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 showGuide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48E6C-5249-D24D-8C0D-F2435496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087DED-CAAF-7C4E-9C7C-FA4E4E3C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78126-0972-EE4F-87F9-8AFE6BF0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157E9-7698-C44B-85D7-A5F99FC8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DA2BF-B82D-FA4A-9B69-9849D6CC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47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E9EB2-BA97-7348-A096-1808EB2F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674CD1-0E57-9A45-AACA-343032D34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A9D833-050E-2F42-A6A0-54E8348D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61C503-5270-C74C-BBC0-E8CA6586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684E4E-0324-7E4C-B3D7-DD64A1F1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7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9FBAD4-B148-BD42-AE6A-F5389961E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BC9B93-A439-0348-8E20-C49559813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33BCE-CB6E-1F4C-9101-33272CE6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9950F-A643-854E-A7C9-FB94EA57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C1F00-1472-8B4C-BC0E-3D15EDF4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66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B0A38-C77D-6C47-89B2-C7173866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C071B7-C810-F947-B87B-5B7A9F02B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CEAFB-DB4E-744B-A2E8-E56D17C5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900BFA-CC44-8543-B025-7528B2F9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9A77B-3F16-0D41-9DEA-6A4AEDD4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2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E8D87-E944-6547-824F-32A50222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E72187-2063-3C49-91DC-0FB6547E3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014AF-4E37-A644-B0B9-B573E3B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C727D-4EF9-8E4E-AEF2-52AAEFC1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F4E0A9-AB07-EC48-9D8B-08FD935C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85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5E0A2-62E9-6141-8B3D-2D321D27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1E47D-68A6-A942-8831-153BBA606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10B6F-8D5A-FD49-874E-A97013DCD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E41447-1C28-6241-972E-85003679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02DF27-EF29-204D-8483-81C5609F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1ED041-2689-BC4F-BC13-C6A63700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B6F72-D06E-9C49-80CC-13464F8A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CDAB0D-825C-2647-945F-26FE52CF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42A08D-0CB2-574A-BF63-17A09535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84DFFE-B1CD-EF4E-8324-2F1F84E7E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609288-752A-4243-BFAE-884686214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363669-4C86-F94E-BD73-1AC86353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6B7233-6C37-4840-A77E-54105DAF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78B855-507D-0D4B-8D64-C32629F0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71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39942-F69A-284E-BC81-32A673D1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504092-C88B-E645-A9BF-64B34C36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2E2A09-341A-C54A-8DDF-442BF019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C807B9-AD54-F246-910B-EFDE8A18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69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116B27-331D-194F-B6E5-87CC8B1E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6C76EF-9311-AD46-948F-D9866608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C44BD3-6E9D-6B40-BAD9-CB5419D7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35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202AB-4F91-9744-BCC5-56ABEE1D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31B6C0-691F-0F40-9EF1-CCEF190C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EC7925-5492-6E47-B3C9-79D1E3D7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7B2EC-A19B-F946-8B61-D01088DE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E8414A-0725-B74F-8E3B-AE46ACE9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415A13-5AF2-534C-ABC1-E2F9AD44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44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67816-CD82-E549-8B3A-8061B727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C15B90-6F99-4445-ADAB-C0D0372C3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3394EA-E141-AF47-B476-2334C2470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083151-201B-D349-9F52-1282FF42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454B81-728C-2844-957C-50B1B45C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8BDB95-D45C-EF4F-B880-9B3A0877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5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A05F0F-FDE6-604C-ADE3-E1B840D9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B7B21-672E-824A-890A-7ED1531D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70FDFD-4BB4-794C-86ED-ECAF4AA13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0E9F-A9DA-034B-B40D-8430C6DA7C1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C5CC-4F96-E741-BACC-CCDDF632E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4641E-E0F0-EA40-98E8-DA15F5B06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3859-69DA-404A-AA5D-C5269770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1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128DD-E93B-E94A-86F9-C25ADD866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初心者講座第１２回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877248-3EDF-E54B-8475-6C80ACC8F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線形モデル１：</a:t>
            </a:r>
            <a:r>
              <a:rPr kumimoji="1" lang="en-US" altLang="ja-JP" dirty="0"/>
              <a:t>overview</a:t>
            </a:r>
            <a:r>
              <a:rPr kumimoji="1" lang="ja-JP" altLang="en-US"/>
              <a:t>とシミュレーションデータの作成</a:t>
            </a:r>
          </a:p>
        </p:txBody>
      </p:sp>
    </p:spTree>
    <p:extLst>
      <p:ext uri="{BB962C8B-B14F-4D97-AF65-F5344CB8AC3E}">
        <p14:creationId xmlns:p14="http://schemas.microsoft.com/office/powerpoint/2010/main" val="160654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DCBE7-F54A-EA4A-970C-AA1020A9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回帰問題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106BA-64F8-9643-A62F-05519456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25" y="1441528"/>
            <a:ext cx="11403106" cy="5674658"/>
          </a:xfrm>
        </p:spPr>
        <p:txBody>
          <a:bodyPr>
            <a:normAutofit/>
          </a:bodyPr>
          <a:lstStyle/>
          <a:p>
            <a:r>
              <a:rPr kumimoji="1" lang="ja-JP" altLang="en-US"/>
              <a:t>ある変数の値を，他の変数の関数として表す問題．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e.g.</a:t>
            </a:r>
            <a:r>
              <a:rPr lang="en-US" altLang="ja-JP" dirty="0"/>
              <a:t> </a:t>
            </a:r>
            <a:r>
              <a:rPr lang="ja-JP" altLang="en-US"/>
              <a:t>ある日のある船の漁獲量を，その日の気温と船</a:t>
            </a:r>
            <a:r>
              <a:rPr lang="en-US" altLang="ja-JP" dirty="0"/>
              <a:t>ID</a:t>
            </a:r>
            <a:r>
              <a:rPr lang="ja-JP" altLang="en-US"/>
              <a:t>の関数（モデル）で表す．</a:t>
            </a:r>
            <a:endParaRPr lang="en-US" altLang="ja-JP" dirty="0"/>
          </a:p>
          <a:p>
            <a:r>
              <a:rPr lang="en-US" altLang="ja-JP" dirty="0"/>
              <a:t>y = f(x1, x2, x3,…) + </a:t>
            </a:r>
            <a:r>
              <a:rPr lang="en-US" altLang="ja-JP" dirty="0" err="1"/>
              <a:t>ε</a:t>
            </a:r>
            <a:r>
              <a:rPr lang="en-US" altLang="ja-JP" dirty="0"/>
              <a:t> </a:t>
            </a:r>
            <a:r>
              <a:rPr lang="ja-JP" altLang="en-US"/>
              <a:t>の形をとります．</a:t>
            </a:r>
            <a:endParaRPr lang="en-US" altLang="ja-JP" dirty="0"/>
          </a:p>
          <a:p>
            <a:r>
              <a:rPr kumimoji="1" lang="en-US" altLang="ja-JP" dirty="0" err="1"/>
              <a:t>ε</a:t>
            </a:r>
            <a:r>
              <a:rPr kumimoji="1" lang="ja-JP" altLang="en-US"/>
              <a:t>は，誤差項といいます．平均０の分布を取ります．</a:t>
            </a:r>
            <a:endParaRPr kumimoji="1" lang="en-US" altLang="ja-JP" dirty="0"/>
          </a:p>
          <a:p>
            <a:r>
              <a:rPr lang="ja-JP" altLang="en-US"/>
              <a:t>漁獲量</a:t>
            </a:r>
            <a:r>
              <a:rPr lang="en-US" altLang="ja-JP" dirty="0"/>
              <a:t> = f(</a:t>
            </a:r>
            <a:r>
              <a:rPr lang="ja-JP" altLang="en-US"/>
              <a:t>気温</a:t>
            </a:r>
            <a:r>
              <a:rPr lang="en-US" altLang="ja-JP" dirty="0"/>
              <a:t>, </a:t>
            </a:r>
            <a:r>
              <a:rPr lang="ja-JP" altLang="en-US"/>
              <a:t>船</a:t>
            </a:r>
            <a:r>
              <a:rPr lang="en-US" altLang="ja-JP" dirty="0"/>
              <a:t>ID) + </a:t>
            </a:r>
            <a:r>
              <a:rPr lang="en-US" altLang="ja-JP" dirty="0" err="1"/>
              <a:t>ε</a:t>
            </a:r>
            <a:endParaRPr lang="en-US" altLang="ja-JP" dirty="0"/>
          </a:p>
          <a:p>
            <a:r>
              <a:rPr kumimoji="1" lang="en-US" altLang="ja-JP" dirty="0"/>
              <a:t>y </a:t>
            </a:r>
            <a:r>
              <a:rPr kumimoji="1" lang="ja-JP" altLang="en-US"/>
              <a:t>を応答変数，</a:t>
            </a:r>
            <a:r>
              <a:rPr kumimoji="1" lang="en-US" altLang="ja-JP" dirty="0"/>
              <a:t>x </a:t>
            </a:r>
            <a:r>
              <a:rPr kumimoji="1" lang="ja-JP" altLang="en-US"/>
              <a:t>を説明変数といいます．</a:t>
            </a:r>
            <a:endParaRPr kumimoji="1" lang="en-US" altLang="ja-JP" dirty="0"/>
          </a:p>
          <a:p>
            <a:r>
              <a:rPr lang="ja-JP" altLang="en-US"/>
              <a:t>回帰とは，</a:t>
            </a:r>
            <a:r>
              <a:rPr lang="en-US" altLang="ja-JP" dirty="0"/>
              <a:t>f(x1, x2, x3,…) </a:t>
            </a:r>
            <a:r>
              <a:rPr lang="ja-JP" altLang="en-US"/>
              <a:t>の形を決定すること．</a:t>
            </a:r>
            <a:endParaRPr kumimoji="1" lang="en-US" altLang="ja-JP" dirty="0"/>
          </a:p>
          <a:p>
            <a:r>
              <a:rPr kumimoji="1" lang="ja-JP" altLang="en-US"/>
              <a:t>回帰することで，予測が可能になる．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e.g. </a:t>
            </a:r>
            <a:r>
              <a:rPr lang="ja-JP" altLang="en-US"/>
              <a:t>今日は気温</a:t>
            </a:r>
            <a:r>
              <a:rPr lang="en-US" altLang="ja-JP" dirty="0"/>
              <a:t>25</a:t>
            </a:r>
            <a:r>
              <a:rPr lang="ja-JP" altLang="en-US"/>
              <a:t>℃</a:t>
            </a:r>
            <a:r>
              <a:rPr lang="en-US" altLang="ja-JP" dirty="0"/>
              <a:t>, </a:t>
            </a:r>
            <a:r>
              <a:rPr lang="ja-JP" altLang="en-US"/>
              <a:t>○○丸はどれだけの魚を獲ってくるだろうか？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983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A9671-5B24-314D-9A88-549EB216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２種類の説明変数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F7632-A42B-AC45-BBA4-A0A236E0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/>
              <a:t>連続変数：連続的な数値で表される変数．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e.g. </a:t>
            </a:r>
            <a:r>
              <a:rPr kumimoji="1" lang="ja-JP" altLang="en-US"/>
              <a:t>温度，緯度，船の大きさ，</a:t>
            </a:r>
            <a:r>
              <a:rPr kumimoji="1" lang="en-US" altLang="ja-JP" dirty="0"/>
              <a:t>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カテゴリカル変数（名義変数）：数値の大小で表されない変数．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e.g. </a:t>
            </a:r>
            <a:r>
              <a:rPr lang="ja-JP" altLang="en-US"/>
              <a:t>船</a:t>
            </a:r>
            <a:r>
              <a:rPr lang="en-US" altLang="ja-JP" dirty="0"/>
              <a:t>ID</a:t>
            </a:r>
            <a:r>
              <a:rPr lang="ja-JP" altLang="en-US"/>
              <a:t>，天気，魚の種類，</a:t>
            </a:r>
            <a:r>
              <a:rPr lang="en-US" altLang="ja-JP" dirty="0"/>
              <a:t>etc.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連続変数をカテゴリカル変数化して扱うことも．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e.g. </a:t>
            </a:r>
            <a:r>
              <a:rPr lang="en-US" altLang="ja-JP" dirty="0"/>
              <a:t>1</a:t>
            </a:r>
            <a:r>
              <a:rPr kumimoji="1" lang="en-US" altLang="ja-JP" dirty="0"/>
              <a:t>-5</a:t>
            </a:r>
            <a:r>
              <a:rPr kumimoji="1" lang="ja-JP" altLang="en-US"/>
              <a:t>℃</a:t>
            </a:r>
            <a:r>
              <a:rPr kumimoji="1" lang="en-US" altLang="ja-JP" dirty="0"/>
              <a:t>, 6-10</a:t>
            </a:r>
            <a:r>
              <a:rPr kumimoji="1" lang="ja-JP" altLang="en-US"/>
              <a:t>℃</a:t>
            </a:r>
            <a:r>
              <a:rPr kumimoji="1" lang="en-US" altLang="ja-JP" dirty="0"/>
              <a:t>, 11-15</a:t>
            </a:r>
            <a:r>
              <a:rPr kumimoji="1" lang="ja-JP" altLang="en-US"/>
              <a:t>℃</a:t>
            </a:r>
            <a:r>
              <a:rPr kumimoji="1" lang="en-US" altLang="ja-JP" dirty="0"/>
              <a:t>, …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応答変数は連続変数のみ．</a:t>
            </a:r>
          </a:p>
        </p:txBody>
      </p:sp>
    </p:spTree>
    <p:extLst>
      <p:ext uri="{BB962C8B-B14F-4D97-AF65-F5344CB8AC3E}">
        <p14:creationId xmlns:p14="http://schemas.microsoft.com/office/powerpoint/2010/main" val="378956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53863-8D4D-0044-8878-EC9F21E3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線形モデル・線形回帰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0C2D0-B7C9-AC40-B9E1-E4F85100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257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線形モデル（</a:t>
            </a:r>
            <a:r>
              <a:rPr kumimoji="1" lang="en-US" altLang="ja-JP" dirty="0"/>
              <a:t>linear model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r>
              <a:rPr kumimoji="1" lang="en-US" altLang="ja-JP" dirty="0"/>
              <a:t>y = </a:t>
            </a:r>
            <a:r>
              <a:rPr lang="en-US" altLang="ja-JP" dirty="0"/>
              <a:t>β</a:t>
            </a:r>
            <a:r>
              <a:rPr lang="en-US" altLang="ja-JP" baseline="-25000" dirty="0"/>
              <a:t>0</a:t>
            </a:r>
            <a:r>
              <a:rPr lang="en-US" altLang="ja-JP" dirty="0"/>
              <a:t>  + </a:t>
            </a:r>
            <a:r>
              <a:rPr kumimoji="1" lang="en-US" altLang="ja-JP" dirty="0"/>
              <a:t>β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*x</a:t>
            </a:r>
            <a:r>
              <a:rPr kumimoji="1" lang="en-US" altLang="ja-JP" baseline="-25000" dirty="0"/>
              <a:t>1</a:t>
            </a:r>
            <a:r>
              <a:rPr lang="en-US" altLang="ja-JP" dirty="0"/>
              <a:t> + β</a:t>
            </a:r>
            <a:r>
              <a:rPr lang="en-US" altLang="ja-JP" baseline="-25000" dirty="0"/>
              <a:t>2</a:t>
            </a:r>
            <a:r>
              <a:rPr lang="en-US" altLang="ja-JP" dirty="0"/>
              <a:t>*x</a:t>
            </a:r>
            <a:r>
              <a:rPr lang="en-US" altLang="ja-JP" baseline="-25000" dirty="0"/>
              <a:t>2</a:t>
            </a:r>
            <a:r>
              <a:rPr lang="en-US" altLang="ja-JP" dirty="0"/>
              <a:t> + β</a:t>
            </a:r>
            <a:r>
              <a:rPr lang="en-US" altLang="ja-JP" baseline="-25000" dirty="0"/>
              <a:t>3</a:t>
            </a:r>
            <a:r>
              <a:rPr lang="en-US" altLang="ja-JP" dirty="0"/>
              <a:t>*x</a:t>
            </a:r>
            <a:r>
              <a:rPr lang="en-US" altLang="ja-JP" baseline="-25000" dirty="0"/>
              <a:t>3</a:t>
            </a:r>
            <a:r>
              <a:rPr lang="en-US" altLang="ja-JP" dirty="0"/>
              <a:t>… + </a:t>
            </a:r>
            <a:r>
              <a:rPr lang="en-US" altLang="ja-JP" dirty="0" err="1"/>
              <a:t>ε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すごく，いろんな所で使われます．</a:t>
            </a:r>
            <a:endParaRPr kumimoji="1" lang="en-US" altLang="ja-JP" dirty="0"/>
          </a:p>
          <a:p>
            <a:r>
              <a:rPr lang="ja-JP" altLang="en-US"/>
              <a:t>連続変数は，１種類につき一つ，係数</a:t>
            </a:r>
            <a:r>
              <a:rPr lang="en-US" altLang="ja-JP" dirty="0"/>
              <a:t>β</a:t>
            </a:r>
            <a:r>
              <a:rPr lang="ja-JP" altLang="en-US"/>
              <a:t>を持ちます．</a:t>
            </a:r>
            <a:endParaRPr lang="en-US" altLang="ja-JP" dirty="0"/>
          </a:p>
          <a:p>
            <a:r>
              <a:rPr kumimoji="1" lang="ja-JP" altLang="en-US"/>
              <a:t>カテゴリカル変数は，カテゴリごとに一つの値を持ち，切片として扱われます．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e.g. </a:t>
            </a:r>
            <a:r>
              <a:rPr lang="ja-JP" altLang="en-US"/>
              <a:t>漁獲量</a:t>
            </a:r>
            <a:r>
              <a:rPr lang="en-US" altLang="ja-JP" dirty="0"/>
              <a:t> = </a:t>
            </a:r>
            <a:r>
              <a:rPr lang="ja-JP" altLang="en-US"/>
              <a:t>船</a:t>
            </a:r>
            <a:r>
              <a:rPr lang="en-US" altLang="ja-JP" dirty="0"/>
              <a:t>ID + β</a:t>
            </a:r>
            <a:r>
              <a:rPr lang="en-US" altLang="ja-JP" baseline="-25000" dirty="0"/>
              <a:t>1</a:t>
            </a:r>
            <a:r>
              <a:rPr lang="en-US" altLang="ja-JP" dirty="0"/>
              <a:t>*</a:t>
            </a:r>
            <a:r>
              <a:rPr lang="ja-JP" altLang="en-US"/>
              <a:t>気温</a:t>
            </a:r>
            <a:r>
              <a:rPr lang="en-US" altLang="ja-JP" dirty="0"/>
              <a:t>+ </a:t>
            </a:r>
            <a:r>
              <a:rPr lang="en-US" altLang="ja-JP" dirty="0" err="1"/>
              <a:t>ε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β</a:t>
            </a:r>
            <a:r>
              <a:rPr lang="en-US" altLang="ja-JP" baseline="-25000" dirty="0"/>
              <a:t>1</a:t>
            </a:r>
            <a:r>
              <a:rPr lang="en-US" altLang="ja-JP" dirty="0"/>
              <a:t> = 5</a:t>
            </a:r>
            <a:r>
              <a:rPr lang="ja-JP" altLang="en-US"/>
              <a:t>；　</a:t>
            </a:r>
            <a:r>
              <a:rPr lang="en-US" altLang="ja-JP" dirty="0"/>
              <a:t> </a:t>
            </a:r>
            <a:r>
              <a:rPr lang="ja-JP" altLang="en-US"/>
              <a:t>〇〇丸</a:t>
            </a:r>
            <a:r>
              <a:rPr lang="en-US" altLang="ja-JP" dirty="0"/>
              <a:t> = 100, </a:t>
            </a:r>
            <a:r>
              <a:rPr lang="ja-JP" altLang="en-US"/>
              <a:t>△△丸</a:t>
            </a:r>
            <a:r>
              <a:rPr lang="en-US" altLang="ja-JP" dirty="0"/>
              <a:t> = 50.</a:t>
            </a:r>
          </a:p>
          <a:p>
            <a:pPr marL="0" indent="0">
              <a:buNone/>
            </a:pPr>
            <a:r>
              <a:rPr kumimoji="1" lang="ja-JP" altLang="en-US"/>
              <a:t>気温が</a:t>
            </a:r>
            <a:r>
              <a:rPr kumimoji="1" lang="en-US" altLang="ja-JP" dirty="0"/>
              <a:t>25</a:t>
            </a:r>
            <a:r>
              <a:rPr kumimoji="1" lang="ja-JP" altLang="en-US"/>
              <a:t>℃のとき，〇〇丸の漁獲は</a:t>
            </a:r>
            <a:r>
              <a:rPr kumimoji="1" lang="en-US" altLang="ja-JP" dirty="0"/>
              <a:t> 100 + 5 * 25 = 225</a:t>
            </a:r>
            <a:r>
              <a:rPr lang="en-US" altLang="ja-JP" dirty="0"/>
              <a:t> + </a:t>
            </a:r>
            <a:r>
              <a:rPr lang="en-US" altLang="ja-JP" dirty="0" err="1"/>
              <a:t>ε</a:t>
            </a:r>
            <a:r>
              <a:rPr kumimoji="1" lang="en-US" altLang="ja-JP" dirty="0"/>
              <a:t>.  </a:t>
            </a:r>
          </a:p>
          <a:p>
            <a:pPr marL="0" indent="0">
              <a:buNone/>
            </a:pPr>
            <a:r>
              <a:rPr lang="ja-JP" altLang="en-US"/>
              <a:t>　　　　　　　　　△△丸の漁獲は</a:t>
            </a:r>
            <a:r>
              <a:rPr lang="en-US" altLang="ja-JP" dirty="0"/>
              <a:t> 50 + 5 * 25 = 175 + </a:t>
            </a:r>
            <a:r>
              <a:rPr lang="en-US" altLang="ja-JP" dirty="0" err="1"/>
              <a:t>ε</a:t>
            </a:r>
            <a:r>
              <a:rPr lang="en-US" altLang="ja-JP" dirty="0"/>
              <a:t>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536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AB505-3185-5640-B4A6-B7CDCB9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図形的イメージ</a:t>
            </a:r>
          </a:p>
        </p:txBody>
      </p:sp>
      <p:pic>
        <p:nvPicPr>
          <p:cNvPr id="12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83C5A724-1C68-914F-ADA3-EE202571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34" y="0"/>
            <a:ext cx="752912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D4BD20-CE0D-3342-BB52-C66C7CA57F1C}"/>
              </a:ext>
            </a:extLst>
          </p:cNvPr>
          <p:cNvSpPr/>
          <p:nvPr/>
        </p:nvSpPr>
        <p:spPr>
          <a:xfrm>
            <a:off x="584501" y="2028290"/>
            <a:ext cx="54218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/>
              <a:t>漁獲量</a:t>
            </a:r>
            <a:r>
              <a:rPr lang="en-US" altLang="ja-JP" sz="2800" dirty="0"/>
              <a:t> = </a:t>
            </a:r>
            <a:r>
              <a:rPr lang="ja-JP" altLang="en-US" sz="2800"/>
              <a:t>船</a:t>
            </a:r>
            <a:r>
              <a:rPr lang="en-US" altLang="ja-JP" sz="2800" dirty="0"/>
              <a:t>ID + β</a:t>
            </a:r>
            <a:r>
              <a:rPr lang="en-US" altLang="ja-JP" sz="2800" baseline="-25000" dirty="0"/>
              <a:t>1</a:t>
            </a:r>
            <a:r>
              <a:rPr lang="en-US" altLang="ja-JP" sz="2800" dirty="0"/>
              <a:t>*</a:t>
            </a:r>
            <a:r>
              <a:rPr lang="ja-JP" altLang="en-US" sz="2800"/>
              <a:t>気温</a:t>
            </a:r>
            <a:r>
              <a:rPr lang="en-US" altLang="ja-JP" sz="2800" dirty="0"/>
              <a:t>+ </a:t>
            </a:r>
            <a:r>
              <a:rPr lang="en-US" altLang="ja-JP" sz="2800" dirty="0" err="1"/>
              <a:t>ε</a:t>
            </a:r>
            <a:endParaRPr lang="en-US" altLang="ja-JP" sz="2800" dirty="0"/>
          </a:p>
          <a:p>
            <a:r>
              <a:rPr lang="en-US" altLang="ja-JP" sz="2800" dirty="0"/>
              <a:t>β</a:t>
            </a:r>
            <a:r>
              <a:rPr lang="en-US" altLang="ja-JP" sz="2800" baseline="-25000" dirty="0"/>
              <a:t>1</a:t>
            </a:r>
            <a:r>
              <a:rPr lang="en-US" altLang="ja-JP" sz="2800" dirty="0"/>
              <a:t> = 5, </a:t>
            </a:r>
          </a:p>
          <a:p>
            <a:r>
              <a:rPr lang="ja-JP" altLang="en-US" sz="2800"/>
              <a:t>〇〇丸</a:t>
            </a:r>
            <a:r>
              <a:rPr lang="en-US" altLang="ja-JP" sz="2800" dirty="0"/>
              <a:t> = 100, </a:t>
            </a:r>
          </a:p>
          <a:p>
            <a:r>
              <a:rPr lang="ja-JP" altLang="en-US" sz="2800"/>
              <a:t>△△丸</a:t>
            </a:r>
            <a:r>
              <a:rPr lang="en-US" altLang="ja-JP" sz="2800" dirty="0"/>
              <a:t> = 50,</a:t>
            </a:r>
          </a:p>
          <a:p>
            <a:r>
              <a:rPr lang="ja-JP" altLang="en-US" sz="2800"/>
              <a:t>☓☓丸</a:t>
            </a:r>
            <a:r>
              <a:rPr lang="en-US" altLang="ja-JP" sz="2800" dirty="0"/>
              <a:t> = 10.</a:t>
            </a:r>
          </a:p>
          <a:p>
            <a:r>
              <a:rPr lang="en-US" altLang="ja-JP" sz="2800" dirty="0" err="1"/>
              <a:t>ε</a:t>
            </a:r>
            <a:r>
              <a:rPr lang="en-US" altLang="ja-JP" sz="2800" dirty="0"/>
              <a:t>~ N(0, 50)</a:t>
            </a:r>
          </a:p>
        </p:txBody>
      </p:sp>
    </p:spTree>
    <p:extLst>
      <p:ext uri="{BB962C8B-B14F-4D97-AF65-F5344CB8AC3E}">
        <p14:creationId xmlns:p14="http://schemas.microsoft.com/office/powerpoint/2010/main" val="35908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AB505-3185-5640-B4A6-B7CDCB9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図形的イメージ２</a:t>
            </a:r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BD76EB36-186B-594D-893F-E9998C2C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12" y="0"/>
            <a:ext cx="752912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D4BD20-CE0D-3342-BB52-C66C7CA57F1C}"/>
              </a:ext>
            </a:extLst>
          </p:cNvPr>
          <p:cNvSpPr/>
          <p:nvPr/>
        </p:nvSpPr>
        <p:spPr>
          <a:xfrm>
            <a:off x="236671" y="2028290"/>
            <a:ext cx="60063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log(</a:t>
            </a:r>
            <a:r>
              <a:rPr lang="ja-JP" altLang="en-US" sz="2800"/>
              <a:t>漁獲量</a:t>
            </a:r>
            <a:r>
              <a:rPr lang="en-US" altLang="ja-JP" sz="2800" dirty="0"/>
              <a:t>) = </a:t>
            </a:r>
            <a:r>
              <a:rPr lang="ja-JP" altLang="en-US" sz="2800"/>
              <a:t>船</a:t>
            </a:r>
            <a:r>
              <a:rPr lang="en-US" altLang="ja-JP" sz="2800" dirty="0"/>
              <a:t>ID + β</a:t>
            </a:r>
            <a:r>
              <a:rPr lang="en-US" altLang="ja-JP" sz="2800" baseline="-25000" dirty="0"/>
              <a:t>1</a:t>
            </a:r>
            <a:r>
              <a:rPr lang="en-US" altLang="ja-JP" sz="2800" dirty="0"/>
              <a:t>*</a:t>
            </a:r>
            <a:r>
              <a:rPr lang="ja-JP" altLang="en-US" sz="2800"/>
              <a:t>気温</a:t>
            </a:r>
            <a:r>
              <a:rPr lang="en-US" altLang="ja-JP" sz="2800" dirty="0"/>
              <a:t> + </a:t>
            </a:r>
            <a:r>
              <a:rPr lang="en-US" altLang="ja-JP" sz="2800" dirty="0" err="1"/>
              <a:t>ε</a:t>
            </a:r>
            <a:endParaRPr lang="en-US" altLang="ja-JP" sz="2800" dirty="0"/>
          </a:p>
          <a:p>
            <a:r>
              <a:rPr lang="en-US" altLang="ja-JP" sz="2800" dirty="0"/>
              <a:t>β</a:t>
            </a:r>
            <a:r>
              <a:rPr lang="en-US" altLang="ja-JP" sz="2800" baseline="-25000" dirty="0"/>
              <a:t>1</a:t>
            </a:r>
            <a:r>
              <a:rPr lang="en-US" altLang="ja-JP" sz="2800" dirty="0"/>
              <a:t> = 0.1, </a:t>
            </a:r>
          </a:p>
          <a:p>
            <a:r>
              <a:rPr lang="ja-JP" altLang="en-US" sz="2800"/>
              <a:t>〇〇丸</a:t>
            </a:r>
            <a:r>
              <a:rPr lang="en-US" altLang="ja-JP" sz="2800" dirty="0"/>
              <a:t> = 2.5, </a:t>
            </a:r>
          </a:p>
          <a:p>
            <a:r>
              <a:rPr lang="ja-JP" altLang="en-US" sz="2800"/>
              <a:t>△△丸</a:t>
            </a:r>
            <a:r>
              <a:rPr lang="en-US" altLang="ja-JP" sz="2800" dirty="0"/>
              <a:t> = 3.5,</a:t>
            </a:r>
          </a:p>
          <a:p>
            <a:r>
              <a:rPr lang="ja-JP" altLang="en-US" sz="2800"/>
              <a:t>☓☓丸</a:t>
            </a:r>
            <a:r>
              <a:rPr lang="en-US" altLang="ja-JP" sz="2800" dirty="0"/>
              <a:t> = 4.5.</a:t>
            </a:r>
          </a:p>
          <a:p>
            <a:r>
              <a:rPr lang="en-US" altLang="ja-JP" sz="2800" dirty="0" err="1"/>
              <a:t>ε</a:t>
            </a:r>
            <a:r>
              <a:rPr lang="en-US" altLang="ja-JP" sz="2800" dirty="0"/>
              <a:t>~ N(0, 0.3)</a:t>
            </a:r>
          </a:p>
        </p:txBody>
      </p:sp>
    </p:spTree>
    <p:extLst>
      <p:ext uri="{BB962C8B-B14F-4D97-AF65-F5344CB8AC3E}">
        <p14:creationId xmlns:p14="http://schemas.microsoft.com/office/powerpoint/2010/main" val="12052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DDF85-11FC-6E42-B861-ABDEAAE8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解析の手順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63ABA-8E4A-4349-98F1-E9307D4E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データの俯瞰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モデルの構造の決定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係数の推定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結果のチェック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予測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8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93C50-BEB8-6243-A264-4273288A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係数の推定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8D295-C813-BC4D-94CB-B848929D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応答変数と説明変数の関係を「最もいい感じに」表す係数</a:t>
            </a:r>
            <a:r>
              <a:rPr lang="en-US" altLang="ja-JP" dirty="0"/>
              <a:t>β</a:t>
            </a:r>
            <a:r>
              <a:rPr lang="ja-JP" altLang="en-US"/>
              <a:t>を探し出します．</a:t>
            </a:r>
            <a:r>
              <a:rPr lang="en-US" altLang="ja-JP" dirty="0"/>
              <a:t> </a:t>
            </a:r>
          </a:p>
          <a:p>
            <a:endParaRPr lang="en-US" altLang="ja-JP" dirty="0"/>
          </a:p>
          <a:p>
            <a:r>
              <a:rPr lang="ja-JP" altLang="en-US"/>
              <a:t>いくつかの推定方法がありますが，基本的には</a:t>
            </a:r>
            <a:r>
              <a:rPr lang="en-US" altLang="ja-JP" dirty="0"/>
              <a:t>R</a:t>
            </a:r>
            <a:r>
              <a:rPr lang="ja-JP" altLang="en-US"/>
              <a:t>が勝手にやってくれます．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係数推定の練習をするために，まずはシミュレーションデータを作りましょう．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整然データで，作ります．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08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C8C33-F254-3240-A2FA-77C4E639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220FFE-94A3-5B45-9CFD-99165F0D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こんなイメージで．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ECE556-FAB9-7741-B100-F6596442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92" y="815524"/>
            <a:ext cx="4556008" cy="54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11567</TotalTime>
  <Words>568</Words>
  <Application>Microsoft Macintosh PowerPoint</Application>
  <PresentationFormat>ワイド画面</PresentationFormat>
  <Paragraphs>68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R初心者講座第１２回</vt:lpstr>
      <vt:lpstr>回帰問題</vt:lpstr>
      <vt:lpstr>２種類の説明変数</vt:lpstr>
      <vt:lpstr>線形モデル・線形回帰</vt:lpstr>
      <vt:lpstr>図形的イメージ</vt:lpstr>
      <vt:lpstr>図形的イメージ２</vt:lpstr>
      <vt:lpstr>解析の手順</vt:lpstr>
      <vt:lpstr>係数の推定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R初心者講座第１２回</dc:title>
  <dc:creator>Microsoft Office User</dc:creator>
  <cp:lastModifiedBy>Microsoft Office User</cp:lastModifiedBy>
  <cp:revision>28</cp:revision>
  <dcterms:created xsi:type="dcterms:W3CDTF">2020-12-08T13:49:08Z</dcterms:created>
  <dcterms:modified xsi:type="dcterms:W3CDTF">2020-12-16T14:36:11Z</dcterms:modified>
</cp:coreProperties>
</file>