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63" r:id="rId4"/>
    <p:sldId id="266" r:id="rId5"/>
    <p:sldId id="26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0"/>
    <p:restoredTop sz="90696"/>
  </p:normalViewPr>
  <p:slideViewPr>
    <p:cSldViewPr snapToGrid="0" snapToObjects="1">
      <p:cViewPr varScale="1">
        <p:scale>
          <a:sx n="94" d="100"/>
          <a:sy n="94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4433-5FBF-1E49-94A9-02E237BA3490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9B2E0-7C4F-B341-AB89-E06623C92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95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9B2E0-7C4F-B341-AB89-E06623C928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33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9B2E0-7C4F-B341-AB89-E06623C928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59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9B2E0-7C4F-B341-AB89-E06623C928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50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B69B6-2E12-EF43-8558-D71A4756C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15A90B-D5C2-3249-9C4F-3F4C551DF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F354F-8F0E-D145-9061-CB9059F2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4B-5299-B042-9CE8-0D364E0B4401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537B64-403E-1F4D-BC3D-34885EB0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CE57B2-11D2-E946-ABE0-3FFFC52A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BEC-B8B4-264E-90F7-A838F087B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89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C9E08-E886-E544-87E3-200F6579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9AC05B-2ADF-D14C-A692-D6D2D31B6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AE541-19EE-1C4C-B820-D6150771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4B-5299-B042-9CE8-0D364E0B4401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4FFFC4-62C6-4A4E-860F-4A45274F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1884EE-D32E-5E40-B00D-71542ED8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BEC-B8B4-264E-90F7-A838F087B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24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5328D3-1FD6-3649-AA6C-980B2768F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E14FB7-F4E7-9E45-BF8A-7530BB3A2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F8D36-14D9-B842-B3CF-690D49E3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4B-5299-B042-9CE8-0D364E0B4401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D9D4B-521E-954A-8DC6-323CFDA5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C94A67-EC90-0446-8A55-CAB56CC6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BEC-B8B4-264E-90F7-A838F087B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4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AE04F-4FCE-754F-9CE2-267F6056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205C78-1F6F-0A42-92B1-4E4627EB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F6AF23-D31A-9442-8F0B-77E8651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4B-5299-B042-9CE8-0D364E0B4401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4EE53A-07F8-9647-B993-8C66978A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A33E9-C3B9-6D41-82F9-869B5CF6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BEC-B8B4-264E-90F7-A838F087B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94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1780F-8CF6-4A44-8EA8-DD57B587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E66E36-3014-B249-A7E9-B5553C14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9E4307-49BF-E646-9491-97E7E2D1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4B-5299-B042-9CE8-0D364E0B4401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542C9F-CFC8-2943-B0DF-1C095114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18644-808E-D947-AE37-75511CB4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BEC-B8B4-264E-90F7-A838F087B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94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B0931-25FB-A34C-84CA-B484D474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4794FE-624C-F34A-8773-DC5CA6B0C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10466B-347B-5845-965E-B8504EAF0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1C907F-7D05-984C-A072-4A8625AD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4B-5299-B042-9CE8-0D364E0B4401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2BCE6-01A5-8346-A808-691A7E7F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32C005-93F0-954A-BBC7-E3C56947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BEC-B8B4-264E-90F7-A838F087B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69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EDCE3-67EC-194A-B68C-E73F11BC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066990-BFFB-0C49-8759-7D687FCB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673317-BF5D-7648-941A-70AC1E88B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B565C9-56DA-C640-B174-4E2EFF1CD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3DCD0-D982-EE4D-96F6-AC9CA0167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18D9EC-000F-CD49-9D13-C6612B9A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4B-5299-B042-9CE8-0D364E0B4401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094C90-A595-6947-A3B5-ED0A8BB5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0A40C3-75FF-274D-B2DD-FA2A86D4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BEC-B8B4-264E-90F7-A838F087B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9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1CF83-13A4-674E-A0B2-C1CB4662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6B05C0-2D9F-BD46-801E-6B4F545F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4B-5299-B042-9CE8-0D364E0B4401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3D09C5-3194-A645-A6AE-6A95026E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85CBE4-DDB4-784B-BFB6-6B22312A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BEC-B8B4-264E-90F7-A838F087B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65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CF6D31-52C8-7F4F-9E0C-01C195A2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4B-5299-B042-9CE8-0D364E0B4401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845F48-A9ED-0C47-A119-D650A67F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04AD9C-3164-544B-953B-BA4D0966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BEC-B8B4-264E-90F7-A838F087B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25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B91C9A-967C-BB49-93CA-15DA5DE4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6B1020-7A20-5C46-B1FA-807831FF5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44B0EE-2E81-B045-A92E-AF06A512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4CA657-F4FC-B54B-A665-E2E43B8A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4B-5299-B042-9CE8-0D364E0B4401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99AB9-364F-8648-992B-DD99BBAE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99A80B-A80C-4A42-86AB-59E966BF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BEC-B8B4-264E-90F7-A838F087B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2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EDDCF-8717-7440-976F-0B8369F1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3CB9EC-3F4F-7344-91D8-7CB1BBC9D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795932-5B83-E541-A74E-19EC7BDB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25B70B-8EF6-5D41-8509-5D97FFE4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94B-5299-B042-9CE8-0D364E0B4401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F1BE33-5EF6-3D41-82F6-A79A9CA6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0C695F-8E93-3542-8BFA-A7FCEA6B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6BEC-B8B4-264E-90F7-A838F087B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77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C7FB8A-C159-F946-B3D9-96548C01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F10F4B-F9EE-124C-838D-3273E28F7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70B3B9-BD38-9846-B8A5-1C1007EFC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A294B-5299-B042-9CE8-0D364E0B4401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B99026-2DA6-704A-8CEE-8D9A9F804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AE232B-C096-2749-B16F-771D1E6F9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6BEC-B8B4-264E-90F7-A838F087B4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97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2A3A6-0337-7240-9493-91CB7D731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/>
              <a:t>初心者講座第２９回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0B9E0F-CDAD-4E46-ADF0-88F5FAFB9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固定効果とランダム効果：一般化線形混合モデル</a:t>
            </a:r>
          </a:p>
        </p:txBody>
      </p:sp>
    </p:spTree>
    <p:extLst>
      <p:ext uri="{BB962C8B-B14F-4D97-AF65-F5344CB8AC3E}">
        <p14:creationId xmlns:p14="http://schemas.microsoft.com/office/powerpoint/2010/main" val="366913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91F29BD2-8374-C33D-3BEC-CDEDFD8C4616}"/>
              </a:ext>
            </a:extLst>
          </p:cNvPr>
          <p:cNvSpPr/>
          <p:nvPr/>
        </p:nvSpPr>
        <p:spPr>
          <a:xfrm>
            <a:off x="5432939" y="6308862"/>
            <a:ext cx="1378678" cy="50292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AD169AF-923A-7BB2-8162-DCB603DE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71" y="261229"/>
            <a:ext cx="6951781" cy="5561425"/>
          </a:xfrm>
          <a:prstGeom prst="rect">
            <a:avLst/>
          </a:prstGeom>
        </p:spPr>
      </p:pic>
      <p:sp>
        <p:nvSpPr>
          <p:cNvPr id="6" name="左中かっこ 5">
            <a:extLst>
              <a:ext uri="{FF2B5EF4-FFF2-40B4-BE49-F238E27FC236}">
                <a16:creationId xmlns:a16="http://schemas.microsoft.com/office/drawing/2014/main" id="{98743C38-B5DA-31C9-18DF-3C12E3389AEF}"/>
              </a:ext>
            </a:extLst>
          </p:cNvPr>
          <p:cNvSpPr/>
          <p:nvPr/>
        </p:nvSpPr>
        <p:spPr>
          <a:xfrm>
            <a:off x="6206697" y="3842571"/>
            <a:ext cx="131742" cy="537882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4CEF2CF-F93C-AD08-5226-E22C4AF779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180114" y="3842571"/>
            <a:ext cx="2026583" cy="26894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F576A6-E356-8521-0F55-3D191941C77F}"/>
              </a:ext>
            </a:extLst>
          </p:cNvPr>
          <p:cNvSpPr txBox="1"/>
          <p:nvPr/>
        </p:nvSpPr>
        <p:spPr>
          <a:xfrm>
            <a:off x="4521051" y="4031451"/>
            <a:ext cx="134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ひとまとめにして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F26A505-241D-C467-93C4-DC07D869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説明変数にカテゴリ数が多すぎる場合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6BBCCF-EE72-108A-C8D5-4B225D16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93" y="1822122"/>
            <a:ext cx="3966882" cy="503587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area</a:t>
            </a:r>
            <a:r>
              <a:rPr kumimoji="1" lang="ja-JP" altLang="en-US"/>
              <a:t>の効果の切片が</a:t>
            </a:r>
            <a:r>
              <a:rPr kumimoji="1" lang="en-US" altLang="ja-JP" dirty="0"/>
              <a:t>60</a:t>
            </a:r>
            <a:r>
              <a:rPr lang="ja-JP" altLang="en-US"/>
              <a:t>個</a:t>
            </a:r>
            <a:r>
              <a:rPr kumimoji="1" lang="ja-JP" altLang="en-US"/>
              <a:t>推定</a:t>
            </a:r>
            <a:endParaRPr lang="en-US" altLang="ja-JP" dirty="0"/>
          </a:p>
          <a:p>
            <a:r>
              <a:rPr kumimoji="1" lang="ja-JP" altLang="en-US"/>
              <a:t>サンプルサイズが１しかない</a:t>
            </a:r>
            <a:r>
              <a:rPr lang="en-US" altLang="ja-JP" dirty="0"/>
              <a:t>area</a:t>
            </a:r>
            <a:r>
              <a:rPr lang="ja-JP" altLang="en-US"/>
              <a:t>もある</a:t>
            </a:r>
            <a:endParaRPr kumimoji="1" lang="en-US" altLang="ja-JP" dirty="0"/>
          </a:p>
          <a:p>
            <a:r>
              <a:rPr lang="ja-JP" altLang="en-US"/>
              <a:t>いっそこれらの切片を分布で表現しては？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→</a:t>
            </a:r>
            <a:r>
              <a:rPr kumimoji="1" lang="en-US" altLang="ja-JP" dirty="0"/>
              <a:t>area</a:t>
            </a:r>
            <a:r>
              <a:rPr kumimoji="1" lang="ja-JP" altLang="en-US"/>
              <a:t>の効果を平均</a:t>
            </a:r>
            <a:r>
              <a:rPr kumimoji="1" lang="en-US" altLang="ja-JP" dirty="0"/>
              <a:t>0</a:t>
            </a:r>
            <a:r>
              <a:rPr kumimoji="1" lang="ja-JP" altLang="en-US"/>
              <a:t>の正規分布に従うとしてそのばらつきを説明変数に入れる；</a:t>
            </a:r>
            <a:r>
              <a:rPr kumimoji="1" lang="en-US" altLang="ja-JP" dirty="0"/>
              <a:t>60</a:t>
            </a:r>
            <a:r>
              <a:rPr kumimoji="1" lang="ja-JP" altLang="en-US"/>
              <a:t>個のパラメータから</a:t>
            </a:r>
            <a:r>
              <a:rPr kumimoji="1" lang="en-US" altLang="ja-JP" dirty="0"/>
              <a:t>1</a:t>
            </a:r>
            <a:r>
              <a:rPr kumimoji="1" lang="ja-JP" altLang="en-US"/>
              <a:t>つの分散値の推定へ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→</a:t>
            </a:r>
            <a:r>
              <a:rPr kumimoji="1" lang="ja-JP" altLang="en-US" b="1"/>
              <a:t>ランダム</a:t>
            </a:r>
            <a:r>
              <a:rPr kumimoji="1" lang="en-US" altLang="ja-JP" b="1" dirty="0"/>
              <a:t>(</a:t>
            </a:r>
            <a:r>
              <a:rPr lang="ja-JP" altLang="en-US" b="1"/>
              <a:t>変量</a:t>
            </a:r>
            <a:r>
              <a:rPr kumimoji="1" lang="en-US" altLang="ja-JP" b="1" dirty="0"/>
              <a:t>)</a:t>
            </a:r>
            <a:r>
              <a:rPr kumimoji="1" lang="ja-JP" altLang="en-US" b="1"/>
              <a:t>効果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A0F4DF-73A8-F476-CA2C-E79C7769B135}"/>
              </a:ext>
            </a:extLst>
          </p:cNvPr>
          <p:cNvSpPr txBox="1"/>
          <p:nvPr/>
        </p:nvSpPr>
        <p:spPr>
          <a:xfrm>
            <a:off x="5013971" y="5541456"/>
            <a:ext cx="72621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600"/>
              <a:t>これまで推定してきたように切片や傾きの係数が求められるもの</a:t>
            </a:r>
            <a:endParaRPr kumimoji="1" lang="en-US" altLang="ja-JP" sz="2600" dirty="0"/>
          </a:p>
          <a:p>
            <a:r>
              <a:rPr lang="ja-JP" altLang="en-US" sz="2600"/>
              <a:t>→</a:t>
            </a:r>
            <a:r>
              <a:rPr lang="ja-JP" altLang="en-US" sz="2600" b="1"/>
              <a:t>固定効果</a:t>
            </a:r>
            <a:endParaRPr kumimoji="1" lang="ja-JP" altLang="en-US" sz="2600" b="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CF60793-BC78-A41C-7840-E42BF3A465BB}"/>
              </a:ext>
            </a:extLst>
          </p:cNvPr>
          <p:cNvSpPr/>
          <p:nvPr/>
        </p:nvSpPr>
        <p:spPr>
          <a:xfrm>
            <a:off x="1051949" y="6077913"/>
            <a:ext cx="3073969" cy="482409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9848722-A270-4246-2D6E-7BC31A1BFEF0}"/>
              </a:ext>
            </a:extLst>
          </p:cNvPr>
          <p:cNvSpPr txBox="1"/>
          <p:nvPr/>
        </p:nvSpPr>
        <p:spPr>
          <a:xfrm>
            <a:off x="6213276" y="151719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vessel=“v1</a:t>
            </a:r>
            <a:r>
              <a:rPr lang="ja-JP" altLang="en-US"/>
              <a:t>のみ抜粋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1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786A5-99FE-694E-8FC0-336E5735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一般化線形混合モデル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A6691A-C082-D9B3-F170-CC7E9301136F}"/>
              </a:ext>
            </a:extLst>
          </p:cNvPr>
          <p:cNvSpPr/>
          <p:nvPr/>
        </p:nvSpPr>
        <p:spPr>
          <a:xfrm>
            <a:off x="1543268" y="1956289"/>
            <a:ext cx="3192505" cy="500308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364C82-A1B3-55B2-8771-4AA6BE18DBA4}"/>
              </a:ext>
            </a:extLst>
          </p:cNvPr>
          <p:cNvSpPr/>
          <p:nvPr/>
        </p:nvSpPr>
        <p:spPr>
          <a:xfrm>
            <a:off x="6592940" y="1449483"/>
            <a:ext cx="886033" cy="482409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8AE8018-3764-20C9-A26D-EFEE2EBAE167}"/>
              </a:ext>
            </a:extLst>
          </p:cNvPr>
          <p:cNvSpPr/>
          <p:nvPr/>
        </p:nvSpPr>
        <p:spPr>
          <a:xfrm>
            <a:off x="7035956" y="3429000"/>
            <a:ext cx="3158922" cy="815454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A9318781-2784-A936-606B-66E0D1B2A030}"/>
              </a:ext>
            </a:extLst>
          </p:cNvPr>
          <p:cNvSpPr/>
          <p:nvPr/>
        </p:nvSpPr>
        <p:spPr>
          <a:xfrm>
            <a:off x="2209849" y="1428972"/>
            <a:ext cx="4013530" cy="50292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4B10ADF9-6B3D-BE83-1031-22D5AF632650}"/>
              </a:ext>
            </a:extLst>
          </p:cNvPr>
          <p:cNvSpPr/>
          <p:nvPr/>
        </p:nvSpPr>
        <p:spPr>
          <a:xfrm>
            <a:off x="8175009" y="2428986"/>
            <a:ext cx="3408928" cy="50292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C5CEDAB-DED6-04EA-956E-518429A01FB8}"/>
              </a:ext>
            </a:extLst>
          </p:cNvPr>
          <p:cNvCxnSpPr>
            <a:cxnSpLocks/>
          </p:cNvCxnSpPr>
          <p:nvPr/>
        </p:nvCxnSpPr>
        <p:spPr>
          <a:xfrm flipH="1" flipV="1">
            <a:off x="5390866" y="1956289"/>
            <a:ext cx="2760193" cy="67772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D71B10-550B-3D4D-B096-ED14ED9C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13" y="1460428"/>
            <a:ext cx="11023774" cy="5221355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y</a:t>
            </a:r>
            <a:r>
              <a:rPr lang="en-US" altLang="ja-JP" baseline="-25000" dirty="0" err="1"/>
              <a:t>i</a:t>
            </a:r>
            <a:r>
              <a:rPr lang="en-US" altLang="ja-JP" dirty="0"/>
              <a:t> = g</a:t>
            </a:r>
            <a:r>
              <a:rPr lang="en-US" altLang="ja-JP" baseline="30000" dirty="0"/>
              <a:t>-1</a:t>
            </a:r>
            <a:r>
              <a:rPr lang="en-US" altLang="ja-JP" dirty="0"/>
              <a:t>(β</a:t>
            </a:r>
            <a:r>
              <a:rPr lang="en-US" altLang="ja-JP" baseline="-25000" dirty="0"/>
              <a:t>0</a:t>
            </a:r>
            <a:r>
              <a:rPr lang="ja-JP" altLang="en-US"/>
              <a:t>＋</a:t>
            </a:r>
            <a:r>
              <a:rPr lang="en-US" altLang="ja-JP"/>
              <a:t>β</a:t>
            </a:r>
            <a:r>
              <a:rPr lang="en-US" altLang="ja-JP" baseline="-25000"/>
              <a:t>1</a:t>
            </a:r>
            <a:r>
              <a:rPr lang="en-US" altLang="ja-JP"/>
              <a:t> temp</a:t>
            </a:r>
            <a:r>
              <a:rPr lang="en-US" altLang="ja-JP" baseline="-25000"/>
              <a:t>i</a:t>
            </a:r>
            <a:r>
              <a:rPr lang="en-US" altLang="ja-JP"/>
              <a:t> </a:t>
            </a:r>
            <a:r>
              <a:rPr lang="en-US" altLang="ja-JP" dirty="0"/>
              <a:t>+ </a:t>
            </a:r>
            <a:r>
              <a:rPr lang="en-US" altLang="ja-JP" dirty="0" err="1"/>
              <a:t>Vessel</a:t>
            </a:r>
            <a:r>
              <a:rPr lang="en-US" altLang="ja-JP" baseline="-25000" dirty="0" err="1"/>
              <a:t>i</a:t>
            </a:r>
            <a:r>
              <a:rPr lang="en-US" altLang="ja-JP" dirty="0"/>
              <a:t> + </a:t>
            </a:r>
            <a:r>
              <a:rPr lang="en-US" altLang="ja-JP" dirty="0" err="1"/>
              <a:t>Area</a:t>
            </a:r>
            <a:r>
              <a:rPr lang="en-US" altLang="ja-JP" baseline="-25000" dirty="0" err="1"/>
              <a:t>i</a:t>
            </a:r>
            <a:r>
              <a:rPr lang="en-US" altLang="ja-JP" dirty="0"/>
              <a:t> ) +</a:t>
            </a:r>
            <a:r>
              <a:rPr lang="en-US" altLang="ja-JP" dirty="0" err="1"/>
              <a:t>ε</a:t>
            </a:r>
            <a:r>
              <a:rPr lang="en-US" altLang="ja-JP" dirty="0"/>
              <a:t>   </a:t>
            </a:r>
          </a:p>
          <a:p>
            <a:pPr marL="0" indent="0">
              <a:buNone/>
            </a:pPr>
            <a:r>
              <a:rPr lang="en-US" altLang="ja-JP" dirty="0"/>
              <a:t>	Area ~ N(0, σ</a:t>
            </a:r>
            <a:r>
              <a:rPr lang="en-US" altLang="ja-JP" baseline="-25000" dirty="0"/>
              <a:t>area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  <a:endParaRPr lang="en-US" altLang="ja-JP" b="1" dirty="0"/>
          </a:p>
          <a:p>
            <a:pPr marL="0" indent="0" algn="r">
              <a:buNone/>
            </a:pPr>
            <a:r>
              <a:rPr lang="ja-JP" altLang="en-US" b="1"/>
              <a:t>固定効果</a:t>
            </a:r>
            <a:r>
              <a:rPr lang="en-US" altLang="ja-JP" b="1" dirty="0"/>
              <a:t>(fix effect)</a:t>
            </a:r>
          </a:p>
          <a:p>
            <a:r>
              <a:rPr lang="en-US" altLang="ja-JP" dirty="0"/>
              <a:t>60</a:t>
            </a:r>
            <a:r>
              <a:rPr lang="ja-JP" altLang="en-US"/>
              <a:t>個の</a:t>
            </a:r>
            <a:r>
              <a:rPr lang="en-US" altLang="ja-JP" dirty="0"/>
              <a:t>Area</a:t>
            </a:r>
            <a:r>
              <a:rPr lang="ja-JP" altLang="en-US"/>
              <a:t>の値を推定する代わりに、</a:t>
            </a:r>
            <a:r>
              <a:rPr lang="en-US" altLang="ja-JP" dirty="0"/>
              <a:t>Area</a:t>
            </a:r>
            <a:r>
              <a:rPr lang="ja-JP" altLang="en-US"/>
              <a:t>が</a:t>
            </a:r>
            <a:r>
              <a:rPr lang="en-US" altLang="ja-JP" dirty="0"/>
              <a:t>N(0, σ</a:t>
            </a:r>
            <a:r>
              <a:rPr lang="en-US" altLang="ja-JP" baseline="-25000" dirty="0"/>
              <a:t>area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  <a:r>
              <a:rPr lang="ja-JP" altLang="en-US"/>
              <a:t>に従うとの仮定のもと、</a:t>
            </a:r>
            <a:r>
              <a:rPr lang="en-US" altLang="ja-JP" dirty="0" err="1"/>
              <a:t>σ</a:t>
            </a:r>
            <a:r>
              <a:rPr lang="en-US" altLang="ja-JP" baseline="-25000" dirty="0" err="1"/>
              <a:t>area</a:t>
            </a:r>
            <a:r>
              <a:rPr lang="ja-JP" altLang="en-US"/>
              <a:t>のみを推定する→</a:t>
            </a:r>
            <a:r>
              <a:rPr lang="ja-JP" altLang="en-US" b="1"/>
              <a:t>ランダム効果</a:t>
            </a:r>
            <a:r>
              <a:rPr lang="en-US" altLang="ja-JP" b="1" dirty="0"/>
              <a:t>									  (random effect)</a:t>
            </a:r>
          </a:p>
          <a:p>
            <a:r>
              <a:rPr lang="ja-JP" altLang="en-US"/>
              <a:t>固定効果とランダム効果のどちらも含んだ</a:t>
            </a:r>
            <a:r>
              <a:rPr lang="en-US" altLang="ja-JP" dirty="0"/>
              <a:t>GLM</a:t>
            </a:r>
            <a:r>
              <a:rPr lang="ja-JP" altLang="en-US"/>
              <a:t>を一般化線形混合モデル</a:t>
            </a:r>
            <a:r>
              <a:rPr lang="en-US" altLang="ja-JP" dirty="0"/>
              <a:t>(Generalized Linear Mixed Model; GLMM)</a:t>
            </a:r>
            <a:r>
              <a:rPr lang="ja-JP" altLang="en-US"/>
              <a:t>という．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GLMM</a:t>
            </a:r>
            <a:r>
              <a:rPr lang="ja-JP" altLang="en-US"/>
              <a:t>を実行すると固定効果である切片・係数</a:t>
            </a:r>
            <a:r>
              <a:rPr lang="en-US" altLang="ja-JP" dirty="0"/>
              <a:t>β</a:t>
            </a:r>
            <a:r>
              <a:rPr lang="ja-JP" altLang="en-US"/>
              <a:t>とランダム効果の分布のばらつき</a:t>
            </a:r>
            <a:r>
              <a:rPr lang="en-US" altLang="ja-JP" dirty="0" err="1"/>
              <a:t>σ</a:t>
            </a:r>
            <a:r>
              <a:rPr lang="en-US" altLang="ja-JP" baseline="-25000" dirty="0" err="1"/>
              <a:t>area</a:t>
            </a:r>
            <a:r>
              <a:rPr lang="ja-JP" altLang="en-US"/>
              <a:t>が推定される．</a:t>
            </a:r>
            <a:endParaRPr lang="en-US" altLang="ja-JP" b="1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45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C16AE0-3698-144E-98ED-A55CC938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で</a:t>
            </a:r>
            <a:r>
              <a:rPr kumimoji="1" lang="en-US" altLang="ja-JP" dirty="0"/>
              <a:t>GLMM</a:t>
            </a:r>
            <a:r>
              <a:rPr kumimoji="1" lang="ja-JP" altLang="en-US"/>
              <a:t>実践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0A259-287C-8746-BCB8-549AD2EC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GLMM</a:t>
            </a:r>
            <a:r>
              <a:rPr kumimoji="1" lang="ja-JP" altLang="en-US"/>
              <a:t>を行う関数はいろいろある．</a:t>
            </a:r>
            <a:endParaRPr kumimoji="1" lang="en-US" altLang="ja-JP" dirty="0"/>
          </a:p>
          <a:p>
            <a:pPr lvl="1"/>
            <a:r>
              <a:rPr lang="en-US" altLang="ja-JP" dirty="0" err="1"/>
              <a:t>glmmML</a:t>
            </a:r>
            <a:r>
              <a:rPr lang="ja-JP" altLang="en-US"/>
              <a:t> </a:t>
            </a:r>
            <a:r>
              <a:rPr lang="en-US" altLang="ja-JP" dirty="0"/>
              <a:t>(library </a:t>
            </a:r>
            <a:r>
              <a:rPr lang="en-US" altLang="ja-JP" dirty="0" err="1"/>
              <a:t>glmmML</a:t>
            </a:r>
            <a:r>
              <a:rPr lang="en-US" altLang="ja-JP" dirty="0"/>
              <a:t>) </a:t>
            </a:r>
            <a:r>
              <a:rPr lang="ja-JP" altLang="en-US"/>
              <a:t>二項分布とポアソン分布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今回は</a:t>
            </a:r>
            <a:r>
              <a:rPr kumimoji="1" lang="en-US" altLang="ja-JP" dirty="0" err="1"/>
              <a:t>glmmML</a:t>
            </a:r>
            <a:r>
              <a:rPr kumimoji="1" lang="ja-JP" altLang="en-US"/>
              <a:t>で実践．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glmmML</a:t>
            </a:r>
            <a:r>
              <a:rPr kumimoji="1" lang="ja-JP" altLang="en-US"/>
              <a:t>は誤差構造に</a:t>
            </a:r>
            <a:r>
              <a:rPr lang="ja-JP" altLang="en-US"/>
              <a:t>二項分布とポアソン分布しか仮定できない．ランダム効果も一つしか設定できない．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97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DD1C8-3615-ACAD-E08E-5EA93CFD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GLMM</a:t>
            </a:r>
            <a:r>
              <a:rPr kumimoji="1" lang="ja-JP" altLang="en-US"/>
              <a:t>で解析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D29CFF-CCB9-7FC1-FE30-5F20F32F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固定効果として説明変数に取り入れることが難しいが、目的変数に影響していそうな変数をランダム効果として取り込む．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固定効果、ランダム効果を</a:t>
            </a:r>
            <a:r>
              <a:rPr lang="en-US" altLang="ja-JP" dirty="0" err="1"/>
              <a:t>glmmML</a:t>
            </a:r>
            <a:r>
              <a:rPr lang="ja-JP" altLang="en-US"/>
              <a:t>関数で推定した．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7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24939</TotalTime>
  <Words>345</Words>
  <Application>Microsoft Macintosh PowerPoint</Application>
  <PresentationFormat>ワイド画面</PresentationFormat>
  <Paragraphs>34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R初心者講座第２９回</vt:lpstr>
      <vt:lpstr>説明変数にカテゴリ数が多すぎる場合</vt:lpstr>
      <vt:lpstr>一般化線形混合モデル</vt:lpstr>
      <vt:lpstr>RでGLMM実践</vt:lpstr>
      <vt:lpstr>GLMMで解析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R初心者講座第２７回</dc:title>
  <dc:creator>Fukui Shin</dc:creator>
  <cp:lastModifiedBy>Shin Fukui</cp:lastModifiedBy>
  <cp:revision>44</cp:revision>
  <cp:lastPrinted>2022-11-19T09:46:17Z</cp:lastPrinted>
  <dcterms:created xsi:type="dcterms:W3CDTF">2021-11-17T15:12:46Z</dcterms:created>
  <dcterms:modified xsi:type="dcterms:W3CDTF">2022-11-26T01:53:09Z</dcterms:modified>
</cp:coreProperties>
</file>