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84" r:id="rId5"/>
    <p:sldId id="269" r:id="rId6"/>
    <p:sldId id="270" r:id="rId7"/>
    <p:sldId id="282" r:id="rId8"/>
    <p:sldId id="271" r:id="rId9"/>
    <p:sldId id="272" r:id="rId10"/>
    <p:sldId id="273" r:id="rId11"/>
    <p:sldId id="274" r:id="rId12"/>
    <p:sldId id="275" r:id="rId13"/>
    <p:sldId id="276" r:id="rId14"/>
    <p:sldId id="277" r:id="rId15"/>
    <p:sldId id="278" r:id="rId16"/>
    <p:sldId id="279" r:id="rId17"/>
    <p:sldId id="280" r:id="rId18"/>
    <p:sldId id="283" r:id="rId19"/>
    <p:sldId id="28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7"/>
    <p:restoredTop sz="86771"/>
  </p:normalViewPr>
  <p:slideViewPr>
    <p:cSldViewPr snapToGrid="0">
      <p:cViewPr varScale="1">
        <p:scale>
          <a:sx n="105" d="100"/>
          <a:sy n="10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16F11BA0-E917-7B43-B45F-5804FB52050A}"/>
    <pc:docChg chg="modSld">
      <pc:chgData name="Shin Fukui" userId="6902ee70c48ce296" providerId="LiveId" clId="{16F11BA0-E917-7B43-B45F-5804FB52050A}" dt="2024-10-01T07:00:38.391" v="4" actId="20577"/>
      <pc:docMkLst>
        <pc:docMk/>
      </pc:docMkLst>
      <pc:sldChg chg="modNotesTx">
        <pc:chgData name="Shin Fukui" userId="6902ee70c48ce296" providerId="LiveId" clId="{16F11BA0-E917-7B43-B45F-5804FB52050A}" dt="2024-10-01T07:00:14.844" v="0" actId="20577"/>
        <pc:sldMkLst>
          <pc:docMk/>
          <pc:sldMk cId="3662875377" sldId="258"/>
        </pc:sldMkLst>
      </pc:sldChg>
      <pc:sldChg chg="modNotesTx">
        <pc:chgData name="Shin Fukui" userId="6902ee70c48ce296" providerId="LiveId" clId="{16F11BA0-E917-7B43-B45F-5804FB52050A}" dt="2024-10-01T07:00:23.055" v="1" actId="20577"/>
        <pc:sldMkLst>
          <pc:docMk/>
          <pc:sldMk cId="2251174560" sldId="270"/>
        </pc:sldMkLst>
      </pc:sldChg>
      <pc:sldChg chg="modNotesTx">
        <pc:chgData name="Shin Fukui" userId="6902ee70c48ce296" providerId="LiveId" clId="{16F11BA0-E917-7B43-B45F-5804FB52050A}" dt="2024-10-01T07:00:29.866" v="2" actId="20577"/>
        <pc:sldMkLst>
          <pc:docMk/>
          <pc:sldMk cId="3179451906" sldId="272"/>
        </pc:sldMkLst>
      </pc:sldChg>
      <pc:sldChg chg="modNotesTx">
        <pc:chgData name="Shin Fukui" userId="6902ee70c48ce296" providerId="LiveId" clId="{16F11BA0-E917-7B43-B45F-5804FB52050A}" dt="2024-10-01T07:00:32.218" v="3" actId="20577"/>
        <pc:sldMkLst>
          <pc:docMk/>
          <pc:sldMk cId="803930850" sldId="273"/>
        </pc:sldMkLst>
      </pc:sldChg>
      <pc:sldChg chg="modNotesTx">
        <pc:chgData name="Shin Fukui" userId="6902ee70c48ce296" providerId="LiveId" clId="{16F11BA0-E917-7B43-B45F-5804FB52050A}" dt="2024-10-01T07:00:38.391" v="4" actId="20577"/>
        <pc:sldMkLst>
          <pc:docMk/>
          <pc:sldMk cId="2150872268"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200F-657B-4C47-AD1A-9D4065BDDEBA}" type="datetimeFigureOut">
              <a:rPr kumimoji="1" lang="ja-JP" altLang="en-US" smtClean="0"/>
              <a:t>2024/10/1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9BC5E-47CA-454B-819E-F5BD9B38F76F}" type="slidenum">
              <a:rPr kumimoji="1" lang="ja-JP" altLang="en-US" smtClean="0"/>
              <a:t>‹#›</a:t>
            </a:fld>
            <a:endParaRPr kumimoji="1" lang="ja-JP" altLang="en-US"/>
          </a:p>
        </p:txBody>
      </p:sp>
    </p:spTree>
    <p:extLst>
      <p:ext uri="{BB962C8B-B14F-4D97-AF65-F5344CB8AC3E}">
        <p14:creationId xmlns:p14="http://schemas.microsoft.com/office/powerpoint/2010/main" val="1710667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2</a:t>
            </a:fld>
            <a:endParaRPr kumimoji="1" lang="ja-JP" altLang="en-US"/>
          </a:p>
        </p:txBody>
      </p:sp>
    </p:spTree>
    <p:extLst>
      <p:ext uri="{BB962C8B-B14F-4D97-AF65-F5344CB8AC3E}">
        <p14:creationId xmlns:p14="http://schemas.microsoft.com/office/powerpoint/2010/main" val="139806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6</a:t>
            </a:fld>
            <a:endParaRPr kumimoji="1" lang="ja-JP" altLang="en-US"/>
          </a:p>
        </p:txBody>
      </p:sp>
    </p:spTree>
    <p:extLst>
      <p:ext uri="{BB962C8B-B14F-4D97-AF65-F5344CB8AC3E}">
        <p14:creationId xmlns:p14="http://schemas.microsoft.com/office/powerpoint/2010/main" val="164634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9</a:t>
            </a:fld>
            <a:endParaRPr kumimoji="1" lang="ja-JP" altLang="en-US"/>
          </a:p>
        </p:txBody>
      </p:sp>
    </p:spTree>
    <p:extLst>
      <p:ext uri="{BB962C8B-B14F-4D97-AF65-F5344CB8AC3E}">
        <p14:creationId xmlns:p14="http://schemas.microsoft.com/office/powerpoint/2010/main" val="343460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10</a:t>
            </a:fld>
            <a:endParaRPr kumimoji="1" lang="ja-JP" altLang="en-US"/>
          </a:p>
        </p:txBody>
      </p:sp>
    </p:spTree>
    <p:extLst>
      <p:ext uri="{BB962C8B-B14F-4D97-AF65-F5344CB8AC3E}">
        <p14:creationId xmlns:p14="http://schemas.microsoft.com/office/powerpoint/2010/main" val="18291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14</a:t>
            </a:fld>
            <a:endParaRPr kumimoji="1" lang="ja-JP" altLang="en-US"/>
          </a:p>
        </p:txBody>
      </p:sp>
    </p:spTree>
    <p:extLst>
      <p:ext uri="{BB962C8B-B14F-4D97-AF65-F5344CB8AC3E}">
        <p14:creationId xmlns:p14="http://schemas.microsoft.com/office/powerpoint/2010/main" val="34367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071D5-CB5A-0D71-AEB4-310D9CEC69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08A110D-CEF0-7037-6AE4-551062360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BAE918-0434-1D1E-737D-D753B715CD5E}"/>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0DD75996-03B8-CAC2-EF6E-96D04FE594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63D4DA-EFD1-1168-EB22-E9A0EA6C66C2}"/>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52649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AEA2F-286F-8131-79B6-FA98034EAF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3BF13D-A6BA-19FA-57E2-04075B76D3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493D27-4B1E-DD17-B6D5-BF7979AC9FFE}"/>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80D35400-3E85-4F17-2FAA-3EDF7679DE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19D3F-1D12-B13D-3CE5-0EB59E2C67A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86214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D4E9E0-4AE2-1CA0-C556-A4C0D50238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8F0B35-6AD1-0E92-8AB7-C59DE5515D4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8AA4D-A891-9A47-9335-83232EF076AE}"/>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C54301ED-F766-96B0-DBEA-52A438F422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1B045-EC0C-2C18-C9A0-EF8408D683AD}"/>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42282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F2D77-2C1B-9019-9CDA-FC2A49660A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076470-FD56-D97C-ED83-A9D0AFC5ED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FA79AA-35C5-8B16-C871-4D7DD2EE7F64}"/>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7EC31DD3-F321-FB97-6E9C-160EE1AD1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612BE-B364-A11D-FECC-9F34792BDFF1}"/>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24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8C40B-07CB-5C1B-AB85-B67B87D144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123FA-74D7-0A13-DF3E-71D326272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DEAB6C-FF6E-55E5-2268-51E056065722}"/>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50F0ED8B-4FEE-28E2-AC33-1ED32F3CE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302034-D385-CD94-C8F9-357FDDCA823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44638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7A823-1FEC-DACF-0D90-CA181972A2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C59FBF-BFAA-10C6-FFCA-FC1D85D205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D3161B-52BE-523E-69D0-0463633B71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1337B6-9E34-389B-8CDA-172FA92D02ED}"/>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AD7CFFF2-2B5A-6806-63FF-511B1CBF4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15617D-FCAC-7516-CFD0-229DB86B442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69562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3815-79DC-C9AC-DC9E-71023A894A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F7972A-2C71-F641-61CA-A238E39C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26B543-B158-E110-61AD-3A6BC823E2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36B342-1830-2CED-1666-C8AFC3D5C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AD2745-34C8-56F6-55BB-2EEDEF6D63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1818D0-9BD6-4EC9-21E2-B24240DA20DF}"/>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8" name="フッター プレースホルダー 7">
            <a:extLst>
              <a:ext uri="{FF2B5EF4-FFF2-40B4-BE49-F238E27FC236}">
                <a16:creationId xmlns:a16="http://schemas.microsoft.com/office/drawing/2014/main" id="{36543495-9242-1FCC-1249-DB9D7AC707F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6E062E-7500-A982-F154-E27A4B48C1FE}"/>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0081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799A-C125-456B-6021-372549E3135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087F64-8F13-C11B-DC80-36B9086597F9}"/>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4" name="フッター プレースホルダー 3">
            <a:extLst>
              <a:ext uri="{FF2B5EF4-FFF2-40B4-BE49-F238E27FC236}">
                <a16:creationId xmlns:a16="http://schemas.microsoft.com/office/drawing/2014/main" id="{8A2804B0-0E30-47D1-EE54-2213963982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E206D4-E872-A893-9E7A-AF1F2A9089C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48131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FF9ECD-D567-1C15-2866-5ADB65985CA5}"/>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3" name="フッター プレースホルダー 2">
            <a:extLst>
              <a:ext uri="{FF2B5EF4-FFF2-40B4-BE49-F238E27FC236}">
                <a16:creationId xmlns:a16="http://schemas.microsoft.com/office/drawing/2014/main" id="{E62DB5F8-07D0-6022-E610-5178B60664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9F6B47-BF40-23BC-6F6F-03E91EA934DC}"/>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11381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33749-2671-462C-2FE2-1085A3D6E0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0A93B7-B016-6801-6198-9386F12E0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3A7A5-862D-C280-25B8-55B0C9CF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B1EA-EB47-F21E-CEBF-F2FB26813EC4}"/>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C1FCF3EC-DC18-1F77-2D4D-0335155D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6646BC-592F-6B19-897F-287E0EA31F7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69044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5852D-A293-6F55-F7FB-CF28FA882A9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8DB0891-3831-D4DC-1779-5B5E24F03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E048BE-A6D5-9A8C-1C6D-51EEA84B8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ECC6D7-04EC-3481-FEC1-19F8D23C9AE0}"/>
              </a:ext>
            </a:extLst>
          </p:cNvPr>
          <p:cNvSpPr>
            <a:spLocks noGrp="1"/>
          </p:cNvSpPr>
          <p:nvPr>
            <p:ph type="dt" sz="half" idx="10"/>
          </p:nvPr>
        </p:nvSpPr>
        <p:spPr/>
        <p:txBody>
          <a:bodyPr/>
          <a:lstStyle/>
          <a:p>
            <a:fld id="{A174F155-98B7-6C49-9B2A-096DDD09CD71}"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26D2DFD8-4CDA-6828-CB2A-2FF1F7EC46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D0F8D4-44C5-F978-92B3-9813DD4107E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59533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96D3203-F334-B9A4-3EF3-BB6A194F9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741C5-9ADD-53EA-F66D-7D138E54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FF33FA-86F9-AE43-8745-2B70E8C34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74F155-98B7-6C49-9B2A-096DDD09CD71}"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4600012C-EC60-C18A-CD7F-0AC52E977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8CF6FD-DD73-62E3-F146-3AC309B3C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89945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a:t>R</a:t>
            </a:r>
            <a:r>
              <a:rPr kumimoji="1" lang="ja-JP" altLang="en-US"/>
              <a:t>初心者講座第</a:t>
            </a:r>
            <a:r>
              <a:rPr lang="ja-JP" altLang="en-US"/>
              <a:t>３８</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lang="ja-JP" altLang="en-US"/>
              <a:t>行列から軸を取り直す；</a:t>
            </a:r>
            <a:r>
              <a:rPr kumimoji="1" lang="en-US" altLang="ja-JP" dirty="0"/>
              <a:t>MDS</a:t>
            </a:r>
            <a:r>
              <a:rPr kumimoji="1" lang="ja-JP" altLang="en-US"/>
              <a:t>・</a:t>
            </a:r>
            <a:r>
              <a:rPr kumimoji="1" lang="en-US" altLang="ja-JP" dirty="0"/>
              <a:t>LDA</a:t>
            </a:r>
            <a:r>
              <a:rPr kumimoji="1" lang="ja-JP" altLang="en-US"/>
              <a:t>の紹介</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線形判別分析</a:t>
            </a:r>
            <a:br>
              <a:rPr lang="en-US" altLang="ja-JP" dirty="0"/>
            </a:br>
            <a:r>
              <a:rPr lang="ja-JP" altLang="en-US"/>
              <a:t>（</a:t>
            </a:r>
            <a:r>
              <a:rPr lang="en-US" altLang="ja-JP" dirty="0"/>
              <a:t>Linear Discriminant Analysis, LDA</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a:xfrm>
            <a:off x="838200" y="1825625"/>
            <a:ext cx="6584577" cy="4351338"/>
          </a:xfrm>
        </p:spPr>
        <p:txBody>
          <a:bodyPr/>
          <a:lstStyle/>
          <a:p>
            <a:r>
              <a:rPr lang="ja-JP" altLang="en-US"/>
              <a:t>ある</a:t>
            </a:r>
            <a:r>
              <a:rPr kumimoji="1" lang="ja-JP" altLang="en-US"/>
              <a:t>多変量</a:t>
            </a:r>
            <a:r>
              <a:rPr lang="ja-JP" altLang="en-US"/>
              <a:t>データセットに対して、いくつかの異なるカテゴリに分類できそうな、あるいは分類できるとき、どんな境界線が一番合理的か？</a:t>
            </a:r>
            <a:endParaRPr lang="en-US" altLang="ja-JP"/>
          </a:p>
          <a:p>
            <a:endParaRPr kumimoji="1" lang="en-US" altLang="ja-JP"/>
          </a:p>
          <a:p>
            <a:r>
              <a:rPr lang="ja-JP" altLang="en-US"/>
              <a:t>与えられた多変量データにおいて、すでに分類したいカテゴリが存在する．</a:t>
            </a:r>
            <a:endParaRPr lang="en-US" altLang="ja-JP"/>
          </a:p>
          <a:p>
            <a:pPr marL="0" indent="0">
              <a:buNone/>
            </a:pPr>
            <a:r>
              <a:rPr kumimoji="1" lang="ja-JP" altLang="en-US"/>
              <a:t>→教師あり</a:t>
            </a:r>
          </a:p>
        </p:txBody>
      </p:sp>
      <p:pic>
        <p:nvPicPr>
          <p:cNvPr id="4" name="図 3">
            <a:extLst>
              <a:ext uri="{FF2B5EF4-FFF2-40B4-BE49-F238E27FC236}">
                <a16:creationId xmlns:a16="http://schemas.microsoft.com/office/drawing/2014/main" id="{CD705D5B-3D8D-7E4A-548E-D8100FE6C351}"/>
              </a:ext>
            </a:extLst>
          </p:cNvPr>
          <p:cNvPicPr>
            <a:picLocks noChangeAspect="1"/>
          </p:cNvPicPr>
          <p:nvPr/>
        </p:nvPicPr>
        <p:blipFill>
          <a:blip r:embed="rId3"/>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8BA52929-BF74-32D5-CDD4-1944017B9A1E}"/>
              </a:ext>
            </a:extLst>
          </p:cNvPr>
          <p:cNvCxnSpPr>
            <a:cxnSpLocks/>
          </p:cNvCxnSpPr>
          <p:nvPr/>
        </p:nvCxnSpPr>
        <p:spPr>
          <a:xfrm flipV="1">
            <a:off x="7882759" y="3310759"/>
            <a:ext cx="3026978" cy="930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8FFBC9B-2595-29CE-2D0C-05768C4F67C6}"/>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3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95528-3A89-6FEF-E8AA-550014B3EA85}"/>
              </a:ext>
            </a:extLst>
          </p:cNvPr>
          <p:cNvSpPr>
            <a:spLocks noGrp="1"/>
          </p:cNvSpPr>
          <p:nvPr>
            <p:ph type="title"/>
          </p:nvPr>
        </p:nvSpPr>
        <p:spPr/>
        <p:txBody>
          <a:bodyPr/>
          <a:lstStyle/>
          <a:p>
            <a:r>
              <a:rPr lang="ja-JP" altLang="en-US"/>
              <a:t>多変量変数</a:t>
            </a:r>
            <a:r>
              <a:rPr kumimoji="1" lang="ja-JP" altLang="en-US"/>
              <a:t>の軸を取り直す</a:t>
            </a:r>
          </a:p>
        </p:txBody>
      </p:sp>
      <p:sp>
        <p:nvSpPr>
          <p:cNvPr id="3" name="コンテンツ プレースホルダー 2">
            <a:extLst>
              <a:ext uri="{FF2B5EF4-FFF2-40B4-BE49-F238E27FC236}">
                <a16:creationId xmlns:a16="http://schemas.microsoft.com/office/drawing/2014/main" id="{7C7067C0-6861-6D43-661C-9FAB6DD0CE3E}"/>
              </a:ext>
            </a:extLst>
          </p:cNvPr>
          <p:cNvSpPr>
            <a:spLocks noGrp="1"/>
          </p:cNvSpPr>
          <p:nvPr>
            <p:ph idx="1"/>
          </p:nvPr>
        </p:nvSpPr>
        <p:spPr/>
        <p:txBody>
          <a:bodyPr/>
          <a:lstStyle/>
          <a:p>
            <a:r>
              <a:rPr kumimoji="1" lang="en-US" altLang="ja-JP" dirty="0"/>
              <a:t>PCA</a:t>
            </a:r>
            <a:r>
              <a:rPr kumimoji="1" lang="ja-JP" altLang="en-US"/>
              <a:t>では相関行列、</a:t>
            </a:r>
            <a:r>
              <a:rPr kumimoji="1" lang="en-US" altLang="ja-JP" dirty="0"/>
              <a:t>MDS</a:t>
            </a:r>
            <a:r>
              <a:rPr kumimoji="1" lang="ja-JP" altLang="en-US"/>
              <a:t>では距離行列から特徴を浮き彫りにする</a:t>
            </a:r>
            <a:r>
              <a:rPr lang="ja-JP" altLang="en-US"/>
              <a:t>軸</a:t>
            </a:r>
            <a:r>
              <a:rPr kumimoji="1" lang="ja-JP" altLang="en-US"/>
              <a:t>を取り直した．</a:t>
            </a:r>
            <a:endParaRPr kumimoji="1" lang="en-US" altLang="ja-JP" dirty="0"/>
          </a:p>
          <a:p>
            <a:endParaRPr lang="en-US" altLang="ja-JP" dirty="0"/>
          </a:p>
          <a:p>
            <a:r>
              <a:rPr kumimoji="1" lang="ja-JP" altLang="en-US"/>
              <a:t>判別分析では分散比を大きくする軸をとる．</a:t>
            </a:r>
            <a:endParaRPr kumimoji="1" lang="en-US" altLang="ja-JP" dirty="0"/>
          </a:p>
          <a:p>
            <a:endParaRPr kumimoji="1" lang="en-US" altLang="ja-JP" dirty="0"/>
          </a:p>
          <a:p>
            <a:r>
              <a:rPr lang="ja-JP" altLang="en-US"/>
              <a:t>分散分析でこの考え方が使われる．</a:t>
            </a:r>
            <a:endParaRPr kumimoji="1" lang="en-US" altLang="ja-JP" dirty="0"/>
          </a:p>
        </p:txBody>
      </p:sp>
    </p:spTree>
    <p:extLst>
      <p:ext uri="{BB962C8B-B14F-4D97-AF65-F5344CB8AC3E}">
        <p14:creationId xmlns:p14="http://schemas.microsoft.com/office/powerpoint/2010/main" val="30825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9B3D1-5CDB-6BD5-CA28-5D34D1C08041}"/>
              </a:ext>
            </a:extLst>
          </p:cNvPr>
          <p:cNvSpPr>
            <a:spLocks noGrp="1"/>
          </p:cNvSpPr>
          <p:nvPr>
            <p:ph type="title"/>
          </p:nvPr>
        </p:nvSpPr>
        <p:spPr/>
        <p:txBody>
          <a:bodyPr/>
          <a:lstStyle/>
          <a:p>
            <a:r>
              <a:rPr kumimoji="1" lang="ja-JP" altLang="en-US"/>
              <a:t>分散分析</a:t>
            </a:r>
            <a:r>
              <a:rPr kumimoji="1" lang="en-US" altLang="ja-JP" dirty="0"/>
              <a:t>(Analysis of Variance, ANOVA)</a:t>
            </a:r>
            <a:br>
              <a:rPr kumimoji="1" lang="en-US" altLang="ja-JP" dirty="0"/>
            </a:br>
            <a:r>
              <a:rPr kumimoji="1" lang="ja-JP" altLang="en-US"/>
              <a:t>の考え方</a:t>
            </a:r>
          </a:p>
        </p:txBody>
      </p:sp>
      <p:sp>
        <p:nvSpPr>
          <p:cNvPr id="3" name="コンテンツ プレースホルダー 2">
            <a:extLst>
              <a:ext uri="{FF2B5EF4-FFF2-40B4-BE49-F238E27FC236}">
                <a16:creationId xmlns:a16="http://schemas.microsoft.com/office/drawing/2014/main" id="{75A4970D-7A17-6AC5-E967-C7BB56441B76}"/>
              </a:ext>
            </a:extLst>
          </p:cNvPr>
          <p:cNvSpPr>
            <a:spLocks noGrp="1"/>
          </p:cNvSpPr>
          <p:nvPr>
            <p:ph idx="1"/>
          </p:nvPr>
        </p:nvSpPr>
        <p:spPr/>
        <p:txBody>
          <a:bodyPr/>
          <a:lstStyle/>
          <a:p>
            <a:r>
              <a:rPr kumimoji="1" lang="ja-JP" altLang="en-US"/>
              <a:t>分散分析は３つ以上の群間に差があるかを仮説検定する</a:t>
            </a:r>
            <a:r>
              <a:rPr kumimoji="1" lang="en-US" altLang="ja-JP"/>
              <a:t>.</a:t>
            </a:r>
          </a:p>
          <a:p>
            <a:pPr lvl="1"/>
            <a:r>
              <a:rPr lang="ja-JP" altLang="en-US"/>
              <a:t>２つの群に差があるかを検定したのが</a:t>
            </a:r>
            <a:r>
              <a:rPr lang="en-US" altLang="ja-JP"/>
              <a:t>t</a:t>
            </a:r>
            <a:r>
              <a:rPr lang="ja-JP" altLang="en-US"/>
              <a:t>検定（第</a:t>
            </a:r>
            <a:r>
              <a:rPr lang="en-US" altLang="ja-JP"/>
              <a:t>11</a:t>
            </a:r>
            <a:r>
              <a:rPr lang="ja-JP" altLang="en-US"/>
              <a:t>回参照）</a:t>
            </a:r>
            <a:endParaRPr lang="en-US" altLang="ja-JP"/>
          </a:p>
          <a:p>
            <a:endParaRPr kumimoji="1" lang="en-US" altLang="ja-JP"/>
          </a:p>
          <a:p>
            <a:r>
              <a:rPr lang="ja-JP" altLang="en-US"/>
              <a:t>この時の帰無仮説は「群間に差はない」．</a:t>
            </a:r>
            <a:endParaRPr lang="en-US" altLang="ja-JP"/>
          </a:p>
          <a:p>
            <a:endParaRPr kumimoji="1" lang="en-US" altLang="ja-JP"/>
          </a:p>
          <a:p>
            <a:r>
              <a:rPr lang="ja-JP" altLang="en-US"/>
              <a:t>群間に差がない分布と差がある分布、なにが違うかか？</a:t>
            </a:r>
            <a:endParaRPr kumimoji="1" lang="ja-JP" altLang="en-US"/>
          </a:p>
        </p:txBody>
      </p:sp>
    </p:spTree>
    <p:extLst>
      <p:ext uri="{BB962C8B-B14F-4D97-AF65-F5344CB8AC3E}">
        <p14:creationId xmlns:p14="http://schemas.microsoft.com/office/powerpoint/2010/main" val="248437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FE1F-EBAC-7FDA-F5FC-71AB3F3DCBB0}"/>
              </a:ext>
            </a:extLst>
          </p:cNvPr>
          <p:cNvSpPr>
            <a:spLocks noGrp="1"/>
          </p:cNvSpPr>
          <p:nvPr>
            <p:ph type="title"/>
          </p:nvPr>
        </p:nvSpPr>
        <p:spPr/>
        <p:txBody>
          <a:bodyPr/>
          <a:lstStyle/>
          <a:p>
            <a:r>
              <a:rPr kumimoji="1" lang="ja-JP" altLang="en-US"/>
              <a:t>群内の分散と群間の分散</a:t>
            </a:r>
          </a:p>
        </p:txBody>
      </p:sp>
      <p:sp>
        <p:nvSpPr>
          <p:cNvPr id="3" name="コンテンツ プレースホルダー 2">
            <a:extLst>
              <a:ext uri="{FF2B5EF4-FFF2-40B4-BE49-F238E27FC236}">
                <a16:creationId xmlns:a16="http://schemas.microsoft.com/office/drawing/2014/main" id="{1645CA65-6727-9BD1-22CD-0CE92ABAB045}"/>
              </a:ext>
            </a:extLst>
          </p:cNvPr>
          <p:cNvSpPr>
            <a:spLocks noGrp="1"/>
          </p:cNvSpPr>
          <p:nvPr>
            <p:ph idx="1"/>
          </p:nvPr>
        </p:nvSpPr>
        <p:spPr/>
        <p:txBody>
          <a:bodyPr/>
          <a:lstStyle/>
          <a:p>
            <a:r>
              <a:rPr kumimoji="1" lang="ja-JP" altLang="en-US"/>
              <a:t>３つのカテゴリに数量変数の分布が正規分布で与えられるとき、どのような場合に３群間に違いがあるといえるか？</a:t>
            </a:r>
            <a:endParaRPr kumimoji="1" lang="en-US" altLang="ja-JP" dirty="0"/>
          </a:p>
          <a:p>
            <a:pPr marL="0" indent="0">
              <a:buNone/>
            </a:pPr>
            <a:r>
              <a:rPr lang="ja-JP" altLang="en-US"/>
              <a:t>→群内の分布と、群間の分布を比較する</a:t>
            </a:r>
            <a:endParaRPr lang="en-US" altLang="ja-JP" dirty="0"/>
          </a:p>
          <a:p>
            <a:r>
              <a:rPr kumimoji="1" lang="ja-JP" altLang="en-US"/>
              <a:t>下の３つはどれも各群の平均値が同じで（群間分散が同じ）、群内分散が異なる．各群</a:t>
            </a:r>
            <a:r>
              <a:rPr lang="ja-JP" altLang="en-US"/>
              <a:t>内</a:t>
            </a:r>
            <a:r>
              <a:rPr kumimoji="1" lang="ja-JP" altLang="en-US"/>
              <a:t>の分散が大きいと、各群にはっきりとした違いが見出し辛くなる．つまり「各群データは同じ母集団からとってきたもの」を否定できない。</a:t>
            </a:r>
            <a:endParaRPr kumimoji="1" lang="en-US" altLang="ja-JP" dirty="0"/>
          </a:p>
          <a:p>
            <a:endParaRPr kumimoji="1" lang="ja-JP" altLang="en-US"/>
          </a:p>
        </p:txBody>
      </p:sp>
      <p:pic>
        <p:nvPicPr>
          <p:cNvPr id="12" name="図 11">
            <a:extLst>
              <a:ext uri="{FF2B5EF4-FFF2-40B4-BE49-F238E27FC236}">
                <a16:creationId xmlns:a16="http://schemas.microsoft.com/office/drawing/2014/main" id="{D9CBD74E-C2E4-53B5-756F-826D061B329B}"/>
              </a:ext>
            </a:extLst>
          </p:cNvPr>
          <p:cNvPicPr>
            <a:picLocks noChangeAspect="1"/>
          </p:cNvPicPr>
          <p:nvPr/>
        </p:nvPicPr>
        <p:blipFill>
          <a:blip r:embed="rId2"/>
          <a:stretch>
            <a:fillRect/>
          </a:stretch>
        </p:blipFill>
        <p:spPr>
          <a:xfrm>
            <a:off x="838200" y="5127100"/>
            <a:ext cx="1452832" cy="1365775"/>
          </a:xfrm>
          <a:prstGeom prst="rect">
            <a:avLst/>
          </a:prstGeom>
        </p:spPr>
      </p:pic>
      <p:pic>
        <p:nvPicPr>
          <p:cNvPr id="13" name="図 12">
            <a:extLst>
              <a:ext uri="{FF2B5EF4-FFF2-40B4-BE49-F238E27FC236}">
                <a16:creationId xmlns:a16="http://schemas.microsoft.com/office/drawing/2014/main" id="{F0B3ED7A-F968-0168-E3E2-CAE2F1E783EB}"/>
              </a:ext>
            </a:extLst>
          </p:cNvPr>
          <p:cNvPicPr>
            <a:picLocks noChangeAspect="1"/>
          </p:cNvPicPr>
          <p:nvPr/>
        </p:nvPicPr>
        <p:blipFill>
          <a:blip r:embed="rId2"/>
          <a:stretch>
            <a:fillRect/>
          </a:stretch>
        </p:blipFill>
        <p:spPr>
          <a:xfrm>
            <a:off x="1564616" y="5127100"/>
            <a:ext cx="1452832" cy="1365775"/>
          </a:xfrm>
          <a:prstGeom prst="rect">
            <a:avLst/>
          </a:prstGeom>
        </p:spPr>
      </p:pic>
      <p:pic>
        <p:nvPicPr>
          <p:cNvPr id="17" name="図 16">
            <a:extLst>
              <a:ext uri="{FF2B5EF4-FFF2-40B4-BE49-F238E27FC236}">
                <a16:creationId xmlns:a16="http://schemas.microsoft.com/office/drawing/2014/main" id="{06948545-720C-A3D2-CE39-A429420242B2}"/>
              </a:ext>
            </a:extLst>
          </p:cNvPr>
          <p:cNvPicPr>
            <a:picLocks noChangeAspect="1"/>
          </p:cNvPicPr>
          <p:nvPr/>
        </p:nvPicPr>
        <p:blipFill>
          <a:blip r:embed="rId2"/>
          <a:stretch>
            <a:fillRect/>
          </a:stretch>
        </p:blipFill>
        <p:spPr>
          <a:xfrm>
            <a:off x="2291032" y="5127100"/>
            <a:ext cx="1452832" cy="1365775"/>
          </a:xfrm>
          <a:prstGeom prst="rect">
            <a:avLst/>
          </a:prstGeom>
        </p:spPr>
      </p:pic>
      <p:cxnSp>
        <p:nvCxnSpPr>
          <p:cNvPr id="18" name="直線矢印コネクタ 17">
            <a:extLst>
              <a:ext uri="{FF2B5EF4-FFF2-40B4-BE49-F238E27FC236}">
                <a16:creationId xmlns:a16="http://schemas.microsoft.com/office/drawing/2014/main" id="{02274057-ABDE-EF0E-4D34-A67261EE07A2}"/>
              </a:ext>
            </a:extLst>
          </p:cNvPr>
          <p:cNvCxnSpPr>
            <a:cxnSpLocks/>
          </p:cNvCxnSpPr>
          <p:nvPr/>
        </p:nvCxnSpPr>
        <p:spPr>
          <a:xfrm>
            <a:off x="1564616"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14B0B73-BEF3-8D13-A521-3F8B373083A8}"/>
              </a:ext>
            </a:extLst>
          </p:cNvPr>
          <p:cNvCxnSpPr>
            <a:cxnSpLocks/>
          </p:cNvCxnSpPr>
          <p:nvPr/>
        </p:nvCxnSpPr>
        <p:spPr>
          <a:xfrm>
            <a:off x="2291032"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D9C90B9-EE4A-FDF7-643E-45EB84010C95}"/>
              </a:ext>
            </a:extLst>
          </p:cNvPr>
          <p:cNvCxnSpPr>
            <a:cxnSpLocks/>
          </p:cNvCxnSpPr>
          <p:nvPr/>
        </p:nvCxnSpPr>
        <p:spPr>
          <a:xfrm>
            <a:off x="3017448"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0C1AA145-9DD4-0A7C-B205-9402D8BD2FA7}"/>
              </a:ext>
            </a:extLst>
          </p:cNvPr>
          <p:cNvPicPr>
            <a:picLocks noChangeAspect="1"/>
          </p:cNvPicPr>
          <p:nvPr/>
        </p:nvPicPr>
        <p:blipFill>
          <a:blip r:embed="rId2"/>
          <a:stretch>
            <a:fillRect/>
          </a:stretch>
        </p:blipFill>
        <p:spPr>
          <a:xfrm>
            <a:off x="4185249" y="5046804"/>
            <a:ext cx="851785" cy="1365775"/>
          </a:xfrm>
          <a:prstGeom prst="rect">
            <a:avLst/>
          </a:prstGeom>
        </p:spPr>
      </p:pic>
      <p:pic>
        <p:nvPicPr>
          <p:cNvPr id="23" name="図 22">
            <a:extLst>
              <a:ext uri="{FF2B5EF4-FFF2-40B4-BE49-F238E27FC236}">
                <a16:creationId xmlns:a16="http://schemas.microsoft.com/office/drawing/2014/main" id="{C2292DFC-C0BD-497D-1857-D133009D77BE}"/>
              </a:ext>
            </a:extLst>
          </p:cNvPr>
          <p:cNvPicPr>
            <a:picLocks noChangeAspect="1"/>
          </p:cNvPicPr>
          <p:nvPr/>
        </p:nvPicPr>
        <p:blipFill>
          <a:blip r:embed="rId2"/>
          <a:stretch>
            <a:fillRect/>
          </a:stretch>
        </p:blipFill>
        <p:spPr>
          <a:xfrm>
            <a:off x="4875160" y="5046803"/>
            <a:ext cx="924797" cy="1365775"/>
          </a:xfrm>
          <a:prstGeom prst="rect">
            <a:avLst/>
          </a:prstGeom>
        </p:spPr>
      </p:pic>
      <p:pic>
        <p:nvPicPr>
          <p:cNvPr id="24" name="図 23">
            <a:extLst>
              <a:ext uri="{FF2B5EF4-FFF2-40B4-BE49-F238E27FC236}">
                <a16:creationId xmlns:a16="http://schemas.microsoft.com/office/drawing/2014/main" id="{09CB8B14-361F-B52F-B12F-CAB4EF2E13D6}"/>
              </a:ext>
            </a:extLst>
          </p:cNvPr>
          <p:cNvPicPr>
            <a:picLocks noChangeAspect="1"/>
          </p:cNvPicPr>
          <p:nvPr/>
        </p:nvPicPr>
        <p:blipFill>
          <a:blip r:embed="rId2"/>
          <a:stretch>
            <a:fillRect/>
          </a:stretch>
        </p:blipFill>
        <p:spPr>
          <a:xfrm>
            <a:off x="5601574" y="5057742"/>
            <a:ext cx="924797" cy="1365775"/>
          </a:xfrm>
          <a:prstGeom prst="rect">
            <a:avLst/>
          </a:prstGeom>
        </p:spPr>
      </p:pic>
      <p:cxnSp>
        <p:nvCxnSpPr>
          <p:cNvPr id="25" name="直線矢印コネクタ 24">
            <a:extLst>
              <a:ext uri="{FF2B5EF4-FFF2-40B4-BE49-F238E27FC236}">
                <a16:creationId xmlns:a16="http://schemas.microsoft.com/office/drawing/2014/main" id="{407879D5-EBB7-86D2-F0F2-C057B5949243}"/>
              </a:ext>
            </a:extLst>
          </p:cNvPr>
          <p:cNvCxnSpPr>
            <a:cxnSpLocks/>
          </p:cNvCxnSpPr>
          <p:nvPr/>
        </p:nvCxnSpPr>
        <p:spPr>
          <a:xfrm>
            <a:off x="4611143"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DC0EF7E-4538-125C-8115-1DA8479BC73F}"/>
              </a:ext>
            </a:extLst>
          </p:cNvPr>
          <p:cNvCxnSpPr>
            <a:cxnSpLocks/>
          </p:cNvCxnSpPr>
          <p:nvPr/>
        </p:nvCxnSpPr>
        <p:spPr>
          <a:xfrm>
            <a:off x="5337559"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DFC4FBD-F25A-84AE-728C-AFB6347CE3E2}"/>
              </a:ext>
            </a:extLst>
          </p:cNvPr>
          <p:cNvCxnSpPr>
            <a:cxnSpLocks/>
          </p:cNvCxnSpPr>
          <p:nvPr/>
        </p:nvCxnSpPr>
        <p:spPr>
          <a:xfrm>
            <a:off x="6063975"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DA32C594-B3BA-5B44-B559-04FC98D75D4F}"/>
              </a:ext>
            </a:extLst>
          </p:cNvPr>
          <p:cNvPicPr>
            <a:picLocks noChangeAspect="1"/>
          </p:cNvPicPr>
          <p:nvPr/>
        </p:nvPicPr>
        <p:blipFill>
          <a:blip r:embed="rId2"/>
          <a:stretch>
            <a:fillRect/>
          </a:stretch>
        </p:blipFill>
        <p:spPr>
          <a:xfrm>
            <a:off x="6891307" y="5110487"/>
            <a:ext cx="3416734" cy="1365775"/>
          </a:xfrm>
          <a:prstGeom prst="rect">
            <a:avLst/>
          </a:prstGeom>
        </p:spPr>
      </p:pic>
      <p:pic>
        <p:nvPicPr>
          <p:cNvPr id="30" name="図 29">
            <a:extLst>
              <a:ext uri="{FF2B5EF4-FFF2-40B4-BE49-F238E27FC236}">
                <a16:creationId xmlns:a16="http://schemas.microsoft.com/office/drawing/2014/main" id="{98E003BF-DF4F-1803-9502-211E4776190E}"/>
              </a:ext>
            </a:extLst>
          </p:cNvPr>
          <p:cNvPicPr>
            <a:picLocks noChangeAspect="1"/>
          </p:cNvPicPr>
          <p:nvPr/>
        </p:nvPicPr>
        <p:blipFill>
          <a:blip r:embed="rId2"/>
          <a:stretch>
            <a:fillRect/>
          </a:stretch>
        </p:blipFill>
        <p:spPr>
          <a:xfrm>
            <a:off x="8276268" y="5119112"/>
            <a:ext cx="3532102" cy="1365775"/>
          </a:xfrm>
          <a:prstGeom prst="rect">
            <a:avLst/>
          </a:prstGeom>
        </p:spPr>
      </p:pic>
      <p:pic>
        <p:nvPicPr>
          <p:cNvPr id="31" name="図 30">
            <a:extLst>
              <a:ext uri="{FF2B5EF4-FFF2-40B4-BE49-F238E27FC236}">
                <a16:creationId xmlns:a16="http://schemas.microsoft.com/office/drawing/2014/main" id="{75BEF551-01B8-7ACA-65AD-AABA08C39901}"/>
              </a:ext>
            </a:extLst>
          </p:cNvPr>
          <p:cNvPicPr>
            <a:picLocks noChangeAspect="1"/>
          </p:cNvPicPr>
          <p:nvPr/>
        </p:nvPicPr>
        <p:blipFill>
          <a:blip r:embed="rId2"/>
          <a:stretch>
            <a:fillRect/>
          </a:stretch>
        </p:blipFill>
        <p:spPr>
          <a:xfrm>
            <a:off x="7725099" y="5127100"/>
            <a:ext cx="3218835" cy="1365775"/>
          </a:xfrm>
          <a:prstGeom prst="rect">
            <a:avLst/>
          </a:prstGeom>
        </p:spPr>
      </p:pic>
      <p:cxnSp>
        <p:nvCxnSpPr>
          <p:cNvPr id="32" name="直線矢印コネクタ 31">
            <a:extLst>
              <a:ext uri="{FF2B5EF4-FFF2-40B4-BE49-F238E27FC236}">
                <a16:creationId xmlns:a16="http://schemas.microsoft.com/office/drawing/2014/main" id="{FFB58EBD-0948-1EFF-F5EF-C7D813BE38A9}"/>
              </a:ext>
            </a:extLst>
          </p:cNvPr>
          <p:cNvCxnSpPr>
            <a:cxnSpLocks/>
          </p:cNvCxnSpPr>
          <p:nvPr/>
        </p:nvCxnSpPr>
        <p:spPr>
          <a:xfrm>
            <a:off x="8592378"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3E78543-C96F-3D38-FEA8-9D1F4CB02695}"/>
              </a:ext>
            </a:extLst>
          </p:cNvPr>
          <p:cNvCxnSpPr>
            <a:cxnSpLocks/>
          </p:cNvCxnSpPr>
          <p:nvPr/>
        </p:nvCxnSpPr>
        <p:spPr>
          <a:xfrm>
            <a:off x="9318794"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E423D9C-524B-EEF9-BCCA-1BF14A93AC1F}"/>
              </a:ext>
            </a:extLst>
          </p:cNvPr>
          <p:cNvCxnSpPr>
            <a:cxnSpLocks/>
          </p:cNvCxnSpPr>
          <p:nvPr/>
        </p:nvCxnSpPr>
        <p:spPr>
          <a:xfrm>
            <a:off x="10045210"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47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723622-C1DA-B785-041D-FE95261F8B05}"/>
              </a:ext>
            </a:extLst>
          </p:cNvPr>
          <p:cNvSpPr>
            <a:spLocks noGrp="1"/>
          </p:cNvSpPr>
          <p:nvPr>
            <p:ph type="title"/>
          </p:nvPr>
        </p:nvSpPr>
        <p:spPr/>
        <p:txBody>
          <a:bodyPr/>
          <a:lstStyle/>
          <a:p>
            <a:r>
              <a:rPr kumimoji="1" lang="ja-JP" altLang="en-US"/>
              <a:t>分散比と検定統計量</a:t>
            </a:r>
            <a:r>
              <a:rPr kumimoji="1" lang="en-US" altLang="ja-JP"/>
              <a:t>F</a:t>
            </a:r>
            <a:endParaRPr kumimoji="1" lang="ja-JP" altLang="en-US"/>
          </a:p>
        </p:txBody>
      </p:sp>
      <p:sp>
        <p:nvSpPr>
          <p:cNvPr id="3" name="コンテンツ プレースホルダー 2">
            <a:extLst>
              <a:ext uri="{FF2B5EF4-FFF2-40B4-BE49-F238E27FC236}">
                <a16:creationId xmlns:a16="http://schemas.microsoft.com/office/drawing/2014/main" id="{43CF9ED2-E221-5A8A-3B50-07D31149ECDF}"/>
              </a:ext>
            </a:extLst>
          </p:cNvPr>
          <p:cNvSpPr>
            <a:spLocks noGrp="1"/>
          </p:cNvSpPr>
          <p:nvPr>
            <p:ph idx="1"/>
          </p:nvPr>
        </p:nvSpPr>
        <p:spPr/>
        <p:txBody>
          <a:bodyPr>
            <a:normAutofit fontScale="70000" lnSpcReduction="20000"/>
          </a:bodyPr>
          <a:lstStyle/>
          <a:p>
            <a:r>
              <a:rPr lang="ja-JP" altLang="en-US"/>
              <a:t>群内のばらつきと群間のばらつきを比較し、一つの指標で表現したい</a:t>
            </a:r>
            <a:endParaRPr lang="en-US" altLang="ja-JP" dirty="0"/>
          </a:p>
          <a:p>
            <a:pPr marL="0" indent="0">
              <a:buNone/>
            </a:pPr>
            <a:r>
              <a:rPr lang="ja-JP" altLang="en-US"/>
              <a:t>→群内のばらつきに対する群間のばらつきの比、つまり割り算をして、ばらつきの大きさの比とする．これを</a:t>
            </a:r>
            <a:r>
              <a:rPr lang="en-US" altLang="ja-JP" dirty="0"/>
              <a:t>F</a:t>
            </a:r>
            <a:r>
              <a:rPr lang="ja-JP" altLang="en-US"/>
              <a:t>値という．</a:t>
            </a:r>
            <a:endParaRPr lang="en-US" altLang="ja-JP" dirty="0"/>
          </a:p>
          <a:p>
            <a:endParaRPr lang="en-US" altLang="ja-JP" dirty="0"/>
          </a:p>
          <a:p>
            <a:r>
              <a:rPr lang="ja-JP" altLang="en-US"/>
              <a:t>この際、群内のデータ数より、群そのものの数は小さいことが多いので、自由度を考慮する．</a:t>
            </a:r>
            <a:endParaRPr lang="en-US" altLang="ja-JP" dirty="0"/>
          </a:p>
          <a:p>
            <a:pPr lvl="1"/>
            <a:r>
              <a:rPr lang="ja-JP" altLang="en-US"/>
              <a:t>群内の自由度は、</a:t>
            </a:r>
            <a:r>
              <a:rPr lang="en-US" altLang="ja-JP" dirty="0"/>
              <a:t>(</a:t>
            </a:r>
            <a:r>
              <a:rPr lang="ja-JP" altLang="en-US"/>
              <a:t>群内のサンプル数</a:t>
            </a:r>
            <a:r>
              <a:rPr lang="en-US" altLang="ja-JP" dirty="0"/>
              <a:t>− 1)×</a:t>
            </a:r>
            <a:r>
              <a:rPr lang="ja-JP" altLang="en-US"/>
              <a:t>群の数</a:t>
            </a:r>
            <a:endParaRPr lang="en-US" altLang="ja-JP" dirty="0"/>
          </a:p>
          <a:p>
            <a:pPr lvl="1"/>
            <a:r>
              <a:rPr lang="ja-JP" altLang="en-US"/>
              <a:t>群間の自由度は、群の数</a:t>
            </a:r>
            <a:r>
              <a:rPr lang="en-US" altLang="ja-JP" dirty="0"/>
              <a:t>−</a:t>
            </a:r>
            <a:r>
              <a:rPr lang="ja-JP" altLang="en-US"/>
              <a:t>１</a:t>
            </a:r>
            <a:endParaRPr lang="en-US" altLang="ja-JP" dirty="0"/>
          </a:p>
          <a:p>
            <a:pPr lvl="1"/>
            <a:r>
              <a:rPr lang="ja-JP" altLang="en-US"/>
              <a:t>全体の自由度は、サンプル数</a:t>
            </a:r>
            <a:r>
              <a:rPr lang="en-US" altLang="ja-JP" dirty="0"/>
              <a:t>−</a:t>
            </a:r>
            <a:r>
              <a:rPr lang="ja-JP" altLang="en-US"/>
              <a:t>１</a:t>
            </a:r>
            <a:endParaRPr lang="en-US" altLang="ja-JP" dirty="0"/>
          </a:p>
          <a:p>
            <a:endParaRPr lang="en-US" altLang="ja-JP" dirty="0"/>
          </a:p>
          <a:p>
            <a:r>
              <a:rPr kumimoji="1" lang="en-US" altLang="ja-JP" dirty="0"/>
              <a:t>F</a:t>
            </a:r>
            <a:r>
              <a:rPr kumimoji="1" lang="ja-JP" altLang="en-US"/>
              <a:t>値</a:t>
            </a:r>
            <a:r>
              <a:rPr kumimoji="1" lang="en-US" altLang="ja-JP" dirty="0"/>
              <a:t>=(</a:t>
            </a:r>
            <a:r>
              <a:rPr kumimoji="1" lang="ja-JP" altLang="en-US"/>
              <a:t>群間の平方和</a:t>
            </a:r>
            <a:r>
              <a:rPr kumimoji="1" lang="en-US" altLang="ja-JP" dirty="0"/>
              <a:t>/</a:t>
            </a:r>
            <a:r>
              <a:rPr kumimoji="1" lang="ja-JP" altLang="en-US"/>
              <a:t>群間自由度</a:t>
            </a:r>
            <a:r>
              <a:rPr kumimoji="1" lang="en-US" altLang="ja-JP" dirty="0"/>
              <a:t>)/(</a:t>
            </a:r>
            <a:r>
              <a:rPr kumimoji="1" lang="ja-JP" altLang="en-US"/>
              <a:t>群内の平方和</a:t>
            </a:r>
            <a:r>
              <a:rPr lang="en-US" altLang="ja-JP" dirty="0"/>
              <a:t>/</a:t>
            </a:r>
            <a:r>
              <a:rPr lang="ja-JP" altLang="en-US"/>
              <a:t>群間自由度</a:t>
            </a:r>
            <a:r>
              <a:rPr lang="en-US" altLang="ja-JP" dirty="0"/>
              <a:t>)</a:t>
            </a:r>
          </a:p>
          <a:p>
            <a:endParaRPr lang="en-US" altLang="ja-JP" dirty="0"/>
          </a:p>
          <a:p>
            <a:r>
              <a:rPr kumimoji="1" lang="ja-JP" altLang="en-US"/>
              <a:t>自由度（サンプル数ー１）の</a:t>
            </a:r>
            <a:r>
              <a:rPr kumimoji="1" lang="en-US" altLang="ja-JP" dirty="0"/>
              <a:t>F</a:t>
            </a:r>
            <a:r>
              <a:rPr kumimoji="1" lang="ja-JP" altLang="en-US"/>
              <a:t>分布で</a:t>
            </a:r>
            <a:r>
              <a:rPr lang="ja-JP" altLang="en-US"/>
              <a:t>ある</a:t>
            </a:r>
            <a:r>
              <a:rPr kumimoji="1" lang="ja-JP" altLang="en-US"/>
              <a:t>有意水準において一つの</a:t>
            </a:r>
            <a:r>
              <a:rPr kumimoji="1" lang="en-US" altLang="ja-JP" dirty="0"/>
              <a:t>F</a:t>
            </a:r>
            <a:r>
              <a:rPr kumimoji="1" lang="ja-JP" altLang="en-US"/>
              <a:t>値が定められるので、これより計算された</a:t>
            </a:r>
            <a:r>
              <a:rPr kumimoji="1" lang="en-US" altLang="ja-JP" dirty="0"/>
              <a:t>F</a:t>
            </a:r>
            <a:r>
              <a:rPr kumimoji="1" lang="ja-JP" altLang="en-US"/>
              <a:t>が大きければ帰無仮説を棄却．群間で同じ母集団からサンプルしたものとは言えない（群間に違いがある）</a:t>
            </a:r>
            <a:r>
              <a:rPr lang="ja-JP" altLang="en-US"/>
              <a:t>．</a:t>
            </a:r>
            <a:endParaRPr kumimoji="1" lang="en-US" altLang="ja-JP" dirty="0"/>
          </a:p>
        </p:txBody>
      </p:sp>
    </p:spTree>
    <p:extLst>
      <p:ext uri="{BB962C8B-B14F-4D97-AF65-F5344CB8AC3E}">
        <p14:creationId xmlns:p14="http://schemas.microsoft.com/office/powerpoint/2010/main" val="215087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DB533-CC99-CCF7-36E8-1229E893DEAD}"/>
              </a:ext>
            </a:extLst>
          </p:cNvPr>
          <p:cNvSpPr>
            <a:spLocks noGrp="1"/>
          </p:cNvSpPr>
          <p:nvPr>
            <p:ph type="title"/>
          </p:nvPr>
        </p:nvSpPr>
        <p:spPr/>
        <p:txBody>
          <a:bodyPr/>
          <a:lstStyle/>
          <a:p>
            <a:r>
              <a:rPr kumimoji="1" lang="ja-JP" altLang="en-US"/>
              <a:t>次元を削減して分散を算出</a:t>
            </a:r>
          </a:p>
        </p:txBody>
      </p:sp>
      <p:sp>
        <p:nvSpPr>
          <p:cNvPr id="3" name="コンテンツ プレースホルダー 2">
            <a:extLst>
              <a:ext uri="{FF2B5EF4-FFF2-40B4-BE49-F238E27FC236}">
                <a16:creationId xmlns:a16="http://schemas.microsoft.com/office/drawing/2014/main" id="{0F6C0E06-8EDD-C1C0-3FF4-3DA78C3C8130}"/>
              </a:ext>
            </a:extLst>
          </p:cNvPr>
          <p:cNvSpPr>
            <a:spLocks noGrp="1"/>
          </p:cNvSpPr>
          <p:nvPr>
            <p:ph idx="1"/>
          </p:nvPr>
        </p:nvSpPr>
        <p:spPr>
          <a:xfrm>
            <a:off x="838200" y="1825625"/>
            <a:ext cx="6351155" cy="4351338"/>
          </a:xfrm>
        </p:spPr>
        <p:txBody>
          <a:bodyPr>
            <a:normAutofit fontScale="92500" lnSpcReduction="10000"/>
          </a:bodyPr>
          <a:lstStyle/>
          <a:p>
            <a:r>
              <a:rPr kumimoji="1" lang="ja-JP" altLang="en-US"/>
              <a:t>たとえば</a:t>
            </a:r>
            <a:r>
              <a:rPr kumimoji="1" lang="en-US" altLang="ja-JP"/>
              <a:t>2</a:t>
            </a:r>
            <a:r>
              <a:rPr kumimoji="1" lang="ja-JP" altLang="en-US"/>
              <a:t>変数（平面）から</a:t>
            </a:r>
            <a:r>
              <a:rPr kumimoji="1" lang="en-US" altLang="ja-JP"/>
              <a:t>1</a:t>
            </a:r>
            <a:r>
              <a:rPr kumimoji="1" lang="ja-JP" altLang="en-US"/>
              <a:t>変数（直線）にデータを射影して、一つの軸の上での分散を計算．</a:t>
            </a:r>
            <a:endParaRPr kumimoji="1" lang="en-US" altLang="ja-JP"/>
          </a:p>
          <a:p>
            <a:endParaRPr lang="en-US" altLang="ja-JP"/>
          </a:p>
          <a:p>
            <a:r>
              <a:rPr kumimoji="1" lang="ja-JP" altLang="en-US"/>
              <a:t>すると２つのカテゴリそれぞれに分散、カテゴリ間の分散が計算できる．</a:t>
            </a:r>
            <a:endParaRPr kumimoji="1" lang="en-US" altLang="ja-JP"/>
          </a:p>
          <a:p>
            <a:endParaRPr lang="en-US" altLang="ja-JP"/>
          </a:p>
          <a:p>
            <a:r>
              <a:rPr kumimoji="1" lang="ja-JP" altLang="en-US"/>
              <a:t>この分散の比が大きくなる</a:t>
            </a:r>
            <a:r>
              <a:rPr kumimoji="1" lang="en-US" altLang="ja-JP"/>
              <a:t>(</a:t>
            </a:r>
            <a:r>
              <a:rPr kumimoji="1" lang="ja-JP" altLang="en-US"/>
              <a:t>カテゴリ間の分散が大きく、同じカテゴリ内の分散が小さい</a:t>
            </a:r>
            <a:r>
              <a:rPr kumimoji="1" lang="en-US" altLang="ja-JP"/>
              <a:t>)</a:t>
            </a:r>
            <a:r>
              <a:rPr kumimoji="1" lang="ja-JP" altLang="en-US"/>
              <a:t>ような軸をとることができる．</a:t>
            </a:r>
            <a:endParaRPr kumimoji="1" lang="en-US" altLang="ja-JP"/>
          </a:p>
          <a:p>
            <a:pPr marL="0" indent="0">
              <a:buNone/>
            </a:pPr>
            <a:endParaRPr kumimoji="1" lang="ja-JP" altLang="en-US"/>
          </a:p>
        </p:txBody>
      </p:sp>
      <p:pic>
        <p:nvPicPr>
          <p:cNvPr id="4" name="図 3">
            <a:extLst>
              <a:ext uri="{FF2B5EF4-FFF2-40B4-BE49-F238E27FC236}">
                <a16:creationId xmlns:a16="http://schemas.microsoft.com/office/drawing/2014/main" id="{44E13AFC-1FE1-8C81-CA0C-569570156732}"/>
              </a:ext>
            </a:extLst>
          </p:cNvPr>
          <p:cNvPicPr>
            <a:picLocks noChangeAspect="1"/>
          </p:cNvPicPr>
          <p:nvPr/>
        </p:nvPicPr>
        <p:blipFill>
          <a:blip r:embed="rId2"/>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33F0AEB2-CFC4-9EF4-9BD0-241815227A21}"/>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BDFD52F-EBB8-F3ED-B556-B5B67DBD5806}"/>
              </a:ext>
            </a:extLst>
          </p:cNvPr>
          <p:cNvCxnSpPr>
            <a:cxnSpLocks/>
          </p:cNvCxnSpPr>
          <p:nvPr/>
        </p:nvCxnSpPr>
        <p:spPr>
          <a:xfrm flipV="1">
            <a:off x="7422777" y="3310759"/>
            <a:ext cx="3486960" cy="11691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4668D7F-33A6-BDF3-737E-9B0105781256}"/>
              </a:ext>
            </a:extLst>
          </p:cNvPr>
          <p:cNvCxnSpPr>
            <a:cxnSpLocks/>
          </p:cNvCxnSpPr>
          <p:nvPr/>
        </p:nvCxnSpPr>
        <p:spPr>
          <a:xfrm>
            <a:off x="8469125" y="2359333"/>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8D160DB-B4E0-4A04-FC54-AADDD26E86F6}"/>
              </a:ext>
            </a:extLst>
          </p:cNvPr>
          <p:cNvCxnSpPr>
            <a:cxnSpLocks/>
          </p:cNvCxnSpPr>
          <p:nvPr/>
        </p:nvCxnSpPr>
        <p:spPr>
          <a:xfrm flipV="1">
            <a:off x="8262710" y="3671666"/>
            <a:ext cx="0" cy="2161975"/>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2FC4FA6-EDD5-019A-98CF-0BFFE4E9BBE3}"/>
              </a:ext>
            </a:extLst>
          </p:cNvPr>
          <p:cNvCxnSpPr>
            <a:cxnSpLocks/>
          </p:cNvCxnSpPr>
          <p:nvPr/>
        </p:nvCxnSpPr>
        <p:spPr>
          <a:xfrm>
            <a:off x="10513985" y="2453833"/>
            <a:ext cx="0" cy="12178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C3ECE56-C967-DE28-72A3-0111CD81080C}"/>
              </a:ext>
            </a:extLst>
          </p:cNvPr>
          <p:cNvCxnSpPr>
            <a:cxnSpLocks/>
          </p:cNvCxnSpPr>
          <p:nvPr/>
        </p:nvCxnSpPr>
        <p:spPr>
          <a:xfrm flipV="1">
            <a:off x="9177423" y="3671666"/>
            <a:ext cx="0" cy="1560091"/>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8070348-773B-2A6B-446E-601C668CF426}"/>
              </a:ext>
            </a:extLst>
          </p:cNvPr>
          <p:cNvCxnSpPr>
            <a:cxnSpLocks/>
          </p:cNvCxnSpPr>
          <p:nvPr/>
        </p:nvCxnSpPr>
        <p:spPr>
          <a:xfrm flipV="1">
            <a:off x="9410846" y="3671666"/>
            <a:ext cx="0" cy="2505297"/>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D6984B-2ABC-B335-27D6-CEE7998252F7}"/>
              </a:ext>
            </a:extLst>
          </p:cNvPr>
          <p:cNvCxnSpPr>
            <a:cxnSpLocks/>
          </p:cNvCxnSpPr>
          <p:nvPr/>
        </p:nvCxnSpPr>
        <p:spPr>
          <a:xfrm flipV="1">
            <a:off x="9908557" y="3671666"/>
            <a:ext cx="0" cy="865610"/>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2A6211DC-0D75-C20E-BDB4-E42D2B2F92F0}"/>
              </a:ext>
            </a:extLst>
          </p:cNvPr>
          <p:cNvCxnSpPr>
            <a:cxnSpLocks/>
          </p:cNvCxnSpPr>
          <p:nvPr/>
        </p:nvCxnSpPr>
        <p:spPr>
          <a:xfrm>
            <a:off x="8469125" y="2453833"/>
            <a:ext cx="535979" cy="1469985"/>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8502BE3-12D3-FABF-D92D-304D340DCE7F}"/>
              </a:ext>
            </a:extLst>
          </p:cNvPr>
          <p:cNvCxnSpPr>
            <a:cxnSpLocks/>
          </p:cNvCxnSpPr>
          <p:nvPr/>
        </p:nvCxnSpPr>
        <p:spPr>
          <a:xfrm>
            <a:off x="10575965" y="2430185"/>
            <a:ext cx="314638" cy="880574"/>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B72A7FC-5760-0D50-40AD-EA32C347C4C3}"/>
              </a:ext>
            </a:extLst>
          </p:cNvPr>
          <p:cNvCxnSpPr>
            <a:cxnSpLocks/>
          </p:cNvCxnSpPr>
          <p:nvPr/>
        </p:nvCxnSpPr>
        <p:spPr>
          <a:xfrm flipH="1" flipV="1">
            <a:off x="8687157" y="4088787"/>
            <a:ext cx="405255" cy="1091093"/>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58D3484-BB13-A8E3-E16A-A3BFF4E76BBA}"/>
              </a:ext>
            </a:extLst>
          </p:cNvPr>
          <p:cNvCxnSpPr>
            <a:cxnSpLocks/>
          </p:cNvCxnSpPr>
          <p:nvPr/>
        </p:nvCxnSpPr>
        <p:spPr>
          <a:xfrm flipH="1" flipV="1">
            <a:off x="8610991" y="4088787"/>
            <a:ext cx="791008" cy="2053759"/>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5092D24-F1FE-C4E2-890A-5CF75F5E94D1}"/>
              </a:ext>
            </a:extLst>
          </p:cNvPr>
          <p:cNvCxnSpPr>
            <a:cxnSpLocks/>
          </p:cNvCxnSpPr>
          <p:nvPr/>
        </p:nvCxnSpPr>
        <p:spPr>
          <a:xfrm flipH="1" flipV="1">
            <a:off x="9560277" y="3806604"/>
            <a:ext cx="359539" cy="816488"/>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C90B6-777A-4361-1BF6-E8D4FFAD80FC}"/>
              </a:ext>
            </a:extLst>
          </p:cNvPr>
          <p:cNvCxnSpPr>
            <a:cxnSpLocks/>
          </p:cNvCxnSpPr>
          <p:nvPr/>
        </p:nvCxnSpPr>
        <p:spPr>
          <a:xfrm flipH="1" flipV="1">
            <a:off x="7755787" y="4451712"/>
            <a:ext cx="433660" cy="1281490"/>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71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92500" lnSpcReduction="20000"/>
              </a:bodyPr>
              <a:lstStyle/>
              <a:p>
                <a:r>
                  <a:rPr lang="ja-JP" altLang="en-US"/>
                  <a:t>ある軸方向に対する射影のカテゴリ毎の平均・分散を求める．</a:t>
                </a:r>
                <a:r>
                  <a:rPr lang="en-US" altLang="ja-JP" dirty="0"/>
                  <a:t>2</a:t>
                </a:r>
                <a:r>
                  <a:rPr lang="ja-JP" altLang="en-US"/>
                  <a:t>カテゴリの場合、</a:t>
                </a:r>
                <a:endParaRPr lang="en-US" altLang="ja-JP" dirty="0"/>
              </a:p>
              <a:p>
                <a:pPr lvl="1"/>
                <a:r>
                  <a:rPr lang="ja-JP" altLang="en-US"/>
                  <a:t>軸方向に射影後のカテゴリ毎の平均値の差を</a:t>
                </a:r>
                <a:r>
                  <a:rPr lang="en-US" altLang="ja-JP" dirty="0" err="1"/>
                  <a:t>Δm</a:t>
                </a:r>
                <a:r>
                  <a:rPr lang="en-US" altLang="ja-JP" dirty="0"/>
                  <a:t>’</a:t>
                </a:r>
              </a:p>
              <a:p>
                <a:pPr lvl="1"/>
                <a:r>
                  <a:rPr lang="ja-JP" altLang="en-US"/>
                  <a:t>軸方向に射影後の各カテゴリ内の分散を</a:t>
                </a:r>
                <a:r>
                  <a:rPr lang="en-US" altLang="ja-JP" dirty="0"/>
                  <a:t>s</a:t>
                </a:r>
                <a:r>
                  <a:rPr lang="en-US" altLang="ja-JP" baseline="-25000" dirty="0"/>
                  <a:t>k</a:t>
                </a:r>
                <a:r>
                  <a:rPr lang="en-US" altLang="ja-JP" baseline="30000" dirty="0"/>
                  <a:t>2</a:t>
                </a:r>
                <a:r>
                  <a:rPr lang="ja-JP" altLang="en-US"/>
                  <a:t>とすれば</a:t>
                </a:r>
                <a:endParaRPr lang="en-US" altLang="ja-JP" dirty="0"/>
              </a:p>
              <a:p>
                <a:endParaRPr lang="en-US" altLang="ja-JP" dirty="0"/>
              </a:p>
              <a:p>
                <a:r>
                  <a:rPr lang="ja-JP" altLang="en-US"/>
                  <a:t>群間平均差</a:t>
                </a:r>
                <a:r>
                  <a:rPr lang="en-US" altLang="ja-JP" dirty="0"/>
                  <a:t>(</a:t>
                </a:r>
                <a:r>
                  <a:rPr lang="ja-JP" altLang="en-US"/>
                  <a:t>群間分散</a:t>
                </a:r>
                <a:r>
                  <a:rPr lang="en-US" altLang="ja-JP" dirty="0"/>
                  <a:t>)</a:t>
                </a:r>
                <a:r>
                  <a:rPr lang="ja-JP" altLang="en-US"/>
                  <a:t>を群内分散で割った値</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oMath>
                </a14:m>
                <a:r>
                  <a:rPr lang="ja-JP" altLang="en-US"/>
                  <a:t>を最大化するような方向の軸を見つけると合理的に判別できる．</a:t>
                </a:r>
                <a:endParaRPr lang="en-US" altLang="ja-JP" dirty="0"/>
              </a:p>
              <a:p>
                <a:r>
                  <a:rPr lang="ja-JP" altLang="en-US"/>
                  <a:t>分子の</a:t>
                </a:r>
                <a:r>
                  <a:rPr lang="en-US" altLang="ja-JP" dirty="0" err="1"/>
                  <a:t>Δm</a:t>
                </a:r>
                <a:r>
                  <a:rPr lang="en-US" altLang="ja-JP" dirty="0"/>
                  <a:t>’</a:t>
                </a:r>
                <a:r>
                  <a:rPr lang="ja-JP" altLang="en-US"/>
                  <a:t>を</a:t>
                </a:r>
                <a:r>
                  <a:rPr lang="en-US" altLang="ja-JP" dirty="0"/>
                  <a:t>2</a:t>
                </a:r>
                <a:r>
                  <a:rPr lang="ja-JP" altLang="en-US"/>
                  <a:t>乗しても最小化する軸は同じ（分散と同じ単位）．</a:t>
                </a:r>
                <a:endParaRPr lang="en-US" altLang="ja-JP" dirty="0"/>
              </a:p>
              <a:p>
                <a:endParaRPr lang="en-US" altLang="ja-JP" dirty="0"/>
              </a:p>
              <a:p>
                <a:r>
                  <a:rPr lang="ja-JP" altLang="en-US"/>
                  <a:t>これ（</a:t>
                </a:r>
                <a:r>
                  <a:rPr lang="en-US" altLang="ja-JP" b="0" dirty="0">
                    <a:ea typeface="Cambria Math" panose="02040503050406030204" pitchFamily="18" charset="0"/>
                  </a:rPr>
                  <a:t> </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r>
                      <a:rPr lang="en-US" altLang="ja-JP" i="1">
                        <a:latin typeface="Cambria Math" panose="02040503050406030204" pitchFamily="18" charset="0"/>
                        <a:ea typeface="Cambria Math" panose="02040503050406030204" pitchFamily="18" charset="0"/>
                      </a:rPr>
                      <m:t> </m:t>
                    </m:r>
                  </m:oMath>
                </a14:m>
                <a:r>
                  <a:rPr lang="ja-JP" altLang="en-US"/>
                  <a:t>）をフィッシャーの判別基準という．</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965" t="-3488"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1656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フィッシャーの判別基準（数式）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62500" lnSpcReduction="20000"/>
              </a:bodyPr>
              <a:lstStyle/>
              <a:p>
                <a:r>
                  <a:rPr lang="ja-JP" altLang="en-US"/>
                  <a:t>あるカテゴリ</a:t>
                </a:r>
                <a:r>
                  <a:rPr lang="en-US" altLang="ja-JP" dirty="0"/>
                  <a:t>k</a:t>
                </a:r>
                <a:r>
                  <a:rPr lang="ja-JP" altLang="en-US"/>
                  <a:t>に含まれるデータ数を</a:t>
                </a:r>
                <a:r>
                  <a:rPr lang="en-US" altLang="ja-JP" dirty="0" err="1"/>
                  <a:t>N</a:t>
                </a:r>
                <a:r>
                  <a:rPr lang="en-US" altLang="ja-JP" baseline="-25000" dirty="0" err="1"/>
                  <a:t>k</a:t>
                </a:r>
                <a:r>
                  <a:rPr lang="ja-JP" altLang="en-US"/>
                  <a:t>として、ある軸方向に対する射影の平均・分散を求める．</a:t>
                </a:r>
                <a:endParaRPr lang="en-US" altLang="ja-JP" dirty="0"/>
              </a:p>
              <a:p>
                <a:pPr lvl="1"/>
                <a:r>
                  <a:rPr lang="ja-JP" altLang="en-US"/>
                  <a:t>サンプルとして与えられた変数に対してその平均値</a:t>
                </a:r>
                <a:r>
                  <a:rPr lang="en-US" altLang="ja-JP" dirty="0" err="1"/>
                  <a:t>m</a:t>
                </a:r>
                <a:r>
                  <a:rPr lang="en-US" altLang="ja-JP" baseline="-25000" dirty="0" err="1"/>
                  <a:t>k</a:t>
                </a:r>
                <a:r>
                  <a:rPr lang="ja-JP" altLang="en-US"/>
                  <a:t>は</a:t>
                </a:r>
                <a:endParaRPr lang="en-US" altLang="ja-JP" dirty="0"/>
              </a:p>
              <a:p>
                <a:pPr lvl="1"/>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𝑘</m:t>
                        </m:r>
                      </m:sub>
                    </m:sSub>
                    <m:r>
                      <a:rPr lang="ja-JP" altLang="en-US" i="1" dirty="0">
                        <a:latin typeface="Cambria Math" panose="02040503050406030204" pitchFamily="18" charset="0"/>
                      </a:rPr>
                      <m:t>＝</m:t>
                    </m:r>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𝑁</m:t>
                            </m:r>
                          </m:e>
                          <m:sub>
                            <m:r>
                              <a:rPr lang="en-US" altLang="ja-JP" b="0" i="1" dirty="0" smtClean="0">
                                <a:latin typeface="Cambria Math" panose="02040503050406030204" pitchFamily="18" charset="0"/>
                              </a:rPr>
                              <m:t>𝑘</m:t>
                            </m:r>
                          </m:sub>
                        </m:sSub>
                      </m:den>
                    </m:f>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𝑛</m:t>
                            </m:r>
                          </m:sub>
                        </m:sSub>
                      </m:e>
                    </m:nary>
                  </m:oMath>
                </a14:m>
                <a:endParaRPr lang="en-US" altLang="ja-JP" dirty="0"/>
              </a:p>
              <a:p>
                <a:pPr lvl="1"/>
                <a:r>
                  <a:rPr lang="ja-JP" altLang="en-US"/>
                  <a:t>カテゴリが２つだとして、</a:t>
                </a:r>
                <a:r>
                  <a:rPr lang="en-US" altLang="ja-JP" dirty="0"/>
                  <a:t>k=1</a:t>
                </a:r>
                <a:r>
                  <a:rPr lang="ja-JP" altLang="en-US"/>
                  <a:t>と</a:t>
                </a:r>
                <a:r>
                  <a:rPr lang="en-US" altLang="ja-JP" dirty="0"/>
                  <a:t>k=2</a:t>
                </a:r>
                <a:r>
                  <a:rPr lang="ja-JP" altLang="en-US"/>
                  <a:t>の平均値差は</a:t>
                </a:r>
                <a:r>
                  <a:rPr lang="en-US" altLang="ja-JP" b="1" dirty="0"/>
                  <a:t>m</a:t>
                </a:r>
                <a:r>
                  <a:rPr lang="en-US" altLang="ja-JP" baseline="-25000" dirty="0"/>
                  <a:t>1</a:t>
                </a:r>
                <a:r>
                  <a:rPr lang="en-US" altLang="ja-JP" dirty="0"/>
                  <a:t>−</a:t>
                </a:r>
                <a:r>
                  <a:rPr lang="en-US" altLang="ja-JP" b="1" dirty="0"/>
                  <a:t>m</a:t>
                </a:r>
                <a:r>
                  <a:rPr lang="en-US" altLang="ja-JP" baseline="-25000" dirty="0"/>
                  <a:t>2</a:t>
                </a:r>
                <a:r>
                  <a:rPr lang="ja-JP" altLang="en-US"/>
                  <a:t>（射影していない）</a:t>
                </a:r>
                <a:endParaRPr lang="en-US" altLang="ja-JP" dirty="0"/>
              </a:p>
              <a:p>
                <a:pPr lvl="1"/>
                <a:r>
                  <a:rPr lang="ja-JP" altLang="en-US"/>
                  <a:t>ある軸への射影を行列</a:t>
                </a:r>
                <a:r>
                  <a:rPr lang="en-US" altLang="ja-JP" i="1" dirty="0" err="1"/>
                  <a:t>w</a:t>
                </a:r>
                <a:r>
                  <a:rPr lang="en-US" altLang="ja-JP" baseline="30000" dirty="0" err="1"/>
                  <a:t>T</a:t>
                </a:r>
                <a:r>
                  <a:rPr lang="ja-JP" altLang="en-US"/>
                  <a:t>で与えると、その軸での平均値差は</a:t>
                </a:r>
                <a:r>
                  <a:rPr lang="en-US" altLang="ja-JP" dirty="0" err="1"/>
                  <a:t>Δm</a:t>
                </a:r>
                <a:r>
                  <a:rPr lang="en-US" altLang="ja-JP" dirty="0"/>
                  <a:t>’</a:t>
                </a:r>
                <a:r>
                  <a:rPr lang="ja-JP" altLang="en-US"/>
                  <a:t>は</a:t>
                </a:r>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𝑚</m:t>
                        </m:r>
                      </m:e>
                      <m:sup>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𝑤</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𝑤</m:t>
                    </m:r>
                  </m:oMath>
                </a14:m>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ここでカテゴリ間分散分散</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𝐵</m:t>
                        </m:r>
                      </m:sub>
                    </m:sSub>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oMath>
                </a14:m>
                <a:r>
                  <a:rPr lang="ja-JP" altLang="en-US"/>
                  <a:t>とおくと</a:t>
                </a:r>
                <a14:m>
                  <m:oMath xmlns:m="http://schemas.openxmlformats.org/officeDocument/2006/math">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i="1">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𝐵</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さらに、軸方向に射影後の各値を</a:t>
                </a:r>
                <a:r>
                  <a:rPr lang="en-US" altLang="ja-JP" dirty="0" err="1"/>
                  <a:t>y</a:t>
                </a:r>
                <a:r>
                  <a:rPr lang="en-US" altLang="ja-JP" baseline="-25000" dirty="0" err="1"/>
                  <a:t>k</a:t>
                </a:r>
                <a:r>
                  <a:rPr lang="en-US" altLang="ja-JP" dirty="0"/>
                  <a:t> (=</a:t>
                </a:r>
                <a:r>
                  <a:rPr lang="en-US" altLang="ja-JP" i="1" dirty="0" err="1"/>
                  <a:t>w</a:t>
                </a:r>
                <a:r>
                  <a:rPr lang="en-US" altLang="ja-JP" baseline="30000" dirty="0" err="1"/>
                  <a:t>T</a:t>
                </a:r>
                <a:r>
                  <a:rPr lang="en-US" altLang="ja-JP" dirty="0" err="1"/>
                  <a:t>x</a:t>
                </a:r>
                <a:r>
                  <a:rPr lang="en-US" altLang="ja-JP" dirty="0"/>
                  <a:t>) </a:t>
                </a:r>
                <a:r>
                  <a:rPr lang="ja-JP" altLang="en-US"/>
                  <a:t>、カテゴリ内の平均を</a:t>
                </a:r>
                <a:r>
                  <a:rPr lang="en-US" altLang="ja-JP" dirty="0" err="1"/>
                  <a:t>μ</a:t>
                </a:r>
                <a:r>
                  <a:rPr lang="en-US" altLang="ja-JP" baseline="-25000" dirty="0" err="1"/>
                  <a:t>k</a:t>
                </a:r>
                <a:r>
                  <a:rPr lang="en-US" altLang="ja-JP" dirty="0"/>
                  <a:t>(=</a:t>
                </a:r>
                <a:r>
                  <a:rPr lang="en-US" altLang="ja-JP" i="1" dirty="0" err="1"/>
                  <a:t>w</a:t>
                </a:r>
                <a:r>
                  <a:rPr lang="en-US" altLang="ja-JP" baseline="30000" dirty="0" err="1"/>
                  <a:t>T</a:t>
                </a:r>
                <a:r>
                  <a:rPr lang="en-US" altLang="ja-JP" dirty="0" err="1"/>
                  <a:t>m</a:t>
                </a:r>
                <a:r>
                  <a:rPr lang="en-US" altLang="ja-JP" baseline="-25000" dirty="0" err="1"/>
                  <a:t>k</a:t>
                </a:r>
                <a:r>
                  <a:rPr lang="en-US" altLang="ja-JP" dirty="0"/>
                  <a:t>)</a:t>
                </a:r>
                <a:r>
                  <a:rPr lang="ja-JP" altLang="en-US"/>
                  <a:t>とすれば分散</a:t>
                </a:r>
                <a:r>
                  <a:rPr lang="en-US" altLang="ja-JP" dirty="0"/>
                  <a:t>s</a:t>
                </a:r>
                <a:r>
                  <a:rPr lang="en-US" altLang="ja-JP" baseline="-25000" dirty="0"/>
                  <a:t>k</a:t>
                </a:r>
                <a:r>
                  <a:rPr lang="en-US" altLang="ja-JP" baseline="30000" dirty="0"/>
                  <a:t>2</a:t>
                </a:r>
                <a:r>
                  <a:rPr lang="ja-JP" altLang="en-US"/>
                  <a:t>は</a:t>
                </a:r>
                <a:r>
                  <a:rPr lang="en-US" altLang="ja-JP" dirty="0"/>
                  <a:t>(k=1,2)</a:t>
                </a:r>
              </a:p>
              <a:p>
                <a:pPr lvl="1"/>
                <a14:m>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p>
                          <m:sSupPr>
                            <m:ctrlPr>
                              <a:rPr lang="en-US" altLang="ja-JP" b="0" i="1" dirty="0" smtClean="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𝑦</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b="0" i="1" dirty="0" smtClean="0">
                                <a:latin typeface="Cambria Math" panose="02040503050406030204" pitchFamily="18" charset="0"/>
                                <a:ea typeface="Cambria Math" panose="02040503050406030204" pitchFamily="18" charset="0"/>
                              </a:rPr>
                              <m:t>2</m:t>
                            </m:r>
                          </m:sup>
                        </m:sSup>
                        <m:r>
                          <a:rPr lang="en-US" altLang="ja-JP" b="0" i="1" dirty="0" smtClean="0">
                            <a:latin typeface="Cambria Math" panose="02040503050406030204" pitchFamily="18" charset="0"/>
                            <a:ea typeface="Cambria Math" panose="02040503050406030204" pitchFamily="18" charset="0"/>
                          </a:rPr>
                          <m:t> </m:t>
                        </m:r>
                      </m:e>
                    </m:nary>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𝑘</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𝑤</m:t>
                            </m:r>
                          </m:e>
                        </m:nary>
                      </m:e>
                    </m:nary>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en-US" altLang="ja-JP" i="1" dirty="0">
                        <a:latin typeface="Cambria Math" panose="02040503050406030204" pitchFamily="18" charset="0"/>
                        <a:ea typeface="Cambria Math" panose="02040503050406030204" pitchFamily="18" charset="0"/>
                      </a:rPr>
                      <m:t>} </m:t>
                    </m:r>
                    <m:r>
                      <a:rPr lang="en-US" altLang="ja-JP" i="1" dirty="0">
                        <a:latin typeface="Cambria Math" panose="02040503050406030204" pitchFamily="18" charset="0"/>
                        <a:ea typeface="Cambria Math" panose="02040503050406030204" pitchFamily="18" charset="0"/>
                      </a:rPr>
                      <m:t>𝑤</m:t>
                    </m:r>
                  </m:oMath>
                </a14:m>
                <a:endParaRPr lang="en-US" altLang="ja-JP" dirty="0"/>
              </a:p>
              <a:p>
                <a:pPr lvl="1"/>
                <a:r>
                  <a:rPr lang="ja-JP" altLang="en-US"/>
                  <a:t>ここで</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ja-JP" altLang="en-US" i="1" dirty="0">
                        <a:latin typeface="Cambria Math" panose="02040503050406030204" pitchFamily="18" charset="0"/>
                        <a:ea typeface="Cambria Math" panose="02040503050406030204" pitchFamily="18" charset="0"/>
                      </a:rPr>
                      <m:t>とおくと</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i="1" dirty="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oMath>
                </a14:m>
                <a:endParaRPr lang="en-US" altLang="ja-JP" dirty="0"/>
              </a:p>
              <a:p>
                <a:pPr lvl="1"/>
                <a:endParaRPr lang="en-US" altLang="ja-JP" dirty="0"/>
              </a:p>
              <a:p>
                <a:r>
                  <a:rPr lang="ja-JP" altLang="en-US"/>
                  <a:t>群間分散を群内分散で割った値（フィッシャーの判別基準）は</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oMath>
                </a14:m>
                <a:endParaRPr lang="en-US" altLang="ja-JP" dirty="0"/>
              </a:p>
              <a:p>
                <a:r>
                  <a:rPr lang="ja-JP" altLang="en-US"/>
                  <a:t>で表され、これを最大化する</a:t>
                </a:r>
                <a:r>
                  <a:rPr lang="en-US" altLang="ja-JP" dirty="0"/>
                  <a:t>w</a:t>
                </a:r>
                <a:r>
                  <a:rPr lang="ja-JP" altLang="en-US"/>
                  <a:t>を求める．</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483"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0971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07A09-3865-8EA3-2EE8-8708B8F985F5}"/>
              </a:ext>
            </a:extLst>
          </p:cNvPr>
          <p:cNvSpPr>
            <a:spLocks noGrp="1"/>
          </p:cNvSpPr>
          <p:nvPr>
            <p:ph type="title"/>
          </p:nvPr>
        </p:nvSpPr>
        <p:spPr/>
        <p:txBody>
          <a:bodyPr/>
          <a:lstStyle/>
          <a:p>
            <a:r>
              <a:rPr lang="ja-JP" altLang="en-US"/>
              <a:t>フィッシャーの判別基準の最大化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3DFE65-75B5-D265-338F-74FD36A342C1}"/>
                  </a:ext>
                </a:extLst>
              </p:cNvPr>
              <p:cNvSpPr>
                <a:spLocks noGrp="1"/>
              </p:cNvSpPr>
              <p:nvPr>
                <p:ph idx="1"/>
              </p:nvPr>
            </p:nvSpPr>
            <p:spPr/>
            <p:txBody>
              <a:bodyPr>
                <a:normAutofit fontScale="70000" lnSpcReduction="20000"/>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r>
                      <a:rPr lang="en-US" altLang="ja-JP" b="0" i="0" dirty="0" smtClean="0">
                        <a:latin typeface="Cambria Math" panose="02040503050406030204" pitchFamily="18" charset="0"/>
                      </a:rPr>
                      <m:t>  </m:t>
                    </m:r>
                  </m:oMath>
                </a14:m>
                <a:r>
                  <a:rPr lang="ja-JP" altLang="en-US" b="0"/>
                  <a:t>について、これを最大化する</a:t>
                </a:r>
                <a:r>
                  <a:rPr lang="en-US" altLang="ja-JP" b="0" i="1" dirty="0"/>
                  <a:t>w</a:t>
                </a:r>
                <a:r>
                  <a:rPr lang="ja-JP" altLang="en-US" b="0"/>
                  <a:t>を</a:t>
                </a:r>
                <a:r>
                  <a:rPr lang="en-US" altLang="ja-JP" b="0" i="1" dirty="0"/>
                  <a:t>w</a:t>
                </a:r>
                <a:r>
                  <a:rPr lang="en-US" altLang="ja-JP" b="0" dirty="0"/>
                  <a:t>’</a:t>
                </a:r>
                <a:r>
                  <a:rPr lang="ja-JP" altLang="en-US" b="0"/>
                  <a:t>とすると</a:t>
                </a:r>
                <a:endParaRPr lang="en-US" altLang="ja-JP" b="0" dirty="0"/>
              </a:p>
              <a:p>
                <a:pPr marL="0" indent="0">
                  <a:buNone/>
                </a:pPr>
                <a:r>
                  <a:rPr lang="ja-JP" altLang="en-US" b="0"/>
                  <a:t>　このスカラー</a:t>
                </a:r>
                <a:r>
                  <a:rPr lang="en-US" altLang="ja-JP" b="0" dirty="0" err="1"/>
                  <a:t>κ</a:t>
                </a:r>
                <a:r>
                  <a:rPr lang="ja-JP" altLang="en-US" b="0"/>
                  <a:t>倍の</a:t>
                </a:r>
                <a:r>
                  <a:rPr lang="en-US" altLang="ja-JP" dirty="0" err="1"/>
                  <a:t>κ</a:t>
                </a:r>
                <a:r>
                  <a:rPr lang="en-US" altLang="ja-JP" i="1" dirty="0" err="1"/>
                  <a:t>w</a:t>
                </a:r>
                <a:r>
                  <a:rPr lang="en-US" altLang="ja-JP" dirty="0"/>
                  <a:t>’</a:t>
                </a:r>
                <a:r>
                  <a:rPr lang="ja-JP" altLang="en-US" b="0"/>
                  <a:t>も</a:t>
                </a:r>
                <a:r>
                  <a:rPr lang="en-US" altLang="ja-JP" b="0" i="1" dirty="0"/>
                  <a:t>J</a:t>
                </a:r>
                <a:r>
                  <a:rPr lang="ja-JP" altLang="en-US" i="1"/>
                  <a:t> </a:t>
                </a:r>
                <a:r>
                  <a:rPr lang="en-US" altLang="ja-JP" b="0" dirty="0"/>
                  <a:t>(</a:t>
                </a:r>
                <a:r>
                  <a:rPr lang="en-US" altLang="ja-JP" b="0" i="1" dirty="0"/>
                  <a:t>w</a:t>
                </a:r>
                <a:r>
                  <a:rPr lang="en-US" altLang="ja-JP" b="0" dirty="0"/>
                  <a:t>)</a:t>
                </a:r>
                <a:r>
                  <a:rPr lang="ja-JP" altLang="en-US" b="0"/>
                  <a:t>を最大化する．</a:t>
                </a:r>
                <a:endParaRPr lang="en-US" altLang="ja-JP" b="0" dirty="0"/>
              </a:p>
              <a:p>
                <a:r>
                  <a:rPr lang="ja-JP" altLang="en-US"/>
                  <a:t>ここで分母を</a:t>
                </a:r>
                <a:r>
                  <a:rPr lang="en-US" altLang="ja-JP" dirty="0"/>
                  <a:t>1</a:t>
                </a:r>
                <a:r>
                  <a:rPr lang="ja-JP" altLang="en-US"/>
                  <a:t>と制約を設ける（</a:t>
                </a:r>
                <a:r>
                  <a:rPr lang="en-US" altLang="ja-JP" dirty="0">
                    <a:ea typeface="Cambria Math" panose="02040503050406030204" pitchFamily="18" charset="0"/>
                  </a:rPr>
                  <a:t> </a:t>
                </a:r>
                <a14:m>
                  <m:oMath xmlns:m="http://schemas.openxmlformats.org/officeDocument/2006/math">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 </m:t>
                    </m:r>
                  </m:oMath>
                </a14:m>
                <a:r>
                  <a:rPr lang="ja-JP" altLang="en-US"/>
                  <a:t>）．</a:t>
                </a:r>
                <a:endParaRPr lang="en-US" altLang="ja-JP" dirty="0"/>
              </a:p>
              <a:p>
                <a:endParaRPr lang="en-US" altLang="ja-JP" dirty="0"/>
              </a:p>
              <a:p>
                <a:r>
                  <a:rPr lang="ja-JP" altLang="en-US" b="0"/>
                  <a:t>ラグランジュの未定常数法で最大化問題を解く．</a:t>
                </a:r>
                <a:endParaRPr lang="en-US" altLang="ja-JP" b="0"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𝐿</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oMath>
                </a14:m>
                <a:r>
                  <a:rPr lang="en-US" altLang="ja-JP" dirty="0">
                    <a:ea typeface="Cambria Math"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oMath>
                </a14:m>
                <a:endParaRPr lang="en-US" altLang="ja-JP" dirty="0"/>
              </a:p>
              <a:p>
                <a:r>
                  <a:rPr lang="en-US" altLang="ja-JP" i="1" dirty="0"/>
                  <a:t>w</a:t>
                </a:r>
                <a:r>
                  <a:rPr lang="ja-JP" altLang="en-US" b="0"/>
                  <a:t>について偏微分して</a:t>
                </a:r>
                <a:r>
                  <a:rPr lang="en-US" altLang="ja-JP" b="0" dirty="0"/>
                  <a:t>0</a:t>
                </a:r>
                <a:r>
                  <a:rPr lang="ja-JP" altLang="en-US" b="0"/>
                  <a:t>とおくと</a:t>
                </a:r>
                <a:endParaRPr lang="en-US" altLang="ja-JP" b="0" dirty="0"/>
              </a:p>
              <a:p>
                <a:pPr lvl="1"/>
                <a14:m>
                  <m:oMath xmlns:m="http://schemas.openxmlformats.org/officeDocument/2006/math">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 </m:t>
                        </m:r>
                        <m:r>
                          <a:rPr lang="en-US" altLang="ja-JP" b="0" i="1" dirty="0" smtClean="0">
                            <a:latin typeface="Cambria Math" panose="02040503050406030204" pitchFamily="18" charset="0"/>
                            <a:ea typeface="Cambria Math" panose="02040503050406030204" pitchFamily="18" charset="0"/>
                          </a:rPr>
                          <m:t>𝐿</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num>
                      <m:den>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sSup>
                      <m:sSupPr>
                        <m:ctrlPr>
                          <a:rPr lang="en-US" altLang="ja-JP" i="1" dirty="0" smtClean="0">
                            <a:latin typeface="Cambria Math" panose="02040503050406030204" pitchFamily="18" charset="0"/>
                            <a:ea typeface="Cambria Math" panose="02040503050406030204" pitchFamily="18" charset="0"/>
                          </a:rPr>
                        </m:ctrlPr>
                      </m:sSupPr>
                      <m:e>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r>
                      <a:rPr lang="en-US" altLang="ja-JP" i="1" dirty="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f>
                      <m:fPr>
                        <m:ctrlPr>
                          <a:rPr lang="en-US" altLang="ja-JP" i="1" dirty="0">
                            <a:latin typeface="Cambria Math" panose="02040503050406030204" pitchFamily="18" charset="0"/>
                            <a:ea typeface="Cambria Math" panose="02040503050406030204" pitchFamily="18" charset="0"/>
                          </a:rPr>
                        </m:ctrlPr>
                      </m:fPr>
                      <m:num>
                        <m:r>
                          <a:rPr lang="en-US" altLang="ja-JP" i="1" dirty="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b="0" i="1" dirty="0" smtClean="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0</m:t>
                    </m:r>
                  </m:oMath>
                </a14:m>
                <a:endParaRPr lang="en-US" altLang="ja-JP" dirty="0">
                  <a:ea typeface="Cambria Math" panose="02040503050406030204" pitchFamily="18" charset="0"/>
                </a:endParaRPr>
              </a:p>
              <a:p>
                <a:pPr lvl="1"/>
                <a:r>
                  <a:rPr lang="ja-JP" altLang="en-US" dirty="0"/>
                  <a:t>よって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oMath>
                </a14:m>
                <a:endParaRPr lang="en-US" altLang="ja-JP" dirty="0">
                  <a:ea typeface="Cambria Math" panose="02040503050406030204" pitchFamily="18" charset="0"/>
                </a:endParaRPr>
              </a:p>
              <a:p>
                <a:pPr lvl="1"/>
                <a:r>
                  <a:rPr lang="ja-JP" altLang="en-US"/>
                  <a:t>両辺に左から</a:t>
                </a:r>
                <a14:m>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oMath>
                </a14:m>
                <a:r>
                  <a:rPr lang="ja-JP" altLang="en-US"/>
                  <a:t>を</a:t>
                </a:r>
                <a:r>
                  <a:rPr lang="ja-JP" altLang="en-US" dirty="0"/>
                  <a:t>かけて　</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𝑤</m:t>
                    </m:r>
                  </m:oMath>
                </a14:m>
                <a:endParaRPr lang="en-US" altLang="ja-JP" dirty="0">
                  <a:ea typeface="Cambria Math" panose="02040503050406030204" pitchFamily="18" charset="0"/>
                </a:endParaRPr>
              </a:p>
              <a:p>
                <a:pPr lvl="1"/>
                <a:endParaRPr lang="en-US" altLang="ja-JP" dirty="0">
                  <a:ea typeface="Cambria Math" panose="02040503050406030204" pitchFamily="18" charset="0"/>
                </a:endParaRPr>
              </a:p>
              <a:p>
                <a:r>
                  <a:rPr lang="ja-JP" altLang="en-US">
                    <a:latin typeface="+mn-ea"/>
                  </a:rPr>
                  <a:t>これにより分散比行列</a:t>
                </a:r>
                <a14:m>
                  <m:oMath xmlns:m="http://schemas.openxmlformats.org/officeDocument/2006/math">
                    <m:sSub>
                      <m:sSubPr>
                        <m:ctrlPr>
                          <a:rPr lang="en-US" altLang="ja-JP" i="1" dirty="0" smtClean="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oMath>
                </a14:m>
                <a:r>
                  <a:rPr lang="ja-JP" altLang="en-US">
                    <a:latin typeface="+mn-ea"/>
                  </a:rPr>
                  <a:t>の固有値を解く問題が</a:t>
                </a:r>
                <a:r>
                  <a:rPr lang="en-US" altLang="ja-JP" i="1" dirty="0">
                    <a:latin typeface="+mn-ea"/>
                  </a:rPr>
                  <a:t>J</a:t>
                </a:r>
                <a:r>
                  <a:rPr lang="en-US" altLang="ja-JP" dirty="0">
                    <a:latin typeface="+mn-ea"/>
                  </a:rPr>
                  <a:t> (</a:t>
                </a:r>
                <a:r>
                  <a:rPr lang="en-US" altLang="ja-JP" i="1" dirty="0">
                    <a:latin typeface="+mn-ea"/>
                  </a:rPr>
                  <a:t>w</a:t>
                </a:r>
                <a:r>
                  <a:rPr lang="en-US" altLang="ja-JP" dirty="0">
                    <a:latin typeface="+mn-ea"/>
                  </a:rPr>
                  <a:t>)</a:t>
                </a:r>
                <a:r>
                  <a:rPr lang="ja-JP" altLang="en-US">
                    <a:latin typeface="+mn-ea"/>
                  </a:rPr>
                  <a:t>最大化と同じ問題となる．</a:t>
                </a:r>
                <a:endParaRPr lang="en-US" altLang="ja-JP"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053DFE65-75B5-D265-338F-74FD36A342C1}"/>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4941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701C4-F0C3-54B2-12D9-4231C482115B}"/>
              </a:ext>
            </a:extLst>
          </p:cNvPr>
          <p:cNvSpPr>
            <a:spLocks noGrp="1"/>
          </p:cNvSpPr>
          <p:nvPr>
            <p:ph type="title"/>
          </p:nvPr>
        </p:nvSpPr>
        <p:spPr/>
        <p:txBody>
          <a:bodyPr/>
          <a:lstStyle/>
          <a:p>
            <a:r>
              <a:rPr kumimoji="1" lang="en-US" altLang="ja-JP" dirty="0"/>
              <a:t>R</a:t>
            </a:r>
            <a:r>
              <a:rPr kumimoji="1" lang="ja-JP" altLang="en-US"/>
              <a:t>で</a:t>
            </a:r>
            <a:r>
              <a:rPr kumimoji="1" lang="en-US" altLang="ja-JP" dirty="0"/>
              <a:t>LDA</a:t>
            </a:r>
            <a:r>
              <a:rPr kumimoji="1" lang="ja-JP" altLang="en-US"/>
              <a:t>実践</a:t>
            </a:r>
          </a:p>
        </p:txBody>
      </p:sp>
      <p:sp>
        <p:nvSpPr>
          <p:cNvPr id="3" name="コンテンツ プレースホルダー 2">
            <a:extLst>
              <a:ext uri="{FF2B5EF4-FFF2-40B4-BE49-F238E27FC236}">
                <a16:creationId xmlns:a16="http://schemas.microsoft.com/office/drawing/2014/main" id="{3BAFEB17-DB4E-DC39-B618-5CC2D807229B}"/>
              </a:ext>
            </a:extLst>
          </p:cNvPr>
          <p:cNvSpPr>
            <a:spLocks noGrp="1"/>
          </p:cNvSpPr>
          <p:nvPr>
            <p:ph idx="1"/>
          </p:nvPr>
        </p:nvSpPr>
        <p:spPr/>
        <p:txBody>
          <a:bodyPr>
            <a:normAutofit fontScale="85000" lnSpcReduction="20000"/>
          </a:bodyPr>
          <a:lstStyle/>
          <a:p>
            <a:r>
              <a:rPr kumimoji="1" lang="ja-JP" altLang="en-US"/>
              <a:t>分散分析、線形判別分析ともに</a:t>
            </a:r>
            <a:r>
              <a:rPr kumimoji="1" lang="en-US" altLang="ja-JP" dirty="0"/>
              <a:t>R.A. Fisher</a:t>
            </a:r>
            <a:r>
              <a:rPr kumimoji="1" lang="ja-JP" altLang="en-US"/>
              <a:t>が開発した統計手法．</a:t>
            </a:r>
            <a:endParaRPr kumimoji="1" lang="en-US" altLang="ja-JP" dirty="0"/>
          </a:p>
          <a:p>
            <a:endParaRPr lang="en-US" altLang="ja-JP" dirty="0"/>
          </a:p>
          <a:p>
            <a:r>
              <a:rPr kumimoji="1" lang="en-US" altLang="ja-JP" dirty="0"/>
              <a:t>Fisher</a:t>
            </a:r>
            <a:r>
              <a:rPr kumimoji="1" lang="ja-JP" altLang="en-US"/>
              <a:t>の論文で掲載されたアヤメのデータセットがよく統計・機械学習界隈で練習データとして利用される．</a:t>
            </a:r>
            <a:r>
              <a:rPr kumimoji="1" lang="en-US" altLang="ja-JP" dirty="0"/>
              <a:t>R</a:t>
            </a:r>
            <a:r>
              <a:rPr kumimoji="1" lang="ja-JP" altLang="en-US"/>
              <a:t>にもデフォルトでデータセットが入っており、</a:t>
            </a:r>
            <a:r>
              <a:rPr kumimoji="1" lang="en-US" altLang="ja-JP" dirty="0"/>
              <a:t>iris</a:t>
            </a:r>
            <a:r>
              <a:rPr kumimoji="1" lang="ja-JP" altLang="en-US"/>
              <a:t>で呼び出せる．</a:t>
            </a:r>
            <a:endParaRPr kumimoji="1" lang="en-US" altLang="ja-JP" dirty="0"/>
          </a:p>
          <a:p>
            <a:endParaRPr lang="en-US" altLang="ja-JP" dirty="0"/>
          </a:p>
          <a:p>
            <a:pPr algn="l">
              <a:buFont typeface="Arial" panose="020B0604020202020204" pitchFamily="34" charset="0"/>
              <a:buChar char="•"/>
            </a:pPr>
            <a:r>
              <a:rPr lang="en" altLang="ja-JP" b="0" i="0" dirty="0">
                <a:solidFill>
                  <a:srgbClr val="000000"/>
                </a:solidFill>
                <a:effectLst/>
                <a:highlight>
                  <a:srgbClr val="FFFFFF"/>
                </a:highlight>
                <a:latin typeface="Meiryo" panose="020B0604030504040204" pitchFamily="34" charset="-128"/>
                <a:ea typeface="Meiryo" panose="020B0604030504040204" pitchFamily="34" charset="-128"/>
              </a:rPr>
              <a:t>R.A. Fisher (1936) The use of multiple measurements in taxonomic problems, Annual Eugenics, 7, Part II, 179-188.</a:t>
            </a:r>
            <a:endParaRPr kumimoji="1" lang="en-US" altLang="ja-JP" dirty="0"/>
          </a:p>
          <a:p>
            <a:endParaRPr lang="en-US" altLang="ja-JP" dirty="0"/>
          </a:p>
          <a:p>
            <a:r>
              <a:rPr kumimoji="1" lang="en-US" altLang="ja-JP" dirty="0"/>
              <a:t>Iris</a:t>
            </a:r>
            <a:r>
              <a:rPr kumimoji="1" lang="ja-JP" altLang="en-US"/>
              <a:t>のデータセットを利用して</a:t>
            </a:r>
            <a:r>
              <a:rPr kumimoji="1" lang="en-US" altLang="ja-JP" dirty="0"/>
              <a:t>LDA</a:t>
            </a:r>
            <a:r>
              <a:rPr kumimoji="1" lang="ja-JP" altLang="en-US"/>
              <a:t>を実践．</a:t>
            </a:r>
            <a:endParaRPr kumimoji="1" lang="en-US" altLang="ja-JP" dirty="0"/>
          </a:p>
          <a:p>
            <a:endParaRPr lang="en-US" altLang="ja-JP" dirty="0"/>
          </a:p>
          <a:p>
            <a:r>
              <a:rPr kumimoji="1" lang="ja-JP" altLang="en-US"/>
              <a:t>ライブラリ</a:t>
            </a:r>
            <a:r>
              <a:rPr kumimoji="1" lang="en-US" altLang="ja-JP" dirty="0"/>
              <a:t>MASS</a:t>
            </a:r>
            <a:r>
              <a:rPr kumimoji="1" lang="ja-JP" altLang="en-US"/>
              <a:t>の</a:t>
            </a:r>
            <a:r>
              <a:rPr kumimoji="1" lang="en-US" altLang="ja-JP" dirty="0" err="1"/>
              <a:t>rda</a:t>
            </a:r>
            <a:r>
              <a:rPr kumimoji="1" lang="ja-JP" altLang="en-US"/>
              <a:t>関数で判別分析を</a:t>
            </a:r>
            <a:r>
              <a:rPr lang="ja-JP" altLang="en-US"/>
              <a:t>実行</a:t>
            </a:r>
            <a:r>
              <a:rPr kumimoji="1" lang="ja-JP" altLang="en-US"/>
              <a:t>．</a:t>
            </a:r>
          </a:p>
        </p:txBody>
      </p:sp>
    </p:spTree>
    <p:extLst>
      <p:ext uri="{BB962C8B-B14F-4D97-AF65-F5344CB8AC3E}">
        <p14:creationId xmlns:p14="http://schemas.microsoft.com/office/powerpoint/2010/main" val="176235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normAutofit fontScale="70000" lnSpcReduction="20000"/>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en-US" altLang="ja-JP" dirty="0"/>
              <a:t>34</a:t>
            </a:r>
            <a:r>
              <a:rPr lang="ja-JP" altLang="en-US"/>
              <a:t>回、</a:t>
            </a:r>
            <a:r>
              <a:rPr lang="en-US" altLang="ja-JP" dirty="0"/>
              <a:t>35</a:t>
            </a:r>
            <a:r>
              <a:rPr lang="ja-JP" altLang="en-US"/>
              <a:t>回で分散共分散行列（標準偏差の積で除して相関行列）から軸を取り直す主成分分析・因子分析</a:t>
            </a:r>
            <a:endParaRPr lang="en-US" altLang="ja-JP" dirty="0"/>
          </a:p>
          <a:p>
            <a:pPr lvl="1"/>
            <a:r>
              <a:rPr lang="en-US" altLang="ja-JP" dirty="0"/>
              <a:t>36</a:t>
            </a:r>
            <a:r>
              <a:rPr lang="ja-JP" altLang="en-US"/>
              <a:t>回で距離行列を扱ったクラスター分析</a:t>
            </a:r>
            <a:endParaRPr lang="en-US" altLang="ja-JP" dirty="0"/>
          </a:p>
          <a:p>
            <a:pPr marL="0" indent="0">
              <a:buNone/>
            </a:pPr>
            <a:r>
              <a:rPr lang="ja-JP" altLang="en-US"/>
              <a:t>　を取り上げた．</a:t>
            </a:r>
            <a:endParaRPr lang="en-US" altLang="ja-JP" dirty="0"/>
          </a:p>
          <a:p>
            <a:pPr marL="0" indent="0">
              <a:buNone/>
            </a:pPr>
            <a:endParaRPr lang="en-US" altLang="ja-JP" dirty="0"/>
          </a:p>
          <a:p>
            <a:r>
              <a:rPr lang="ja-JP" altLang="en-US"/>
              <a:t>ここでは、</a:t>
            </a:r>
            <a:endParaRPr lang="en-US" altLang="ja-JP" dirty="0"/>
          </a:p>
          <a:p>
            <a:pPr lvl="1"/>
            <a:r>
              <a:rPr lang="ja-JP" altLang="en-US"/>
              <a:t>距離行列から軸を取り直す多次元尺度構成法</a:t>
            </a:r>
            <a:r>
              <a:rPr lang="en-US" altLang="ja-JP" dirty="0"/>
              <a:t>(Multi-Dimensional Scaling, MDS)</a:t>
            </a:r>
          </a:p>
          <a:p>
            <a:pPr marL="0" indent="0">
              <a:buNone/>
            </a:pPr>
            <a:r>
              <a:rPr lang="ja-JP" altLang="en-US"/>
              <a:t>　と</a:t>
            </a:r>
            <a:endParaRPr lang="en-US" altLang="ja-JP" dirty="0"/>
          </a:p>
          <a:p>
            <a:pPr lvl="1"/>
            <a:r>
              <a:rPr lang="ja-JP" altLang="en-US"/>
              <a:t>分散比が大きくなる軸をとる線形判別分析</a:t>
            </a:r>
            <a:r>
              <a:rPr lang="en-US" altLang="ja-JP" dirty="0"/>
              <a:t>(Linear Discriminant Analysis, LDA)</a:t>
            </a:r>
          </a:p>
          <a:p>
            <a:pPr marL="0" indent="0">
              <a:buNone/>
            </a:pPr>
            <a:r>
              <a:rPr lang="ja-JP" altLang="en-US"/>
              <a:t>　を紹介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446581-E6CA-4295-C024-87D2A56B5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813" y="3463912"/>
            <a:ext cx="4802870" cy="3394088"/>
          </a:xfrm>
          <a:prstGeom prst="rect">
            <a:avLst/>
          </a:prstGeom>
        </p:spPr>
      </p:pic>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a:xfrm>
            <a:off x="782780" y="1825625"/>
            <a:ext cx="10515600" cy="4351338"/>
          </a:xfrm>
        </p:spPr>
        <p:txBody>
          <a:bodyPr>
            <a:normAutofit/>
          </a:bodyPr>
          <a:lstStyle/>
          <a:p>
            <a:r>
              <a:rPr kumimoji="1" lang="ja-JP" altLang="en-US"/>
              <a:t>情報の圧縮・次元の削減を目的として、データの性質・見通しを良くする道具．</a:t>
            </a:r>
            <a:endParaRPr lang="en-US" altLang="ja-JP"/>
          </a:p>
          <a:p>
            <a:pPr marL="0" indent="0">
              <a:buNone/>
            </a:pPr>
            <a:endParaRPr kumimoji="1" lang="en-US" altLang="ja-JP"/>
          </a:p>
          <a:p>
            <a:r>
              <a:rPr kumimoji="1" lang="ja-JP" altLang="en-US"/>
              <a:t>複数の変数から合成ベクトルをつくるとき、データのばらつきが大きい変数の重みを大きく取ると特徴が掴める（第</a:t>
            </a:r>
            <a:r>
              <a:rPr kumimoji="1" lang="en-US" altLang="ja-JP"/>
              <a:t>34</a:t>
            </a:r>
            <a:r>
              <a:rPr kumimoji="1" lang="ja-JP" altLang="en-US"/>
              <a:t>回）．</a:t>
            </a:r>
            <a:endParaRPr kumimoji="1" lang="en-US" altLang="ja-JP"/>
          </a:p>
          <a:p>
            <a:endParaRPr lang="en-US" altLang="ja-JP"/>
          </a:p>
          <a:p>
            <a:r>
              <a:rPr kumimoji="1" lang="ja-JP" altLang="en-US"/>
              <a:t>この合成ベクトルは分散共分散行列（相関行列）</a:t>
            </a:r>
            <a:endParaRPr kumimoji="1" lang="en-US" altLang="ja-JP"/>
          </a:p>
          <a:p>
            <a:pPr marL="0" indent="0">
              <a:buNone/>
            </a:pPr>
            <a:r>
              <a:rPr lang="ja-JP" altLang="en-US"/>
              <a:t>　</a:t>
            </a:r>
            <a:r>
              <a:rPr kumimoji="1" lang="ja-JP" altLang="en-US"/>
              <a:t>の固有値・</a:t>
            </a:r>
            <a:r>
              <a:rPr lang="ja-JP" altLang="en-US"/>
              <a:t>固有ベクトルを求めることで得られる．</a:t>
            </a:r>
            <a:endParaRPr kumimoji="1" lang="en-US" altLang="ja-JP"/>
          </a:p>
          <a:p>
            <a:pPr marL="0" indent="0">
              <a:buNone/>
            </a:pPr>
            <a:endParaRPr kumimoji="1" lang="en-US" altLang="ja-JP"/>
          </a:p>
          <a:p>
            <a:endParaRPr kumimoji="1" lang="en-US" altLang="ja-JP"/>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532F04-5B12-3A18-8A74-A61775FBA696}"/>
              </a:ext>
            </a:extLst>
          </p:cNvPr>
          <p:cNvSpPr>
            <a:spLocks noGrp="1"/>
          </p:cNvSpPr>
          <p:nvPr>
            <p:ph type="title"/>
          </p:nvPr>
        </p:nvSpPr>
        <p:spPr/>
        <p:txBody>
          <a:bodyPr/>
          <a:lstStyle/>
          <a:p>
            <a:r>
              <a:rPr lang="ja-JP" altLang="en-US"/>
              <a:t>分散共分散行列から相関行列へ</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E3D8A-D81E-CB2F-6BF5-48902A4575BF}"/>
                  </a:ext>
                </a:extLst>
              </p:cNvPr>
              <p:cNvSpPr>
                <a:spLocks noGrp="1"/>
              </p:cNvSpPr>
              <p:nvPr>
                <p:ph idx="1"/>
              </p:nvPr>
            </p:nvSpPr>
            <p:spPr/>
            <p:txBody>
              <a:bodyPr>
                <a:normAutofit fontScale="62500" lnSpcReduction="20000"/>
              </a:bodyPr>
              <a:lstStyle/>
              <a:p>
                <a:r>
                  <a:rPr lang="en-US" altLang="ja-JP" dirty="0"/>
                  <a:t>n</a:t>
                </a:r>
                <a:r>
                  <a:rPr kumimoji="1" lang="ja-JP" altLang="en-US"/>
                  <a:t>個からなる変数</a:t>
                </a:r>
                <a:r>
                  <a:rPr kumimoji="1" lang="en-US" altLang="ja-JP" dirty="0"/>
                  <a:t>x</a:t>
                </a:r>
                <a:r>
                  <a:rPr kumimoji="1" lang="ja-JP" altLang="en-US"/>
                  <a:t>の分散</a:t>
                </a:r>
                <a:r>
                  <a:rPr kumimoji="1" lang="en-US" altLang="ja-JP" dirty="0"/>
                  <a:t> variance</a:t>
                </a:r>
                <a:r>
                  <a:rPr kumimoji="1" lang="ja-JP" altLang="en-US"/>
                  <a:t>：</a:t>
                </a:r>
                <a14:m>
                  <m:oMath xmlns:m="http://schemas.openxmlformats.org/officeDocument/2006/math">
                    <m:r>
                      <m:rPr>
                        <m:sty m:val="p"/>
                      </m:rPr>
                      <a:rPr kumimoji="1" lang="en-US" altLang="ja-JP" b="0" i="0" smtClean="0">
                        <a:latin typeface="Cambria Math" panose="02040503050406030204" pitchFamily="18" charset="0"/>
                      </a:rPr>
                      <m:t>var</m:t>
                    </m:r>
                    <m:r>
                      <a:rPr kumimoji="1" lang="en-US" altLang="ja-JP" b="0" i="0" smtClean="0">
                        <a:latin typeface="Cambria Math" panose="02040503050406030204" pitchFamily="18" charset="0"/>
                      </a:rPr>
                      <m:t>=</m:t>
                    </m:r>
                    <m:nary>
                      <m:naryPr>
                        <m:chr m:val="∑"/>
                        <m:supHide m:val="on"/>
                        <m:ctrlPr>
                          <a:rPr kumimoji="1" lang="en-US" altLang="ja-JP"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sub>
                      <m:sup/>
                      <m:e>
                        <m:sSup>
                          <m:sSupPr>
                            <m:ctrlPr>
                              <a:rPr kumimoji="1" lang="en-US" altLang="ja-JP" i="1" smtClean="0">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𝑥</m:t>
                                </m:r>
                              </m:e>
                            </m:acc>
                            <m:r>
                              <a:rPr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oMath>
                </a14:m>
                <a:endParaRPr kumimoji="1" lang="en-US" altLang="ja-JP" dirty="0"/>
              </a:p>
              <a:p>
                <a:r>
                  <a:rPr lang="ja-JP" altLang="en-US"/>
                  <a:t>ただし、平均値を</a:t>
                </a:r>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ja-JP" altLang="en-US"/>
                  <a:t>で表す</a:t>
                </a:r>
                <a:endParaRPr kumimoji="1" lang="en-US" altLang="ja-JP" dirty="0"/>
              </a:p>
              <a:p>
                <a:r>
                  <a:rPr lang="ja-JP" altLang="en-US"/>
                  <a:t>標準偏差</a:t>
                </a:r>
                <a:r>
                  <a:rPr lang="en-US" altLang="ja-JP" dirty="0"/>
                  <a:t> standard deviation</a:t>
                </a:r>
                <a:r>
                  <a:rPr lang="ja-JP" altLang="en-US"/>
                  <a:t>：</a:t>
                </a:r>
                <a:r>
                  <a:rPr kumimoji="1" lang="en-US" altLang="ja-JP" b="0" dirty="0"/>
                  <a:t> </a:t>
                </a:r>
                <a14:m>
                  <m:oMath xmlns:m="http://schemas.openxmlformats.org/officeDocument/2006/math">
                    <m:r>
                      <m:rPr>
                        <m:sty m:val="p"/>
                      </m:rPr>
                      <a:rPr kumimoji="1" lang="en-US" altLang="ja-JP" b="0" i="0" smtClean="0">
                        <a:latin typeface="Cambria Math" panose="02040503050406030204" pitchFamily="18" charset="0"/>
                      </a:rPr>
                      <m:t>sd</m:t>
                    </m:r>
                    <m:r>
                      <a:rPr kumimoji="1" lang="en-US" altLang="ja-JP" b="0" i="0"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𝑣𝑎𝑟</m:t>
                        </m:r>
                      </m:e>
                    </m:rad>
                  </m:oMath>
                </a14:m>
                <a:endParaRPr kumimoji="1" lang="en-US" altLang="ja-JP" dirty="0"/>
              </a:p>
              <a:p>
                <a:r>
                  <a:rPr lang="ja-JP" altLang="en-US"/>
                  <a:t>変数</a:t>
                </a:r>
                <a:r>
                  <a:rPr lang="en-US" altLang="ja-JP" dirty="0"/>
                  <a:t>x</a:t>
                </a:r>
                <a:r>
                  <a:rPr lang="ja-JP" altLang="en-US"/>
                  <a:t>と</a:t>
                </a:r>
                <a:r>
                  <a:rPr lang="en-US" altLang="ja-JP" dirty="0"/>
                  <a:t>y</a:t>
                </a:r>
                <a:r>
                  <a:rPr lang="ja-JP" altLang="en-US"/>
                  <a:t>の共分散</a:t>
                </a:r>
                <a:r>
                  <a:rPr lang="en-US" altLang="ja-JP" dirty="0"/>
                  <a:t> covariance</a:t>
                </a:r>
                <a:r>
                  <a:rPr lang="ja-JP" altLang="en-US"/>
                  <a:t>：</a:t>
                </a:r>
                <a14:m>
                  <m:oMath xmlns:m="http://schemas.openxmlformats.org/officeDocument/2006/math">
                    <m:r>
                      <m:rPr>
                        <m:sty m:val="p"/>
                      </m:rPr>
                      <a:rPr lang="en-US" altLang="ja-JP">
                        <a:latin typeface="Cambria Math" panose="02040503050406030204" pitchFamily="18" charset="0"/>
                      </a:rPr>
                      <m:t>c</m:t>
                    </m:r>
                    <m:r>
                      <m:rPr>
                        <m:sty m:val="p"/>
                      </m:rPr>
                      <a:rPr lang="en-US" altLang="ja-JP" b="0" i="0" smtClean="0">
                        <a:latin typeface="Cambria Math" panose="02040503050406030204" pitchFamily="18" charset="0"/>
                      </a:rPr>
                      <m:t>o</m:t>
                    </m:r>
                    <m:r>
                      <m:rPr>
                        <m:sty m:val="p"/>
                      </m:rPr>
                      <a:rPr lang="en-US" altLang="ja-JP">
                        <a:latin typeface="Cambria Math" panose="02040503050406030204" pitchFamily="18" charset="0"/>
                      </a:rPr>
                      <m:t>v</m:t>
                    </m:r>
                    <m:r>
                      <a:rPr lang="en-US" altLang="ja-JP">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𝑖</m:t>
                        </m:r>
                      </m:sub>
                      <m:sup/>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e>
                    </m:nary>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m:t>
                    </m:r>
                  </m:oMath>
                </a14:m>
                <a:endParaRPr kumimoji="1" lang="en-US" altLang="ja-JP" dirty="0"/>
              </a:p>
              <a:p>
                <a:endParaRPr lang="en-US" altLang="ja-JP" dirty="0"/>
              </a:p>
              <a:p>
                <a:r>
                  <a:rPr lang="ja-JP" altLang="en-US"/>
                  <a:t>変数</a:t>
                </a:r>
                <a:r>
                  <a:rPr lang="en-US" altLang="ja-JP" dirty="0"/>
                  <a:t>x</a:t>
                </a:r>
                <a:r>
                  <a:rPr lang="ja-JP" altLang="en-US"/>
                  <a:t>と</a:t>
                </a:r>
                <a:r>
                  <a:rPr lang="en-US" altLang="ja-JP" dirty="0"/>
                  <a:t>y</a:t>
                </a:r>
                <a:r>
                  <a:rPr lang="ja-JP" altLang="en-US"/>
                  <a:t>の分散共分散行列：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𝑣</m:t>
                              </m:r>
                              <m:r>
                                <a:rPr kumimoji="1" lang="en-US" altLang="ja-JP" b="0" i="1" dirty="0" smtClean="0">
                                  <a:latin typeface="Cambria Math" panose="02040503050406030204" pitchFamily="18" charset="0"/>
                                </a:rPr>
                                <m:t>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e>
                            <m:e>
                              <m:r>
                                <a:rPr kumimoji="1"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e>
                          </m:mr>
                          <m:mr>
                            <m:e>
                              <m:r>
                                <a:rPr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e>
                            <m:e>
                              <m:r>
                                <a:rPr kumimoji="1" lang="en-US" altLang="ja-JP" b="0" i="1" dirty="0" smtClean="0">
                                  <a:latin typeface="Cambria Math" panose="02040503050406030204" pitchFamily="18" charset="0"/>
                                </a:rPr>
                                <m:t>𝑣𝑎𝑟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e>
                          </m:mr>
                        </m:m>
                      </m:e>
                    </m:d>
                  </m:oMath>
                </a14:m>
                <a:endParaRPr kumimoji="1" lang="en-US" altLang="ja-JP" dirty="0"/>
              </a:p>
              <a:p>
                <a:r>
                  <a:rPr lang="ja-JP" altLang="en-US"/>
                  <a:t>分散共分散をそれぞれを標準偏差の積でわる</a:t>
                </a:r>
                <a:endParaRPr lang="en-US" altLang="ja-JP" dirty="0"/>
              </a:p>
              <a:p>
                <a14:m>
                  <m:oMath xmlns:m="http://schemas.openxmlformats.org/officeDocument/2006/math">
                    <m:f>
                      <m:fPr>
                        <m:ctrlPr>
                          <a:rPr kumimoji="1" lang="en-US" altLang="ja-JP" b="0" i="1" dirty="0" smtClean="0">
                            <a:latin typeface="Cambria Math" panose="02040503050406030204" pitchFamily="18" charset="0"/>
                          </a:rPr>
                        </m:ctrlPr>
                      </m:fPr>
                      <m:num>
                        <m:r>
                          <m:rPr>
                            <m:sty m:val="p"/>
                          </m:rPr>
                          <a:rPr lang="en-US" altLang="ja-JP" i="1" dirty="0">
                            <a:latin typeface="Cambria Math" panose="02040503050406030204" pitchFamily="18" charset="0"/>
                          </a:rPr>
                          <m:t>v</m:t>
                        </m:r>
                        <m:r>
                          <a:rPr lang="en-US" altLang="ja-JP" b="0" i="1" dirty="0" smtClean="0">
                            <a:latin typeface="Cambria Math" panose="02040503050406030204" pitchFamily="18" charset="0"/>
                          </a:rPr>
                          <m:t>𝑎𝑟</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e>
                          <m:sup>
                            <m:r>
                              <a:rPr kumimoji="1" lang="en-US" altLang="ja-JP" b="0" i="1" dirty="0" smtClean="0">
                                <a:latin typeface="Cambria Math" panose="02040503050406030204" pitchFamily="18" charset="0"/>
                              </a:rPr>
                              <m:t>2</m:t>
                            </m:r>
                          </m:sup>
                        </m:sSup>
                      </m:den>
                    </m:f>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num>
                      <m:den>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den>
                    </m:f>
                    <m:r>
                      <a:rPr kumimoji="1" lang="en-US" altLang="ja-JP" b="0" i="1" dirty="0" smtClean="0">
                        <a:latin typeface="Cambria Math" panose="02040503050406030204" pitchFamily="18" charset="0"/>
                      </a:rPr>
                      <m:t>=1</m:t>
                    </m:r>
                  </m:oMath>
                </a14:m>
                <a:endParaRPr kumimoji="1" lang="en-US" altLang="ja-JP" b="0" dirty="0"/>
              </a:p>
              <a:p>
                <a14:m>
                  <m:oMath xmlns:m="http://schemas.openxmlformats.org/officeDocument/2006/math">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𝑐𝑜𝑣</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𝑠𝑑</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den>
                    </m:f>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ea typeface="Cambria Math" panose="02040503050406030204" pitchFamily="18" charset="0"/>
                          </a:rPr>
                          <m:t>𝜌</m:t>
                        </m:r>
                      </m:e>
                      <m:sub>
                        <m:r>
                          <a:rPr kumimoji="1" lang="en-US" altLang="ja-JP" b="0" i="1" dirty="0" smtClean="0">
                            <a:latin typeface="Cambria Math" panose="02040503050406030204" pitchFamily="18" charset="0"/>
                          </a:rPr>
                          <m:t>𝑥𝑦</m:t>
                        </m:r>
                      </m:sub>
                    </m:sSub>
                    <m:r>
                      <a:rPr kumimoji="1" lang="en-US" altLang="ja-JP" b="0" i="1"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b="0" i="1" dirty="0" smtClean="0">
                            <a:latin typeface="Cambria Math" panose="02040503050406030204" pitchFamily="18" charset="0"/>
                            <a:ea typeface="Cambria Math" panose="02040503050406030204" pitchFamily="18" charset="0"/>
                          </a:rPr>
                          <m:t>𝑦</m:t>
                        </m:r>
                        <m:r>
                          <a:rPr lang="en-US" altLang="ja-JP" i="1" dirty="0">
                            <a:latin typeface="Cambria Math" panose="02040503050406030204" pitchFamily="18" charset="0"/>
                          </a:rPr>
                          <m:t>𝑥</m:t>
                        </m:r>
                      </m:sub>
                    </m:sSub>
                  </m:oMath>
                </a14:m>
                <a:r>
                  <a:rPr kumimoji="1" lang="ja-JP" altLang="en-US" dirty="0"/>
                  <a:t>（これは相関</a:t>
                </a:r>
                <a:r>
                  <a:rPr kumimoji="1" lang="ja-JP" altLang="en-US"/>
                  <a:t>係数）</a:t>
                </a:r>
                <a:endParaRPr kumimoji="1" lang="en-US" altLang="ja-JP" dirty="0"/>
              </a:p>
              <a:p>
                <a:endParaRPr kumimoji="1" lang="en-US" altLang="ja-JP" dirty="0"/>
              </a:p>
              <a:p>
                <a:r>
                  <a:rPr lang="ja-JP" altLang="en-US"/>
                  <a:t>よって、分散共分散行列を標準偏差の積で割ると相関行列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1</m:t>
                              </m:r>
                            </m:e>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𝑥𝑦</m:t>
                                  </m:r>
                                </m:sub>
                              </m:sSub>
                            </m:e>
                          </m:mr>
                          <m:m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𝑦</m:t>
                                  </m:r>
                                  <m:r>
                                    <a:rPr lang="en-US" altLang="ja-JP" b="0" i="1" dirty="0" smtClean="0">
                                      <a:latin typeface="Cambria Math" panose="02040503050406030204" pitchFamily="18" charset="0"/>
                                    </a:rPr>
                                    <m:t>𝑥</m:t>
                                  </m:r>
                                </m:sub>
                              </m:sSub>
                            </m:e>
                            <m:e>
                              <m:r>
                                <a:rPr kumimoji="1" lang="en-US" altLang="ja-JP" b="0" i="1" dirty="0" smtClean="0">
                                  <a:latin typeface="Cambria Math" panose="02040503050406030204" pitchFamily="18" charset="0"/>
                                </a:rPr>
                                <m:t>1</m:t>
                              </m:r>
                            </m:e>
                          </m:mr>
                        </m:m>
                      </m:e>
                    </m:d>
                  </m:oMath>
                </a14:m>
                <a:r>
                  <a:rPr lang="ja-JP" altLang="en-US"/>
                  <a:t>となる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F7E3D8A-D81E-CB2F-6BF5-48902A4575BF}"/>
                  </a:ext>
                </a:extLst>
              </p:cNvPr>
              <p:cNvSpPr>
                <a:spLocks noGrp="1" noRot="1" noChangeAspect="1" noMove="1" noResize="1" noEditPoints="1" noAdjustHandles="1" noChangeArrowheads="1" noChangeShapeType="1" noTextEdit="1"/>
              </p:cNvSpPr>
              <p:nvPr>
                <p:ph idx="1"/>
              </p:nvPr>
            </p:nvSpPr>
            <p:spPr>
              <a:blipFill>
                <a:blip r:embed="rId2"/>
                <a:stretch>
                  <a:fillRect l="-483" t="-110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507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B746D-1637-76C1-1E6F-8869F337D770}"/>
              </a:ext>
            </a:extLst>
          </p:cNvPr>
          <p:cNvSpPr>
            <a:spLocks noGrp="1"/>
          </p:cNvSpPr>
          <p:nvPr>
            <p:ph type="title"/>
          </p:nvPr>
        </p:nvSpPr>
        <p:spPr/>
        <p:txBody>
          <a:bodyPr/>
          <a:lstStyle/>
          <a:p>
            <a:r>
              <a:rPr kumimoji="1" lang="ja-JP" altLang="en-US"/>
              <a:t>距離行列</a:t>
            </a:r>
          </a:p>
        </p:txBody>
      </p:sp>
      <p:sp>
        <p:nvSpPr>
          <p:cNvPr id="3" name="コンテンツ プレースホルダー 2">
            <a:extLst>
              <a:ext uri="{FF2B5EF4-FFF2-40B4-BE49-F238E27FC236}">
                <a16:creationId xmlns:a16="http://schemas.microsoft.com/office/drawing/2014/main" id="{91147E78-AE11-39D6-0497-12AFE3589E09}"/>
              </a:ext>
            </a:extLst>
          </p:cNvPr>
          <p:cNvSpPr>
            <a:spLocks noGrp="1"/>
          </p:cNvSpPr>
          <p:nvPr>
            <p:ph idx="1"/>
          </p:nvPr>
        </p:nvSpPr>
        <p:spPr/>
        <p:txBody>
          <a:bodyPr>
            <a:normAutofit fontScale="92500" lnSpcReduction="10000"/>
          </a:bodyPr>
          <a:lstStyle/>
          <a:p>
            <a:r>
              <a:rPr kumimoji="1" lang="ja-JP" altLang="en-US"/>
              <a:t>各変数において、レコードごとに差を求め、すべての変数で距離に変換し、まとめたもの．</a:t>
            </a:r>
            <a:endParaRPr kumimoji="1" lang="en-US" altLang="ja-JP"/>
          </a:p>
          <a:p>
            <a:pPr lvl="1"/>
            <a:r>
              <a:rPr lang="ja-JP" altLang="en-US"/>
              <a:t>各変数の差の平方和の平方根を取ると、ユークリッド距離．</a:t>
            </a:r>
            <a:endParaRPr lang="en-US" altLang="ja-JP"/>
          </a:p>
          <a:p>
            <a:pPr lvl="1"/>
            <a:r>
              <a:rPr kumimoji="1" lang="ja-JP" altLang="en-US"/>
              <a:t>各変数の差の絶対値の和を取ると、マンハッタン距離．</a:t>
            </a:r>
            <a:endParaRPr kumimoji="1" lang="en-US" altLang="ja-JP"/>
          </a:p>
          <a:p>
            <a:pPr lvl="1"/>
            <a:endParaRPr lang="en-US" altLang="ja-JP"/>
          </a:p>
          <a:p>
            <a:r>
              <a:rPr kumimoji="1" lang="ja-JP" altLang="en-US"/>
              <a:t>この距離行列を用いて、距離の近いものから（つまり似ているものから）「まとまり」を作り上げていく作業をするものが、階層的クラスター分析（第</a:t>
            </a:r>
            <a:r>
              <a:rPr kumimoji="1" lang="en-US" altLang="ja-JP"/>
              <a:t>36</a:t>
            </a:r>
            <a:r>
              <a:rPr kumimoji="1" lang="ja-JP" altLang="en-US"/>
              <a:t>回参照）．</a:t>
            </a:r>
            <a:endParaRPr kumimoji="1" lang="en-US" altLang="ja-JP"/>
          </a:p>
          <a:p>
            <a:endParaRPr lang="en-US" altLang="ja-JP"/>
          </a:p>
          <a:p>
            <a:r>
              <a:rPr kumimoji="1" lang="ja-JP" altLang="en-US"/>
              <a:t>では、この距離をプロットしたとき、距離が大きくなるような軸を取り直したら？</a:t>
            </a:r>
            <a:endParaRPr kumimoji="1" lang="en-US" altLang="ja-JP"/>
          </a:p>
        </p:txBody>
      </p:sp>
    </p:spTree>
    <p:extLst>
      <p:ext uri="{BB962C8B-B14F-4D97-AF65-F5344CB8AC3E}">
        <p14:creationId xmlns:p14="http://schemas.microsoft.com/office/powerpoint/2010/main" val="216847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30304-4155-AFB4-E89A-D86B7BD1664E}"/>
              </a:ext>
            </a:extLst>
          </p:cNvPr>
          <p:cNvSpPr>
            <a:spLocks noGrp="1"/>
          </p:cNvSpPr>
          <p:nvPr>
            <p:ph type="title"/>
          </p:nvPr>
        </p:nvSpPr>
        <p:spPr/>
        <p:txBody>
          <a:bodyPr/>
          <a:lstStyle/>
          <a:p>
            <a:r>
              <a:rPr kumimoji="1" lang="ja-JP" altLang="en-US"/>
              <a:t>多次元尺度構成法</a:t>
            </a:r>
            <a:br>
              <a:rPr kumimoji="1" lang="en-US" altLang="ja-JP" dirty="0"/>
            </a:br>
            <a:r>
              <a:rPr kumimoji="1" lang="ja-JP" altLang="en-US"/>
              <a:t>（</a:t>
            </a:r>
            <a:r>
              <a:rPr kumimoji="1" lang="en-US" altLang="ja-JP" dirty="0"/>
              <a:t>Multi-Dimensional Scaling, MDS</a:t>
            </a:r>
            <a:r>
              <a:rPr kumimoji="1" lang="ja-JP" altLang="en-US"/>
              <a:t>）</a:t>
            </a:r>
          </a:p>
        </p:txBody>
      </p:sp>
      <p:sp>
        <p:nvSpPr>
          <p:cNvPr id="3" name="コンテンツ プレースホルダー 2">
            <a:extLst>
              <a:ext uri="{FF2B5EF4-FFF2-40B4-BE49-F238E27FC236}">
                <a16:creationId xmlns:a16="http://schemas.microsoft.com/office/drawing/2014/main" id="{8C15E925-12B6-9313-D733-B19C76AFE893}"/>
              </a:ext>
            </a:extLst>
          </p:cNvPr>
          <p:cNvSpPr>
            <a:spLocks noGrp="1"/>
          </p:cNvSpPr>
          <p:nvPr>
            <p:ph idx="1"/>
          </p:nvPr>
        </p:nvSpPr>
        <p:spPr/>
        <p:txBody>
          <a:bodyPr>
            <a:normAutofit lnSpcReduction="10000"/>
          </a:bodyPr>
          <a:lstStyle/>
          <a:p>
            <a:r>
              <a:rPr kumimoji="1" lang="ja-JP" altLang="en-US"/>
              <a:t>主成分分析で、各変数をプロットしたときに、分散が大きくなる軸を取り直す作業を行った．</a:t>
            </a:r>
            <a:endParaRPr kumimoji="1" lang="en-US" altLang="ja-JP" dirty="0"/>
          </a:p>
          <a:p>
            <a:endParaRPr kumimoji="1" lang="en-US" altLang="ja-JP" dirty="0"/>
          </a:p>
          <a:p>
            <a:r>
              <a:rPr lang="ja-JP" altLang="en-US"/>
              <a:t>この作業を距離に対して行い、距離が大きく離れるような軸を取り直す．</a:t>
            </a:r>
            <a:endParaRPr lang="en-US" altLang="ja-JP" dirty="0"/>
          </a:p>
          <a:p>
            <a:pPr lvl="1"/>
            <a:r>
              <a:rPr kumimoji="1" lang="ja-JP" altLang="en-US"/>
              <a:t>→各変数間の「距離」として特徴がはっきりしやすいようにデータの視点を変換する．</a:t>
            </a:r>
            <a:endParaRPr kumimoji="1" lang="en-US" altLang="ja-JP" dirty="0"/>
          </a:p>
          <a:p>
            <a:pPr lvl="1"/>
            <a:endParaRPr lang="en-US" altLang="ja-JP" dirty="0"/>
          </a:p>
          <a:p>
            <a:r>
              <a:rPr kumimoji="1" lang="ja-JP" altLang="en-US"/>
              <a:t>主成分分析と同じく、</a:t>
            </a:r>
            <a:r>
              <a:rPr kumimoji="1" lang="en-US" altLang="ja-JP" dirty="0"/>
              <a:t>n</a:t>
            </a:r>
            <a:r>
              <a:rPr kumimoji="1" lang="ja-JP" altLang="en-US"/>
              <a:t>次元の変数があった場合、元の次元と異なる</a:t>
            </a:r>
            <a:r>
              <a:rPr kumimoji="1" lang="en-US" altLang="ja-JP" dirty="0"/>
              <a:t>n</a:t>
            </a:r>
            <a:r>
              <a:rPr kumimoji="1" lang="ja-JP" altLang="en-US"/>
              <a:t>次元空間でデータを俯瞰できる．とくに、</a:t>
            </a:r>
            <a:r>
              <a:rPr kumimoji="1" lang="en-US" altLang="ja-JP" dirty="0"/>
              <a:t>2</a:t>
            </a:r>
            <a:r>
              <a:rPr kumimoji="1" lang="ja-JP" altLang="en-US"/>
              <a:t>次元平面にプロットすると、特徴が捉えられることがある．</a:t>
            </a:r>
          </a:p>
        </p:txBody>
      </p:sp>
    </p:spTree>
    <p:extLst>
      <p:ext uri="{BB962C8B-B14F-4D97-AF65-F5344CB8AC3E}">
        <p14:creationId xmlns:p14="http://schemas.microsoft.com/office/powerpoint/2010/main" val="225117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EE54E-15F4-3A8E-E923-E31C9B4728E8}"/>
              </a:ext>
            </a:extLst>
          </p:cNvPr>
          <p:cNvSpPr>
            <a:spLocks noGrp="1"/>
          </p:cNvSpPr>
          <p:nvPr>
            <p:ph type="title"/>
          </p:nvPr>
        </p:nvSpPr>
        <p:spPr/>
        <p:txBody>
          <a:bodyPr/>
          <a:lstStyle/>
          <a:p>
            <a:r>
              <a:rPr kumimoji="1" lang="en-US" altLang="ja-JP" dirty="0"/>
              <a:t>2</a:t>
            </a:r>
            <a:r>
              <a:rPr kumimoji="1" lang="ja-JP" altLang="en-US"/>
              <a:t>次元平面への投影</a:t>
            </a:r>
          </a:p>
        </p:txBody>
      </p:sp>
      <p:sp>
        <p:nvSpPr>
          <p:cNvPr id="3" name="コンテンツ プレースホルダー 2">
            <a:extLst>
              <a:ext uri="{FF2B5EF4-FFF2-40B4-BE49-F238E27FC236}">
                <a16:creationId xmlns:a16="http://schemas.microsoft.com/office/drawing/2014/main" id="{A7263995-4040-D7EC-7A16-D651801B96F5}"/>
              </a:ext>
            </a:extLst>
          </p:cNvPr>
          <p:cNvSpPr>
            <a:spLocks noGrp="1"/>
          </p:cNvSpPr>
          <p:nvPr>
            <p:ph idx="1"/>
          </p:nvPr>
        </p:nvSpPr>
        <p:spPr>
          <a:xfrm>
            <a:off x="838200" y="1825625"/>
            <a:ext cx="3833813" cy="4351338"/>
          </a:xfrm>
        </p:spPr>
        <p:txBody>
          <a:bodyPr/>
          <a:lstStyle/>
          <a:p>
            <a:r>
              <a:rPr kumimoji="1" lang="ja-JP" altLang="en-US"/>
              <a:t>魚の形質データを使った場合の例．</a:t>
            </a:r>
            <a:endParaRPr kumimoji="1" lang="en-US" altLang="ja-JP" dirty="0"/>
          </a:p>
          <a:p>
            <a:endParaRPr lang="en-US" altLang="ja-JP" dirty="0"/>
          </a:p>
          <a:p>
            <a:r>
              <a:rPr kumimoji="1" lang="ja-JP" altLang="en-US"/>
              <a:t>魚種毎に塊ができているほか、形質が似ている魚種で距離が近い位置にプロットされる．</a:t>
            </a:r>
          </a:p>
        </p:txBody>
      </p:sp>
      <p:pic>
        <p:nvPicPr>
          <p:cNvPr id="4" name="図 3" descr="設計図&#10;&#10;中程度の精度で自動的に生成された説明">
            <a:extLst>
              <a:ext uri="{FF2B5EF4-FFF2-40B4-BE49-F238E27FC236}">
                <a16:creationId xmlns:a16="http://schemas.microsoft.com/office/drawing/2014/main" id="{B976916E-C7D0-F5B3-5C44-2B312D0D496F}"/>
              </a:ext>
            </a:extLst>
          </p:cNvPr>
          <p:cNvPicPr>
            <a:picLocks noChangeAspect="1"/>
          </p:cNvPicPr>
          <p:nvPr/>
        </p:nvPicPr>
        <p:blipFill>
          <a:blip r:embed="rId2"/>
          <a:stretch>
            <a:fillRect/>
          </a:stretch>
        </p:blipFill>
        <p:spPr>
          <a:xfrm>
            <a:off x="4843342" y="1313352"/>
            <a:ext cx="7129583" cy="5375884"/>
          </a:xfrm>
          <a:prstGeom prst="rect">
            <a:avLst/>
          </a:prstGeom>
        </p:spPr>
      </p:pic>
    </p:spTree>
    <p:extLst>
      <p:ext uri="{BB962C8B-B14F-4D97-AF65-F5344CB8AC3E}">
        <p14:creationId xmlns:p14="http://schemas.microsoft.com/office/powerpoint/2010/main" val="228795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005D2-E3B4-BECE-7FAF-24EC3A659F36}"/>
              </a:ext>
            </a:extLst>
          </p:cNvPr>
          <p:cNvSpPr>
            <a:spLocks noGrp="1"/>
          </p:cNvSpPr>
          <p:nvPr>
            <p:ph type="title"/>
          </p:nvPr>
        </p:nvSpPr>
        <p:spPr/>
        <p:txBody>
          <a:bodyPr>
            <a:normAutofit fontScale="90000"/>
          </a:bodyPr>
          <a:lstStyle/>
          <a:p>
            <a:r>
              <a:rPr kumimoji="1" lang="en-US" altLang="ja-JP" dirty="0"/>
              <a:t>R</a:t>
            </a:r>
            <a:r>
              <a:rPr kumimoji="1" lang="ja-JP" altLang="en-US"/>
              <a:t>で古典的</a:t>
            </a:r>
            <a:r>
              <a:rPr lang="en-US" altLang="ja-JP" dirty="0"/>
              <a:t>(Classical)MDS (</a:t>
            </a:r>
            <a:r>
              <a:rPr lang="ja-JP" altLang="en-US"/>
              <a:t>主座標分析</a:t>
            </a:r>
            <a:r>
              <a:rPr lang="en-US" altLang="ja-JP" dirty="0"/>
              <a:t>, Principal Coordinate Analysis, </a:t>
            </a:r>
            <a:r>
              <a:rPr lang="en-US" altLang="ja-JP" dirty="0" err="1"/>
              <a:t>PCoA</a:t>
            </a:r>
            <a:r>
              <a:rPr lang="ja-JP" altLang="en-US"/>
              <a:t>とも</a:t>
            </a:r>
            <a:r>
              <a:rPr lang="en-US" altLang="ja-JP" dirty="0"/>
              <a:t>)</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D26CFBCF-EEC8-3EF3-13C3-BFBB20BFAF9C}"/>
              </a:ext>
            </a:extLst>
          </p:cNvPr>
          <p:cNvSpPr>
            <a:spLocks noGrp="1"/>
          </p:cNvSpPr>
          <p:nvPr>
            <p:ph idx="1"/>
          </p:nvPr>
        </p:nvSpPr>
        <p:spPr/>
        <p:txBody>
          <a:bodyPr/>
          <a:lstStyle/>
          <a:p>
            <a:r>
              <a:rPr kumimoji="1" lang="en-US" altLang="ja-JP" dirty="0"/>
              <a:t>R</a:t>
            </a:r>
            <a:r>
              <a:rPr kumimoji="1" lang="ja-JP" altLang="en-US"/>
              <a:t>では</a:t>
            </a:r>
            <a:r>
              <a:rPr lang="en-US" altLang="ja-JP" dirty="0" err="1"/>
              <a:t>cmdscale</a:t>
            </a:r>
            <a:r>
              <a:rPr lang="ja-JP" altLang="en-US"/>
              <a:t>関数で実行可能．</a:t>
            </a:r>
            <a:endParaRPr lang="en-US" altLang="ja-JP" dirty="0"/>
          </a:p>
          <a:p>
            <a:endParaRPr kumimoji="1" lang="en-US" altLang="ja-JP" dirty="0"/>
          </a:p>
          <a:p>
            <a:r>
              <a:rPr kumimoji="1" lang="ja-JP" altLang="en-US"/>
              <a:t>多変量の中に数量データでなく、順序（順位）が与えられる場合など、必ずしも数量データの距離にのみ依拠してない解析もある．</a:t>
            </a:r>
            <a:endParaRPr kumimoji="1" lang="en-US" altLang="ja-JP" dirty="0"/>
          </a:p>
          <a:p>
            <a:r>
              <a:rPr kumimoji="1" lang="ja-JP" altLang="en-US"/>
              <a:t>数量データの距離もユークリッド距離を取らなくても良い．</a:t>
            </a:r>
            <a:endParaRPr kumimoji="1" lang="en-US" altLang="ja-JP" dirty="0"/>
          </a:p>
          <a:p>
            <a:pPr marL="0" indent="0">
              <a:buNone/>
            </a:pPr>
            <a:r>
              <a:rPr lang="ja-JP" altLang="en-US"/>
              <a:t>　</a:t>
            </a:r>
            <a:r>
              <a:rPr kumimoji="1" lang="ja-JP" altLang="en-US"/>
              <a:t>→さまざまな</a:t>
            </a:r>
            <a:r>
              <a:rPr kumimoji="1" lang="en-US" altLang="ja-JP" dirty="0"/>
              <a:t>MDS</a:t>
            </a:r>
            <a:endParaRPr kumimoji="1" lang="ja-JP" altLang="en-US"/>
          </a:p>
        </p:txBody>
      </p:sp>
    </p:spTree>
    <p:extLst>
      <p:ext uri="{BB962C8B-B14F-4D97-AF65-F5344CB8AC3E}">
        <p14:creationId xmlns:p14="http://schemas.microsoft.com/office/powerpoint/2010/main" val="274535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教師なし分類</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p:txBody>
          <a:bodyPr>
            <a:normAutofit lnSpcReduction="10000"/>
          </a:bodyPr>
          <a:lstStyle/>
          <a:p>
            <a:r>
              <a:rPr kumimoji="1" lang="ja-JP" altLang="en-US"/>
              <a:t>階層クラスター分析・非階層クラスター分析では多変量データが与えられる（</a:t>
            </a:r>
            <a:r>
              <a:rPr kumimoji="1" lang="en-US" altLang="ja-JP" dirty="0"/>
              <a:t>k-means</a:t>
            </a:r>
            <a:r>
              <a:rPr kumimoji="1" lang="ja-JP" altLang="en-US"/>
              <a:t>法では分類数を与えるが）とデータセットから自ずと分類できる．</a:t>
            </a:r>
            <a:endParaRPr kumimoji="1" lang="en-US" altLang="ja-JP" dirty="0"/>
          </a:p>
          <a:p>
            <a:r>
              <a:rPr lang="ja-JP" altLang="en-US"/>
              <a:t>このようなデータセット自体から分類などを行う場合、「教師なし」の手続きを行うと言える．</a:t>
            </a:r>
            <a:endParaRPr lang="en-US" altLang="ja-JP" dirty="0"/>
          </a:p>
          <a:p>
            <a:endParaRPr lang="en-US" altLang="ja-JP" dirty="0"/>
          </a:p>
          <a:p>
            <a:r>
              <a:rPr lang="ja-JP" altLang="en-US"/>
              <a:t>これに対し、分類すべき項目がわかっている場合、「教師あり」の手続きという．</a:t>
            </a:r>
            <a:endParaRPr lang="en-US" altLang="ja-JP" dirty="0"/>
          </a:p>
          <a:p>
            <a:r>
              <a:rPr lang="ja-JP" altLang="en-US"/>
              <a:t>２つの分類に対して、多変量が与えられ、この変数によって分類を行うものの一つにロジスティック回帰がある．</a:t>
            </a:r>
            <a:endParaRPr lang="en-US" altLang="ja-JP" dirty="0"/>
          </a:p>
        </p:txBody>
      </p:sp>
    </p:spTree>
    <p:extLst>
      <p:ext uri="{BB962C8B-B14F-4D97-AF65-F5344CB8AC3E}">
        <p14:creationId xmlns:p14="http://schemas.microsoft.com/office/powerpoint/2010/main" val="3179451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21417</TotalTime>
  <Words>1929</Words>
  <Application>Microsoft Macintosh PowerPoint</Application>
  <PresentationFormat>ワイド画面</PresentationFormat>
  <Paragraphs>159</Paragraphs>
  <Slides>19</Slides>
  <Notes>5</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vt:lpstr>
      <vt:lpstr>游ゴシック</vt:lpstr>
      <vt:lpstr>游ゴシック Light</vt:lpstr>
      <vt:lpstr>Arial</vt:lpstr>
      <vt:lpstr>Cambria Math</vt:lpstr>
      <vt:lpstr>Office テーマ</vt:lpstr>
      <vt:lpstr>R初心者講座第３８回</vt:lpstr>
      <vt:lpstr>多変量解析</vt:lpstr>
      <vt:lpstr>主成分分析 （Principal Component Analysis, PCA）</vt:lpstr>
      <vt:lpstr>分散共分散行列から相関行列へ</vt:lpstr>
      <vt:lpstr>距離行列</vt:lpstr>
      <vt:lpstr>多次元尺度構成法 （Multi-Dimensional Scaling, MDS）</vt:lpstr>
      <vt:lpstr>2次元平面への投影</vt:lpstr>
      <vt:lpstr>Rで古典的(Classical)MDS (主座標分析, Principal Coordinate Analysis, PCoAとも)実践</vt:lpstr>
      <vt:lpstr>教師なし分類</vt:lpstr>
      <vt:lpstr>線形判別分析 （Linear Discriminant Analysis, LDA）</vt:lpstr>
      <vt:lpstr>多変量変数の軸を取り直す</vt:lpstr>
      <vt:lpstr>分散分析(Analysis of Variance, ANOVA) の考え方</vt:lpstr>
      <vt:lpstr>群内の分散と群間の分散</vt:lpstr>
      <vt:lpstr>分散比と検定統計量F</vt:lpstr>
      <vt:lpstr>次元を削減して分散を算出</vt:lpstr>
      <vt:lpstr>フィッシャーの判別基準</vt:lpstr>
      <vt:lpstr>フィッシャーの判別基準（数式）</vt:lpstr>
      <vt:lpstr>フィッシャーの判別基準の最大化</vt:lpstr>
      <vt:lpstr>RでLDA実践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R初心者講座第３８回</dc:title>
  <dc:creator>Shin Fukui</dc:creator>
  <cp:lastModifiedBy>Shin Fukui</cp:lastModifiedBy>
  <cp:revision>11</cp:revision>
  <dcterms:created xsi:type="dcterms:W3CDTF">2024-05-03T09:22:43Z</dcterms:created>
  <dcterms:modified xsi:type="dcterms:W3CDTF">2024-10-01T07:00:43Z</dcterms:modified>
</cp:coreProperties>
</file>