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7" r:id="rId3"/>
    <p:sldId id="272" r:id="rId4"/>
    <p:sldId id="273" r:id="rId5"/>
    <p:sldId id="268" r:id="rId6"/>
    <p:sldId id="270" r:id="rId7"/>
    <p:sldId id="274" r:id="rId8"/>
    <p:sldId id="275" r:id="rId9"/>
    <p:sldId id="271"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25"/>
    <p:restoredTop sz="88913"/>
  </p:normalViewPr>
  <p:slideViewPr>
    <p:cSldViewPr snapToGrid="0" snapToObjects="1">
      <p:cViewPr varScale="1">
        <p:scale>
          <a:sx n="94" d="100"/>
          <a:sy n="94" d="100"/>
        </p:scale>
        <p:origin x="2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9E26F070-FBA9-D847-9411-50ACEB44E8F6}"/>
    <pc:docChg chg="custSel modSld">
      <pc:chgData name="Shin Fukui" userId="6902ee70c48ce296" providerId="LiveId" clId="{9E26F070-FBA9-D847-9411-50ACEB44E8F6}" dt="2023-07-16T10:54:56.360" v="137" actId="20577"/>
      <pc:docMkLst>
        <pc:docMk/>
      </pc:docMkLst>
      <pc:sldChg chg="modSp mod">
        <pc:chgData name="Shin Fukui" userId="6902ee70c48ce296" providerId="LiveId" clId="{9E26F070-FBA9-D847-9411-50ACEB44E8F6}" dt="2023-07-16T10:54:56.360" v="137" actId="20577"/>
        <pc:sldMkLst>
          <pc:docMk/>
          <pc:sldMk cId="3669137468" sldId="256"/>
        </pc:sldMkLst>
        <pc:spChg chg="mod">
          <ac:chgData name="Shin Fukui" userId="6902ee70c48ce296" providerId="LiveId" clId="{9E26F070-FBA9-D847-9411-50ACEB44E8F6}" dt="2023-07-16T10:54:56.360" v="137" actId="20577"/>
          <ac:spMkLst>
            <pc:docMk/>
            <pc:sldMk cId="3669137468" sldId="256"/>
            <ac:spMk id="3" creationId="{310B9E0F-CDAD-4E46-ADF0-88F5FAFB95A1}"/>
          </ac:spMkLst>
        </pc:spChg>
      </pc:sldChg>
      <pc:sldChg chg="modSp mod">
        <pc:chgData name="Shin Fukui" userId="6902ee70c48ce296" providerId="LiveId" clId="{9E26F070-FBA9-D847-9411-50ACEB44E8F6}" dt="2023-07-16T10:53:15.205" v="82" actId="20577"/>
        <pc:sldMkLst>
          <pc:docMk/>
          <pc:sldMk cId="2623570583" sldId="268"/>
        </pc:sldMkLst>
        <pc:spChg chg="mod">
          <ac:chgData name="Shin Fukui" userId="6902ee70c48ce296" providerId="LiveId" clId="{9E26F070-FBA9-D847-9411-50ACEB44E8F6}" dt="2023-07-16T10:53:15.205" v="82" actId="20577"/>
          <ac:spMkLst>
            <pc:docMk/>
            <pc:sldMk cId="2623570583" sldId="268"/>
            <ac:spMk id="3" creationId="{62B91F8B-35C5-654E-8F5E-AEED3690D740}"/>
          </ac:spMkLst>
        </pc:spChg>
      </pc:sldChg>
    </pc:docChg>
  </pc:docChgLst>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docChgLst>
    <pc:chgData name="Shin Fukui" userId="6902ee70c48ce296" providerId="LiveId" clId="{4B9C1701-F688-174D-B3D5-1B15EED65B41}"/>
    <pc:docChg chg="custSel modSld">
      <pc:chgData name="Shin Fukui" userId="6902ee70c48ce296" providerId="LiveId" clId="{4B9C1701-F688-174D-B3D5-1B15EED65B41}" dt="2023-09-23T00:53:13.916" v="58" actId="20577"/>
      <pc:docMkLst>
        <pc:docMk/>
      </pc:docMkLst>
      <pc:sldChg chg="modSp mod">
        <pc:chgData name="Shin Fukui" userId="6902ee70c48ce296" providerId="LiveId" clId="{4B9C1701-F688-174D-B3D5-1B15EED65B41}" dt="2023-09-23T00:53:13.916" v="58" actId="20577"/>
        <pc:sldMkLst>
          <pc:docMk/>
          <pc:sldMk cId="2623570583" sldId="268"/>
        </pc:sldMkLst>
        <pc:spChg chg="mod">
          <ac:chgData name="Shin Fukui" userId="6902ee70c48ce296" providerId="LiveId" clId="{4B9C1701-F688-174D-B3D5-1B15EED65B41}" dt="2023-09-23T00:53:13.916" v="58" actId="20577"/>
          <ac:spMkLst>
            <pc:docMk/>
            <pc:sldMk cId="2623570583" sldId="268"/>
            <ac:spMk id="3" creationId="{62B91F8B-35C5-654E-8F5E-AEED3690D740}"/>
          </ac:spMkLst>
        </pc:spChg>
        <pc:spChg chg="mod">
          <ac:chgData name="Shin Fukui" userId="6902ee70c48ce296" providerId="LiveId" clId="{4B9C1701-F688-174D-B3D5-1B15EED65B41}" dt="2023-09-23T00:51:42.344" v="4" actId="20577"/>
          <ac:spMkLst>
            <pc:docMk/>
            <pc:sldMk cId="2623570583" sldId="268"/>
            <ac:spMk id="26" creationId="{7C2C6332-30EC-3B43-9D85-E1F518F598CB}"/>
          </ac:spMkLst>
        </pc:spChg>
      </pc:sldChg>
      <pc:sldChg chg="modSp mod">
        <pc:chgData name="Shin Fukui" userId="6902ee70c48ce296" providerId="LiveId" clId="{4B9C1701-F688-174D-B3D5-1B15EED65B41}" dt="2023-09-23T00:50:36.448" v="0" actId="20577"/>
        <pc:sldMkLst>
          <pc:docMk/>
          <pc:sldMk cId="1629263179" sldId="271"/>
        </pc:sldMkLst>
        <pc:spChg chg="mod">
          <ac:chgData name="Shin Fukui" userId="6902ee70c48ce296" providerId="LiveId" clId="{4B9C1701-F688-174D-B3D5-1B15EED65B41}" dt="2023-09-23T00:50:36.448" v="0" actId="20577"/>
          <ac:spMkLst>
            <pc:docMk/>
            <pc:sldMk cId="1629263179" sldId="271"/>
            <ac:spMk id="3" creationId="{CDC8DD76-78D5-2C49-B9E9-B68EB5D157E7}"/>
          </ac:spMkLst>
        </pc:spChg>
      </pc:sldChg>
    </pc:docChg>
  </pc:docChgLst>
  <pc:docChgLst>
    <pc:chgData name="Fukui Shin" userId="6902ee70c48ce296" providerId="LiveId" clId="{D52BCF81-B572-AB4D-B26F-B9A5584626ED}"/>
    <pc:docChg chg="addSld modSld">
      <pc:chgData name="Fukui Shin" userId="6902ee70c48ce296" providerId="LiveId" clId="{D52BCF81-B572-AB4D-B26F-B9A5584626ED}" dt="2021-11-29T09:26:32.175" v="500" actId="20577"/>
      <pc:docMkLst>
        <pc:docMk/>
      </pc:docMkLst>
      <pc:sldChg chg="modSp new mod">
        <pc:chgData name="Fukui Shin" userId="6902ee70c48ce296" providerId="LiveId" clId="{D52BCF81-B572-AB4D-B26F-B9A5584626ED}" dt="2021-11-29T09:26:32.175" v="500" actId="20577"/>
        <pc:sldMkLst>
          <pc:docMk/>
          <pc:sldMk cId="2398466739" sldId="269"/>
        </pc:sldMkLst>
        <pc:spChg chg="mod">
          <ac:chgData name="Fukui Shin" userId="6902ee70c48ce296" providerId="LiveId" clId="{D52BCF81-B572-AB4D-B26F-B9A5584626ED}" dt="2021-11-29T09:22:09.913" v="18" actId="20577"/>
          <ac:spMkLst>
            <pc:docMk/>
            <pc:sldMk cId="2398466739" sldId="269"/>
            <ac:spMk id="2" creationId="{55DD35BD-511B-684E-8DB0-A76E37B3E267}"/>
          </ac:spMkLst>
        </pc:spChg>
        <pc:spChg chg="mod">
          <ac:chgData name="Fukui Shin" userId="6902ee70c48ce296" providerId="LiveId" clId="{D52BCF81-B572-AB4D-B26F-B9A5584626ED}" dt="2021-11-29T09:26:32.175" v="500" actId="20577"/>
          <ac:spMkLst>
            <pc:docMk/>
            <pc:sldMk cId="2398466739" sldId="269"/>
            <ac:spMk id="3" creationId="{71F17145-1FBD-1548-9E78-BAF5FB429AED}"/>
          </ac:spMkLst>
        </pc:spChg>
      </pc:sldChg>
    </pc:docChg>
  </pc:docChgLst>
  <pc:docChgLst>
    <pc:chgData name="Shin Fukui" userId="6902ee70c48ce296" providerId="LiveId" clId="{6C0D654D-D090-2B4B-B8E1-ED4DC9BAFE42}"/>
    <pc:docChg chg="undo custSel addSld modSld">
      <pc:chgData name="Shin Fukui" userId="6902ee70c48ce296" providerId="LiveId" clId="{6C0D654D-D090-2B4B-B8E1-ED4DC9BAFE42}" dt="2023-08-08T10:59:39.242" v="1610" actId="20577"/>
      <pc:docMkLst>
        <pc:docMk/>
      </pc:docMkLst>
      <pc:sldChg chg="modSp mod">
        <pc:chgData name="Shin Fukui" userId="6902ee70c48ce296" providerId="LiveId" clId="{6C0D654D-D090-2B4B-B8E1-ED4DC9BAFE42}" dt="2023-08-08T10:59:39.242" v="1610" actId="20577"/>
        <pc:sldMkLst>
          <pc:docMk/>
          <pc:sldMk cId="3669137468" sldId="256"/>
        </pc:sldMkLst>
        <pc:spChg chg="mod">
          <ac:chgData name="Shin Fukui" userId="6902ee70c48ce296" providerId="LiveId" clId="{6C0D654D-D090-2B4B-B8E1-ED4DC9BAFE42}" dt="2023-08-08T10:59:39.242" v="1610" actId="20577"/>
          <ac:spMkLst>
            <pc:docMk/>
            <pc:sldMk cId="3669137468" sldId="256"/>
            <ac:spMk id="3" creationId="{310B9E0F-CDAD-4E46-ADF0-88F5FAFB95A1}"/>
          </ac:spMkLst>
        </pc:spChg>
      </pc:sldChg>
      <pc:sldChg chg="modSp mod">
        <pc:chgData name="Shin Fukui" userId="6902ee70c48ce296" providerId="LiveId" clId="{6C0D654D-D090-2B4B-B8E1-ED4DC9BAFE42}" dt="2023-08-08T10:58:51.348" v="1595" actId="20577"/>
        <pc:sldMkLst>
          <pc:docMk/>
          <pc:sldMk cId="4190019791" sldId="267"/>
        </pc:sldMkLst>
        <pc:spChg chg="mod">
          <ac:chgData name="Shin Fukui" userId="6902ee70c48ce296" providerId="LiveId" clId="{6C0D654D-D090-2B4B-B8E1-ED4DC9BAFE42}" dt="2023-08-08T10:58:51.348" v="1595" actId="20577"/>
          <ac:spMkLst>
            <pc:docMk/>
            <pc:sldMk cId="4190019791" sldId="267"/>
            <ac:spMk id="3" creationId="{62F81264-F01C-B84C-8E0E-EB9C92E1FC39}"/>
          </ac:spMkLst>
        </pc:spChg>
      </pc:sldChg>
      <pc:sldChg chg="modSp mod">
        <pc:chgData name="Shin Fukui" userId="6902ee70c48ce296" providerId="LiveId" clId="{6C0D654D-D090-2B4B-B8E1-ED4DC9BAFE42}" dt="2023-08-08T10:28:45.255" v="1564" actId="20577"/>
        <pc:sldMkLst>
          <pc:docMk/>
          <pc:sldMk cId="2398466739" sldId="269"/>
        </pc:sldMkLst>
        <pc:spChg chg="mod">
          <ac:chgData name="Shin Fukui" userId="6902ee70c48ce296" providerId="LiveId" clId="{6C0D654D-D090-2B4B-B8E1-ED4DC9BAFE42}" dt="2023-08-08T10:28:45.255" v="1564" actId="20577"/>
          <ac:spMkLst>
            <pc:docMk/>
            <pc:sldMk cId="2398466739" sldId="269"/>
            <ac:spMk id="3" creationId="{71F17145-1FBD-1548-9E78-BAF5FB429AED}"/>
          </ac:spMkLst>
        </pc:spChg>
      </pc:sldChg>
      <pc:sldChg chg="modSp mod">
        <pc:chgData name="Shin Fukui" userId="6902ee70c48ce296" providerId="LiveId" clId="{6C0D654D-D090-2B4B-B8E1-ED4DC9BAFE42}" dt="2023-08-08T10:02:25.191" v="1560" actId="20577"/>
        <pc:sldMkLst>
          <pc:docMk/>
          <pc:sldMk cId="1629263179" sldId="271"/>
        </pc:sldMkLst>
        <pc:spChg chg="mod">
          <ac:chgData name="Shin Fukui" userId="6902ee70c48ce296" providerId="LiveId" clId="{6C0D654D-D090-2B4B-B8E1-ED4DC9BAFE42}" dt="2023-08-08T10:02:25.191" v="1560" actId="20577"/>
          <ac:spMkLst>
            <pc:docMk/>
            <pc:sldMk cId="1629263179" sldId="271"/>
            <ac:spMk id="3" creationId="{CDC8DD76-78D5-2C49-B9E9-B68EB5D157E7}"/>
          </ac:spMkLst>
        </pc:spChg>
      </pc:sldChg>
      <pc:sldChg chg="modSp mod">
        <pc:chgData name="Shin Fukui" userId="6902ee70c48ce296" providerId="LiveId" clId="{6C0D654D-D090-2B4B-B8E1-ED4DC9BAFE42}" dt="2023-08-08T10:59:05.191" v="1601" actId="27636"/>
        <pc:sldMkLst>
          <pc:docMk/>
          <pc:sldMk cId="279861001" sldId="273"/>
        </pc:sldMkLst>
        <pc:spChg chg="mod">
          <ac:chgData name="Shin Fukui" userId="6902ee70c48ce296" providerId="LiveId" clId="{6C0D654D-D090-2B4B-B8E1-ED4DC9BAFE42}" dt="2023-08-08T10:59:05.191" v="1601" actId="27636"/>
          <ac:spMkLst>
            <pc:docMk/>
            <pc:sldMk cId="279861001" sldId="273"/>
            <ac:spMk id="3" creationId="{62F81264-F01C-B84C-8E0E-EB9C92E1FC39}"/>
          </ac:spMkLst>
        </pc:spChg>
      </pc:sldChg>
      <pc:sldChg chg="modSp new mod">
        <pc:chgData name="Shin Fukui" userId="6902ee70c48ce296" providerId="LiveId" clId="{6C0D654D-D090-2B4B-B8E1-ED4DC9BAFE42}" dt="2023-08-08T10:29:06.720" v="1580" actId="20577"/>
        <pc:sldMkLst>
          <pc:docMk/>
          <pc:sldMk cId="3189072716" sldId="274"/>
        </pc:sldMkLst>
        <pc:spChg chg="mod">
          <ac:chgData name="Shin Fukui" userId="6902ee70c48ce296" providerId="LiveId" clId="{6C0D654D-D090-2B4B-B8E1-ED4DC9BAFE42}" dt="2023-08-08T08:16:04.772" v="12"/>
          <ac:spMkLst>
            <pc:docMk/>
            <pc:sldMk cId="3189072716" sldId="274"/>
            <ac:spMk id="2" creationId="{8C97190D-EE09-B5DE-69DB-78CD5F02C04D}"/>
          </ac:spMkLst>
        </pc:spChg>
        <pc:spChg chg="mod">
          <ac:chgData name="Shin Fukui" userId="6902ee70c48ce296" providerId="LiveId" clId="{6C0D654D-D090-2B4B-B8E1-ED4DC9BAFE42}" dt="2023-08-08T10:29:06.720" v="1580" actId="20577"/>
          <ac:spMkLst>
            <pc:docMk/>
            <pc:sldMk cId="3189072716" sldId="274"/>
            <ac:spMk id="3" creationId="{2F4A5721-C364-2A49-4CD4-D4692357BC2E}"/>
          </ac:spMkLst>
        </pc:spChg>
      </pc:sldChg>
      <pc:sldChg chg="modSp new mod">
        <pc:chgData name="Shin Fukui" userId="6902ee70c48ce296" providerId="LiveId" clId="{6C0D654D-D090-2B4B-B8E1-ED4DC9BAFE42}" dt="2023-08-08T10:01:29.831" v="1525" actId="20577"/>
        <pc:sldMkLst>
          <pc:docMk/>
          <pc:sldMk cId="1032548093" sldId="275"/>
        </pc:sldMkLst>
        <pc:spChg chg="mod">
          <ac:chgData name="Shin Fukui" userId="6902ee70c48ce296" providerId="LiveId" clId="{6C0D654D-D090-2B4B-B8E1-ED4DC9BAFE42}" dt="2023-08-08T10:01:29.831" v="1525" actId="20577"/>
          <ac:spMkLst>
            <pc:docMk/>
            <pc:sldMk cId="1032548093" sldId="275"/>
            <ac:spMk id="2" creationId="{757773AF-48D0-EA1A-57E2-880F9B4331AF}"/>
          </ac:spMkLst>
        </pc:spChg>
        <pc:spChg chg="mod">
          <ac:chgData name="Shin Fukui" userId="6902ee70c48ce296" providerId="LiveId" clId="{6C0D654D-D090-2B4B-B8E1-ED4DC9BAFE42}" dt="2023-08-08T09:17:42.642" v="1524" actId="20577"/>
          <ac:spMkLst>
            <pc:docMk/>
            <pc:sldMk cId="1032548093" sldId="275"/>
            <ac:spMk id="3" creationId="{F3B5F435-E4B3-64FE-00B2-7FDB56B433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C2A34-CE68-FD4E-BC01-FE443B276CDB}" type="datetimeFigureOut">
              <a:rPr kumimoji="1" lang="ja-JP" altLang="en-US" smtClean="0"/>
              <a:t>2023/9/27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AA7F-8E32-9F43-88CC-02DD02F6000E}" type="slidenum">
              <a:rPr kumimoji="1" lang="ja-JP" altLang="en-US" smtClean="0"/>
              <a:t>‹#›</a:t>
            </a:fld>
            <a:endParaRPr kumimoji="1" lang="ja-JP" altLang="en-US"/>
          </a:p>
        </p:txBody>
      </p:sp>
    </p:spTree>
    <p:extLst>
      <p:ext uri="{BB962C8B-B14F-4D97-AF65-F5344CB8AC3E}">
        <p14:creationId xmlns:p14="http://schemas.microsoft.com/office/powerpoint/2010/main" val="2261299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3</a:t>
            </a:fld>
            <a:endParaRPr kumimoji="1" lang="ja-JP" altLang="en-US"/>
          </a:p>
        </p:txBody>
      </p:sp>
    </p:spTree>
    <p:extLst>
      <p:ext uri="{BB962C8B-B14F-4D97-AF65-F5344CB8AC3E}">
        <p14:creationId xmlns:p14="http://schemas.microsoft.com/office/powerpoint/2010/main" val="389375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このスライドはわかりにくいな．</a:t>
            </a:r>
            <a:endParaRPr kumimoji="1" lang="en-US" altLang="ja-JP" dirty="0"/>
          </a:p>
          <a:p>
            <a:endParaRPr kumimoji="1" lang="en-US" altLang="ja-JP" dirty="0"/>
          </a:p>
          <a:p>
            <a:r>
              <a:rPr kumimoji="1" lang="ja-JP" altLang="en-US"/>
              <a:t>そもそも，得られたデータは偶然の産物．仮に同じ条件でサンプリングを繰り返したら別のデータ，別の推定結果が得られる．</a:t>
            </a:r>
            <a:endParaRPr kumimoji="1" lang="en-US" altLang="ja-JP" dirty="0"/>
          </a:p>
          <a:p>
            <a:r>
              <a:rPr kumimoji="1" lang="ja-JP" altLang="en-US"/>
              <a:t>→　信頼区間てのは，そういう仮想サンプリングを繰り返した場合に推定値はこの範囲に収まりますよ，という区間．</a:t>
            </a:r>
            <a:endParaRPr kumimoji="1" lang="en-US" altLang="ja-JP" dirty="0"/>
          </a:p>
          <a:p>
            <a:r>
              <a:rPr kumimoji="1" lang="ja-JP" altLang="en-US"/>
              <a:t>→　</a:t>
            </a:r>
            <a:r>
              <a:rPr kumimoji="1" lang="en-US" altLang="ja-JP" dirty="0"/>
              <a:t>Bootstrapping</a:t>
            </a:r>
            <a:r>
              <a:rPr kumimoji="1" lang="ja-JP" altLang="en-US"/>
              <a:t>てのは，そういうまだ見ぬデータを仮想サンプリングによって大量に生成する方法．</a:t>
            </a:r>
            <a:endParaRPr kumimoji="1" lang="en-US" altLang="ja-JP" dirty="0"/>
          </a:p>
          <a:p>
            <a:r>
              <a:rPr kumimoji="1" lang="ja-JP" altLang="en-US"/>
              <a:t>→　大量に生成した仮想データ一つ一つで推定を行うことにより，それぞれのパラメタの推定値がこのくらいの範囲におさまるよ，てのがわかる</a:t>
            </a:r>
            <a:endParaRPr kumimoji="1" lang="en-US" altLang="ja-JP" dirty="0"/>
          </a:p>
          <a:p>
            <a:r>
              <a:rPr kumimoji="1" lang="ja-JP" altLang="en-US"/>
              <a:t>→　その仮想サンプリングの方法にはいくつかあって．．．次スライドに続く</a:t>
            </a:r>
            <a:endParaRPr kumimoji="1" lang="en-US" altLang="ja-JP" dirty="0"/>
          </a:p>
          <a:p>
            <a:endParaRPr kumimoji="1" lang="en-US" altLang="ja-JP" dirty="0"/>
          </a:p>
          <a:p>
            <a:endParaRPr kumimoji="1" lang="en-US" altLang="ja-JP" dirty="0"/>
          </a:p>
          <a:p>
            <a:r>
              <a:rPr kumimoji="1" lang="ja-JP" altLang="en-US"/>
              <a:t>文言をだいぶ変えた。これでどうかな？</a:t>
            </a:r>
            <a:endParaRPr kumimoji="1" lang="en-US" altLang="ja-JP" dirty="0"/>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5</a:t>
            </a:fld>
            <a:endParaRPr kumimoji="1" lang="ja-JP" altLang="en-US"/>
          </a:p>
        </p:txBody>
      </p:sp>
    </p:spTree>
    <p:extLst>
      <p:ext uri="{BB962C8B-B14F-4D97-AF65-F5344CB8AC3E}">
        <p14:creationId xmlns:p14="http://schemas.microsoft.com/office/powerpoint/2010/main" val="361409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6</a:t>
            </a:fld>
            <a:endParaRPr kumimoji="1" lang="ja-JP" altLang="en-US"/>
          </a:p>
        </p:txBody>
      </p:sp>
    </p:spTree>
    <p:extLst>
      <p:ext uri="{BB962C8B-B14F-4D97-AF65-F5344CB8AC3E}">
        <p14:creationId xmlns:p14="http://schemas.microsoft.com/office/powerpoint/2010/main" val="305334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7</a:t>
            </a:fld>
            <a:endParaRPr kumimoji="1" lang="ja-JP" altLang="en-US"/>
          </a:p>
        </p:txBody>
      </p:sp>
    </p:spTree>
    <p:extLst>
      <p:ext uri="{BB962C8B-B14F-4D97-AF65-F5344CB8AC3E}">
        <p14:creationId xmlns:p14="http://schemas.microsoft.com/office/powerpoint/2010/main" val="1869690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8</a:t>
            </a:fld>
            <a:endParaRPr kumimoji="1" lang="ja-JP" altLang="en-US"/>
          </a:p>
        </p:txBody>
      </p:sp>
    </p:spTree>
    <p:extLst>
      <p:ext uri="{BB962C8B-B14F-4D97-AF65-F5344CB8AC3E}">
        <p14:creationId xmlns:p14="http://schemas.microsoft.com/office/powerpoint/2010/main" val="180680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2023/9/27</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2023/9/27</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初心者講座第３０回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en-US" altLang="ja-JP" dirty="0"/>
              <a:t>GLMM</a:t>
            </a:r>
            <a:r>
              <a:rPr lang="ja-JP" altLang="en-US"/>
              <a:t>による</a:t>
            </a:r>
            <a:r>
              <a:rPr lang="en-US" altLang="ja-JP" dirty="0"/>
              <a:t>CPUE</a:t>
            </a:r>
            <a:r>
              <a:rPr lang="ja-JP" altLang="en-US"/>
              <a:t>標準化と</a:t>
            </a:r>
            <a:r>
              <a:rPr kumimoji="1" lang="ja-JP" altLang="en-US"/>
              <a:t>信頼区間の算出</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lang="ja-JP" altLang="en-US"/>
              <a:t>による</a:t>
            </a:r>
            <a:r>
              <a:rPr kumimoji="1" lang="ja-JP" altLang="en-US"/>
              <a:t>推定結果の不確実性</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そこから予測値と信頼区間を求める．</a:t>
            </a:r>
            <a:endParaRPr kumimoji="1" lang="en-US" altLang="ja-JP" dirty="0"/>
          </a:p>
          <a:p>
            <a:endParaRPr kumimoji="1" lang="en-US" altLang="ja-JP" dirty="0"/>
          </a:p>
          <a:p>
            <a:r>
              <a:rPr kumimoji="1" lang="ja-JP" altLang="en-US">
                <a:solidFill>
                  <a:schemeClr val="bg1">
                    <a:lumMod val="85000"/>
                  </a:schemeClr>
                </a:solidFill>
              </a:rPr>
              <a:t>固定効果のみの場合、</a:t>
            </a:r>
            <a:r>
              <a:rPr kumimoji="1" lang="en-US" altLang="ja-JP" dirty="0">
                <a:solidFill>
                  <a:schemeClr val="bg1">
                    <a:lumMod val="85000"/>
                  </a:schemeClr>
                </a:solidFill>
              </a:rPr>
              <a:t>95%CI</a:t>
            </a:r>
            <a:r>
              <a:rPr kumimoji="1" lang="ja-JP" altLang="en-US">
                <a:solidFill>
                  <a:schemeClr val="bg1">
                    <a:lumMod val="85000"/>
                  </a:schemeClr>
                </a:solidFill>
              </a:rPr>
              <a:t>は</a:t>
            </a:r>
            <a:r>
              <a:rPr kumimoji="1" lang="en-US" altLang="ja-JP" dirty="0">
                <a:solidFill>
                  <a:schemeClr val="bg1">
                    <a:lumMod val="85000"/>
                  </a:schemeClr>
                </a:solidFill>
              </a:rPr>
              <a:t>LM</a:t>
            </a:r>
            <a:r>
              <a:rPr kumimoji="1" lang="ja-JP" altLang="en-US">
                <a:solidFill>
                  <a:schemeClr val="bg1">
                    <a:lumMod val="85000"/>
                  </a:schemeClr>
                </a:solidFill>
              </a:rPr>
              <a:t>については</a:t>
            </a:r>
            <a:r>
              <a:rPr kumimoji="1" lang="en-US" altLang="ja-JP" dirty="0">
                <a:solidFill>
                  <a:schemeClr val="bg1">
                    <a:lumMod val="85000"/>
                  </a:schemeClr>
                </a:solidFill>
              </a:rPr>
              <a:t>predict</a:t>
            </a:r>
            <a:r>
              <a:rPr kumimoji="1" lang="ja-JP" altLang="en-US">
                <a:solidFill>
                  <a:schemeClr val="bg1">
                    <a:lumMod val="85000"/>
                  </a:schemeClr>
                </a:solidFill>
              </a:rPr>
              <a:t>で求められたが、ランダム効果が上乗せされたばらつきは簡単に計算できない．</a:t>
            </a:r>
            <a:endParaRPr kumimoji="1" lang="en-US" altLang="ja-JP" dirty="0">
              <a:solidFill>
                <a:schemeClr val="bg1">
                  <a:lumMod val="85000"/>
                </a:schemeClr>
              </a:solidFill>
            </a:endParaRPr>
          </a:p>
          <a:p>
            <a:endParaRPr lang="en-US" altLang="ja-JP" dirty="0">
              <a:solidFill>
                <a:schemeClr val="bg1">
                  <a:lumMod val="85000"/>
                </a:schemeClr>
              </a:solidFill>
            </a:endParaRPr>
          </a:p>
          <a:p>
            <a:pPr marL="0" indent="0">
              <a:buNone/>
            </a:pPr>
            <a:r>
              <a:rPr kumimoji="1" lang="ja-JP" altLang="en-US">
                <a:solidFill>
                  <a:schemeClr val="bg1">
                    <a:lumMod val="85000"/>
                  </a:schemeClr>
                </a:solidFill>
              </a:rPr>
              <a:t>→ブートストラップで多数のシミュレーションデータを生成、</a:t>
            </a:r>
            <a:r>
              <a:rPr kumimoji="1" lang="en-US" altLang="ja-JP" dirty="0">
                <a:solidFill>
                  <a:schemeClr val="bg1">
                    <a:lumMod val="85000"/>
                  </a:schemeClr>
                </a:solidFill>
              </a:rPr>
              <a:t>	2.5</a:t>
            </a:r>
            <a:r>
              <a:rPr kumimoji="1" lang="ja-JP" altLang="en-US">
                <a:solidFill>
                  <a:schemeClr val="bg1">
                    <a:lumMod val="85000"/>
                  </a:schemeClr>
                </a:solidFill>
              </a:rPr>
              <a:t>パーセンタイル、</a:t>
            </a:r>
            <a:r>
              <a:rPr lang="en-US" altLang="ja-JP" dirty="0">
                <a:solidFill>
                  <a:schemeClr val="bg1">
                    <a:lumMod val="85000"/>
                  </a:schemeClr>
                </a:solidFill>
              </a:rPr>
              <a:t>97.5</a:t>
            </a:r>
            <a:r>
              <a:rPr lang="ja-JP" altLang="en-US">
                <a:solidFill>
                  <a:schemeClr val="bg1">
                    <a:lumMod val="85000"/>
                  </a:schemeClr>
                </a:solidFill>
              </a:rPr>
              <a:t>パーセンタイル値を導出．</a:t>
            </a:r>
            <a:r>
              <a:rPr lang="en-US" altLang="ja-JP" dirty="0">
                <a:solidFill>
                  <a:schemeClr val="bg1">
                    <a:lumMod val="85000"/>
                  </a:schemeClr>
                </a:solidFill>
              </a:rPr>
              <a:t>(</a:t>
            </a:r>
            <a:r>
              <a:rPr lang="ja-JP" altLang="en-US">
                <a:solidFill>
                  <a:schemeClr val="bg1">
                    <a:lumMod val="85000"/>
                  </a:schemeClr>
                </a:solidFill>
              </a:rPr>
              <a:t>第</a:t>
            </a:r>
            <a:r>
              <a:rPr lang="en-US" altLang="ja-JP" dirty="0">
                <a:solidFill>
                  <a:schemeClr val="bg1">
                    <a:lumMod val="85000"/>
                  </a:schemeClr>
                </a:solidFill>
              </a:rPr>
              <a:t>24</a:t>
            </a:r>
            <a:r>
              <a:rPr lang="ja-JP" altLang="en-US">
                <a:solidFill>
                  <a:schemeClr val="bg1">
                    <a:lumMod val="85000"/>
                  </a:schemeClr>
                </a:solidFill>
              </a:rPr>
              <a:t>回</a:t>
            </a:r>
            <a:r>
              <a:rPr lang="en-US" altLang="ja-JP" dirty="0">
                <a:solidFill>
                  <a:schemeClr val="bg1">
                    <a:lumMod val="85000"/>
                  </a:schemeClr>
                </a:solidFill>
              </a:rPr>
              <a:t>)</a:t>
            </a:r>
          </a:p>
        </p:txBody>
      </p:sp>
    </p:spTree>
    <p:extLst>
      <p:ext uri="{BB962C8B-B14F-4D97-AF65-F5344CB8AC3E}">
        <p14:creationId xmlns:p14="http://schemas.microsoft.com/office/powerpoint/2010/main" val="419001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98433-CFC7-B1E2-2095-4FDB3EFFEF3F}"/>
              </a:ext>
            </a:extLst>
          </p:cNvPr>
          <p:cNvSpPr>
            <a:spLocks noGrp="1"/>
          </p:cNvSpPr>
          <p:nvPr>
            <p:ph type="title"/>
          </p:nvPr>
        </p:nvSpPr>
        <p:spPr/>
        <p:txBody>
          <a:bodyPr/>
          <a:lstStyle/>
          <a:p>
            <a:r>
              <a:rPr kumimoji="1" lang="ja-JP" altLang="en-US"/>
              <a:t>信頼区間</a:t>
            </a:r>
            <a:r>
              <a:rPr lang="ja-JP" altLang="en-US"/>
              <a:t>（</a:t>
            </a:r>
            <a:r>
              <a:rPr lang="en-US" altLang="ja-JP" dirty="0"/>
              <a:t>Confident Interval, CI</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16D53FEC-E68A-8F7A-61BA-B97128D6E731}"/>
              </a:ext>
            </a:extLst>
          </p:cNvPr>
          <p:cNvSpPr>
            <a:spLocks noGrp="1"/>
          </p:cNvSpPr>
          <p:nvPr>
            <p:ph idx="1"/>
          </p:nvPr>
        </p:nvSpPr>
        <p:spPr>
          <a:xfrm>
            <a:off x="838200" y="1825625"/>
            <a:ext cx="6641592" cy="4351338"/>
          </a:xfrm>
        </p:spPr>
        <p:txBody>
          <a:bodyPr>
            <a:normAutofit fontScale="85000" lnSpcReduction="20000"/>
          </a:bodyPr>
          <a:lstStyle/>
          <a:p>
            <a:r>
              <a:rPr kumimoji="1" lang="ja-JP" altLang="en-US"/>
              <a:t>そもそも回帰分析の信頼区間とは？</a:t>
            </a:r>
            <a:endParaRPr kumimoji="1" lang="en-US" altLang="ja-JP" dirty="0"/>
          </a:p>
          <a:p>
            <a:pPr marL="0" indent="0">
              <a:buNone/>
            </a:pPr>
            <a:r>
              <a:rPr lang="ja-JP" altLang="en-US"/>
              <a:t>　　　　　　　　　　　　　　</a:t>
            </a:r>
            <a:r>
              <a:rPr kumimoji="1" lang="ja-JP" altLang="en-US"/>
              <a:t>（第</a:t>
            </a:r>
            <a:r>
              <a:rPr kumimoji="1" lang="en-US" altLang="ja-JP" dirty="0"/>
              <a:t>24</a:t>
            </a:r>
            <a:r>
              <a:rPr kumimoji="1" lang="ja-JP" altLang="en-US"/>
              <a:t>回参照）</a:t>
            </a:r>
            <a:endParaRPr kumimoji="1" lang="en-US" altLang="ja-JP" dirty="0"/>
          </a:p>
          <a:p>
            <a:endParaRPr lang="en-US" altLang="ja-JP" dirty="0"/>
          </a:p>
          <a:p>
            <a:r>
              <a:rPr kumimoji="1" lang="ja-JP" altLang="en-US"/>
              <a:t>ある説明変数</a:t>
            </a:r>
            <a:r>
              <a:rPr kumimoji="1" lang="en-US" altLang="ja-JP" dirty="0"/>
              <a:t>(x)</a:t>
            </a:r>
            <a:r>
              <a:rPr kumimoji="1" lang="ja-JP" altLang="en-US"/>
              <a:t>の目的変数</a:t>
            </a:r>
            <a:r>
              <a:rPr kumimoji="1" lang="en-US" altLang="ja-JP" dirty="0"/>
              <a:t>(y)</a:t>
            </a:r>
            <a:r>
              <a:rPr kumimoji="1" lang="ja-JP" altLang="en-US"/>
              <a:t>への影響の強さを量的変数では回帰係数、カテゴリ変数の場合は切片として表現して推定．</a:t>
            </a:r>
            <a:endParaRPr kumimoji="1" lang="en-US" altLang="ja-JP" dirty="0"/>
          </a:p>
          <a:p>
            <a:pPr lvl="1"/>
            <a:r>
              <a:rPr kumimoji="1" lang="en-US" altLang="ja-JP" dirty="0"/>
              <a:t>y = β</a:t>
            </a:r>
            <a:r>
              <a:rPr kumimoji="1" lang="en-US" altLang="ja-JP" baseline="-25000" dirty="0"/>
              <a:t>0</a:t>
            </a:r>
            <a:r>
              <a:rPr kumimoji="1" lang="en-US" altLang="ja-JP" dirty="0"/>
              <a:t> + β</a:t>
            </a:r>
            <a:r>
              <a:rPr kumimoji="1" lang="en-US" altLang="ja-JP" baseline="-25000" dirty="0"/>
              <a:t>1</a:t>
            </a:r>
            <a:r>
              <a:rPr kumimoji="1" lang="en-US" altLang="ja-JP" dirty="0"/>
              <a:t> x</a:t>
            </a:r>
            <a:r>
              <a:rPr kumimoji="1" lang="en-US" altLang="ja-JP" baseline="-25000" dirty="0"/>
              <a:t>1</a:t>
            </a:r>
            <a:r>
              <a:rPr kumimoji="1" lang="en-US" altLang="ja-JP" dirty="0"/>
              <a:t> + β</a:t>
            </a:r>
            <a:r>
              <a:rPr kumimoji="1" lang="en-US" altLang="ja-JP" baseline="-25000" dirty="0"/>
              <a:t>2</a:t>
            </a:r>
            <a:r>
              <a:rPr kumimoji="1" lang="en-US" altLang="ja-JP" dirty="0"/>
              <a:t> x</a:t>
            </a:r>
            <a:r>
              <a:rPr kumimoji="1" lang="en-US" altLang="ja-JP" baseline="-25000" dirty="0"/>
              <a:t>2</a:t>
            </a:r>
          </a:p>
          <a:p>
            <a:endParaRPr lang="en-US" altLang="ja-JP" dirty="0"/>
          </a:p>
          <a:p>
            <a:r>
              <a:rPr kumimoji="1" lang="ja-JP" altLang="en-US"/>
              <a:t>推定結果には誤差（標準誤差）がつきもの．</a:t>
            </a:r>
            <a:endParaRPr kumimoji="1" lang="en-US" altLang="ja-JP" dirty="0"/>
          </a:p>
          <a:p>
            <a:endParaRPr lang="en-US" altLang="ja-JP" dirty="0"/>
          </a:p>
          <a:p>
            <a:r>
              <a:rPr kumimoji="1" lang="ja-JP" altLang="en-US"/>
              <a:t>標準誤差の値から推定値の信頼区間が求められる．</a:t>
            </a:r>
            <a:endParaRPr kumimoji="1" lang="en-US" altLang="ja-JP" dirty="0"/>
          </a:p>
          <a:p>
            <a:pPr lvl="1"/>
            <a:r>
              <a:rPr lang="ja-JP" altLang="en-US"/>
              <a:t>考え方は第</a:t>
            </a:r>
            <a:r>
              <a:rPr lang="en-US" altLang="ja-JP" dirty="0"/>
              <a:t>11</a:t>
            </a:r>
            <a:r>
              <a:rPr lang="ja-JP" altLang="en-US"/>
              <a:t>回仮説検定で紹介されたものと同じ．</a:t>
            </a:r>
            <a:endParaRPr kumimoji="1" lang="ja-JP" altLang="en-US"/>
          </a:p>
          <a:p>
            <a:pPr lvl="1"/>
            <a:endParaRPr kumimoji="1" lang="en-US" altLang="ja-JP" dirty="0"/>
          </a:p>
          <a:p>
            <a:endParaRPr kumimoji="1" lang="en-US" altLang="ja-JP" dirty="0"/>
          </a:p>
        </p:txBody>
      </p:sp>
      <p:pic>
        <p:nvPicPr>
          <p:cNvPr id="7" name="図 6" descr="テキスト&#10;&#10;自動的に生成された説明">
            <a:extLst>
              <a:ext uri="{FF2B5EF4-FFF2-40B4-BE49-F238E27FC236}">
                <a16:creationId xmlns:a16="http://schemas.microsoft.com/office/drawing/2014/main" id="{06E403B0-9E11-D7BC-FB37-6FAAAAC3D7D0}"/>
              </a:ext>
            </a:extLst>
          </p:cNvPr>
          <p:cNvPicPr>
            <a:picLocks noChangeAspect="1"/>
          </p:cNvPicPr>
          <p:nvPr/>
        </p:nvPicPr>
        <p:blipFill>
          <a:blip r:embed="rId3"/>
          <a:stretch>
            <a:fillRect/>
          </a:stretch>
        </p:blipFill>
        <p:spPr>
          <a:xfrm>
            <a:off x="7607808" y="2080546"/>
            <a:ext cx="6242431" cy="3841496"/>
          </a:xfrm>
          <a:prstGeom prst="rect">
            <a:avLst/>
          </a:prstGeom>
        </p:spPr>
      </p:pic>
      <p:sp>
        <p:nvSpPr>
          <p:cNvPr id="8" name="角丸四角形 7">
            <a:extLst>
              <a:ext uri="{FF2B5EF4-FFF2-40B4-BE49-F238E27FC236}">
                <a16:creationId xmlns:a16="http://schemas.microsoft.com/office/drawing/2014/main" id="{4A9526EE-70EF-94F9-4546-AB34C70CE2C9}"/>
              </a:ext>
            </a:extLst>
          </p:cNvPr>
          <p:cNvSpPr/>
          <p:nvPr/>
        </p:nvSpPr>
        <p:spPr>
          <a:xfrm>
            <a:off x="9198864" y="4356100"/>
            <a:ext cx="1011936" cy="113566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9193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lang="ja-JP" altLang="en-US"/>
              <a:t>による</a:t>
            </a:r>
            <a:r>
              <a:rPr kumimoji="1" lang="ja-JP" altLang="en-US"/>
              <a:t>推定結果の不確実性</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a:xfrm>
            <a:off x="838200" y="1825624"/>
            <a:ext cx="10515600" cy="4810307"/>
          </a:xfrm>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そこから予測値と信頼区間を求める．</a:t>
            </a:r>
            <a:endParaRPr kumimoji="1" lang="en-US" altLang="ja-JP" dirty="0"/>
          </a:p>
          <a:p>
            <a:endParaRPr kumimoji="1" lang="en-US" altLang="ja-JP" dirty="0"/>
          </a:p>
          <a:p>
            <a:r>
              <a:rPr kumimoji="1" lang="ja-JP" altLang="en-US"/>
              <a:t>固定効果のみの場合、</a:t>
            </a:r>
            <a:r>
              <a:rPr kumimoji="1" lang="en-US" altLang="ja-JP" dirty="0"/>
              <a:t>95%CI</a:t>
            </a:r>
            <a:r>
              <a:rPr kumimoji="1" lang="ja-JP" altLang="en-US"/>
              <a:t>は</a:t>
            </a:r>
            <a:r>
              <a:rPr kumimoji="1" lang="en-US" altLang="ja-JP" dirty="0"/>
              <a:t>LM</a:t>
            </a:r>
            <a:r>
              <a:rPr kumimoji="1" lang="ja-JP" altLang="en-US"/>
              <a:t>については</a:t>
            </a:r>
            <a:r>
              <a:rPr kumimoji="1" lang="en-US" altLang="ja-JP" dirty="0"/>
              <a:t>predict</a:t>
            </a:r>
            <a:r>
              <a:rPr kumimoji="1" lang="ja-JP" altLang="en-US"/>
              <a:t>で求められたが、ランダム効果が上乗せされたばらつきは簡単に計算できない．</a:t>
            </a:r>
            <a:endParaRPr kumimoji="1" lang="en-US" altLang="ja-JP" dirty="0"/>
          </a:p>
          <a:p>
            <a:endParaRPr lang="en-US" altLang="ja-JP" dirty="0"/>
          </a:p>
          <a:p>
            <a:pPr marL="0" indent="0">
              <a:buNone/>
            </a:pPr>
            <a:r>
              <a:rPr kumimoji="1" lang="ja-JP" altLang="en-US"/>
              <a:t>→ブートストラップで多数のシミュレーションデータを生成、</a:t>
            </a:r>
            <a:r>
              <a:rPr kumimoji="1" lang="en-US" altLang="ja-JP" dirty="0"/>
              <a:t>		2.5</a:t>
            </a:r>
            <a:r>
              <a:rPr kumimoji="1" lang="ja-JP" altLang="en-US"/>
              <a:t>パーセンタイル、</a:t>
            </a:r>
            <a:r>
              <a:rPr lang="en-US" altLang="ja-JP" dirty="0"/>
              <a:t>97.5</a:t>
            </a:r>
            <a:r>
              <a:rPr lang="ja-JP" altLang="en-US"/>
              <a:t>パーセンタイル値を導出．</a:t>
            </a:r>
            <a:endParaRPr lang="en-US" altLang="ja-JP" dirty="0"/>
          </a:p>
          <a:p>
            <a:pPr marL="0" indent="0" algn="ctr">
              <a:buNone/>
            </a:pPr>
            <a:r>
              <a:rPr lang="en-US" altLang="ja-JP" dirty="0"/>
              <a:t>(</a:t>
            </a:r>
            <a:r>
              <a:rPr lang="ja-JP" altLang="en-US"/>
              <a:t>第</a:t>
            </a:r>
            <a:r>
              <a:rPr lang="en-US" altLang="ja-JP" dirty="0"/>
              <a:t>24</a:t>
            </a:r>
            <a:r>
              <a:rPr lang="ja-JP" altLang="en-US"/>
              <a:t>回の標準化</a:t>
            </a:r>
            <a:r>
              <a:rPr lang="en-US" altLang="ja-JP" dirty="0"/>
              <a:t>CPUE</a:t>
            </a:r>
            <a:r>
              <a:rPr lang="ja-JP" altLang="en-US"/>
              <a:t>の信頼区間算出もこの考え方</a:t>
            </a:r>
            <a:r>
              <a:rPr lang="en-US" altLang="ja-JP" dirty="0"/>
              <a:t>)</a:t>
            </a:r>
          </a:p>
        </p:txBody>
      </p:sp>
    </p:spTree>
    <p:extLst>
      <p:ext uri="{BB962C8B-B14F-4D97-AF65-F5344CB8AC3E}">
        <p14:creationId xmlns:p14="http://schemas.microsoft.com/office/powerpoint/2010/main" val="27986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5A31-C303-7044-A342-E70D23F7A4B4}"/>
              </a:ext>
            </a:extLst>
          </p:cNvPr>
          <p:cNvSpPr>
            <a:spLocks noGrp="1"/>
          </p:cNvSpPr>
          <p:nvPr>
            <p:ph type="title"/>
          </p:nvPr>
        </p:nvSpPr>
        <p:spPr/>
        <p:txBody>
          <a:bodyPr/>
          <a:lstStyle/>
          <a:p>
            <a:r>
              <a:rPr kumimoji="1" lang="ja-JP" altLang="en-US"/>
              <a:t>ブートストラップ</a:t>
            </a:r>
            <a:r>
              <a:rPr kumimoji="1" lang="en-US" altLang="ja-JP" dirty="0"/>
              <a:t>(bootstrap)</a:t>
            </a:r>
            <a:r>
              <a:rPr kumimoji="1" lang="ja-JP" altLang="en-US"/>
              <a:t>法</a:t>
            </a:r>
          </a:p>
        </p:txBody>
      </p:sp>
      <p:sp>
        <p:nvSpPr>
          <p:cNvPr id="3" name="コンテンツ プレースホルダー 2">
            <a:extLst>
              <a:ext uri="{FF2B5EF4-FFF2-40B4-BE49-F238E27FC236}">
                <a16:creationId xmlns:a16="http://schemas.microsoft.com/office/drawing/2014/main" id="{62B91F8B-35C5-654E-8F5E-AEED3690D740}"/>
              </a:ext>
            </a:extLst>
          </p:cNvPr>
          <p:cNvSpPr>
            <a:spLocks noGrp="1"/>
          </p:cNvSpPr>
          <p:nvPr>
            <p:ph idx="1"/>
          </p:nvPr>
        </p:nvSpPr>
        <p:spPr>
          <a:xfrm>
            <a:off x="838200" y="1560428"/>
            <a:ext cx="10515600" cy="2569730"/>
          </a:xfrm>
        </p:spPr>
        <p:txBody>
          <a:bodyPr>
            <a:normAutofit fontScale="92500" lnSpcReduction="20000"/>
          </a:bodyPr>
          <a:lstStyle/>
          <a:p>
            <a:r>
              <a:rPr kumimoji="1" lang="ja-JP" altLang="en-US"/>
              <a:t>あるサンプル</a:t>
            </a:r>
            <a:r>
              <a:rPr kumimoji="1" lang="en-US" altLang="ja-JP" dirty="0"/>
              <a:t>A(x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n</a:t>
            </a:r>
            <a:r>
              <a:rPr kumimoji="1" lang="en-US" altLang="ja-JP" dirty="0"/>
              <a:t>)</a:t>
            </a:r>
            <a:r>
              <a:rPr kumimoji="1" lang="ja-JP" altLang="en-US"/>
              <a:t>が手元にあり、これを用いて母数（母集団に関する情報）を推定する際、</a:t>
            </a:r>
            <a:r>
              <a:rPr lang="ja-JP" altLang="en-US"/>
              <a:t>モデルの推定係数の標準誤差などの情報を用いて不確実性（信頼区間）を計算</a:t>
            </a:r>
            <a:r>
              <a:rPr kumimoji="1" lang="ja-JP" altLang="en-US"/>
              <a:t>．</a:t>
            </a:r>
            <a:endParaRPr kumimoji="1" lang="en-US" altLang="ja-JP" dirty="0"/>
          </a:p>
          <a:p>
            <a:r>
              <a:rPr kumimoji="1" lang="ja-JP" altLang="en-US"/>
              <a:t>交互作用があるなど、</a:t>
            </a:r>
            <a:r>
              <a:rPr lang="ja-JP" altLang="en-US"/>
              <a:t>標準</a:t>
            </a:r>
            <a:r>
              <a:rPr kumimoji="1" lang="ja-JP" altLang="en-US"/>
              <a:t>誤差そのもので不確実性が評価できない場合は？</a:t>
            </a:r>
            <a:endParaRPr lang="en-US" altLang="ja-JP" dirty="0"/>
          </a:p>
          <a:p>
            <a:pPr lvl="1"/>
            <a:r>
              <a:rPr lang="ja-JP" altLang="en-US"/>
              <a:t>サンプルから復元抽出を繰り返して大量のサンプルを生成して推定値を計算、母集団の推定についての不確実性などを得る．</a:t>
            </a:r>
            <a:endParaRPr lang="en-US" altLang="ja-JP" dirty="0"/>
          </a:p>
          <a:p>
            <a:pPr marL="457200" lvl="1" indent="0">
              <a:buNone/>
            </a:pPr>
            <a:r>
              <a:rPr lang="ja-JP" altLang="en-US"/>
              <a:t>→ブートストラップ法</a:t>
            </a:r>
            <a:endParaRPr kumimoji="1" lang="ja-JP" altLang="en-US"/>
          </a:p>
        </p:txBody>
      </p:sp>
      <p:sp>
        <p:nvSpPr>
          <p:cNvPr id="4" name="円/楕円 3">
            <a:extLst>
              <a:ext uri="{FF2B5EF4-FFF2-40B4-BE49-F238E27FC236}">
                <a16:creationId xmlns:a16="http://schemas.microsoft.com/office/drawing/2014/main" id="{07D1827B-085D-7F4E-BEDE-FB20C485711A}"/>
              </a:ext>
            </a:extLst>
          </p:cNvPr>
          <p:cNvSpPr/>
          <p:nvPr/>
        </p:nvSpPr>
        <p:spPr>
          <a:xfrm>
            <a:off x="116923" y="482975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3DFE6DB2-FD17-7A4E-A31B-17D26B441273}"/>
              </a:ext>
            </a:extLst>
          </p:cNvPr>
          <p:cNvCxnSpPr>
            <a:cxnSpLocks/>
          </p:cNvCxnSpPr>
          <p:nvPr/>
        </p:nvCxnSpPr>
        <p:spPr>
          <a:xfrm flipV="1">
            <a:off x="1730978" y="506874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A101F69-2375-6E4E-8931-F7D548F1A953}"/>
              </a:ext>
            </a:extLst>
          </p:cNvPr>
          <p:cNvPicPr>
            <a:picLocks noChangeAspect="1"/>
          </p:cNvPicPr>
          <p:nvPr/>
        </p:nvPicPr>
        <p:blipFill>
          <a:blip r:embed="rId3"/>
          <a:stretch>
            <a:fillRect/>
          </a:stretch>
        </p:blipFill>
        <p:spPr>
          <a:xfrm>
            <a:off x="3565368" y="4530294"/>
            <a:ext cx="1803567" cy="2185274"/>
          </a:xfrm>
          <a:prstGeom prst="rect">
            <a:avLst/>
          </a:prstGeom>
        </p:spPr>
      </p:pic>
      <p:sp>
        <p:nvSpPr>
          <p:cNvPr id="9" name="テキスト ボックス 8">
            <a:extLst>
              <a:ext uri="{FF2B5EF4-FFF2-40B4-BE49-F238E27FC236}">
                <a16:creationId xmlns:a16="http://schemas.microsoft.com/office/drawing/2014/main" id="{74FA9F96-8A71-F640-95D2-F4665D321DF1}"/>
              </a:ext>
            </a:extLst>
          </p:cNvPr>
          <p:cNvSpPr txBox="1"/>
          <p:nvPr/>
        </p:nvSpPr>
        <p:spPr>
          <a:xfrm>
            <a:off x="3841623" y="4395356"/>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11" name="直線矢印コネクタ 10">
            <a:extLst>
              <a:ext uri="{FF2B5EF4-FFF2-40B4-BE49-F238E27FC236}">
                <a16:creationId xmlns:a16="http://schemas.microsoft.com/office/drawing/2014/main" id="{F600F514-0452-EB45-9A8F-51C62BB12FF0}"/>
              </a:ext>
            </a:extLst>
          </p:cNvPr>
          <p:cNvCxnSpPr>
            <a:cxnSpLocks/>
            <a:stCxn id="6" idx="1"/>
          </p:cNvCxnSpPr>
          <p:nvPr/>
        </p:nvCxnSpPr>
        <p:spPr>
          <a:xfrm flipH="1">
            <a:off x="1730978" y="5622931"/>
            <a:ext cx="1834390" cy="14973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1D69ABB-BC63-E648-92E8-A9CF2EBB35C5}"/>
              </a:ext>
            </a:extLst>
          </p:cNvPr>
          <p:cNvSpPr txBox="1"/>
          <p:nvPr/>
        </p:nvSpPr>
        <p:spPr>
          <a:xfrm>
            <a:off x="1798848" y="5845703"/>
            <a:ext cx="1800493" cy="923330"/>
          </a:xfrm>
          <a:prstGeom prst="rect">
            <a:avLst/>
          </a:prstGeom>
          <a:noFill/>
        </p:spPr>
        <p:txBody>
          <a:bodyPr wrap="none" rtlCol="0">
            <a:spAutoFit/>
          </a:bodyPr>
          <a:lstStyle/>
          <a:p>
            <a:r>
              <a:rPr lang="ja-JP" altLang="en-US"/>
              <a:t>標準誤差を</a:t>
            </a:r>
            <a:endParaRPr lang="en-US" altLang="ja-JP" dirty="0"/>
          </a:p>
          <a:p>
            <a:r>
              <a:rPr lang="ja-JP" altLang="en-US"/>
              <a:t>つかって</a:t>
            </a:r>
            <a:endParaRPr lang="en-US" altLang="ja-JP" dirty="0"/>
          </a:p>
          <a:p>
            <a:r>
              <a:rPr lang="ja-JP" altLang="en-US"/>
              <a:t>不確実性を算出</a:t>
            </a:r>
            <a:endParaRPr lang="en-US" altLang="ja-JP" dirty="0"/>
          </a:p>
        </p:txBody>
      </p:sp>
      <p:sp>
        <p:nvSpPr>
          <p:cNvPr id="16" name="テキスト ボックス 15">
            <a:extLst>
              <a:ext uri="{FF2B5EF4-FFF2-40B4-BE49-F238E27FC236}">
                <a16:creationId xmlns:a16="http://schemas.microsoft.com/office/drawing/2014/main" id="{5A2198E9-6B72-3F49-B532-8C8A93995ED8}"/>
              </a:ext>
            </a:extLst>
          </p:cNvPr>
          <p:cNvSpPr txBox="1"/>
          <p:nvPr/>
        </p:nvSpPr>
        <p:spPr>
          <a:xfrm>
            <a:off x="1693139" y="4619669"/>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17" name="円/楕円 16">
            <a:extLst>
              <a:ext uri="{FF2B5EF4-FFF2-40B4-BE49-F238E27FC236}">
                <a16:creationId xmlns:a16="http://schemas.microsoft.com/office/drawing/2014/main" id="{1AA63E51-AEF1-BA4C-996B-A529E3DA42A4}"/>
              </a:ext>
            </a:extLst>
          </p:cNvPr>
          <p:cNvSpPr/>
          <p:nvPr/>
        </p:nvSpPr>
        <p:spPr>
          <a:xfrm>
            <a:off x="5628360" y="420211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18" name="直線矢印コネクタ 17">
            <a:extLst>
              <a:ext uri="{FF2B5EF4-FFF2-40B4-BE49-F238E27FC236}">
                <a16:creationId xmlns:a16="http://schemas.microsoft.com/office/drawing/2014/main" id="{E7E9858D-0602-0C45-ACD3-2CC7268DC816}"/>
              </a:ext>
            </a:extLst>
          </p:cNvPr>
          <p:cNvCxnSpPr>
            <a:cxnSpLocks/>
          </p:cNvCxnSpPr>
          <p:nvPr/>
        </p:nvCxnSpPr>
        <p:spPr>
          <a:xfrm flipV="1">
            <a:off x="7203325" y="4298515"/>
            <a:ext cx="2112953" cy="53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5B9A2AC1-2FDE-0D4B-A827-92A5824C5ED1}"/>
              </a:ext>
            </a:extLst>
          </p:cNvPr>
          <p:cNvPicPr>
            <a:picLocks noChangeAspect="1"/>
          </p:cNvPicPr>
          <p:nvPr/>
        </p:nvPicPr>
        <p:blipFill>
          <a:blip r:embed="rId3"/>
          <a:stretch>
            <a:fillRect/>
          </a:stretch>
        </p:blipFill>
        <p:spPr>
          <a:xfrm>
            <a:off x="9595484" y="3672051"/>
            <a:ext cx="1553125" cy="1881829"/>
          </a:xfrm>
          <a:prstGeom prst="rect">
            <a:avLst/>
          </a:prstGeom>
        </p:spPr>
      </p:pic>
      <p:sp>
        <p:nvSpPr>
          <p:cNvPr id="20" name="テキスト ボックス 19">
            <a:extLst>
              <a:ext uri="{FF2B5EF4-FFF2-40B4-BE49-F238E27FC236}">
                <a16:creationId xmlns:a16="http://schemas.microsoft.com/office/drawing/2014/main" id="{8405E6E0-4EB2-374F-9CA1-78A4A6988F91}"/>
              </a:ext>
            </a:extLst>
          </p:cNvPr>
          <p:cNvSpPr txBox="1"/>
          <p:nvPr/>
        </p:nvSpPr>
        <p:spPr>
          <a:xfrm>
            <a:off x="10488091" y="3654303"/>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21" name="直線矢印コネクタ 20">
            <a:extLst>
              <a:ext uri="{FF2B5EF4-FFF2-40B4-BE49-F238E27FC236}">
                <a16:creationId xmlns:a16="http://schemas.microsoft.com/office/drawing/2014/main" id="{3E3A2A11-58CA-7240-AA6A-8E09FC6FCF89}"/>
              </a:ext>
            </a:extLst>
          </p:cNvPr>
          <p:cNvCxnSpPr>
            <a:cxnSpLocks/>
            <a:stCxn id="19" idx="1"/>
          </p:cNvCxnSpPr>
          <p:nvPr/>
        </p:nvCxnSpPr>
        <p:spPr>
          <a:xfrm flipH="1">
            <a:off x="8523162" y="4612966"/>
            <a:ext cx="1072322" cy="42841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B4B5E0E-6E10-D84C-A90C-7082B89088F5}"/>
              </a:ext>
            </a:extLst>
          </p:cNvPr>
          <p:cNvSpPr txBox="1"/>
          <p:nvPr/>
        </p:nvSpPr>
        <p:spPr>
          <a:xfrm>
            <a:off x="7267666" y="3880060"/>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26" name="テキスト ボックス 25">
            <a:extLst>
              <a:ext uri="{FF2B5EF4-FFF2-40B4-BE49-F238E27FC236}">
                <a16:creationId xmlns:a16="http://schemas.microsoft.com/office/drawing/2014/main" id="{7C2C6332-30EC-3B43-9D85-E1F518F598CB}"/>
              </a:ext>
            </a:extLst>
          </p:cNvPr>
          <p:cNvSpPr txBox="1"/>
          <p:nvPr/>
        </p:nvSpPr>
        <p:spPr>
          <a:xfrm>
            <a:off x="7491082" y="4676858"/>
            <a:ext cx="2243276" cy="923330"/>
          </a:xfrm>
          <a:prstGeom prst="rect">
            <a:avLst/>
          </a:prstGeom>
          <a:noFill/>
        </p:spPr>
        <p:txBody>
          <a:bodyPr wrap="square" rtlCol="0">
            <a:spAutoFit/>
          </a:bodyPr>
          <a:lstStyle/>
          <a:p>
            <a:r>
              <a:rPr lang="ja-JP" altLang="en-US"/>
              <a:t>不確実性評価に</a:t>
            </a:r>
            <a:endParaRPr lang="en-US" altLang="ja-JP" dirty="0"/>
          </a:p>
          <a:p>
            <a:r>
              <a:rPr lang="ja-JP" altLang="en-US"/>
              <a:t>標準誤差が</a:t>
            </a:r>
            <a:endParaRPr lang="en-US" altLang="ja-JP" dirty="0"/>
          </a:p>
          <a:p>
            <a:r>
              <a:rPr lang="ja-JP" altLang="en-US"/>
              <a:t>つかえない</a:t>
            </a:r>
            <a:endParaRPr lang="en-US" altLang="ja-JP" dirty="0"/>
          </a:p>
        </p:txBody>
      </p:sp>
      <p:pic>
        <p:nvPicPr>
          <p:cNvPr id="27" name="図 26">
            <a:extLst>
              <a:ext uri="{FF2B5EF4-FFF2-40B4-BE49-F238E27FC236}">
                <a16:creationId xmlns:a16="http://schemas.microsoft.com/office/drawing/2014/main" id="{B890E0DE-FA4C-9942-8809-7F4823654B6D}"/>
              </a:ext>
            </a:extLst>
          </p:cNvPr>
          <p:cNvPicPr>
            <a:picLocks noChangeAspect="1"/>
          </p:cNvPicPr>
          <p:nvPr/>
        </p:nvPicPr>
        <p:blipFill>
          <a:blip r:embed="rId4"/>
          <a:stretch>
            <a:fillRect/>
          </a:stretch>
        </p:blipFill>
        <p:spPr>
          <a:xfrm>
            <a:off x="9059323" y="5752269"/>
            <a:ext cx="1002244" cy="1214359"/>
          </a:xfrm>
          <a:prstGeom prst="rect">
            <a:avLst/>
          </a:prstGeom>
        </p:spPr>
      </p:pic>
      <p:pic>
        <p:nvPicPr>
          <p:cNvPr id="28" name="図 27">
            <a:extLst>
              <a:ext uri="{FF2B5EF4-FFF2-40B4-BE49-F238E27FC236}">
                <a16:creationId xmlns:a16="http://schemas.microsoft.com/office/drawing/2014/main" id="{66DDF4E5-3BD3-1B4F-88F7-63186977C089}"/>
              </a:ext>
            </a:extLst>
          </p:cNvPr>
          <p:cNvPicPr>
            <a:picLocks noChangeAspect="1"/>
          </p:cNvPicPr>
          <p:nvPr/>
        </p:nvPicPr>
        <p:blipFill>
          <a:blip r:embed="rId3"/>
          <a:stretch>
            <a:fillRect/>
          </a:stretch>
        </p:blipFill>
        <p:spPr>
          <a:xfrm>
            <a:off x="8052496" y="5697796"/>
            <a:ext cx="1061850" cy="1256348"/>
          </a:xfrm>
          <a:prstGeom prst="rect">
            <a:avLst/>
          </a:prstGeom>
        </p:spPr>
      </p:pic>
      <p:pic>
        <p:nvPicPr>
          <p:cNvPr id="32" name="図 31">
            <a:extLst>
              <a:ext uri="{FF2B5EF4-FFF2-40B4-BE49-F238E27FC236}">
                <a16:creationId xmlns:a16="http://schemas.microsoft.com/office/drawing/2014/main" id="{35422931-C68A-4A41-AB4B-C8A9FCD7684C}"/>
              </a:ext>
            </a:extLst>
          </p:cNvPr>
          <p:cNvPicPr>
            <a:picLocks noChangeAspect="1"/>
          </p:cNvPicPr>
          <p:nvPr/>
        </p:nvPicPr>
        <p:blipFill>
          <a:blip r:embed="rId3"/>
          <a:stretch>
            <a:fillRect/>
          </a:stretch>
        </p:blipFill>
        <p:spPr>
          <a:xfrm>
            <a:off x="9930097" y="5697796"/>
            <a:ext cx="1061850" cy="1286580"/>
          </a:xfrm>
          <a:prstGeom prst="rect">
            <a:avLst/>
          </a:prstGeom>
        </p:spPr>
      </p:pic>
      <p:pic>
        <p:nvPicPr>
          <p:cNvPr id="34" name="図 33">
            <a:extLst>
              <a:ext uri="{FF2B5EF4-FFF2-40B4-BE49-F238E27FC236}">
                <a16:creationId xmlns:a16="http://schemas.microsoft.com/office/drawing/2014/main" id="{903B2C26-67FF-8F42-AB99-63B37658B170}"/>
              </a:ext>
            </a:extLst>
          </p:cNvPr>
          <p:cNvPicPr>
            <a:picLocks noChangeAspect="1"/>
          </p:cNvPicPr>
          <p:nvPr/>
        </p:nvPicPr>
        <p:blipFill>
          <a:blip r:embed="rId3"/>
          <a:stretch>
            <a:fillRect/>
          </a:stretch>
        </p:blipFill>
        <p:spPr>
          <a:xfrm>
            <a:off x="10830200" y="5697796"/>
            <a:ext cx="1061850" cy="1286580"/>
          </a:xfrm>
          <a:prstGeom prst="rect">
            <a:avLst/>
          </a:prstGeom>
        </p:spPr>
      </p:pic>
      <p:pic>
        <p:nvPicPr>
          <p:cNvPr id="35" name="図 34">
            <a:extLst>
              <a:ext uri="{FF2B5EF4-FFF2-40B4-BE49-F238E27FC236}">
                <a16:creationId xmlns:a16="http://schemas.microsoft.com/office/drawing/2014/main" id="{A742E927-8E23-124B-A753-DD17EFD8BB10}"/>
              </a:ext>
            </a:extLst>
          </p:cNvPr>
          <p:cNvPicPr>
            <a:picLocks noChangeAspect="1"/>
          </p:cNvPicPr>
          <p:nvPr/>
        </p:nvPicPr>
        <p:blipFill>
          <a:blip r:embed="rId4"/>
          <a:stretch>
            <a:fillRect/>
          </a:stretch>
        </p:blipFill>
        <p:spPr>
          <a:xfrm>
            <a:off x="11573955" y="5752269"/>
            <a:ext cx="1002244" cy="1214359"/>
          </a:xfrm>
          <a:prstGeom prst="rect">
            <a:avLst/>
          </a:prstGeom>
        </p:spPr>
      </p:pic>
      <p:cxnSp>
        <p:nvCxnSpPr>
          <p:cNvPr id="37" name="直線矢印コネクタ 36">
            <a:extLst>
              <a:ext uri="{FF2B5EF4-FFF2-40B4-BE49-F238E27FC236}">
                <a16:creationId xmlns:a16="http://schemas.microsoft.com/office/drawing/2014/main" id="{B02A2764-81CF-A749-BCB1-70E977DC0BE1}"/>
              </a:ext>
            </a:extLst>
          </p:cNvPr>
          <p:cNvCxnSpPr>
            <a:cxnSpLocks/>
          </p:cNvCxnSpPr>
          <p:nvPr/>
        </p:nvCxnSpPr>
        <p:spPr>
          <a:xfrm flipH="1">
            <a:off x="8648045" y="5306102"/>
            <a:ext cx="1072322" cy="428419"/>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55DBCB-8E48-AB4A-83AE-4D728E66B107}"/>
              </a:ext>
            </a:extLst>
          </p:cNvPr>
          <p:cNvCxnSpPr>
            <a:cxnSpLocks/>
          </p:cNvCxnSpPr>
          <p:nvPr/>
        </p:nvCxnSpPr>
        <p:spPr>
          <a:xfrm flipH="1">
            <a:off x="9648513" y="5415608"/>
            <a:ext cx="322534" cy="273314"/>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9670B92-353D-4549-92C8-8032D7446C76}"/>
              </a:ext>
            </a:extLst>
          </p:cNvPr>
          <p:cNvCxnSpPr>
            <a:cxnSpLocks/>
            <a:stCxn id="19" idx="2"/>
          </p:cNvCxnSpPr>
          <p:nvPr/>
        </p:nvCxnSpPr>
        <p:spPr>
          <a:xfrm>
            <a:off x="10372047" y="5553880"/>
            <a:ext cx="117033" cy="11497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17A9D4-BE99-574F-B3A9-7214787CABF4}"/>
              </a:ext>
            </a:extLst>
          </p:cNvPr>
          <p:cNvCxnSpPr>
            <a:cxnSpLocks/>
            <a:endCxn id="34" idx="0"/>
          </p:cNvCxnSpPr>
          <p:nvPr/>
        </p:nvCxnSpPr>
        <p:spPr>
          <a:xfrm>
            <a:off x="10734261" y="5520311"/>
            <a:ext cx="626864" cy="177485"/>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DE1379D-0495-B749-9558-E68D094390C2}"/>
              </a:ext>
            </a:extLst>
          </p:cNvPr>
          <p:cNvCxnSpPr>
            <a:cxnSpLocks/>
          </p:cNvCxnSpPr>
          <p:nvPr/>
        </p:nvCxnSpPr>
        <p:spPr>
          <a:xfrm>
            <a:off x="11035677" y="5306102"/>
            <a:ext cx="918311" cy="319736"/>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左中かっこ 48">
            <a:extLst>
              <a:ext uri="{FF2B5EF4-FFF2-40B4-BE49-F238E27FC236}">
                <a16:creationId xmlns:a16="http://schemas.microsoft.com/office/drawing/2014/main" id="{DBFC1F12-31DA-1F4E-A1BC-ACE94147CFA1}"/>
              </a:ext>
            </a:extLst>
          </p:cNvPr>
          <p:cNvSpPr/>
          <p:nvPr/>
        </p:nvSpPr>
        <p:spPr>
          <a:xfrm>
            <a:off x="7585548" y="5845703"/>
            <a:ext cx="385819" cy="987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F9875F4A-92DA-2148-B46F-7402323A9996}"/>
              </a:ext>
            </a:extLst>
          </p:cNvPr>
          <p:cNvCxnSpPr>
            <a:cxnSpLocks/>
          </p:cNvCxnSpPr>
          <p:nvPr/>
        </p:nvCxnSpPr>
        <p:spPr>
          <a:xfrm flipH="1" flipV="1">
            <a:off x="6979527" y="5688922"/>
            <a:ext cx="565457" cy="63396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C5A2FF-9FEB-3443-A0A8-60EBF139D314}"/>
              </a:ext>
            </a:extLst>
          </p:cNvPr>
          <p:cNvSpPr txBox="1"/>
          <p:nvPr/>
        </p:nvSpPr>
        <p:spPr>
          <a:xfrm>
            <a:off x="5678503" y="6002655"/>
            <a:ext cx="2031325" cy="923330"/>
          </a:xfrm>
          <a:prstGeom prst="rect">
            <a:avLst/>
          </a:prstGeom>
          <a:noFill/>
        </p:spPr>
        <p:txBody>
          <a:bodyPr wrap="none" rtlCol="0">
            <a:spAutoFit/>
          </a:bodyPr>
          <a:lstStyle/>
          <a:p>
            <a:r>
              <a:rPr lang="ja-JP" altLang="en-US"/>
              <a:t>たくさん作った</a:t>
            </a:r>
            <a:endParaRPr lang="en-US" altLang="ja-JP" dirty="0"/>
          </a:p>
          <a:p>
            <a:r>
              <a:rPr lang="ja-JP" altLang="en-US"/>
              <a:t>擬似サンプルから</a:t>
            </a:r>
            <a:endParaRPr lang="en-US" altLang="ja-JP" dirty="0"/>
          </a:p>
          <a:p>
            <a:r>
              <a:rPr lang="ja-JP" altLang="en-US"/>
              <a:t>不確実性を算出</a:t>
            </a:r>
            <a:endParaRPr lang="en-US" altLang="ja-JP" dirty="0"/>
          </a:p>
        </p:txBody>
      </p:sp>
      <p:sp>
        <p:nvSpPr>
          <p:cNvPr id="53" name="テキスト ボックス 52">
            <a:extLst>
              <a:ext uri="{FF2B5EF4-FFF2-40B4-BE49-F238E27FC236}">
                <a16:creationId xmlns:a16="http://schemas.microsoft.com/office/drawing/2014/main" id="{7429E7BF-03E8-2442-8C70-8A8C5EC13F24}"/>
              </a:ext>
            </a:extLst>
          </p:cNvPr>
          <p:cNvSpPr txBox="1"/>
          <p:nvPr/>
        </p:nvSpPr>
        <p:spPr>
          <a:xfrm>
            <a:off x="11035677" y="4930334"/>
            <a:ext cx="1107996" cy="369332"/>
          </a:xfrm>
          <a:prstGeom prst="rect">
            <a:avLst/>
          </a:prstGeom>
          <a:noFill/>
        </p:spPr>
        <p:txBody>
          <a:bodyPr wrap="non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262357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BDEE0-CCBA-7B41-AA94-850779A2743E}"/>
              </a:ext>
            </a:extLst>
          </p:cNvPr>
          <p:cNvSpPr>
            <a:spLocks noGrp="1"/>
          </p:cNvSpPr>
          <p:nvPr>
            <p:ph type="title"/>
          </p:nvPr>
        </p:nvSpPr>
        <p:spPr/>
        <p:txBody>
          <a:bodyPr/>
          <a:lstStyle/>
          <a:p>
            <a:r>
              <a:rPr kumimoji="1" lang="ja-JP" altLang="en-US"/>
              <a:t>ブートストラップの方法</a:t>
            </a:r>
          </a:p>
        </p:txBody>
      </p:sp>
      <p:sp>
        <p:nvSpPr>
          <p:cNvPr id="3" name="コンテンツ プレースホルダー 2">
            <a:extLst>
              <a:ext uri="{FF2B5EF4-FFF2-40B4-BE49-F238E27FC236}">
                <a16:creationId xmlns:a16="http://schemas.microsoft.com/office/drawing/2014/main" id="{D222E444-4FE7-FF48-85C5-193FD23C9F85}"/>
              </a:ext>
            </a:extLst>
          </p:cNvPr>
          <p:cNvSpPr>
            <a:spLocks noGrp="1"/>
          </p:cNvSpPr>
          <p:nvPr>
            <p:ph idx="1"/>
          </p:nvPr>
        </p:nvSpPr>
        <p:spPr>
          <a:xfrm>
            <a:off x="838200" y="1825624"/>
            <a:ext cx="10515600" cy="4667251"/>
          </a:xfrm>
        </p:spPr>
        <p:txBody>
          <a:bodyPr>
            <a:normAutofit fontScale="85000" lnSpcReduction="20000"/>
          </a:bodyPr>
          <a:lstStyle/>
          <a:p>
            <a:r>
              <a:rPr lang="ja-JP" altLang="en-US"/>
              <a:t>母数やモデルの推定のみならず、統計</a:t>
            </a:r>
            <a:r>
              <a:rPr kumimoji="1" lang="ja-JP" altLang="en-US"/>
              <a:t>モデルのモデル診断に用いる場合も．</a:t>
            </a:r>
            <a:endParaRPr kumimoji="1" lang="en-US" altLang="ja-JP" dirty="0"/>
          </a:p>
          <a:p>
            <a:pPr marL="0" indent="0">
              <a:buNone/>
            </a:pPr>
            <a:endParaRPr lang="en-US" altLang="ja-JP" dirty="0"/>
          </a:p>
          <a:p>
            <a:r>
              <a:rPr lang="ja-JP" altLang="en-US"/>
              <a:t>ブートストラップの種類</a:t>
            </a:r>
            <a:endParaRPr lang="en-US" altLang="ja-JP" dirty="0"/>
          </a:p>
          <a:p>
            <a:pPr lvl="1"/>
            <a:r>
              <a:rPr kumimoji="1" lang="ja-JP" altLang="en-US"/>
              <a:t>パラメトリックブートストラップ</a:t>
            </a:r>
            <a:endParaRPr kumimoji="1" lang="en-US" altLang="ja-JP" dirty="0"/>
          </a:p>
          <a:p>
            <a:pPr lvl="2"/>
            <a:r>
              <a:rPr kumimoji="1" lang="ja-JP" altLang="en-US"/>
              <a:t>仮定したモデル（パラメトリック）をデータに当てはめて係数を推定し、モデルからランダムサンプリングで擬似サンプルを作る方法</a:t>
            </a:r>
            <a:endParaRPr kumimoji="1" lang="en-US" altLang="ja-JP" dirty="0"/>
          </a:p>
          <a:p>
            <a:pPr lvl="2"/>
            <a:endParaRPr kumimoji="1" lang="en-US" altLang="ja-JP" dirty="0"/>
          </a:p>
          <a:p>
            <a:pPr lvl="1"/>
            <a:r>
              <a:rPr kumimoji="1" lang="ja-JP" altLang="en-US"/>
              <a:t>残差のパラメトリックブートストラップ</a:t>
            </a:r>
            <a:endParaRPr kumimoji="1" lang="en-US" altLang="ja-JP" dirty="0"/>
          </a:p>
          <a:p>
            <a:pPr lvl="2"/>
            <a:r>
              <a:rPr lang="ja-JP" altLang="en-US"/>
              <a:t>サンプルが従う誤差構造を仮定の上、モデルから得られる残差（逸脱度）分布について標準誤差を利用し、乱数をつかって生成した残差を予測値に足して擬似サンプルを作る方法</a:t>
            </a:r>
            <a:endParaRPr lang="en-US" altLang="ja-JP" dirty="0"/>
          </a:p>
          <a:p>
            <a:pPr lvl="2"/>
            <a:endParaRPr lang="en-US" altLang="ja-JP" dirty="0"/>
          </a:p>
          <a:p>
            <a:pPr lvl="1"/>
            <a:r>
              <a:rPr kumimoji="1" lang="ja-JP" altLang="en-US"/>
              <a:t>残差のノンパラメトリックブートストラップ</a:t>
            </a:r>
            <a:r>
              <a:rPr lang="en-US" altLang="ja-JP" dirty="0"/>
              <a:t>(</a:t>
            </a:r>
            <a:r>
              <a:rPr lang="ja-JP" altLang="en-US"/>
              <a:t>最小絶対誤差、最小二乗誤差</a:t>
            </a:r>
            <a:r>
              <a:rPr lang="en-US" altLang="ja-JP" dirty="0"/>
              <a:t>)</a:t>
            </a:r>
            <a:endParaRPr kumimoji="1" lang="en-US" altLang="ja-JP" dirty="0"/>
          </a:p>
          <a:p>
            <a:pPr lvl="2"/>
            <a:r>
              <a:rPr kumimoji="1" lang="ja-JP" altLang="en-US"/>
              <a:t>サンプルの残差を重複を許してランダムリサンプリングし、擬似サンプルを生成する方法</a:t>
            </a:r>
            <a:endParaRPr kumimoji="1" lang="en-US" altLang="ja-JP" dirty="0"/>
          </a:p>
          <a:p>
            <a:pPr lvl="2"/>
            <a:endParaRPr kumimoji="1" lang="en-US" altLang="ja-JP" dirty="0"/>
          </a:p>
          <a:p>
            <a:pPr lvl="1"/>
            <a:r>
              <a:rPr kumimoji="1" lang="ja-JP" altLang="en-US"/>
              <a:t>データブートストラップ</a:t>
            </a:r>
            <a:endParaRPr kumimoji="1" lang="en-US" altLang="ja-JP" dirty="0"/>
          </a:p>
          <a:p>
            <a:pPr lvl="2"/>
            <a:r>
              <a:rPr kumimoji="1" lang="ja-JP" altLang="en-US"/>
              <a:t>サンプルのデータそのものを重複を許してランダムリサンプルし、擬似サンプルを生成する方法</a:t>
            </a:r>
            <a:endParaRPr kumimoji="1" lang="en-US" altLang="ja-JP" dirty="0"/>
          </a:p>
          <a:p>
            <a:pPr lvl="2"/>
            <a:endParaRPr lang="en-US" altLang="ja-JP" dirty="0"/>
          </a:p>
          <a:p>
            <a:pPr lvl="2"/>
            <a:endParaRPr kumimoji="1" lang="en-US" altLang="ja-JP" dirty="0"/>
          </a:p>
          <a:p>
            <a:pPr lvl="1"/>
            <a:endParaRPr kumimoji="1" lang="ja-JP" altLang="en-US"/>
          </a:p>
        </p:txBody>
      </p:sp>
    </p:spTree>
    <p:extLst>
      <p:ext uri="{BB962C8B-B14F-4D97-AF65-F5344CB8AC3E}">
        <p14:creationId xmlns:p14="http://schemas.microsoft.com/office/powerpoint/2010/main" val="128975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97190D-EE09-B5DE-69DB-78CD5F02C04D}"/>
              </a:ext>
            </a:extLst>
          </p:cNvPr>
          <p:cNvSpPr>
            <a:spLocks noGrp="1"/>
          </p:cNvSpPr>
          <p:nvPr>
            <p:ph type="title"/>
          </p:nvPr>
        </p:nvSpPr>
        <p:spPr/>
        <p:txBody>
          <a:bodyPr/>
          <a:lstStyle/>
          <a:p>
            <a:r>
              <a:rPr kumimoji="1" lang="en-US" altLang="ja-JP" dirty="0"/>
              <a:t>GLMM</a:t>
            </a:r>
            <a:r>
              <a:rPr lang="ja-JP" altLang="en-US"/>
              <a:t>での信頼区間</a:t>
            </a:r>
            <a:r>
              <a:rPr kumimoji="1" lang="ja-JP" altLang="en-US"/>
              <a:t>の算出</a:t>
            </a:r>
          </a:p>
        </p:txBody>
      </p:sp>
      <p:sp>
        <p:nvSpPr>
          <p:cNvPr id="3" name="コンテンツ プレースホルダー 2">
            <a:extLst>
              <a:ext uri="{FF2B5EF4-FFF2-40B4-BE49-F238E27FC236}">
                <a16:creationId xmlns:a16="http://schemas.microsoft.com/office/drawing/2014/main" id="{2F4A5721-C364-2A49-4CD4-D4692357BC2E}"/>
              </a:ext>
            </a:extLst>
          </p:cNvPr>
          <p:cNvSpPr>
            <a:spLocks noGrp="1"/>
          </p:cNvSpPr>
          <p:nvPr>
            <p:ph idx="1"/>
          </p:nvPr>
        </p:nvSpPr>
        <p:spPr/>
        <p:txBody>
          <a:bodyPr>
            <a:normAutofit/>
          </a:bodyPr>
          <a:lstStyle/>
          <a:p>
            <a:r>
              <a:rPr kumimoji="1" lang="en-US" altLang="ja-JP" dirty="0"/>
              <a:t>GLMM</a:t>
            </a:r>
            <a:r>
              <a:rPr kumimoji="1" lang="ja-JP" altLang="en-US"/>
              <a:t>による</a:t>
            </a:r>
            <a:r>
              <a:rPr kumimoji="1" lang="en-US" altLang="ja-JP" dirty="0"/>
              <a:t>CPUE</a:t>
            </a:r>
            <a:r>
              <a:rPr kumimoji="1" lang="ja-JP" altLang="en-US"/>
              <a:t>標準化の推定結果に対する不確実性として信頼区間</a:t>
            </a:r>
            <a:r>
              <a:rPr lang="ja-JP" altLang="en-US"/>
              <a:t>を算出してみる．</a:t>
            </a:r>
            <a:endParaRPr lang="en-US" altLang="ja-JP" dirty="0"/>
          </a:p>
          <a:p>
            <a:pPr marL="0" indent="0">
              <a:buNone/>
            </a:pPr>
            <a:endParaRPr lang="en-US" altLang="ja-JP" dirty="0"/>
          </a:p>
          <a:p>
            <a:r>
              <a:rPr lang="ja-JP" altLang="en-US"/>
              <a:t>第</a:t>
            </a:r>
            <a:r>
              <a:rPr lang="en-US" altLang="ja-JP" dirty="0"/>
              <a:t>24</a:t>
            </a:r>
            <a:r>
              <a:rPr lang="ja-JP" altLang="en-US"/>
              <a:t>回と同様、</a:t>
            </a:r>
            <a:r>
              <a:rPr lang="en-US" altLang="ja-JP" dirty="0"/>
              <a:t>simulate</a:t>
            </a:r>
            <a:r>
              <a:rPr lang="ja-JP" altLang="en-US"/>
              <a:t>関数を用いる．</a:t>
            </a:r>
            <a:endParaRPr lang="en-US" altLang="ja-JP" dirty="0"/>
          </a:p>
          <a:p>
            <a:pPr lvl="1"/>
            <a:r>
              <a:rPr lang="ja-JP" altLang="en-US"/>
              <a:t>ただし、</a:t>
            </a:r>
            <a:r>
              <a:rPr lang="en-US" altLang="ja-JP" dirty="0" err="1"/>
              <a:t>glmmML</a:t>
            </a:r>
            <a:r>
              <a:rPr lang="ja-JP" altLang="en-US"/>
              <a:t>の結果オブジェクトでは計算できないので、</a:t>
            </a:r>
            <a:r>
              <a:rPr lang="en-US" altLang="ja-JP" dirty="0"/>
              <a:t>GLMM</a:t>
            </a:r>
            <a:r>
              <a:rPr lang="ja-JP" altLang="en-US"/>
              <a:t>の推定に今回は</a:t>
            </a:r>
            <a:r>
              <a:rPr lang="en-US" altLang="ja-JP" dirty="0" err="1"/>
              <a:t>glmmTMB</a:t>
            </a:r>
            <a:r>
              <a:rPr lang="ja-JP" altLang="en-US"/>
              <a:t>をつかう．</a:t>
            </a:r>
            <a:endParaRPr lang="en-US" altLang="ja-JP" dirty="0"/>
          </a:p>
          <a:p>
            <a:endParaRPr kumimoji="1" lang="ja-JP" altLang="en-US"/>
          </a:p>
        </p:txBody>
      </p:sp>
    </p:spTree>
    <p:extLst>
      <p:ext uri="{BB962C8B-B14F-4D97-AF65-F5344CB8AC3E}">
        <p14:creationId xmlns:p14="http://schemas.microsoft.com/office/powerpoint/2010/main" val="318907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773AF-48D0-EA1A-57E2-880F9B4331AF}"/>
              </a:ext>
            </a:extLst>
          </p:cNvPr>
          <p:cNvSpPr>
            <a:spLocks noGrp="1"/>
          </p:cNvSpPr>
          <p:nvPr>
            <p:ph type="title"/>
          </p:nvPr>
        </p:nvSpPr>
        <p:spPr/>
        <p:txBody>
          <a:bodyPr/>
          <a:lstStyle/>
          <a:p>
            <a:r>
              <a:rPr kumimoji="1" lang="ja-JP" altLang="en-US"/>
              <a:t>パラメータ推定法</a:t>
            </a:r>
          </a:p>
        </p:txBody>
      </p:sp>
      <p:sp>
        <p:nvSpPr>
          <p:cNvPr id="3" name="コンテンツ プレースホルダー 2">
            <a:extLst>
              <a:ext uri="{FF2B5EF4-FFF2-40B4-BE49-F238E27FC236}">
                <a16:creationId xmlns:a16="http://schemas.microsoft.com/office/drawing/2014/main" id="{F3B5F435-E4B3-64FE-00B2-7FDB56B433E1}"/>
              </a:ext>
            </a:extLst>
          </p:cNvPr>
          <p:cNvSpPr>
            <a:spLocks noGrp="1"/>
          </p:cNvSpPr>
          <p:nvPr>
            <p:ph idx="1"/>
          </p:nvPr>
        </p:nvSpPr>
        <p:spPr>
          <a:xfrm>
            <a:off x="838200" y="1825625"/>
            <a:ext cx="11035748" cy="4667250"/>
          </a:xfrm>
        </p:spPr>
        <p:txBody>
          <a:bodyPr>
            <a:normAutofit/>
          </a:bodyPr>
          <a:lstStyle/>
          <a:p>
            <a:r>
              <a:rPr kumimoji="1" lang="ja-JP" altLang="en-US"/>
              <a:t>係数の推定では、観測値へのフィット具合を尤度で表現し、</a:t>
            </a:r>
            <a:r>
              <a:rPr lang="en-US" altLang="ja-JP" dirty="0"/>
              <a:t>    </a:t>
            </a:r>
            <a:r>
              <a:rPr kumimoji="1" lang="ja-JP" altLang="en-US"/>
              <a:t>（対数）尤度関数が最大になるように推定</a:t>
            </a:r>
            <a:endParaRPr kumimoji="1" lang="en-US" altLang="ja-JP" dirty="0"/>
          </a:p>
          <a:p>
            <a:pPr lvl="1"/>
            <a:r>
              <a:rPr kumimoji="1" lang="ja-JP" altLang="en-US"/>
              <a:t>→（対数）尤度関数に</a:t>
            </a:r>
            <a:r>
              <a:rPr kumimoji="1" lang="en-US" altLang="ja-JP" dirty="0"/>
              <a:t>-1</a:t>
            </a:r>
            <a:r>
              <a:rPr kumimoji="1" lang="ja-JP" altLang="en-US"/>
              <a:t>をかけたものを最小化</a:t>
            </a:r>
            <a:endParaRPr kumimoji="1" lang="en-US" altLang="ja-JP" dirty="0"/>
          </a:p>
          <a:p>
            <a:endParaRPr lang="en-US" altLang="ja-JP" dirty="0"/>
          </a:p>
          <a:p>
            <a:r>
              <a:rPr lang="ja-JP" altLang="en-US"/>
              <a:t>関数の最小値を求める方法</a:t>
            </a:r>
            <a:endParaRPr lang="en-US" altLang="ja-JP" dirty="0"/>
          </a:p>
          <a:p>
            <a:pPr lvl="1"/>
            <a:r>
              <a:rPr lang="en-US" altLang="ja-JP" dirty="0" err="1"/>
              <a:t>Nelder</a:t>
            </a:r>
            <a:r>
              <a:rPr lang="en-US" altLang="ja-JP" dirty="0"/>
              <a:t>-Mead</a:t>
            </a:r>
            <a:r>
              <a:rPr lang="ja-JP" altLang="en-US"/>
              <a:t>（滑降シンプレックス）法（</a:t>
            </a:r>
            <a:r>
              <a:rPr lang="en-US" altLang="ja-JP" dirty="0" err="1"/>
              <a:t>optim</a:t>
            </a:r>
            <a:r>
              <a:rPr lang="ja-JP" altLang="en-US"/>
              <a:t>関数のデフォルト）</a:t>
            </a:r>
            <a:endParaRPr lang="en-US" altLang="ja-JP" dirty="0"/>
          </a:p>
          <a:p>
            <a:pPr lvl="1"/>
            <a:r>
              <a:rPr lang="en-US" altLang="ja-JP" dirty="0"/>
              <a:t>BFGF</a:t>
            </a:r>
            <a:r>
              <a:rPr lang="ja-JP" altLang="en-US"/>
              <a:t>（</a:t>
            </a:r>
            <a:r>
              <a:rPr lang="en" altLang="ja-JP" b="0" i="0" dirty="0" err="1">
                <a:solidFill>
                  <a:srgbClr val="202122"/>
                </a:solidFill>
                <a:effectLst/>
              </a:rPr>
              <a:t>Broyden</a:t>
            </a:r>
            <a:r>
              <a:rPr lang="en" altLang="ja-JP" b="0" i="0" dirty="0">
                <a:solidFill>
                  <a:srgbClr val="202122"/>
                </a:solidFill>
                <a:effectLst/>
              </a:rPr>
              <a:t>, Fletcher, Goldfarb, </a:t>
            </a:r>
            <a:r>
              <a:rPr lang="en" altLang="ja-JP" b="0" i="0" dirty="0" err="1">
                <a:solidFill>
                  <a:srgbClr val="202122"/>
                </a:solidFill>
                <a:effectLst/>
              </a:rPr>
              <a:t>Shanno</a:t>
            </a:r>
            <a:r>
              <a:rPr lang="ja-JP" altLang="en-US" b="0" i="0">
                <a:solidFill>
                  <a:srgbClr val="202122"/>
                </a:solidFill>
                <a:effectLst/>
                <a:latin typeface="Arial" panose="020B0604020202020204" pitchFamily="34" charset="0"/>
              </a:rPr>
              <a:t>の頭文字</a:t>
            </a:r>
            <a:r>
              <a:rPr lang="ja-JP" altLang="en-US"/>
              <a:t>、準ニュートン）法</a:t>
            </a:r>
            <a:endParaRPr lang="en-US" altLang="ja-JP" dirty="0"/>
          </a:p>
          <a:p>
            <a:pPr lvl="1"/>
            <a:r>
              <a:rPr lang="en-US" altLang="ja-JP" dirty="0"/>
              <a:t>CG</a:t>
            </a:r>
            <a:r>
              <a:rPr lang="ja-JP" altLang="en-US"/>
              <a:t>（</a:t>
            </a:r>
            <a:r>
              <a:rPr lang="en-US" altLang="ja-JP" dirty="0"/>
              <a:t>Conjugate</a:t>
            </a:r>
            <a:r>
              <a:rPr lang="ja-JP" altLang="en-US"/>
              <a:t> </a:t>
            </a:r>
            <a:r>
              <a:rPr lang="en-US" altLang="ja-JP" dirty="0"/>
              <a:t>Gradient</a:t>
            </a:r>
            <a:r>
              <a:rPr lang="ja-JP" altLang="en-US"/>
              <a:t>、共役勾配）法</a:t>
            </a:r>
            <a:endParaRPr lang="en-US" altLang="ja-JP" dirty="0"/>
          </a:p>
          <a:p>
            <a:pPr lvl="1"/>
            <a:r>
              <a:rPr lang="en-US" altLang="ja-JP" dirty="0"/>
              <a:t>MCMC</a:t>
            </a:r>
            <a:r>
              <a:rPr lang="ja-JP" altLang="en-US"/>
              <a:t>（</a:t>
            </a:r>
            <a:r>
              <a:rPr lang="en-US" altLang="ja-JP" dirty="0" err="1"/>
              <a:t>Malkov</a:t>
            </a:r>
            <a:r>
              <a:rPr lang="en-US" altLang="ja-JP" dirty="0"/>
              <a:t> Chain Monte </a:t>
            </a:r>
            <a:r>
              <a:rPr lang="en-US" altLang="ja-JP" dirty="0" err="1"/>
              <a:t>Calro</a:t>
            </a:r>
            <a:r>
              <a:rPr lang="ja-JP" altLang="en-US"/>
              <a:t>）法</a:t>
            </a:r>
            <a:endParaRPr lang="en-US" altLang="ja-JP" dirty="0"/>
          </a:p>
          <a:p>
            <a:pPr lvl="1"/>
            <a:r>
              <a:rPr lang="ja-JP" altLang="en-US"/>
              <a:t>自動微分法、</a:t>
            </a:r>
            <a:r>
              <a:rPr lang="en-US" altLang="ja-JP" dirty="0"/>
              <a:t>R</a:t>
            </a:r>
            <a:r>
              <a:rPr lang="ja-JP" altLang="en-US"/>
              <a:t>では</a:t>
            </a:r>
            <a:r>
              <a:rPr lang="en-US" altLang="ja-JP" dirty="0"/>
              <a:t>TMB</a:t>
            </a:r>
            <a:r>
              <a:rPr lang="ja-JP" altLang="en-US"/>
              <a:t>（</a:t>
            </a:r>
            <a:r>
              <a:rPr lang="en-US" altLang="ja-JP" dirty="0"/>
              <a:t>Template Model Builder</a:t>
            </a:r>
            <a:r>
              <a:rPr lang="ja-JP" altLang="en-US"/>
              <a:t>）パッケージで実装</a:t>
            </a:r>
            <a:endParaRPr lang="en-US" altLang="ja-JP" dirty="0"/>
          </a:p>
          <a:p>
            <a:pPr marL="457200" lvl="1" indent="0">
              <a:buNone/>
            </a:pPr>
            <a:r>
              <a:rPr lang="en-US" altLang="ja-JP" dirty="0"/>
              <a:t>	</a:t>
            </a:r>
            <a:r>
              <a:rPr lang="ja-JP" altLang="en-US"/>
              <a:t>→</a:t>
            </a:r>
            <a:r>
              <a:rPr lang="en-US" altLang="ja-JP" dirty="0" err="1"/>
              <a:t>glmmTMB</a:t>
            </a:r>
            <a:r>
              <a:rPr lang="ja-JP" altLang="en-US"/>
              <a:t>ではこれを利用</a:t>
            </a:r>
            <a:endParaRPr lang="en-US" altLang="ja-JP" dirty="0"/>
          </a:p>
          <a:p>
            <a:pPr marL="0" indent="0">
              <a:buNone/>
            </a:pPr>
            <a:endParaRPr kumimoji="1" lang="ja-JP" altLang="en-US"/>
          </a:p>
        </p:txBody>
      </p:sp>
    </p:spTree>
    <p:extLst>
      <p:ext uri="{BB962C8B-B14F-4D97-AF65-F5344CB8AC3E}">
        <p14:creationId xmlns:p14="http://schemas.microsoft.com/office/powerpoint/2010/main" val="103254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6021-826A-0942-A300-5E874250BDDB}"/>
              </a:ext>
            </a:extLst>
          </p:cNvPr>
          <p:cNvSpPr>
            <a:spLocks noGrp="1"/>
          </p:cNvSpPr>
          <p:nvPr>
            <p:ph type="title"/>
          </p:nvPr>
        </p:nvSpPr>
        <p:spPr/>
        <p:txBody>
          <a:bodyPr/>
          <a:lstStyle/>
          <a:p>
            <a:r>
              <a:rPr lang="en-US" altLang="ja-JP" dirty="0"/>
              <a:t>95</a:t>
            </a:r>
            <a:r>
              <a:rPr lang="ja-JP" altLang="en-US"/>
              <a:t>％</a:t>
            </a:r>
            <a:r>
              <a:rPr lang="en-US" altLang="ja-JP" dirty="0"/>
              <a:t>CI</a:t>
            </a:r>
            <a:r>
              <a:rPr lang="ja-JP" altLang="en-US"/>
              <a:t>を求める</a:t>
            </a:r>
            <a:endParaRPr kumimoji="1" lang="ja-JP" altLang="en-US"/>
          </a:p>
        </p:txBody>
      </p:sp>
      <p:sp>
        <p:nvSpPr>
          <p:cNvPr id="3" name="コンテンツ プレースホルダー 2">
            <a:extLst>
              <a:ext uri="{FF2B5EF4-FFF2-40B4-BE49-F238E27FC236}">
                <a16:creationId xmlns:a16="http://schemas.microsoft.com/office/drawing/2014/main" id="{CDC8DD76-78D5-2C49-B9E9-B68EB5D157E7}"/>
              </a:ext>
            </a:extLst>
          </p:cNvPr>
          <p:cNvSpPr>
            <a:spLocks noGrp="1"/>
          </p:cNvSpPr>
          <p:nvPr>
            <p:ph idx="1"/>
          </p:nvPr>
        </p:nvSpPr>
        <p:spPr/>
        <p:txBody>
          <a:bodyPr/>
          <a:lstStyle/>
          <a:p>
            <a:r>
              <a:rPr kumimoji="1" lang="ja-JP" altLang="en-US"/>
              <a:t>まずは</a:t>
            </a:r>
            <a:r>
              <a:rPr kumimoji="1" lang="en-US" altLang="ja-JP"/>
              <a:t>cpuestandardize3.</a:t>
            </a:r>
            <a:r>
              <a:rPr kumimoji="1" lang="en-US" altLang="ja-JP" dirty="0"/>
              <a:t>csv</a:t>
            </a:r>
            <a:r>
              <a:rPr lang="ja-JP" altLang="en-US"/>
              <a:t>データを読み込んで</a:t>
            </a:r>
            <a:r>
              <a:rPr lang="en-US" altLang="ja-JP" dirty="0"/>
              <a:t>CPUE</a:t>
            </a:r>
            <a:r>
              <a:rPr lang="ja-JP" altLang="en-US"/>
              <a:t>の標準化を行う．</a:t>
            </a:r>
            <a:endParaRPr lang="en-US" altLang="ja-JP" dirty="0"/>
          </a:p>
          <a:p>
            <a:pPr lvl="1"/>
            <a:r>
              <a:rPr kumimoji="1" lang="ja-JP" altLang="en-US"/>
              <a:t>今回は</a:t>
            </a:r>
            <a:r>
              <a:rPr kumimoji="1" lang="en-US" altLang="ja-JP" dirty="0"/>
              <a:t>vessel</a:t>
            </a:r>
            <a:r>
              <a:rPr kumimoji="1" lang="ja-JP" altLang="en-US"/>
              <a:t>の数が多い→ランダム効果にして</a:t>
            </a:r>
            <a:r>
              <a:rPr lang="en-US" altLang="ja-JP" dirty="0"/>
              <a:t>GLMM</a:t>
            </a:r>
            <a:r>
              <a:rPr lang="ja-JP" altLang="en-US"/>
              <a:t>を実行</a:t>
            </a:r>
            <a:endParaRPr kumimoji="1" lang="en-US" altLang="ja-JP" dirty="0"/>
          </a:p>
          <a:p>
            <a:pPr marL="0" indent="0">
              <a:buNone/>
            </a:pPr>
            <a:endParaRPr kumimoji="1" lang="en-US" altLang="ja-JP" dirty="0"/>
          </a:p>
          <a:p>
            <a:r>
              <a:rPr lang="en-US" altLang="ja-JP" dirty="0"/>
              <a:t>100</a:t>
            </a:r>
            <a:r>
              <a:rPr lang="ja-JP" altLang="en-US"/>
              <a:t>個のデータセットを作成して標準化</a:t>
            </a:r>
            <a:r>
              <a:rPr lang="en-US" altLang="ja-JP" dirty="0"/>
              <a:t>CPUE</a:t>
            </a:r>
            <a:r>
              <a:rPr lang="ja-JP" altLang="en-US"/>
              <a:t>の</a:t>
            </a:r>
            <a:r>
              <a:rPr lang="en-US" altLang="ja-JP" dirty="0"/>
              <a:t>95</a:t>
            </a:r>
            <a:r>
              <a:rPr lang="ja-JP" altLang="en-US"/>
              <a:t>％</a:t>
            </a:r>
            <a:r>
              <a:rPr lang="en-US" altLang="ja-JP" dirty="0"/>
              <a:t>CI</a:t>
            </a:r>
            <a:r>
              <a:rPr lang="ja-JP" altLang="en-US"/>
              <a:t>を求めてみよう．</a:t>
            </a:r>
            <a:endParaRPr kumimoji="1" lang="ja-JP" altLang="en-US"/>
          </a:p>
        </p:txBody>
      </p:sp>
    </p:spTree>
    <p:extLst>
      <p:ext uri="{BB962C8B-B14F-4D97-AF65-F5344CB8AC3E}">
        <p14:creationId xmlns:p14="http://schemas.microsoft.com/office/powerpoint/2010/main" val="1629263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7797</TotalTime>
  <Words>946</Words>
  <Application>Microsoft Macintosh PowerPoint</Application>
  <PresentationFormat>ワイド画面</PresentationFormat>
  <Paragraphs>105</Paragraphs>
  <Slides>9</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R初心者講座第３０回</vt:lpstr>
      <vt:lpstr>GLMMによる推定結果の不確実性</vt:lpstr>
      <vt:lpstr>信頼区間（Confident Interval, CI）</vt:lpstr>
      <vt:lpstr>GLMMによる推定結果の不確実性</vt:lpstr>
      <vt:lpstr>ブートストラップ(bootstrap)法</vt:lpstr>
      <vt:lpstr>ブートストラップの方法</vt:lpstr>
      <vt:lpstr>GLMMでの信頼区間の算出</vt:lpstr>
      <vt:lpstr>パラメータ推定法</vt:lpstr>
      <vt:lpstr>95％CIを求める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33</cp:revision>
  <cp:lastPrinted>2021-11-30T03:30:22Z</cp:lastPrinted>
  <dcterms:created xsi:type="dcterms:W3CDTF">2021-11-17T15:12:46Z</dcterms:created>
  <dcterms:modified xsi:type="dcterms:W3CDTF">2023-09-27T02:55:10Z</dcterms:modified>
</cp:coreProperties>
</file>