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42"/>
    <p:restoredTop sz="96197"/>
  </p:normalViewPr>
  <p:slideViewPr>
    <p:cSldViewPr snapToGrid="0">
      <p:cViewPr varScale="1">
        <p:scale>
          <a:sx n="109" d="100"/>
          <a:sy n="109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B6FD-EAF6-5B9A-7736-C0F76A150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ACE07A-BF0B-1426-E783-DE305829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62826-F44F-8B36-E3B9-7C3DFB18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84852-F481-A14C-3874-25F6BF6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E76282-C485-19F0-602E-8D7CCCE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C76D2-0829-41E0-83AD-62344CC9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A5DB7F-63EB-E1D9-AFA0-F7479C7B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870613-F3B8-F8FF-5DAC-46936094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F439F-5E77-9C83-4982-91622C8A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A6832-ACC4-C22B-73C1-394D5B77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A470D8-7959-21AD-743C-76D9172C6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550AA4-89D5-FC84-CD4F-0BABEC9AC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CD052A-520D-D995-B263-3C9A124C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40646-BA6D-F136-5563-5F5D2C74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13F47C-AD09-F0F7-2F1E-C669E839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FF8DB-3C25-98B4-E094-D9092A10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82E6E6-6EF3-2613-1AF2-84E33AB0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397BF8-71F1-6906-6659-46CA6906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5F032-B6C6-8B42-79FF-09084170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500C94-7EE5-7599-7B02-0E185355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9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1950B-4C50-0F92-0931-DCFE78B7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CA2DD6-5414-92C5-0BBC-EEE43463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F3CC83-C4D0-B5EF-C151-39C000D8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E8E4A-210E-63FF-10C9-70917EB5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9F35B-ED62-4ECB-2BE4-28E10A63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77702-7F94-ABA2-D5E0-A0A4261F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082DD-6CEC-477F-7B5B-0066033E3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C172E2-0831-2599-AA92-5314EC85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462594-E97D-F36D-B255-544126B6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4FB7FE-4FD7-59A4-5749-36AF8A9E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7F0E4-BA4B-8D8D-F1A9-3A428EB9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84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329BC-8F1A-DBAD-0859-347BB4BF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A5C8BE-DE54-0768-E921-11E06431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7AF72B-6964-11F3-3F28-33250F5F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C10826-9B7C-28D1-D53F-869015075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9743EC-09B3-48A6-8B76-DD43B22C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8A7808-4456-BAB8-42BA-13B8B74A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3F124E-3AF3-CE92-5486-34CE66E4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ADD149-88A3-A574-242B-E2460950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95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5B115-DB63-3489-5886-05887C4D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7ADEEC-1C4A-4B44-640A-CDC3976D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E7BE07-C4FF-5700-3886-12E4CC27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9BE2BF-6837-6EEF-3BAB-AF1B7D8E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82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AE21B5-A0FF-B105-4323-8528A9E1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CEA09A-C446-E3CB-49CC-C7F43E1A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5D2F51-3FEF-7E6F-05B2-267B7A52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E0DF5-DE91-AE16-85A6-24E975BD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C27A00-5FC1-C5DF-B0C9-0998AD1E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A197FA-AD54-6D31-BDA8-F7176034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C02953-0578-42C0-A240-77453A7F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B0CA1E-79D7-DCE2-1BD4-7736965E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025C8D-8802-F7DE-7CB8-E777D79C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45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4307A-5E36-D6A3-7620-13E0D196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4E61D7-4538-F123-3B44-164C69193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FE9B9-C7CA-02A1-8A3C-0D6C2F016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79C4A8-BCBF-4B80-066B-19E9FA1E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B63450-BE79-4CF1-4B7E-F0D57BB9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06C7EA-B018-A3EF-5004-24ACE711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0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C8B5E2-578E-31AB-92C4-9C2004A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F818AE-3733-B606-FA7A-CE9473BD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24D1E-B77C-3BD0-9849-F245A3495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ACD4-AF3B-BB49-8BB2-CA7C82461693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83819-69FB-9074-AC47-A092BDC0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C392D7-563A-649F-DA5F-BD8A852B1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2A3A6-0337-7240-9493-91CB7D73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/>
              <a:t>初心者講座第３３回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0B9E0F-CDAD-4E46-ADF0-88F5FAFB9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値ロジスティック回帰の評価</a:t>
            </a:r>
          </a:p>
        </p:txBody>
      </p:sp>
    </p:spTree>
    <p:extLst>
      <p:ext uri="{BB962C8B-B14F-4D97-AF65-F5344CB8AC3E}">
        <p14:creationId xmlns:p14="http://schemas.microsoft.com/office/powerpoint/2010/main" val="366913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5A938-ED3D-41A5-D45E-31075142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ロジスティック回帰</a:t>
            </a:r>
            <a:r>
              <a:rPr kumimoji="1" lang="en-US" altLang="ja-JP" dirty="0"/>
              <a:t>(logistic regression)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9F26F-1B3F-2C3A-6C4E-028540B5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目的関数が</a:t>
            </a:r>
            <a:r>
              <a:rPr kumimoji="1" lang="en-US" altLang="ja-JP" dirty="0"/>
              <a:t>TRUE/FALSE</a:t>
            </a:r>
            <a:r>
              <a:rPr kumimoji="1" lang="ja-JP" altLang="en-US"/>
              <a:t>のような</a:t>
            </a:r>
            <a:r>
              <a:rPr kumimoji="1" lang="en-US" altLang="ja-JP" dirty="0"/>
              <a:t>2</a:t>
            </a:r>
            <a:r>
              <a:rPr kumimoji="1" lang="ja-JP" altLang="en-US"/>
              <a:t>値データ、あるいは</a:t>
            </a:r>
            <a:r>
              <a:rPr kumimoji="1" lang="en-US" altLang="ja-JP" dirty="0"/>
              <a:t>0</a:t>
            </a:r>
            <a:r>
              <a:rPr kumimoji="1" lang="ja-JP" altLang="en-US"/>
              <a:t>から</a:t>
            </a:r>
            <a:r>
              <a:rPr kumimoji="1" lang="en-US" altLang="ja-JP" dirty="0"/>
              <a:t>1</a:t>
            </a:r>
            <a:r>
              <a:rPr kumimoji="1" lang="ja-JP" altLang="en-US"/>
              <a:t>までの値からなるデータ（確率など）となる</a:t>
            </a:r>
            <a:r>
              <a:rPr kumimoji="1" lang="en-US" altLang="ja-JP" dirty="0"/>
              <a:t>GLM</a:t>
            </a:r>
            <a:r>
              <a:rPr kumimoji="1" lang="ja-JP" altLang="en-US"/>
              <a:t>のひとつ（第</a:t>
            </a:r>
            <a:r>
              <a:rPr kumimoji="1" lang="en-US" altLang="ja-JP" dirty="0"/>
              <a:t>19</a:t>
            </a:r>
            <a:r>
              <a:rPr kumimoji="1" lang="ja-JP" altLang="en-US"/>
              <a:t>回参照）．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誤差構造は二項分布</a:t>
            </a:r>
            <a:r>
              <a:rPr lang="ja-JP" altLang="en-US"/>
              <a:t>で、</a:t>
            </a:r>
            <a:r>
              <a:rPr kumimoji="1" lang="ja-JP" altLang="en-US"/>
              <a:t>線形予測子から目的変数への変換にロジット変換</a:t>
            </a:r>
            <a:r>
              <a:rPr kumimoji="1" lang="en-US" altLang="ja-JP" dirty="0"/>
              <a:t>(family=binomial </a:t>
            </a:r>
            <a:r>
              <a:rPr lang="en-US" altLang="ja-JP" dirty="0"/>
              <a:t>(link=”logit”)</a:t>
            </a:r>
            <a:r>
              <a:rPr kumimoji="1" lang="en-US" altLang="ja-JP" dirty="0"/>
              <a:t>)</a:t>
            </a:r>
            <a:r>
              <a:rPr kumimoji="1" lang="ja-JP" altLang="en-US"/>
              <a:t>を用いる．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24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F3486-5739-5FCC-C0B7-6CD033DC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２値データのロジスティック回帰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5C6A6-1949-CDE7-D94A-48F66F51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/>
          </a:bodyPr>
          <a:lstStyle/>
          <a:p>
            <a:r>
              <a:rPr kumimoji="1" lang="ja-JP" altLang="en-US"/>
              <a:t>モデルのフィッティングを評価する場合、</a:t>
            </a:r>
            <a:r>
              <a:rPr lang="en-US" altLang="ja-JP" dirty="0"/>
              <a:t>AIC</a:t>
            </a:r>
            <a:r>
              <a:rPr lang="ja-JP" altLang="en-US"/>
              <a:t>を基準にできる．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目的変数が</a:t>
            </a:r>
            <a:r>
              <a:rPr kumimoji="1" lang="en-US" altLang="ja-JP" dirty="0"/>
              <a:t>2</a:t>
            </a:r>
            <a:r>
              <a:rPr kumimoji="1" lang="ja-JP" altLang="en-US"/>
              <a:t>値</a:t>
            </a:r>
            <a:r>
              <a:rPr kumimoji="1" lang="en-US" altLang="ja-JP" dirty="0"/>
              <a:t>(0/1, TRUE/FALSE)</a:t>
            </a:r>
            <a:r>
              <a:rPr kumimoji="1" lang="ja-JP" altLang="en-US"/>
              <a:t>の場合、回帰による予測が正解か不正解かという判断もできる．</a:t>
            </a:r>
            <a:endParaRPr kumimoji="1" lang="en-US" altLang="ja-JP" dirty="0"/>
          </a:p>
          <a:p>
            <a:r>
              <a:rPr kumimoji="1" lang="ja-JP" altLang="en-US"/>
              <a:t>このとき、予測結果は以下の４通りのいずれかに当てはまる．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真陽性、真陰性となる数が多ければ、モデルはよくフィット．</a:t>
            </a:r>
            <a:endParaRPr kumimoji="1"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1F155B5-5BB0-9159-FF35-6F08522AB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81821"/>
              </p:ext>
            </p:extLst>
          </p:nvPr>
        </p:nvGraphicFramePr>
        <p:xfrm>
          <a:off x="1193131" y="4215278"/>
          <a:ext cx="9805738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6458">
                  <a:extLst>
                    <a:ext uri="{9D8B030D-6E8A-4147-A177-3AD203B41FA5}">
                      <a16:colId xmlns:a16="http://schemas.microsoft.com/office/drawing/2014/main" val="4037206882"/>
                    </a:ext>
                  </a:extLst>
                </a:gridCol>
                <a:gridCol w="2154569">
                  <a:extLst>
                    <a:ext uri="{9D8B030D-6E8A-4147-A177-3AD203B41FA5}">
                      <a16:colId xmlns:a16="http://schemas.microsoft.com/office/drawing/2014/main" val="285868988"/>
                    </a:ext>
                  </a:extLst>
                </a:gridCol>
                <a:gridCol w="2778905">
                  <a:extLst>
                    <a:ext uri="{9D8B030D-6E8A-4147-A177-3AD203B41FA5}">
                      <a16:colId xmlns:a16="http://schemas.microsoft.com/office/drawing/2014/main" val="512436345"/>
                    </a:ext>
                  </a:extLst>
                </a:gridCol>
                <a:gridCol w="2925806">
                  <a:extLst>
                    <a:ext uri="{9D8B030D-6E8A-4147-A177-3AD203B41FA5}">
                      <a16:colId xmlns:a16="http://schemas.microsoft.com/office/drawing/2014/main" val="932732684"/>
                    </a:ext>
                  </a:extLst>
                </a:gridCol>
              </a:tblGrid>
              <a:tr h="272359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観測値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5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Obs</a:t>
                      </a:r>
                      <a:r>
                        <a:rPr kumimoji="1" lang="en-US" altLang="ja-JP" dirty="0"/>
                        <a:t> 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Obs</a:t>
                      </a:r>
                      <a:r>
                        <a:rPr kumimoji="1" lang="en-US" altLang="ja-JP" dirty="0"/>
                        <a:t> FALSE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111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b="1"/>
                        <a:t>予測値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Pred 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/>
                        <a:t>真陽性</a:t>
                      </a:r>
                      <a:r>
                        <a:rPr kumimoji="1" lang="en-US" altLang="ja-JP" b="1" dirty="0"/>
                        <a:t> True Positive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偽陽性</a:t>
                      </a:r>
                      <a:r>
                        <a:rPr kumimoji="1" lang="en-US" altLang="ja-JP" dirty="0"/>
                        <a:t> False Positive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81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Pred FALSE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偽陰性</a:t>
                      </a:r>
                      <a:r>
                        <a:rPr kumimoji="1" lang="en-US" altLang="ja-JP" dirty="0"/>
                        <a:t> False Negative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/>
                        <a:t>真陰性</a:t>
                      </a:r>
                      <a:r>
                        <a:rPr kumimoji="1" lang="en-US" altLang="ja-JP" b="1" dirty="0"/>
                        <a:t> True Negative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67434-C082-A9B7-2B1C-D32C2EBE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分類モデルの評価指標（</a:t>
            </a:r>
            <a:r>
              <a:rPr kumimoji="1" lang="ja-JP" altLang="en-US" b="1">
                <a:solidFill>
                  <a:srgbClr val="FF0000"/>
                </a:solidFill>
              </a:rPr>
              <a:t>赤字</a:t>
            </a:r>
            <a:r>
              <a:rPr kumimoji="1" lang="ja-JP" altLang="en-US"/>
              <a:t>／</a:t>
            </a:r>
            <a:r>
              <a:rPr kumimoji="1" lang="ja-JP" altLang="en-US">
                <a:highlight>
                  <a:srgbClr val="0000FF"/>
                </a:highlight>
              </a:rPr>
              <a:t>青背景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8F5A8-8D0E-3CEC-9E84-4A1F030C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正確度</a:t>
            </a:r>
            <a:r>
              <a:rPr lang="en-US" altLang="ja-JP" dirty="0"/>
              <a:t>(accuracy);</a:t>
            </a:r>
            <a:r>
              <a:rPr lang="ja-JP" altLang="en-US"/>
              <a:t>　</a:t>
            </a:r>
            <a:r>
              <a:rPr lang="en-US" altLang="ja-JP" dirty="0"/>
              <a:t>          (TP+TN)/ (TP+FP+FN+TN)</a:t>
            </a:r>
          </a:p>
          <a:p>
            <a:pPr lvl="1"/>
            <a:r>
              <a:rPr kumimoji="1" lang="ja-JP" altLang="en-US"/>
              <a:t>全体として予測の当たり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感度</a:t>
            </a:r>
            <a:r>
              <a:rPr lang="en-US" altLang="ja-JP" dirty="0"/>
              <a:t>(sensitivity)</a:t>
            </a:r>
            <a:r>
              <a:rPr lang="ja-JP" altLang="en-US"/>
              <a:t>、再現度</a:t>
            </a:r>
            <a:r>
              <a:rPr lang="en-US" altLang="ja-JP" dirty="0"/>
              <a:t>(recall);    TP/(TP+FN)</a:t>
            </a:r>
          </a:p>
          <a:p>
            <a:pPr lvl="1"/>
            <a:r>
              <a:rPr kumimoji="1" lang="ja-JP" altLang="en-US"/>
              <a:t>真になるところを見逃さない割合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特異度</a:t>
            </a:r>
            <a:r>
              <a:rPr lang="en-US" altLang="ja-JP" dirty="0"/>
              <a:t>(specificity);                          TN/(FP+TN)</a:t>
            </a:r>
          </a:p>
          <a:p>
            <a:pPr lvl="1"/>
            <a:r>
              <a:rPr kumimoji="1" lang="ja-JP" altLang="en-US"/>
              <a:t>偽になるところを過度に疑わない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適合度、精度</a:t>
            </a:r>
            <a:r>
              <a:rPr lang="en-US" altLang="ja-JP" dirty="0"/>
              <a:t>(precision);                 TP/(TP+FP)</a:t>
            </a:r>
          </a:p>
          <a:p>
            <a:pPr lvl="1"/>
            <a:r>
              <a:rPr kumimoji="1" lang="ja-JP" altLang="en-US"/>
              <a:t>真を当てる信頼度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691DA2A-A601-6F1B-46CE-540C30105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26216"/>
              </p:ext>
            </p:extLst>
          </p:nvPr>
        </p:nvGraphicFramePr>
        <p:xfrm>
          <a:off x="10344419" y="1825625"/>
          <a:ext cx="13538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13">
                  <a:extLst>
                    <a:ext uri="{9D8B030D-6E8A-4147-A177-3AD203B41FA5}">
                      <a16:colId xmlns:a16="http://schemas.microsoft.com/office/drawing/2014/main" val="42048557"/>
                    </a:ext>
                  </a:extLst>
                </a:gridCol>
                <a:gridCol w="694378">
                  <a:extLst>
                    <a:ext uri="{9D8B030D-6E8A-4147-A177-3AD203B41FA5}">
                      <a16:colId xmlns:a16="http://schemas.microsoft.com/office/drawing/2014/main" val="83625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TP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FP</a:t>
                      </a:r>
                      <a:endParaRPr kumimoji="1" lang="ja-JP" altLang="en-US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TN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8909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3F8901B-F660-6CE1-D0A4-F91C43F65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32796"/>
              </p:ext>
            </p:extLst>
          </p:nvPr>
        </p:nvGraphicFramePr>
        <p:xfrm>
          <a:off x="10344418" y="2921183"/>
          <a:ext cx="13538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13">
                  <a:extLst>
                    <a:ext uri="{9D8B030D-6E8A-4147-A177-3AD203B41FA5}">
                      <a16:colId xmlns:a16="http://schemas.microsoft.com/office/drawing/2014/main" val="42048557"/>
                    </a:ext>
                  </a:extLst>
                </a:gridCol>
                <a:gridCol w="694378">
                  <a:extLst>
                    <a:ext uri="{9D8B030D-6E8A-4147-A177-3AD203B41FA5}">
                      <a16:colId xmlns:a16="http://schemas.microsoft.com/office/drawing/2014/main" val="83625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TP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FP</a:t>
                      </a:r>
                      <a:endParaRPr kumimoji="1" lang="ja-JP" altLang="en-US" b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FN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9890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7791E74-57D8-7DAC-38CB-11E9F6F6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77689"/>
              </p:ext>
            </p:extLst>
          </p:nvPr>
        </p:nvGraphicFramePr>
        <p:xfrm>
          <a:off x="10344418" y="4016741"/>
          <a:ext cx="13538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13">
                  <a:extLst>
                    <a:ext uri="{9D8B030D-6E8A-4147-A177-3AD203B41FA5}">
                      <a16:colId xmlns:a16="http://schemas.microsoft.com/office/drawing/2014/main" val="42048557"/>
                    </a:ext>
                  </a:extLst>
                </a:gridCol>
                <a:gridCol w="694378">
                  <a:extLst>
                    <a:ext uri="{9D8B030D-6E8A-4147-A177-3AD203B41FA5}">
                      <a16:colId xmlns:a16="http://schemas.microsoft.com/office/drawing/2014/main" val="83625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FP</a:t>
                      </a:r>
                      <a:endParaRPr kumimoji="1" lang="ja-JP" altLang="en-US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TN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8909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17C7C96-88AF-88F3-A753-0455AA7B2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69935"/>
              </p:ext>
            </p:extLst>
          </p:nvPr>
        </p:nvGraphicFramePr>
        <p:xfrm>
          <a:off x="10344418" y="5112299"/>
          <a:ext cx="13538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13">
                  <a:extLst>
                    <a:ext uri="{9D8B030D-6E8A-4147-A177-3AD203B41FA5}">
                      <a16:colId xmlns:a16="http://schemas.microsoft.com/office/drawing/2014/main" val="42048557"/>
                    </a:ext>
                  </a:extLst>
                </a:gridCol>
                <a:gridCol w="694378">
                  <a:extLst>
                    <a:ext uri="{9D8B030D-6E8A-4147-A177-3AD203B41FA5}">
                      <a16:colId xmlns:a16="http://schemas.microsoft.com/office/drawing/2014/main" val="83625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TP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FP</a:t>
                      </a:r>
                      <a:endParaRPr kumimoji="1" lang="ja-JP" altLang="en-US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FN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98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8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8FE08-39A9-527A-BD5C-05B47763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365125"/>
            <a:ext cx="11140069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ROC(Receiver Operating Characteristic)</a:t>
            </a:r>
            <a:r>
              <a:rPr lang="ja-JP" altLang="en-US"/>
              <a:t>曲線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F9D82-E69A-F43E-8F81-048CAA15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</a:t>
            </a:r>
            <a:r>
              <a:rPr kumimoji="1" lang="ja-JP" altLang="en-US"/>
              <a:t>曲線：偽陽性率</a:t>
            </a:r>
            <a:r>
              <a:rPr lang="ja-JP" altLang="en-US"/>
              <a:t>に対する</a:t>
            </a:r>
            <a:r>
              <a:rPr kumimoji="1" lang="ja-JP" altLang="en-US"/>
              <a:t>真陽性率をプロット</a:t>
            </a:r>
            <a:endParaRPr kumimoji="1" lang="en-US" altLang="ja-JP" dirty="0"/>
          </a:p>
          <a:p>
            <a:pPr lvl="1"/>
            <a:r>
              <a:rPr lang="ja-JP" altLang="en-US"/>
              <a:t>真陽性率＝真陽性数／</a:t>
            </a:r>
            <a:r>
              <a:rPr lang="en-US" altLang="ja-JP" dirty="0"/>
              <a:t>(</a:t>
            </a:r>
            <a:r>
              <a:rPr lang="ja-JP" altLang="en-US"/>
              <a:t>全陽性数</a:t>
            </a:r>
            <a:r>
              <a:rPr lang="en-US" altLang="ja-JP" dirty="0"/>
              <a:t> [=</a:t>
            </a:r>
            <a:r>
              <a:rPr lang="ja-JP" altLang="en-US"/>
              <a:t>真陽＋偽陰</a:t>
            </a:r>
            <a:r>
              <a:rPr lang="en-US" altLang="ja-JP" dirty="0"/>
              <a:t>] )</a:t>
            </a:r>
            <a:r>
              <a:rPr lang="ja-JP" altLang="en-US"/>
              <a:t>＝</a:t>
            </a:r>
            <a:r>
              <a:rPr lang="en-US" altLang="ja-JP" dirty="0"/>
              <a:t>TP</a:t>
            </a:r>
            <a:r>
              <a:rPr lang="ja-JP" altLang="en-US"/>
              <a:t>／</a:t>
            </a:r>
            <a:r>
              <a:rPr lang="en-US" altLang="ja-JP" dirty="0"/>
              <a:t>(TP</a:t>
            </a:r>
            <a:r>
              <a:rPr lang="ja-JP" altLang="en-US"/>
              <a:t>＋</a:t>
            </a:r>
            <a:r>
              <a:rPr lang="en-US" altLang="ja-JP" dirty="0"/>
              <a:t>FN)</a:t>
            </a:r>
          </a:p>
          <a:p>
            <a:pPr lvl="1"/>
            <a:r>
              <a:rPr kumimoji="1" lang="ja-JP" altLang="en-US"/>
              <a:t>偽</a:t>
            </a:r>
            <a:r>
              <a:rPr lang="ja-JP" altLang="en-US"/>
              <a:t>陽</a:t>
            </a:r>
            <a:r>
              <a:rPr kumimoji="1" lang="ja-JP" altLang="en-US"/>
              <a:t>性率＝偽</a:t>
            </a:r>
            <a:r>
              <a:rPr lang="ja-JP" altLang="en-US"/>
              <a:t>陽</a:t>
            </a:r>
            <a:r>
              <a:rPr kumimoji="1" lang="ja-JP" altLang="en-US"/>
              <a:t>性</a:t>
            </a:r>
            <a:r>
              <a:rPr lang="ja-JP" altLang="en-US"/>
              <a:t>数</a:t>
            </a:r>
            <a:r>
              <a:rPr kumimoji="1" lang="ja-JP" altLang="en-US"/>
              <a:t>／</a:t>
            </a:r>
            <a:r>
              <a:rPr lang="en-US" altLang="ja-JP" dirty="0"/>
              <a:t>(</a:t>
            </a:r>
            <a:r>
              <a:rPr lang="ja-JP" altLang="en-US"/>
              <a:t>全陰性数</a:t>
            </a:r>
            <a:r>
              <a:rPr lang="en-US" altLang="ja-JP" dirty="0"/>
              <a:t>[=</a:t>
            </a:r>
            <a:r>
              <a:rPr lang="ja-JP" altLang="en-US"/>
              <a:t>偽陽＋真陰</a:t>
            </a:r>
            <a:r>
              <a:rPr lang="en-US" altLang="ja-JP" dirty="0"/>
              <a:t>] ) </a:t>
            </a:r>
            <a:r>
              <a:rPr kumimoji="1" lang="ja-JP" altLang="en-US"/>
              <a:t>＝</a:t>
            </a:r>
            <a:r>
              <a:rPr kumimoji="1" lang="en-US" altLang="ja-JP" dirty="0"/>
              <a:t>FP</a:t>
            </a:r>
            <a:r>
              <a:rPr kumimoji="1" lang="ja-JP" altLang="en-US"/>
              <a:t>／</a:t>
            </a:r>
            <a:r>
              <a:rPr kumimoji="1" lang="en-US" altLang="ja-JP" dirty="0"/>
              <a:t>(FP+TN)</a:t>
            </a:r>
          </a:p>
          <a:p>
            <a:endParaRPr lang="en-US" altLang="ja-JP" dirty="0"/>
          </a:p>
          <a:p>
            <a:r>
              <a:rPr lang="ja-JP" altLang="en-US"/>
              <a:t>真陽性率は感度、再現度と同じ</a:t>
            </a:r>
            <a:endParaRPr lang="en-US" altLang="ja-JP" dirty="0"/>
          </a:p>
          <a:p>
            <a:r>
              <a:rPr lang="ja-JP" altLang="en-US"/>
              <a:t>偽陽性率は（</a:t>
            </a:r>
            <a:r>
              <a:rPr lang="en-US" altLang="ja-JP" dirty="0"/>
              <a:t>1</a:t>
            </a:r>
            <a:r>
              <a:rPr lang="ja-JP" altLang="en-US"/>
              <a:t>ー特異度</a:t>
            </a:r>
            <a:r>
              <a:rPr lang="en-US" altLang="ja-JP" dirty="0"/>
              <a:t>=1−TP/(FP+TN)</a:t>
            </a:r>
            <a:r>
              <a:rPr lang="ja-JP" altLang="en-US"/>
              <a:t>）と同じ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横軸に偽陽性率、縦軸に真陽性率を取る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6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AB1DD-75A7-9959-2085-6193D133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評価</a:t>
            </a:r>
            <a:r>
              <a:rPr kumimoji="1" lang="ja-JP" altLang="en-US"/>
              <a:t>指標としての</a:t>
            </a:r>
            <a:br>
              <a:rPr kumimoji="1" lang="en-US" altLang="ja-JP" dirty="0"/>
            </a:br>
            <a:r>
              <a:rPr kumimoji="1" lang="en-US" altLang="ja-JP" dirty="0"/>
              <a:t>AUC (Area Under the Curve)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155A21-770C-2FCB-AC74-BC60D9BE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</a:t>
            </a:r>
            <a:r>
              <a:rPr kumimoji="1" lang="ja-JP" altLang="en-US"/>
              <a:t>曲線の下側面積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原点</a:t>
            </a:r>
            <a:r>
              <a:rPr lang="en-US" altLang="ja-JP" dirty="0"/>
              <a:t>(0,0)</a:t>
            </a:r>
            <a:r>
              <a:rPr lang="ja-JP" altLang="en-US"/>
              <a:t>から</a:t>
            </a:r>
            <a:r>
              <a:rPr lang="en-US" altLang="ja-JP" dirty="0"/>
              <a:t>(1,1)</a:t>
            </a:r>
            <a:r>
              <a:rPr lang="ja-JP" altLang="en-US"/>
              <a:t>への直線は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当たり外れが半々の予測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(0,0)</a:t>
            </a:r>
            <a:r>
              <a:rPr kumimoji="1" lang="ja-JP" altLang="en-US"/>
              <a:t>と</a:t>
            </a:r>
            <a:r>
              <a:rPr kumimoji="1" lang="en-US" altLang="ja-JP" dirty="0"/>
              <a:t>(0,1), (0,1)</a:t>
            </a:r>
            <a:r>
              <a:rPr kumimoji="1" lang="ja-JP" altLang="en-US"/>
              <a:t>と</a:t>
            </a:r>
            <a:r>
              <a:rPr kumimoji="1" lang="en-US" altLang="ja-JP" dirty="0"/>
              <a:t>(1,1)</a:t>
            </a:r>
            <a:r>
              <a:rPr kumimoji="1" lang="ja-JP" altLang="en-US"/>
              <a:t>を直線で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繋いだら</a:t>
            </a:r>
            <a:r>
              <a:rPr kumimoji="1" lang="en-US" altLang="ja-JP" dirty="0"/>
              <a:t>100</a:t>
            </a:r>
            <a:r>
              <a:rPr kumimoji="1" lang="ja-JP" altLang="en-US"/>
              <a:t>％当たりの予測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33C8150-77C5-4229-68D3-F7337247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1690688"/>
            <a:ext cx="4603750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1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6683F-0BB8-EE42-BC46-85C1A4CE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</a:t>
            </a:r>
            <a:r>
              <a:rPr kumimoji="1" lang="en-US" altLang="ja-JP" dirty="0"/>
              <a:t>2</a:t>
            </a:r>
            <a:r>
              <a:rPr kumimoji="1" lang="ja-JP" altLang="en-US"/>
              <a:t>値ロジスティック回帰と</a:t>
            </a:r>
            <a:r>
              <a:rPr kumimoji="1" lang="en-US" altLang="ja-JP" dirty="0"/>
              <a:t>AUC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A28075-C999-5E24-B8AF-CAF69464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で正解・不正解データの予測性能を</a:t>
            </a:r>
            <a:r>
              <a:rPr kumimoji="1" lang="en-US" altLang="ja-JP" dirty="0"/>
              <a:t>AUC</a:t>
            </a:r>
            <a:r>
              <a:rPr kumimoji="1" lang="ja-JP" altLang="en-US"/>
              <a:t>で評価してみよう．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FishBodyTraitData.csv</a:t>
            </a:r>
            <a:r>
              <a:rPr kumimoji="1" lang="ja-JP" altLang="en-US"/>
              <a:t>に魚の形態に関するデータが含まれている．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このデータから浮魚</a:t>
            </a:r>
            <a:r>
              <a:rPr kumimoji="1" lang="en-US" altLang="ja-JP" dirty="0"/>
              <a:t>/</a:t>
            </a:r>
            <a:r>
              <a:rPr kumimoji="1" lang="ja-JP" altLang="en-US"/>
              <a:t>底魚</a:t>
            </a:r>
            <a:r>
              <a:rPr kumimoji="1" lang="en-US" altLang="ja-JP" dirty="0"/>
              <a:t>(</a:t>
            </a:r>
            <a:r>
              <a:rPr kumimoji="1" lang="ja-JP" altLang="en-US"/>
              <a:t>非浮魚</a:t>
            </a:r>
            <a:r>
              <a:rPr kumimoji="1" lang="en-US" altLang="ja-JP" dirty="0"/>
              <a:t>)</a:t>
            </a:r>
            <a:r>
              <a:rPr kumimoji="1" lang="ja-JP" altLang="en-US"/>
              <a:t>かをロジスティック回帰で解析、性能を評価してみる．</a:t>
            </a:r>
          </a:p>
        </p:txBody>
      </p:sp>
    </p:spTree>
    <p:extLst>
      <p:ext uri="{BB962C8B-B14F-4D97-AF65-F5344CB8AC3E}">
        <p14:creationId xmlns:p14="http://schemas.microsoft.com/office/powerpoint/2010/main" val="15095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C5899-4FC3-D356-F8A2-6FF75CAA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魚の形質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36FCD5-125B-9339-F245-CEFFBA06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854"/>
            <a:ext cx="10940512" cy="552514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図鑑（東京湾の魚類、平凡社）から適当に魚種を選択し、写真から以下の長さを計測．</a:t>
            </a:r>
            <a:endParaRPr kumimoji="1" lang="en-US" altLang="ja-JP" dirty="0"/>
          </a:p>
          <a:p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全長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尾叉長</a:t>
            </a:r>
            <a:r>
              <a:rPr lang="en-US" altLang="ja-JP" baseline="30000" dirty="0"/>
              <a:t>※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眼径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第一背びれ長</a:t>
            </a:r>
            <a:r>
              <a:rPr lang="en-US" altLang="ja-JP" baseline="30000" dirty="0"/>
              <a:t>†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第二背びれ長</a:t>
            </a:r>
            <a:r>
              <a:rPr lang="en-US" altLang="ja-JP" baseline="30000" dirty="0"/>
              <a:t>†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体高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尾びれの形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全長は魚種によって異なるうえ、同種でも年齢によっても異なるはず．</a:t>
            </a:r>
            <a:endParaRPr lang="en-US" altLang="ja-JP" dirty="0"/>
          </a:p>
          <a:p>
            <a:r>
              <a:rPr kumimoji="1" lang="ja-JP" altLang="en-US"/>
              <a:t>「図鑑の写真」のデータを使って２値分類するのために、計測した値を写真全長で割って、比率とした．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en-US" altLang="ja-JP" sz="2000" baseline="30000" dirty="0"/>
              <a:t>※</a:t>
            </a:r>
            <a:r>
              <a:rPr lang="ja-JP" altLang="en-US" sz="2000"/>
              <a:t>二股に分かれている尾びれをもつ魚種のみ；</a:t>
            </a:r>
            <a:r>
              <a:rPr lang="en-US" altLang="ja-JP" sz="2400" baseline="30000" dirty="0"/>
              <a:t> †</a:t>
            </a:r>
            <a:r>
              <a:rPr lang="ja-JP" altLang="en-US" sz="2000"/>
              <a:t> 正式な形質の計測方法ではない</a:t>
            </a:r>
            <a:endParaRPr kumimoji="1" lang="ja-JP" altLang="en-US" sz="19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31F90CD-5028-052E-A23E-737550DC7291}"/>
              </a:ext>
            </a:extLst>
          </p:cNvPr>
          <p:cNvGrpSpPr/>
          <p:nvPr/>
        </p:nvGrpSpPr>
        <p:grpSpPr>
          <a:xfrm>
            <a:off x="4881966" y="1839100"/>
            <a:ext cx="6270354" cy="3071770"/>
            <a:chOff x="4107051" y="1906292"/>
            <a:chExt cx="6090833" cy="338789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4D956E5-CAD2-84BE-DE51-95E2B6000665}"/>
                </a:ext>
              </a:extLst>
            </p:cNvPr>
            <p:cNvGrpSpPr/>
            <p:nvPr/>
          </p:nvGrpSpPr>
          <p:grpSpPr>
            <a:xfrm>
              <a:off x="4107051" y="1906292"/>
              <a:ext cx="6090833" cy="3386378"/>
              <a:chOff x="3817324" y="1863420"/>
              <a:chExt cx="4713359" cy="2875848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61CA7194-C8E4-27AE-A91A-B7C2CD48B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81959" y="2014768"/>
                <a:ext cx="3828082" cy="2270524"/>
              </a:xfrm>
              <a:prstGeom prst="rect">
                <a:avLst/>
              </a:prstGeom>
            </p:spPr>
          </p:pic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CF772087-6096-1405-289F-3DFE67058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9568" y="1863420"/>
                <a:ext cx="7449" cy="287584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BE9A712-BC05-A75F-AAF3-221D6B69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2480" y="1863420"/>
                <a:ext cx="0" cy="287584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90678C10-9C17-5347-39C1-054253A0C2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17324" y="3900822"/>
                <a:ext cx="47133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A6CB89E6-4F61-5746-78E1-B12E5DCA7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17324" y="2436295"/>
                <a:ext cx="471335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717D517D-DDD9-F195-0175-79D7647CD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8627" y="2280181"/>
                <a:ext cx="0" cy="22360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8EC85D16-C7FE-C392-EF1A-0484C88C5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5631" y="2276467"/>
                <a:ext cx="0" cy="22360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691E8336-3925-76BC-D73B-1DDB38C41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250" y="2235630"/>
                <a:ext cx="1" cy="25036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B238DD4-734D-B91C-3C91-A4EF203D0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544" y="2081128"/>
                <a:ext cx="0" cy="243140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F5CC66C1-232E-D201-54C1-5268DF3C2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1212" y="2081128"/>
                <a:ext cx="0" cy="243140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552AFBC3-7A84-6487-5214-98D73570F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7017" y="4706819"/>
                <a:ext cx="3360233" cy="145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06A0092-F627-4B03-598A-70F3F6951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2378" y="2077942"/>
              <a:ext cx="4491163" cy="1313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599A30C-61DD-5571-EB4A-79F0C1CC60C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726" y="4622719"/>
              <a:ext cx="31222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0D11C9F-4056-A97A-7760-59BBB6E178A3}"/>
                </a:ext>
              </a:extLst>
            </p:cNvPr>
            <p:cNvCxnSpPr>
              <a:cxnSpLocks/>
            </p:cNvCxnSpPr>
            <p:nvPr/>
          </p:nvCxnSpPr>
          <p:spPr>
            <a:xfrm>
              <a:off x="6774537" y="4804721"/>
              <a:ext cx="4481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4CC41D9-05EC-5221-2B26-1BC040889406}"/>
                </a:ext>
              </a:extLst>
            </p:cNvPr>
            <p:cNvCxnSpPr>
              <a:cxnSpLocks/>
            </p:cNvCxnSpPr>
            <p:nvPr/>
          </p:nvCxnSpPr>
          <p:spPr>
            <a:xfrm>
              <a:off x="7996320" y="2212360"/>
              <a:ext cx="0" cy="2863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4317858F-53D9-8B68-6836-BBF4AD925667}"/>
                </a:ext>
              </a:extLst>
            </p:cNvPr>
            <p:cNvCxnSpPr>
              <a:cxnSpLocks/>
            </p:cNvCxnSpPr>
            <p:nvPr/>
          </p:nvCxnSpPr>
          <p:spPr>
            <a:xfrm>
              <a:off x="8130442" y="2212360"/>
              <a:ext cx="0" cy="2863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CD5A0A54-D754-AF7D-DAC7-45D9A78D97AA}"/>
                </a:ext>
              </a:extLst>
            </p:cNvPr>
            <p:cNvCxnSpPr>
              <a:cxnSpLocks/>
            </p:cNvCxnSpPr>
            <p:nvPr/>
          </p:nvCxnSpPr>
          <p:spPr>
            <a:xfrm>
              <a:off x="7996320" y="4758103"/>
              <a:ext cx="13412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9E65CFC-8B4A-B8E5-6DAF-D68D9FBFD51A}"/>
                </a:ext>
              </a:extLst>
            </p:cNvPr>
            <p:cNvSpPr txBox="1"/>
            <p:nvPr/>
          </p:nvSpPr>
          <p:spPr>
            <a:xfrm>
              <a:off x="8446446" y="2061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4433246-F3AB-A707-7DB5-73D2B4752174}"/>
                </a:ext>
              </a:extLst>
            </p:cNvPr>
            <p:cNvSpPr txBox="1"/>
            <p:nvPr/>
          </p:nvSpPr>
          <p:spPr>
            <a:xfrm>
              <a:off x="6009141" y="4924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D801BE5-C73E-A5A7-4134-9A90930D282F}"/>
                </a:ext>
              </a:extLst>
            </p:cNvPr>
            <p:cNvSpPr txBox="1"/>
            <p:nvPr/>
          </p:nvSpPr>
          <p:spPr>
            <a:xfrm>
              <a:off x="5169980" y="46903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C71C3F94-6967-BA07-4D07-C2DD711231A4}"/>
                </a:ext>
              </a:extLst>
            </p:cNvPr>
            <p:cNvSpPr txBox="1"/>
            <p:nvPr/>
          </p:nvSpPr>
          <p:spPr>
            <a:xfrm>
              <a:off x="6811207" y="48262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40DD236-CB10-77C3-21FF-53C27471D753}"/>
                </a:ext>
              </a:extLst>
            </p:cNvPr>
            <p:cNvSpPr txBox="1"/>
            <p:nvPr/>
          </p:nvSpPr>
          <p:spPr>
            <a:xfrm>
              <a:off x="8116049" y="47169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1144BC3-C1C5-8869-71E1-3202E06A0C04}"/>
                </a:ext>
              </a:extLst>
            </p:cNvPr>
            <p:cNvSpPr txBox="1"/>
            <p:nvPr/>
          </p:nvSpPr>
          <p:spPr>
            <a:xfrm>
              <a:off x="9751753" y="31822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ja-JP" altLang="en-US"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50E0CB35-B22B-99BF-4B4A-7F6BDCCF0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750" y="2601577"/>
              <a:ext cx="9699" cy="173893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円/楕円 56">
            <a:extLst>
              <a:ext uri="{FF2B5EF4-FFF2-40B4-BE49-F238E27FC236}">
                <a16:creationId xmlns:a16="http://schemas.microsoft.com/office/drawing/2014/main" id="{C652A308-6E83-6CD7-9FF8-C55EEE4DCB4A}"/>
              </a:ext>
            </a:extLst>
          </p:cNvPr>
          <p:cNvSpPr/>
          <p:nvPr/>
        </p:nvSpPr>
        <p:spPr>
          <a:xfrm>
            <a:off x="9627759" y="2661984"/>
            <a:ext cx="821950" cy="1089724"/>
          </a:xfrm>
          <a:prstGeom prst="ellipse">
            <a:avLst/>
          </a:prstGeom>
          <a:solidFill>
            <a:srgbClr val="C00000">
              <a:alpha val="3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61B1BAD-9497-BC96-5F89-5129A1CB58FF}"/>
              </a:ext>
            </a:extLst>
          </p:cNvPr>
          <p:cNvSpPr txBox="1"/>
          <p:nvPr/>
        </p:nvSpPr>
        <p:spPr>
          <a:xfrm>
            <a:off x="9418499" y="2664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93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6281</TotalTime>
  <Words>627</Words>
  <Application>Microsoft Macintosh PowerPoint</Application>
  <PresentationFormat>ワイド画面</PresentationFormat>
  <Paragraphs>100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R初心者講座第３３回</vt:lpstr>
      <vt:lpstr>ロジスティック回帰(logistic regression)</vt:lpstr>
      <vt:lpstr>２値データのロジスティック回帰</vt:lpstr>
      <vt:lpstr>分類モデルの評価指標（赤字／青背景）</vt:lpstr>
      <vt:lpstr>ROC(Receiver Operating Characteristic)曲線</vt:lpstr>
      <vt:lpstr>評価指標としての AUC (Area Under the Curve)</vt:lpstr>
      <vt:lpstr>Rで2値ロジスティック回帰とAUC</vt:lpstr>
      <vt:lpstr>魚の形質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R初心者講座第３１回</dc:title>
  <dc:creator>Shin Fukui</dc:creator>
  <cp:lastModifiedBy>Shin Fukui</cp:lastModifiedBy>
  <cp:revision>18</cp:revision>
  <dcterms:created xsi:type="dcterms:W3CDTF">2023-03-09T06:57:12Z</dcterms:created>
  <dcterms:modified xsi:type="dcterms:W3CDTF">2023-09-21T08:58:35Z</dcterms:modified>
</cp:coreProperties>
</file>