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32" r:id="rId4"/>
    <p:sldMasterId id="2147483780" r:id="rId5"/>
  </p:sldMasterIdLst>
  <p:sldIdLst>
    <p:sldId id="368" r:id="rId6"/>
    <p:sldId id="369" r:id="rId7"/>
    <p:sldId id="378" r:id="rId8"/>
    <p:sldId id="379" r:id="rId9"/>
    <p:sldId id="380" r:id="rId10"/>
    <p:sldId id="381" r:id="rId11"/>
    <p:sldId id="408" r:id="rId12"/>
    <p:sldId id="387" r:id="rId13"/>
    <p:sldId id="388" r:id="rId14"/>
    <p:sldId id="392" r:id="rId15"/>
    <p:sldId id="393" r:id="rId16"/>
    <p:sldId id="409" r:id="rId17"/>
    <p:sldId id="410" r:id="rId18"/>
    <p:sldId id="411" r:id="rId19"/>
    <p:sldId id="412" r:id="rId20"/>
    <p:sldId id="414" r:id="rId21"/>
    <p:sldId id="413" r:id="rId22"/>
    <p:sldId id="415" r:id="rId23"/>
    <p:sldId id="416" r:id="rId24"/>
    <p:sldId id="406" r:id="rId25"/>
    <p:sldId id="41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1F62"/>
    <a:srgbClr val="FFC754"/>
    <a:srgbClr val="F15E88"/>
    <a:srgbClr val="FFC000"/>
    <a:srgbClr val="544BFC"/>
    <a:srgbClr val="DE3D6F"/>
    <a:srgbClr val="BE3A48"/>
    <a:srgbClr val="D64844"/>
    <a:srgbClr val="FD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86370" autoAdjust="0"/>
  </p:normalViewPr>
  <p:slideViewPr>
    <p:cSldViewPr snapToGrid="0">
      <p:cViewPr varScale="1">
        <p:scale>
          <a:sx n="85" d="100"/>
          <a:sy n="85" d="100"/>
        </p:scale>
        <p:origin x="102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Sheet1!$C$3:$D$11</c:f>
              <c:multiLvlStrCache>
                <c:ptCount val="9"/>
                <c:lvl>
                  <c:pt idx="0">
                    <c:v>주제 선정</c:v>
                  </c:pt>
                  <c:pt idx="1">
                    <c:v>함수단위 분할</c:v>
                  </c:pt>
                  <c:pt idx="2">
                    <c:v>콘솔게임 복습</c:v>
                  </c:pt>
                  <c:pt idx="3">
                    <c:v>프로토타입 제작</c:v>
                  </c:pt>
                  <c:pt idx="4">
                    <c:v>입력함수 그래픽 추가</c:v>
                  </c:pt>
                  <c:pt idx="5">
                    <c:v>게임정보 그래픽 추가</c:v>
                  </c:pt>
                  <c:pt idx="6">
                    <c:v>최종 완성</c:v>
                  </c:pt>
                  <c:pt idx="7">
                    <c:v>공유 저장소에 파일들 정리</c:v>
                  </c:pt>
                  <c:pt idx="8">
                    <c:v>자료 제작 및 발표 동영상 촬영</c:v>
                  </c:pt>
                </c:lvl>
                <c:lvl>
                  <c:pt idx="0">
                    <c:v>11월 3주차</c:v>
                  </c:pt>
                  <c:pt idx="3">
                    <c:v>11월 4주차</c:v>
                  </c:pt>
                  <c:pt idx="5">
                    <c:v>11월 5주차</c:v>
                  </c:pt>
                  <c:pt idx="7">
                    <c:v>12월 1주차</c:v>
                  </c:pt>
                </c:lvl>
              </c:multiLvlStrCache>
            </c:multiLvlStrRef>
          </c:cat>
          <c:val>
            <c:numRef>
              <c:f>Sheet1!$E$3:$E$11</c:f>
              <c:numCache>
                <c:formatCode>m/d/yyyy</c:formatCode>
                <c:ptCount val="9"/>
                <c:pt idx="0">
                  <c:v>43776</c:v>
                </c:pt>
                <c:pt idx="1">
                  <c:v>43780</c:v>
                </c:pt>
                <c:pt idx="2">
                  <c:v>43783</c:v>
                </c:pt>
                <c:pt idx="3">
                  <c:v>43787</c:v>
                </c:pt>
                <c:pt idx="4">
                  <c:v>43790</c:v>
                </c:pt>
                <c:pt idx="5">
                  <c:v>43794</c:v>
                </c:pt>
                <c:pt idx="6">
                  <c:v>43798</c:v>
                </c:pt>
                <c:pt idx="7">
                  <c:v>43801</c:v>
                </c:pt>
                <c:pt idx="8">
                  <c:v>43801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D0-4122-9CAB-CB1FC2C18A47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Sheet1!$C$3:$D$11</c:f>
              <c:multiLvlStrCache>
                <c:ptCount val="9"/>
                <c:lvl>
                  <c:pt idx="0">
                    <c:v>주제 선정</c:v>
                  </c:pt>
                  <c:pt idx="1">
                    <c:v>함수단위 분할</c:v>
                  </c:pt>
                  <c:pt idx="2">
                    <c:v>콘솔게임 복습</c:v>
                  </c:pt>
                  <c:pt idx="3">
                    <c:v>프로토타입 제작</c:v>
                  </c:pt>
                  <c:pt idx="4">
                    <c:v>입력함수 그래픽 추가</c:v>
                  </c:pt>
                  <c:pt idx="5">
                    <c:v>게임정보 그래픽 추가</c:v>
                  </c:pt>
                  <c:pt idx="6">
                    <c:v>최종 완성</c:v>
                  </c:pt>
                  <c:pt idx="7">
                    <c:v>공유 저장소에 파일들 정리</c:v>
                  </c:pt>
                  <c:pt idx="8">
                    <c:v>자료 제작 및 발표 동영상 촬영</c:v>
                  </c:pt>
                </c:lvl>
                <c:lvl>
                  <c:pt idx="0">
                    <c:v>11월 3주차</c:v>
                  </c:pt>
                  <c:pt idx="3">
                    <c:v>11월 4주차</c:v>
                  </c:pt>
                  <c:pt idx="5">
                    <c:v>11월 5주차</c:v>
                  </c:pt>
                  <c:pt idx="7">
                    <c:v>12월 1주차</c:v>
                  </c:pt>
                </c:lvl>
              </c:multiLvlStrCache>
            </c:multiLvlStrRef>
          </c:cat>
          <c:val>
            <c:numRef>
              <c:f>Sheet1!$F$3:$F$11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D0-4122-9CAB-CB1FC2C18A47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Sheet1!$C$3:$D$11</c:f>
              <c:multiLvlStrCache>
                <c:ptCount val="9"/>
                <c:lvl>
                  <c:pt idx="0">
                    <c:v>주제 선정</c:v>
                  </c:pt>
                  <c:pt idx="1">
                    <c:v>함수단위 분할</c:v>
                  </c:pt>
                  <c:pt idx="2">
                    <c:v>콘솔게임 복습</c:v>
                  </c:pt>
                  <c:pt idx="3">
                    <c:v>프로토타입 제작</c:v>
                  </c:pt>
                  <c:pt idx="4">
                    <c:v>입력함수 그래픽 추가</c:v>
                  </c:pt>
                  <c:pt idx="5">
                    <c:v>게임정보 그래픽 추가</c:v>
                  </c:pt>
                  <c:pt idx="6">
                    <c:v>최종 완성</c:v>
                  </c:pt>
                  <c:pt idx="7">
                    <c:v>공유 저장소에 파일들 정리</c:v>
                  </c:pt>
                  <c:pt idx="8">
                    <c:v>자료 제작 및 발표 동영상 촬영</c:v>
                  </c:pt>
                </c:lvl>
                <c:lvl>
                  <c:pt idx="0">
                    <c:v>11월 3주차</c:v>
                  </c:pt>
                  <c:pt idx="3">
                    <c:v>11월 4주차</c:v>
                  </c:pt>
                  <c:pt idx="5">
                    <c:v>11월 5주차</c:v>
                  </c:pt>
                  <c:pt idx="7">
                    <c:v>12월 1주차</c:v>
                  </c:pt>
                </c:lvl>
              </c:multiLvlStrCache>
            </c:multiLvlStrRef>
          </c:cat>
          <c:val>
            <c:numRef>
              <c:f>Sheet1!$G$3:$G$11</c:f>
              <c:numCache>
                <c:formatCode>m/d/yyyy</c:formatCode>
                <c:ptCount val="9"/>
                <c:pt idx="0">
                  <c:v>43779</c:v>
                </c:pt>
                <c:pt idx="1">
                  <c:v>43782</c:v>
                </c:pt>
                <c:pt idx="2">
                  <c:v>43787</c:v>
                </c:pt>
                <c:pt idx="3">
                  <c:v>43790</c:v>
                </c:pt>
                <c:pt idx="4">
                  <c:v>43794</c:v>
                </c:pt>
                <c:pt idx="5">
                  <c:v>43798</c:v>
                </c:pt>
                <c:pt idx="6">
                  <c:v>43801</c:v>
                </c:pt>
                <c:pt idx="7">
                  <c:v>43804</c:v>
                </c:pt>
                <c:pt idx="8">
                  <c:v>43804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D0-4122-9CAB-CB1FC2C18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234104"/>
        <c:axId val="636234424"/>
      </c:barChart>
      <c:catAx>
        <c:axId val="636234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34424"/>
        <c:crosses val="autoZero"/>
        <c:auto val="1"/>
        <c:lblAlgn val="ctr"/>
        <c:lblOffset val="100"/>
        <c:noMultiLvlLbl val="0"/>
      </c:catAx>
      <c:valAx>
        <c:axId val="636234424"/>
        <c:scaling>
          <c:orientation val="minMax"/>
          <c:max val="43809"/>
          <c:min val="4377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3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5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53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15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0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1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6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34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02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70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27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899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0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88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43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59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29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559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4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40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369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9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08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66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6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128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70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04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24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545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30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402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97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49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384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3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5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8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5E88"/>
            </a:gs>
            <a:gs pos="100000">
              <a:srgbClr val="C44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333997" y="-2"/>
            <a:ext cx="6858001" cy="685800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대각선 줄무늬 24"/>
          <p:cNvSpPr/>
          <p:nvPr/>
        </p:nvSpPr>
        <p:spPr>
          <a:xfrm rot="16200000" flipH="1" flipV="1">
            <a:off x="5334000" y="11719"/>
            <a:ext cx="6858001" cy="6858000"/>
          </a:xfrm>
          <a:prstGeom prst="diagStripe">
            <a:avLst>
              <a:gd name="adj" fmla="val 9915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0" y="5521569"/>
            <a:ext cx="1336431" cy="133643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대각선 줄무늬 5"/>
          <p:cNvSpPr/>
          <p:nvPr/>
        </p:nvSpPr>
        <p:spPr>
          <a:xfrm rot="16200000">
            <a:off x="589084" y="5838091"/>
            <a:ext cx="1019909" cy="1019909"/>
          </a:xfrm>
          <a:prstGeom prst="diagStripe">
            <a:avLst/>
          </a:prstGeom>
          <a:solidFill>
            <a:srgbClr val="18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대각선 줄무늬 7"/>
          <p:cNvSpPr/>
          <p:nvPr/>
        </p:nvSpPr>
        <p:spPr>
          <a:xfrm rot="16200000" flipH="1" flipV="1">
            <a:off x="5333997" y="827313"/>
            <a:ext cx="6030689" cy="6030688"/>
          </a:xfrm>
          <a:prstGeom prst="diagStripe">
            <a:avLst>
              <a:gd name="adj" fmla="val 690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9083" y="1338222"/>
            <a:ext cx="5593172" cy="14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bg1"/>
                </a:solidFill>
              </a:rPr>
              <a:t>Term Project</a:t>
            </a:r>
          </a:p>
          <a:p>
            <a:pPr>
              <a:lnSpc>
                <a:spcPct val="150000"/>
              </a:lnSpc>
            </a:pPr>
            <a:r>
              <a:rPr lang="en-US" altLang="ko-KR" sz="3000" b="1" i="1" dirty="0">
                <a:solidFill>
                  <a:schemeClr val="bg1"/>
                </a:solidFill>
              </a:rPr>
              <a:t>Number Baseball Game</a:t>
            </a: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9084" y="2883348"/>
            <a:ext cx="41038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대각선 줄무늬 19"/>
          <p:cNvSpPr/>
          <p:nvPr/>
        </p:nvSpPr>
        <p:spPr>
          <a:xfrm rot="16200000" flipH="1" flipV="1">
            <a:off x="8690535" y="2532742"/>
            <a:ext cx="2180774" cy="2180774"/>
          </a:xfrm>
          <a:prstGeom prst="diagStripe">
            <a:avLst>
              <a:gd name="adj" fmla="val 67304"/>
            </a:avLst>
          </a:prstGeom>
          <a:solidFill>
            <a:srgbClr val="FFC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8215" y="3179321"/>
            <a:ext cx="3037797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20193124 </a:t>
            </a:r>
            <a:r>
              <a:rPr lang="ko-KR" altLang="en-US" sz="1600" b="1" dirty="0">
                <a:solidFill>
                  <a:schemeClr val="bg1"/>
                </a:solidFill>
              </a:rPr>
              <a:t>고경빈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20192909 </a:t>
            </a:r>
            <a:r>
              <a:rPr lang="ko-KR" altLang="en-US" sz="1600" b="1" dirty="0">
                <a:solidFill>
                  <a:schemeClr val="bg1"/>
                </a:solidFill>
              </a:rPr>
              <a:t>신지원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20132021 </a:t>
            </a:r>
            <a:r>
              <a:rPr lang="ko-KR" altLang="en-US" sz="1600" b="1" dirty="0">
                <a:solidFill>
                  <a:schemeClr val="bg1"/>
                </a:solidFill>
              </a:rPr>
              <a:t>고정현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7" name="대각선 줄무늬 26"/>
          <p:cNvSpPr/>
          <p:nvPr/>
        </p:nvSpPr>
        <p:spPr>
          <a:xfrm rot="16200000" flipH="1" flipV="1">
            <a:off x="6675632" y="1430400"/>
            <a:ext cx="3497842" cy="3497842"/>
          </a:xfrm>
          <a:prstGeom prst="diagStripe">
            <a:avLst>
              <a:gd name="adj" fmla="val 93809"/>
            </a:avLst>
          </a:prstGeom>
          <a:solidFill>
            <a:srgbClr val="F1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대각선 줄무늬 27"/>
          <p:cNvSpPr/>
          <p:nvPr/>
        </p:nvSpPr>
        <p:spPr>
          <a:xfrm rot="16200000" flipH="1" flipV="1">
            <a:off x="5047644" y="3377737"/>
            <a:ext cx="3497842" cy="3497842"/>
          </a:xfrm>
          <a:prstGeom prst="diagStripe">
            <a:avLst>
              <a:gd name="adj" fmla="val 992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2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Program Flow Chart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프로그램 순서도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93500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Program Flow Chart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프로그램 순서도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C827D46-5803-4756-ACF8-F6480819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554074"/>
            <a:ext cx="6292162" cy="6166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4746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Development Environment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개발 환경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6547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Development Environment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개발 환경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0AD4E0-B1D2-4C5A-82BF-E26B1BDF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" y="1894113"/>
            <a:ext cx="2306537" cy="2306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C3F093-A571-4358-A90A-24BF79C7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4112"/>
            <a:ext cx="2306537" cy="2306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4BDF55-6049-4422-8E31-50404A47A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044" y="1356029"/>
            <a:ext cx="2483165" cy="4974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00D67B-B7FA-494B-A293-7894B1C9C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094" y="1306335"/>
            <a:ext cx="3120667" cy="511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750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Role Sharing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 err="1"/>
              <a:t>팀원별</a:t>
            </a:r>
            <a:r>
              <a:rPr lang="ko-KR" altLang="en-US" sz="1400" dirty="0"/>
              <a:t> 역할분담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90793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Role Sharing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58595B"/>
                </a:solidFill>
              </a:rPr>
              <a:t>팀원별</a:t>
            </a:r>
            <a:r>
              <a:rPr lang="ko-KR" altLang="en-US" b="1" dirty="0">
                <a:solidFill>
                  <a:srgbClr val="58595B"/>
                </a:solidFill>
              </a:rPr>
              <a:t> 역할분담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6B6A52-285A-4766-8BD7-DE505DAFBB57}"/>
              </a:ext>
            </a:extLst>
          </p:cNvPr>
          <p:cNvSpPr txBox="1"/>
          <p:nvPr/>
        </p:nvSpPr>
        <p:spPr>
          <a:xfrm>
            <a:off x="700313" y="1541416"/>
            <a:ext cx="999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고경빈 학우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입력된 값에서 중복이 있는지를 검사하는 함수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문자로 입력된 값을 정수로 변환하는 함수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타이틀 디자인 및 게임방법을 출력하는 함수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111BA-D647-4C25-978A-164D2109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3" y="2741745"/>
            <a:ext cx="10585996" cy="4011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044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Role Sharing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58595B"/>
                </a:solidFill>
              </a:rPr>
              <a:t>팀원별</a:t>
            </a:r>
            <a:r>
              <a:rPr lang="ko-KR" altLang="en-US" b="1" dirty="0">
                <a:solidFill>
                  <a:srgbClr val="58595B"/>
                </a:solidFill>
              </a:rPr>
              <a:t> 역할분담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6B6A52-285A-4766-8BD7-DE505DAFBB57}"/>
              </a:ext>
            </a:extLst>
          </p:cNvPr>
          <p:cNvSpPr txBox="1"/>
          <p:nvPr/>
        </p:nvSpPr>
        <p:spPr>
          <a:xfrm>
            <a:off x="700313" y="1541416"/>
            <a:ext cx="1093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고정현 학우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신지원 학우가 구현한 입력 함수를 수정하여 그래픽을 통해서 사용자로부터 입력을 받도록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게임 규칙에 따라서 종료조건이나 유효타의 개수 등등 게임의 진행상황을 판단하는 함수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게임 진행화면에 테두리 등 그래픽을 입히는 함수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43AE0-E454-40FF-B8A5-D747AF66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3" y="2741745"/>
            <a:ext cx="11226076" cy="3998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652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Role Sharing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58595B"/>
                </a:solidFill>
              </a:rPr>
              <a:t>팀원별</a:t>
            </a:r>
            <a:r>
              <a:rPr lang="ko-KR" altLang="en-US" b="1" dirty="0">
                <a:solidFill>
                  <a:srgbClr val="58595B"/>
                </a:solidFill>
              </a:rPr>
              <a:t> 역할분담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6B6A52-285A-4766-8BD7-DE505DAFBB57}"/>
              </a:ext>
            </a:extLst>
          </p:cNvPr>
          <p:cNvSpPr txBox="1"/>
          <p:nvPr/>
        </p:nvSpPr>
        <p:spPr>
          <a:xfrm>
            <a:off x="700313" y="1541416"/>
            <a:ext cx="999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신지원 학우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컴퓨터가 중복이 없는 네 자리 숫자를 랜덤하게 생성하는 함수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_</a:t>
            </a:r>
            <a:r>
              <a:rPr lang="en-US" altLang="ko-KR" dirty="0" err="1"/>
              <a:t>getch</a:t>
            </a:r>
            <a:r>
              <a:rPr lang="en-US" altLang="ko-KR" dirty="0"/>
              <a:t>() </a:t>
            </a:r>
            <a:r>
              <a:rPr lang="ko-KR" altLang="en-US" dirty="0"/>
              <a:t>함수를 이용하여 사용자로부터 입력을 받는 함수 구현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게임화면 하단에 플레이 정보를 출력하는 함수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28F310-D6F1-4826-8A07-E1EBF2C2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3" y="2833463"/>
            <a:ext cx="11134635" cy="386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09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Performing Schedule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수행 일정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04856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Performing Schedule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수행 일정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A0B32E-CE44-4028-81CA-5247C369926E}"/>
              </a:ext>
            </a:extLst>
          </p:cNvPr>
          <p:cNvGrpSpPr/>
          <p:nvPr/>
        </p:nvGrpSpPr>
        <p:grpSpPr>
          <a:xfrm>
            <a:off x="2400729" y="1401569"/>
            <a:ext cx="7813788" cy="4967186"/>
            <a:chOff x="2400729" y="1401569"/>
            <a:chExt cx="7813788" cy="49671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14993B-F790-452A-BBA4-3C6C5F399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729" y="1401569"/>
              <a:ext cx="7813788" cy="4967186"/>
            </a:xfrm>
            <a:prstGeom prst="rect">
              <a:avLst/>
            </a:prstGeom>
          </p:spPr>
        </p:pic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4124A817-1236-47EF-AB69-CBC765B7904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73958225"/>
                </p:ext>
              </p:extLst>
            </p:nvPr>
          </p:nvGraphicFramePr>
          <p:xfrm>
            <a:off x="2721457" y="1965178"/>
            <a:ext cx="7069814" cy="2726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11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98215"/>
              </p:ext>
            </p:extLst>
          </p:nvPr>
        </p:nvGraphicFramePr>
        <p:xfrm>
          <a:off x="719492" y="1539551"/>
          <a:ext cx="10750550" cy="509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788">
                <a:tc rowSpan="7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Of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216000" marT="216000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Development Purpose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개발 목표</a:t>
                      </a:r>
                      <a:endParaRPr lang="en-US" altLang="ko-KR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프로그램 개발 목표 소개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Development content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개발 내용</a:t>
                      </a:r>
                      <a:endParaRPr lang="en-US" altLang="ko-KR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프로그램 개발 내용 설명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Ⅲ.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Perform Range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프로젝트 수행범위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프로그램 수행범위 설명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Ⅳ.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Program Flow Chart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프로그램 순서도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프로그램 순서도 설명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Ⅴ.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Development Environment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개발 환경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프로그램 개발에 사용한 환경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Ⅵ.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Role Sharing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 err="1">
                          <a:solidFill>
                            <a:schemeClr val="bg1"/>
                          </a:solidFill>
                        </a:rPr>
                        <a:t>팀원별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 역할분담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각 팀원들의 역할 소개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78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Ⅶ.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Performing Schedule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수행 일정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5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주차별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 수행 일정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6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0314" y="624112"/>
            <a:ext cx="24359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Good Night Assistant </a:t>
            </a:r>
            <a:endParaRPr lang="en-US" altLang="ko-KR" b="1" dirty="0">
              <a:solidFill>
                <a:srgbClr val="58595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8595B"/>
                </a:solidFill>
              </a:rPr>
              <a:t>Table of Contents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639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502499-7465-4159-9267-D4E18AC711E6}"/>
              </a:ext>
            </a:extLst>
          </p:cNvPr>
          <p:cNvSpPr/>
          <p:nvPr/>
        </p:nvSpPr>
        <p:spPr>
          <a:xfrm>
            <a:off x="2708032" y="2020557"/>
            <a:ext cx="1524000" cy="2977662"/>
          </a:xfrm>
          <a:prstGeom prst="rect">
            <a:avLst/>
          </a:prstGeom>
          <a:noFill/>
          <a:ln w="57150"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9625A-4994-43FD-990A-239AF5973E94}"/>
              </a:ext>
            </a:extLst>
          </p:cNvPr>
          <p:cNvSpPr/>
          <p:nvPr/>
        </p:nvSpPr>
        <p:spPr>
          <a:xfrm>
            <a:off x="4044463" y="2669609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Yu Gothic UI Semibold" panose="020B0700000000000000" pitchFamily="34" charset="-128"/>
              <a:ea typeface="아리따-돋움(TTF)-Bold" panose="02020603020101020101" pitchFamily="18" charset="-127"/>
            </a:endParaRPr>
          </a:p>
        </p:txBody>
      </p:sp>
      <p:pic>
        <p:nvPicPr>
          <p:cNvPr id="12" name="그림 11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90AF68BD-4F4C-47B4-B815-0AF5CE287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6725" y="3685272"/>
            <a:ext cx="1145833" cy="12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716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8595B"/>
                </a:solidFill>
              </a:rPr>
              <a:t>기여도</a:t>
            </a:r>
            <a:endParaRPr lang="en-US" altLang="ko-KR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4AEF949-B68F-43F6-AC4D-343B65C0E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45453"/>
              </p:ext>
            </p:extLst>
          </p:nvPr>
        </p:nvGraphicFramePr>
        <p:xfrm>
          <a:off x="981307" y="1845939"/>
          <a:ext cx="1044700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52">
                  <a:extLst>
                    <a:ext uri="{9D8B030D-6E8A-4147-A177-3AD203B41FA5}">
                      <a16:colId xmlns:a16="http://schemas.microsoft.com/office/drawing/2014/main" val="585589445"/>
                    </a:ext>
                  </a:extLst>
                </a:gridCol>
                <a:gridCol w="2611752">
                  <a:extLst>
                    <a:ext uri="{9D8B030D-6E8A-4147-A177-3AD203B41FA5}">
                      <a16:colId xmlns:a16="http://schemas.microsoft.com/office/drawing/2014/main" val="316700025"/>
                    </a:ext>
                  </a:extLst>
                </a:gridCol>
                <a:gridCol w="2611752">
                  <a:extLst>
                    <a:ext uri="{9D8B030D-6E8A-4147-A177-3AD203B41FA5}">
                      <a16:colId xmlns:a16="http://schemas.microsoft.com/office/drawing/2014/main" val="3156090230"/>
                    </a:ext>
                  </a:extLst>
                </a:gridCol>
                <a:gridCol w="2611752">
                  <a:extLst>
                    <a:ext uri="{9D8B030D-6E8A-4147-A177-3AD203B41FA5}">
                      <a16:colId xmlns:a16="http://schemas.microsoft.com/office/drawing/2014/main" val="12952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고경빈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중복체크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입력된 문자를 정수로 변환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타이틀 그리기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고경빈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0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그래픽을 통한 입력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규칙 및 상황 판단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테두리 그리기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회의록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342314"/>
                  </a:ext>
                </a:extLst>
              </a:tr>
              <a:tr h="51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중복 없는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네 자리 숫자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입력함수 초안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정보 화면에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611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명 </a:t>
                      </a:r>
                      <a:r>
                        <a:rPr lang="en-US" altLang="ko-KR" dirty="0"/>
                        <a:t>* 100 = 300</a:t>
                      </a:r>
                      <a:r>
                        <a:rPr lang="ko-KR" altLang="en-US"/>
                        <a:t>점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고경빈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신지원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1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84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7540978" y="5780126"/>
            <a:ext cx="2805816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Development Purpose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개발 목표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3038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Development Purpose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개발 목표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8955FD4-997E-44CC-BC00-F289E144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6" y="1561527"/>
            <a:ext cx="6060310" cy="4672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26FCB3-D06D-4361-82B4-C1D464503B56}"/>
              </a:ext>
            </a:extLst>
          </p:cNvPr>
          <p:cNvSpPr/>
          <p:nvPr/>
        </p:nvSpPr>
        <p:spPr>
          <a:xfrm>
            <a:off x="6788880" y="1918367"/>
            <a:ext cx="463943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8595B"/>
                </a:solidFill>
              </a:rPr>
              <a:t>수업 시간에 배운 콘솔 게임을 복습하여 익힌 스킬들을 활용하여 프로그램을 만들기</a:t>
            </a:r>
            <a:endParaRPr lang="en-US" altLang="ko-KR" dirty="0">
              <a:solidFill>
                <a:srgbClr val="58595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8595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8595B"/>
                </a:solidFill>
              </a:rPr>
              <a:t>게임 방법이 복잡하지 않은 게임을 만들기</a:t>
            </a:r>
            <a:endParaRPr lang="en-US" altLang="ko-KR" dirty="0">
              <a:solidFill>
                <a:srgbClr val="58595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8595B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8595B"/>
                </a:solidFill>
              </a:rPr>
              <a:t>분할 컴파일을 통하여 프로그램의 기능을 명확하게 나누기</a:t>
            </a:r>
            <a:endParaRPr lang="en-US" altLang="ko-KR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Development Content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개발 내용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49119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00314" y="624112"/>
            <a:ext cx="243593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Development Content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개발 내용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09BA9-EFD3-4589-8BD4-E1D0BBE2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" y="1830246"/>
            <a:ext cx="1975625" cy="197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FABB6-AC1E-4F40-8057-5470EAEF08B9}"/>
              </a:ext>
            </a:extLst>
          </p:cNvPr>
          <p:cNvSpPr txBox="1"/>
          <p:nvPr/>
        </p:nvSpPr>
        <p:spPr>
          <a:xfrm>
            <a:off x="747132" y="1460914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</a:t>
            </a:r>
            <a:r>
              <a:rPr lang="ko-KR" altLang="en-US" dirty="0"/>
              <a:t> 게임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596EC-9EF5-44D3-8F0C-1D455AC6DB92}"/>
              </a:ext>
            </a:extLst>
          </p:cNvPr>
          <p:cNvSpPr txBox="1"/>
          <p:nvPr/>
        </p:nvSpPr>
        <p:spPr>
          <a:xfrm>
            <a:off x="2700454" y="2356393"/>
            <a:ext cx="842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목표 세 가지에 부합하는 게임으로 빙고 게임과 숫자 야구게임 두 가지 후보가 나왔고 회의를 통해서 최종적으로 숫자 야구게임이 더 적절하다고 판단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48E19A-E8B4-4E5E-A8EB-CC05F160E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4" y="4726317"/>
            <a:ext cx="1507571" cy="15075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DDCF-795D-41AE-B2D2-FBC68AAC0758}"/>
              </a:ext>
            </a:extLst>
          </p:cNvPr>
          <p:cNvSpPr txBox="1"/>
          <p:nvPr/>
        </p:nvSpPr>
        <p:spPr>
          <a:xfrm>
            <a:off x="747132" y="4063569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 기능 분할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CC27C-94F1-4F48-B3FE-CAD5D85DC3F9}"/>
              </a:ext>
            </a:extLst>
          </p:cNvPr>
          <p:cNvSpPr txBox="1"/>
          <p:nvPr/>
        </p:nvSpPr>
        <p:spPr>
          <a:xfrm>
            <a:off x="2700454" y="3805871"/>
            <a:ext cx="8428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구현에 필요한 기능들에 대해서 토의하고 각각의 기능들을 아래와 같이 함수 단위로 분할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사용자에게 네 자리 숫자를 입력 받는 함수의 경우에는 정상적으로 입력이 이루어졌는지 판단 하기 위해서 리턴 값을 </a:t>
            </a:r>
            <a:r>
              <a:rPr lang="en-US" altLang="ko-KR" dirty="0"/>
              <a:t>int</a:t>
            </a:r>
            <a:r>
              <a:rPr lang="ko-KR" altLang="en-US" dirty="0"/>
              <a:t>로 정의할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숫자의 중복을 검사하는 함수 또한 중복여부를 </a:t>
            </a:r>
            <a:r>
              <a:rPr lang="en-US" altLang="ko-KR" dirty="0"/>
              <a:t>int </a:t>
            </a:r>
            <a:r>
              <a:rPr lang="ko-KR" altLang="en-US" dirty="0"/>
              <a:t>형을 사용하여 정의할 것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리턴 값을 </a:t>
            </a:r>
            <a:r>
              <a:rPr lang="en-US" altLang="ko-KR" dirty="0"/>
              <a:t>int</a:t>
            </a:r>
            <a:r>
              <a:rPr lang="ko-KR" altLang="en-US" dirty="0"/>
              <a:t>로 정의할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게임의 진행상황을 판단할 함수도 </a:t>
            </a:r>
            <a:r>
              <a:rPr lang="en-US" altLang="ko-KR" dirty="0"/>
              <a:t>int</a:t>
            </a:r>
            <a:r>
              <a:rPr lang="ko-KR" altLang="en-US" dirty="0"/>
              <a:t>형을 사용하여 종료여부를 판단할 수 있도록 정의할 것</a:t>
            </a:r>
          </a:p>
        </p:txBody>
      </p:sp>
    </p:spTree>
    <p:extLst>
      <p:ext uri="{BB962C8B-B14F-4D97-AF65-F5344CB8AC3E}">
        <p14:creationId xmlns:p14="http://schemas.microsoft.com/office/powerpoint/2010/main" val="21978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00314" y="624112"/>
            <a:ext cx="243593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Development Content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개발 내용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FABB6-AC1E-4F40-8057-5470EAEF08B9}"/>
              </a:ext>
            </a:extLst>
          </p:cNvPr>
          <p:cNvSpPr txBox="1"/>
          <p:nvPr/>
        </p:nvSpPr>
        <p:spPr>
          <a:xfrm>
            <a:off x="747131" y="1460914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</a:t>
            </a:r>
            <a:r>
              <a:rPr lang="ko-KR" altLang="en-US" dirty="0"/>
              <a:t> 구현을 위한 공부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596EC-9EF5-44D3-8F0C-1D455AC6DB92}"/>
              </a:ext>
            </a:extLst>
          </p:cNvPr>
          <p:cNvSpPr txBox="1"/>
          <p:nvPr/>
        </p:nvSpPr>
        <p:spPr>
          <a:xfrm>
            <a:off x="2700454" y="2244809"/>
            <a:ext cx="842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구체적인 함수 구현에 앞서 수업 시간에 공부한 콘솔 게임과 분할 컴파일 방법에 대해서 공부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공유 저장소를 활용하기 위해서 </a:t>
            </a:r>
            <a:r>
              <a:rPr lang="en-US" altLang="ko-KR" dirty="0"/>
              <a:t>Git </a:t>
            </a:r>
            <a:r>
              <a:rPr lang="ko-KR" altLang="en-US" dirty="0"/>
              <a:t>사용법을 숙지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BDDCF-795D-41AE-B2D2-FBC68AAC0758}"/>
              </a:ext>
            </a:extLst>
          </p:cNvPr>
          <p:cNvSpPr txBox="1"/>
          <p:nvPr/>
        </p:nvSpPr>
        <p:spPr>
          <a:xfrm>
            <a:off x="747132" y="4063569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 게임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CC27C-94F1-4F48-B3FE-CAD5D85DC3F9}"/>
              </a:ext>
            </a:extLst>
          </p:cNvPr>
          <p:cNvSpPr txBox="1"/>
          <p:nvPr/>
        </p:nvSpPr>
        <p:spPr>
          <a:xfrm>
            <a:off x="2700454" y="4555565"/>
            <a:ext cx="842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 그래픽은 고려하지 않고 키보드로 바로 숫자를 입력 받아서 플레이 할 수 있는 프로토타입 게임을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제작된 프로토타입 프로그램을 기반으로 차츰차츰 그래픽을 덧입혀 최종 프로그램을 완성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14EAC-47AB-4601-A789-BDCFFF877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2" y="1986690"/>
            <a:ext cx="1652595" cy="1652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EE83E-F23F-4E3E-BFA2-1B12E9E701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2" y="4555565"/>
            <a:ext cx="1295754" cy="18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65143" y="4645919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8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6976533" y="5780126"/>
            <a:ext cx="3370261" cy="83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dirty="0"/>
              <a:t>Project Perform Range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프로젝트 수행범위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724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700314" y="624112"/>
            <a:ext cx="301360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595B"/>
                </a:solidFill>
              </a:rPr>
              <a:t>Project Perform Range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8595B"/>
                </a:solidFill>
              </a:rPr>
              <a:t>프로그램 수행범위</a:t>
            </a:r>
            <a:endParaRPr lang="en-US" altLang="ko-KR" sz="700" dirty="0">
              <a:solidFill>
                <a:srgbClr val="58595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00313" y="362890"/>
            <a:ext cx="10728000" cy="0"/>
          </a:xfrm>
          <a:prstGeom prst="line">
            <a:avLst/>
          </a:prstGeom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66D5226-0B96-44CC-960B-420FD7B5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47" y="1476375"/>
            <a:ext cx="5257312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AC6A1-A870-4FA4-8A98-1276C32D403D}"/>
              </a:ext>
            </a:extLst>
          </p:cNvPr>
          <p:cNvSpPr txBox="1"/>
          <p:nvPr/>
        </p:nvSpPr>
        <p:spPr>
          <a:xfrm>
            <a:off x="861356" y="350380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그래픽 없는 프로토타입 프로그램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206EA80-6E1A-485D-8A1C-10B2F83193C5}"/>
              </a:ext>
            </a:extLst>
          </p:cNvPr>
          <p:cNvSpPr/>
          <p:nvPr/>
        </p:nvSpPr>
        <p:spPr>
          <a:xfrm>
            <a:off x="5765180" y="1984917"/>
            <a:ext cx="1315844" cy="11039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819173-C4B3-45B7-8937-4FD627096CE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53" y="1401570"/>
            <a:ext cx="4470316" cy="2027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136590-C090-4873-9A06-F542EBCE957F}"/>
              </a:ext>
            </a:extLst>
          </p:cNvPr>
          <p:cNvSpPr txBox="1"/>
          <p:nvPr/>
        </p:nvSpPr>
        <p:spPr>
          <a:xfrm>
            <a:off x="7525618" y="3503806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입력 그래픽을 추가한 </a:t>
            </a:r>
            <a:r>
              <a:rPr lang="en-US" altLang="ko-KR" dirty="0"/>
              <a:t>1</a:t>
            </a:r>
            <a:r>
              <a:rPr lang="ko-KR" altLang="en-US" dirty="0"/>
              <a:t>차 수정본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C81A2D-A47D-4C8F-B39A-4C5A68D29D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52" y="4521229"/>
            <a:ext cx="4470316" cy="1870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11D1B71-1825-453A-BCF0-69999EE8179A}"/>
              </a:ext>
            </a:extLst>
          </p:cNvPr>
          <p:cNvSpPr/>
          <p:nvPr/>
        </p:nvSpPr>
        <p:spPr>
          <a:xfrm rot="10800000">
            <a:off x="5765180" y="4710896"/>
            <a:ext cx="1315844" cy="11039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05EF11-5688-424E-B9A3-96897960BEE8}"/>
              </a:ext>
            </a:extLst>
          </p:cNvPr>
          <p:cNvSpPr/>
          <p:nvPr/>
        </p:nvSpPr>
        <p:spPr>
          <a:xfrm rot="5400000">
            <a:off x="9131205" y="3606867"/>
            <a:ext cx="571410" cy="11039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92E8E-93F9-4638-BA2B-0B5F39CF86BC}"/>
              </a:ext>
            </a:extLst>
          </p:cNvPr>
          <p:cNvSpPr txBox="1"/>
          <p:nvPr/>
        </p:nvSpPr>
        <p:spPr>
          <a:xfrm>
            <a:off x="7353684" y="6468310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플레이 정보를 추가한 </a:t>
            </a:r>
            <a:r>
              <a:rPr lang="en-US" altLang="ko-KR" dirty="0"/>
              <a:t>2</a:t>
            </a:r>
            <a:r>
              <a:rPr lang="ko-KR" altLang="en-US" dirty="0"/>
              <a:t>차 수정본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BE78A-0182-488C-BD55-EB10E2EFA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47" y="4219303"/>
            <a:ext cx="5257312" cy="21723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E64CC-37E3-478A-87F0-B33E43CE1A97}"/>
              </a:ext>
            </a:extLst>
          </p:cNvPr>
          <p:cNvSpPr txBox="1"/>
          <p:nvPr/>
        </p:nvSpPr>
        <p:spPr>
          <a:xfrm>
            <a:off x="1981854" y="648866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최종 </a:t>
            </a:r>
            <a:r>
              <a:rPr lang="ko-KR" altLang="en-US" dirty="0" err="1"/>
              <a:t>완성본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9" grpId="0" animBg="1"/>
      <p:bldP spid="20" grpId="0" animBg="1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530</Words>
  <Application>Microsoft Office PowerPoint</Application>
  <PresentationFormat>와이드스크린</PresentationFormat>
  <Paragraphs>139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Yu Gothic UI Semibold</vt:lpstr>
      <vt:lpstr>맑은 고딕</vt:lpstr>
      <vt:lpstr>Arial</vt:lpstr>
      <vt:lpstr>Office 테마</vt:lpstr>
      <vt:lpstr>1_Office 테마</vt:lpstr>
      <vt:lpstr>2_Office 테마</vt:lpstr>
      <vt:lpstr>7_Office 테마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신 지원</cp:lastModifiedBy>
  <cp:revision>350</cp:revision>
  <dcterms:created xsi:type="dcterms:W3CDTF">2017-10-09T06:24:25Z</dcterms:created>
  <dcterms:modified xsi:type="dcterms:W3CDTF">2019-12-06T06:30:13Z</dcterms:modified>
</cp:coreProperties>
</file>