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 id="2147483677" r:id="rId3"/>
    <p:sldMasterId id="2147483693" r:id="rId4"/>
    <p:sldMasterId id="2147483709" r:id="rId5"/>
    <p:sldMasterId id="2147483725" r:id="rId6"/>
  </p:sldMasterIdLst>
  <p:notesMasterIdLst>
    <p:notesMasterId r:id="rId26"/>
  </p:notesMasterIdLst>
  <p:handoutMasterIdLst>
    <p:handoutMasterId r:id="rId27"/>
  </p:handoutMasterIdLst>
  <p:sldIdLst>
    <p:sldId id="435" r:id="rId7"/>
    <p:sldId id="441" r:id="rId8"/>
    <p:sldId id="438" r:id="rId9"/>
    <p:sldId id="363" r:id="rId10"/>
    <p:sldId id="436" r:id="rId11"/>
    <p:sldId id="445" r:id="rId12"/>
    <p:sldId id="449" r:id="rId13"/>
    <p:sldId id="448" r:id="rId14"/>
    <p:sldId id="469" r:id="rId15"/>
    <p:sldId id="467" r:id="rId16"/>
    <p:sldId id="450" r:id="rId17"/>
    <p:sldId id="451" r:id="rId18"/>
    <p:sldId id="454" r:id="rId19"/>
    <p:sldId id="455" r:id="rId20"/>
    <p:sldId id="456" r:id="rId21"/>
    <p:sldId id="457" r:id="rId22"/>
    <p:sldId id="458" r:id="rId23"/>
    <p:sldId id="459" r:id="rId24"/>
    <p:sldId id="460" r:id="rId25"/>
  </p:sldIdLst>
  <p:sldSz cx="9144000" cy="6858000" type="screen4x3"/>
  <p:notesSz cx="6735763" cy="9866313"/>
  <p:defaultTextStyle>
    <a:defPPr>
      <a:defRPr lang="hu-HU"/>
    </a:defPPr>
    <a:lvl1pPr algn="l" rtl="0" fontAlgn="base">
      <a:spcBef>
        <a:spcPct val="20000"/>
      </a:spcBef>
      <a:spcAft>
        <a:spcPct val="0"/>
      </a:spcAft>
      <a:buClr>
        <a:srgbClr val="CC9900"/>
      </a:buClr>
      <a:buChar char="•"/>
      <a:defRPr sz="2800" kern="1200">
        <a:solidFill>
          <a:schemeClr val="tx1"/>
        </a:solidFill>
        <a:latin typeface="Trebuchet MS" panose="020B0603020202020204" pitchFamily="34" charset="0"/>
        <a:ea typeface="+mn-ea"/>
        <a:cs typeface="+mn-cs"/>
      </a:defRPr>
    </a:lvl1pPr>
    <a:lvl2pPr marL="457200" algn="l" rtl="0" fontAlgn="base">
      <a:spcBef>
        <a:spcPct val="20000"/>
      </a:spcBef>
      <a:spcAft>
        <a:spcPct val="0"/>
      </a:spcAft>
      <a:buClr>
        <a:srgbClr val="CC9900"/>
      </a:buClr>
      <a:buChar char="•"/>
      <a:defRPr sz="2800" kern="1200">
        <a:solidFill>
          <a:schemeClr val="tx1"/>
        </a:solidFill>
        <a:latin typeface="Trebuchet MS" panose="020B0603020202020204" pitchFamily="34" charset="0"/>
        <a:ea typeface="+mn-ea"/>
        <a:cs typeface="+mn-cs"/>
      </a:defRPr>
    </a:lvl2pPr>
    <a:lvl3pPr marL="914400" algn="l" rtl="0" fontAlgn="base">
      <a:spcBef>
        <a:spcPct val="20000"/>
      </a:spcBef>
      <a:spcAft>
        <a:spcPct val="0"/>
      </a:spcAft>
      <a:buClr>
        <a:srgbClr val="CC9900"/>
      </a:buClr>
      <a:buChar char="•"/>
      <a:defRPr sz="2800" kern="1200">
        <a:solidFill>
          <a:schemeClr val="tx1"/>
        </a:solidFill>
        <a:latin typeface="Trebuchet MS" panose="020B0603020202020204" pitchFamily="34" charset="0"/>
        <a:ea typeface="+mn-ea"/>
        <a:cs typeface="+mn-cs"/>
      </a:defRPr>
    </a:lvl3pPr>
    <a:lvl4pPr marL="1371600" algn="l" rtl="0" fontAlgn="base">
      <a:spcBef>
        <a:spcPct val="20000"/>
      </a:spcBef>
      <a:spcAft>
        <a:spcPct val="0"/>
      </a:spcAft>
      <a:buClr>
        <a:srgbClr val="CC9900"/>
      </a:buClr>
      <a:buChar char="•"/>
      <a:defRPr sz="2800" kern="1200">
        <a:solidFill>
          <a:schemeClr val="tx1"/>
        </a:solidFill>
        <a:latin typeface="Trebuchet MS" panose="020B0603020202020204" pitchFamily="34" charset="0"/>
        <a:ea typeface="+mn-ea"/>
        <a:cs typeface="+mn-cs"/>
      </a:defRPr>
    </a:lvl4pPr>
    <a:lvl5pPr marL="1828800" algn="l" rtl="0" fontAlgn="base">
      <a:spcBef>
        <a:spcPct val="20000"/>
      </a:spcBef>
      <a:spcAft>
        <a:spcPct val="0"/>
      </a:spcAft>
      <a:buClr>
        <a:srgbClr val="CC9900"/>
      </a:buClr>
      <a:buChar char="•"/>
      <a:defRPr sz="2800" kern="1200">
        <a:solidFill>
          <a:schemeClr val="tx1"/>
        </a:solidFill>
        <a:latin typeface="Trebuchet MS" panose="020B0603020202020204" pitchFamily="34" charset="0"/>
        <a:ea typeface="+mn-ea"/>
        <a:cs typeface="+mn-cs"/>
      </a:defRPr>
    </a:lvl5pPr>
    <a:lvl6pPr marL="2286000" algn="l" defTabSz="914400" rtl="0" eaLnBrk="1" latinLnBrk="0" hangingPunct="1">
      <a:defRPr sz="2800" kern="1200">
        <a:solidFill>
          <a:schemeClr val="tx1"/>
        </a:solidFill>
        <a:latin typeface="Trebuchet MS" panose="020B0603020202020204" pitchFamily="34" charset="0"/>
        <a:ea typeface="+mn-ea"/>
        <a:cs typeface="+mn-cs"/>
      </a:defRPr>
    </a:lvl6pPr>
    <a:lvl7pPr marL="2743200" algn="l" defTabSz="914400" rtl="0" eaLnBrk="1" latinLnBrk="0" hangingPunct="1">
      <a:defRPr sz="2800" kern="1200">
        <a:solidFill>
          <a:schemeClr val="tx1"/>
        </a:solidFill>
        <a:latin typeface="Trebuchet MS" panose="020B0603020202020204" pitchFamily="34" charset="0"/>
        <a:ea typeface="+mn-ea"/>
        <a:cs typeface="+mn-cs"/>
      </a:defRPr>
    </a:lvl7pPr>
    <a:lvl8pPr marL="3200400" algn="l" defTabSz="914400" rtl="0" eaLnBrk="1" latinLnBrk="0" hangingPunct="1">
      <a:defRPr sz="2800" kern="1200">
        <a:solidFill>
          <a:schemeClr val="tx1"/>
        </a:solidFill>
        <a:latin typeface="Trebuchet MS" panose="020B0603020202020204" pitchFamily="34" charset="0"/>
        <a:ea typeface="+mn-ea"/>
        <a:cs typeface="+mn-cs"/>
      </a:defRPr>
    </a:lvl8pPr>
    <a:lvl9pPr marL="3657600" algn="l" defTabSz="914400" rtl="0" eaLnBrk="1" latinLnBrk="0" hangingPunct="1">
      <a:defRPr sz="2800"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E00"/>
    <a:srgbClr val="744D00"/>
    <a:srgbClr val="825700"/>
    <a:srgbClr val="543800"/>
    <a:srgbClr val="321900"/>
    <a:srgbClr val="4C2600"/>
    <a:srgbClr val="660033"/>
    <a:srgbClr val="663300"/>
    <a:srgbClr val="A87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8494" autoAdjust="0"/>
  </p:normalViewPr>
  <p:slideViewPr>
    <p:cSldViewPr>
      <p:cViewPr varScale="1">
        <p:scale>
          <a:sx n="101" d="100"/>
          <a:sy n="101" d="100"/>
        </p:scale>
        <p:origin x="19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428" y="-102"/>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1"/>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spcBef>
                <a:spcPct val="0"/>
              </a:spcBef>
              <a:buClrTx/>
              <a:buFontTx/>
              <a:buNone/>
              <a:defRPr sz="1300">
                <a:latin typeface="Arial" panose="020B0604020202020204" pitchFamily="34" charset="0"/>
              </a:defRPr>
            </a:lvl1pPr>
          </a:lstStyle>
          <a:p>
            <a:endParaRPr lang="hu-HU" altLang="hu-HU"/>
          </a:p>
        </p:txBody>
      </p:sp>
      <p:sp>
        <p:nvSpPr>
          <p:cNvPr id="37891" name="Rectangle 3"/>
          <p:cNvSpPr>
            <a:spLocks noGrp="1" noChangeArrowheads="1"/>
          </p:cNvSpPr>
          <p:nvPr>
            <p:ph type="dt" sz="quarter" idx="1"/>
          </p:nvPr>
        </p:nvSpPr>
        <p:spPr bwMode="auto">
          <a:xfrm>
            <a:off x="3815178" y="1"/>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spcBef>
                <a:spcPct val="0"/>
              </a:spcBef>
              <a:buClrTx/>
              <a:buFontTx/>
              <a:buNone/>
              <a:defRPr sz="1300">
                <a:latin typeface="Arial" panose="020B0604020202020204" pitchFamily="34" charset="0"/>
              </a:defRPr>
            </a:lvl1pPr>
          </a:lstStyle>
          <a:p>
            <a:endParaRPr lang="hu-HU" altLang="hu-HU"/>
          </a:p>
        </p:txBody>
      </p:sp>
      <p:sp>
        <p:nvSpPr>
          <p:cNvPr id="37892" name="Rectangle 4"/>
          <p:cNvSpPr>
            <a:spLocks noGrp="1" noChangeArrowheads="1"/>
          </p:cNvSpPr>
          <p:nvPr>
            <p:ph type="ftr" sz="quarter" idx="2"/>
          </p:nvPr>
        </p:nvSpPr>
        <p:spPr bwMode="auto">
          <a:xfrm>
            <a:off x="0" y="9372020"/>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spcBef>
                <a:spcPct val="0"/>
              </a:spcBef>
              <a:buClrTx/>
              <a:buFontTx/>
              <a:buNone/>
              <a:defRPr sz="1300">
                <a:latin typeface="Arial" panose="020B0604020202020204" pitchFamily="34" charset="0"/>
              </a:defRPr>
            </a:lvl1pPr>
          </a:lstStyle>
          <a:p>
            <a:endParaRPr lang="hu-HU" altLang="hu-HU"/>
          </a:p>
        </p:txBody>
      </p:sp>
      <p:sp>
        <p:nvSpPr>
          <p:cNvPr id="37893" name="Rectangle 5"/>
          <p:cNvSpPr>
            <a:spLocks noGrp="1" noChangeArrowheads="1"/>
          </p:cNvSpPr>
          <p:nvPr>
            <p:ph type="sldNum" sz="quarter" idx="3"/>
          </p:nvPr>
        </p:nvSpPr>
        <p:spPr bwMode="auto">
          <a:xfrm>
            <a:off x="3815178" y="9372020"/>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spcBef>
                <a:spcPct val="0"/>
              </a:spcBef>
              <a:buClrTx/>
              <a:buFontTx/>
              <a:buNone/>
              <a:defRPr sz="1300">
                <a:latin typeface="Arial" panose="020B0604020202020204" pitchFamily="34" charset="0"/>
              </a:defRPr>
            </a:lvl1pPr>
          </a:lstStyle>
          <a:p>
            <a:fld id="{D4E06204-DF19-4E5D-B81F-23BA44E9F895}" type="slidenum">
              <a:rPr lang="hu-HU" altLang="hu-HU"/>
              <a:pPr/>
              <a:t>‹#›</a:t>
            </a:fld>
            <a:endParaRPr lang="hu-HU" altLang="hu-HU"/>
          </a:p>
        </p:txBody>
      </p:sp>
    </p:spTree>
    <p:extLst>
      <p:ext uri="{BB962C8B-B14F-4D97-AF65-F5344CB8AC3E}">
        <p14:creationId xmlns:p14="http://schemas.microsoft.com/office/powerpoint/2010/main" val="157493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spcBef>
                <a:spcPct val="0"/>
              </a:spcBef>
              <a:buClrTx/>
              <a:buFontTx/>
              <a:buNone/>
              <a:defRPr sz="1300">
                <a:latin typeface="Arial" panose="020B0604020202020204" pitchFamily="34" charset="0"/>
              </a:defRPr>
            </a:lvl1pPr>
          </a:lstStyle>
          <a:p>
            <a:endParaRPr lang="hu-HU" altLang="hu-HU"/>
          </a:p>
        </p:txBody>
      </p:sp>
      <p:sp>
        <p:nvSpPr>
          <p:cNvPr id="10243" name="Rectangle 3"/>
          <p:cNvSpPr>
            <a:spLocks noGrp="1" noChangeArrowheads="1"/>
          </p:cNvSpPr>
          <p:nvPr>
            <p:ph type="dt" idx="1"/>
          </p:nvPr>
        </p:nvSpPr>
        <p:spPr bwMode="auto">
          <a:xfrm>
            <a:off x="3815178" y="1"/>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spcBef>
                <a:spcPct val="0"/>
              </a:spcBef>
              <a:buClrTx/>
              <a:buFontTx/>
              <a:buNone/>
              <a:defRPr sz="1300">
                <a:latin typeface="Arial" panose="020B0604020202020204" pitchFamily="34" charset="0"/>
              </a:defRPr>
            </a:lvl1pPr>
          </a:lstStyle>
          <a:p>
            <a:endParaRPr lang="hu-HU" altLang="hu-HU"/>
          </a:p>
        </p:txBody>
      </p:sp>
      <p:sp>
        <p:nvSpPr>
          <p:cNvPr id="10244" name="Rectangle 4"/>
          <p:cNvSpPr>
            <a:spLocks noGrp="1" noRot="1" noChangeAspect="1" noChangeArrowheads="1" noTextEdit="1"/>
          </p:cNvSpPr>
          <p:nvPr>
            <p:ph type="sldImg" idx="2"/>
          </p:nvPr>
        </p:nvSpPr>
        <p:spPr bwMode="auto">
          <a:xfrm>
            <a:off x="903288" y="741363"/>
            <a:ext cx="4929187" cy="36988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73869" y="4686826"/>
            <a:ext cx="5388026" cy="443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hu-HU" altLang="hu-HU"/>
              <a:t>Mintaszöveg szerkesztése</a:t>
            </a:r>
          </a:p>
          <a:p>
            <a:pPr lvl="1"/>
            <a:r>
              <a:rPr lang="hu-HU" altLang="hu-HU"/>
              <a:t>Második szint</a:t>
            </a:r>
          </a:p>
          <a:p>
            <a:pPr lvl="2"/>
            <a:r>
              <a:rPr lang="hu-HU" altLang="hu-HU"/>
              <a:t>Harmadik szint</a:t>
            </a:r>
          </a:p>
          <a:p>
            <a:pPr lvl="3"/>
            <a:r>
              <a:rPr lang="hu-HU" altLang="hu-HU"/>
              <a:t>Negyedik szint</a:t>
            </a:r>
          </a:p>
          <a:p>
            <a:pPr lvl="4"/>
            <a:r>
              <a:rPr lang="hu-HU" altLang="hu-HU"/>
              <a:t>Ötödik szint</a:t>
            </a:r>
          </a:p>
        </p:txBody>
      </p:sp>
      <p:sp>
        <p:nvSpPr>
          <p:cNvPr id="10246" name="Rectangle 6"/>
          <p:cNvSpPr>
            <a:spLocks noGrp="1" noChangeArrowheads="1"/>
          </p:cNvSpPr>
          <p:nvPr>
            <p:ph type="ftr" sz="quarter" idx="4"/>
          </p:nvPr>
        </p:nvSpPr>
        <p:spPr bwMode="auto">
          <a:xfrm>
            <a:off x="0" y="9372020"/>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spcBef>
                <a:spcPct val="0"/>
              </a:spcBef>
              <a:buClrTx/>
              <a:buFontTx/>
              <a:buNone/>
              <a:defRPr sz="1300">
                <a:latin typeface="Arial" panose="020B0604020202020204" pitchFamily="34" charset="0"/>
              </a:defRPr>
            </a:lvl1pPr>
          </a:lstStyle>
          <a:p>
            <a:endParaRPr lang="hu-HU" altLang="hu-HU"/>
          </a:p>
        </p:txBody>
      </p:sp>
      <p:sp>
        <p:nvSpPr>
          <p:cNvPr id="10247" name="Rectangle 7"/>
          <p:cNvSpPr>
            <a:spLocks noGrp="1" noChangeArrowheads="1"/>
          </p:cNvSpPr>
          <p:nvPr>
            <p:ph type="sldNum" sz="quarter" idx="5"/>
          </p:nvPr>
        </p:nvSpPr>
        <p:spPr bwMode="auto">
          <a:xfrm>
            <a:off x="3815178" y="9372020"/>
            <a:ext cx="2919123" cy="4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spcBef>
                <a:spcPct val="0"/>
              </a:spcBef>
              <a:buClrTx/>
              <a:buFontTx/>
              <a:buNone/>
              <a:defRPr sz="1300">
                <a:latin typeface="Arial" panose="020B0604020202020204" pitchFamily="34" charset="0"/>
              </a:defRPr>
            </a:lvl1pPr>
          </a:lstStyle>
          <a:p>
            <a:fld id="{E1A3FFEA-5DB3-4FDA-B1E6-3117B5A0D6C5}" type="slidenum">
              <a:rPr lang="hu-HU" altLang="hu-HU"/>
              <a:pPr/>
              <a:t>‹#›</a:t>
            </a:fld>
            <a:endParaRPr lang="hu-HU" altLang="hu-HU"/>
          </a:p>
        </p:txBody>
      </p:sp>
    </p:spTree>
    <p:extLst>
      <p:ext uri="{BB962C8B-B14F-4D97-AF65-F5344CB8AC3E}">
        <p14:creationId xmlns:p14="http://schemas.microsoft.com/office/powerpoint/2010/main" val="40053754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779D5-37CC-497E-A9EA-2D27B1852629}" type="slidenum">
              <a:rPr lang="hu-HU" altLang="hu-HU">
                <a:solidFill>
                  <a:srgbClr val="000000"/>
                </a:solidFill>
              </a:rPr>
              <a:pPr/>
              <a:t>1</a:t>
            </a:fld>
            <a:endParaRPr lang="hu-HU" altLang="hu-HU">
              <a:solidFill>
                <a:srgbClr val="000000"/>
              </a:solidFill>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hu-HU" altLang="hu-HU"/>
          </a:p>
        </p:txBody>
      </p:sp>
    </p:spTree>
    <p:extLst>
      <p:ext uri="{BB962C8B-B14F-4D97-AF65-F5344CB8AC3E}">
        <p14:creationId xmlns:p14="http://schemas.microsoft.com/office/powerpoint/2010/main" val="141959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3CC704-068F-4876-9A99-BD6B36AF1417}" type="slidenum">
              <a:rPr lang="hu-HU" altLang="hu-HU"/>
              <a:pPr/>
              <a:t>10</a:t>
            </a:fld>
            <a:endParaRPr lang="hu-HU" altLang="hu-HU"/>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hu-HU" altLang="hu-HU" dirty="0"/>
              <a:t>http://nol.hu/belfold/sokkot-okozo-halalozasi-adatok-1547879</a:t>
            </a:r>
          </a:p>
          <a:p>
            <a:r>
              <a:rPr lang="hu-HU" altLang="hu-HU" baseline="0" dirty="0"/>
              <a:t>Példátlan mértékben nőtt a munkanélküliségi ráta az előző időszakhoz képest… - milyen havi lehet a cikk? Februári (IV. negyedév) </a:t>
            </a:r>
          </a:p>
          <a:p>
            <a:r>
              <a:rPr lang="hu-HU" altLang="hu-HU" dirty="0"/>
              <a:t>Mikor érdemes munkanélküliségi rátát számítani a kormányzó párt ill. az ellenzék elemzőinek? Kormányzó párt: nyár (idénymunka),</a:t>
            </a:r>
            <a:r>
              <a:rPr lang="hu-HU" altLang="hu-HU" baseline="0" dirty="0"/>
              <a:t> ellenzék: tél</a:t>
            </a:r>
          </a:p>
          <a:p>
            <a:endParaRPr lang="hu-HU" altLang="hu-HU" dirty="0"/>
          </a:p>
        </p:txBody>
      </p:sp>
    </p:spTree>
    <p:extLst>
      <p:ext uri="{BB962C8B-B14F-4D97-AF65-F5344CB8AC3E}">
        <p14:creationId xmlns:p14="http://schemas.microsoft.com/office/powerpoint/2010/main" val="244877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Pl. beteg emberek – mivel jellemeznénk?</a:t>
            </a:r>
          </a:p>
          <a:p>
            <a:endParaRPr lang="hu-HU" dirty="0"/>
          </a:p>
        </p:txBody>
      </p:sp>
      <p:sp>
        <p:nvSpPr>
          <p:cNvPr id="4" name="Dia számának helye 3"/>
          <p:cNvSpPr>
            <a:spLocks noGrp="1"/>
          </p:cNvSpPr>
          <p:nvPr>
            <p:ph type="sldNum" sz="quarter" idx="5"/>
          </p:nvPr>
        </p:nvSpPr>
        <p:spPr/>
        <p:txBody>
          <a:bodyPr/>
          <a:lstStyle/>
          <a:p>
            <a:fld id="{E1A3FFEA-5DB3-4FDA-B1E6-3117B5A0D6C5}" type="slidenum">
              <a:rPr lang="hu-HU" altLang="hu-HU" smtClean="0"/>
              <a:pPr/>
              <a:t>11</a:t>
            </a:fld>
            <a:endParaRPr lang="hu-HU" altLang="hu-HU"/>
          </a:p>
        </p:txBody>
      </p:sp>
    </p:spTree>
    <p:extLst>
      <p:ext uri="{BB962C8B-B14F-4D97-AF65-F5344CB8AC3E}">
        <p14:creationId xmlns:p14="http://schemas.microsoft.com/office/powerpoint/2010/main" val="294099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D501C-37E4-4756-8CE1-4407B5B5F406}" type="slidenum">
              <a:rPr lang="hu-HU" altLang="hu-HU"/>
              <a:pPr/>
              <a:t>12</a:t>
            </a:fld>
            <a:endParaRPr lang="hu-HU" altLang="hu-HU"/>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r>
              <a:rPr lang="hu-HU" altLang="hu-HU" dirty="0"/>
              <a:t>(lehet itt folytatni a betegekkel)</a:t>
            </a:r>
          </a:p>
        </p:txBody>
      </p:sp>
    </p:spTree>
    <p:extLst>
      <p:ext uri="{BB962C8B-B14F-4D97-AF65-F5344CB8AC3E}">
        <p14:creationId xmlns:p14="http://schemas.microsoft.com/office/powerpoint/2010/main" val="3784450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B77A3-FAFD-4622-8D21-90758DC46D55}" type="slidenum">
              <a:rPr lang="hu-HU" altLang="hu-HU"/>
              <a:pPr/>
              <a:t>13</a:t>
            </a:fld>
            <a:endParaRPr lang="hu-HU" altLang="hu-HU"/>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r>
              <a:rPr lang="hu-HU" altLang="hu-HU" dirty="0"/>
              <a:t>Pl. a T karos férfi hallgatók magassága</a:t>
            </a:r>
          </a:p>
          <a:p>
            <a:r>
              <a:rPr lang="hu-HU" altLang="hu-HU" dirty="0"/>
              <a:t>-&gt; közös ismérv: kar (T), foglalkozás (hallgató), nem (férfi) - minőségi</a:t>
            </a:r>
          </a:p>
          <a:p>
            <a:r>
              <a:rPr lang="hu-HU" altLang="hu-HU" dirty="0"/>
              <a:t>-&gt; megkülönböztető: magasság – mennyiségi</a:t>
            </a:r>
          </a:p>
          <a:p>
            <a:endParaRPr lang="hu-HU" altLang="hu-HU" dirty="0"/>
          </a:p>
          <a:p>
            <a:r>
              <a:rPr lang="hu-HU" altLang="hu-HU" dirty="0"/>
              <a:t>Vagy lehet folytatni a betegekkel:</a:t>
            </a:r>
            <a:br>
              <a:rPr lang="hu-HU" altLang="hu-HU" dirty="0"/>
            </a:br>
            <a:r>
              <a:rPr lang="hu-HU" altLang="hu-HU" dirty="0"/>
              <a:t>emberekről beszélünk, akikben közös ismérv, hogy a mai napon betegek</a:t>
            </a:r>
          </a:p>
        </p:txBody>
      </p:sp>
    </p:spTree>
    <p:extLst>
      <p:ext uri="{BB962C8B-B14F-4D97-AF65-F5344CB8AC3E}">
        <p14:creationId xmlns:p14="http://schemas.microsoft.com/office/powerpoint/2010/main" val="2534736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11DCA3-6C2C-4AE1-8CF4-CA7A6DF934DE}" type="slidenum">
              <a:rPr lang="hu-HU" altLang="hu-HU"/>
              <a:pPr/>
              <a:t>15</a:t>
            </a:fld>
            <a:endParaRPr lang="hu-HU" altLang="hu-HU"/>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hu-HU" altLang="hu-HU" dirty="0"/>
              <a:t>Névleges: </a:t>
            </a:r>
            <a:r>
              <a:rPr lang="hu-HU" altLang="hu-HU" dirty="0" err="1"/>
              <a:t>Bpest</a:t>
            </a:r>
            <a:r>
              <a:rPr lang="hu-HU" altLang="hu-HU" dirty="0"/>
              <a:t> kerületei, egyház megjelölése 1%-os kedvezményezettként az adópapíron; telefonszám; 109-es busz, 9-es busz (összeg, reláció nem értelmezhető)</a:t>
            </a:r>
          </a:p>
          <a:p>
            <a:r>
              <a:rPr lang="hu-HU" altLang="hu-HU" dirty="0"/>
              <a:t>Sorrendi: minőségi fokozat (</a:t>
            </a:r>
            <a:r>
              <a:rPr lang="hu-HU" altLang="hu-HU" dirty="0" err="1"/>
              <a:t>elsőosztályú</a:t>
            </a:r>
            <a:r>
              <a:rPr lang="hu-HU" altLang="hu-HU" dirty="0"/>
              <a:t>, másodosztályú,…)</a:t>
            </a:r>
          </a:p>
          <a:p>
            <a:r>
              <a:rPr lang="hu-HU" altLang="hu-HU" dirty="0"/>
              <a:t>Tojásra jelölés (S,M,L,XL) jó-e? </a:t>
            </a:r>
            <a:r>
              <a:rPr lang="hu-HU" sz="1200" kern="1200" dirty="0">
                <a:solidFill>
                  <a:schemeClr val="tx1"/>
                </a:solidFill>
                <a:effectLst/>
                <a:latin typeface="Arial" panose="020B0604020202020204" pitchFamily="34" charset="0"/>
                <a:ea typeface="+mn-ea"/>
                <a:cs typeface="+mn-cs"/>
              </a:rPr>
              <a:t>Igen, de csak ha kódoljuk, mégpedig növekvő számsorrá</a:t>
            </a:r>
          </a:p>
          <a:p>
            <a:endParaRPr lang="hu-HU" altLang="hu-HU" sz="1200" kern="1200" dirty="0">
              <a:solidFill>
                <a:schemeClr val="tx1"/>
              </a:solidFill>
              <a:effectLst/>
              <a:latin typeface="Arial" panose="020B0604020202020204" pitchFamily="34" charset="0"/>
              <a:ea typeface="+mn-ea"/>
              <a:cs typeface="+mn-cs"/>
            </a:endParaRPr>
          </a:p>
          <a:p>
            <a:r>
              <a:rPr lang="hu-HU" altLang="hu-HU" sz="1200" kern="1200" dirty="0">
                <a:solidFill>
                  <a:schemeClr val="tx1"/>
                </a:solidFill>
                <a:effectLst/>
                <a:latin typeface="Arial" panose="020B0604020202020204" pitchFamily="34" charset="0"/>
                <a:ea typeface="+mn-ea"/>
                <a:cs typeface="+mn-cs"/>
              </a:rPr>
              <a:t>(Betegekre is visszatérni)</a:t>
            </a:r>
            <a:endParaRPr lang="hu-HU" altLang="hu-HU" dirty="0"/>
          </a:p>
        </p:txBody>
      </p:sp>
    </p:spTree>
    <p:extLst>
      <p:ext uri="{BB962C8B-B14F-4D97-AF65-F5344CB8AC3E}">
        <p14:creationId xmlns:p14="http://schemas.microsoft.com/office/powerpoint/2010/main" val="3212173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D5799-C50D-43E9-949C-95DED6B87F3B}" type="slidenum">
              <a:rPr lang="hu-HU" altLang="hu-HU"/>
              <a:pPr/>
              <a:t>16</a:t>
            </a:fld>
            <a:endParaRPr lang="hu-HU" altLang="hu-HU"/>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r>
              <a:rPr lang="hu-HU" altLang="hu-HU" dirty="0"/>
              <a:t>Különbségi: dátum (időbeli ismérv); tengerszint feletti magasság, km-kő:</a:t>
            </a:r>
            <a:r>
              <a:rPr lang="hu-HU" altLang="hu-HU" baseline="0" dirty="0"/>
              <a:t> nincs kétszer olyan távolságra, csak ha éppen a km-kőnél vagyok</a:t>
            </a:r>
            <a:endParaRPr lang="hu-HU" altLang="hu-HU" dirty="0"/>
          </a:p>
          <a:p>
            <a:r>
              <a:rPr lang="hu-HU" altLang="hu-HU" dirty="0"/>
              <a:t>Arány: testmagasság, jövedelem, fogyasztás</a:t>
            </a:r>
          </a:p>
          <a:p>
            <a:endParaRPr lang="hu-HU" altLang="hu-HU" dirty="0"/>
          </a:p>
        </p:txBody>
      </p:sp>
    </p:spTree>
    <p:extLst>
      <p:ext uri="{BB962C8B-B14F-4D97-AF65-F5344CB8AC3E}">
        <p14:creationId xmlns:p14="http://schemas.microsoft.com/office/powerpoint/2010/main" val="70335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Közvéleménykutatásoknál az 1-5 skála is minőségi ismérv -&gt; átlagot nem illik számítani rá</a:t>
            </a:r>
          </a:p>
        </p:txBody>
      </p:sp>
      <p:sp>
        <p:nvSpPr>
          <p:cNvPr id="4" name="Dia számának helye 3"/>
          <p:cNvSpPr>
            <a:spLocks noGrp="1"/>
          </p:cNvSpPr>
          <p:nvPr>
            <p:ph type="sldNum" sz="quarter" idx="10"/>
          </p:nvPr>
        </p:nvSpPr>
        <p:spPr/>
        <p:txBody>
          <a:bodyPr/>
          <a:lstStyle/>
          <a:p>
            <a:fld id="{D10280C4-32E6-49AC-8B69-D40AE1B4066E}" type="slidenum">
              <a:rPr lang="hu-HU" altLang="hu-HU" smtClean="0"/>
              <a:pPr/>
              <a:t>17</a:t>
            </a:fld>
            <a:endParaRPr lang="hu-HU" altLang="hu-HU"/>
          </a:p>
        </p:txBody>
      </p:sp>
    </p:spTree>
    <p:extLst>
      <p:ext uri="{BB962C8B-B14F-4D97-AF65-F5344CB8AC3E}">
        <p14:creationId xmlns:p14="http://schemas.microsoft.com/office/powerpoint/2010/main" val="327820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2F012-5BFF-4569-B0C6-86B118F8AD53}" type="slidenum">
              <a:rPr lang="hu-HU" altLang="hu-HU"/>
              <a:pPr/>
              <a:t>18</a:t>
            </a:fld>
            <a:endParaRPr lang="hu-HU" altLang="hu-HU"/>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r>
              <a:rPr lang="hu-HU" altLang="hu-HU" dirty="0"/>
              <a:t>Tényleges mennyiségi ismérvnek csak a különbségi és az arányskálát szoktuk tekinteni.</a:t>
            </a:r>
          </a:p>
          <a:p>
            <a:r>
              <a:rPr lang="hu-HU" altLang="hu-HU" dirty="0"/>
              <a:t>Lefelé szabad menni, felfelé nem</a:t>
            </a:r>
          </a:p>
        </p:txBody>
      </p:sp>
    </p:spTree>
    <p:extLst>
      <p:ext uri="{BB962C8B-B14F-4D97-AF65-F5344CB8AC3E}">
        <p14:creationId xmlns:p14="http://schemas.microsoft.com/office/powerpoint/2010/main" val="384319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D10280C4-32E6-49AC-8B69-D40AE1B4066E}" type="slidenum">
              <a:rPr lang="hu-HU" altLang="hu-HU" smtClean="0"/>
              <a:pPr/>
              <a:t>19</a:t>
            </a:fld>
            <a:endParaRPr lang="hu-HU" altLang="hu-HU"/>
          </a:p>
        </p:txBody>
      </p:sp>
    </p:spTree>
    <p:extLst>
      <p:ext uri="{BB962C8B-B14F-4D97-AF65-F5344CB8AC3E}">
        <p14:creationId xmlns:p14="http://schemas.microsoft.com/office/powerpoint/2010/main" val="174586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4F154-53AE-4EFE-B0CA-E8438D0D29AE}" type="slidenum">
              <a:rPr lang="hu-HU" altLang="hu-HU">
                <a:solidFill>
                  <a:srgbClr val="000000"/>
                </a:solidFill>
              </a:rPr>
              <a:pPr/>
              <a:t>2</a:t>
            </a:fld>
            <a:endParaRPr lang="hu-HU" altLang="hu-HU">
              <a:solidFill>
                <a:srgbClr val="000000"/>
              </a:solidFill>
            </a:endParaRPr>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hu-HU" altLang="hu-HU" dirty="0"/>
          </a:p>
        </p:txBody>
      </p:sp>
    </p:spTree>
    <p:extLst>
      <p:ext uri="{BB962C8B-B14F-4D97-AF65-F5344CB8AC3E}">
        <p14:creationId xmlns:p14="http://schemas.microsoft.com/office/powerpoint/2010/main" val="40981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3F507-9429-415D-8CD2-0C80322F41B9}" type="slidenum">
              <a:rPr lang="hu-HU" altLang="hu-HU">
                <a:solidFill>
                  <a:srgbClr val="000000"/>
                </a:solidFill>
              </a:rPr>
              <a:pPr/>
              <a:t>3</a:t>
            </a:fld>
            <a:endParaRPr lang="hu-HU" altLang="hu-HU">
              <a:solidFill>
                <a:srgbClr val="000000"/>
              </a:solidFill>
            </a:endParaRPr>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hu-HU" altLang="hu-HU"/>
          </a:p>
        </p:txBody>
      </p:sp>
    </p:spTree>
    <p:extLst>
      <p:ext uri="{BB962C8B-B14F-4D97-AF65-F5344CB8AC3E}">
        <p14:creationId xmlns:p14="http://schemas.microsoft.com/office/powerpoint/2010/main" val="4107348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48983-1984-4630-8B65-FF98A72CBA99}" type="slidenum">
              <a:rPr lang="hu-HU" altLang="hu-HU"/>
              <a:pPr/>
              <a:t>4</a:t>
            </a:fld>
            <a:endParaRPr lang="hu-HU" altLang="hu-HU"/>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hu-HU" altLang="hu-HU"/>
          </a:p>
        </p:txBody>
      </p:sp>
    </p:spTree>
    <p:extLst>
      <p:ext uri="{BB962C8B-B14F-4D97-AF65-F5344CB8AC3E}">
        <p14:creationId xmlns:p14="http://schemas.microsoft.com/office/powerpoint/2010/main" val="314976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A15E4-EFAF-4906-BF4E-037A746E5EEA}" type="slidenum">
              <a:rPr lang="hu-HU" altLang="hu-HU">
                <a:solidFill>
                  <a:srgbClr val="000000"/>
                </a:solidFill>
              </a:rPr>
              <a:pPr/>
              <a:t>5</a:t>
            </a:fld>
            <a:endParaRPr lang="hu-HU" altLang="hu-HU">
              <a:solidFill>
                <a:srgbClr val="000000"/>
              </a:solidFill>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hu-HU" altLang="hu-HU"/>
          </a:p>
        </p:txBody>
      </p:sp>
    </p:spTree>
    <p:extLst>
      <p:ext uri="{BB962C8B-B14F-4D97-AF65-F5344CB8AC3E}">
        <p14:creationId xmlns:p14="http://schemas.microsoft.com/office/powerpoint/2010/main" val="12585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212FC-DDF6-450A-975E-4F06EB57FDA1}" type="slidenum">
              <a:rPr lang="hu-HU" altLang="hu-HU"/>
              <a:pPr/>
              <a:t>6</a:t>
            </a:fld>
            <a:endParaRPr lang="hu-HU" altLang="hu-HU"/>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r>
              <a:rPr lang="hu-HU" altLang="hu-HU" dirty="0"/>
              <a:t>A rengeteg adatból kell kihámozni a lényeget, ez egy kicsit ilyen</a:t>
            </a:r>
          </a:p>
          <a:p>
            <a:r>
              <a:rPr lang="hu-HU" altLang="hu-HU" dirty="0"/>
              <a:t>Egy valamivel akarjuk leírni, amit látunk, ez a pi</a:t>
            </a:r>
          </a:p>
        </p:txBody>
      </p:sp>
    </p:spTree>
    <p:extLst>
      <p:ext uri="{BB962C8B-B14F-4D97-AF65-F5344CB8AC3E}">
        <p14:creationId xmlns:p14="http://schemas.microsoft.com/office/powerpoint/2010/main" val="26294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5BE07-3AC5-4AE6-89FC-22F35F15BE38}" type="slidenum">
              <a:rPr lang="hu-HU" altLang="hu-HU"/>
              <a:pPr/>
              <a:t>7</a:t>
            </a:fld>
            <a:endParaRPr lang="hu-HU" altLang="hu-HU"/>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hu-HU" altLang="hu-HU"/>
              <a:t>„Az üzleti világ döntéshozóinak nem az adatok hiányával, hanem azok bőségével kell szembenézniük. A rendelkezésre álló adatok nagy mennyisége növeli ezek elemzésének összetettségét és az adatelemzőkkel szemben támasztott elvárásokat.” (Petres-Tóth könyv, SZE)</a:t>
            </a:r>
          </a:p>
          <a:p>
            <a:r>
              <a:rPr lang="hu-HU" altLang="hu-HU"/>
              <a:t>Információsűrítő törekvés: egyszerű, egyértelmű -&gt; ennek a törekvésnek jól megfelelnek a számok</a:t>
            </a:r>
          </a:p>
        </p:txBody>
      </p:sp>
    </p:spTree>
    <p:extLst>
      <p:ext uri="{BB962C8B-B14F-4D97-AF65-F5344CB8AC3E}">
        <p14:creationId xmlns:p14="http://schemas.microsoft.com/office/powerpoint/2010/main" val="159290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85966-0E2B-4A1E-85A6-8FEBEB15DD22}" type="slidenum">
              <a:rPr lang="hu-HU" altLang="hu-HU">
                <a:solidFill>
                  <a:srgbClr val="000000"/>
                </a:solidFill>
              </a:rPr>
              <a:pPr/>
              <a:t>8</a:t>
            </a:fld>
            <a:endParaRPr lang="hu-HU" altLang="hu-HU">
              <a:solidFill>
                <a:srgbClr val="000000"/>
              </a:solidFill>
            </a:endParaRP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r>
              <a:rPr lang="hu-HU" altLang="hu-HU" dirty="0"/>
              <a:t>A torzított értelmezés nem feltétlenül tudatosan torzított, lehet az </a:t>
            </a:r>
            <a:r>
              <a:rPr lang="hu-HU" altLang="hu-HU" dirty="0" err="1"/>
              <a:t>előzőek</a:t>
            </a:r>
            <a:r>
              <a:rPr lang="hu-HU" altLang="hu-HU" dirty="0"/>
              <a:t> miatt</a:t>
            </a:r>
          </a:p>
        </p:txBody>
      </p:sp>
    </p:spTree>
    <p:extLst>
      <p:ext uri="{BB962C8B-B14F-4D97-AF65-F5344CB8AC3E}">
        <p14:creationId xmlns:p14="http://schemas.microsoft.com/office/powerpoint/2010/main" val="294190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85966-0E2B-4A1E-85A6-8FEBEB15DD22}" type="slidenum">
              <a:rPr lang="hu-HU" altLang="hu-HU">
                <a:solidFill>
                  <a:srgbClr val="000000"/>
                </a:solidFill>
              </a:rPr>
              <a:pPr/>
              <a:t>9</a:t>
            </a:fld>
            <a:endParaRPr lang="hu-HU" altLang="hu-HU">
              <a:solidFill>
                <a:srgbClr val="000000"/>
              </a:solidFill>
            </a:endParaRP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r>
              <a:rPr lang="hu-HU" altLang="hu-HU" dirty="0"/>
              <a:t>Laci: Csak, hogy pozitívabb üzenet is legyen, lássuk, hogy mi a szerepe egy társadalomkutató életében (elsősorban a Sherlock Holmes idézet kapcsán)</a:t>
            </a:r>
          </a:p>
        </p:txBody>
      </p:sp>
    </p:spTree>
    <p:extLst>
      <p:ext uri="{BB962C8B-B14F-4D97-AF65-F5344CB8AC3E}">
        <p14:creationId xmlns:p14="http://schemas.microsoft.com/office/powerpoint/2010/main" val="4007218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25" name="Picture 9" descr="corv_ppt_hatte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ctrTitle"/>
          </p:nvPr>
        </p:nvSpPr>
        <p:spPr>
          <a:xfrm>
            <a:off x="4572000" y="2130425"/>
            <a:ext cx="3886200" cy="2593975"/>
          </a:xfrm>
        </p:spPr>
        <p:txBody>
          <a:bodyPr anchor="t"/>
          <a:lstStyle>
            <a:lvl1pPr>
              <a:defRPr sz="4800"/>
            </a:lvl1pPr>
          </a:lstStyle>
          <a:p>
            <a:pPr lvl="0"/>
            <a:r>
              <a:rPr lang="en-US" altLang="hu-HU" noProof="0"/>
              <a:t>Mintacím szerkesztése</a:t>
            </a:r>
          </a:p>
        </p:txBody>
      </p:sp>
      <p:sp>
        <p:nvSpPr>
          <p:cNvPr id="9219" name="Rectangle 3"/>
          <p:cNvSpPr>
            <a:spLocks noGrp="1" noChangeArrowheads="1"/>
          </p:cNvSpPr>
          <p:nvPr>
            <p:ph type="subTitle" idx="1"/>
          </p:nvPr>
        </p:nvSpPr>
        <p:spPr>
          <a:xfrm>
            <a:off x="4572000" y="4797425"/>
            <a:ext cx="3887788" cy="1079500"/>
          </a:xfrm>
        </p:spPr>
        <p:txBody>
          <a:bodyPr/>
          <a:lstStyle>
            <a:lvl1pPr marL="0" indent="0">
              <a:buFont typeface="Wingdings" panose="05000000000000000000" pitchFamily="2" charset="2"/>
              <a:buNone/>
              <a:defRPr/>
            </a:lvl1pPr>
          </a:lstStyle>
          <a:p>
            <a:pPr lvl="0"/>
            <a:r>
              <a:rPr lang="en-US" altLang="hu-HU" noProof="0"/>
              <a:t>Alcím mintájának szerkesztése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55F91A00-D713-4116-8E7A-D24DBD6D88DB}" type="slidenum">
              <a:rPr lang="en-US" altLang="hu-HU"/>
              <a:pPr/>
              <a:t>‹#›</a:t>
            </a:fld>
            <a:endParaRPr lang="en-US" altLang="hu-HU"/>
          </a:p>
        </p:txBody>
      </p:sp>
    </p:spTree>
    <p:extLst>
      <p:ext uri="{BB962C8B-B14F-4D97-AF65-F5344CB8AC3E}">
        <p14:creationId xmlns:p14="http://schemas.microsoft.com/office/powerpoint/2010/main" val="211777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60350"/>
            <a:ext cx="2058988" cy="5865813"/>
          </a:xfrm>
        </p:spPr>
        <p:txBody>
          <a:bodyPr vert="eaVert"/>
          <a:lstStyle/>
          <a:p>
            <a:r>
              <a:rPr lang="en-US"/>
              <a:t>Click to edit Master title style</a:t>
            </a:r>
            <a:endParaRPr lang="hu-HU"/>
          </a:p>
        </p:txBody>
      </p:sp>
      <p:sp>
        <p:nvSpPr>
          <p:cNvPr id="3" name="Vertical Text Placeholder 2"/>
          <p:cNvSpPr>
            <a:spLocks noGrp="1"/>
          </p:cNvSpPr>
          <p:nvPr>
            <p:ph type="body" orient="vert" idx="1"/>
          </p:nvPr>
        </p:nvSpPr>
        <p:spPr>
          <a:xfrm>
            <a:off x="457200" y="260350"/>
            <a:ext cx="6029325"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A0EA16B0-B4EF-4FB0-ADC5-ABDFBDD625D5}" type="slidenum">
              <a:rPr lang="en-US" altLang="hu-HU"/>
              <a:pPr/>
              <a:t>‹#›</a:t>
            </a:fld>
            <a:endParaRPr lang="en-US" altLang="hu-HU"/>
          </a:p>
        </p:txBody>
      </p:sp>
    </p:spTree>
    <p:extLst>
      <p:ext uri="{BB962C8B-B14F-4D97-AF65-F5344CB8AC3E}">
        <p14:creationId xmlns:p14="http://schemas.microsoft.com/office/powerpoint/2010/main" val="864175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2AD94B48-1FA0-4FF5-9C31-4E6AF16E834C}" type="slidenum">
              <a:rPr lang="en-US" altLang="hu-HU"/>
              <a:pPr/>
              <a:t>‹#›</a:t>
            </a:fld>
            <a:endParaRPr lang="en-US" altLang="hu-HU"/>
          </a:p>
        </p:txBody>
      </p:sp>
    </p:spTree>
    <p:extLst>
      <p:ext uri="{BB962C8B-B14F-4D97-AF65-F5344CB8AC3E}">
        <p14:creationId xmlns:p14="http://schemas.microsoft.com/office/powerpoint/2010/main" val="237611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a:xfrm>
            <a:off x="8532813" y="6597650"/>
            <a:ext cx="585787" cy="260350"/>
          </a:xfrm>
        </p:spPr>
        <p:txBody>
          <a:bodyPr/>
          <a:lstStyle>
            <a:lvl1pPr>
              <a:defRPr/>
            </a:lvl1pPr>
          </a:lstStyle>
          <a:p>
            <a:fld id="{3E7D7227-EA41-452F-A8DA-A8536A9329E1}" type="slidenum">
              <a:rPr lang="en-US" altLang="hu-HU"/>
              <a:pPr/>
              <a:t>‹#›</a:t>
            </a:fld>
            <a:endParaRPr lang="en-US" altLang="hu-HU"/>
          </a:p>
        </p:txBody>
      </p:sp>
    </p:spTree>
    <p:extLst>
      <p:ext uri="{BB962C8B-B14F-4D97-AF65-F5344CB8AC3E}">
        <p14:creationId xmlns:p14="http://schemas.microsoft.com/office/powerpoint/2010/main" val="247225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F7F8AD80-D90A-4DCA-AD7D-CE9BAB6D8D70}" type="slidenum">
              <a:rPr lang="en-US" altLang="hu-HU"/>
              <a:pPr/>
              <a:t>‹#›</a:t>
            </a:fld>
            <a:endParaRPr lang="en-US" altLang="hu-HU"/>
          </a:p>
        </p:txBody>
      </p:sp>
    </p:spTree>
    <p:extLst>
      <p:ext uri="{BB962C8B-B14F-4D97-AF65-F5344CB8AC3E}">
        <p14:creationId xmlns:p14="http://schemas.microsoft.com/office/powerpoint/2010/main" val="2953476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quarter" idx="1"/>
          </p:nvPr>
        </p:nvSpPr>
        <p:spPr>
          <a:xfrm>
            <a:off x="457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57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Content Placeholder 5"/>
          <p:cNvSpPr>
            <a:spLocks noGrp="1"/>
          </p:cNvSpPr>
          <p:nvPr>
            <p:ph sz="quarter" idx="4"/>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a:xfrm>
            <a:off x="8532813" y="6597650"/>
            <a:ext cx="585787" cy="260350"/>
          </a:xfrm>
        </p:spPr>
        <p:txBody>
          <a:bodyPr/>
          <a:lstStyle>
            <a:lvl1pPr>
              <a:defRPr/>
            </a:lvl1pPr>
          </a:lstStyle>
          <a:p>
            <a:fld id="{89231F8F-283C-41E6-90CA-6F17DE0B6E61}" type="slidenum">
              <a:rPr lang="en-US" altLang="hu-HU"/>
              <a:pPr/>
              <a:t>‹#›</a:t>
            </a:fld>
            <a:endParaRPr lang="en-US" altLang="hu-HU"/>
          </a:p>
        </p:txBody>
      </p:sp>
    </p:spTree>
    <p:extLst>
      <p:ext uri="{BB962C8B-B14F-4D97-AF65-F5344CB8AC3E}">
        <p14:creationId xmlns:p14="http://schemas.microsoft.com/office/powerpoint/2010/main" val="1113837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hu-HU"/>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Tree>
    <p:extLst>
      <p:ext uri="{BB962C8B-B14F-4D97-AF65-F5344CB8AC3E}">
        <p14:creationId xmlns:p14="http://schemas.microsoft.com/office/powerpoint/2010/main" val="2130842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hu-HU"/>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Tree>
    <p:extLst>
      <p:ext uri="{BB962C8B-B14F-4D97-AF65-F5344CB8AC3E}">
        <p14:creationId xmlns:p14="http://schemas.microsoft.com/office/powerpoint/2010/main" val="3271281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hu-HU"/>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616001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hu-HU"/>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Tree>
    <p:extLst>
      <p:ext uri="{BB962C8B-B14F-4D97-AF65-F5344CB8AC3E}">
        <p14:creationId xmlns:p14="http://schemas.microsoft.com/office/powerpoint/2010/main" val="103076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44D00"/>
                </a:solidFill>
              </a:defRPr>
            </a:lvl1pPr>
          </a:lstStyle>
          <a:p>
            <a:r>
              <a:rPr lang="en-US" dirty="0"/>
              <a:t>Click to edit Master title style</a:t>
            </a:r>
            <a:endParaRPr lang="hu-H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CCB4EA04-67BB-494D-933F-96EA1FAF2309}" type="slidenum">
              <a:rPr lang="en-US" altLang="hu-HU"/>
              <a:pPr/>
              <a:t>‹#›</a:t>
            </a:fld>
            <a:endParaRPr lang="en-US" altLang="hu-HU"/>
          </a:p>
        </p:txBody>
      </p:sp>
    </p:spTree>
    <p:extLst>
      <p:ext uri="{BB962C8B-B14F-4D97-AF65-F5344CB8AC3E}">
        <p14:creationId xmlns:p14="http://schemas.microsoft.com/office/powerpoint/2010/main" val="772799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hu-HU"/>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Tree>
    <p:extLst>
      <p:ext uri="{BB962C8B-B14F-4D97-AF65-F5344CB8AC3E}">
        <p14:creationId xmlns:p14="http://schemas.microsoft.com/office/powerpoint/2010/main" val="3488849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hu-HU"/>
          </a:p>
        </p:txBody>
      </p:sp>
    </p:spTree>
    <p:extLst>
      <p:ext uri="{BB962C8B-B14F-4D97-AF65-F5344CB8AC3E}">
        <p14:creationId xmlns:p14="http://schemas.microsoft.com/office/powerpoint/2010/main" val="3324098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170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hu-HU"/>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4652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hu-HU"/>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97115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hu-HU"/>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Tree>
    <p:extLst>
      <p:ext uri="{BB962C8B-B14F-4D97-AF65-F5344CB8AC3E}">
        <p14:creationId xmlns:p14="http://schemas.microsoft.com/office/powerpoint/2010/main" val="3631070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hu-HU"/>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Tree>
    <p:extLst>
      <p:ext uri="{BB962C8B-B14F-4D97-AF65-F5344CB8AC3E}">
        <p14:creationId xmlns:p14="http://schemas.microsoft.com/office/powerpoint/2010/main" val="1774090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25" name="Picture 9" descr="corv_ppt_hatte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ctrTitle"/>
          </p:nvPr>
        </p:nvSpPr>
        <p:spPr>
          <a:xfrm>
            <a:off x="4572000" y="2130425"/>
            <a:ext cx="3886200" cy="2593975"/>
          </a:xfrm>
        </p:spPr>
        <p:txBody>
          <a:bodyPr anchor="t"/>
          <a:lstStyle>
            <a:lvl1pPr>
              <a:defRPr sz="4800"/>
            </a:lvl1pPr>
          </a:lstStyle>
          <a:p>
            <a:pPr lvl="0"/>
            <a:r>
              <a:rPr lang="en-US" altLang="hu-HU" noProof="0"/>
              <a:t>Mintacím szerkesztése</a:t>
            </a:r>
          </a:p>
        </p:txBody>
      </p:sp>
      <p:sp>
        <p:nvSpPr>
          <p:cNvPr id="9219" name="Rectangle 3"/>
          <p:cNvSpPr>
            <a:spLocks noGrp="1" noChangeArrowheads="1"/>
          </p:cNvSpPr>
          <p:nvPr>
            <p:ph type="subTitle" idx="1"/>
          </p:nvPr>
        </p:nvSpPr>
        <p:spPr>
          <a:xfrm>
            <a:off x="4572000" y="4797425"/>
            <a:ext cx="3887788" cy="1079500"/>
          </a:xfrm>
        </p:spPr>
        <p:txBody>
          <a:bodyPr/>
          <a:lstStyle>
            <a:lvl1pPr marL="0" indent="0">
              <a:buFont typeface="Wingdings" panose="05000000000000000000" pitchFamily="2" charset="2"/>
              <a:buNone/>
              <a:defRPr/>
            </a:lvl1pPr>
          </a:lstStyle>
          <a:p>
            <a:pPr lvl="0"/>
            <a:r>
              <a:rPr lang="en-US" altLang="hu-HU" noProof="0"/>
              <a:t>Alcím mintájának szerkesztése</a:t>
            </a:r>
          </a:p>
        </p:txBody>
      </p:sp>
    </p:spTree>
    <p:extLst>
      <p:ext uri="{BB962C8B-B14F-4D97-AF65-F5344CB8AC3E}">
        <p14:creationId xmlns:p14="http://schemas.microsoft.com/office/powerpoint/2010/main" val="694773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44D00"/>
                </a:solidFill>
              </a:defRPr>
            </a:lvl1pPr>
          </a:lstStyle>
          <a:p>
            <a:r>
              <a:rPr lang="en-US" dirty="0"/>
              <a:t>Click to edit Master title style</a:t>
            </a:r>
            <a:endParaRPr lang="hu-H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CCB4EA04-67BB-494D-933F-96EA1FAF2309}" type="slidenum">
              <a:rPr lang="en-US" altLang="hu-HU"/>
              <a:pPr/>
              <a:t>‹#›</a:t>
            </a:fld>
            <a:endParaRPr lang="en-US" altLang="hu-HU"/>
          </a:p>
        </p:txBody>
      </p:sp>
    </p:spTree>
    <p:extLst>
      <p:ext uri="{BB962C8B-B14F-4D97-AF65-F5344CB8AC3E}">
        <p14:creationId xmlns:p14="http://schemas.microsoft.com/office/powerpoint/2010/main" val="42454861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hu-H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9BD7C647-5742-46D1-B529-DBD3E967BD73}" type="slidenum">
              <a:rPr lang="en-US" altLang="hu-HU"/>
              <a:pPr/>
              <a:t>‹#›</a:t>
            </a:fld>
            <a:endParaRPr lang="en-US" altLang="hu-HU"/>
          </a:p>
        </p:txBody>
      </p:sp>
    </p:spTree>
    <p:extLst>
      <p:ext uri="{BB962C8B-B14F-4D97-AF65-F5344CB8AC3E}">
        <p14:creationId xmlns:p14="http://schemas.microsoft.com/office/powerpoint/2010/main" val="113337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hu-H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9BD7C647-5742-46D1-B529-DBD3E967BD73}" type="slidenum">
              <a:rPr lang="en-US" altLang="hu-HU"/>
              <a:pPr/>
              <a:t>‹#›</a:t>
            </a:fld>
            <a:endParaRPr lang="en-US" altLang="hu-HU"/>
          </a:p>
        </p:txBody>
      </p:sp>
    </p:spTree>
    <p:extLst>
      <p:ext uri="{BB962C8B-B14F-4D97-AF65-F5344CB8AC3E}">
        <p14:creationId xmlns:p14="http://schemas.microsoft.com/office/powerpoint/2010/main" val="2870923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36E832C8-38C0-4C82-B2CB-0A9329824C45}" type="slidenum">
              <a:rPr lang="en-US" altLang="hu-HU"/>
              <a:pPr/>
              <a:t>‹#›</a:t>
            </a:fld>
            <a:endParaRPr lang="en-US" altLang="hu-HU"/>
          </a:p>
        </p:txBody>
      </p:sp>
    </p:spTree>
    <p:extLst>
      <p:ext uri="{BB962C8B-B14F-4D97-AF65-F5344CB8AC3E}">
        <p14:creationId xmlns:p14="http://schemas.microsoft.com/office/powerpoint/2010/main" val="3491612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hu-H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p:txBody>
          <a:bodyPr/>
          <a:lstStyle>
            <a:lvl1pPr>
              <a:defRPr/>
            </a:lvl1pPr>
          </a:lstStyle>
          <a:p>
            <a:fld id="{D0DA9DDB-23AA-4D75-831F-697AB0F31544}" type="slidenum">
              <a:rPr lang="en-US" altLang="hu-HU"/>
              <a:pPr/>
              <a:t>‹#›</a:t>
            </a:fld>
            <a:endParaRPr lang="en-US" altLang="hu-HU"/>
          </a:p>
        </p:txBody>
      </p:sp>
    </p:spTree>
    <p:extLst>
      <p:ext uri="{BB962C8B-B14F-4D97-AF65-F5344CB8AC3E}">
        <p14:creationId xmlns:p14="http://schemas.microsoft.com/office/powerpoint/2010/main" val="2973637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Date Placeholder 2"/>
          <p:cNvSpPr>
            <a:spLocks noGrp="1"/>
          </p:cNvSpPr>
          <p:nvPr>
            <p:ph type="dt" sz="half" idx="10"/>
          </p:nvPr>
        </p:nvSpPr>
        <p:spPr/>
        <p:txBody>
          <a:bodyPr/>
          <a:lstStyle>
            <a:lvl1pPr>
              <a:defRPr/>
            </a:lvl1pPr>
          </a:lstStyle>
          <a:p>
            <a:r>
              <a:rPr lang="en-US" altLang="hu-HU"/>
              <a:t>Statisztika Tanszék</a:t>
            </a:r>
          </a:p>
        </p:txBody>
      </p:sp>
      <p:sp>
        <p:nvSpPr>
          <p:cNvPr id="4" name="Footer Placeholder 3"/>
          <p:cNvSpPr>
            <a:spLocks noGrp="1"/>
          </p:cNvSpPr>
          <p:nvPr>
            <p:ph type="ftr" sz="quarter" idx="11"/>
          </p:nvPr>
        </p:nvSpPr>
        <p:spPr/>
        <p:txBody>
          <a:bodyPr/>
          <a:lstStyle>
            <a:lvl1pPr>
              <a:defRPr/>
            </a:lvl1pPr>
          </a:lstStyle>
          <a:p>
            <a:r>
              <a:rPr lang="en-US" altLang="hu-HU"/>
              <a:t>Budapesti Corvinus Egyetem</a:t>
            </a:r>
          </a:p>
        </p:txBody>
      </p:sp>
      <p:sp>
        <p:nvSpPr>
          <p:cNvPr id="5" name="Slide Number Placeholder 4"/>
          <p:cNvSpPr>
            <a:spLocks noGrp="1"/>
          </p:cNvSpPr>
          <p:nvPr>
            <p:ph type="sldNum" sz="quarter" idx="12"/>
          </p:nvPr>
        </p:nvSpPr>
        <p:spPr/>
        <p:txBody>
          <a:bodyPr/>
          <a:lstStyle>
            <a:lvl1pPr>
              <a:defRPr/>
            </a:lvl1pPr>
          </a:lstStyle>
          <a:p>
            <a:fld id="{E7A6AB9A-5465-4C1F-A8A3-0286639F23A0}" type="slidenum">
              <a:rPr lang="en-US" altLang="hu-HU"/>
              <a:pPr/>
              <a:t>‹#›</a:t>
            </a:fld>
            <a:endParaRPr lang="en-US" altLang="hu-HU"/>
          </a:p>
        </p:txBody>
      </p:sp>
    </p:spTree>
    <p:extLst>
      <p:ext uri="{BB962C8B-B14F-4D97-AF65-F5344CB8AC3E}">
        <p14:creationId xmlns:p14="http://schemas.microsoft.com/office/powerpoint/2010/main" val="1350543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hu-HU"/>
              <a:t>Statisztika Tanszék</a:t>
            </a:r>
          </a:p>
        </p:txBody>
      </p:sp>
      <p:sp>
        <p:nvSpPr>
          <p:cNvPr id="3" name="Footer Placeholder 2"/>
          <p:cNvSpPr>
            <a:spLocks noGrp="1"/>
          </p:cNvSpPr>
          <p:nvPr>
            <p:ph type="ftr" sz="quarter" idx="11"/>
          </p:nvPr>
        </p:nvSpPr>
        <p:spPr/>
        <p:txBody>
          <a:bodyPr/>
          <a:lstStyle>
            <a:lvl1pPr>
              <a:defRPr/>
            </a:lvl1pPr>
          </a:lstStyle>
          <a:p>
            <a:r>
              <a:rPr lang="en-US" altLang="hu-HU"/>
              <a:t>Budapesti Corvinus Egyetem</a:t>
            </a:r>
          </a:p>
        </p:txBody>
      </p:sp>
      <p:sp>
        <p:nvSpPr>
          <p:cNvPr id="4" name="Slide Number Placeholder 3"/>
          <p:cNvSpPr>
            <a:spLocks noGrp="1"/>
          </p:cNvSpPr>
          <p:nvPr>
            <p:ph type="sldNum" sz="quarter" idx="12"/>
          </p:nvPr>
        </p:nvSpPr>
        <p:spPr/>
        <p:txBody>
          <a:bodyPr/>
          <a:lstStyle>
            <a:lvl1pPr>
              <a:defRPr/>
            </a:lvl1pPr>
          </a:lstStyle>
          <a:p>
            <a:fld id="{6146E973-A96D-4845-986C-FCD586ADA6F9}" type="slidenum">
              <a:rPr lang="en-US" altLang="hu-HU"/>
              <a:pPr/>
              <a:t>‹#›</a:t>
            </a:fld>
            <a:endParaRPr lang="en-US" altLang="hu-HU"/>
          </a:p>
        </p:txBody>
      </p:sp>
    </p:spTree>
    <p:extLst>
      <p:ext uri="{BB962C8B-B14F-4D97-AF65-F5344CB8AC3E}">
        <p14:creationId xmlns:p14="http://schemas.microsoft.com/office/powerpoint/2010/main" val="7714449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CDAA0DA9-DEBF-41D6-9505-834C281A3973}" type="slidenum">
              <a:rPr lang="en-US" altLang="hu-HU"/>
              <a:pPr/>
              <a:t>‹#›</a:t>
            </a:fld>
            <a:endParaRPr lang="en-US" altLang="hu-HU"/>
          </a:p>
        </p:txBody>
      </p:sp>
    </p:spTree>
    <p:extLst>
      <p:ext uri="{BB962C8B-B14F-4D97-AF65-F5344CB8AC3E}">
        <p14:creationId xmlns:p14="http://schemas.microsoft.com/office/powerpoint/2010/main" val="33886392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BA1E1AA7-A12A-4052-9BB8-350328855A79}" type="slidenum">
              <a:rPr lang="en-US" altLang="hu-HU"/>
              <a:pPr/>
              <a:t>‹#›</a:t>
            </a:fld>
            <a:endParaRPr lang="en-US" altLang="hu-HU"/>
          </a:p>
        </p:txBody>
      </p:sp>
    </p:spTree>
    <p:extLst>
      <p:ext uri="{BB962C8B-B14F-4D97-AF65-F5344CB8AC3E}">
        <p14:creationId xmlns:p14="http://schemas.microsoft.com/office/powerpoint/2010/main" val="28349609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55F91A00-D713-4116-8E7A-D24DBD6D88DB}" type="slidenum">
              <a:rPr lang="en-US" altLang="hu-HU"/>
              <a:pPr/>
              <a:t>‹#›</a:t>
            </a:fld>
            <a:endParaRPr lang="en-US" altLang="hu-HU"/>
          </a:p>
        </p:txBody>
      </p:sp>
    </p:spTree>
    <p:extLst>
      <p:ext uri="{BB962C8B-B14F-4D97-AF65-F5344CB8AC3E}">
        <p14:creationId xmlns:p14="http://schemas.microsoft.com/office/powerpoint/2010/main" val="9502508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60350"/>
            <a:ext cx="2058988" cy="5865813"/>
          </a:xfrm>
        </p:spPr>
        <p:txBody>
          <a:bodyPr vert="eaVert"/>
          <a:lstStyle/>
          <a:p>
            <a:r>
              <a:rPr lang="en-US"/>
              <a:t>Click to edit Master title style</a:t>
            </a:r>
            <a:endParaRPr lang="hu-HU"/>
          </a:p>
        </p:txBody>
      </p:sp>
      <p:sp>
        <p:nvSpPr>
          <p:cNvPr id="3" name="Vertical Text Placeholder 2"/>
          <p:cNvSpPr>
            <a:spLocks noGrp="1"/>
          </p:cNvSpPr>
          <p:nvPr>
            <p:ph type="body" orient="vert" idx="1"/>
          </p:nvPr>
        </p:nvSpPr>
        <p:spPr>
          <a:xfrm>
            <a:off x="457200" y="260350"/>
            <a:ext cx="6029325"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A0EA16B0-B4EF-4FB0-ADC5-ABDFBDD625D5}" type="slidenum">
              <a:rPr lang="en-US" altLang="hu-HU"/>
              <a:pPr/>
              <a:t>‹#›</a:t>
            </a:fld>
            <a:endParaRPr lang="en-US" altLang="hu-HU"/>
          </a:p>
        </p:txBody>
      </p:sp>
    </p:spTree>
    <p:extLst>
      <p:ext uri="{BB962C8B-B14F-4D97-AF65-F5344CB8AC3E}">
        <p14:creationId xmlns:p14="http://schemas.microsoft.com/office/powerpoint/2010/main" val="17307964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2AD94B48-1FA0-4FF5-9C31-4E6AF16E834C}" type="slidenum">
              <a:rPr lang="en-US" altLang="hu-HU"/>
              <a:pPr/>
              <a:t>‹#›</a:t>
            </a:fld>
            <a:endParaRPr lang="en-US" altLang="hu-HU"/>
          </a:p>
        </p:txBody>
      </p:sp>
    </p:spTree>
    <p:extLst>
      <p:ext uri="{BB962C8B-B14F-4D97-AF65-F5344CB8AC3E}">
        <p14:creationId xmlns:p14="http://schemas.microsoft.com/office/powerpoint/2010/main" val="4256318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a:xfrm>
            <a:off x="8532813" y="6597650"/>
            <a:ext cx="585787" cy="260350"/>
          </a:xfrm>
        </p:spPr>
        <p:txBody>
          <a:bodyPr/>
          <a:lstStyle>
            <a:lvl1pPr>
              <a:defRPr/>
            </a:lvl1pPr>
          </a:lstStyle>
          <a:p>
            <a:fld id="{3E7D7227-EA41-452F-A8DA-A8536A9329E1}" type="slidenum">
              <a:rPr lang="en-US" altLang="hu-HU"/>
              <a:pPr/>
              <a:t>‹#›</a:t>
            </a:fld>
            <a:endParaRPr lang="en-US" altLang="hu-HU"/>
          </a:p>
        </p:txBody>
      </p:sp>
    </p:spTree>
    <p:extLst>
      <p:ext uri="{BB962C8B-B14F-4D97-AF65-F5344CB8AC3E}">
        <p14:creationId xmlns:p14="http://schemas.microsoft.com/office/powerpoint/2010/main" val="80577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36E832C8-38C0-4C82-B2CB-0A9329824C45}" type="slidenum">
              <a:rPr lang="en-US" altLang="hu-HU"/>
              <a:pPr/>
              <a:t>‹#›</a:t>
            </a:fld>
            <a:endParaRPr lang="en-US" altLang="hu-HU"/>
          </a:p>
        </p:txBody>
      </p:sp>
    </p:spTree>
    <p:extLst>
      <p:ext uri="{BB962C8B-B14F-4D97-AF65-F5344CB8AC3E}">
        <p14:creationId xmlns:p14="http://schemas.microsoft.com/office/powerpoint/2010/main" val="2897678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F7F8AD80-D90A-4DCA-AD7D-CE9BAB6D8D70}" type="slidenum">
              <a:rPr lang="en-US" altLang="hu-HU"/>
              <a:pPr/>
              <a:t>‹#›</a:t>
            </a:fld>
            <a:endParaRPr lang="en-US" altLang="hu-HU"/>
          </a:p>
        </p:txBody>
      </p:sp>
    </p:spTree>
    <p:extLst>
      <p:ext uri="{BB962C8B-B14F-4D97-AF65-F5344CB8AC3E}">
        <p14:creationId xmlns:p14="http://schemas.microsoft.com/office/powerpoint/2010/main" val="30269140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quarter" idx="1"/>
          </p:nvPr>
        </p:nvSpPr>
        <p:spPr>
          <a:xfrm>
            <a:off x="457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57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Content Placeholder 5"/>
          <p:cNvSpPr>
            <a:spLocks noGrp="1"/>
          </p:cNvSpPr>
          <p:nvPr>
            <p:ph sz="quarter" idx="4"/>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a:xfrm>
            <a:off x="8532813" y="6597650"/>
            <a:ext cx="585787" cy="260350"/>
          </a:xfrm>
        </p:spPr>
        <p:txBody>
          <a:bodyPr/>
          <a:lstStyle>
            <a:lvl1pPr>
              <a:defRPr/>
            </a:lvl1pPr>
          </a:lstStyle>
          <a:p>
            <a:fld id="{89231F8F-283C-41E6-90CA-6F17DE0B6E61}" type="slidenum">
              <a:rPr lang="en-US" altLang="hu-HU"/>
              <a:pPr/>
              <a:t>‹#›</a:t>
            </a:fld>
            <a:endParaRPr lang="en-US" altLang="hu-HU"/>
          </a:p>
        </p:txBody>
      </p:sp>
    </p:spTree>
    <p:extLst>
      <p:ext uri="{BB962C8B-B14F-4D97-AF65-F5344CB8AC3E}">
        <p14:creationId xmlns:p14="http://schemas.microsoft.com/office/powerpoint/2010/main" val="4091224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25" name="Picture 9" descr="corv_ppt_hatte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ctrTitle"/>
          </p:nvPr>
        </p:nvSpPr>
        <p:spPr>
          <a:xfrm>
            <a:off x="4572000" y="2130425"/>
            <a:ext cx="3886200" cy="2593975"/>
          </a:xfrm>
        </p:spPr>
        <p:txBody>
          <a:bodyPr anchor="t"/>
          <a:lstStyle>
            <a:lvl1pPr>
              <a:defRPr sz="4800"/>
            </a:lvl1pPr>
          </a:lstStyle>
          <a:p>
            <a:pPr lvl="0"/>
            <a:r>
              <a:rPr lang="en-US" altLang="hu-HU" noProof="0"/>
              <a:t>Mintacím szerkesztése</a:t>
            </a:r>
          </a:p>
        </p:txBody>
      </p:sp>
      <p:sp>
        <p:nvSpPr>
          <p:cNvPr id="9219" name="Rectangle 3"/>
          <p:cNvSpPr>
            <a:spLocks noGrp="1" noChangeArrowheads="1"/>
          </p:cNvSpPr>
          <p:nvPr>
            <p:ph type="subTitle" idx="1"/>
          </p:nvPr>
        </p:nvSpPr>
        <p:spPr>
          <a:xfrm>
            <a:off x="4572000" y="4797425"/>
            <a:ext cx="3887788" cy="1079500"/>
          </a:xfrm>
        </p:spPr>
        <p:txBody>
          <a:bodyPr/>
          <a:lstStyle>
            <a:lvl1pPr marL="0" indent="0">
              <a:buFont typeface="Wingdings" panose="05000000000000000000" pitchFamily="2" charset="2"/>
              <a:buNone/>
              <a:defRPr/>
            </a:lvl1pPr>
          </a:lstStyle>
          <a:p>
            <a:pPr lvl="0"/>
            <a:r>
              <a:rPr lang="en-US" altLang="hu-HU" noProof="0"/>
              <a:t>Alcím mintájának szerkesztése</a:t>
            </a:r>
          </a:p>
        </p:txBody>
      </p:sp>
    </p:spTree>
    <p:extLst>
      <p:ext uri="{BB962C8B-B14F-4D97-AF65-F5344CB8AC3E}">
        <p14:creationId xmlns:p14="http://schemas.microsoft.com/office/powerpoint/2010/main" val="32922759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CCB4EA04-67BB-494D-933F-96EA1FAF2309}" type="slidenum">
              <a:rPr lang="en-US" altLang="hu-HU"/>
              <a:pPr/>
              <a:t>‹#›</a:t>
            </a:fld>
            <a:endParaRPr lang="en-US" altLang="hu-HU"/>
          </a:p>
        </p:txBody>
      </p:sp>
    </p:spTree>
    <p:extLst>
      <p:ext uri="{BB962C8B-B14F-4D97-AF65-F5344CB8AC3E}">
        <p14:creationId xmlns:p14="http://schemas.microsoft.com/office/powerpoint/2010/main" val="9223926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hu-H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9BD7C647-5742-46D1-B529-DBD3E967BD73}" type="slidenum">
              <a:rPr lang="en-US" altLang="hu-HU"/>
              <a:pPr/>
              <a:t>‹#›</a:t>
            </a:fld>
            <a:endParaRPr lang="en-US" altLang="hu-HU"/>
          </a:p>
        </p:txBody>
      </p:sp>
    </p:spTree>
    <p:extLst>
      <p:ext uri="{BB962C8B-B14F-4D97-AF65-F5344CB8AC3E}">
        <p14:creationId xmlns:p14="http://schemas.microsoft.com/office/powerpoint/2010/main" val="39408670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36E832C8-38C0-4C82-B2CB-0A9329824C45}" type="slidenum">
              <a:rPr lang="en-US" altLang="hu-HU"/>
              <a:pPr/>
              <a:t>‹#›</a:t>
            </a:fld>
            <a:endParaRPr lang="en-US" altLang="hu-HU"/>
          </a:p>
        </p:txBody>
      </p:sp>
    </p:spTree>
    <p:extLst>
      <p:ext uri="{BB962C8B-B14F-4D97-AF65-F5344CB8AC3E}">
        <p14:creationId xmlns:p14="http://schemas.microsoft.com/office/powerpoint/2010/main" val="3248145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hu-H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p:txBody>
          <a:bodyPr/>
          <a:lstStyle>
            <a:lvl1pPr>
              <a:defRPr/>
            </a:lvl1pPr>
          </a:lstStyle>
          <a:p>
            <a:fld id="{D0DA9DDB-23AA-4D75-831F-697AB0F31544}" type="slidenum">
              <a:rPr lang="en-US" altLang="hu-HU"/>
              <a:pPr/>
              <a:t>‹#›</a:t>
            </a:fld>
            <a:endParaRPr lang="en-US" altLang="hu-HU"/>
          </a:p>
        </p:txBody>
      </p:sp>
    </p:spTree>
    <p:extLst>
      <p:ext uri="{BB962C8B-B14F-4D97-AF65-F5344CB8AC3E}">
        <p14:creationId xmlns:p14="http://schemas.microsoft.com/office/powerpoint/2010/main" val="168568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Date Placeholder 2"/>
          <p:cNvSpPr>
            <a:spLocks noGrp="1"/>
          </p:cNvSpPr>
          <p:nvPr>
            <p:ph type="dt" sz="half" idx="10"/>
          </p:nvPr>
        </p:nvSpPr>
        <p:spPr/>
        <p:txBody>
          <a:bodyPr/>
          <a:lstStyle>
            <a:lvl1pPr>
              <a:defRPr/>
            </a:lvl1pPr>
          </a:lstStyle>
          <a:p>
            <a:r>
              <a:rPr lang="en-US" altLang="hu-HU"/>
              <a:t>Statisztika Tanszék</a:t>
            </a:r>
          </a:p>
        </p:txBody>
      </p:sp>
      <p:sp>
        <p:nvSpPr>
          <p:cNvPr id="4" name="Footer Placeholder 3"/>
          <p:cNvSpPr>
            <a:spLocks noGrp="1"/>
          </p:cNvSpPr>
          <p:nvPr>
            <p:ph type="ftr" sz="quarter" idx="11"/>
          </p:nvPr>
        </p:nvSpPr>
        <p:spPr/>
        <p:txBody>
          <a:bodyPr/>
          <a:lstStyle>
            <a:lvl1pPr>
              <a:defRPr/>
            </a:lvl1pPr>
          </a:lstStyle>
          <a:p>
            <a:r>
              <a:rPr lang="en-US" altLang="hu-HU"/>
              <a:t>Budapesti Corvinus Egyetem</a:t>
            </a:r>
          </a:p>
        </p:txBody>
      </p:sp>
      <p:sp>
        <p:nvSpPr>
          <p:cNvPr id="5" name="Slide Number Placeholder 4"/>
          <p:cNvSpPr>
            <a:spLocks noGrp="1"/>
          </p:cNvSpPr>
          <p:nvPr>
            <p:ph type="sldNum" sz="quarter" idx="12"/>
          </p:nvPr>
        </p:nvSpPr>
        <p:spPr/>
        <p:txBody>
          <a:bodyPr/>
          <a:lstStyle>
            <a:lvl1pPr>
              <a:defRPr/>
            </a:lvl1pPr>
          </a:lstStyle>
          <a:p>
            <a:fld id="{E7A6AB9A-5465-4C1F-A8A3-0286639F23A0}" type="slidenum">
              <a:rPr lang="en-US" altLang="hu-HU"/>
              <a:pPr/>
              <a:t>‹#›</a:t>
            </a:fld>
            <a:endParaRPr lang="en-US" altLang="hu-HU"/>
          </a:p>
        </p:txBody>
      </p:sp>
    </p:spTree>
    <p:extLst>
      <p:ext uri="{BB962C8B-B14F-4D97-AF65-F5344CB8AC3E}">
        <p14:creationId xmlns:p14="http://schemas.microsoft.com/office/powerpoint/2010/main" val="2569010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hu-HU"/>
              <a:t>Statisztika Tanszék</a:t>
            </a:r>
          </a:p>
        </p:txBody>
      </p:sp>
      <p:sp>
        <p:nvSpPr>
          <p:cNvPr id="3" name="Footer Placeholder 2"/>
          <p:cNvSpPr>
            <a:spLocks noGrp="1"/>
          </p:cNvSpPr>
          <p:nvPr>
            <p:ph type="ftr" sz="quarter" idx="11"/>
          </p:nvPr>
        </p:nvSpPr>
        <p:spPr/>
        <p:txBody>
          <a:bodyPr/>
          <a:lstStyle>
            <a:lvl1pPr>
              <a:defRPr/>
            </a:lvl1pPr>
          </a:lstStyle>
          <a:p>
            <a:r>
              <a:rPr lang="en-US" altLang="hu-HU"/>
              <a:t>Budapesti Corvinus Egyetem</a:t>
            </a:r>
          </a:p>
        </p:txBody>
      </p:sp>
      <p:sp>
        <p:nvSpPr>
          <p:cNvPr id="4" name="Slide Number Placeholder 3"/>
          <p:cNvSpPr>
            <a:spLocks noGrp="1"/>
          </p:cNvSpPr>
          <p:nvPr>
            <p:ph type="sldNum" sz="quarter" idx="12"/>
          </p:nvPr>
        </p:nvSpPr>
        <p:spPr/>
        <p:txBody>
          <a:bodyPr/>
          <a:lstStyle>
            <a:lvl1pPr>
              <a:defRPr/>
            </a:lvl1pPr>
          </a:lstStyle>
          <a:p>
            <a:fld id="{6146E973-A96D-4845-986C-FCD586ADA6F9}" type="slidenum">
              <a:rPr lang="en-US" altLang="hu-HU"/>
              <a:pPr/>
              <a:t>‹#›</a:t>
            </a:fld>
            <a:endParaRPr lang="en-US" altLang="hu-HU"/>
          </a:p>
        </p:txBody>
      </p:sp>
    </p:spTree>
    <p:extLst>
      <p:ext uri="{BB962C8B-B14F-4D97-AF65-F5344CB8AC3E}">
        <p14:creationId xmlns:p14="http://schemas.microsoft.com/office/powerpoint/2010/main" val="8579069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CDAA0DA9-DEBF-41D6-9505-834C281A3973}" type="slidenum">
              <a:rPr lang="en-US" altLang="hu-HU"/>
              <a:pPr/>
              <a:t>‹#›</a:t>
            </a:fld>
            <a:endParaRPr lang="en-US" altLang="hu-HU"/>
          </a:p>
        </p:txBody>
      </p:sp>
    </p:spTree>
    <p:extLst>
      <p:ext uri="{BB962C8B-B14F-4D97-AF65-F5344CB8AC3E}">
        <p14:creationId xmlns:p14="http://schemas.microsoft.com/office/powerpoint/2010/main" val="228764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hu-H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p:txBody>
          <a:bodyPr/>
          <a:lstStyle>
            <a:lvl1pPr>
              <a:defRPr/>
            </a:lvl1pPr>
          </a:lstStyle>
          <a:p>
            <a:fld id="{D0DA9DDB-23AA-4D75-831F-697AB0F31544}" type="slidenum">
              <a:rPr lang="en-US" altLang="hu-HU"/>
              <a:pPr/>
              <a:t>‹#›</a:t>
            </a:fld>
            <a:endParaRPr lang="en-US" altLang="hu-HU"/>
          </a:p>
        </p:txBody>
      </p:sp>
    </p:spTree>
    <p:extLst>
      <p:ext uri="{BB962C8B-B14F-4D97-AF65-F5344CB8AC3E}">
        <p14:creationId xmlns:p14="http://schemas.microsoft.com/office/powerpoint/2010/main" val="20476289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BA1E1AA7-A12A-4052-9BB8-350328855A79}" type="slidenum">
              <a:rPr lang="en-US" altLang="hu-HU"/>
              <a:pPr/>
              <a:t>‹#›</a:t>
            </a:fld>
            <a:endParaRPr lang="en-US" altLang="hu-HU"/>
          </a:p>
        </p:txBody>
      </p:sp>
    </p:spTree>
    <p:extLst>
      <p:ext uri="{BB962C8B-B14F-4D97-AF65-F5344CB8AC3E}">
        <p14:creationId xmlns:p14="http://schemas.microsoft.com/office/powerpoint/2010/main" val="20084930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55F91A00-D713-4116-8E7A-D24DBD6D88DB}" type="slidenum">
              <a:rPr lang="en-US" altLang="hu-HU"/>
              <a:pPr/>
              <a:t>‹#›</a:t>
            </a:fld>
            <a:endParaRPr lang="en-US" altLang="hu-HU"/>
          </a:p>
        </p:txBody>
      </p:sp>
    </p:spTree>
    <p:extLst>
      <p:ext uri="{BB962C8B-B14F-4D97-AF65-F5344CB8AC3E}">
        <p14:creationId xmlns:p14="http://schemas.microsoft.com/office/powerpoint/2010/main" val="7293105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60350"/>
            <a:ext cx="2058988" cy="5865813"/>
          </a:xfrm>
        </p:spPr>
        <p:txBody>
          <a:bodyPr vert="eaVert"/>
          <a:lstStyle/>
          <a:p>
            <a:r>
              <a:rPr lang="en-US"/>
              <a:t>Click to edit Master title style</a:t>
            </a:r>
            <a:endParaRPr lang="hu-HU"/>
          </a:p>
        </p:txBody>
      </p:sp>
      <p:sp>
        <p:nvSpPr>
          <p:cNvPr id="3" name="Vertical Text Placeholder 2"/>
          <p:cNvSpPr>
            <a:spLocks noGrp="1"/>
          </p:cNvSpPr>
          <p:nvPr>
            <p:ph type="body" orient="vert" idx="1"/>
          </p:nvPr>
        </p:nvSpPr>
        <p:spPr>
          <a:xfrm>
            <a:off x="457200" y="260350"/>
            <a:ext cx="6029325"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A0EA16B0-B4EF-4FB0-ADC5-ABDFBDD625D5}" type="slidenum">
              <a:rPr lang="en-US" altLang="hu-HU"/>
              <a:pPr/>
              <a:t>‹#›</a:t>
            </a:fld>
            <a:endParaRPr lang="en-US" altLang="hu-HU"/>
          </a:p>
        </p:txBody>
      </p:sp>
    </p:spTree>
    <p:extLst>
      <p:ext uri="{BB962C8B-B14F-4D97-AF65-F5344CB8AC3E}">
        <p14:creationId xmlns:p14="http://schemas.microsoft.com/office/powerpoint/2010/main" val="13683037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2AD94B48-1FA0-4FF5-9C31-4E6AF16E834C}" type="slidenum">
              <a:rPr lang="en-US" altLang="hu-HU"/>
              <a:pPr/>
              <a:t>‹#›</a:t>
            </a:fld>
            <a:endParaRPr lang="en-US" altLang="hu-HU"/>
          </a:p>
        </p:txBody>
      </p:sp>
    </p:spTree>
    <p:extLst>
      <p:ext uri="{BB962C8B-B14F-4D97-AF65-F5344CB8AC3E}">
        <p14:creationId xmlns:p14="http://schemas.microsoft.com/office/powerpoint/2010/main" val="14548634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a:xfrm>
            <a:off x="8532813" y="6597650"/>
            <a:ext cx="585787" cy="260350"/>
          </a:xfrm>
        </p:spPr>
        <p:txBody>
          <a:bodyPr/>
          <a:lstStyle>
            <a:lvl1pPr>
              <a:defRPr/>
            </a:lvl1pPr>
          </a:lstStyle>
          <a:p>
            <a:fld id="{3E7D7227-EA41-452F-A8DA-A8536A9329E1}" type="slidenum">
              <a:rPr lang="en-US" altLang="hu-HU"/>
              <a:pPr/>
              <a:t>‹#›</a:t>
            </a:fld>
            <a:endParaRPr lang="en-US" altLang="hu-HU"/>
          </a:p>
        </p:txBody>
      </p:sp>
    </p:spTree>
    <p:extLst>
      <p:ext uri="{BB962C8B-B14F-4D97-AF65-F5344CB8AC3E}">
        <p14:creationId xmlns:p14="http://schemas.microsoft.com/office/powerpoint/2010/main" val="3703029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F7F8AD80-D90A-4DCA-AD7D-CE9BAB6D8D70}" type="slidenum">
              <a:rPr lang="en-US" altLang="hu-HU"/>
              <a:pPr/>
              <a:t>‹#›</a:t>
            </a:fld>
            <a:endParaRPr lang="en-US" altLang="hu-HU"/>
          </a:p>
        </p:txBody>
      </p:sp>
    </p:spTree>
    <p:extLst>
      <p:ext uri="{BB962C8B-B14F-4D97-AF65-F5344CB8AC3E}">
        <p14:creationId xmlns:p14="http://schemas.microsoft.com/office/powerpoint/2010/main" val="33698109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quarter" idx="1"/>
          </p:nvPr>
        </p:nvSpPr>
        <p:spPr>
          <a:xfrm>
            <a:off x="457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57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Content Placeholder 5"/>
          <p:cNvSpPr>
            <a:spLocks noGrp="1"/>
          </p:cNvSpPr>
          <p:nvPr>
            <p:ph sz="quarter" idx="4"/>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a:xfrm>
            <a:off x="8532813" y="6597650"/>
            <a:ext cx="585787" cy="260350"/>
          </a:xfrm>
        </p:spPr>
        <p:txBody>
          <a:bodyPr/>
          <a:lstStyle>
            <a:lvl1pPr>
              <a:defRPr/>
            </a:lvl1pPr>
          </a:lstStyle>
          <a:p>
            <a:fld id="{89231F8F-283C-41E6-90CA-6F17DE0B6E61}" type="slidenum">
              <a:rPr lang="en-US" altLang="hu-HU"/>
              <a:pPr/>
              <a:t>‹#›</a:t>
            </a:fld>
            <a:endParaRPr lang="en-US" altLang="hu-HU"/>
          </a:p>
        </p:txBody>
      </p:sp>
    </p:spTree>
    <p:extLst>
      <p:ext uri="{BB962C8B-B14F-4D97-AF65-F5344CB8AC3E}">
        <p14:creationId xmlns:p14="http://schemas.microsoft.com/office/powerpoint/2010/main" val="23981302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25" name="Picture 9" descr="corv_ppt_hatte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ctrTitle"/>
          </p:nvPr>
        </p:nvSpPr>
        <p:spPr>
          <a:xfrm>
            <a:off x="4572000" y="2130425"/>
            <a:ext cx="3886200" cy="2593975"/>
          </a:xfrm>
        </p:spPr>
        <p:txBody>
          <a:bodyPr anchor="t"/>
          <a:lstStyle>
            <a:lvl1pPr>
              <a:defRPr sz="4800"/>
            </a:lvl1pPr>
          </a:lstStyle>
          <a:p>
            <a:pPr lvl="0"/>
            <a:r>
              <a:rPr lang="en-US" altLang="hu-HU" noProof="0"/>
              <a:t>Mintacím szerkesztése</a:t>
            </a:r>
          </a:p>
        </p:txBody>
      </p:sp>
      <p:sp>
        <p:nvSpPr>
          <p:cNvPr id="9219" name="Rectangle 3"/>
          <p:cNvSpPr>
            <a:spLocks noGrp="1" noChangeArrowheads="1"/>
          </p:cNvSpPr>
          <p:nvPr>
            <p:ph type="subTitle" idx="1"/>
          </p:nvPr>
        </p:nvSpPr>
        <p:spPr>
          <a:xfrm>
            <a:off x="4572000" y="4797425"/>
            <a:ext cx="3887788" cy="1079500"/>
          </a:xfrm>
        </p:spPr>
        <p:txBody>
          <a:bodyPr/>
          <a:lstStyle>
            <a:lvl1pPr marL="0" indent="0">
              <a:buFont typeface="Wingdings" panose="05000000000000000000" pitchFamily="2" charset="2"/>
              <a:buNone/>
              <a:defRPr/>
            </a:lvl1pPr>
          </a:lstStyle>
          <a:p>
            <a:pPr lvl="0"/>
            <a:r>
              <a:rPr lang="en-US" altLang="hu-HU" noProof="0"/>
              <a:t>Alcím mintájának szerkesztése</a:t>
            </a:r>
          </a:p>
        </p:txBody>
      </p:sp>
    </p:spTree>
    <p:extLst>
      <p:ext uri="{BB962C8B-B14F-4D97-AF65-F5344CB8AC3E}">
        <p14:creationId xmlns:p14="http://schemas.microsoft.com/office/powerpoint/2010/main" val="376792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44D00"/>
                </a:solidFill>
              </a:defRPr>
            </a:lvl1pPr>
          </a:lstStyle>
          <a:p>
            <a:r>
              <a:rPr lang="en-US" dirty="0"/>
              <a:t>Click to edit Master title style</a:t>
            </a:r>
            <a:endParaRPr lang="hu-H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CCB4EA04-67BB-494D-933F-96EA1FAF2309}" type="slidenum">
              <a:rPr lang="en-US" altLang="hu-HU"/>
              <a:pPr/>
              <a:t>‹#›</a:t>
            </a:fld>
            <a:endParaRPr lang="en-US" altLang="hu-HU"/>
          </a:p>
        </p:txBody>
      </p:sp>
    </p:spTree>
    <p:extLst>
      <p:ext uri="{BB962C8B-B14F-4D97-AF65-F5344CB8AC3E}">
        <p14:creationId xmlns:p14="http://schemas.microsoft.com/office/powerpoint/2010/main" val="40431700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hu-H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9BD7C647-5742-46D1-B529-DBD3E967BD73}" type="slidenum">
              <a:rPr lang="en-US" altLang="hu-HU"/>
              <a:pPr/>
              <a:t>‹#›</a:t>
            </a:fld>
            <a:endParaRPr lang="en-US" altLang="hu-HU"/>
          </a:p>
        </p:txBody>
      </p:sp>
    </p:spTree>
    <p:extLst>
      <p:ext uri="{BB962C8B-B14F-4D97-AF65-F5344CB8AC3E}">
        <p14:creationId xmlns:p14="http://schemas.microsoft.com/office/powerpoint/2010/main" val="257743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Date Placeholder 2"/>
          <p:cNvSpPr>
            <a:spLocks noGrp="1"/>
          </p:cNvSpPr>
          <p:nvPr>
            <p:ph type="dt" sz="half" idx="10"/>
          </p:nvPr>
        </p:nvSpPr>
        <p:spPr/>
        <p:txBody>
          <a:bodyPr/>
          <a:lstStyle>
            <a:lvl1pPr>
              <a:defRPr/>
            </a:lvl1pPr>
          </a:lstStyle>
          <a:p>
            <a:r>
              <a:rPr lang="en-US" altLang="hu-HU"/>
              <a:t>Statisztika Tanszék</a:t>
            </a:r>
          </a:p>
        </p:txBody>
      </p:sp>
      <p:sp>
        <p:nvSpPr>
          <p:cNvPr id="4" name="Footer Placeholder 3"/>
          <p:cNvSpPr>
            <a:spLocks noGrp="1"/>
          </p:cNvSpPr>
          <p:nvPr>
            <p:ph type="ftr" sz="quarter" idx="11"/>
          </p:nvPr>
        </p:nvSpPr>
        <p:spPr/>
        <p:txBody>
          <a:bodyPr/>
          <a:lstStyle>
            <a:lvl1pPr>
              <a:defRPr/>
            </a:lvl1pPr>
          </a:lstStyle>
          <a:p>
            <a:r>
              <a:rPr lang="en-US" altLang="hu-HU"/>
              <a:t>Budapesti Corvinus Egyetem</a:t>
            </a:r>
          </a:p>
        </p:txBody>
      </p:sp>
      <p:sp>
        <p:nvSpPr>
          <p:cNvPr id="5" name="Slide Number Placeholder 4"/>
          <p:cNvSpPr>
            <a:spLocks noGrp="1"/>
          </p:cNvSpPr>
          <p:nvPr>
            <p:ph type="sldNum" sz="quarter" idx="12"/>
          </p:nvPr>
        </p:nvSpPr>
        <p:spPr/>
        <p:txBody>
          <a:bodyPr/>
          <a:lstStyle>
            <a:lvl1pPr>
              <a:defRPr/>
            </a:lvl1pPr>
          </a:lstStyle>
          <a:p>
            <a:fld id="{E7A6AB9A-5465-4C1F-A8A3-0286639F23A0}" type="slidenum">
              <a:rPr lang="en-US" altLang="hu-HU"/>
              <a:pPr/>
              <a:t>‹#›</a:t>
            </a:fld>
            <a:endParaRPr lang="en-US" altLang="hu-HU"/>
          </a:p>
        </p:txBody>
      </p:sp>
    </p:spTree>
    <p:extLst>
      <p:ext uri="{BB962C8B-B14F-4D97-AF65-F5344CB8AC3E}">
        <p14:creationId xmlns:p14="http://schemas.microsoft.com/office/powerpoint/2010/main" val="42361834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36E832C8-38C0-4C82-B2CB-0A9329824C45}" type="slidenum">
              <a:rPr lang="en-US" altLang="hu-HU"/>
              <a:pPr/>
              <a:t>‹#›</a:t>
            </a:fld>
            <a:endParaRPr lang="en-US" altLang="hu-HU"/>
          </a:p>
        </p:txBody>
      </p:sp>
    </p:spTree>
    <p:extLst>
      <p:ext uri="{BB962C8B-B14F-4D97-AF65-F5344CB8AC3E}">
        <p14:creationId xmlns:p14="http://schemas.microsoft.com/office/powerpoint/2010/main" val="36379563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hu-H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p:txBody>
          <a:bodyPr/>
          <a:lstStyle>
            <a:lvl1pPr>
              <a:defRPr/>
            </a:lvl1pPr>
          </a:lstStyle>
          <a:p>
            <a:fld id="{D0DA9DDB-23AA-4D75-831F-697AB0F31544}" type="slidenum">
              <a:rPr lang="en-US" altLang="hu-HU"/>
              <a:pPr/>
              <a:t>‹#›</a:t>
            </a:fld>
            <a:endParaRPr lang="en-US" altLang="hu-HU"/>
          </a:p>
        </p:txBody>
      </p:sp>
    </p:spTree>
    <p:extLst>
      <p:ext uri="{BB962C8B-B14F-4D97-AF65-F5344CB8AC3E}">
        <p14:creationId xmlns:p14="http://schemas.microsoft.com/office/powerpoint/2010/main" val="24935612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Date Placeholder 2"/>
          <p:cNvSpPr>
            <a:spLocks noGrp="1"/>
          </p:cNvSpPr>
          <p:nvPr>
            <p:ph type="dt" sz="half" idx="10"/>
          </p:nvPr>
        </p:nvSpPr>
        <p:spPr/>
        <p:txBody>
          <a:bodyPr/>
          <a:lstStyle>
            <a:lvl1pPr>
              <a:defRPr/>
            </a:lvl1pPr>
          </a:lstStyle>
          <a:p>
            <a:r>
              <a:rPr lang="en-US" altLang="hu-HU"/>
              <a:t>Statisztika Tanszék</a:t>
            </a:r>
          </a:p>
        </p:txBody>
      </p:sp>
      <p:sp>
        <p:nvSpPr>
          <p:cNvPr id="4" name="Footer Placeholder 3"/>
          <p:cNvSpPr>
            <a:spLocks noGrp="1"/>
          </p:cNvSpPr>
          <p:nvPr>
            <p:ph type="ftr" sz="quarter" idx="11"/>
          </p:nvPr>
        </p:nvSpPr>
        <p:spPr/>
        <p:txBody>
          <a:bodyPr/>
          <a:lstStyle>
            <a:lvl1pPr>
              <a:defRPr/>
            </a:lvl1pPr>
          </a:lstStyle>
          <a:p>
            <a:r>
              <a:rPr lang="en-US" altLang="hu-HU"/>
              <a:t>Budapesti Corvinus Egyetem</a:t>
            </a:r>
          </a:p>
        </p:txBody>
      </p:sp>
      <p:sp>
        <p:nvSpPr>
          <p:cNvPr id="5" name="Slide Number Placeholder 4"/>
          <p:cNvSpPr>
            <a:spLocks noGrp="1"/>
          </p:cNvSpPr>
          <p:nvPr>
            <p:ph type="sldNum" sz="quarter" idx="12"/>
          </p:nvPr>
        </p:nvSpPr>
        <p:spPr/>
        <p:txBody>
          <a:bodyPr/>
          <a:lstStyle>
            <a:lvl1pPr>
              <a:defRPr/>
            </a:lvl1pPr>
          </a:lstStyle>
          <a:p>
            <a:fld id="{E7A6AB9A-5465-4C1F-A8A3-0286639F23A0}" type="slidenum">
              <a:rPr lang="en-US" altLang="hu-HU"/>
              <a:pPr/>
              <a:t>‹#›</a:t>
            </a:fld>
            <a:endParaRPr lang="en-US" altLang="hu-HU"/>
          </a:p>
        </p:txBody>
      </p:sp>
    </p:spTree>
    <p:extLst>
      <p:ext uri="{BB962C8B-B14F-4D97-AF65-F5344CB8AC3E}">
        <p14:creationId xmlns:p14="http://schemas.microsoft.com/office/powerpoint/2010/main" val="37769027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hu-HU"/>
              <a:t>Statisztika Tanszék</a:t>
            </a:r>
          </a:p>
        </p:txBody>
      </p:sp>
      <p:sp>
        <p:nvSpPr>
          <p:cNvPr id="3" name="Footer Placeholder 2"/>
          <p:cNvSpPr>
            <a:spLocks noGrp="1"/>
          </p:cNvSpPr>
          <p:nvPr>
            <p:ph type="ftr" sz="quarter" idx="11"/>
          </p:nvPr>
        </p:nvSpPr>
        <p:spPr/>
        <p:txBody>
          <a:bodyPr/>
          <a:lstStyle>
            <a:lvl1pPr>
              <a:defRPr/>
            </a:lvl1pPr>
          </a:lstStyle>
          <a:p>
            <a:r>
              <a:rPr lang="en-US" altLang="hu-HU"/>
              <a:t>Budapesti Corvinus Egyetem</a:t>
            </a:r>
          </a:p>
        </p:txBody>
      </p:sp>
      <p:sp>
        <p:nvSpPr>
          <p:cNvPr id="4" name="Slide Number Placeholder 3"/>
          <p:cNvSpPr>
            <a:spLocks noGrp="1"/>
          </p:cNvSpPr>
          <p:nvPr>
            <p:ph type="sldNum" sz="quarter" idx="12"/>
          </p:nvPr>
        </p:nvSpPr>
        <p:spPr/>
        <p:txBody>
          <a:bodyPr/>
          <a:lstStyle>
            <a:lvl1pPr>
              <a:defRPr/>
            </a:lvl1pPr>
          </a:lstStyle>
          <a:p>
            <a:fld id="{6146E973-A96D-4845-986C-FCD586ADA6F9}" type="slidenum">
              <a:rPr lang="en-US" altLang="hu-HU"/>
              <a:pPr/>
              <a:t>‹#›</a:t>
            </a:fld>
            <a:endParaRPr lang="en-US" altLang="hu-HU"/>
          </a:p>
        </p:txBody>
      </p:sp>
    </p:spTree>
    <p:extLst>
      <p:ext uri="{BB962C8B-B14F-4D97-AF65-F5344CB8AC3E}">
        <p14:creationId xmlns:p14="http://schemas.microsoft.com/office/powerpoint/2010/main" val="40466974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CDAA0DA9-DEBF-41D6-9505-834C281A3973}" type="slidenum">
              <a:rPr lang="en-US" altLang="hu-HU"/>
              <a:pPr/>
              <a:t>‹#›</a:t>
            </a:fld>
            <a:endParaRPr lang="en-US" altLang="hu-HU"/>
          </a:p>
        </p:txBody>
      </p:sp>
    </p:spTree>
    <p:extLst>
      <p:ext uri="{BB962C8B-B14F-4D97-AF65-F5344CB8AC3E}">
        <p14:creationId xmlns:p14="http://schemas.microsoft.com/office/powerpoint/2010/main" val="9849527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BA1E1AA7-A12A-4052-9BB8-350328855A79}" type="slidenum">
              <a:rPr lang="en-US" altLang="hu-HU"/>
              <a:pPr/>
              <a:t>‹#›</a:t>
            </a:fld>
            <a:endParaRPr lang="en-US" altLang="hu-HU"/>
          </a:p>
        </p:txBody>
      </p:sp>
    </p:spTree>
    <p:extLst>
      <p:ext uri="{BB962C8B-B14F-4D97-AF65-F5344CB8AC3E}">
        <p14:creationId xmlns:p14="http://schemas.microsoft.com/office/powerpoint/2010/main" val="7200551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55F91A00-D713-4116-8E7A-D24DBD6D88DB}" type="slidenum">
              <a:rPr lang="en-US" altLang="hu-HU"/>
              <a:pPr/>
              <a:t>‹#›</a:t>
            </a:fld>
            <a:endParaRPr lang="en-US" altLang="hu-HU"/>
          </a:p>
        </p:txBody>
      </p:sp>
    </p:spTree>
    <p:extLst>
      <p:ext uri="{BB962C8B-B14F-4D97-AF65-F5344CB8AC3E}">
        <p14:creationId xmlns:p14="http://schemas.microsoft.com/office/powerpoint/2010/main" val="30976269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60350"/>
            <a:ext cx="2058988" cy="5865813"/>
          </a:xfrm>
        </p:spPr>
        <p:txBody>
          <a:bodyPr vert="eaVert"/>
          <a:lstStyle/>
          <a:p>
            <a:r>
              <a:rPr lang="en-US"/>
              <a:t>Click to edit Master title style</a:t>
            </a:r>
            <a:endParaRPr lang="hu-HU"/>
          </a:p>
        </p:txBody>
      </p:sp>
      <p:sp>
        <p:nvSpPr>
          <p:cNvPr id="3" name="Vertical Text Placeholder 2"/>
          <p:cNvSpPr>
            <a:spLocks noGrp="1"/>
          </p:cNvSpPr>
          <p:nvPr>
            <p:ph type="body" orient="vert" idx="1"/>
          </p:nvPr>
        </p:nvSpPr>
        <p:spPr>
          <a:xfrm>
            <a:off x="457200" y="260350"/>
            <a:ext cx="6029325"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A0EA16B0-B4EF-4FB0-ADC5-ABDFBDD625D5}" type="slidenum">
              <a:rPr lang="en-US" altLang="hu-HU"/>
              <a:pPr/>
              <a:t>‹#›</a:t>
            </a:fld>
            <a:endParaRPr lang="en-US" altLang="hu-HU"/>
          </a:p>
        </p:txBody>
      </p:sp>
    </p:spTree>
    <p:extLst>
      <p:ext uri="{BB962C8B-B14F-4D97-AF65-F5344CB8AC3E}">
        <p14:creationId xmlns:p14="http://schemas.microsoft.com/office/powerpoint/2010/main" val="35053136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2AD94B48-1FA0-4FF5-9C31-4E6AF16E834C}" type="slidenum">
              <a:rPr lang="en-US" altLang="hu-HU"/>
              <a:pPr/>
              <a:t>‹#›</a:t>
            </a:fld>
            <a:endParaRPr lang="en-US" altLang="hu-HU"/>
          </a:p>
        </p:txBody>
      </p:sp>
    </p:spTree>
    <p:extLst>
      <p:ext uri="{BB962C8B-B14F-4D97-AF65-F5344CB8AC3E}">
        <p14:creationId xmlns:p14="http://schemas.microsoft.com/office/powerpoint/2010/main" val="17728821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a:xfrm>
            <a:off x="8532813" y="6597650"/>
            <a:ext cx="585787" cy="260350"/>
          </a:xfrm>
        </p:spPr>
        <p:txBody>
          <a:bodyPr/>
          <a:lstStyle>
            <a:lvl1pPr>
              <a:defRPr/>
            </a:lvl1pPr>
          </a:lstStyle>
          <a:p>
            <a:fld id="{3E7D7227-EA41-452F-A8DA-A8536A9329E1}" type="slidenum">
              <a:rPr lang="en-US" altLang="hu-HU"/>
              <a:pPr/>
              <a:t>‹#›</a:t>
            </a:fld>
            <a:endParaRPr lang="en-US" altLang="hu-HU"/>
          </a:p>
        </p:txBody>
      </p:sp>
    </p:spTree>
    <p:extLst>
      <p:ext uri="{BB962C8B-B14F-4D97-AF65-F5344CB8AC3E}">
        <p14:creationId xmlns:p14="http://schemas.microsoft.com/office/powerpoint/2010/main" val="106886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hu-HU"/>
              <a:t>Statisztika Tanszék</a:t>
            </a:r>
          </a:p>
        </p:txBody>
      </p:sp>
      <p:sp>
        <p:nvSpPr>
          <p:cNvPr id="3" name="Footer Placeholder 2"/>
          <p:cNvSpPr>
            <a:spLocks noGrp="1"/>
          </p:cNvSpPr>
          <p:nvPr>
            <p:ph type="ftr" sz="quarter" idx="11"/>
          </p:nvPr>
        </p:nvSpPr>
        <p:spPr/>
        <p:txBody>
          <a:bodyPr/>
          <a:lstStyle>
            <a:lvl1pPr>
              <a:defRPr/>
            </a:lvl1pPr>
          </a:lstStyle>
          <a:p>
            <a:r>
              <a:rPr lang="en-US" altLang="hu-HU"/>
              <a:t>Budapesti Corvinus Egyetem</a:t>
            </a:r>
          </a:p>
        </p:txBody>
      </p:sp>
      <p:sp>
        <p:nvSpPr>
          <p:cNvPr id="4" name="Slide Number Placeholder 3"/>
          <p:cNvSpPr>
            <a:spLocks noGrp="1"/>
          </p:cNvSpPr>
          <p:nvPr>
            <p:ph type="sldNum" sz="quarter" idx="12"/>
          </p:nvPr>
        </p:nvSpPr>
        <p:spPr/>
        <p:txBody>
          <a:bodyPr/>
          <a:lstStyle>
            <a:lvl1pPr>
              <a:defRPr/>
            </a:lvl1pPr>
          </a:lstStyle>
          <a:p>
            <a:fld id="{6146E973-A96D-4845-986C-FCD586ADA6F9}" type="slidenum">
              <a:rPr lang="en-US" altLang="hu-HU"/>
              <a:pPr/>
              <a:t>‹#›</a:t>
            </a:fld>
            <a:endParaRPr lang="en-US" altLang="hu-HU"/>
          </a:p>
        </p:txBody>
      </p:sp>
    </p:spTree>
    <p:extLst>
      <p:ext uri="{BB962C8B-B14F-4D97-AF65-F5344CB8AC3E}">
        <p14:creationId xmlns:p14="http://schemas.microsoft.com/office/powerpoint/2010/main" val="42112997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F7F8AD80-D90A-4DCA-AD7D-CE9BAB6D8D70}" type="slidenum">
              <a:rPr lang="en-US" altLang="hu-HU"/>
              <a:pPr/>
              <a:t>‹#›</a:t>
            </a:fld>
            <a:endParaRPr lang="en-US" altLang="hu-HU"/>
          </a:p>
        </p:txBody>
      </p:sp>
    </p:spTree>
    <p:extLst>
      <p:ext uri="{BB962C8B-B14F-4D97-AF65-F5344CB8AC3E}">
        <p14:creationId xmlns:p14="http://schemas.microsoft.com/office/powerpoint/2010/main" val="8246823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quarter" idx="1"/>
          </p:nvPr>
        </p:nvSpPr>
        <p:spPr>
          <a:xfrm>
            <a:off x="457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57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Content Placeholder 5"/>
          <p:cNvSpPr>
            <a:spLocks noGrp="1"/>
          </p:cNvSpPr>
          <p:nvPr>
            <p:ph sz="quarter" idx="4"/>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a:xfrm>
            <a:off x="8532813" y="6597650"/>
            <a:ext cx="585787" cy="260350"/>
          </a:xfrm>
        </p:spPr>
        <p:txBody>
          <a:bodyPr/>
          <a:lstStyle>
            <a:lvl1pPr>
              <a:defRPr/>
            </a:lvl1pPr>
          </a:lstStyle>
          <a:p>
            <a:fld id="{89231F8F-283C-41E6-90CA-6F17DE0B6E61}" type="slidenum">
              <a:rPr lang="en-US" altLang="hu-HU"/>
              <a:pPr/>
              <a:t>‹#›</a:t>
            </a:fld>
            <a:endParaRPr lang="en-US" altLang="hu-HU"/>
          </a:p>
        </p:txBody>
      </p:sp>
    </p:spTree>
    <p:extLst>
      <p:ext uri="{BB962C8B-B14F-4D97-AF65-F5344CB8AC3E}">
        <p14:creationId xmlns:p14="http://schemas.microsoft.com/office/powerpoint/2010/main" val="24274863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25" name="Picture 9" descr="corv_ppt_hatte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ctrTitle"/>
          </p:nvPr>
        </p:nvSpPr>
        <p:spPr>
          <a:xfrm>
            <a:off x="4572000" y="2130425"/>
            <a:ext cx="3886200" cy="2593975"/>
          </a:xfrm>
        </p:spPr>
        <p:txBody>
          <a:bodyPr anchor="t"/>
          <a:lstStyle>
            <a:lvl1pPr>
              <a:defRPr sz="4800"/>
            </a:lvl1pPr>
          </a:lstStyle>
          <a:p>
            <a:pPr lvl="0"/>
            <a:r>
              <a:rPr lang="en-US" altLang="hu-HU" noProof="0"/>
              <a:t>Mintacím szerkesztése</a:t>
            </a:r>
          </a:p>
        </p:txBody>
      </p:sp>
      <p:sp>
        <p:nvSpPr>
          <p:cNvPr id="9219" name="Rectangle 3"/>
          <p:cNvSpPr>
            <a:spLocks noGrp="1" noChangeArrowheads="1"/>
          </p:cNvSpPr>
          <p:nvPr>
            <p:ph type="subTitle" idx="1"/>
          </p:nvPr>
        </p:nvSpPr>
        <p:spPr>
          <a:xfrm>
            <a:off x="4572000" y="4797425"/>
            <a:ext cx="3887788" cy="1079500"/>
          </a:xfrm>
        </p:spPr>
        <p:txBody>
          <a:bodyPr/>
          <a:lstStyle>
            <a:lvl1pPr marL="0" indent="0">
              <a:buFont typeface="Wingdings" panose="05000000000000000000" pitchFamily="2" charset="2"/>
              <a:buNone/>
              <a:defRPr/>
            </a:lvl1pPr>
          </a:lstStyle>
          <a:p>
            <a:pPr lvl="0"/>
            <a:r>
              <a:rPr lang="en-US" altLang="hu-HU" noProof="0"/>
              <a:t>Alcím mintájának szerkesztése</a:t>
            </a:r>
          </a:p>
        </p:txBody>
      </p:sp>
    </p:spTree>
    <p:extLst>
      <p:ext uri="{BB962C8B-B14F-4D97-AF65-F5344CB8AC3E}">
        <p14:creationId xmlns:p14="http://schemas.microsoft.com/office/powerpoint/2010/main" val="42512332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CCB4EA04-67BB-494D-933F-96EA1FAF2309}" type="slidenum">
              <a:rPr lang="en-US" altLang="hu-HU"/>
              <a:pPr/>
              <a:t>‹#›</a:t>
            </a:fld>
            <a:endParaRPr lang="en-US" altLang="hu-HU"/>
          </a:p>
        </p:txBody>
      </p:sp>
    </p:spTree>
    <p:extLst>
      <p:ext uri="{BB962C8B-B14F-4D97-AF65-F5344CB8AC3E}">
        <p14:creationId xmlns:p14="http://schemas.microsoft.com/office/powerpoint/2010/main" val="25639834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hu-H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9BD7C647-5742-46D1-B529-DBD3E967BD73}" type="slidenum">
              <a:rPr lang="en-US" altLang="hu-HU"/>
              <a:pPr/>
              <a:t>‹#›</a:t>
            </a:fld>
            <a:endParaRPr lang="en-US" altLang="hu-HU"/>
          </a:p>
        </p:txBody>
      </p:sp>
    </p:spTree>
    <p:extLst>
      <p:ext uri="{BB962C8B-B14F-4D97-AF65-F5344CB8AC3E}">
        <p14:creationId xmlns:p14="http://schemas.microsoft.com/office/powerpoint/2010/main" val="21600650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36E832C8-38C0-4C82-B2CB-0A9329824C45}" type="slidenum">
              <a:rPr lang="en-US" altLang="hu-HU"/>
              <a:pPr/>
              <a:t>‹#›</a:t>
            </a:fld>
            <a:endParaRPr lang="en-US" altLang="hu-HU"/>
          </a:p>
        </p:txBody>
      </p:sp>
    </p:spTree>
    <p:extLst>
      <p:ext uri="{BB962C8B-B14F-4D97-AF65-F5344CB8AC3E}">
        <p14:creationId xmlns:p14="http://schemas.microsoft.com/office/powerpoint/2010/main" val="33647971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hu-H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p:txBody>
          <a:bodyPr/>
          <a:lstStyle>
            <a:lvl1pPr>
              <a:defRPr/>
            </a:lvl1pPr>
          </a:lstStyle>
          <a:p>
            <a:fld id="{D0DA9DDB-23AA-4D75-831F-697AB0F31544}" type="slidenum">
              <a:rPr lang="en-US" altLang="hu-HU"/>
              <a:pPr/>
              <a:t>‹#›</a:t>
            </a:fld>
            <a:endParaRPr lang="en-US" altLang="hu-HU"/>
          </a:p>
        </p:txBody>
      </p:sp>
    </p:spTree>
    <p:extLst>
      <p:ext uri="{BB962C8B-B14F-4D97-AF65-F5344CB8AC3E}">
        <p14:creationId xmlns:p14="http://schemas.microsoft.com/office/powerpoint/2010/main" val="33539654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Date Placeholder 2"/>
          <p:cNvSpPr>
            <a:spLocks noGrp="1"/>
          </p:cNvSpPr>
          <p:nvPr>
            <p:ph type="dt" sz="half" idx="10"/>
          </p:nvPr>
        </p:nvSpPr>
        <p:spPr/>
        <p:txBody>
          <a:bodyPr/>
          <a:lstStyle>
            <a:lvl1pPr>
              <a:defRPr/>
            </a:lvl1pPr>
          </a:lstStyle>
          <a:p>
            <a:r>
              <a:rPr lang="en-US" altLang="hu-HU"/>
              <a:t>Statisztika Tanszék</a:t>
            </a:r>
          </a:p>
        </p:txBody>
      </p:sp>
      <p:sp>
        <p:nvSpPr>
          <p:cNvPr id="4" name="Footer Placeholder 3"/>
          <p:cNvSpPr>
            <a:spLocks noGrp="1"/>
          </p:cNvSpPr>
          <p:nvPr>
            <p:ph type="ftr" sz="quarter" idx="11"/>
          </p:nvPr>
        </p:nvSpPr>
        <p:spPr/>
        <p:txBody>
          <a:bodyPr/>
          <a:lstStyle>
            <a:lvl1pPr>
              <a:defRPr/>
            </a:lvl1pPr>
          </a:lstStyle>
          <a:p>
            <a:r>
              <a:rPr lang="en-US" altLang="hu-HU"/>
              <a:t>Budapesti Corvinus Egyetem</a:t>
            </a:r>
          </a:p>
        </p:txBody>
      </p:sp>
      <p:sp>
        <p:nvSpPr>
          <p:cNvPr id="5" name="Slide Number Placeholder 4"/>
          <p:cNvSpPr>
            <a:spLocks noGrp="1"/>
          </p:cNvSpPr>
          <p:nvPr>
            <p:ph type="sldNum" sz="quarter" idx="12"/>
          </p:nvPr>
        </p:nvSpPr>
        <p:spPr/>
        <p:txBody>
          <a:bodyPr/>
          <a:lstStyle>
            <a:lvl1pPr>
              <a:defRPr/>
            </a:lvl1pPr>
          </a:lstStyle>
          <a:p>
            <a:fld id="{E7A6AB9A-5465-4C1F-A8A3-0286639F23A0}" type="slidenum">
              <a:rPr lang="en-US" altLang="hu-HU"/>
              <a:pPr/>
              <a:t>‹#›</a:t>
            </a:fld>
            <a:endParaRPr lang="en-US" altLang="hu-HU"/>
          </a:p>
        </p:txBody>
      </p:sp>
    </p:spTree>
    <p:extLst>
      <p:ext uri="{BB962C8B-B14F-4D97-AF65-F5344CB8AC3E}">
        <p14:creationId xmlns:p14="http://schemas.microsoft.com/office/powerpoint/2010/main" val="28297814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hu-HU"/>
              <a:t>Statisztika Tanszék</a:t>
            </a:r>
          </a:p>
        </p:txBody>
      </p:sp>
      <p:sp>
        <p:nvSpPr>
          <p:cNvPr id="3" name="Footer Placeholder 2"/>
          <p:cNvSpPr>
            <a:spLocks noGrp="1"/>
          </p:cNvSpPr>
          <p:nvPr>
            <p:ph type="ftr" sz="quarter" idx="11"/>
          </p:nvPr>
        </p:nvSpPr>
        <p:spPr/>
        <p:txBody>
          <a:bodyPr/>
          <a:lstStyle>
            <a:lvl1pPr>
              <a:defRPr/>
            </a:lvl1pPr>
          </a:lstStyle>
          <a:p>
            <a:r>
              <a:rPr lang="en-US" altLang="hu-HU"/>
              <a:t>Budapesti Corvinus Egyetem</a:t>
            </a:r>
          </a:p>
        </p:txBody>
      </p:sp>
      <p:sp>
        <p:nvSpPr>
          <p:cNvPr id="4" name="Slide Number Placeholder 3"/>
          <p:cNvSpPr>
            <a:spLocks noGrp="1"/>
          </p:cNvSpPr>
          <p:nvPr>
            <p:ph type="sldNum" sz="quarter" idx="12"/>
          </p:nvPr>
        </p:nvSpPr>
        <p:spPr/>
        <p:txBody>
          <a:bodyPr/>
          <a:lstStyle>
            <a:lvl1pPr>
              <a:defRPr/>
            </a:lvl1pPr>
          </a:lstStyle>
          <a:p>
            <a:fld id="{6146E973-A96D-4845-986C-FCD586ADA6F9}" type="slidenum">
              <a:rPr lang="en-US" altLang="hu-HU"/>
              <a:pPr/>
              <a:t>‹#›</a:t>
            </a:fld>
            <a:endParaRPr lang="en-US" altLang="hu-HU"/>
          </a:p>
        </p:txBody>
      </p:sp>
    </p:spTree>
    <p:extLst>
      <p:ext uri="{BB962C8B-B14F-4D97-AF65-F5344CB8AC3E}">
        <p14:creationId xmlns:p14="http://schemas.microsoft.com/office/powerpoint/2010/main" val="34781216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CDAA0DA9-DEBF-41D6-9505-834C281A3973}" type="slidenum">
              <a:rPr lang="en-US" altLang="hu-HU"/>
              <a:pPr/>
              <a:t>‹#›</a:t>
            </a:fld>
            <a:endParaRPr lang="en-US" altLang="hu-HU"/>
          </a:p>
        </p:txBody>
      </p:sp>
    </p:spTree>
    <p:extLst>
      <p:ext uri="{BB962C8B-B14F-4D97-AF65-F5344CB8AC3E}">
        <p14:creationId xmlns:p14="http://schemas.microsoft.com/office/powerpoint/2010/main" val="154901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CDAA0DA9-DEBF-41D6-9505-834C281A3973}" type="slidenum">
              <a:rPr lang="en-US" altLang="hu-HU"/>
              <a:pPr/>
              <a:t>‹#›</a:t>
            </a:fld>
            <a:endParaRPr lang="en-US" altLang="hu-HU"/>
          </a:p>
        </p:txBody>
      </p:sp>
    </p:spTree>
    <p:extLst>
      <p:ext uri="{BB962C8B-B14F-4D97-AF65-F5344CB8AC3E}">
        <p14:creationId xmlns:p14="http://schemas.microsoft.com/office/powerpoint/2010/main" val="82896220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BA1E1AA7-A12A-4052-9BB8-350328855A79}" type="slidenum">
              <a:rPr lang="en-US" altLang="hu-HU"/>
              <a:pPr/>
              <a:t>‹#›</a:t>
            </a:fld>
            <a:endParaRPr lang="en-US" altLang="hu-HU"/>
          </a:p>
        </p:txBody>
      </p:sp>
    </p:spTree>
    <p:extLst>
      <p:ext uri="{BB962C8B-B14F-4D97-AF65-F5344CB8AC3E}">
        <p14:creationId xmlns:p14="http://schemas.microsoft.com/office/powerpoint/2010/main" val="15739248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55F91A00-D713-4116-8E7A-D24DBD6D88DB}" type="slidenum">
              <a:rPr lang="en-US" altLang="hu-HU"/>
              <a:pPr/>
              <a:t>‹#›</a:t>
            </a:fld>
            <a:endParaRPr lang="en-US" altLang="hu-HU"/>
          </a:p>
        </p:txBody>
      </p:sp>
    </p:spTree>
    <p:extLst>
      <p:ext uri="{BB962C8B-B14F-4D97-AF65-F5344CB8AC3E}">
        <p14:creationId xmlns:p14="http://schemas.microsoft.com/office/powerpoint/2010/main" val="32148630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60350"/>
            <a:ext cx="2058988" cy="5865813"/>
          </a:xfrm>
        </p:spPr>
        <p:txBody>
          <a:bodyPr vert="eaVert"/>
          <a:lstStyle/>
          <a:p>
            <a:r>
              <a:rPr lang="en-US"/>
              <a:t>Click to edit Master title style</a:t>
            </a:r>
            <a:endParaRPr lang="hu-HU"/>
          </a:p>
        </p:txBody>
      </p:sp>
      <p:sp>
        <p:nvSpPr>
          <p:cNvPr id="3" name="Vertical Text Placeholder 2"/>
          <p:cNvSpPr>
            <a:spLocks noGrp="1"/>
          </p:cNvSpPr>
          <p:nvPr>
            <p:ph type="body" orient="vert" idx="1"/>
          </p:nvPr>
        </p:nvSpPr>
        <p:spPr>
          <a:xfrm>
            <a:off x="457200" y="260350"/>
            <a:ext cx="6029325"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lvl1pPr>
              <a:defRPr/>
            </a:lvl1pPr>
          </a:lstStyle>
          <a:p>
            <a:r>
              <a:rPr lang="en-US" altLang="hu-HU"/>
              <a:t>Statisztika Tanszék</a:t>
            </a:r>
          </a:p>
        </p:txBody>
      </p:sp>
      <p:sp>
        <p:nvSpPr>
          <p:cNvPr id="5" name="Footer Placeholder 4"/>
          <p:cNvSpPr>
            <a:spLocks noGrp="1"/>
          </p:cNvSpPr>
          <p:nvPr>
            <p:ph type="ftr" sz="quarter" idx="11"/>
          </p:nvPr>
        </p:nvSpPr>
        <p:spPr/>
        <p:txBody>
          <a:bodyPr/>
          <a:lstStyle>
            <a:lvl1pPr>
              <a:defRPr/>
            </a:lvl1pPr>
          </a:lstStyle>
          <a:p>
            <a:r>
              <a:rPr lang="en-US" altLang="hu-HU"/>
              <a:t>Budapesti Corvinus Egyetem</a:t>
            </a:r>
          </a:p>
        </p:txBody>
      </p:sp>
      <p:sp>
        <p:nvSpPr>
          <p:cNvPr id="6" name="Slide Number Placeholder 5"/>
          <p:cNvSpPr>
            <a:spLocks noGrp="1"/>
          </p:cNvSpPr>
          <p:nvPr>
            <p:ph type="sldNum" sz="quarter" idx="12"/>
          </p:nvPr>
        </p:nvSpPr>
        <p:spPr/>
        <p:txBody>
          <a:bodyPr/>
          <a:lstStyle>
            <a:lvl1pPr>
              <a:defRPr/>
            </a:lvl1pPr>
          </a:lstStyle>
          <a:p>
            <a:fld id="{A0EA16B0-B4EF-4FB0-ADC5-ABDFBDD625D5}" type="slidenum">
              <a:rPr lang="en-US" altLang="hu-HU"/>
              <a:pPr/>
              <a:t>‹#›</a:t>
            </a:fld>
            <a:endParaRPr lang="en-US" altLang="hu-HU"/>
          </a:p>
        </p:txBody>
      </p:sp>
    </p:spTree>
    <p:extLst>
      <p:ext uri="{BB962C8B-B14F-4D97-AF65-F5344CB8AC3E}">
        <p14:creationId xmlns:p14="http://schemas.microsoft.com/office/powerpoint/2010/main" val="14368760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2AD94B48-1FA0-4FF5-9C31-4E6AF16E834C}" type="slidenum">
              <a:rPr lang="en-US" altLang="hu-HU"/>
              <a:pPr/>
              <a:t>‹#›</a:t>
            </a:fld>
            <a:endParaRPr lang="en-US" altLang="hu-HU"/>
          </a:p>
        </p:txBody>
      </p:sp>
    </p:spTree>
    <p:extLst>
      <p:ext uri="{BB962C8B-B14F-4D97-AF65-F5344CB8AC3E}">
        <p14:creationId xmlns:p14="http://schemas.microsoft.com/office/powerpoint/2010/main" val="31373251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4648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a:xfrm>
            <a:off x="8532813" y="6597650"/>
            <a:ext cx="585787" cy="260350"/>
          </a:xfrm>
        </p:spPr>
        <p:txBody>
          <a:bodyPr/>
          <a:lstStyle>
            <a:lvl1pPr>
              <a:defRPr/>
            </a:lvl1pPr>
          </a:lstStyle>
          <a:p>
            <a:fld id="{3E7D7227-EA41-452F-A8DA-A8536A9329E1}" type="slidenum">
              <a:rPr lang="en-US" altLang="hu-HU"/>
              <a:pPr/>
              <a:t>‹#›</a:t>
            </a:fld>
            <a:endParaRPr lang="en-US" altLang="hu-HU"/>
          </a:p>
        </p:txBody>
      </p:sp>
    </p:spTree>
    <p:extLst>
      <p:ext uri="{BB962C8B-B14F-4D97-AF65-F5344CB8AC3E}">
        <p14:creationId xmlns:p14="http://schemas.microsoft.com/office/powerpoint/2010/main" val="402766807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half" idx="1"/>
          </p:nvPr>
        </p:nvSpPr>
        <p:spPr>
          <a:xfrm>
            <a:off x="457200" y="1268413"/>
            <a:ext cx="4038600" cy="485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7" name="Footer Placeholder 6"/>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8" name="Slide Number Placeholder 7"/>
          <p:cNvSpPr>
            <a:spLocks noGrp="1"/>
          </p:cNvSpPr>
          <p:nvPr>
            <p:ph type="sldNum" sz="quarter" idx="12"/>
          </p:nvPr>
        </p:nvSpPr>
        <p:spPr>
          <a:xfrm>
            <a:off x="8532813" y="6597650"/>
            <a:ext cx="585787" cy="260350"/>
          </a:xfrm>
        </p:spPr>
        <p:txBody>
          <a:bodyPr/>
          <a:lstStyle>
            <a:lvl1pPr>
              <a:defRPr/>
            </a:lvl1pPr>
          </a:lstStyle>
          <a:p>
            <a:fld id="{F7F8AD80-D90A-4DCA-AD7D-CE9BAB6D8D70}" type="slidenum">
              <a:rPr lang="en-US" altLang="hu-HU"/>
              <a:pPr/>
              <a:t>‹#›</a:t>
            </a:fld>
            <a:endParaRPr lang="en-US" altLang="hu-HU"/>
          </a:p>
        </p:txBody>
      </p:sp>
    </p:spTree>
    <p:extLst>
      <p:ext uri="{BB962C8B-B14F-4D97-AF65-F5344CB8AC3E}">
        <p14:creationId xmlns:p14="http://schemas.microsoft.com/office/powerpoint/2010/main" val="6656763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29600" cy="865188"/>
          </a:xfrm>
        </p:spPr>
        <p:txBody>
          <a:bodyPr/>
          <a:lstStyle/>
          <a:p>
            <a:r>
              <a:rPr lang="en-US"/>
              <a:t>Click to edit Master title style</a:t>
            </a:r>
            <a:endParaRPr lang="hu-HU"/>
          </a:p>
        </p:txBody>
      </p:sp>
      <p:sp>
        <p:nvSpPr>
          <p:cNvPr id="3" name="Content Placeholder 2"/>
          <p:cNvSpPr>
            <a:spLocks noGrp="1"/>
          </p:cNvSpPr>
          <p:nvPr>
            <p:ph sz="quarter" idx="1"/>
          </p:nvPr>
        </p:nvSpPr>
        <p:spPr>
          <a:xfrm>
            <a:off x="457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268413"/>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57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Content Placeholder 5"/>
          <p:cNvSpPr>
            <a:spLocks noGrp="1"/>
          </p:cNvSpPr>
          <p:nvPr>
            <p:ph sz="quarter" idx="4"/>
          </p:nvPr>
        </p:nvSpPr>
        <p:spPr>
          <a:xfrm>
            <a:off x="4648200" y="3773488"/>
            <a:ext cx="4038600" cy="235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a:xfrm>
            <a:off x="4643438" y="6559550"/>
            <a:ext cx="2133600" cy="287338"/>
          </a:xfrm>
        </p:spPr>
        <p:txBody>
          <a:bodyPr/>
          <a:lstStyle>
            <a:lvl1pPr>
              <a:defRPr/>
            </a:lvl1pPr>
          </a:lstStyle>
          <a:p>
            <a:r>
              <a:rPr lang="en-US" altLang="hu-HU"/>
              <a:t>Statisztika Tanszék</a:t>
            </a:r>
          </a:p>
        </p:txBody>
      </p:sp>
      <p:sp>
        <p:nvSpPr>
          <p:cNvPr id="8" name="Footer Placeholder 7"/>
          <p:cNvSpPr>
            <a:spLocks noGrp="1"/>
          </p:cNvSpPr>
          <p:nvPr>
            <p:ph type="ftr" sz="quarter" idx="11"/>
          </p:nvPr>
        </p:nvSpPr>
        <p:spPr>
          <a:xfrm>
            <a:off x="4643438" y="6286500"/>
            <a:ext cx="4032250" cy="261938"/>
          </a:xfrm>
        </p:spPr>
        <p:txBody>
          <a:bodyPr/>
          <a:lstStyle>
            <a:lvl1pPr>
              <a:defRPr/>
            </a:lvl1pPr>
          </a:lstStyle>
          <a:p>
            <a:r>
              <a:rPr lang="en-US" altLang="hu-HU"/>
              <a:t>Budapesti Corvinus Egyetem</a:t>
            </a:r>
          </a:p>
        </p:txBody>
      </p:sp>
      <p:sp>
        <p:nvSpPr>
          <p:cNvPr id="9" name="Slide Number Placeholder 8"/>
          <p:cNvSpPr>
            <a:spLocks noGrp="1"/>
          </p:cNvSpPr>
          <p:nvPr>
            <p:ph type="sldNum" sz="quarter" idx="12"/>
          </p:nvPr>
        </p:nvSpPr>
        <p:spPr>
          <a:xfrm>
            <a:off x="8532813" y="6597650"/>
            <a:ext cx="585787" cy="260350"/>
          </a:xfrm>
        </p:spPr>
        <p:txBody>
          <a:bodyPr/>
          <a:lstStyle>
            <a:lvl1pPr>
              <a:defRPr/>
            </a:lvl1pPr>
          </a:lstStyle>
          <a:p>
            <a:fld id="{89231F8F-283C-41E6-90CA-6F17DE0B6E61}" type="slidenum">
              <a:rPr lang="en-US" altLang="hu-HU"/>
              <a:pPr/>
              <a:t>‹#›</a:t>
            </a:fld>
            <a:endParaRPr lang="en-US" altLang="hu-HU"/>
          </a:p>
        </p:txBody>
      </p:sp>
    </p:spTree>
    <p:extLst>
      <p:ext uri="{BB962C8B-B14F-4D97-AF65-F5344CB8AC3E}">
        <p14:creationId xmlns:p14="http://schemas.microsoft.com/office/powerpoint/2010/main" val="169826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u-H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hu-HU"/>
              <a:t>Statisztika Tanszék</a:t>
            </a:r>
          </a:p>
        </p:txBody>
      </p:sp>
      <p:sp>
        <p:nvSpPr>
          <p:cNvPr id="6" name="Footer Placeholder 5"/>
          <p:cNvSpPr>
            <a:spLocks noGrp="1"/>
          </p:cNvSpPr>
          <p:nvPr>
            <p:ph type="ftr" sz="quarter" idx="11"/>
          </p:nvPr>
        </p:nvSpPr>
        <p:spPr/>
        <p:txBody>
          <a:bodyPr/>
          <a:lstStyle>
            <a:lvl1pPr>
              <a:defRPr/>
            </a:lvl1pPr>
          </a:lstStyle>
          <a:p>
            <a:r>
              <a:rPr lang="en-US" altLang="hu-HU"/>
              <a:t>Budapesti Corvinus Egyetem</a:t>
            </a:r>
          </a:p>
        </p:txBody>
      </p:sp>
      <p:sp>
        <p:nvSpPr>
          <p:cNvPr id="7" name="Slide Number Placeholder 6"/>
          <p:cNvSpPr>
            <a:spLocks noGrp="1"/>
          </p:cNvSpPr>
          <p:nvPr>
            <p:ph type="sldNum" sz="quarter" idx="12"/>
          </p:nvPr>
        </p:nvSpPr>
        <p:spPr/>
        <p:txBody>
          <a:bodyPr/>
          <a:lstStyle>
            <a:lvl1pPr>
              <a:defRPr/>
            </a:lvl1pPr>
          </a:lstStyle>
          <a:p>
            <a:fld id="{BA1E1AA7-A12A-4052-9BB8-350328855A79}" type="slidenum">
              <a:rPr lang="en-US" altLang="hu-HU"/>
              <a:pPr/>
              <a:t>‹#›</a:t>
            </a:fld>
            <a:endParaRPr lang="en-US" altLang="hu-HU"/>
          </a:p>
        </p:txBody>
      </p:sp>
    </p:spTree>
    <p:extLst>
      <p:ext uri="{BB962C8B-B14F-4D97-AF65-F5344CB8AC3E}">
        <p14:creationId xmlns:p14="http://schemas.microsoft.com/office/powerpoint/2010/main" val="263979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3.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1.jpeg"/><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heme" Target="../theme/theme4.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1.jpeg"/><Relationship Id="rId2" Type="http://schemas.openxmlformats.org/officeDocument/2006/relationships/slideLayout" Target="../slideLayouts/slideLayout58.xml"/><Relationship Id="rId16" Type="http://schemas.openxmlformats.org/officeDocument/2006/relationships/theme" Target="../theme/theme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1.jpeg"/><Relationship Id="rId2" Type="http://schemas.openxmlformats.org/officeDocument/2006/relationships/slideLayout" Target="../slideLayouts/slideLayout73.xml"/><Relationship Id="rId16" Type="http://schemas.openxmlformats.org/officeDocument/2006/relationships/theme" Target="../theme/theme6.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203" name="Picture 11" descr="corv_ppt_csik_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62688"/>
            <a:ext cx="4570413" cy="595312"/>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bwMode="auto">
          <a:xfrm>
            <a:off x="468313" y="26035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u-HU"/>
              <a:t>Mintacím szerkesztése</a:t>
            </a:r>
          </a:p>
        </p:txBody>
      </p:sp>
      <p:sp>
        <p:nvSpPr>
          <p:cNvPr id="8195" name="Rectangle 3"/>
          <p:cNvSpPr>
            <a:spLocks noGrp="1" noChangeArrowheads="1"/>
          </p:cNvSpPr>
          <p:nvPr>
            <p:ph type="body" idx="1"/>
          </p:nvPr>
        </p:nvSpPr>
        <p:spPr bwMode="auto">
          <a:xfrm>
            <a:off x="457200" y="1268413"/>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u-HU"/>
              <a:t>Mintaszöveg szerkesztése</a:t>
            </a:r>
          </a:p>
          <a:p>
            <a:pPr lvl="1"/>
            <a:r>
              <a:rPr lang="en-US" altLang="hu-HU"/>
              <a:t>Második szint</a:t>
            </a:r>
          </a:p>
          <a:p>
            <a:pPr lvl="2"/>
            <a:r>
              <a:rPr lang="en-US" altLang="hu-HU"/>
              <a:t>Harmadik szint</a:t>
            </a:r>
          </a:p>
          <a:p>
            <a:pPr lvl="3"/>
            <a:r>
              <a:rPr lang="en-US" altLang="hu-HU"/>
              <a:t>Negyedik szint</a:t>
            </a:r>
          </a:p>
          <a:p>
            <a:pPr lvl="4"/>
            <a:r>
              <a:rPr lang="en-US" altLang="hu-HU"/>
              <a:t>Ötödik szint</a:t>
            </a:r>
          </a:p>
        </p:txBody>
      </p:sp>
      <p:sp>
        <p:nvSpPr>
          <p:cNvPr id="8196" name="Rectangle 4"/>
          <p:cNvSpPr>
            <a:spLocks noGrp="1" noChangeArrowheads="1"/>
          </p:cNvSpPr>
          <p:nvPr>
            <p:ph type="dt" sz="half" idx="2"/>
          </p:nvPr>
        </p:nvSpPr>
        <p:spPr bwMode="auto">
          <a:xfrm>
            <a:off x="4643438" y="6559550"/>
            <a:ext cx="2133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600">
                <a:solidFill>
                  <a:srgbClr val="3E2900"/>
                </a:solidFill>
              </a:defRPr>
            </a:lvl1pPr>
          </a:lstStyle>
          <a:p>
            <a:r>
              <a:rPr lang="en-US" altLang="hu-HU"/>
              <a:t>Statisztika Tanszék</a:t>
            </a:r>
          </a:p>
        </p:txBody>
      </p:sp>
      <p:sp>
        <p:nvSpPr>
          <p:cNvPr id="8197" name="Rectangle 5"/>
          <p:cNvSpPr>
            <a:spLocks noGrp="1" noChangeArrowheads="1"/>
          </p:cNvSpPr>
          <p:nvPr>
            <p:ph type="ftr" sz="quarter" idx="3"/>
          </p:nvPr>
        </p:nvSpPr>
        <p:spPr bwMode="auto">
          <a:xfrm>
            <a:off x="4643438" y="6286500"/>
            <a:ext cx="403225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800" b="1">
                <a:solidFill>
                  <a:srgbClr val="3E2900"/>
                </a:solidFill>
              </a:defRPr>
            </a:lvl1pPr>
          </a:lstStyle>
          <a:p>
            <a:r>
              <a:rPr lang="en-US" altLang="hu-HU"/>
              <a:t>Budapesti Corvinus Egyetem</a:t>
            </a:r>
          </a:p>
        </p:txBody>
      </p:sp>
      <p:sp>
        <p:nvSpPr>
          <p:cNvPr id="8198" name="Rectangle 6"/>
          <p:cNvSpPr>
            <a:spLocks noGrp="1" noChangeArrowheads="1"/>
          </p:cNvSpPr>
          <p:nvPr>
            <p:ph type="sldNum" sz="quarter" idx="4"/>
          </p:nvPr>
        </p:nvSpPr>
        <p:spPr bwMode="auto">
          <a:xfrm>
            <a:off x="8532813" y="6597650"/>
            <a:ext cx="58578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ClrTx/>
              <a:buFontTx/>
              <a:buNone/>
              <a:defRPr sz="1400">
                <a:solidFill>
                  <a:srgbClr val="3E2900"/>
                </a:solidFill>
              </a:defRPr>
            </a:lvl1pPr>
          </a:lstStyle>
          <a:p>
            <a:fld id="{E5AC2AE2-F364-4448-B26D-F6AE19525FE7}" type="slidenum">
              <a:rPr lang="en-US" altLang="hu-HU"/>
              <a:pPr/>
              <a:t>‹#›</a:t>
            </a:fld>
            <a:endParaRPr lang="en-US" altLang="hu-HU"/>
          </a:p>
        </p:txBody>
      </p:sp>
      <p:sp>
        <p:nvSpPr>
          <p:cNvPr id="8201" name="Text Box 9"/>
          <p:cNvSpPr txBox="1">
            <a:spLocks noChangeArrowheads="1"/>
          </p:cNvSpPr>
          <p:nvPr/>
        </p:nvSpPr>
        <p:spPr bwMode="auto">
          <a:xfrm>
            <a:off x="844550" y="6488113"/>
            <a:ext cx="374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buClrTx/>
              <a:buFontTx/>
              <a:buNone/>
            </a:pPr>
            <a:r>
              <a:rPr lang="en-US" altLang="hu-HU" sz="2000" b="1">
                <a:solidFill>
                  <a:schemeClr val="bg1"/>
                </a:solidFill>
                <a:latin typeface="Arial Narrow" panose="020B0606020202030204" pitchFamily="34" charset="0"/>
              </a:rPr>
              <a:t>Szervezeti egység</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 id="2147483674" r:id="rId13"/>
    <p:sldLayoutId id="2147483675" r:id="rId14"/>
    <p:sldLayoutId id="2147483676" r:id="rId15"/>
  </p:sldLayoutIdLst>
  <p:hf hdr="0"/>
  <p:txStyles>
    <p:titleStyle>
      <a:lvl1pPr algn="l" rtl="0" fontAlgn="base">
        <a:spcBef>
          <a:spcPct val="0"/>
        </a:spcBef>
        <a:spcAft>
          <a:spcPct val="0"/>
        </a:spcAft>
        <a:defRPr sz="4000" b="1" kern="1200">
          <a:solidFill>
            <a:srgbClr val="3E2900"/>
          </a:solidFill>
          <a:latin typeface="+mj-lt"/>
          <a:ea typeface="+mj-ea"/>
          <a:cs typeface="+mj-cs"/>
        </a:defRPr>
      </a:lvl1pPr>
      <a:lvl2pPr algn="l" rtl="0" fontAlgn="base">
        <a:spcBef>
          <a:spcPct val="0"/>
        </a:spcBef>
        <a:spcAft>
          <a:spcPct val="0"/>
        </a:spcAft>
        <a:defRPr sz="4000" b="1">
          <a:solidFill>
            <a:srgbClr val="3E2900"/>
          </a:solidFill>
          <a:latin typeface="Trebuchet MS" panose="020B0603020202020204" pitchFamily="34" charset="0"/>
        </a:defRPr>
      </a:lvl2pPr>
      <a:lvl3pPr algn="l" rtl="0" fontAlgn="base">
        <a:spcBef>
          <a:spcPct val="0"/>
        </a:spcBef>
        <a:spcAft>
          <a:spcPct val="0"/>
        </a:spcAft>
        <a:defRPr sz="4000" b="1">
          <a:solidFill>
            <a:srgbClr val="3E2900"/>
          </a:solidFill>
          <a:latin typeface="Trebuchet MS" panose="020B0603020202020204" pitchFamily="34" charset="0"/>
        </a:defRPr>
      </a:lvl3pPr>
      <a:lvl4pPr algn="l" rtl="0" fontAlgn="base">
        <a:spcBef>
          <a:spcPct val="0"/>
        </a:spcBef>
        <a:spcAft>
          <a:spcPct val="0"/>
        </a:spcAft>
        <a:defRPr sz="4000" b="1">
          <a:solidFill>
            <a:srgbClr val="3E2900"/>
          </a:solidFill>
          <a:latin typeface="Trebuchet MS" panose="020B0603020202020204" pitchFamily="34" charset="0"/>
        </a:defRPr>
      </a:lvl4pPr>
      <a:lvl5pPr algn="l" rtl="0" fontAlgn="base">
        <a:spcBef>
          <a:spcPct val="0"/>
        </a:spcBef>
        <a:spcAft>
          <a:spcPct val="0"/>
        </a:spcAft>
        <a:defRPr sz="4000" b="1">
          <a:solidFill>
            <a:srgbClr val="3E2900"/>
          </a:solidFill>
          <a:latin typeface="Trebuchet MS" panose="020B0603020202020204" pitchFamily="34" charset="0"/>
        </a:defRPr>
      </a:lvl5pPr>
      <a:lvl6pPr marL="457200" algn="l" rtl="0" fontAlgn="base">
        <a:spcBef>
          <a:spcPct val="0"/>
        </a:spcBef>
        <a:spcAft>
          <a:spcPct val="0"/>
        </a:spcAft>
        <a:defRPr sz="4000" b="1">
          <a:solidFill>
            <a:srgbClr val="3E2900"/>
          </a:solidFill>
          <a:latin typeface="Trebuchet MS" panose="020B0603020202020204" pitchFamily="34" charset="0"/>
        </a:defRPr>
      </a:lvl6pPr>
      <a:lvl7pPr marL="914400" algn="l" rtl="0" fontAlgn="base">
        <a:spcBef>
          <a:spcPct val="0"/>
        </a:spcBef>
        <a:spcAft>
          <a:spcPct val="0"/>
        </a:spcAft>
        <a:defRPr sz="4000" b="1">
          <a:solidFill>
            <a:srgbClr val="3E2900"/>
          </a:solidFill>
          <a:latin typeface="Trebuchet MS" panose="020B0603020202020204" pitchFamily="34" charset="0"/>
        </a:defRPr>
      </a:lvl7pPr>
      <a:lvl8pPr marL="1371600" algn="l" rtl="0" fontAlgn="base">
        <a:spcBef>
          <a:spcPct val="0"/>
        </a:spcBef>
        <a:spcAft>
          <a:spcPct val="0"/>
        </a:spcAft>
        <a:defRPr sz="4000" b="1">
          <a:solidFill>
            <a:srgbClr val="3E2900"/>
          </a:solidFill>
          <a:latin typeface="Trebuchet MS" panose="020B0603020202020204" pitchFamily="34" charset="0"/>
        </a:defRPr>
      </a:lvl8pPr>
      <a:lvl9pPr marL="1828800" algn="l" rtl="0" fontAlgn="base">
        <a:spcBef>
          <a:spcPct val="0"/>
        </a:spcBef>
        <a:spcAft>
          <a:spcPct val="0"/>
        </a:spcAft>
        <a:defRPr sz="4000" b="1">
          <a:solidFill>
            <a:srgbClr val="3E2900"/>
          </a:solidFill>
          <a:latin typeface="Trebuchet MS" panose="020B0603020202020204" pitchFamily="34" charset="0"/>
        </a:defRPr>
      </a:lvl9pPr>
    </p:titleStyle>
    <p:body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464" name="Picture 8" descr="corv_ppt_cimlap_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203" name="Picture 11" descr="corv_ppt_csik_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62688"/>
            <a:ext cx="4570413" cy="595312"/>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bwMode="auto">
          <a:xfrm>
            <a:off x="468313" y="26035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u-HU"/>
              <a:t>Mintacím szerkesztése</a:t>
            </a:r>
          </a:p>
        </p:txBody>
      </p:sp>
      <p:sp>
        <p:nvSpPr>
          <p:cNvPr id="8195" name="Rectangle 3"/>
          <p:cNvSpPr>
            <a:spLocks noGrp="1" noChangeArrowheads="1"/>
          </p:cNvSpPr>
          <p:nvPr>
            <p:ph type="body" idx="1"/>
          </p:nvPr>
        </p:nvSpPr>
        <p:spPr bwMode="auto">
          <a:xfrm>
            <a:off x="457200" y="1268413"/>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u-HU"/>
              <a:t>Mintaszöveg szerkesztése</a:t>
            </a:r>
          </a:p>
          <a:p>
            <a:pPr lvl="1"/>
            <a:r>
              <a:rPr lang="en-US" altLang="hu-HU"/>
              <a:t>Második szint</a:t>
            </a:r>
          </a:p>
          <a:p>
            <a:pPr lvl="2"/>
            <a:r>
              <a:rPr lang="en-US" altLang="hu-HU"/>
              <a:t>Harmadik szint</a:t>
            </a:r>
          </a:p>
          <a:p>
            <a:pPr lvl="3"/>
            <a:r>
              <a:rPr lang="en-US" altLang="hu-HU"/>
              <a:t>Negyedik szint</a:t>
            </a:r>
          </a:p>
          <a:p>
            <a:pPr lvl="4"/>
            <a:r>
              <a:rPr lang="en-US" altLang="hu-HU"/>
              <a:t>Ötödik szint</a:t>
            </a:r>
          </a:p>
        </p:txBody>
      </p:sp>
      <p:sp>
        <p:nvSpPr>
          <p:cNvPr id="8196" name="Rectangle 4"/>
          <p:cNvSpPr>
            <a:spLocks noGrp="1" noChangeArrowheads="1"/>
          </p:cNvSpPr>
          <p:nvPr>
            <p:ph type="dt" sz="half" idx="2"/>
          </p:nvPr>
        </p:nvSpPr>
        <p:spPr bwMode="auto">
          <a:xfrm>
            <a:off x="4643438" y="6559550"/>
            <a:ext cx="2133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600">
                <a:solidFill>
                  <a:srgbClr val="3E2900"/>
                </a:solidFill>
              </a:defRPr>
            </a:lvl1pPr>
          </a:lstStyle>
          <a:p>
            <a:r>
              <a:rPr lang="en-US" altLang="hu-HU"/>
              <a:t>Statisztika Tanszék</a:t>
            </a:r>
          </a:p>
        </p:txBody>
      </p:sp>
      <p:sp>
        <p:nvSpPr>
          <p:cNvPr id="8197" name="Rectangle 5"/>
          <p:cNvSpPr>
            <a:spLocks noGrp="1" noChangeArrowheads="1"/>
          </p:cNvSpPr>
          <p:nvPr>
            <p:ph type="ftr" sz="quarter" idx="3"/>
          </p:nvPr>
        </p:nvSpPr>
        <p:spPr bwMode="auto">
          <a:xfrm>
            <a:off x="4643438" y="6286500"/>
            <a:ext cx="403225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800" b="1">
                <a:solidFill>
                  <a:srgbClr val="3E2900"/>
                </a:solidFill>
              </a:defRPr>
            </a:lvl1pPr>
          </a:lstStyle>
          <a:p>
            <a:r>
              <a:rPr lang="en-US" altLang="hu-HU"/>
              <a:t>Budapesti Corvinus Egyetem</a:t>
            </a:r>
          </a:p>
        </p:txBody>
      </p:sp>
      <p:sp>
        <p:nvSpPr>
          <p:cNvPr id="8198" name="Rectangle 6"/>
          <p:cNvSpPr>
            <a:spLocks noGrp="1" noChangeArrowheads="1"/>
          </p:cNvSpPr>
          <p:nvPr>
            <p:ph type="sldNum" sz="quarter" idx="4"/>
          </p:nvPr>
        </p:nvSpPr>
        <p:spPr bwMode="auto">
          <a:xfrm>
            <a:off x="8532813" y="6597650"/>
            <a:ext cx="58578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ClrTx/>
              <a:buFontTx/>
              <a:buNone/>
              <a:defRPr sz="1400">
                <a:solidFill>
                  <a:srgbClr val="3E2900"/>
                </a:solidFill>
              </a:defRPr>
            </a:lvl1pPr>
          </a:lstStyle>
          <a:p>
            <a:fld id="{E5AC2AE2-F364-4448-B26D-F6AE19525FE7}" type="slidenum">
              <a:rPr lang="en-US" altLang="hu-HU"/>
              <a:pPr/>
              <a:t>‹#›</a:t>
            </a:fld>
            <a:endParaRPr lang="en-US" altLang="hu-HU"/>
          </a:p>
        </p:txBody>
      </p:sp>
      <p:sp>
        <p:nvSpPr>
          <p:cNvPr id="8201" name="Text Box 9"/>
          <p:cNvSpPr txBox="1">
            <a:spLocks noChangeArrowheads="1"/>
          </p:cNvSpPr>
          <p:nvPr/>
        </p:nvSpPr>
        <p:spPr bwMode="auto">
          <a:xfrm>
            <a:off x="844550" y="6488113"/>
            <a:ext cx="374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buClrTx/>
              <a:buFontTx/>
              <a:buNone/>
            </a:pPr>
            <a:r>
              <a:rPr lang="en-US" altLang="hu-HU" sz="2000" b="1">
                <a:solidFill>
                  <a:srgbClr val="FFFFFF"/>
                </a:solidFill>
                <a:latin typeface="Arial Narrow" panose="020B0606020202030204" pitchFamily="34" charset="0"/>
              </a:rPr>
              <a:t>Szervezeti egység</a:t>
            </a:r>
          </a:p>
        </p:txBody>
      </p:sp>
    </p:spTree>
    <p:extLst>
      <p:ext uri="{BB962C8B-B14F-4D97-AF65-F5344CB8AC3E}">
        <p14:creationId xmlns:p14="http://schemas.microsoft.com/office/powerpoint/2010/main" val="30849085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hdr="0"/>
  <p:txStyles>
    <p:titleStyle>
      <a:lvl1pPr algn="l" rtl="0" fontAlgn="base">
        <a:spcBef>
          <a:spcPct val="0"/>
        </a:spcBef>
        <a:spcAft>
          <a:spcPct val="0"/>
        </a:spcAft>
        <a:defRPr sz="4000" b="1" kern="1200">
          <a:solidFill>
            <a:srgbClr val="3E2900"/>
          </a:solidFill>
          <a:latin typeface="+mj-lt"/>
          <a:ea typeface="+mj-ea"/>
          <a:cs typeface="+mj-cs"/>
        </a:defRPr>
      </a:lvl1pPr>
      <a:lvl2pPr algn="l" rtl="0" fontAlgn="base">
        <a:spcBef>
          <a:spcPct val="0"/>
        </a:spcBef>
        <a:spcAft>
          <a:spcPct val="0"/>
        </a:spcAft>
        <a:defRPr sz="4000" b="1">
          <a:solidFill>
            <a:srgbClr val="3E2900"/>
          </a:solidFill>
          <a:latin typeface="Trebuchet MS" panose="020B0603020202020204" pitchFamily="34" charset="0"/>
        </a:defRPr>
      </a:lvl2pPr>
      <a:lvl3pPr algn="l" rtl="0" fontAlgn="base">
        <a:spcBef>
          <a:spcPct val="0"/>
        </a:spcBef>
        <a:spcAft>
          <a:spcPct val="0"/>
        </a:spcAft>
        <a:defRPr sz="4000" b="1">
          <a:solidFill>
            <a:srgbClr val="3E2900"/>
          </a:solidFill>
          <a:latin typeface="Trebuchet MS" panose="020B0603020202020204" pitchFamily="34" charset="0"/>
        </a:defRPr>
      </a:lvl3pPr>
      <a:lvl4pPr algn="l" rtl="0" fontAlgn="base">
        <a:spcBef>
          <a:spcPct val="0"/>
        </a:spcBef>
        <a:spcAft>
          <a:spcPct val="0"/>
        </a:spcAft>
        <a:defRPr sz="4000" b="1">
          <a:solidFill>
            <a:srgbClr val="3E2900"/>
          </a:solidFill>
          <a:latin typeface="Trebuchet MS" panose="020B0603020202020204" pitchFamily="34" charset="0"/>
        </a:defRPr>
      </a:lvl4pPr>
      <a:lvl5pPr algn="l" rtl="0" fontAlgn="base">
        <a:spcBef>
          <a:spcPct val="0"/>
        </a:spcBef>
        <a:spcAft>
          <a:spcPct val="0"/>
        </a:spcAft>
        <a:defRPr sz="4000" b="1">
          <a:solidFill>
            <a:srgbClr val="3E2900"/>
          </a:solidFill>
          <a:latin typeface="Trebuchet MS" panose="020B0603020202020204" pitchFamily="34" charset="0"/>
        </a:defRPr>
      </a:lvl5pPr>
      <a:lvl6pPr marL="457200" algn="l" rtl="0" fontAlgn="base">
        <a:spcBef>
          <a:spcPct val="0"/>
        </a:spcBef>
        <a:spcAft>
          <a:spcPct val="0"/>
        </a:spcAft>
        <a:defRPr sz="4000" b="1">
          <a:solidFill>
            <a:srgbClr val="3E2900"/>
          </a:solidFill>
          <a:latin typeface="Trebuchet MS" panose="020B0603020202020204" pitchFamily="34" charset="0"/>
        </a:defRPr>
      </a:lvl6pPr>
      <a:lvl7pPr marL="914400" algn="l" rtl="0" fontAlgn="base">
        <a:spcBef>
          <a:spcPct val="0"/>
        </a:spcBef>
        <a:spcAft>
          <a:spcPct val="0"/>
        </a:spcAft>
        <a:defRPr sz="4000" b="1">
          <a:solidFill>
            <a:srgbClr val="3E2900"/>
          </a:solidFill>
          <a:latin typeface="Trebuchet MS" panose="020B0603020202020204" pitchFamily="34" charset="0"/>
        </a:defRPr>
      </a:lvl7pPr>
      <a:lvl8pPr marL="1371600" algn="l" rtl="0" fontAlgn="base">
        <a:spcBef>
          <a:spcPct val="0"/>
        </a:spcBef>
        <a:spcAft>
          <a:spcPct val="0"/>
        </a:spcAft>
        <a:defRPr sz="4000" b="1">
          <a:solidFill>
            <a:srgbClr val="3E2900"/>
          </a:solidFill>
          <a:latin typeface="Trebuchet MS" panose="020B0603020202020204" pitchFamily="34" charset="0"/>
        </a:defRPr>
      </a:lvl8pPr>
      <a:lvl9pPr marL="1828800" algn="l" rtl="0" fontAlgn="base">
        <a:spcBef>
          <a:spcPct val="0"/>
        </a:spcBef>
        <a:spcAft>
          <a:spcPct val="0"/>
        </a:spcAft>
        <a:defRPr sz="4000" b="1">
          <a:solidFill>
            <a:srgbClr val="3E2900"/>
          </a:solidFill>
          <a:latin typeface="Trebuchet MS" panose="020B0603020202020204" pitchFamily="34" charset="0"/>
        </a:defRPr>
      </a:lvl9pPr>
    </p:titleStyle>
    <p:body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203" name="Picture 11" descr="corv_ppt_csik_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62688"/>
            <a:ext cx="4570413" cy="595312"/>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bwMode="auto">
          <a:xfrm>
            <a:off x="468313" y="26035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u-HU"/>
              <a:t>Mintacím szerkesztése</a:t>
            </a:r>
          </a:p>
        </p:txBody>
      </p:sp>
      <p:sp>
        <p:nvSpPr>
          <p:cNvPr id="8195" name="Rectangle 3"/>
          <p:cNvSpPr>
            <a:spLocks noGrp="1" noChangeArrowheads="1"/>
          </p:cNvSpPr>
          <p:nvPr>
            <p:ph type="body" idx="1"/>
          </p:nvPr>
        </p:nvSpPr>
        <p:spPr bwMode="auto">
          <a:xfrm>
            <a:off x="457200" y="1268413"/>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u-HU"/>
              <a:t>Mintaszöveg szerkesztése</a:t>
            </a:r>
          </a:p>
          <a:p>
            <a:pPr lvl="1"/>
            <a:r>
              <a:rPr lang="en-US" altLang="hu-HU"/>
              <a:t>Második szint</a:t>
            </a:r>
          </a:p>
          <a:p>
            <a:pPr lvl="2"/>
            <a:r>
              <a:rPr lang="en-US" altLang="hu-HU"/>
              <a:t>Harmadik szint</a:t>
            </a:r>
          </a:p>
          <a:p>
            <a:pPr lvl="3"/>
            <a:r>
              <a:rPr lang="en-US" altLang="hu-HU"/>
              <a:t>Negyedik szint</a:t>
            </a:r>
          </a:p>
          <a:p>
            <a:pPr lvl="4"/>
            <a:r>
              <a:rPr lang="en-US" altLang="hu-HU"/>
              <a:t>Ötödik szint</a:t>
            </a:r>
          </a:p>
        </p:txBody>
      </p:sp>
      <p:sp>
        <p:nvSpPr>
          <p:cNvPr id="8196" name="Rectangle 4"/>
          <p:cNvSpPr>
            <a:spLocks noGrp="1" noChangeArrowheads="1"/>
          </p:cNvSpPr>
          <p:nvPr>
            <p:ph type="dt" sz="half" idx="2"/>
          </p:nvPr>
        </p:nvSpPr>
        <p:spPr bwMode="auto">
          <a:xfrm>
            <a:off x="4643438" y="6559550"/>
            <a:ext cx="2133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600">
                <a:solidFill>
                  <a:srgbClr val="3E2900"/>
                </a:solidFill>
              </a:defRPr>
            </a:lvl1pPr>
          </a:lstStyle>
          <a:p>
            <a:r>
              <a:rPr lang="en-US" altLang="hu-HU"/>
              <a:t>Statisztika Tanszék</a:t>
            </a:r>
          </a:p>
        </p:txBody>
      </p:sp>
      <p:sp>
        <p:nvSpPr>
          <p:cNvPr id="8197" name="Rectangle 5"/>
          <p:cNvSpPr>
            <a:spLocks noGrp="1" noChangeArrowheads="1"/>
          </p:cNvSpPr>
          <p:nvPr>
            <p:ph type="ftr" sz="quarter" idx="3"/>
          </p:nvPr>
        </p:nvSpPr>
        <p:spPr bwMode="auto">
          <a:xfrm>
            <a:off x="4643438" y="6286500"/>
            <a:ext cx="403225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800" b="1">
                <a:solidFill>
                  <a:srgbClr val="3E2900"/>
                </a:solidFill>
              </a:defRPr>
            </a:lvl1pPr>
          </a:lstStyle>
          <a:p>
            <a:r>
              <a:rPr lang="en-US" altLang="hu-HU"/>
              <a:t>Budapesti Corvinus Egyetem</a:t>
            </a:r>
          </a:p>
        </p:txBody>
      </p:sp>
      <p:sp>
        <p:nvSpPr>
          <p:cNvPr id="8198" name="Rectangle 6"/>
          <p:cNvSpPr>
            <a:spLocks noGrp="1" noChangeArrowheads="1"/>
          </p:cNvSpPr>
          <p:nvPr>
            <p:ph type="sldNum" sz="quarter" idx="4"/>
          </p:nvPr>
        </p:nvSpPr>
        <p:spPr bwMode="auto">
          <a:xfrm>
            <a:off x="8532813" y="6597650"/>
            <a:ext cx="58578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ClrTx/>
              <a:buFontTx/>
              <a:buNone/>
              <a:defRPr sz="1400">
                <a:solidFill>
                  <a:srgbClr val="3E2900"/>
                </a:solidFill>
              </a:defRPr>
            </a:lvl1pPr>
          </a:lstStyle>
          <a:p>
            <a:fld id="{E5AC2AE2-F364-4448-B26D-F6AE19525FE7}" type="slidenum">
              <a:rPr lang="en-US" altLang="hu-HU"/>
              <a:pPr/>
              <a:t>‹#›</a:t>
            </a:fld>
            <a:endParaRPr lang="en-US" altLang="hu-HU"/>
          </a:p>
        </p:txBody>
      </p:sp>
      <p:sp>
        <p:nvSpPr>
          <p:cNvPr id="8201" name="Text Box 9"/>
          <p:cNvSpPr txBox="1">
            <a:spLocks noChangeArrowheads="1"/>
          </p:cNvSpPr>
          <p:nvPr/>
        </p:nvSpPr>
        <p:spPr bwMode="auto">
          <a:xfrm>
            <a:off x="844550" y="6488113"/>
            <a:ext cx="374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buClrTx/>
              <a:buFontTx/>
              <a:buNone/>
            </a:pPr>
            <a:r>
              <a:rPr lang="en-US" altLang="hu-HU" sz="2000" b="1">
                <a:solidFill>
                  <a:srgbClr val="FFFFFF"/>
                </a:solidFill>
                <a:latin typeface="Arial Narrow" panose="020B0606020202030204" pitchFamily="34" charset="0"/>
              </a:rPr>
              <a:t>Szervezeti egység</a:t>
            </a:r>
          </a:p>
        </p:txBody>
      </p:sp>
    </p:spTree>
    <p:extLst>
      <p:ext uri="{BB962C8B-B14F-4D97-AF65-F5344CB8AC3E}">
        <p14:creationId xmlns:p14="http://schemas.microsoft.com/office/powerpoint/2010/main" val="21217409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Lst>
  <p:hf hdr="0"/>
  <p:txStyles>
    <p:titleStyle>
      <a:lvl1pPr algn="l" rtl="0" fontAlgn="base">
        <a:spcBef>
          <a:spcPct val="0"/>
        </a:spcBef>
        <a:spcAft>
          <a:spcPct val="0"/>
        </a:spcAft>
        <a:defRPr sz="4000" b="1" kern="1200">
          <a:solidFill>
            <a:srgbClr val="3E2900"/>
          </a:solidFill>
          <a:latin typeface="+mj-lt"/>
          <a:ea typeface="+mj-ea"/>
          <a:cs typeface="+mj-cs"/>
        </a:defRPr>
      </a:lvl1pPr>
      <a:lvl2pPr algn="l" rtl="0" fontAlgn="base">
        <a:spcBef>
          <a:spcPct val="0"/>
        </a:spcBef>
        <a:spcAft>
          <a:spcPct val="0"/>
        </a:spcAft>
        <a:defRPr sz="4000" b="1">
          <a:solidFill>
            <a:srgbClr val="3E2900"/>
          </a:solidFill>
          <a:latin typeface="Trebuchet MS" panose="020B0603020202020204" pitchFamily="34" charset="0"/>
        </a:defRPr>
      </a:lvl2pPr>
      <a:lvl3pPr algn="l" rtl="0" fontAlgn="base">
        <a:spcBef>
          <a:spcPct val="0"/>
        </a:spcBef>
        <a:spcAft>
          <a:spcPct val="0"/>
        </a:spcAft>
        <a:defRPr sz="4000" b="1">
          <a:solidFill>
            <a:srgbClr val="3E2900"/>
          </a:solidFill>
          <a:latin typeface="Trebuchet MS" panose="020B0603020202020204" pitchFamily="34" charset="0"/>
        </a:defRPr>
      </a:lvl3pPr>
      <a:lvl4pPr algn="l" rtl="0" fontAlgn="base">
        <a:spcBef>
          <a:spcPct val="0"/>
        </a:spcBef>
        <a:spcAft>
          <a:spcPct val="0"/>
        </a:spcAft>
        <a:defRPr sz="4000" b="1">
          <a:solidFill>
            <a:srgbClr val="3E2900"/>
          </a:solidFill>
          <a:latin typeface="Trebuchet MS" panose="020B0603020202020204" pitchFamily="34" charset="0"/>
        </a:defRPr>
      </a:lvl4pPr>
      <a:lvl5pPr algn="l" rtl="0" fontAlgn="base">
        <a:spcBef>
          <a:spcPct val="0"/>
        </a:spcBef>
        <a:spcAft>
          <a:spcPct val="0"/>
        </a:spcAft>
        <a:defRPr sz="4000" b="1">
          <a:solidFill>
            <a:srgbClr val="3E2900"/>
          </a:solidFill>
          <a:latin typeface="Trebuchet MS" panose="020B0603020202020204" pitchFamily="34" charset="0"/>
        </a:defRPr>
      </a:lvl5pPr>
      <a:lvl6pPr marL="457200" algn="l" rtl="0" fontAlgn="base">
        <a:spcBef>
          <a:spcPct val="0"/>
        </a:spcBef>
        <a:spcAft>
          <a:spcPct val="0"/>
        </a:spcAft>
        <a:defRPr sz="4000" b="1">
          <a:solidFill>
            <a:srgbClr val="3E2900"/>
          </a:solidFill>
          <a:latin typeface="Trebuchet MS" panose="020B0603020202020204" pitchFamily="34" charset="0"/>
        </a:defRPr>
      </a:lvl6pPr>
      <a:lvl7pPr marL="914400" algn="l" rtl="0" fontAlgn="base">
        <a:spcBef>
          <a:spcPct val="0"/>
        </a:spcBef>
        <a:spcAft>
          <a:spcPct val="0"/>
        </a:spcAft>
        <a:defRPr sz="4000" b="1">
          <a:solidFill>
            <a:srgbClr val="3E2900"/>
          </a:solidFill>
          <a:latin typeface="Trebuchet MS" panose="020B0603020202020204" pitchFamily="34" charset="0"/>
        </a:defRPr>
      </a:lvl7pPr>
      <a:lvl8pPr marL="1371600" algn="l" rtl="0" fontAlgn="base">
        <a:spcBef>
          <a:spcPct val="0"/>
        </a:spcBef>
        <a:spcAft>
          <a:spcPct val="0"/>
        </a:spcAft>
        <a:defRPr sz="4000" b="1">
          <a:solidFill>
            <a:srgbClr val="3E2900"/>
          </a:solidFill>
          <a:latin typeface="Trebuchet MS" panose="020B0603020202020204" pitchFamily="34" charset="0"/>
        </a:defRPr>
      </a:lvl8pPr>
      <a:lvl9pPr marL="1828800" algn="l" rtl="0" fontAlgn="base">
        <a:spcBef>
          <a:spcPct val="0"/>
        </a:spcBef>
        <a:spcAft>
          <a:spcPct val="0"/>
        </a:spcAft>
        <a:defRPr sz="4000" b="1">
          <a:solidFill>
            <a:srgbClr val="3E2900"/>
          </a:solidFill>
          <a:latin typeface="Trebuchet MS" panose="020B0603020202020204" pitchFamily="34" charset="0"/>
        </a:defRPr>
      </a:lvl9pPr>
    </p:titleStyle>
    <p:body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203" name="Picture 11" descr="corv_ppt_csik_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62688"/>
            <a:ext cx="4570413" cy="595312"/>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bwMode="auto">
          <a:xfrm>
            <a:off x="468313" y="26035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u-HU"/>
              <a:t>Mintacím szerkesztése</a:t>
            </a:r>
          </a:p>
        </p:txBody>
      </p:sp>
      <p:sp>
        <p:nvSpPr>
          <p:cNvPr id="8195" name="Rectangle 3"/>
          <p:cNvSpPr>
            <a:spLocks noGrp="1" noChangeArrowheads="1"/>
          </p:cNvSpPr>
          <p:nvPr>
            <p:ph type="body" idx="1"/>
          </p:nvPr>
        </p:nvSpPr>
        <p:spPr bwMode="auto">
          <a:xfrm>
            <a:off x="457200" y="1268413"/>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u-HU"/>
              <a:t>Mintaszöveg szerkesztése</a:t>
            </a:r>
          </a:p>
          <a:p>
            <a:pPr lvl="1"/>
            <a:r>
              <a:rPr lang="en-US" altLang="hu-HU"/>
              <a:t>Második szint</a:t>
            </a:r>
          </a:p>
          <a:p>
            <a:pPr lvl="2"/>
            <a:r>
              <a:rPr lang="en-US" altLang="hu-HU"/>
              <a:t>Harmadik szint</a:t>
            </a:r>
          </a:p>
          <a:p>
            <a:pPr lvl="3"/>
            <a:r>
              <a:rPr lang="en-US" altLang="hu-HU"/>
              <a:t>Negyedik szint</a:t>
            </a:r>
          </a:p>
          <a:p>
            <a:pPr lvl="4"/>
            <a:r>
              <a:rPr lang="en-US" altLang="hu-HU"/>
              <a:t>Ötödik szint</a:t>
            </a:r>
          </a:p>
        </p:txBody>
      </p:sp>
      <p:sp>
        <p:nvSpPr>
          <p:cNvPr id="8196" name="Rectangle 4"/>
          <p:cNvSpPr>
            <a:spLocks noGrp="1" noChangeArrowheads="1"/>
          </p:cNvSpPr>
          <p:nvPr>
            <p:ph type="dt" sz="half" idx="2"/>
          </p:nvPr>
        </p:nvSpPr>
        <p:spPr bwMode="auto">
          <a:xfrm>
            <a:off x="4643438" y="6559550"/>
            <a:ext cx="2133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600">
                <a:solidFill>
                  <a:srgbClr val="3E2900"/>
                </a:solidFill>
              </a:defRPr>
            </a:lvl1pPr>
          </a:lstStyle>
          <a:p>
            <a:r>
              <a:rPr lang="en-US" altLang="hu-HU"/>
              <a:t>Statisztika Tanszék</a:t>
            </a:r>
          </a:p>
        </p:txBody>
      </p:sp>
      <p:sp>
        <p:nvSpPr>
          <p:cNvPr id="8197" name="Rectangle 5"/>
          <p:cNvSpPr>
            <a:spLocks noGrp="1" noChangeArrowheads="1"/>
          </p:cNvSpPr>
          <p:nvPr>
            <p:ph type="ftr" sz="quarter" idx="3"/>
          </p:nvPr>
        </p:nvSpPr>
        <p:spPr bwMode="auto">
          <a:xfrm>
            <a:off x="4643438" y="6286500"/>
            <a:ext cx="403225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800" b="1">
                <a:solidFill>
                  <a:srgbClr val="3E2900"/>
                </a:solidFill>
              </a:defRPr>
            </a:lvl1pPr>
          </a:lstStyle>
          <a:p>
            <a:r>
              <a:rPr lang="en-US" altLang="hu-HU"/>
              <a:t>Budapesti Corvinus Egyetem</a:t>
            </a:r>
          </a:p>
        </p:txBody>
      </p:sp>
      <p:sp>
        <p:nvSpPr>
          <p:cNvPr id="8198" name="Rectangle 6"/>
          <p:cNvSpPr>
            <a:spLocks noGrp="1" noChangeArrowheads="1"/>
          </p:cNvSpPr>
          <p:nvPr>
            <p:ph type="sldNum" sz="quarter" idx="4"/>
          </p:nvPr>
        </p:nvSpPr>
        <p:spPr bwMode="auto">
          <a:xfrm>
            <a:off x="8532813" y="6597650"/>
            <a:ext cx="58578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ClrTx/>
              <a:buFontTx/>
              <a:buNone/>
              <a:defRPr sz="1400">
                <a:solidFill>
                  <a:srgbClr val="3E2900"/>
                </a:solidFill>
              </a:defRPr>
            </a:lvl1pPr>
          </a:lstStyle>
          <a:p>
            <a:fld id="{E5AC2AE2-F364-4448-B26D-F6AE19525FE7}" type="slidenum">
              <a:rPr lang="en-US" altLang="hu-HU"/>
              <a:pPr/>
              <a:t>‹#›</a:t>
            </a:fld>
            <a:endParaRPr lang="en-US" altLang="hu-HU"/>
          </a:p>
        </p:txBody>
      </p:sp>
      <p:sp>
        <p:nvSpPr>
          <p:cNvPr id="8201" name="Text Box 9"/>
          <p:cNvSpPr txBox="1">
            <a:spLocks noChangeArrowheads="1"/>
          </p:cNvSpPr>
          <p:nvPr/>
        </p:nvSpPr>
        <p:spPr bwMode="auto">
          <a:xfrm>
            <a:off x="844550" y="6488113"/>
            <a:ext cx="374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buClrTx/>
              <a:buFontTx/>
              <a:buNone/>
            </a:pPr>
            <a:r>
              <a:rPr lang="en-US" altLang="hu-HU" sz="2000" b="1">
                <a:solidFill>
                  <a:srgbClr val="FFFFFF"/>
                </a:solidFill>
                <a:latin typeface="Arial Narrow" panose="020B0606020202030204" pitchFamily="34" charset="0"/>
              </a:rPr>
              <a:t>Szervezeti egység</a:t>
            </a:r>
          </a:p>
        </p:txBody>
      </p:sp>
    </p:spTree>
    <p:extLst>
      <p:ext uri="{BB962C8B-B14F-4D97-AF65-F5344CB8AC3E}">
        <p14:creationId xmlns:p14="http://schemas.microsoft.com/office/powerpoint/2010/main" val="62016025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hdr="0"/>
  <p:txStyles>
    <p:titleStyle>
      <a:lvl1pPr algn="l" rtl="0" fontAlgn="base">
        <a:spcBef>
          <a:spcPct val="0"/>
        </a:spcBef>
        <a:spcAft>
          <a:spcPct val="0"/>
        </a:spcAft>
        <a:defRPr sz="4000" b="1" kern="1200">
          <a:solidFill>
            <a:srgbClr val="3E2900"/>
          </a:solidFill>
          <a:latin typeface="+mj-lt"/>
          <a:ea typeface="+mj-ea"/>
          <a:cs typeface="+mj-cs"/>
        </a:defRPr>
      </a:lvl1pPr>
      <a:lvl2pPr algn="l" rtl="0" fontAlgn="base">
        <a:spcBef>
          <a:spcPct val="0"/>
        </a:spcBef>
        <a:spcAft>
          <a:spcPct val="0"/>
        </a:spcAft>
        <a:defRPr sz="4000" b="1">
          <a:solidFill>
            <a:srgbClr val="3E2900"/>
          </a:solidFill>
          <a:latin typeface="Trebuchet MS" panose="020B0603020202020204" pitchFamily="34" charset="0"/>
        </a:defRPr>
      </a:lvl2pPr>
      <a:lvl3pPr algn="l" rtl="0" fontAlgn="base">
        <a:spcBef>
          <a:spcPct val="0"/>
        </a:spcBef>
        <a:spcAft>
          <a:spcPct val="0"/>
        </a:spcAft>
        <a:defRPr sz="4000" b="1">
          <a:solidFill>
            <a:srgbClr val="3E2900"/>
          </a:solidFill>
          <a:latin typeface="Trebuchet MS" panose="020B0603020202020204" pitchFamily="34" charset="0"/>
        </a:defRPr>
      </a:lvl3pPr>
      <a:lvl4pPr algn="l" rtl="0" fontAlgn="base">
        <a:spcBef>
          <a:spcPct val="0"/>
        </a:spcBef>
        <a:spcAft>
          <a:spcPct val="0"/>
        </a:spcAft>
        <a:defRPr sz="4000" b="1">
          <a:solidFill>
            <a:srgbClr val="3E2900"/>
          </a:solidFill>
          <a:latin typeface="Trebuchet MS" panose="020B0603020202020204" pitchFamily="34" charset="0"/>
        </a:defRPr>
      </a:lvl4pPr>
      <a:lvl5pPr algn="l" rtl="0" fontAlgn="base">
        <a:spcBef>
          <a:spcPct val="0"/>
        </a:spcBef>
        <a:spcAft>
          <a:spcPct val="0"/>
        </a:spcAft>
        <a:defRPr sz="4000" b="1">
          <a:solidFill>
            <a:srgbClr val="3E2900"/>
          </a:solidFill>
          <a:latin typeface="Trebuchet MS" panose="020B0603020202020204" pitchFamily="34" charset="0"/>
        </a:defRPr>
      </a:lvl5pPr>
      <a:lvl6pPr marL="457200" algn="l" rtl="0" fontAlgn="base">
        <a:spcBef>
          <a:spcPct val="0"/>
        </a:spcBef>
        <a:spcAft>
          <a:spcPct val="0"/>
        </a:spcAft>
        <a:defRPr sz="4000" b="1">
          <a:solidFill>
            <a:srgbClr val="3E2900"/>
          </a:solidFill>
          <a:latin typeface="Trebuchet MS" panose="020B0603020202020204" pitchFamily="34" charset="0"/>
        </a:defRPr>
      </a:lvl6pPr>
      <a:lvl7pPr marL="914400" algn="l" rtl="0" fontAlgn="base">
        <a:spcBef>
          <a:spcPct val="0"/>
        </a:spcBef>
        <a:spcAft>
          <a:spcPct val="0"/>
        </a:spcAft>
        <a:defRPr sz="4000" b="1">
          <a:solidFill>
            <a:srgbClr val="3E2900"/>
          </a:solidFill>
          <a:latin typeface="Trebuchet MS" panose="020B0603020202020204" pitchFamily="34" charset="0"/>
        </a:defRPr>
      </a:lvl7pPr>
      <a:lvl8pPr marL="1371600" algn="l" rtl="0" fontAlgn="base">
        <a:spcBef>
          <a:spcPct val="0"/>
        </a:spcBef>
        <a:spcAft>
          <a:spcPct val="0"/>
        </a:spcAft>
        <a:defRPr sz="4000" b="1">
          <a:solidFill>
            <a:srgbClr val="3E2900"/>
          </a:solidFill>
          <a:latin typeface="Trebuchet MS" panose="020B0603020202020204" pitchFamily="34" charset="0"/>
        </a:defRPr>
      </a:lvl8pPr>
      <a:lvl9pPr marL="1828800" algn="l" rtl="0" fontAlgn="base">
        <a:spcBef>
          <a:spcPct val="0"/>
        </a:spcBef>
        <a:spcAft>
          <a:spcPct val="0"/>
        </a:spcAft>
        <a:defRPr sz="4000" b="1">
          <a:solidFill>
            <a:srgbClr val="3E2900"/>
          </a:solidFill>
          <a:latin typeface="Trebuchet MS" panose="020B0603020202020204" pitchFamily="34" charset="0"/>
        </a:defRPr>
      </a:lvl9pPr>
    </p:titleStyle>
    <p:body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203" name="Picture 11" descr="corv_ppt_csik_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62688"/>
            <a:ext cx="4570413" cy="595312"/>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bwMode="auto">
          <a:xfrm>
            <a:off x="468313" y="26035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u-HU"/>
              <a:t>Mintacím szerkesztése</a:t>
            </a:r>
          </a:p>
        </p:txBody>
      </p:sp>
      <p:sp>
        <p:nvSpPr>
          <p:cNvPr id="8195" name="Rectangle 3"/>
          <p:cNvSpPr>
            <a:spLocks noGrp="1" noChangeArrowheads="1"/>
          </p:cNvSpPr>
          <p:nvPr>
            <p:ph type="body" idx="1"/>
          </p:nvPr>
        </p:nvSpPr>
        <p:spPr bwMode="auto">
          <a:xfrm>
            <a:off x="457200" y="1268413"/>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u-HU"/>
              <a:t>Mintaszöveg szerkesztése</a:t>
            </a:r>
          </a:p>
          <a:p>
            <a:pPr lvl="1"/>
            <a:r>
              <a:rPr lang="en-US" altLang="hu-HU"/>
              <a:t>Második szint</a:t>
            </a:r>
          </a:p>
          <a:p>
            <a:pPr lvl="2"/>
            <a:r>
              <a:rPr lang="en-US" altLang="hu-HU"/>
              <a:t>Harmadik szint</a:t>
            </a:r>
          </a:p>
          <a:p>
            <a:pPr lvl="3"/>
            <a:r>
              <a:rPr lang="en-US" altLang="hu-HU"/>
              <a:t>Negyedik szint</a:t>
            </a:r>
          </a:p>
          <a:p>
            <a:pPr lvl="4"/>
            <a:r>
              <a:rPr lang="en-US" altLang="hu-HU"/>
              <a:t>Ötödik szint</a:t>
            </a:r>
          </a:p>
        </p:txBody>
      </p:sp>
      <p:sp>
        <p:nvSpPr>
          <p:cNvPr id="8196" name="Rectangle 4"/>
          <p:cNvSpPr>
            <a:spLocks noGrp="1" noChangeArrowheads="1"/>
          </p:cNvSpPr>
          <p:nvPr>
            <p:ph type="dt" sz="half" idx="2"/>
          </p:nvPr>
        </p:nvSpPr>
        <p:spPr bwMode="auto">
          <a:xfrm>
            <a:off x="4643438" y="6559550"/>
            <a:ext cx="2133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600">
                <a:solidFill>
                  <a:srgbClr val="3E2900"/>
                </a:solidFill>
              </a:defRPr>
            </a:lvl1pPr>
          </a:lstStyle>
          <a:p>
            <a:r>
              <a:rPr lang="en-US" altLang="hu-HU"/>
              <a:t>Statisztika Tanszék</a:t>
            </a:r>
          </a:p>
        </p:txBody>
      </p:sp>
      <p:sp>
        <p:nvSpPr>
          <p:cNvPr id="8197" name="Rectangle 5"/>
          <p:cNvSpPr>
            <a:spLocks noGrp="1" noChangeArrowheads="1"/>
          </p:cNvSpPr>
          <p:nvPr>
            <p:ph type="ftr" sz="quarter" idx="3"/>
          </p:nvPr>
        </p:nvSpPr>
        <p:spPr bwMode="auto">
          <a:xfrm>
            <a:off x="4643438" y="6286500"/>
            <a:ext cx="403225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ClrTx/>
              <a:buFontTx/>
              <a:buNone/>
              <a:defRPr sz="1800" b="1">
                <a:solidFill>
                  <a:srgbClr val="3E2900"/>
                </a:solidFill>
              </a:defRPr>
            </a:lvl1pPr>
          </a:lstStyle>
          <a:p>
            <a:r>
              <a:rPr lang="en-US" altLang="hu-HU"/>
              <a:t>Budapesti Corvinus Egyetem</a:t>
            </a:r>
          </a:p>
        </p:txBody>
      </p:sp>
      <p:sp>
        <p:nvSpPr>
          <p:cNvPr id="8198" name="Rectangle 6"/>
          <p:cNvSpPr>
            <a:spLocks noGrp="1" noChangeArrowheads="1"/>
          </p:cNvSpPr>
          <p:nvPr>
            <p:ph type="sldNum" sz="quarter" idx="4"/>
          </p:nvPr>
        </p:nvSpPr>
        <p:spPr bwMode="auto">
          <a:xfrm>
            <a:off x="8532813" y="6597650"/>
            <a:ext cx="58578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ClrTx/>
              <a:buFontTx/>
              <a:buNone/>
              <a:defRPr sz="1400">
                <a:solidFill>
                  <a:srgbClr val="3E2900"/>
                </a:solidFill>
              </a:defRPr>
            </a:lvl1pPr>
          </a:lstStyle>
          <a:p>
            <a:fld id="{E5AC2AE2-F364-4448-B26D-F6AE19525FE7}" type="slidenum">
              <a:rPr lang="en-US" altLang="hu-HU"/>
              <a:pPr/>
              <a:t>‹#›</a:t>
            </a:fld>
            <a:endParaRPr lang="en-US" altLang="hu-HU"/>
          </a:p>
        </p:txBody>
      </p:sp>
      <p:sp>
        <p:nvSpPr>
          <p:cNvPr id="8201" name="Text Box 9"/>
          <p:cNvSpPr txBox="1">
            <a:spLocks noChangeArrowheads="1"/>
          </p:cNvSpPr>
          <p:nvPr/>
        </p:nvSpPr>
        <p:spPr bwMode="auto">
          <a:xfrm>
            <a:off x="844550" y="6488113"/>
            <a:ext cx="374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buClrTx/>
              <a:buFontTx/>
              <a:buNone/>
            </a:pPr>
            <a:r>
              <a:rPr lang="en-US" altLang="hu-HU" sz="2000" b="1">
                <a:solidFill>
                  <a:srgbClr val="FFFFFF"/>
                </a:solidFill>
                <a:latin typeface="Arial Narrow" panose="020B0606020202030204" pitchFamily="34" charset="0"/>
              </a:rPr>
              <a:t>Szervezeti egység</a:t>
            </a:r>
          </a:p>
        </p:txBody>
      </p:sp>
    </p:spTree>
    <p:extLst>
      <p:ext uri="{BB962C8B-B14F-4D97-AF65-F5344CB8AC3E}">
        <p14:creationId xmlns:p14="http://schemas.microsoft.com/office/powerpoint/2010/main" val="31960998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fontAlgn="base">
        <a:spcBef>
          <a:spcPct val="0"/>
        </a:spcBef>
        <a:spcAft>
          <a:spcPct val="0"/>
        </a:spcAft>
        <a:defRPr sz="4000" b="1" kern="1200">
          <a:solidFill>
            <a:srgbClr val="3E2900"/>
          </a:solidFill>
          <a:latin typeface="+mj-lt"/>
          <a:ea typeface="+mj-ea"/>
          <a:cs typeface="+mj-cs"/>
        </a:defRPr>
      </a:lvl1pPr>
      <a:lvl2pPr algn="l" rtl="0" fontAlgn="base">
        <a:spcBef>
          <a:spcPct val="0"/>
        </a:spcBef>
        <a:spcAft>
          <a:spcPct val="0"/>
        </a:spcAft>
        <a:defRPr sz="4000" b="1">
          <a:solidFill>
            <a:srgbClr val="3E2900"/>
          </a:solidFill>
          <a:latin typeface="Trebuchet MS" panose="020B0603020202020204" pitchFamily="34" charset="0"/>
        </a:defRPr>
      </a:lvl2pPr>
      <a:lvl3pPr algn="l" rtl="0" fontAlgn="base">
        <a:spcBef>
          <a:spcPct val="0"/>
        </a:spcBef>
        <a:spcAft>
          <a:spcPct val="0"/>
        </a:spcAft>
        <a:defRPr sz="4000" b="1">
          <a:solidFill>
            <a:srgbClr val="3E2900"/>
          </a:solidFill>
          <a:latin typeface="Trebuchet MS" panose="020B0603020202020204" pitchFamily="34" charset="0"/>
        </a:defRPr>
      </a:lvl3pPr>
      <a:lvl4pPr algn="l" rtl="0" fontAlgn="base">
        <a:spcBef>
          <a:spcPct val="0"/>
        </a:spcBef>
        <a:spcAft>
          <a:spcPct val="0"/>
        </a:spcAft>
        <a:defRPr sz="4000" b="1">
          <a:solidFill>
            <a:srgbClr val="3E2900"/>
          </a:solidFill>
          <a:latin typeface="Trebuchet MS" panose="020B0603020202020204" pitchFamily="34" charset="0"/>
        </a:defRPr>
      </a:lvl4pPr>
      <a:lvl5pPr algn="l" rtl="0" fontAlgn="base">
        <a:spcBef>
          <a:spcPct val="0"/>
        </a:spcBef>
        <a:spcAft>
          <a:spcPct val="0"/>
        </a:spcAft>
        <a:defRPr sz="4000" b="1">
          <a:solidFill>
            <a:srgbClr val="3E2900"/>
          </a:solidFill>
          <a:latin typeface="Trebuchet MS" panose="020B0603020202020204" pitchFamily="34" charset="0"/>
        </a:defRPr>
      </a:lvl5pPr>
      <a:lvl6pPr marL="457200" algn="l" rtl="0" fontAlgn="base">
        <a:spcBef>
          <a:spcPct val="0"/>
        </a:spcBef>
        <a:spcAft>
          <a:spcPct val="0"/>
        </a:spcAft>
        <a:defRPr sz="4000" b="1">
          <a:solidFill>
            <a:srgbClr val="3E2900"/>
          </a:solidFill>
          <a:latin typeface="Trebuchet MS" panose="020B0603020202020204" pitchFamily="34" charset="0"/>
        </a:defRPr>
      </a:lvl6pPr>
      <a:lvl7pPr marL="914400" algn="l" rtl="0" fontAlgn="base">
        <a:spcBef>
          <a:spcPct val="0"/>
        </a:spcBef>
        <a:spcAft>
          <a:spcPct val="0"/>
        </a:spcAft>
        <a:defRPr sz="4000" b="1">
          <a:solidFill>
            <a:srgbClr val="3E2900"/>
          </a:solidFill>
          <a:latin typeface="Trebuchet MS" panose="020B0603020202020204" pitchFamily="34" charset="0"/>
        </a:defRPr>
      </a:lvl7pPr>
      <a:lvl8pPr marL="1371600" algn="l" rtl="0" fontAlgn="base">
        <a:spcBef>
          <a:spcPct val="0"/>
        </a:spcBef>
        <a:spcAft>
          <a:spcPct val="0"/>
        </a:spcAft>
        <a:defRPr sz="4000" b="1">
          <a:solidFill>
            <a:srgbClr val="3E2900"/>
          </a:solidFill>
          <a:latin typeface="Trebuchet MS" panose="020B0603020202020204" pitchFamily="34" charset="0"/>
        </a:defRPr>
      </a:lvl8pPr>
      <a:lvl9pPr marL="1828800" algn="l" rtl="0" fontAlgn="base">
        <a:spcBef>
          <a:spcPct val="0"/>
        </a:spcBef>
        <a:spcAft>
          <a:spcPct val="0"/>
        </a:spcAft>
        <a:defRPr sz="4000" b="1">
          <a:solidFill>
            <a:srgbClr val="3E2900"/>
          </a:solidFill>
          <a:latin typeface="Trebuchet MS" panose="020B0603020202020204" pitchFamily="34" charset="0"/>
        </a:defRPr>
      </a:lvl9pPr>
    </p:titleStyle>
    <p:body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5"/>
          <p:cNvSpPr>
            <a:spLocks noGrp="1" noChangeArrowheads="1"/>
          </p:cNvSpPr>
          <p:nvPr>
            <p:ph type="subTitle" idx="1"/>
          </p:nvPr>
        </p:nvSpPr>
        <p:spPr bwMode="auto">
          <a:xfrm>
            <a:off x="-252536" y="4581128"/>
            <a:ext cx="9649072" cy="136832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0"/>
              </a:spcBef>
            </a:pPr>
            <a:r>
              <a:rPr lang="hu-HU" altLang="hu-HU" sz="3200" b="1" dirty="0">
                <a:solidFill>
                  <a:srgbClr val="3E2900"/>
                </a:solidFill>
                <a:latin typeface="Papyrus" pitchFamily="66" charset="0"/>
              </a:rPr>
              <a:t>TÖBBVÁLTOZÓS</a:t>
            </a:r>
          </a:p>
          <a:p>
            <a:pPr>
              <a:spcBef>
                <a:spcPts val="0"/>
              </a:spcBef>
            </a:pPr>
            <a:r>
              <a:rPr lang="hu-HU" altLang="hu-HU" sz="3200" b="1" dirty="0">
                <a:solidFill>
                  <a:srgbClr val="3E2900"/>
                </a:solidFill>
                <a:latin typeface="Papyrus" pitchFamily="66" charset="0"/>
              </a:rPr>
              <a:t>ADATELEMZÉSI MODELLEK</a:t>
            </a:r>
            <a:endParaRPr lang="hu-HU" altLang="hu-HU" sz="2800" b="1" dirty="0">
              <a:solidFill>
                <a:srgbClr val="3E2900"/>
              </a:solidFill>
              <a:latin typeface="Papyrus" pitchFamily="66" charset="0"/>
            </a:endParaRPr>
          </a:p>
        </p:txBody>
      </p:sp>
    </p:spTree>
    <p:extLst>
      <p:ext uri="{BB962C8B-B14F-4D97-AF65-F5344CB8AC3E}">
        <p14:creationId xmlns:p14="http://schemas.microsoft.com/office/powerpoint/2010/main" val="37312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en-US" altLang="hu-HU"/>
              <a:t>Statisztika Tanszék</a:t>
            </a:r>
          </a:p>
        </p:txBody>
      </p:sp>
      <p:sp>
        <p:nvSpPr>
          <p:cNvPr id="5" name="Élőláb helye 4"/>
          <p:cNvSpPr>
            <a:spLocks noGrp="1"/>
          </p:cNvSpPr>
          <p:nvPr>
            <p:ph type="ftr" sz="quarter" idx="11"/>
          </p:nvPr>
        </p:nvSpPr>
        <p:spPr/>
        <p:txBody>
          <a:bodyPr/>
          <a:lstStyle/>
          <a:p>
            <a:r>
              <a:rPr lang="en-US" altLang="hu-HU"/>
              <a:t>Budapesti Corvinus Egyetem</a:t>
            </a:r>
          </a:p>
        </p:txBody>
      </p:sp>
      <p:sp>
        <p:nvSpPr>
          <p:cNvPr id="6" name="Dia számának helye 5"/>
          <p:cNvSpPr>
            <a:spLocks noGrp="1"/>
          </p:cNvSpPr>
          <p:nvPr>
            <p:ph type="sldNum" sz="quarter" idx="12"/>
          </p:nvPr>
        </p:nvSpPr>
        <p:spPr/>
        <p:txBody>
          <a:bodyPr/>
          <a:lstStyle/>
          <a:p>
            <a:fld id="{6C3AADC1-42CD-4D1C-AF5B-4AC2CA649B67}" type="slidenum">
              <a:rPr lang="en-US" altLang="hu-HU"/>
              <a:pPr/>
              <a:t>10</a:t>
            </a:fld>
            <a:endParaRPr lang="en-US" altLang="hu-HU"/>
          </a:p>
        </p:txBody>
      </p:sp>
      <p:pic>
        <p:nvPicPr>
          <p:cNvPr id="423941" name="Picture 5" descr="http://nol.hu/data/cikk/1/54/78/79/cikk_1547879/205-igr-1-n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292984"/>
            <a:ext cx="4643067" cy="3512281"/>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Csoportba foglalás 24"/>
          <p:cNvGrpSpPr/>
          <p:nvPr/>
        </p:nvGrpSpPr>
        <p:grpSpPr>
          <a:xfrm>
            <a:off x="95020" y="980728"/>
            <a:ext cx="4510966" cy="1318939"/>
            <a:chOff x="451124" y="975032"/>
            <a:chExt cx="5993084" cy="1798026"/>
          </a:xfrm>
        </p:grpSpPr>
        <p:pic>
          <p:nvPicPr>
            <p:cNvPr id="3" name="Kép 2"/>
            <p:cNvPicPr>
              <a:picLocks noChangeAspect="1"/>
            </p:cNvPicPr>
            <p:nvPr/>
          </p:nvPicPr>
          <p:blipFill>
            <a:blip r:embed="rId4"/>
            <a:stretch>
              <a:fillRect/>
            </a:stretch>
          </p:blipFill>
          <p:spPr>
            <a:xfrm>
              <a:off x="451124" y="975032"/>
              <a:ext cx="5993084" cy="1139007"/>
            </a:xfrm>
            <a:prstGeom prst="rect">
              <a:avLst/>
            </a:prstGeom>
          </p:spPr>
        </p:pic>
        <p:pic>
          <p:nvPicPr>
            <p:cNvPr id="10" name="Kép 9"/>
            <p:cNvPicPr>
              <a:picLocks noChangeAspect="1"/>
            </p:cNvPicPr>
            <p:nvPr/>
          </p:nvPicPr>
          <p:blipFill>
            <a:blip r:embed="rId5"/>
            <a:stretch>
              <a:fillRect/>
            </a:stretch>
          </p:blipFill>
          <p:spPr>
            <a:xfrm>
              <a:off x="451124" y="2060848"/>
              <a:ext cx="5993084" cy="376660"/>
            </a:xfrm>
            <a:prstGeom prst="rect">
              <a:avLst/>
            </a:prstGeom>
          </p:spPr>
        </p:pic>
        <p:pic>
          <p:nvPicPr>
            <p:cNvPr id="11" name="Kép 10"/>
            <p:cNvPicPr>
              <a:picLocks noChangeAspect="1"/>
            </p:cNvPicPr>
            <p:nvPr/>
          </p:nvPicPr>
          <p:blipFill>
            <a:blip r:embed="rId6"/>
            <a:stretch>
              <a:fillRect/>
            </a:stretch>
          </p:blipFill>
          <p:spPr>
            <a:xfrm>
              <a:off x="461368" y="2437508"/>
              <a:ext cx="4411111" cy="326439"/>
            </a:xfrm>
            <a:prstGeom prst="rect">
              <a:avLst/>
            </a:prstGeom>
          </p:spPr>
        </p:pic>
        <p:pic>
          <p:nvPicPr>
            <p:cNvPr id="17" name="Kép 16"/>
            <p:cNvPicPr>
              <a:picLocks noChangeAspect="1"/>
            </p:cNvPicPr>
            <p:nvPr/>
          </p:nvPicPr>
          <p:blipFill>
            <a:blip r:embed="rId7"/>
            <a:stretch>
              <a:fillRect/>
            </a:stretch>
          </p:blipFill>
          <p:spPr>
            <a:xfrm>
              <a:off x="4872479" y="2430000"/>
              <a:ext cx="76893" cy="343058"/>
            </a:xfrm>
            <a:prstGeom prst="rect">
              <a:avLst/>
            </a:prstGeom>
          </p:spPr>
        </p:pic>
        <p:pic>
          <p:nvPicPr>
            <p:cNvPr id="29" name="Kép 28"/>
            <p:cNvPicPr>
              <a:picLocks noChangeAspect="1"/>
            </p:cNvPicPr>
            <p:nvPr/>
          </p:nvPicPr>
          <p:blipFill>
            <a:blip r:embed="rId7"/>
            <a:stretch>
              <a:fillRect/>
            </a:stretch>
          </p:blipFill>
          <p:spPr>
            <a:xfrm>
              <a:off x="4946400" y="2430000"/>
              <a:ext cx="76893" cy="343058"/>
            </a:xfrm>
            <a:prstGeom prst="rect">
              <a:avLst/>
            </a:prstGeom>
          </p:spPr>
        </p:pic>
        <p:pic>
          <p:nvPicPr>
            <p:cNvPr id="30" name="Kép 29"/>
            <p:cNvPicPr>
              <a:picLocks noChangeAspect="1"/>
            </p:cNvPicPr>
            <p:nvPr/>
          </p:nvPicPr>
          <p:blipFill>
            <a:blip r:embed="rId7"/>
            <a:stretch>
              <a:fillRect/>
            </a:stretch>
          </p:blipFill>
          <p:spPr>
            <a:xfrm>
              <a:off x="5018400" y="2430000"/>
              <a:ext cx="76893" cy="343058"/>
            </a:xfrm>
            <a:prstGeom prst="rect">
              <a:avLst/>
            </a:prstGeom>
          </p:spPr>
        </p:pic>
        <p:pic>
          <p:nvPicPr>
            <p:cNvPr id="20" name="Kép 19"/>
            <p:cNvPicPr>
              <a:picLocks noChangeAspect="1"/>
            </p:cNvPicPr>
            <p:nvPr/>
          </p:nvPicPr>
          <p:blipFill>
            <a:blip r:embed="rId8"/>
            <a:stretch>
              <a:fillRect/>
            </a:stretch>
          </p:blipFill>
          <p:spPr>
            <a:xfrm>
              <a:off x="5092320" y="2418223"/>
              <a:ext cx="1351888" cy="335245"/>
            </a:xfrm>
            <a:prstGeom prst="rect">
              <a:avLst/>
            </a:prstGeom>
          </p:spPr>
        </p:pic>
      </p:grpSp>
      <p:pic>
        <p:nvPicPr>
          <p:cNvPr id="423943" name="Picture 7" descr="https://scontent-fra3-1.xx.fbcdn.net/hphotos-xft1/v/t1.0-9/11242071_958790814142535_5348634636262944977_n.jpg?oh=6cb5196dce035d951c1ed79290fc5349&amp;oe=56A5D29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7484" y="2723208"/>
            <a:ext cx="4218796" cy="302433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
          <p:cNvSpPr txBox="1">
            <a:spLocks noChangeArrowheads="1"/>
          </p:cNvSpPr>
          <p:nvPr/>
        </p:nvSpPr>
        <p:spPr bwMode="auto">
          <a:xfrm>
            <a:off x="4657974" y="951868"/>
            <a:ext cx="4268305" cy="1541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altLang="hu-HU" sz="2400" dirty="0"/>
              <a:t>Az </a:t>
            </a:r>
            <a:r>
              <a:rPr lang="hu-HU" altLang="hu-HU" sz="2400" dirty="0" err="1"/>
              <a:t>élveszületések</a:t>
            </a:r>
            <a:r>
              <a:rPr lang="hu-HU" altLang="hu-HU" sz="2400" dirty="0"/>
              <a:t> és a halálozások száma havi bontásban 2011-2015 között:</a:t>
            </a:r>
          </a:p>
        </p:txBody>
      </p:sp>
      <p:sp>
        <p:nvSpPr>
          <p:cNvPr id="36" name="Line 7"/>
          <p:cNvSpPr>
            <a:spLocks noChangeShapeType="1"/>
          </p:cNvSpPr>
          <p:nvPr/>
        </p:nvSpPr>
        <p:spPr bwMode="auto">
          <a:xfrm>
            <a:off x="4658296" y="989050"/>
            <a:ext cx="769" cy="4816214"/>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aphicFrame>
        <p:nvGraphicFramePr>
          <p:cNvPr id="18" name="Táblázat 17"/>
          <p:cNvGraphicFramePr>
            <a:graphicFrameLocks noGrp="1"/>
          </p:cNvGraphicFramePr>
          <p:nvPr/>
        </p:nvGraphicFramePr>
        <p:xfrm>
          <a:off x="422132" y="292491"/>
          <a:ext cx="8253556" cy="509760"/>
        </p:xfrm>
        <a:graphic>
          <a:graphicData uri="http://schemas.openxmlformats.org/drawingml/2006/table">
            <a:tbl>
              <a:tblPr firstRow="1" bandRow="1">
                <a:tableStyleId>{5C22544A-7EE6-4342-B048-85BDC9FD1C3A}</a:tableStyleId>
              </a:tblPr>
              <a:tblGrid>
                <a:gridCol w="8253556">
                  <a:extLst>
                    <a:ext uri="{9D8B030D-6E8A-4147-A177-3AD203B41FA5}">
                      <a16:colId xmlns:a16="http://schemas.microsoft.com/office/drawing/2014/main" val="20000"/>
                    </a:ext>
                  </a:extLst>
                </a:gridCol>
              </a:tblGrid>
              <a:tr h="370840">
                <a:tc>
                  <a:txBody>
                    <a:bodyPr/>
                    <a:lstStyle/>
                    <a:p>
                      <a:pPr algn="ctr"/>
                      <a:r>
                        <a:rPr lang="hu-HU" altLang="hu-HU" sz="2400" dirty="0">
                          <a:solidFill>
                            <a:srgbClr val="684500"/>
                          </a:solidFill>
                        </a:rPr>
                        <a:t>Gondoljuk végig az alábbi újságcikk tartalmát!</a:t>
                      </a:r>
                      <a:endParaRPr lang="hu-HU" sz="2400" dirty="0"/>
                    </a:p>
                  </a:txBody>
                  <a:tcPr marL="144000" marR="144000" marT="72000" marB="72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825700"/>
                      </a:solidFill>
                      <a:prstDash val="solid"/>
                      <a:round/>
                      <a:headEnd type="none" w="med" len="med"/>
                      <a:tailEnd type="none" w="med" len="med"/>
                    </a:lnT>
                    <a:lnB w="28575" cap="flat" cmpd="sng" algn="ctr">
                      <a:solidFill>
                        <a:srgbClr val="8257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183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9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en-US" altLang="hu-HU"/>
              <a:t>Statisztika Tanszék</a:t>
            </a:r>
          </a:p>
        </p:txBody>
      </p:sp>
      <p:sp>
        <p:nvSpPr>
          <p:cNvPr id="5" name="Élőláb helye 4"/>
          <p:cNvSpPr>
            <a:spLocks noGrp="1"/>
          </p:cNvSpPr>
          <p:nvPr>
            <p:ph type="ftr" sz="quarter" idx="11"/>
          </p:nvPr>
        </p:nvSpPr>
        <p:spPr/>
        <p:txBody>
          <a:bodyPr/>
          <a:lstStyle/>
          <a:p>
            <a:r>
              <a:rPr lang="en-US" altLang="hu-HU"/>
              <a:t>Budapesti Corvinus Egyetem</a:t>
            </a:r>
          </a:p>
        </p:txBody>
      </p:sp>
      <p:sp>
        <p:nvSpPr>
          <p:cNvPr id="6" name="Dia számának helye 5"/>
          <p:cNvSpPr>
            <a:spLocks noGrp="1"/>
          </p:cNvSpPr>
          <p:nvPr>
            <p:ph type="sldNum" sz="quarter" idx="12"/>
          </p:nvPr>
        </p:nvSpPr>
        <p:spPr/>
        <p:txBody>
          <a:bodyPr/>
          <a:lstStyle/>
          <a:p>
            <a:fld id="{7EFF5BF4-C3E0-491C-B38F-20D378763059}" type="slidenum">
              <a:rPr lang="en-US" altLang="hu-HU"/>
              <a:pPr/>
              <a:t>11</a:t>
            </a:fld>
            <a:endParaRPr lang="en-US" altLang="hu-HU"/>
          </a:p>
        </p:txBody>
      </p:sp>
      <p:sp>
        <p:nvSpPr>
          <p:cNvPr id="424962" name="Rectangle 2"/>
          <p:cNvSpPr>
            <a:spLocks noGrp="1" noChangeArrowheads="1"/>
          </p:cNvSpPr>
          <p:nvPr>
            <p:ph type="title"/>
          </p:nvPr>
        </p:nvSpPr>
        <p:spPr/>
        <p:txBody>
          <a:bodyPr/>
          <a:lstStyle/>
          <a:p>
            <a:r>
              <a:rPr lang="hu-HU" altLang="hu-HU" dirty="0"/>
              <a:t>ALAPFOGALMAK</a:t>
            </a:r>
          </a:p>
        </p:txBody>
      </p:sp>
      <p:sp>
        <p:nvSpPr>
          <p:cNvPr id="424963" name="Rectangle 3"/>
          <p:cNvSpPr>
            <a:spLocks noGrp="1" noChangeArrowheads="1"/>
          </p:cNvSpPr>
          <p:nvPr>
            <p:ph type="body" idx="1"/>
          </p:nvPr>
        </p:nvSpPr>
        <p:spPr>
          <a:xfrm>
            <a:off x="457200" y="1268413"/>
            <a:ext cx="8507413" cy="4857750"/>
          </a:xfrm>
        </p:spPr>
        <p:txBody>
          <a:bodyPr/>
          <a:lstStyle/>
          <a:p>
            <a:pPr>
              <a:lnSpc>
                <a:spcPct val="90000"/>
              </a:lnSpc>
            </a:pPr>
            <a:r>
              <a:rPr lang="hu-HU" altLang="hu-HU" sz="2800" dirty="0"/>
              <a:t>Statisztika</a:t>
            </a:r>
            <a:endParaRPr lang="hu-HU" altLang="hu-HU" sz="2800" dirty="0">
              <a:sym typeface="Symbol" panose="05050102010706020507" pitchFamily="18" charset="2"/>
            </a:endParaRPr>
          </a:p>
          <a:p>
            <a:pPr marL="628650" lvl="1">
              <a:lnSpc>
                <a:spcPct val="90000"/>
              </a:lnSpc>
            </a:pPr>
            <a:r>
              <a:rPr lang="hu-HU" altLang="hu-HU" dirty="0">
                <a:solidFill>
                  <a:schemeClr val="folHlink"/>
                </a:solidFill>
              </a:rPr>
              <a:t>tömeges adatokból</a:t>
            </a:r>
            <a:r>
              <a:rPr lang="hu-HU" altLang="hu-HU" dirty="0"/>
              <a:t> jellemzés, elemzés, következtetés</a:t>
            </a:r>
          </a:p>
          <a:p>
            <a:pPr>
              <a:lnSpc>
                <a:spcPct val="90000"/>
              </a:lnSpc>
            </a:pPr>
            <a:r>
              <a:rPr lang="hu-HU" altLang="hu-HU" sz="2800" dirty="0"/>
              <a:t>Alapfogalmak</a:t>
            </a:r>
          </a:p>
          <a:p>
            <a:pPr marL="628650" lvl="1">
              <a:lnSpc>
                <a:spcPct val="90000"/>
              </a:lnSpc>
            </a:pPr>
            <a:r>
              <a:rPr lang="hu-HU" altLang="hu-HU" dirty="0"/>
              <a:t>mit vizsgálunk? </a:t>
            </a:r>
            <a:r>
              <a:rPr lang="hu-HU" altLang="hu-HU" dirty="0">
                <a:sym typeface="Symbol" panose="05050102010706020507" pitchFamily="18" charset="2"/>
              </a:rPr>
              <a:t> </a:t>
            </a:r>
            <a:r>
              <a:rPr lang="hu-HU" altLang="hu-HU" dirty="0">
                <a:solidFill>
                  <a:schemeClr val="folHlink"/>
                </a:solidFill>
                <a:sym typeface="Symbol" panose="05050102010706020507" pitchFamily="18" charset="2"/>
              </a:rPr>
              <a:t>sokaság (populáció)</a:t>
            </a:r>
          </a:p>
          <a:p>
            <a:pPr marL="628650" lvl="1">
              <a:lnSpc>
                <a:spcPct val="90000"/>
              </a:lnSpc>
            </a:pPr>
            <a:r>
              <a:rPr lang="hu-HU" altLang="hu-HU" dirty="0">
                <a:sym typeface="Symbol" panose="05050102010706020507" pitchFamily="18" charset="2"/>
              </a:rPr>
              <a:t>mi alapján vizsgáljuk?  </a:t>
            </a:r>
            <a:r>
              <a:rPr lang="hu-HU" altLang="hu-HU" dirty="0">
                <a:solidFill>
                  <a:schemeClr val="folHlink"/>
                </a:solidFill>
                <a:sym typeface="Symbol" panose="05050102010706020507" pitchFamily="18" charset="2"/>
              </a:rPr>
              <a:t>ismérv/</a:t>
            </a:r>
            <a:r>
              <a:rPr lang="hu-HU" altLang="hu-HU" u="sng" dirty="0">
                <a:solidFill>
                  <a:schemeClr val="folHlink"/>
                </a:solidFill>
                <a:sym typeface="Symbol" panose="05050102010706020507" pitchFamily="18" charset="2"/>
              </a:rPr>
              <a:t>változó</a:t>
            </a:r>
          </a:p>
          <a:p>
            <a:pPr marL="985838" lvl="2" indent="-357188">
              <a:lnSpc>
                <a:spcPct val="90000"/>
              </a:lnSpc>
            </a:pPr>
            <a:r>
              <a:rPr lang="hu-HU" altLang="hu-HU" sz="2800" dirty="0">
                <a:sym typeface="Symbol" panose="05050102010706020507" pitchFamily="18" charset="2"/>
              </a:rPr>
              <a:t>hogyan mérjük?  </a:t>
            </a:r>
            <a:r>
              <a:rPr lang="hu-HU" altLang="hu-HU" sz="2800" dirty="0">
                <a:solidFill>
                  <a:schemeClr val="folHlink"/>
                </a:solidFill>
                <a:sym typeface="Symbol" panose="05050102010706020507" pitchFamily="18" charset="2"/>
              </a:rPr>
              <a:t>mérési skála</a:t>
            </a:r>
            <a:endParaRPr lang="hu-HU" altLang="hu-HU" sz="2800" dirty="0">
              <a:sym typeface="Symbol" panose="05050102010706020507" pitchFamily="18" charset="2"/>
            </a:endParaRPr>
          </a:p>
        </p:txBody>
      </p:sp>
    </p:spTree>
    <p:extLst>
      <p:ext uri="{BB962C8B-B14F-4D97-AF65-F5344CB8AC3E}">
        <p14:creationId xmlns:p14="http://schemas.microsoft.com/office/powerpoint/2010/main" val="3505455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4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4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átum helye 3"/>
          <p:cNvSpPr>
            <a:spLocks noGrp="1"/>
          </p:cNvSpPr>
          <p:nvPr>
            <p:ph type="dt" sz="half" idx="10"/>
          </p:nvPr>
        </p:nvSpPr>
        <p:spPr/>
        <p:txBody>
          <a:bodyPr/>
          <a:lstStyle/>
          <a:p>
            <a:r>
              <a:rPr lang="en-US" altLang="hu-HU"/>
              <a:t>Statisztika Tanszék</a:t>
            </a:r>
          </a:p>
        </p:txBody>
      </p:sp>
      <p:sp>
        <p:nvSpPr>
          <p:cNvPr id="20" name="Élőláb helye 4"/>
          <p:cNvSpPr>
            <a:spLocks noGrp="1"/>
          </p:cNvSpPr>
          <p:nvPr>
            <p:ph type="ftr" sz="quarter" idx="11"/>
          </p:nvPr>
        </p:nvSpPr>
        <p:spPr/>
        <p:txBody>
          <a:bodyPr/>
          <a:lstStyle/>
          <a:p>
            <a:r>
              <a:rPr lang="en-US" altLang="hu-HU"/>
              <a:t>Budapesti Corvinus Egyetem</a:t>
            </a:r>
          </a:p>
        </p:txBody>
      </p:sp>
      <p:sp>
        <p:nvSpPr>
          <p:cNvPr id="21" name="Dia számának helye 5"/>
          <p:cNvSpPr>
            <a:spLocks noGrp="1"/>
          </p:cNvSpPr>
          <p:nvPr>
            <p:ph type="sldNum" sz="quarter" idx="12"/>
          </p:nvPr>
        </p:nvSpPr>
        <p:spPr/>
        <p:txBody>
          <a:bodyPr/>
          <a:lstStyle/>
          <a:p>
            <a:fld id="{4C99DB6F-9090-4C4B-9F88-0643EA02D379}" type="slidenum">
              <a:rPr lang="en-US" altLang="hu-HU"/>
              <a:pPr/>
              <a:t>12</a:t>
            </a:fld>
            <a:endParaRPr lang="en-US" altLang="hu-HU"/>
          </a:p>
        </p:txBody>
      </p:sp>
      <p:sp>
        <p:nvSpPr>
          <p:cNvPr id="425986" name="Rectangle 2"/>
          <p:cNvSpPr>
            <a:spLocks noGrp="1" noChangeArrowheads="1"/>
          </p:cNvSpPr>
          <p:nvPr>
            <p:ph type="title"/>
          </p:nvPr>
        </p:nvSpPr>
        <p:spPr>
          <a:xfrm>
            <a:off x="457200" y="405094"/>
            <a:ext cx="8229600" cy="865188"/>
          </a:xfrm>
        </p:spPr>
        <p:txBody>
          <a:bodyPr/>
          <a:lstStyle/>
          <a:p>
            <a:r>
              <a:rPr lang="hu-HU" altLang="hu-HU" dirty="0"/>
              <a:t>SOKASÁG, ISMÉRV/VÁLTOZÓ</a:t>
            </a:r>
          </a:p>
        </p:txBody>
      </p:sp>
      <p:sp>
        <p:nvSpPr>
          <p:cNvPr id="425987" name="Rectangle 3"/>
          <p:cNvSpPr>
            <a:spLocks noGrp="1" noChangeArrowheads="1"/>
          </p:cNvSpPr>
          <p:nvPr>
            <p:ph type="body" idx="1"/>
          </p:nvPr>
        </p:nvSpPr>
        <p:spPr>
          <a:xfrm>
            <a:off x="446087" y="1349516"/>
            <a:ext cx="8686800" cy="4857750"/>
          </a:xfrm>
        </p:spPr>
        <p:txBody>
          <a:bodyPr/>
          <a:lstStyle/>
          <a:p>
            <a:pPr>
              <a:tabLst>
                <a:tab pos="3679825" algn="l"/>
              </a:tabLst>
            </a:pPr>
            <a:r>
              <a:rPr lang="hu-HU" altLang="hu-HU" sz="2800" i="1" dirty="0"/>
              <a:t>Sokaság</a:t>
            </a:r>
            <a:r>
              <a:rPr lang="hu-HU" altLang="hu-HU" sz="2800" dirty="0"/>
              <a:t>: a vizsgálat tárgyát képező statisztikai egységek összessége</a:t>
            </a:r>
          </a:p>
          <a:p>
            <a:pPr marL="719138" lvl="2" indent="-358775">
              <a:lnSpc>
                <a:spcPct val="90000"/>
              </a:lnSpc>
              <a:buSzPct val="115000"/>
              <a:buBlip>
                <a:blip r:embed="rId3"/>
              </a:buBlip>
              <a:tabLst>
                <a:tab pos="3679825" algn="l"/>
              </a:tabLst>
            </a:pPr>
            <a:r>
              <a:rPr lang="hu-HU" altLang="hu-HU" dirty="0"/>
              <a:t>pl. foglalkoztatottak, részvények, hallgatók</a:t>
            </a:r>
            <a:endParaRPr lang="hu-HU" altLang="hu-HU" sz="2800" dirty="0"/>
          </a:p>
          <a:p>
            <a:pPr>
              <a:lnSpc>
                <a:spcPct val="90000"/>
              </a:lnSpc>
            </a:pPr>
            <a:r>
              <a:rPr lang="hu-HU" altLang="hu-HU" sz="2800" i="1" dirty="0"/>
              <a:t>Ismérv/Változó</a:t>
            </a:r>
            <a:r>
              <a:rPr lang="hu-HU" altLang="hu-HU" sz="2800" dirty="0"/>
              <a:t>: a sokaság egységeinek jellemzője</a:t>
            </a:r>
          </a:p>
          <a:p>
            <a:pPr marL="719138" lvl="2" indent="-358775">
              <a:lnSpc>
                <a:spcPct val="90000"/>
              </a:lnSpc>
              <a:buSzPct val="115000"/>
              <a:buBlip>
                <a:blip r:embed="rId3"/>
              </a:buBlip>
            </a:pPr>
            <a:r>
              <a:rPr lang="hu-HU" altLang="hu-HU" dirty="0"/>
              <a:t>pl. foglalkoztatottak életkora, részvény árfolyama, hallgatók neme, életkora</a:t>
            </a:r>
          </a:p>
          <a:p>
            <a:pPr>
              <a:lnSpc>
                <a:spcPct val="90000"/>
              </a:lnSpc>
            </a:pPr>
            <a:r>
              <a:rPr lang="hu-HU" altLang="hu-HU" sz="2800" i="1" dirty="0"/>
              <a:t>Változó értékkészlete</a:t>
            </a:r>
            <a:r>
              <a:rPr lang="hu-HU" altLang="hu-HU" sz="2800" dirty="0"/>
              <a:t>: a változó lehetséges kimenetelei</a:t>
            </a:r>
          </a:p>
          <a:p>
            <a:pPr marL="719138" lvl="2" indent="-358775">
              <a:lnSpc>
                <a:spcPct val="90000"/>
              </a:lnSpc>
              <a:buSzPct val="115000"/>
              <a:buBlip>
                <a:blip r:embed="rId3"/>
              </a:buBlip>
            </a:pPr>
            <a:r>
              <a:rPr lang="hu-HU" altLang="hu-HU" dirty="0"/>
              <a:t>pl. hallgatók neme: nő, férfi</a:t>
            </a:r>
          </a:p>
        </p:txBody>
      </p:sp>
    </p:spTree>
    <p:extLst>
      <p:ext uri="{BB962C8B-B14F-4D97-AF65-F5344CB8AC3E}">
        <p14:creationId xmlns:p14="http://schemas.microsoft.com/office/powerpoint/2010/main" val="1004260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59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5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5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59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hu-HU"/>
              <a:t>Statisztika Tanszék</a:t>
            </a:r>
          </a:p>
        </p:txBody>
      </p:sp>
      <p:sp>
        <p:nvSpPr>
          <p:cNvPr id="5" name="Footer Placeholder 4"/>
          <p:cNvSpPr>
            <a:spLocks noGrp="1"/>
          </p:cNvSpPr>
          <p:nvPr>
            <p:ph type="ftr" sz="quarter" idx="11"/>
          </p:nvPr>
        </p:nvSpPr>
        <p:spPr/>
        <p:txBody>
          <a:bodyPr/>
          <a:lstStyle/>
          <a:p>
            <a:r>
              <a:rPr lang="en-US" altLang="hu-HU"/>
              <a:t>Budapesti Corvinus Egyetem</a:t>
            </a:r>
          </a:p>
        </p:txBody>
      </p:sp>
      <p:sp>
        <p:nvSpPr>
          <p:cNvPr id="6" name="Slide Number Placeholder 5"/>
          <p:cNvSpPr>
            <a:spLocks noGrp="1"/>
          </p:cNvSpPr>
          <p:nvPr>
            <p:ph type="sldNum" sz="quarter" idx="12"/>
          </p:nvPr>
        </p:nvSpPr>
        <p:spPr/>
        <p:txBody>
          <a:bodyPr/>
          <a:lstStyle/>
          <a:p>
            <a:fld id="{3BA7A713-C0C6-418E-A807-DBC26D8768F1}" type="slidenum">
              <a:rPr lang="en-US" altLang="hu-HU"/>
              <a:pPr/>
              <a:t>13</a:t>
            </a:fld>
            <a:endParaRPr lang="en-US" altLang="hu-HU"/>
          </a:p>
        </p:txBody>
      </p:sp>
      <p:sp>
        <p:nvSpPr>
          <p:cNvPr id="429058" name="Rectangle 2"/>
          <p:cNvSpPr>
            <a:spLocks noGrp="1" noChangeArrowheads="1"/>
          </p:cNvSpPr>
          <p:nvPr>
            <p:ph type="title"/>
          </p:nvPr>
        </p:nvSpPr>
        <p:spPr>
          <a:xfrm>
            <a:off x="468313" y="115541"/>
            <a:ext cx="8229600" cy="865187"/>
          </a:xfrm>
        </p:spPr>
        <p:txBody>
          <a:bodyPr/>
          <a:lstStyle/>
          <a:p>
            <a:r>
              <a:rPr lang="hu-HU" altLang="hu-HU" dirty="0"/>
              <a:t>Változófajták</a:t>
            </a:r>
          </a:p>
        </p:txBody>
      </p:sp>
      <p:sp>
        <p:nvSpPr>
          <p:cNvPr id="429059" name="Rectangle 3"/>
          <p:cNvSpPr>
            <a:spLocks noGrp="1" noChangeArrowheads="1"/>
          </p:cNvSpPr>
          <p:nvPr>
            <p:ph type="body" idx="1"/>
          </p:nvPr>
        </p:nvSpPr>
        <p:spPr>
          <a:xfrm>
            <a:off x="481012" y="980728"/>
            <a:ext cx="8662988" cy="5112568"/>
          </a:xfrm>
        </p:spPr>
        <p:txBody>
          <a:bodyPr/>
          <a:lstStyle/>
          <a:p>
            <a:pPr>
              <a:spcBef>
                <a:spcPct val="10000"/>
              </a:spcBef>
            </a:pPr>
            <a:r>
              <a:rPr lang="hu-HU" altLang="hu-HU" sz="2800" dirty="0"/>
              <a:t>Közös </a:t>
            </a:r>
            <a:r>
              <a:rPr lang="hu-HU" altLang="hu-HU" sz="2800" dirty="0">
                <a:sym typeface="Symbol" panose="05050102010706020507" pitchFamily="18" charset="2"/>
              </a:rPr>
              <a:t> megkülönböztető változók</a:t>
            </a:r>
          </a:p>
          <a:p>
            <a:pPr marL="628650" lvl="1">
              <a:spcBef>
                <a:spcPct val="10000"/>
              </a:spcBef>
            </a:pPr>
            <a:r>
              <a:rPr lang="hu-HU" altLang="hu-HU" sz="2400" dirty="0"/>
              <a:t>közös </a:t>
            </a:r>
            <a:r>
              <a:rPr lang="hu-HU" altLang="hu-HU" sz="2400" dirty="0">
                <a:sym typeface="Symbol" panose="05050102010706020507" pitchFamily="18" charset="2"/>
              </a:rPr>
              <a:t>változók</a:t>
            </a:r>
            <a:r>
              <a:rPr lang="hu-HU" altLang="hu-HU" sz="2400" dirty="0"/>
              <a:t> : a sokaság egyedei ezen jellemzők szerint egyformák </a:t>
            </a:r>
            <a:r>
              <a:rPr lang="hu-HU" altLang="hu-HU" sz="2400" dirty="0">
                <a:sym typeface="Symbol" panose="05050102010706020507" pitchFamily="18" charset="2"/>
              </a:rPr>
              <a:t> ezek definiálják a sokaságot</a:t>
            </a:r>
            <a:endParaRPr lang="hu-HU" altLang="hu-HU" sz="2400" dirty="0"/>
          </a:p>
          <a:p>
            <a:pPr marL="628650" lvl="1">
              <a:spcBef>
                <a:spcPct val="10000"/>
              </a:spcBef>
            </a:pPr>
            <a:r>
              <a:rPr lang="hu-HU" altLang="hu-HU" sz="2400" dirty="0"/>
              <a:t>megkülönböztető változók: eltérések </a:t>
            </a:r>
            <a:r>
              <a:rPr lang="hu-HU" altLang="hu-HU" sz="2400" dirty="0">
                <a:sym typeface="Symbol" panose="05050102010706020507" pitchFamily="18" charset="2"/>
              </a:rPr>
              <a:t> ezeket vizsgáljuk</a:t>
            </a:r>
            <a:r>
              <a:rPr lang="hu-HU" altLang="hu-HU" sz="2400" dirty="0"/>
              <a:t> a sokaság statisztikai jellemzésekor</a:t>
            </a:r>
          </a:p>
          <a:p>
            <a:pPr>
              <a:spcBef>
                <a:spcPct val="10000"/>
              </a:spcBef>
            </a:pPr>
            <a:r>
              <a:rPr lang="hu-HU" altLang="hu-HU" sz="2800" dirty="0"/>
              <a:t>A változók fajtái:</a:t>
            </a:r>
          </a:p>
          <a:p>
            <a:pPr marL="628650" lvl="1">
              <a:spcBef>
                <a:spcPct val="10000"/>
              </a:spcBef>
            </a:pPr>
            <a:r>
              <a:rPr lang="hu-HU" altLang="hu-HU" sz="2400" dirty="0">
                <a:solidFill>
                  <a:srgbClr val="825700"/>
                </a:solidFill>
              </a:rPr>
              <a:t>minőségi (kvalitatív)</a:t>
            </a:r>
            <a:r>
              <a:rPr lang="hu-HU" altLang="hu-HU" sz="2400" dirty="0"/>
              <a:t>: verbális jellemzés (pl. digitális fényképezőgép márkája)</a:t>
            </a:r>
          </a:p>
          <a:p>
            <a:pPr marL="900113" lvl="2" indent="-271463">
              <a:spcBef>
                <a:spcPct val="10000"/>
              </a:spcBef>
              <a:buSzPct val="65000"/>
            </a:pPr>
            <a:r>
              <a:rPr lang="hu-HU" altLang="hu-HU" dirty="0">
                <a:solidFill>
                  <a:srgbClr val="825700"/>
                </a:solidFill>
              </a:rPr>
              <a:t>területi</a:t>
            </a:r>
            <a:r>
              <a:rPr lang="hu-HU" altLang="hu-HU" dirty="0"/>
              <a:t>: térbeli elhelyezés (pl. cég székhelye)</a:t>
            </a:r>
          </a:p>
          <a:p>
            <a:pPr marL="628650" lvl="1">
              <a:spcBef>
                <a:spcPct val="10000"/>
              </a:spcBef>
            </a:pPr>
            <a:r>
              <a:rPr lang="hu-HU" altLang="hu-HU" sz="2400" dirty="0">
                <a:solidFill>
                  <a:srgbClr val="825700"/>
                </a:solidFill>
              </a:rPr>
              <a:t>numerikus (kvantitatív)</a:t>
            </a:r>
            <a:r>
              <a:rPr lang="hu-HU" altLang="hu-HU" sz="2400" dirty="0"/>
              <a:t>: számszerű jellemzés (pl. lakás alapterülete)</a:t>
            </a:r>
          </a:p>
          <a:p>
            <a:pPr marL="900113" lvl="2" indent="-271463">
              <a:spcBef>
                <a:spcPct val="10000"/>
              </a:spcBef>
              <a:buSzPct val="65000"/>
            </a:pPr>
            <a:r>
              <a:rPr lang="hu-HU" altLang="hu-HU" dirty="0">
                <a:solidFill>
                  <a:srgbClr val="825700"/>
                </a:solidFill>
              </a:rPr>
              <a:t>időbeli</a:t>
            </a:r>
            <a:r>
              <a:rPr lang="hu-HU" altLang="hu-HU" dirty="0"/>
              <a:t>: időbeli elhelyezés (pl. születési év)</a:t>
            </a:r>
          </a:p>
        </p:txBody>
      </p:sp>
    </p:spTree>
    <p:extLst>
      <p:ext uri="{BB962C8B-B14F-4D97-AF65-F5344CB8AC3E}">
        <p14:creationId xmlns:p14="http://schemas.microsoft.com/office/powerpoint/2010/main" val="2207480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90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90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90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9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en-US" altLang="hu-HU"/>
              <a:t>Statisztika Tanszék</a:t>
            </a:r>
          </a:p>
        </p:txBody>
      </p:sp>
      <p:sp>
        <p:nvSpPr>
          <p:cNvPr id="5" name="Élőláb helye 4"/>
          <p:cNvSpPr>
            <a:spLocks noGrp="1"/>
          </p:cNvSpPr>
          <p:nvPr>
            <p:ph type="ftr" sz="quarter" idx="11"/>
          </p:nvPr>
        </p:nvSpPr>
        <p:spPr/>
        <p:txBody>
          <a:bodyPr/>
          <a:lstStyle/>
          <a:p>
            <a:r>
              <a:rPr lang="en-US" altLang="hu-HU"/>
              <a:t>Budapesti Corvinus Egyetem</a:t>
            </a:r>
          </a:p>
        </p:txBody>
      </p:sp>
      <p:sp>
        <p:nvSpPr>
          <p:cNvPr id="6" name="Dia számának helye 5"/>
          <p:cNvSpPr>
            <a:spLocks noGrp="1"/>
          </p:cNvSpPr>
          <p:nvPr>
            <p:ph type="sldNum" sz="quarter" idx="12"/>
          </p:nvPr>
        </p:nvSpPr>
        <p:spPr/>
        <p:txBody>
          <a:bodyPr/>
          <a:lstStyle/>
          <a:p>
            <a:fld id="{7D2CB388-3B83-4037-9FE0-C27F43D72AFF}" type="slidenum">
              <a:rPr lang="en-US" altLang="hu-HU"/>
              <a:pPr/>
              <a:t>14</a:t>
            </a:fld>
            <a:endParaRPr lang="en-US" altLang="hu-HU"/>
          </a:p>
        </p:txBody>
      </p:sp>
      <p:sp>
        <p:nvSpPr>
          <p:cNvPr id="437250" name="Rectangle 2"/>
          <p:cNvSpPr>
            <a:spLocks noGrp="1" noChangeArrowheads="1"/>
          </p:cNvSpPr>
          <p:nvPr>
            <p:ph type="title"/>
          </p:nvPr>
        </p:nvSpPr>
        <p:spPr>
          <a:xfrm>
            <a:off x="468313" y="115541"/>
            <a:ext cx="8229600" cy="865187"/>
          </a:xfrm>
        </p:spPr>
        <p:txBody>
          <a:bodyPr/>
          <a:lstStyle/>
          <a:p>
            <a:r>
              <a:rPr lang="hu-HU" altLang="hu-HU" dirty="0"/>
              <a:t>MÉRÉSI SKÁLÁK</a:t>
            </a:r>
          </a:p>
        </p:txBody>
      </p:sp>
      <p:sp>
        <p:nvSpPr>
          <p:cNvPr id="437251" name="Rectangle 3"/>
          <p:cNvSpPr>
            <a:spLocks noGrp="1" noChangeArrowheads="1"/>
          </p:cNvSpPr>
          <p:nvPr>
            <p:ph type="body" idx="1"/>
          </p:nvPr>
        </p:nvSpPr>
        <p:spPr>
          <a:xfrm>
            <a:off x="457200" y="979487"/>
            <a:ext cx="8507413" cy="5329238"/>
          </a:xfrm>
        </p:spPr>
        <p:txBody>
          <a:bodyPr/>
          <a:lstStyle/>
          <a:p>
            <a:pPr>
              <a:spcBef>
                <a:spcPct val="5000"/>
              </a:spcBef>
            </a:pPr>
            <a:r>
              <a:rPr lang="hu-HU" altLang="hu-HU" sz="2800" dirty="0"/>
              <a:t>A nem numerikus változók lehetséges változatai számmá kódolhatók </a:t>
            </a:r>
            <a:r>
              <a:rPr lang="hu-HU" altLang="hu-HU" sz="2800" dirty="0">
                <a:sym typeface="Symbol" panose="05050102010706020507" pitchFamily="18" charset="2"/>
              </a:rPr>
              <a:t> minden megfigyelés mérésnek tekinthető</a:t>
            </a:r>
          </a:p>
          <a:p>
            <a:pPr>
              <a:spcBef>
                <a:spcPct val="5000"/>
              </a:spcBef>
            </a:pPr>
            <a:r>
              <a:rPr lang="hu-HU" altLang="hu-HU" sz="2800" dirty="0">
                <a:sym typeface="Symbol" panose="05050102010706020507" pitchFamily="18" charset="2"/>
              </a:rPr>
              <a:t>Az így kialakult számértékekkel csak azok a műveletek végezhetők, amelyek az eredeti változó-értékeken is elvégezhetők</a:t>
            </a:r>
          </a:p>
          <a:p>
            <a:pPr>
              <a:spcBef>
                <a:spcPct val="5000"/>
              </a:spcBef>
            </a:pPr>
            <a:r>
              <a:rPr lang="hu-HU" altLang="hu-HU" sz="2800" i="1" dirty="0">
                <a:sym typeface="Symbol" panose="05050102010706020507" pitchFamily="18" charset="2"/>
              </a:rPr>
              <a:t>Mérési skálák</a:t>
            </a:r>
          </a:p>
          <a:p>
            <a:pPr marL="714375" lvl="1" indent="-357188">
              <a:spcBef>
                <a:spcPct val="5000"/>
              </a:spcBef>
            </a:pPr>
            <a:r>
              <a:rPr lang="hu-HU" altLang="hu-HU" dirty="0">
                <a:solidFill>
                  <a:srgbClr val="825700"/>
                </a:solidFill>
                <a:sym typeface="Symbol" panose="05050102010706020507" pitchFamily="18" charset="2"/>
              </a:rPr>
              <a:t>névleges</a:t>
            </a:r>
            <a:r>
              <a:rPr lang="hu-HU" altLang="hu-HU" i="1" dirty="0">
                <a:solidFill>
                  <a:srgbClr val="825700"/>
                </a:solidFill>
                <a:sym typeface="Symbol" panose="05050102010706020507" pitchFamily="18" charset="2"/>
              </a:rPr>
              <a:t> </a:t>
            </a:r>
            <a:r>
              <a:rPr lang="hu-HU" altLang="hu-HU" dirty="0">
                <a:solidFill>
                  <a:srgbClr val="825700"/>
                </a:solidFill>
                <a:sym typeface="Symbol" panose="05050102010706020507" pitchFamily="18" charset="2"/>
              </a:rPr>
              <a:t>(nominális) skála</a:t>
            </a:r>
          </a:p>
          <a:p>
            <a:pPr marL="714375" lvl="1" indent="-357188">
              <a:spcBef>
                <a:spcPct val="5000"/>
              </a:spcBef>
            </a:pPr>
            <a:r>
              <a:rPr lang="hu-HU" altLang="hu-HU" dirty="0">
                <a:solidFill>
                  <a:srgbClr val="825700"/>
                </a:solidFill>
                <a:sym typeface="Symbol" panose="05050102010706020507" pitchFamily="18" charset="2"/>
              </a:rPr>
              <a:t>sorrendi (</a:t>
            </a:r>
            <a:r>
              <a:rPr lang="hu-HU" altLang="hu-HU" dirty="0" err="1">
                <a:solidFill>
                  <a:srgbClr val="825700"/>
                </a:solidFill>
                <a:sym typeface="Symbol" panose="05050102010706020507" pitchFamily="18" charset="2"/>
              </a:rPr>
              <a:t>ordinális</a:t>
            </a:r>
            <a:r>
              <a:rPr lang="hu-HU" altLang="hu-HU" dirty="0">
                <a:solidFill>
                  <a:srgbClr val="825700"/>
                </a:solidFill>
                <a:sym typeface="Symbol" panose="05050102010706020507" pitchFamily="18" charset="2"/>
              </a:rPr>
              <a:t>) skála</a:t>
            </a:r>
          </a:p>
          <a:p>
            <a:pPr marL="714375" lvl="1" indent="-357188">
              <a:spcBef>
                <a:spcPct val="5000"/>
              </a:spcBef>
            </a:pPr>
            <a:r>
              <a:rPr lang="hu-HU" altLang="hu-HU" dirty="0">
                <a:solidFill>
                  <a:srgbClr val="825700"/>
                </a:solidFill>
                <a:sym typeface="Symbol" panose="05050102010706020507" pitchFamily="18" charset="2"/>
              </a:rPr>
              <a:t>különbségi (intervallum) skála</a:t>
            </a:r>
          </a:p>
          <a:p>
            <a:pPr marL="714375" lvl="1" indent="-357188">
              <a:spcBef>
                <a:spcPct val="5000"/>
              </a:spcBef>
            </a:pPr>
            <a:r>
              <a:rPr lang="hu-HU" altLang="hu-HU" dirty="0">
                <a:solidFill>
                  <a:srgbClr val="825700"/>
                </a:solidFill>
                <a:sym typeface="Symbol" panose="05050102010706020507" pitchFamily="18" charset="2"/>
              </a:rPr>
              <a:t>arányskála</a:t>
            </a:r>
            <a:endParaRPr lang="hu-HU" altLang="hu-HU" i="1" dirty="0">
              <a:solidFill>
                <a:srgbClr val="825700"/>
              </a:solidFill>
              <a:sym typeface="Symbol" panose="05050102010706020507" pitchFamily="18" charset="2"/>
            </a:endParaRPr>
          </a:p>
        </p:txBody>
      </p:sp>
    </p:spTree>
    <p:extLst>
      <p:ext uri="{BB962C8B-B14F-4D97-AF65-F5344CB8AC3E}">
        <p14:creationId xmlns:p14="http://schemas.microsoft.com/office/powerpoint/2010/main" val="2164579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7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72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72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72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72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7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en-US" altLang="hu-HU"/>
              <a:t>Statisztika Tanszék</a:t>
            </a:r>
          </a:p>
        </p:txBody>
      </p:sp>
      <p:sp>
        <p:nvSpPr>
          <p:cNvPr id="5" name="Élőláb helye 4"/>
          <p:cNvSpPr>
            <a:spLocks noGrp="1"/>
          </p:cNvSpPr>
          <p:nvPr>
            <p:ph type="ftr" sz="quarter" idx="11"/>
          </p:nvPr>
        </p:nvSpPr>
        <p:spPr/>
        <p:txBody>
          <a:bodyPr/>
          <a:lstStyle/>
          <a:p>
            <a:r>
              <a:rPr lang="en-US" altLang="hu-HU" dirty="0" err="1"/>
              <a:t>Budapesti</a:t>
            </a:r>
            <a:r>
              <a:rPr lang="en-US" altLang="hu-HU" dirty="0"/>
              <a:t> </a:t>
            </a:r>
            <a:r>
              <a:rPr lang="en-US" altLang="hu-HU" dirty="0" err="1"/>
              <a:t>Corvinus</a:t>
            </a:r>
            <a:r>
              <a:rPr lang="en-US" altLang="hu-HU" dirty="0"/>
              <a:t> </a:t>
            </a:r>
            <a:r>
              <a:rPr lang="en-US" altLang="hu-HU" dirty="0" err="1"/>
              <a:t>Egyetem</a:t>
            </a:r>
            <a:endParaRPr lang="en-US" altLang="hu-HU" dirty="0"/>
          </a:p>
        </p:txBody>
      </p:sp>
      <p:sp>
        <p:nvSpPr>
          <p:cNvPr id="6" name="Dia számának helye 5"/>
          <p:cNvSpPr>
            <a:spLocks noGrp="1"/>
          </p:cNvSpPr>
          <p:nvPr>
            <p:ph type="sldNum" sz="quarter" idx="12"/>
          </p:nvPr>
        </p:nvSpPr>
        <p:spPr/>
        <p:txBody>
          <a:bodyPr/>
          <a:lstStyle/>
          <a:p>
            <a:fld id="{36EA73A8-D336-4F35-952A-3D669784DB7C}" type="slidenum">
              <a:rPr lang="en-US" altLang="hu-HU"/>
              <a:pPr/>
              <a:t>15</a:t>
            </a:fld>
            <a:endParaRPr lang="en-US" altLang="hu-HU"/>
          </a:p>
        </p:txBody>
      </p:sp>
      <p:sp>
        <p:nvSpPr>
          <p:cNvPr id="438274" name="Rectangle 2"/>
          <p:cNvSpPr>
            <a:spLocks noGrp="1" noChangeArrowheads="1"/>
          </p:cNvSpPr>
          <p:nvPr>
            <p:ph type="title"/>
          </p:nvPr>
        </p:nvSpPr>
        <p:spPr>
          <a:xfrm>
            <a:off x="468313" y="187549"/>
            <a:ext cx="8229600" cy="865187"/>
          </a:xfrm>
        </p:spPr>
        <p:txBody>
          <a:bodyPr/>
          <a:lstStyle/>
          <a:p>
            <a:r>
              <a:rPr lang="hu-HU" altLang="hu-HU" dirty="0"/>
              <a:t>A mérési skálák fajtái 1.</a:t>
            </a:r>
          </a:p>
        </p:txBody>
      </p:sp>
      <p:sp>
        <p:nvSpPr>
          <p:cNvPr id="438275" name="Rectangle 3"/>
          <p:cNvSpPr>
            <a:spLocks noGrp="1" noChangeArrowheads="1"/>
          </p:cNvSpPr>
          <p:nvPr>
            <p:ph type="body" idx="1"/>
          </p:nvPr>
        </p:nvSpPr>
        <p:spPr>
          <a:xfrm>
            <a:off x="457200" y="1052736"/>
            <a:ext cx="8507413" cy="5387751"/>
          </a:xfrm>
        </p:spPr>
        <p:txBody>
          <a:bodyPr/>
          <a:lstStyle/>
          <a:p>
            <a:pPr>
              <a:lnSpc>
                <a:spcPct val="90000"/>
              </a:lnSpc>
              <a:spcBef>
                <a:spcPct val="5000"/>
              </a:spcBef>
            </a:pPr>
            <a:r>
              <a:rPr lang="hu-HU" altLang="hu-HU" sz="2800" i="1" dirty="0"/>
              <a:t>Névleges</a:t>
            </a:r>
            <a:r>
              <a:rPr lang="hu-HU" altLang="hu-HU" sz="2800" dirty="0"/>
              <a:t> (</a:t>
            </a:r>
            <a:r>
              <a:rPr lang="hu-HU" altLang="hu-HU" sz="2800" i="1" dirty="0"/>
              <a:t>nominális</a:t>
            </a:r>
            <a:r>
              <a:rPr lang="hu-HU" altLang="hu-HU" sz="2800" dirty="0"/>
              <a:t>) mérési skála</a:t>
            </a:r>
          </a:p>
          <a:p>
            <a:pPr marL="714375" lvl="1" indent="-357188">
              <a:lnSpc>
                <a:spcPct val="90000"/>
              </a:lnSpc>
              <a:spcBef>
                <a:spcPct val="5000"/>
              </a:spcBef>
            </a:pPr>
            <a:r>
              <a:rPr lang="hu-HU" altLang="hu-HU" sz="2600" dirty="0"/>
              <a:t>a szimbólumok, számértékek csak egy megkülönböztető címke szerepét játsszák </a:t>
            </a:r>
            <a:r>
              <a:rPr lang="hu-HU" altLang="hu-HU" sz="2600" dirty="0">
                <a:sym typeface="Symbol" panose="05050102010706020507" pitchFamily="18" charset="2"/>
              </a:rPr>
              <a:t> </a:t>
            </a:r>
            <a:r>
              <a:rPr lang="hu-HU" altLang="hu-HU" sz="2600" dirty="0"/>
              <a:t>azonosítást szolgálnak</a:t>
            </a:r>
          </a:p>
          <a:p>
            <a:pPr marL="714375" lvl="1" indent="-357188">
              <a:lnSpc>
                <a:spcPct val="90000"/>
              </a:lnSpc>
              <a:spcBef>
                <a:spcPct val="5000"/>
              </a:spcBef>
            </a:pPr>
            <a:r>
              <a:rPr lang="hu-HU" altLang="hu-HU" sz="2600" dirty="0"/>
              <a:t>csak az a tulajdonság értékelhető, hogy megegyeznek-e</a:t>
            </a:r>
          </a:p>
          <a:p>
            <a:pPr marL="719138" lvl="2" indent="-358775">
              <a:lnSpc>
                <a:spcPct val="90000"/>
              </a:lnSpc>
              <a:buSzPct val="115000"/>
              <a:buBlip>
                <a:blip r:embed="rId3"/>
              </a:buBlip>
            </a:pPr>
            <a:r>
              <a:rPr lang="hu-HU" altLang="hu-HU" sz="2600" dirty="0" err="1"/>
              <a:t>pl</a:t>
            </a:r>
            <a:r>
              <a:rPr lang="hu-HU" altLang="hu-HU" sz="2600" dirty="0"/>
              <a:t>: kódszám (férfi:1, nő:0)</a:t>
            </a:r>
          </a:p>
          <a:p>
            <a:pPr>
              <a:lnSpc>
                <a:spcPct val="90000"/>
              </a:lnSpc>
              <a:spcBef>
                <a:spcPts val="600"/>
              </a:spcBef>
            </a:pPr>
            <a:r>
              <a:rPr lang="hu-HU" altLang="hu-HU" sz="2800" i="1" dirty="0"/>
              <a:t>Sorrendi</a:t>
            </a:r>
            <a:r>
              <a:rPr lang="hu-HU" altLang="hu-HU" sz="2800" dirty="0"/>
              <a:t> (</a:t>
            </a:r>
            <a:r>
              <a:rPr lang="hu-HU" altLang="hu-HU" sz="2800" i="1" dirty="0" err="1"/>
              <a:t>ordinális</a:t>
            </a:r>
            <a:r>
              <a:rPr lang="hu-HU" altLang="hu-HU" sz="2800" dirty="0"/>
              <a:t>) mérési skála</a:t>
            </a:r>
          </a:p>
          <a:p>
            <a:pPr marL="714375" lvl="1" indent="-357188">
              <a:lnSpc>
                <a:spcPct val="90000"/>
              </a:lnSpc>
              <a:spcBef>
                <a:spcPct val="5000"/>
              </a:spcBef>
            </a:pPr>
            <a:r>
              <a:rPr lang="hu-HU" altLang="hu-HU" sz="2600" dirty="0"/>
              <a:t>a skálaértékek sorrendje hordoz információt, a skála egyes pontjai között hierarchia van, de nem tudjuk a távolságot közöttük; egy nagyságrendi viszony beszámozása </a:t>
            </a:r>
          </a:p>
          <a:p>
            <a:pPr marL="719138" lvl="2" indent="-358775">
              <a:lnSpc>
                <a:spcPct val="90000"/>
              </a:lnSpc>
              <a:buSzPct val="115000"/>
              <a:buBlip>
                <a:blip r:embed="rId3"/>
              </a:buBlip>
            </a:pPr>
            <a:r>
              <a:rPr lang="hu-HU" altLang="hu-HU" sz="2600" dirty="0"/>
              <a:t>pl.: helyezések</a:t>
            </a:r>
          </a:p>
        </p:txBody>
      </p:sp>
    </p:spTree>
    <p:extLst>
      <p:ext uri="{BB962C8B-B14F-4D97-AF65-F5344CB8AC3E}">
        <p14:creationId xmlns:p14="http://schemas.microsoft.com/office/powerpoint/2010/main" val="167646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8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8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82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8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82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8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en-US" altLang="hu-HU"/>
              <a:t>Statisztika Tanszék</a:t>
            </a:r>
          </a:p>
        </p:txBody>
      </p:sp>
      <p:sp>
        <p:nvSpPr>
          <p:cNvPr id="5" name="Élőláb helye 4"/>
          <p:cNvSpPr>
            <a:spLocks noGrp="1"/>
          </p:cNvSpPr>
          <p:nvPr>
            <p:ph type="ftr" sz="quarter" idx="11"/>
          </p:nvPr>
        </p:nvSpPr>
        <p:spPr/>
        <p:txBody>
          <a:bodyPr/>
          <a:lstStyle/>
          <a:p>
            <a:r>
              <a:rPr lang="en-US" altLang="hu-HU"/>
              <a:t>Budapesti Corvinus Egyetem</a:t>
            </a:r>
          </a:p>
        </p:txBody>
      </p:sp>
      <p:sp>
        <p:nvSpPr>
          <p:cNvPr id="6" name="Dia számának helye 5"/>
          <p:cNvSpPr>
            <a:spLocks noGrp="1"/>
          </p:cNvSpPr>
          <p:nvPr>
            <p:ph type="sldNum" sz="quarter" idx="12"/>
          </p:nvPr>
        </p:nvSpPr>
        <p:spPr/>
        <p:txBody>
          <a:bodyPr/>
          <a:lstStyle/>
          <a:p>
            <a:fld id="{37CEC50B-E20D-4173-A5CB-56CAAFAAB89B}" type="slidenum">
              <a:rPr lang="en-US" altLang="hu-HU"/>
              <a:pPr/>
              <a:t>16</a:t>
            </a:fld>
            <a:endParaRPr lang="en-US" altLang="hu-HU"/>
          </a:p>
        </p:txBody>
      </p:sp>
      <p:sp>
        <p:nvSpPr>
          <p:cNvPr id="439298" name="Rectangle 2"/>
          <p:cNvSpPr>
            <a:spLocks noGrp="1" noChangeArrowheads="1"/>
          </p:cNvSpPr>
          <p:nvPr>
            <p:ph type="title"/>
          </p:nvPr>
        </p:nvSpPr>
        <p:spPr>
          <a:xfrm>
            <a:off x="468313" y="103188"/>
            <a:ext cx="8229600" cy="865187"/>
          </a:xfrm>
        </p:spPr>
        <p:txBody>
          <a:bodyPr/>
          <a:lstStyle/>
          <a:p>
            <a:r>
              <a:rPr lang="hu-HU" altLang="hu-HU"/>
              <a:t>A mérési skálák fajtái 2.</a:t>
            </a:r>
          </a:p>
        </p:txBody>
      </p:sp>
      <p:sp>
        <p:nvSpPr>
          <p:cNvPr id="439299" name="Rectangle 3"/>
          <p:cNvSpPr>
            <a:spLocks noGrp="1" noChangeArrowheads="1"/>
          </p:cNvSpPr>
          <p:nvPr>
            <p:ph type="body" idx="1"/>
          </p:nvPr>
        </p:nvSpPr>
        <p:spPr>
          <a:xfrm>
            <a:off x="457200" y="980728"/>
            <a:ext cx="8229600" cy="5230812"/>
          </a:xfrm>
        </p:spPr>
        <p:txBody>
          <a:bodyPr/>
          <a:lstStyle/>
          <a:p>
            <a:pPr>
              <a:lnSpc>
                <a:spcPct val="90000"/>
              </a:lnSpc>
              <a:spcBef>
                <a:spcPct val="10000"/>
              </a:spcBef>
            </a:pPr>
            <a:r>
              <a:rPr lang="hu-HU" altLang="hu-HU" sz="2800" i="1" dirty="0"/>
              <a:t>Különbségi</a:t>
            </a:r>
            <a:r>
              <a:rPr lang="hu-HU" altLang="hu-HU" sz="2800" dirty="0"/>
              <a:t> (</a:t>
            </a:r>
            <a:r>
              <a:rPr lang="hu-HU" altLang="hu-HU" sz="2800" i="1" dirty="0"/>
              <a:t>intervallum</a:t>
            </a:r>
            <a:r>
              <a:rPr lang="hu-HU" altLang="hu-HU" sz="2800" dirty="0"/>
              <a:t>) mérési skála</a:t>
            </a:r>
          </a:p>
          <a:p>
            <a:pPr marL="714375" lvl="1" indent="-357188">
              <a:lnSpc>
                <a:spcPct val="90000"/>
              </a:lnSpc>
              <a:spcBef>
                <a:spcPct val="10000"/>
              </a:spcBef>
            </a:pPr>
            <a:r>
              <a:rPr lang="hu-HU" altLang="hu-HU" sz="2600" dirty="0"/>
              <a:t>a skála kezdőpontja önkényesen adott, vagy konvención alapszik </a:t>
            </a:r>
            <a:r>
              <a:rPr lang="hu-HU" altLang="hu-HU" sz="2600" dirty="0">
                <a:sym typeface="Symbol" panose="05050102010706020507" pitchFamily="18" charset="2"/>
              </a:rPr>
              <a:t></a:t>
            </a:r>
            <a:r>
              <a:rPr lang="hu-HU" altLang="hu-HU" sz="2600" dirty="0"/>
              <a:t> a skálának a mértékegység is szerves tartozékát képezi</a:t>
            </a:r>
          </a:p>
          <a:p>
            <a:pPr marL="714375" lvl="1" indent="-357188">
              <a:lnSpc>
                <a:spcPct val="90000"/>
              </a:lnSpc>
              <a:spcBef>
                <a:spcPct val="10000"/>
              </a:spcBef>
            </a:pPr>
            <a:r>
              <a:rPr lang="hu-HU" altLang="hu-HU" sz="2600" dirty="0"/>
              <a:t>a skálaértékek különbségei is információt hordoznak</a:t>
            </a:r>
          </a:p>
          <a:p>
            <a:pPr marL="719138" lvl="2" indent="-358775">
              <a:lnSpc>
                <a:spcPct val="90000"/>
              </a:lnSpc>
              <a:buSzPct val="115000"/>
              <a:buBlip>
                <a:blip r:embed="rId3"/>
              </a:buBlip>
            </a:pPr>
            <a:r>
              <a:rPr lang="hu-HU" altLang="hu-HU" sz="2600" dirty="0"/>
              <a:t>pl. hőmérséklet</a:t>
            </a:r>
          </a:p>
          <a:p>
            <a:pPr>
              <a:lnSpc>
                <a:spcPct val="90000"/>
              </a:lnSpc>
              <a:spcBef>
                <a:spcPts val="600"/>
              </a:spcBef>
            </a:pPr>
            <a:r>
              <a:rPr lang="hu-HU" altLang="hu-HU" sz="2800" i="1" dirty="0"/>
              <a:t>Arány</a:t>
            </a:r>
            <a:r>
              <a:rPr lang="hu-HU" altLang="hu-HU" sz="2800" dirty="0"/>
              <a:t> mérési skála</a:t>
            </a:r>
          </a:p>
          <a:p>
            <a:pPr marL="714375" lvl="1" indent="-357188">
              <a:lnSpc>
                <a:spcPct val="90000"/>
              </a:lnSpc>
              <a:spcBef>
                <a:spcPct val="10000"/>
              </a:spcBef>
            </a:pPr>
            <a:r>
              <a:rPr lang="hu-HU" altLang="hu-HU" sz="2600" dirty="0"/>
              <a:t>bármely két skálaérték egymáshoz viszonyított aránya is egyértelműen meghatározható, és információt hordoz </a:t>
            </a:r>
          </a:p>
          <a:p>
            <a:pPr marL="719138" lvl="2" indent="-358775">
              <a:lnSpc>
                <a:spcPct val="90000"/>
              </a:lnSpc>
              <a:buSzPct val="115000"/>
              <a:buBlip>
                <a:blip r:embed="rId3"/>
              </a:buBlip>
            </a:pPr>
            <a:r>
              <a:rPr lang="hu-HU" altLang="hu-HU" sz="2600" dirty="0"/>
              <a:t>pl. termelési érték</a:t>
            </a:r>
          </a:p>
        </p:txBody>
      </p:sp>
    </p:spTree>
    <p:extLst>
      <p:ext uri="{BB962C8B-B14F-4D97-AF65-F5344CB8AC3E}">
        <p14:creationId xmlns:p14="http://schemas.microsoft.com/office/powerpoint/2010/main" val="2501528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9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9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92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92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92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9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Dátum helye 5"/>
          <p:cNvSpPr>
            <a:spLocks noGrp="1"/>
          </p:cNvSpPr>
          <p:nvPr>
            <p:ph type="dt" sz="half" idx="10"/>
          </p:nvPr>
        </p:nvSpPr>
        <p:spPr/>
        <p:txBody>
          <a:bodyPr/>
          <a:lstStyle/>
          <a:p>
            <a:r>
              <a:rPr lang="en-US" altLang="hu-HU"/>
              <a:t>Statisztika Tanszék</a:t>
            </a:r>
          </a:p>
        </p:txBody>
      </p:sp>
      <p:sp>
        <p:nvSpPr>
          <p:cNvPr id="90" name="Élőláb helye 6"/>
          <p:cNvSpPr>
            <a:spLocks noGrp="1"/>
          </p:cNvSpPr>
          <p:nvPr>
            <p:ph type="ftr" sz="quarter" idx="11"/>
          </p:nvPr>
        </p:nvSpPr>
        <p:spPr/>
        <p:txBody>
          <a:bodyPr/>
          <a:lstStyle/>
          <a:p>
            <a:r>
              <a:rPr lang="en-US" altLang="hu-HU"/>
              <a:t>Budapesti Corvinus Egyetem</a:t>
            </a:r>
          </a:p>
        </p:txBody>
      </p:sp>
      <p:sp>
        <p:nvSpPr>
          <p:cNvPr id="91" name="Dia számának helye 7"/>
          <p:cNvSpPr>
            <a:spLocks noGrp="1"/>
          </p:cNvSpPr>
          <p:nvPr>
            <p:ph type="sldNum" sz="quarter" idx="12"/>
          </p:nvPr>
        </p:nvSpPr>
        <p:spPr/>
        <p:txBody>
          <a:bodyPr/>
          <a:lstStyle/>
          <a:p>
            <a:fld id="{7B32836D-F997-4546-89B9-3F3B7FCC8973}" type="slidenum">
              <a:rPr lang="en-US" altLang="hu-HU"/>
              <a:pPr/>
              <a:t>17</a:t>
            </a:fld>
            <a:endParaRPr lang="en-US" altLang="hu-HU"/>
          </a:p>
        </p:txBody>
      </p:sp>
      <p:sp>
        <p:nvSpPr>
          <p:cNvPr id="23" name="Rectangle 3"/>
          <p:cNvSpPr>
            <a:spLocks noGrp="1" noChangeArrowheads="1"/>
          </p:cNvSpPr>
          <p:nvPr>
            <p:ph type="body" idx="1"/>
          </p:nvPr>
        </p:nvSpPr>
        <p:spPr>
          <a:xfrm>
            <a:off x="457200" y="980728"/>
            <a:ext cx="8686800" cy="3024336"/>
          </a:xfrm>
        </p:spPr>
        <p:txBody>
          <a:bodyPr/>
          <a:lstStyle/>
          <a:p>
            <a:pPr>
              <a:buSzPct val="115000"/>
              <a:buBlip>
                <a:blip r:embed="rId3"/>
              </a:buBlip>
            </a:pPr>
            <a:r>
              <a:rPr lang="hu-HU" altLang="hu-HU" sz="2000" dirty="0"/>
              <a:t> </a:t>
            </a:r>
          </a:p>
        </p:txBody>
      </p:sp>
      <p:graphicFrame>
        <p:nvGraphicFramePr>
          <p:cNvPr id="26" name="Táblázat 25"/>
          <p:cNvGraphicFramePr>
            <a:graphicFrameLocks noGrp="1"/>
          </p:cNvGraphicFramePr>
          <p:nvPr>
            <p:extLst>
              <p:ext uri="{D42A27DB-BD31-4B8C-83A1-F6EECF244321}">
                <p14:modId xmlns:p14="http://schemas.microsoft.com/office/powerpoint/2010/main" val="1500830127"/>
              </p:ext>
            </p:extLst>
          </p:nvPr>
        </p:nvGraphicFramePr>
        <p:xfrm>
          <a:off x="560984" y="292491"/>
          <a:ext cx="8043464" cy="514753"/>
        </p:xfrm>
        <a:graphic>
          <a:graphicData uri="http://schemas.openxmlformats.org/drawingml/2006/table">
            <a:tbl>
              <a:tblPr firstRow="1" bandRow="1">
                <a:tableStyleId>{5C22544A-7EE6-4342-B048-85BDC9FD1C3A}</a:tableStyleId>
              </a:tblPr>
              <a:tblGrid>
                <a:gridCol w="8043464">
                  <a:extLst>
                    <a:ext uri="{9D8B030D-6E8A-4147-A177-3AD203B41FA5}">
                      <a16:colId xmlns:a16="http://schemas.microsoft.com/office/drawing/2014/main" val="20000"/>
                    </a:ext>
                  </a:extLst>
                </a:gridCol>
              </a:tblGrid>
              <a:tr h="514753">
                <a:tc>
                  <a:txBody>
                    <a:bodyPr/>
                    <a:lstStyle/>
                    <a:p>
                      <a:pPr algn="ctr"/>
                      <a:r>
                        <a:rPr lang="hu-HU" altLang="hu-HU" sz="2400" dirty="0">
                          <a:solidFill>
                            <a:srgbClr val="684500"/>
                          </a:solidFill>
                        </a:rPr>
                        <a:t>TESZT: Alapfogalmak</a:t>
                      </a:r>
                      <a:endParaRPr lang="hu-HU" sz="2400" dirty="0"/>
                    </a:p>
                  </a:txBody>
                  <a:tcPr marL="144000" marR="144000" marT="72000" marB="72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825700"/>
                      </a:solidFill>
                      <a:prstDash val="solid"/>
                      <a:round/>
                      <a:headEnd type="none" w="med" len="med"/>
                      <a:tailEnd type="none" w="med" len="med"/>
                    </a:lnT>
                    <a:lnB w="28575" cap="flat" cmpd="sng" algn="ctr">
                      <a:solidFill>
                        <a:srgbClr val="8257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9" name="Rectangle 11"/>
          <p:cNvSpPr>
            <a:spLocks noChangeArrowheads="1"/>
          </p:cNvSpPr>
          <p:nvPr/>
        </p:nvSpPr>
        <p:spPr bwMode="auto">
          <a:xfrm>
            <a:off x="874639" y="1052736"/>
            <a:ext cx="7725543" cy="1584176"/>
          </a:xfrm>
          <a:prstGeom prst="rect">
            <a:avLst/>
          </a:prstGeom>
          <a:solidFill>
            <a:srgbClr val="FFF4D5"/>
          </a:solidFill>
          <a:ln w="15875">
            <a:solidFill>
              <a:srgbClr val="684500"/>
            </a:solidFill>
            <a:miter lim="800000"/>
            <a:headEnd/>
            <a:tailEnd/>
          </a:ln>
          <a:effectLst/>
        </p:spPr>
        <p:txBody>
          <a:bodyPr lIns="144000" anchor="ctr"/>
          <a:lstStyle>
            <a:lvl1pPr>
              <a:spcBef>
                <a:spcPct val="0"/>
              </a:spcBef>
              <a:defRPr sz="4000" b="1">
                <a:solidFill>
                  <a:srgbClr val="3E2900"/>
                </a:solidFill>
                <a:latin typeface="Trebuchet MS" panose="020B0603020202020204" pitchFamily="34" charset="0"/>
              </a:defRPr>
            </a:lvl1pPr>
            <a:lvl2pPr>
              <a:spcBef>
                <a:spcPct val="0"/>
              </a:spcBef>
              <a:defRPr sz="4000" b="1">
                <a:solidFill>
                  <a:srgbClr val="3E2900"/>
                </a:solidFill>
                <a:latin typeface="Trebuchet MS" panose="020B0603020202020204" pitchFamily="34" charset="0"/>
              </a:defRPr>
            </a:lvl2pPr>
            <a:lvl3pPr>
              <a:spcBef>
                <a:spcPct val="0"/>
              </a:spcBef>
              <a:defRPr sz="4000" b="1">
                <a:solidFill>
                  <a:srgbClr val="3E2900"/>
                </a:solidFill>
                <a:latin typeface="Trebuchet MS" panose="020B0603020202020204" pitchFamily="34" charset="0"/>
              </a:defRPr>
            </a:lvl3pPr>
            <a:lvl4pPr>
              <a:spcBef>
                <a:spcPct val="0"/>
              </a:spcBef>
              <a:defRPr sz="4000" b="1">
                <a:solidFill>
                  <a:srgbClr val="3E2900"/>
                </a:solidFill>
                <a:latin typeface="Trebuchet MS" panose="020B0603020202020204" pitchFamily="34" charset="0"/>
              </a:defRPr>
            </a:lvl4pPr>
            <a:lvl5pPr>
              <a:spcBef>
                <a:spcPct val="0"/>
              </a:spcBef>
              <a:defRPr sz="4000" b="1">
                <a:solidFill>
                  <a:srgbClr val="3E2900"/>
                </a:solidFill>
                <a:latin typeface="Trebuchet MS" panose="020B0603020202020204" pitchFamily="34" charset="0"/>
              </a:defRPr>
            </a:lvl5pPr>
            <a:lvl6pPr marL="457200" fontAlgn="base">
              <a:spcBef>
                <a:spcPct val="0"/>
              </a:spcBef>
              <a:spcAft>
                <a:spcPct val="0"/>
              </a:spcAft>
              <a:defRPr sz="4000" b="1">
                <a:solidFill>
                  <a:srgbClr val="3E2900"/>
                </a:solidFill>
                <a:latin typeface="Trebuchet MS" panose="020B0603020202020204" pitchFamily="34" charset="0"/>
              </a:defRPr>
            </a:lvl6pPr>
            <a:lvl7pPr marL="914400" fontAlgn="base">
              <a:spcBef>
                <a:spcPct val="0"/>
              </a:spcBef>
              <a:spcAft>
                <a:spcPct val="0"/>
              </a:spcAft>
              <a:defRPr sz="4000" b="1">
                <a:solidFill>
                  <a:srgbClr val="3E2900"/>
                </a:solidFill>
                <a:latin typeface="Trebuchet MS" panose="020B0603020202020204" pitchFamily="34" charset="0"/>
              </a:defRPr>
            </a:lvl7pPr>
            <a:lvl8pPr marL="1371600" fontAlgn="base">
              <a:spcBef>
                <a:spcPct val="0"/>
              </a:spcBef>
              <a:spcAft>
                <a:spcPct val="0"/>
              </a:spcAft>
              <a:defRPr sz="4000" b="1">
                <a:solidFill>
                  <a:srgbClr val="3E2900"/>
                </a:solidFill>
                <a:latin typeface="Trebuchet MS" panose="020B0603020202020204" pitchFamily="34" charset="0"/>
              </a:defRPr>
            </a:lvl8pPr>
            <a:lvl9pPr marL="1828800" fontAlgn="base">
              <a:spcBef>
                <a:spcPct val="0"/>
              </a:spcBef>
              <a:spcAft>
                <a:spcPct val="0"/>
              </a:spcAft>
              <a:defRPr sz="4000" b="1">
                <a:solidFill>
                  <a:srgbClr val="3E2900"/>
                </a:solidFill>
                <a:latin typeface="Trebuchet MS" panose="020B0603020202020204" pitchFamily="34" charset="0"/>
              </a:defRPr>
            </a:lvl9pPr>
          </a:lstStyle>
          <a:p>
            <a:pPr>
              <a:buClrTx/>
              <a:buFontTx/>
              <a:buNone/>
            </a:pPr>
            <a:r>
              <a:rPr lang="hu-HU" sz="1800" b="0" dirty="0"/>
              <a:t>Mely mérési skálán mérhető a valamely tárgyból elért érdemjegy?</a:t>
            </a:r>
          </a:p>
          <a:p>
            <a:pPr marL="342900" indent="-342900">
              <a:buClrTx/>
              <a:buFontTx/>
              <a:buAutoNum type="alphaLcPeriod"/>
            </a:pPr>
            <a:r>
              <a:rPr lang="hu-HU" altLang="hu-HU" sz="1800" b="0" dirty="0"/>
              <a:t>nominális</a:t>
            </a:r>
          </a:p>
          <a:p>
            <a:pPr marL="342900" indent="-342900">
              <a:buClrTx/>
              <a:buFontTx/>
              <a:buAutoNum type="alphaLcPeriod"/>
            </a:pPr>
            <a:r>
              <a:rPr lang="hu-HU" altLang="hu-HU" sz="1800" b="0" dirty="0"/>
              <a:t>sorrendi</a:t>
            </a:r>
          </a:p>
          <a:p>
            <a:pPr marL="342900" indent="-342900">
              <a:buClrTx/>
              <a:buFontTx/>
              <a:buAutoNum type="alphaLcPeriod"/>
            </a:pPr>
            <a:r>
              <a:rPr lang="hu-HU" altLang="hu-HU" sz="1800" b="0" dirty="0"/>
              <a:t>különbségi</a:t>
            </a:r>
          </a:p>
          <a:p>
            <a:pPr marL="342900" indent="-342900">
              <a:buClrTx/>
              <a:buFontTx/>
              <a:buAutoNum type="alphaLcPeriod"/>
            </a:pPr>
            <a:r>
              <a:rPr lang="hu-HU" altLang="hu-HU" sz="1800" b="0" dirty="0"/>
              <a:t>arány</a:t>
            </a:r>
          </a:p>
        </p:txBody>
      </p:sp>
      <p:sp>
        <p:nvSpPr>
          <p:cNvPr id="32" name="Ellipszis 31"/>
          <p:cNvSpPr/>
          <p:nvPr/>
        </p:nvSpPr>
        <p:spPr bwMode="auto">
          <a:xfrm>
            <a:off x="962522" y="1700808"/>
            <a:ext cx="288032" cy="287238"/>
          </a:xfrm>
          <a:prstGeom prst="ellipse">
            <a:avLst/>
          </a:prstGeom>
          <a:noFill/>
          <a:ln w="19050" cap="flat" cmpd="sng" algn="ctr">
            <a:solidFill>
              <a:srgbClr val="8257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9900"/>
              </a:buClr>
              <a:buSzTx/>
              <a:buFontTx/>
              <a:buChar char="•"/>
              <a:tabLst/>
            </a:pPr>
            <a:endParaRPr kumimoji="0" lang="hu-HU" sz="2800" b="0" i="0" u="none" strike="noStrike" cap="none" normalizeH="0" baseline="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745108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átum helye 3"/>
          <p:cNvSpPr>
            <a:spLocks noGrp="1"/>
          </p:cNvSpPr>
          <p:nvPr>
            <p:ph type="dt" sz="half" idx="10"/>
          </p:nvPr>
        </p:nvSpPr>
        <p:spPr/>
        <p:txBody>
          <a:bodyPr/>
          <a:lstStyle/>
          <a:p>
            <a:r>
              <a:rPr lang="en-US" altLang="hu-HU"/>
              <a:t>Statisztika Tanszék</a:t>
            </a:r>
          </a:p>
        </p:txBody>
      </p:sp>
      <p:sp>
        <p:nvSpPr>
          <p:cNvPr id="15" name="Élőláb helye 4"/>
          <p:cNvSpPr>
            <a:spLocks noGrp="1"/>
          </p:cNvSpPr>
          <p:nvPr>
            <p:ph type="ftr" sz="quarter" idx="11"/>
          </p:nvPr>
        </p:nvSpPr>
        <p:spPr/>
        <p:txBody>
          <a:bodyPr/>
          <a:lstStyle/>
          <a:p>
            <a:r>
              <a:rPr lang="en-US" altLang="hu-HU"/>
              <a:t>Budapesti Corvinus Egyetem</a:t>
            </a:r>
          </a:p>
        </p:txBody>
      </p:sp>
      <p:sp>
        <p:nvSpPr>
          <p:cNvPr id="16" name="Dia számának helye 5"/>
          <p:cNvSpPr>
            <a:spLocks noGrp="1"/>
          </p:cNvSpPr>
          <p:nvPr>
            <p:ph type="sldNum" sz="quarter" idx="12"/>
          </p:nvPr>
        </p:nvSpPr>
        <p:spPr/>
        <p:txBody>
          <a:bodyPr/>
          <a:lstStyle/>
          <a:p>
            <a:fld id="{1C1719BB-C052-4951-9D6D-D77E49F49FD1}" type="slidenum">
              <a:rPr lang="en-US" altLang="hu-HU"/>
              <a:pPr/>
              <a:t>18</a:t>
            </a:fld>
            <a:endParaRPr lang="en-US" altLang="hu-HU"/>
          </a:p>
        </p:txBody>
      </p:sp>
      <p:sp>
        <p:nvSpPr>
          <p:cNvPr id="440322" name="Rectangle 2"/>
          <p:cNvSpPr>
            <a:spLocks noGrp="1" noChangeArrowheads="1"/>
          </p:cNvSpPr>
          <p:nvPr>
            <p:ph type="title"/>
          </p:nvPr>
        </p:nvSpPr>
        <p:spPr/>
        <p:txBody>
          <a:bodyPr/>
          <a:lstStyle/>
          <a:p>
            <a:r>
              <a:rPr lang="hu-HU" altLang="hu-HU" dirty="0"/>
              <a:t>Ismérvfajták és mérési skálák</a:t>
            </a:r>
          </a:p>
        </p:txBody>
      </p:sp>
      <p:sp>
        <p:nvSpPr>
          <p:cNvPr id="440323" name="Rectangle 3"/>
          <p:cNvSpPr>
            <a:spLocks noGrp="1" noChangeArrowheads="1"/>
          </p:cNvSpPr>
          <p:nvPr>
            <p:ph type="body" idx="1"/>
          </p:nvPr>
        </p:nvSpPr>
        <p:spPr>
          <a:xfrm>
            <a:off x="251520" y="1268413"/>
            <a:ext cx="2952055" cy="4857750"/>
          </a:xfrm>
        </p:spPr>
        <p:txBody>
          <a:bodyPr/>
          <a:lstStyle/>
          <a:p>
            <a:pPr algn="r">
              <a:buFont typeface="Wingdings" panose="05000000000000000000" pitchFamily="2" charset="2"/>
              <a:buNone/>
            </a:pPr>
            <a:r>
              <a:rPr lang="hu-HU" altLang="hu-HU" dirty="0"/>
              <a:t>VÁLTOZÓFAJTA</a:t>
            </a:r>
          </a:p>
          <a:p>
            <a:pPr algn="r">
              <a:spcBef>
                <a:spcPct val="80000"/>
              </a:spcBef>
              <a:buFont typeface="Wingdings" panose="05000000000000000000" pitchFamily="2" charset="2"/>
              <a:buNone/>
            </a:pPr>
            <a:r>
              <a:rPr lang="hu-HU" altLang="hu-HU" dirty="0"/>
              <a:t>Területi </a:t>
            </a:r>
            <a:r>
              <a:rPr lang="hu-HU" altLang="hu-HU" sz="2000" dirty="0">
                <a:solidFill>
                  <a:schemeClr val="accent1"/>
                </a:solidFill>
                <a:sym typeface="Wingdings" panose="05000000000000000000" pitchFamily="2" charset="2"/>
              </a:rPr>
              <a:t></a:t>
            </a:r>
          </a:p>
          <a:p>
            <a:pPr algn="r">
              <a:spcBef>
                <a:spcPct val="80000"/>
              </a:spcBef>
              <a:buFont typeface="Wingdings" panose="05000000000000000000" pitchFamily="2" charset="2"/>
              <a:buNone/>
            </a:pPr>
            <a:r>
              <a:rPr lang="hu-HU" altLang="hu-HU" dirty="0"/>
              <a:t>Időbeli </a:t>
            </a:r>
            <a:r>
              <a:rPr lang="hu-HU" altLang="hu-HU" sz="2000" dirty="0">
                <a:solidFill>
                  <a:schemeClr val="accent1"/>
                </a:solidFill>
                <a:sym typeface="Wingdings" panose="05000000000000000000" pitchFamily="2" charset="2"/>
              </a:rPr>
              <a:t></a:t>
            </a:r>
            <a:endParaRPr lang="hu-HU" altLang="hu-HU" dirty="0"/>
          </a:p>
          <a:p>
            <a:pPr algn="r">
              <a:spcBef>
                <a:spcPct val="80000"/>
              </a:spcBef>
              <a:buFont typeface="Wingdings" panose="05000000000000000000" pitchFamily="2" charset="2"/>
              <a:buNone/>
            </a:pPr>
            <a:r>
              <a:rPr lang="hu-HU" altLang="hu-HU" dirty="0"/>
              <a:t>Minőségi </a:t>
            </a:r>
            <a:r>
              <a:rPr lang="hu-HU" altLang="hu-HU" sz="2000" dirty="0">
                <a:solidFill>
                  <a:schemeClr val="accent1"/>
                </a:solidFill>
                <a:sym typeface="Wingdings" panose="05000000000000000000" pitchFamily="2" charset="2"/>
              </a:rPr>
              <a:t></a:t>
            </a:r>
            <a:endParaRPr lang="hu-HU" altLang="hu-HU" dirty="0"/>
          </a:p>
          <a:p>
            <a:pPr algn="r">
              <a:spcBef>
                <a:spcPct val="80000"/>
              </a:spcBef>
              <a:buFont typeface="Wingdings" panose="05000000000000000000" pitchFamily="2" charset="2"/>
              <a:buNone/>
            </a:pPr>
            <a:r>
              <a:rPr lang="hu-HU" altLang="hu-HU" dirty="0"/>
              <a:t>Mennyiségi </a:t>
            </a:r>
            <a:r>
              <a:rPr lang="hu-HU" altLang="hu-HU" sz="2000" dirty="0">
                <a:solidFill>
                  <a:schemeClr val="accent1"/>
                </a:solidFill>
                <a:sym typeface="Wingdings" panose="05000000000000000000" pitchFamily="2" charset="2"/>
              </a:rPr>
              <a:t></a:t>
            </a:r>
          </a:p>
        </p:txBody>
      </p:sp>
      <p:sp>
        <p:nvSpPr>
          <p:cNvPr id="440324" name="Rectangle 4"/>
          <p:cNvSpPr>
            <a:spLocks noChangeArrowheads="1"/>
          </p:cNvSpPr>
          <p:nvPr/>
        </p:nvSpPr>
        <p:spPr bwMode="auto">
          <a:xfrm>
            <a:off x="5724525" y="1268413"/>
            <a:ext cx="29622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SzPct val="65000"/>
              <a:buFont typeface="Wingdings" panose="05000000000000000000" pitchFamily="2" charset="2"/>
              <a:buChar char="n"/>
              <a:defRPr sz="3200">
                <a:solidFill>
                  <a:schemeClr val="tx1"/>
                </a:solidFill>
                <a:latin typeface="Trebuchet MS" panose="020B0603020202020204" pitchFamily="34" charset="0"/>
              </a:defRPr>
            </a:lvl1pPr>
            <a:lvl2pPr marL="742950" indent="-285750">
              <a:buSzPct val="65000"/>
              <a:buFont typeface="Wingdings" panose="05000000000000000000" pitchFamily="2" charset="2"/>
              <a:buChar char="p"/>
              <a:defRPr sz="2800">
                <a:solidFill>
                  <a:schemeClr val="tx1"/>
                </a:solidFill>
                <a:latin typeface="Trebuchet MS" panose="020B0603020202020204" pitchFamily="34" charset="0"/>
              </a:defRPr>
            </a:lvl2pPr>
            <a:lvl3pPr marL="1143000" indent="-228600">
              <a:buSzPct val="75000"/>
              <a:buFont typeface="Wingdings" panose="05000000000000000000" pitchFamily="2" charset="2"/>
              <a:buChar char="q"/>
              <a:defRPr sz="2400">
                <a:solidFill>
                  <a:schemeClr val="tx1"/>
                </a:solidFill>
                <a:latin typeface="Trebuchet MS" panose="020B0603020202020204" pitchFamily="34" charset="0"/>
              </a:defRPr>
            </a:lvl3pPr>
            <a:lvl4pPr marL="1600200" indent="-228600">
              <a:buSzPct val="120000"/>
              <a:buFont typeface="Wingdings" panose="05000000000000000000" pitchFamily="2" charset="2"/>
              <a:buChar char="³"/>
              <a:defRPr sz="2000">
                <a:solidFill>
                  <a:schemeClr val="tx1"/>
                </a:solidFill>
                <a:latin typeface="Trebuchet MS" panose="020B0603020202020204" pitchFamily="34" charset="0"/>
              </a:defRPr>
            </a:lvl4pPr>
            <a:lvl5pPr marL="2057400" indent="-228600">
              <a:buChar char="»"/>
              <a:defRPr sz="2000">
                <a:solidFill>
                  <a:schemeClr val="tx1"/>
                </a:solidFill>
                <a:latin typeface="Trebuchet MS" panose="020B0603020202020204" pitchFamily="34" charset="0"/>
              </a:defRPr>
            </a:lvl5pPr>
            <a:lvl6pPr marL="25146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6pPr>
            <a:lvl7pPr marL="29718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7pPr>
            <a:lvl8pPr marL="34290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8pPr>
            <a:lvl9pPr marL="38862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9pPr>
          </a:lstStyle>
          <a:p>
            <a:pPr>
              <a:buFont typeface="Wingdings" panose="05000000000000000000" pitchFamily="2" charset="2"/>
              <a:buNone/>
            </a:pPr>
            <a:endParaRPr lang="hu-HU" altLang="hu-HU"/>
          </a:p>
        </p:txBody>
      </p:sp>
      <p:sp>
        <p:nvSpPr>
          <p:cNvPr id="440325" name="Rectangle 5"/>
          <p:cNvSpPr>
            <a:spLocks noChangeArrowheads="1"/>
          </p:cNvSpPr>
          <p:nvPr/>
        </p:nvSpPr>
        <p:spPr bwMode="auto">
          <a:xfrm>
            <a:off x="5448300" y="1268413"/>
            <a:ext cx="3240088"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SzPct val="65000"/>
              <a:buFont typeface="Wingdings" panose="05000000000000000000" pitchFamily="2" charset="2"/>
              <a:buChar char="n"/>
              <a:defRPr sz="3200">
                <a:solidFill>
                  <a:schemeClr val="tx1"/>
                </a:solidFill>
                <a:latin typeface="Trebuchet MS" panose="020B0603020202020204" pitchFamily="34" charset="0"/>
              </a:defRPr>
            </a:lvl1pPr>
            <a:lvl2pPr marL="742950" indent="-285750">
              <a:buSzPct val="65000"/>
              <a:buFont typeface="Wingdings" panose="05000000000000000000" pitchFamily="2" charset="2"/>
              <a:buChar char="p"/>
              <a:defRPr sz="2800">
                <a:solidFill>
                  <a:schemeClr val="tx1"/>
                </a:solidFill>
                <a:latin typeface="Trebuchet MS" panose="020B0603020202020204" pitchFamily="34" charset="0"/>
              </a:defRPr>
            </a:lvl2pPr>
            <a:lvl3pPr marL="1143000" indent="-228600">
              <a:buSzPct val="75000"/>
              <a:buFont typeface="Wingdings" panose="05000000000000000000" pitchFamily="2" charset="2"/>
              <a:buChar char="q"/>
              <a:defRPr sz="2400">
                <a:solidFill>
                  <a:schemeClr val="tx1"/>
                </a:solidFill>
                <a:latin typeface="Trebuchet MS" panose="020B0603020202020204" pitchFamily="34" charset="0"/>
              </a:defRPr>
            </a:lvl3pPr>
            <a:lvl4pPr marL="1600200" indent="-228600">
              <a:buSzPct val="120000"/>
              <a:buFont typeface="Wingdings" panose="05000000000000000000" pitchFamily="2" charset="2"/>
              <a:buChar char="³"/>
              <a:defRPr sz="2000">
                <a:solidFill>
                  <a:schemeClr val="tx1"/>
                </a:solidFill>
                <a:latin typeface="Trebuchet MS" panose="020B0603020202020204" pitchFamily="34" charset="0"/>
              </a:defRPr>
            </a:lvl4pPr>
            <a:lvl5pPr marL="2057400" indent="-228600">
              <a:buChar char="»"/>
              <a:defRPr sz="2000">
                <a:solidFill>
                  <a:schemeClr val="tx1"/>
                </a:solidFill>
                <a:latin typeface="Trebuchet MS" panose="020B0603020202020204" pitchFamily="34" charset="0"/>
              </a:defRPr>
            </a:lvl5pPr>
            <a:lvl6pPr marL="25146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6pPr>
            <a:lvl7pPr marL="29718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7pPr>
            <a:lvl8pPr marL="34290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8pPr>
            <a:lvl9pPr marL="3886200" indent="-228600" fontAlgn="base">
              <a:spcBef>
                <a:spcPct val="20000"/>
              </a:spcBef>
              <a:spcAft>
                <a:spcPct val="0"/>
              </a:spcAft>
              <a:buClr>
                <a:srgbClr val="CC9900"/>
              </a:buClr>
              <a:buChar char="»"/>
              <a:defRPr sz="2000">
                <a:solidFill>
                  <a:schemeClr val="tx1"/>
                </a:solidFill>
                <a:latin typeface="Trebuchet MS" panose="020B0603020202020204" pitchFamily="34" charset="0"/>
              </a:defRPr>
            </a:lvl9pPr>
          </a:lstStyle>
          <a:p>
            <a:pPr>
              <a:buFont typeface="Wingdings" panose="05000000000000000000" pitchFamily="2" charset="2"/>
              <a:buNone/>
            </a:pPr>
            <a:r>
              <a:rPr lang="hu-HU" altLang="hu-HU" dirty="0"/>
              <a:t>MÉRÉSI SKÁLA</a:t>
            </a:r>
          </a:p>
          <a:p>
            <a:pPr>
              <a:spcBef>
                <a:spcPct val="80000"/>
              </a:spcBef>
            </a:pPr>
            <a:r>
              <a:rPr lang="hu-HU" altLang="hu-HU" dirty="0"/>
              <a:t>Névleges</a:t>
            </a:r>
          </a:p>
          <a:p>
            <a:pPr>
              <a:spcBef>
                <a:spcPct val="80000"/>
              </a:spcBef>
            </a:pPr>
            <a:r>
              <a:rPr lang="hu-HU" altLang="hu-HU" dirty="0"/>
              <a:t>Sorrendi</a:t>
            </a:r>
          </a:p>
          <a:p>
            <a:pPr>
              <a:spcBef>
                <a:spcPct val="80000"/>
              </a:spcBef>
            </a:pPr>
            <a:r>
              <a:rPr lang="hu-HU" altLang="hu-HU" dirty="0"/>
              <a:t>Különbségi</a:t>
            </a:r>
          </a:p>
          <a:p>
            <a:pPr>
              <a:spcBef>
                <a:spcPct val="80000"/>
              </a:spcBef>
            </a:pPr>
            <a:r>
              <a:rPr lang="hu-HU" altLang="hu-HU" dirty="0"/>
              <a:t>Arány</a:t>
            </a:r>
          </a:p>
        </p:txBody>
      </p:sp>
      <p:grpSp>
        <p:nvGrpSpPr>
          <p:cNvPr id="440339" name="Group 19"/>
          <p:cNvGrpSpPr>
            <a:grpSpLocks/>
          </p:cNvGrpSpPr>
          <p:nvPr/>
        </p:nvGrpSpPr>
        <p:grpSpPr bwMode="auto">
          <a:xfrm>
            <a:off x="3059113" y="2484439"/>
            <a:ext cx="2592387" cy="2651126"/>
            <a:chOff x="1927" y="1565"/>
            <a:chExt cx="1633" cy="1670"/>
          </a:xfrm>
        </p:grpSpPr>
        <p:sp>
          <p:nvSpPr>
            <p:cNvPr id="440326" name="Line 6"/>
            <p:cNvSpPr>
              <a:spLocks noChangeShapeType="1"/>
            </p:cNvSpPr>
            <p:nvPr/>
          </p:nvSpPr>
          <p:spPr bwMode="auto">
            <a:xfrm>
              <a:off x="1927" y="1565"/>
              <a:ext cx="15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0327" name="Line 7"/>
            <p:cNvSpPr>
              <a:spLocks noChangeShapeType="1"/>
            </p:cNvSpPr>
            <p:nvPr/>
          </p:nvSpPr>
          <p:spPr bwMode="auto">
            <a:xfrm>
              <a:off x="1927" y="2123"/>
              <a:ext cx="1588" cy="544"/>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0328" name="Line 8"/>
            <p:cNvSpPr>
              <a:spLocks noChangeShapeType="1"/>
            </p:cNvSpPr>
            <p:nvPr/>
          </p:nvSpPr>
          <p:spPr bwMode="auto">
            <a:xfrm flipV="1">
              <a:off x="1927" y="1570"/>
              <a:ext cx="1588" cy="109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0330" name="Line 10"/>
            <p:cNvSpPr>
              <a:spLocks noChangeShapeType="1"/>
            </p:cNvSpPr>
            <p:nvPr/>
          </p:nvSpPr>
          <p:spPr bwMode="auto">
            <a:xfrm flipV="1">
              <a:off x="1927" y="2115"/>
              <a:ext cx="1588" cy="568"/>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0329" name="Line 9"/>
            <p:cNvSpPr>
              <a:spLocks noChangeShapeType="1"/>
            </p:cNvSpPr>
            <p:nvPr/>
          </p:nvSpPr>
          <p:spPr bwMode="auto">
            <a:xfrm>
              <a:off x="1927" y="3235"/>
              <a:ext cx="15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0331" name="Line 11"/>
            <p:cNvSpPr>
              <a:spLocks noChangeShapeType="1"/>
            </p:cNvSpPr>
            <p:nvPr/>
          </p:nvSpPr>
          <p:spPr bwMode="auto">
            <a:xfrm flipV="1">
              <a:off x="1927" y="2659"/>
              <a:ext cx="1633" cy="56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0332" name="Line 12"/>
            <p:cNvSpPr>
              <a:spLocks noChangeShapeType="1"/>
            </p:cNvSpPr>
            <p:nvPr/>
          </p:nvSpPr>
          <p:spPr bwMode="auto">
            <a:xfrm flipV="1">
              <a:off x="1927" y="2115"/>
              <a:ext cx="1633" cy="1088"/>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spTree>
    <p:extLst>
      <p:ext uri="{BB962C8B-B14F-4D97-AF65-F5344CB8AC3E}">
        <p14:creationId xmlns:p14="http://schemas.microsoft.com/office/powerpoint/2010/main" val="1976228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9651" name="Group 3"/>
          <p:cNvGraphicFramePr>
            <a:graphicFrameLocks noGrp="1"/>
          </p:cNvGraphicFramePr>
          <p:nvPr>
            <p:ph sz="half" idx="2"/>
            <p:extLst>
              <p:ext uri="{D42A27DB-BD31-4B8C-83A1-F6EECF244321}">
                <p14:modId xmlns:p14="http://schemas.microsoft.com/office/powerpoint/2010/main" val="3591399171"/>
              </p:ext>
            </p:extLst>
          </p:nvPr>
        </p:nvGraphicFramePr>
        <p:xfrm>
          <a:off x="467543" y="1844823"/>
          <a:ext cx="8208913" cy="1512169"/>
        </p:xfrm>
        <a:graphic>
          <a:graphicData uri="http://schemas.openxmlformats.org/drawingml/2006/table">
            <a:tbl>
              <a:tblPr/>
              <a:tblGrid>
                <a:gridCol w="1366843">
                  <a:extLst>
                    <a:ext uri="{9D8B030D-6E8A-4147-A177-3AD203B41FA5}">
                      <a16:colId xmlns:a16="http://schemas.microsoft.com/office/drawing/2014/main" val="20000"/>
                    </a:ext>
                  </a:extLst>
                </a:gridCol>
                <a:gridCol w="987164">
                  <a:extLst>
                    <a:ext uri="{9D8B030D-6E8A-4147-A177-3AD203B41FA5}">
                      <a16:colId xmlns:a16="http://schemas.microsoft.com/office/drawing/2014/main" val="20001"/>
                    </a:ext>
                  </a:extLst>
                </a:gridCol>
                <a:gridCol w="1746521">
                  <a:extLst>
                    <a:ext uri="{9D8B030D-6E8A-4147-A177-3AD203B41FA5}">
                      <a16:colId xmlns:a16="http://schemas.microsoft.com/office/drawing/2014/main" val="20002"/>
                    </a:ext>
                  </a:extLst>
                </a:gridCol>
                <a:gridCol w="1442778">
                  <a:extLst>
                    <a:ext uri="{9D8B030D-6E8A-4147-A177-3AD203B41FA5}">
                      <a16:colId xmlns:a16="http://schemas.microsoft.com/office/drawing/2014/main" val="20003"/>
                    </a:ext>
                  </a:extLst>
                </a:gridCol>
                <a:gridCol w="987164">
                  <a:extLst>
                    <a:ext uri="{9D8B030D-6E8A-4147-A177-3AD203B41FA5}">
                      <a16:colId xmlns:a16="http://schemas.microsoft.com/office/drawing/2014/main" val="20004"/>
                    </a:ext>
                  </a:extLst>
                </a:gridCol>
                <a:gridCol w="1678443">
                  <a:extLst>
                    <a:ext uri="{9D8B030D-6E8A-4147-A177-3AD203B41FA5}">
                      <a16:colId xmlns:a16="http://schemas.microsoft.com/office/drawing/2014/main" val="20005"/>
                    </a:ext>
                  </a:extLst>
                </a:gridCol>
              </a:tblGrid>
              <a:tr h="360041">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bg1"/>
                          </a:solidFill>
                          <a:effectLst/>
                          <a:latin typeface="Trebuchet MS" panose="020B0603020202020204" pitchFamily="34" charset="0"/>
                        </a:rPr>
                        <a:t>Név</a:t>
                      </a: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bg1"/>
                          </a:solidFill>
                          <a:effectLst/>
                          <a:latin typeface="Trebuchet MS" panose="020B0603020202020204" pitchFamily="34" charset="0"/>
                        </a:rPr>
                        <a:t>Láz</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bg1"/>
                          </a:solidFill>
                          <a:effectLst/>
                          <a:latin typeface="Trebuchet MS" panose="020B0603020202020204" pitchFamily="34" charset="0"/>
                        </a:rPr>
                        <a:t>Sürgősségi kat.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bg1"/>
                          </a:solidFill>
                          <a:effectLst/>
                          <a:latin typeface="Trebuchet MS" panose="020B0603020202020204" pitchFamily="34" charset="0"/>
                        </a:rPr>
                        <a:t>Szül. idő</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bg1"/>
                          </a:solidFill>
                          <a:effectLst/>
                          <a:latin typeface="Trebuchet MS" panose="020B0603020202020204" pitchFamily="34" charset="0"/>
                        </a:rPr>
                        <a:t>Életkor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bg1"/>
                          </a:solidFill>
                          <a:effectLst/>
                          <a:latin typeface="Trebuchet MS" panose="020B0603020202020204" pitchFamily="34" charset="0"/>
                        </a:rPr>
                        <a:t>Lakhely </a:t>
                      </a:r>
                      <a:r>
                        <a:rPr kumimoji="0" lang="hu-HU" altLang="hu-HU" sz="1700" b="0" i="0" u="none" strike="noStrike" cap="none" normalizeH="0" baseline="0" dirty="0" err="1">
                          <a:ln>
                            <a:noFill/>
                          </a:ln>
                          <a:solidFill>
                            <a:schemeClr val="bg1"/>
                          </a:solidFill>
                          <a:effectLst/>
                          <a:latin typeface="Trebuchet MS" panose="020B0603020202020204" pitchFamily="34" charset="0"/>
                        </a:rPr>
                        <a:t>ir.szám</a:t>
                      </a:r>
                      <a:endParaRPr kumimoji="0" lang="hu-HU" altLang="hu-HU" sz="1700" b="0" i="0" u="none" strike="noStrike" cap="none" normalizeH="0" baseline="0" dirty="0">
                        <a:ln>
                          <a:noFill/>
                        </a:ln>
                        <a:solidFill>
                          <a:schemeClr val="bg1"/>
                        </a:solidFill>
                        <a:effectLst/>
                        <a:latin typeface="Trebuchet MS" panose="020B0603020202020204" pitchFamily="34"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6838">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err="1">
                          <a:ln>
                            <a:noFill/>
                          </a:ln>
                          <a:solidFill>
                            <a:schemeClr val="tx1"/>
                          </a:solidFill>
                          <a:effectLst/>
                          <a:latin typeface="Trebuchet MS" panose="020B0603020202020204" pitchFamily="34" charset="0"/>
                        </a:rPr>
                        <a:t>Bete</a:t>
                      </a:r>
                      <a:r>
                        <a:rPr kumimoji="0" lang="hu-HU" altLang="hu-HU" sz="1700" b="0" i="0" u="none" strike="noStrike" cap="none" normalizeH="0" baseline="0" dirty="0">
                          <a:ln>
                            <a:noFill/>
                          </a:ln>
                          <a:solidFill>
                            <a:schemeClr val="tx1"/>
                          </a:solidFill>
                          <a:effectLst/>
                          <a:latin typeface="Trebuchet MS" panose="020B0603020202020204" pitchFamily="34" charset="0"/>
                        </a:rPr>
                        <a:t> Gergő</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36,6ºC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2</a:t>
                      </a:r>
                      <a:endParaRPr kumimoji="0" lang="hu-HU" altLang="hu-HU" sz="1700" b="0" i="0" u="none" strike="noStrike" cap="none" normalizeH="0" baseline="-25000" dirty="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1974.10.12.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1031</a:t>
                      </a:r>
                      <a:endParaRPr kumimoji="0" lang="hu-HU" altLang="hu-HU" sz="1700" b="0" i="0" u="none" strike="noStrike" cap="none" normalizeH="0" baseline="-25000" dirty="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62">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err="1">
                          <a:ln>
                            <a:noFill/>
                          </a:ln>
                          <a:solidFill>
                            <a:schemeClr val="tx1"/>
                          </a:solidFill>
                          <a:effectLst/>
                          <a:latin typeface="Trebuchet MS" panose="020B0603020202020204" pitchFamily="34" charset="0"/>
                        </a:rPr>
                        <a:t>Influ</a:t>
                      </a:r>
                      <a:r>
                        <a:rPr kumimoji="0" lang="hu-HU" altLang="hu-HU" sz="1700" b="0" i="0" u="none" strike="noStrike" cap="none" normalizeH="0" baseline="0" dirty="0">
                          <a:ln>
                            <a:noFill/>
                          </a:ln>
                          <a:solidFill>
                            <a:schemeClr val="tx1"/>
                          </a:solidFill>
                          <a:effectLst/>
                          <a:latin typeface="Trebuchet MS" panose="020B0603020202020204" pitchFamily="34" charset="0"/>
                        </a:rPr>
                        <a:t> Elza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hu-HU" altLang="hu-HU" sz="1700" b="0" i="0" u="none" strike="noStrike" cap="none" normalizeH="0" baseline="0" dirty="0">
                          <a:ln>
                            <a:noFill/>
                          </a:ln>
                          <a:solidFill>
                            <a:schemeClr val="tx1"/>
                          </a:solidFill>
                          <a:effectLst/>
                          <a:latin typeface="Trebuchet MS" panose="020B0603020202020204" pitchFamily="34" charset="0"/>
                        </a:rPr>
                        <a:t>38,5ºC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5</a:t>
                      </a:r>
                      <a:endParaRPr kumimoji="0" lang="hu-HU" altLang="hu-HU" sz="1700" b="0" i="0" u="none" strike="noStrike" cap="none" normalizeH="0" baseline="-25000" dirty="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1951.12.23.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1135</a:t>
                      </a:r>
                      <a:endParaRPr kumimoji="0" lang="hu-HU" altLang="hu-HU" sz="1700" b="0" i="0" u="none" strike="noStrike" cap="none" normalizeH="0" baseline="-25000" dirty="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828">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endParaRPr kumimoji="0" lang="hu-HU" altLang="hu-HU" sz="1700" b="0" i="0" u="none" strike="noStrike" cap="none" normalizeH="0" baseline="0" dirty="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SzPct val="65000"/>
                        <a:buFont typeface="Wingdings" panose="05000000000000000000" pitchFamily="2" charset="2"/>
                        <a:defRPr sz="2800">
                          <a:solidFill>
                            <a:schemeClr val="tx1"/>
                          </a:solidFill>
                          <a:latin typeface="Trebuchet MS" panose="020B0603020202020204" pitchFamily="34" charset="0"/>
                        </a:defRPr>
                      </a:lvl1pPr>
                      <a:lvl2pPr>
                        <a:buSzPct val="65000"/>
                        <a:buFont typeface="Wingdings" panose="05000000000000000000" pitchFamily="2" charset="2"/>
                        <a:defRPr sz="2400">
                          <a:solidFill>
                            <a:schemeClr val="tx1"/>
                          </a:solidFill>
                          <a:latin typeface="Trebuchet MS" panose="020B0603020202020204" pitchFamily="34" charset="0"/>
                        </a:defRPr>
                      </a:lvl2pPr>
                      <a:lvl3pPr>
                        <a:buSzPct val="75000"/>
                        <a:buFont typeface="Wingdings" panose="05000000000000000000" pitchFamily="2" charset="2"/>
                        <a:defRPr sz="2000">
                          <a:solidFill>
                            <a:schemeClr val="tx1"/>
                          </a:solidFill>
                          <a:latin typeface="Trebuchet MS" panose="020B0603020202020204" pitchFamily="34" charset="0"/>
                        </a:defRPr>
                      </a:lvl3pPr>
                      <a:lvl4pPr>
                        <a:buSzPct val="120000"/>
                        <a:buFont typeface="Wingdings" panose="05000000000000000000" pitchFamily="2" charset="2"/>
                        <a:defRPr>
                          <a:solidFill>
                            <a:schemeClr val="tx1"/>
                          </a:solidFill>
                          <a:latin typeface="Trebuchet MS" panose="020B0603020202020204" pitchFamily="34" charset="0"/>
                        </a:defRPr>
                      </a:lvl4pPr>
                      <a:lvl5pPr>
                        <a:defRPr>
                          <a:solidFill>
                            <a:schemeClr val="tx1"/>
                          </a:solidFill>
                          <a:latin typeface="Trebuchet MS" panose="020B0603020202020204" pitchFamily="34" charset="0"/>
                        </a:defRPr>
                      </a:lvl5pPr>
                      <a:lvl6pPr fontAlgn="base">
                        <a:spcBef>
                          <a:spcPct val="20000"/>
                        </a:spcBef>
                        <a:spcAft>
                          <a:spcPct val="0"/>
                        </a:spcAft>
                        <a:buClr>
                          <a:srgbClr val="CC9900"/>
                        </a:buClr>
                        <a:defRPr>
                          <a:solidFill>
                            <a:schemeClr val="tx1"/>
                          </a:solidFill>
                          <a:latin typeface="Trebuchet MS" panose="020B0603020202020204" pitchFamily="34" charset="0"/>
                        </a:defRPr>
                      </a:lvl6pPr>
                      <a:lvl7pPr fontAlgn="base">
                        <a:spcBef>
                          <a:spcPct val="20000"/>
                        </a:spcBef>
                        <a:spcAft>
                          <a:spcPct val="0"/>
                        </a:spcAft>
                        <a:buClr>
                          <a:srgbClr val="CC9900"/>
                        </a:buClr>
                        <a:defRPr>
                          <a:solidFill>
                            <a:schemeClr val="tx1"/>
                          </a:solidFill>
                          <a:latin typeface="Trebuchet MS" panose="020B0603020202020204" pitchFamily="34" charset="0"/>
                        </a:defRPr>
                      </a:lvl7pPr>
                      <a:lvl8pPr fontAlgn="base">
                        <a:spcBef>
                          <a:spcPct val="20000"/>
                        </a:spcBef>
                        <a:spcAft>
                          <a:spcPct val="0"/>
                        </a:spcAft>
                        <a:buClr>
                          <a:srgbClr val="CC9900"/>
                        </a:buClr>
                        <a:defRPr>
                          <a:solidFill>
                            <a:schemeClr val="tx1"/>
                          </a:solidFill>
                          <a:latin typeface="Trebuchet MS" panose="020B0603020202020204" pitchFamily="34" charset="0"/>
                        </a:defRPr>
                      </a:lvl8pPr>
                      <a:lvl9pPr fontAlgn="base">
                        <a:spcBef>
                          <a:spcPct val="20000"/>
                        </a:spcBef>
                        <a:spcAft>
                          <a:spcPct val="0"/>
                        </a:spcAft>
                        <a:buClr>
                          <a:srgbClr val="CC9900"/>
                        </a:buClr>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pPr>
                      <a:r>
                        <a:rPr kumimoji="0" lang="hu-HU" altLang="hu-HU" sz="1700" b="0" i="0" u="none" strike="noStrike" cap="none" normalizeH="0" baseline="0" dirty="0">
                          <a:ln>
                            <a:noFill/>
                          </a:ln>
                          <a:solidFill>
                            <a:schemeClr val="tx1"/>
                          </a:solidFill>
                          <a:effectLst/>
                          <a:latin typeface="Trebuchet MS" panose="020B0603020202020204" pitchFamily="34" charset="0"/>
                        </a:rPr>
                        <a:t>...</a:t>
                      </a:r>
                      <a:endParaRPr kumimoji="0" lang="hu-HU" altLang="hu-HU" sz="1700" b="0" i="0" u="none" strike="noStrike" cap="none" normalizeH="0" baseline="-25000" dirty="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9" name="Dátum helye 5"/>
          <p:cNvSpPr>
            <a:spLocks noGrp="1"/>
          </p:cNvSpPr>
          <p:nvPr>
            <p:ph type="dt" sz="half" idx="10"/>
          </p:nvPr>
        </p:nvSpPr>
        <p:spPr/>
        <p:txBody>
          <a:bodyPr/>
          <a:lstStyle/>
          <a:p>
            <a:r>
              <a:rPr lang="en-US" altLang="hu-HU"/>
              <a:t>Statisztika Tanszék</a:t>
            </a:r>
          </a:p>
        </p:txBody>
      </p:sp>
      <p:sp>
        <p:nvSpPr>
          <p:cNvPr id="90" name="Élőláb helye 6"/>
          <p:cNvSpPr>
            <a:spLocks noGrp="1"/>
          </p:cNvSpPr>
          <p:nvPr>
            <p:ph type="ftr" sz="quarter" idx="11"/>
          </p:nvPr>
        </p:nvSpPr>
        <p:spPr/>
        <p:txBody>
          <a:bodyPr/>
          <a:lstStyle/>
          <a:p>
            <a:r>
              <a:rPr lang="en-US" altLang="hu-HU"/>
              <a:t>Budapesti Corvinus Egyetem</a:t>
            </a:r>
          </a:p>
        </p:txBody>
      </p:sp>
      <p:sp>
        <p:nvSpPr>
          <p:cNvPr id="91" name="Dia számának helye 7"/>
          <p:cNvSpPr>
            <a:spLocks noGrp="1"/>
          </p:cNvSpPr>
          <p:nvPr>
            <p:ph type="sldNum" sz="quarter" idx="12"/>
          </p:nvPr>
        </p:nvSpPr>
        <p:spPr/>
        <p:txBody>
          <a:bodyPr/>
          <a:lstStyle/>
          <a:p>
            <a:fld id="{7B32836D-F997-4546-89B9-3F3B7FCC8973}" type="slidenum">
              <a:rPr lang="en-US" altLang="hu-HU"/>
              <a:pPr/>
              <a:t>19</a:t>
            </a:fld>
            <a:endParaRPr lang="en-US" altLang="hu-HU"/>
          </a:p>
        </p:txBody>
      </p:sp>
      <p:sp>
        <p:nvSpPr>
          <p:cNvPr id="23" name="Rectangle 3"/>
          <p:cNvSpPr>
            <a:spLocks noGrp="1" noChangeArrowheads="1"/>
          </p:cNvSpPr>
          <p:nvPr>
            <p:ph type="body" idx="1"/>
          </p:nvPr>
        </p:nvSpPr>
        <p:spPr>
          <a:xfrm>
            <a:off x="179511" y="5157216"/>
            <a:ext cx="8784977" cy="633188"/>
          </a:xfrm>
        </p:spPr>
        <p:txBody>
          <a:bodyPr/>
          <a:lstStyle/>
          <a:p>
            <a:pPr marL="360363" lvl="2" indent="-360363">
              <a:lnSpc>
                <a:spcPct val="90000"/>
              </a:lnSpc>
              <a:buSzPct val="115000"/>
              <a:buBlip>
                <a:blip r:embed="rId3"/>
              </a:buBlip>
            </a:pPr>
            <a:r>
              <a:rPr lang="hu-HU" altLang="hu-HU" dirty="0"/>
              <a:t>Sokaság: a tegnapi napon megjelent betegek</a:t>
            </a:r>
          </a:p>
        </p:txBody>
      </p:sp>
      <p:grpSp>
        <p:nvGrpSpPr>
          <p:cNvPr id="9" name="Csoportba foglalás 8"/>
          <p:cNvGrpSpPr/>
          <p:nvPr/>
        </p:nvGrpSpPr>
        <p:grpSpPr>
          <a:xfrm>
            <a:off x="626966" y="2550338"/>
            <a:ext cx="1010072" cy="1561045"/>
            <a:chOff x="1438386" y="2464321"/>
            <a:chExt cx="1010072" cy="1561045"/>
          </a:xfrm>
        </p:grpSpPr>
        <p:sp>
          <p:nvSpPr>
            <p:cNvPr id="22" name="Line 6"/>
            <p:cNvSpPr>
              <a:spLocks noChangeShapeType="1"/>
            </p:cNvSpPr>
            <p:nvPr/>
          </p:nvSpPr>
          <p:spPr bwMode="auto">
            <a:xfrm>
              <a:off x="1943422" y="2464321"/>
              <a:ext cx="0" cy="1084386"/>
            </a:xfrm>
            <a:prstGeom prst="line">
              <a:avLst/>
            </a:prstGeom>
            <a:noFill/>
            <a:ln w="28575" cap="flat">
              <a:solidFill>
                <a:schemeClr val="accent1"/>
              </a:solidFill>
              <a:prstDash val="sysDash"/>
              <a:round/>
              <a:headEnd type="triangle" w="lg" len="med"/>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4" name="Rectangle 3"/>
            <p:cNvSpPr txBox="1">
              <a:spLocks noChangeArrowheads="1"/>
            </p:cNvSpPr>
            <p:nvPr/>
          </p:nvSpPr>
          <p:spPr bwMode="auto">
            <a:xfrm>
              <a:off x="1438386" y="3548707"/>
              <a:ext cx="1010072" cy="47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10000"/>
                </a:spcBef>
                <a:buNone/>
              </a:pPr>
              <a:r>
                <a:rPr lang="hu-HU" altLang="hu-HU" sz="2200" dirty="0"/>
                <a:t>egyed</a:t>
              </a:r>
            </a:p>
          </p:txBody>
        </p:sp>
      </p:grpSp>
      <p:grpSp>
        <p:nvGrpSpPr>
          <p:cNvPr id="5" name="Csoportba foglalás 4"/>
          <p:cNvGrpSpPr/>
          <p:nvPr/>
        </p:nvGrpSpPr>
        <p:grpSpPr>
          <a:xfrm>
            <a:off x="3059733" y="3368104"/>
            <a:ext cx="1260834" cy="1774793"/>
            <a:chOff x="2923808" y="3335561"/>
            <a:chExt cx="1260834" cy="1774793"/>
          </a:xfrm>
        </p:grpSpPr>
        <p:sp>
          <p:nvSpPr>
            <p:cNvPr id="26" name="Line 6"/>
            <p:cNvSpPr>
              <a:spLocks noChangeShapeType="1"/>
            </p:cNvSpPr>
            <p:nvPr/>
          </p:nvSpPr>
          <p:spPr bwMode="auto">
            <a:xfrm>
              <a:off x="3563888" y="3335561"/>
              <a:ext cx="0" cy="648072"/>
            </a:xfrm>
            <a:prstGeom prst="line">
              <a:avLst/>
            </a:prstGeom>
            <a:noFill/>
            <a:ln w="28575" cap="flat">
              <a:solidFill>
                <a:schemeClr val="accent1"/>
              </a:solidFill>
              <a:round/>
              <a:headEnd type="triangle" w="lg" len="med"/>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7" name="Rectangle 3"/>
            <p:cNvSpPr txBox="1">
              <a:spLocks noChangeArrowheads="1"/>
            </p:cNvSpPr>
            <p:nvPr/>
          </p:nvSpPr>
          <p:spPr bwMode="auto">
            <a:xfrm>
              <a:off x="2923808" y="3983068"/>
              <a:ext cx="1260834" cy="112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10000"/>
                </a:spcBef>
                <a:buNone/>
              </a:pPr>
              <a:r>
                <a:rPr lang="hu-HU" altLang="hu-HU" sz="2200" dirty="0"/>
                <a:t>sorrendi mérési skála</a:t>
              </a:r>
            </a:p>
          </p:txBody>
        </p:sp>
      </p:grpSp>
      <p:grpSp>
        <p:nvGrpSpPr>
          <p:cNvPr id="6" name="Csoportba foglalás 5"/>
          <p:cNvGrpSpPr/>
          <p:nvPr/>
        </p:nvGrpSpPr>
        <p:grpSpPr>
          <a:xfrm>
            <a:off x="4544114" y="3368104"/>
            <a:ext cx="1512168" cy="1801353"/>
            <a:chOff x="4499992" y="3335561"/>
            <a:chExt cx="1512168" cy="1801353"/>
          </a:xfrm>
        </p:grpSpPr>
        <p:sp>
          <p:nvSpPr>
            <p:cNvPr id="28" name="Line 6"/>
            <p:cNvSpPr>
              <a:spLocks noChangeShapeType="1"/>
            </p:cNvSpPr>
            <p:nvPr/>
          </p:nvSpPr>
          <p:spPr bwMode="auto">
            <a:xfrm>
              <a:off x="5248647" y="3335561"/>
              <a:ext cx="0" cy="648072"/>
            </a:xfrm>
            <a:prstGeom prst="line">
              <a:avLst/>
            </a:prstGeom>
            <a:noFill/>
            <a:ln w="28575" cap="flat">
              <a:solidFill>
                <a:schemeClr val="accent1"/>
              </a:solidFill>
              <a:round/>
              <a:headEnd type="triangle" w="lg" len="med"/>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9" name="Rectangle 3"/>
            <p:cNvSpPr txBox="1">
              <a:spLocks noChangeArrowheads="1"/>
            </p:cNvSpPr>
            <p:nvPr/>
          </p:nvSpPr>
          <p:spPr bwMode="auto">
            <a:xfrm>
              <a:off x="4499992" y="4009628"/>
              <a:ext cx="1512168" cy="112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10000"/>
                </a:spcBef>
                <a:buNone/>
              </a:pPr>
              <a:r>
                <a:rPr lang="hu-HU" altLang="hu-HU" sz="2200" dirty="0"/>
                <a:t>különbségi mérési skála</a:t>
              </a:r>
            </a:p>
          </p:txBody>
        </p:sp>
      </p:grpSp>
      <p:grpSp>
        <p:nvGrpSpPr>
          <p:cNvPr id="7" name="Csoportba foglalás 6"/>
          <p:cNvGrpSpPr/>
          <p:nvPr/>
        </p:nvGrpSpPr>
        <p:grpSpPr>
          <a:xfrm>
            <a:off x="5891280" y="3356428"/>
            <a:ext cx="1260834" cy="1801353"/>
            <a:chOff x="5947295" y="3341576"/>
            <a:chExt cx="1260834" cy="1801353"/>
          </a:xfrm>
        </p:grpSpPr>
        <p:sp>
          <p:nvSpPr>
            <p:cNvPr id="30" name="Line 6"/>
            <p:cNvSpPr>
              <a:spLocks noChangeShapeType="1"/>
            </p:cNvSpPr>
            <p:nvPr/>
          </p:nvSpPr>
          <p:spPr bwMode="auto">
            <a:xfrm>
              <a:off x="6582059" y="3341576"/>
              <a:ext cx="0" cy="648072"/>
            </a:xfrm>
            <a:prstGeom prst="line">
              <a:avLst/>
            </a:prstGeom>
            <a:noFill/>
            <a:ln w="28575" cap="flat">
              <a:solidFill>
                <a:schemeClr val="accent1"/>
              </a:solidFill>
              <a:round/>
              <a:headEnd type="triangle" w="lg" len="med"/>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1" name="Rectangle 3"/>
            <p:cNvSpPr txBox="1">
              <a:spLocks noChangeArrowheads="1"/>
            </p:cNvSpPr>
            <p:nvPr/>
          </p:nvSpPr>
          <p:spPr bwMode="auto">
            <a:xfrm>
              <a:off x="5947295" y="4015643"/>
              <a:ext cx="1260834" cy="112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10000"/>
                </a:spcBef>
                <a:buNone/>
              </a:pPr>
              <a:r>
                <a:rPr lang="hu-HU" altLang="hu-HU" sz="2200" dirty="0"/>
                <a:t>arány mérési skála</a:t>
              </a:r>
            </a:p>
          </p:txBody>
        </p:sp>
      </p:grpSp>
      <p:grpSp>
        <p:nvGrpSpPr>
          <p:cNvPr id="8" name="Csoportba foglalás 7"/>
          <p:cNvGrpSpPr/>
          <p:nvPr/>
        </p:nvGrpSpPr>
        <p:grpSpPr>
          <a:xfrm>
            <a:off x="7129536" y="3356428"/>
            <a:ext cx="1418157" cy="1801353"/>
            <a:chOff x="7358881" y="3337843"/>
            <a:chExt cx="1418157" cy="1801353"/>
          </a:xfrm>
        </p:grpSpPr>
        <p:sp>
          <p:nvSpPr>
            <p:cNvPr id="32" name="Line 6"/>
            <p:cNvSpPr>
              <a:spLocks noChangeShapeType="1"/>
            </p:cNvSpPr>
            <p:nvPr/>
          </p:nvSpPr>
          <p:spPr bwMode="auto">
            <a:xfrm>
              <a:off x="8067364" y="3337843"/>
              <a:ext cx="0" cy="648072"/>
            </a:xfrm>
            <a:prstGeom prst="line">
              <a:avLst/>
            </a:prstGeom>
            <a:noFill/>
            <a:ln w="28575" cap="flat">
              <a:solidFill>
                <a:schemeClr val="accent1"/>
              </a:solidFill>
              <a:round/>
              <a:headEnd type="triangle" w="lg" len="med"/>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3" name="Rectangle 3"/>
            <p:cNvSpPr txBox="1">
              <a:spLocks noChangeArrowheads="1"/>
            </p:cNvSpPr>
            <p:nvPr/>
          </p:nvSpPr>
          <p:spPr bwMode="auto">
            <a:xfrm>
              <a:off x="7358881" y="4011910"/>
              <a:ext cx="1418157" cy="112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10000"/>
                </a:spcBef>
                <a:buNone/>
              </a:pPr>
              <a:r>
                <a:rPr lang="hu-HU" altLang="hu-HU" sz="2200" dirty="0"/>
                <a:t>névleges mérési skála</a:t>
              </a:r>
            </a:p>
          </p:txBody>
        </p:sp>
      </p:grpSp>
      <p:graphicFrame>
        <p:nvGraphicFramePr>
          <p:cNvPr id="16" name="Táblázat 15"/>
          <p:cNvGraphicFramePr>
            <a:graphicFrameLocks noGrp="1"/>
          </p:cNvGraphicFramePr>
          <p:nvPr>
            <p:extLst>
              <p:ext uri="{D42A27DB-BD31-4B8C-83A1-F6EECF244321}">
                <p14:modId xmlns:p14="http://schemas.microsoft.com/office/powerpoint/2010/main" val="3193333916"/>
              </p:ext>
            </p:extLst>
          </p:nvPr>
        </p:nvGraphicFramePr>
        <p:xfrm>
          <a:off x="467543" y="332656"/>
          <a:ext cx="8208146" cy="1241280"/>
        </p:xfrm>
        <a:graphic>
          <a:graphicData uri="http://schemas.openxmlformats.org/drawingml/2006/table">
            <a:tbl>
              <a:tblPr firstRow="1" bandRow="1">
                <a:tableStyleId>{5C22544A-7EE6-4342-B048-85BDC9FD1C3A}</a:tableStyleId>
              </a:tblPr>
              <a:tblGrid>
                <a:gridCol w="8208146">
                  <a:extLst>
                    <a:ext uri="{9D8B030D-6E8A-4147-A177-3AD203B41FA5}">
                      <a16:colId xmlns:a16="http://schemas.microsoft.com/office/drawing/2014/main" val="20000"/>
                    </a:ext>
                  </a:extLst>
                </a:gridCol>
              </a:tblGrid>
              <a:tr h="1224136">
                <a:tc>
                  <a:txBody>
                    <a:bodyPr/>
                    <a:lstStyle/>
                    <a:p>
                      <a:r>
                        <a:rPr lang="hu-HU" altLang="hu-HU" sz="2400" dirty="0">
                          <a:solidFill>
                            <a:srgbClr val="684500"/>
                          </a:solidFill>
                        </a:rPr>
                        <a:t>Egy kórház sürgősségi osztályán a tegnapi napon megjelent betegek adatait tartalmazza a következő táblázat. Mutassuk be ezen a tanult fogalmakat! </a:t>
                      </a:r>
                      <a:endParaRPr lang="hu-HU" sz="2400" dirty="0"/>
                    </a:p>
                  </a:txBody>
                  <a:tcPr marL="144000" marR="144000" marT="72000" marB="72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825700"/>
                      </a:solidFill>
                      <a:prstDash val="solid"/>
                      <a:round/>
                      <a:headEnd type="none" w="med" len="med"/>
                      <a:tailEnd type="none" w="med" len="med"/>
                    </a:lnT>
                    <a:lnB w="28575" cap="flat" cmpd="sng" algn="ctr">
                      <a:solidFill>
                        <a:srgbClr val="8257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38" name="Csoportba foglalás 37"/>
          <p:cNvGrpSpPr/>
          <p:nvPr/>
        </p:nvGrpSpPr>
        <p:grpSpPr>
          <a:xfrm>
            <a:off x="1578744" y="3355863"/>
            <a:ext cx="1512168" cy="1801353"/>
            <a:chOff x="4499992" y="3335561"/>
            <a:chExt cx="1512168" cy="1801353"/>
          </a:xfrm>
        </p:grpSpPr>
        <p:sp>
          <p:nvSpPr>
            <p:cNvPr id="39" name="Line 6"/>
            <p:cNvSpPr>
              <a:spLocks noChangeShapeType="1"/>
            </p:cNvSpPr>
            <p:nvPr/>
          </p:nvSpPr>
          <p:spPr bwMode="auto">
            <a:xfrm>
              <a:off x="5248647" y="3335561"/>
              <a:ext cx="0" cy="648072"/>
            </a:xfrm>
            <a:prstGeom prst="line">
              <a:avLst/>
            </a:prstGeom>
            <a:noFill/>
            <a:ln w="28575" cap="flat">
              <a:solidFill>
                <a:schemeClr val="accent1"/>
              </a:solidFill>
              <a:round/>
              <a:headEnd type="triangle" w="lg" len="med"/>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0" name="Rectangle 3"/>
            <p:cNvSpPr txBox="1">
              <a:spLocks noChangeArrowheads="1"/>
            </p:cNvSpPr>
            <p:nvPr/>
          </p:nvSpPr>
          <p:spPr bwMode="auto">
            <a:xfrm>
              <a:off x="4499992" y="4009628"/>
              <a:ext cx="1512168" cy="112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10000"/>
                </a:spcBef>
                <a:buNone/>
              </a:pPr>
              <a:r>
                <a:rPr lang="hu-HU" altLang="hu-HU" sz="2200" dirty="0"/>
                <a:t>különbségi mérési skála</a:t>
              </a:r>
            </a:p>
          </p:txBody>
        </p:sp>
      </p:grpSp>
    </p:spTree>
    <p:extLst>
      <p:ext uri="{BB962C8B-B14F-4D97-AF65-F5344CB8AC3E}">
        <p14:creationId xmlns:p14="http://schemas.microsoft.com/office/powerpoint/2010/main" val="266915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2375570" y="1951990"/>
            <a:ext cx="4535736" cy="557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9900"/>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rgbClr val="CC9900"/>
              </a:buClr>
              <a:buSzPct val="65000"/>
              <a:buFont typeface="Wingdings" panose="05000000000000000000" pitchFamily="2" charset="2"/>
              <a:buChar char="p"/>
              <a:defRPr sz="2800" kern="1200">
                <a:solidFill>
                  <a:schemeClr val="tx1"/>
                </a:solidFill>
                <a:latin typeface="+mn-lt"/>
                <a:ea typeface="+mn-ea"/>
                <a:cs typeface="+mn-cs"/>
              </a:defRPr>
            </a:lvl2pPr>
            <a:lvl3pPr marL="1143000" indent="-228600" algn="l" rtl="0" fontAlgn="base">
              <a:spcBef>
                <a:spcPct val="20000"/>
              </a:spcBef>
              <a:spcAft>
                <a:spcPct val="0"/>
              </a:spcAft>
              <a:buClr>
                <a:srgbClr val="CC9900"/>
              </a:buClr>
              <a:buSzPct val="75000"/>
              <a:buFont typeface="Wingdings" panose="05000000000000000000" pitchFamily="2" charset="2"/>
              <a:buChar char="q"/>
              <a:defRPr sz="2400" kern="1200">
                <a:solidFill>
                  <a:schemeClr val="tx1"/>
                </a:solidFill>
                <a:latin typeface="+mn-lt"/>
                <a:ea typeface="+mn-ea"/>
                <a:cs typeface="+mn-cs"/>
              </a:defRPr>
            </a:lvl3pPr>
            <a:lvl4pPr marL="1600200" indent="-228600" algn="l" rtl="0" fontAlgn="base">
              <a:spcBef>
                <a:spcPct val="20000"/>
              </a:spcBef>
              <a:spcAft>
                <a:spcPct val="0"/>
              </a:spcAft>
              <a:buClr>
                <a:srgbClr val="CC9900"/>
              </a:buClr>
              <a:buSzPct val="120000"/>
              <a:buFont typeface="Wingdings" panose="05000000000000000000" pitchFamily="2" charset="2"/>
              <a:buChar char="³"/>
              <a:defRPr sz="2000" kern="1200">
                <a:solidFill>
                  <a:schemeClr val="tx1"/>
                </a:solidFill>
                <a:latin typeface="+mn-lt"/>
                <a:ea typeface="+mn-ea"/>
                <a:cs typeface="+mn-cs"/>
              </a:defRPr>
            </a:lvl4pPr>
            <a:lvl5pPr marL="2057400" indent="-228600" algn="l" rtl="0" fontAlgn="base">
              <a:spcBef>
                <a:spcPct val="20000"/>
              </a:spcBef>
              <a:spcAft>
                <a:spcPct val="0"/>
              </a:spcAft>
              <a:buClr>
                <a:srgbClr val="CC9900"/>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3275" lvl="2" indent="0">
              <a:spcBef>
                <a:spcPts val="0"/>
              </a:spcBef>
              <a:buNone/>
            </a:pPr>
            <a:r>
              <a:rPr lang="hu-HU" altLang="hu-HU" sz="2200" dirty="0">
                <a:solidFill>
                  <a:srgbClr val="5C2E00"/>
                </a:solidFill>
              </a:rPr>
              <a:t>Kovács László</a:t>
            </a:r>
          </a:p>
          <a:p>
            <a:pPr marL="803275" lvl="2" indent="0">
              <a:spcBef>
                <a:spcPts val="300"/>
              </a:spcBef>
              <a:buNone/>
            </a:pPr>
            <a:r>
              <a:rPr lang="hu-HU" altLang="hu-HU" sz="1600" dirty="0"/>
              <a:t>laszlo.kovacs2@uni-corvinus.hu</a:t>
            </a:r>
          </a:p>
          <a:p>
            <a:pPr marL="803275" lvl="2" indent="0">
              <a:spcBef>
                <a:spcPts val="300"/>
              </a:spcBef>
              <a:buNone/>
            </a:pPr>
            <a:r>
              <a:rPr lang="hu-HU" altLang="hu-HU" sz="1600" dirty="0"/>
              <a:t>E épület 111. (oktató)</a:t>
            </a:r>
          </a:p>
          <a:p>
            <a:pPr marL="803275" lvl="1" indent="0">
              <a:spcBef>
                <a:spcPts val="1400"/>
              </a:spcBef>
              <a:buNone/>
            </a:pPr>
            <a:r>
              <a:rPr lang="hu-HU" altLang="hu-HU" sz="2200" dirty="0">
                <a:solidFill>
                  <a:srgbClr val="5C2E00"/>
                </a:solidFill>
              </a:rPr>
              <a:t>Gombos Andrea</a:t>
            </a:r>
          </a:p>
          <a:p>
            <a:pPr marL="803275" lvl="2" indent="0">
              <a:spcBef>
                <a:spcPts val="300"/>
              </a:spcBef>
              <a:buNone/>
            </a:pPr>
            <a:r>
              <a:rPr lang="hu-HU" altLang="hu-HU" sz="1600" dirty="0"/>
              <a:t>statisztika.tanszek@uni-corvinus.hu</a:t>
            </a:r>
          </a:p>
          <a:p>
            <a:pPr marL="803275" lvl="2" indent="0">
              <a:spcBef>
                <a:spcPts val="300"/>
              </a:spcBef>
              <a:buNone/>
            </a:pPr>
            <a:r>
              <a:rPr lang="hu-HU" altLang="hu-HU" sz="1600" dirty="0"/>
              <a:t>titkárság, E.101.</a:t>
            </a:r>
          </a:p>
          <a:p>
            <a:pPr marL="803275" lvl="2" indent="0">
              <a:spcBef>
                <a:spcPts val="300"/>
              </a:spcBef>
              <a:buNone/>
            </a:pPr>
            <a:endParaRPr lang="hu-HU" altLang="hu-HU" sz="1800" dirty="0"/>
          </a:p>
          <a:p>
            <a:pPr marL="803275" lvl="2" indent="0">
              <a:spcBef>
                <a:spcPts val="300"/>
              </a:spcBef>
              <a:buNone/>
            </a:pPr>
            <a:endParaRPr lang="hu-HU" altLang="hu-HU" sz="1800" dirty="0"/>
          </a:p>
          <a:p>
            <a:pPr marL="803275" lvl="2" indent="0">
              <a:spcBef>
                <a:spcPts val="300"/>
              </a:spcBef>
              <a:buNone/>
            </a:pPr>
            <a:endParaRPr lang="hu-HU" altLang="hu-HU" sz="1800" dirty="0"/>
          </a:p>
          <a:p>
            <a:pPr marL="803275" lvl="2" indent="0">
              <a:spcBef>
                <a:spcPts val="300"/>
              </a:spcBef>
              <a:buFont typeface="Wingdings" panose="05000000000000000000" pitchFamily="2" charset="2"/>
              <a:buNone/>
            </a:pPr>
            <a:endParaRPr lang="hu-HU" altLang="hu-HU" sz="1800" dirty="0"/>
          </a:p>
          <a:p>
            <a:pPr marL="2100263" lvl="2">
              <a:spcBef>
                <a:spcPts val="300"/>
              </a:spcBef>
            </a:pPr>
            <a:endParaRPr lang="hu-HU" altLang="hu-HU" sz="2000" dirty="0"/>
          </a:p>
        </p:txBody>
      </p:sp>
      <p:sp>
        <p:nvSpPr>
          <p:cNvPr id="4" name="Date Placeholder 3"/>
          <p:cNvSpPr>
            <a:spLocks noGrp="1"/>
          </p:cNvSpPr>
          <p:nvPr>
            <p:ph type="dt" sz="half" idx="10"/>
          </p:nvPr>
        </p:nvSpPr>
        <p:spPr/>
        <p:txBody>
          <a:bodyPr/>
          <a:lstStyle/>
          <a:p>
            <a:r>
              <a:rPr lang="en-US" altLang="hu-HU"/>
              <a:t>Statisztika Tanszék</a:t>
            </a:r>
          </a:p>
        </p:txBody>
      </p:sp>
      <p:sp>
        <p:nvSpPr>
          <p:cNvPr id="5" name="Footer Placeholder 4"/>
          <p:cNvSpPr>
            <a:spLocks noGrp="1"/>
          </p:cNvSpPr>
          <p:nvPr>
            <p:ph type="ftr" sz="quarter" idx="11"/>
          </p:nvPr>
        </p:nvSpPr>
        <p:spPr/>
        <p:txBody>
          <a:bodyPr/>
          <a:lstStyle/>
          <a:p>
            <a:r>
              <a:rPr lang="en-US" altLang="hu-HU" dirty="0" err="1"/>
              <a:t>Budapesti</a:t>
            </a:r>
            <a:r>
              <a:rPr lang="en-US" altLang="hu-HU" dirty="0"/>
              <a:t> </a:t>
            </a:r>
            <a:r>
              <a:rPr lang="en-US" altLang="hu-HU" dirty="0" err="1"/>
              <a:t>Corvinus</a:t>
            </a:r>
            <a:r>
              <a:rPr lang="en-US" altLang="hu-HU" dirty="0"/>
              <a:t> </a:t>
            </a:r>
            <a:r>
              <a:rPr lang="en-US" altLang="hu-HU" dirty="0" err="1"/>
              <a:t>Egyetem</a:t>
            </a:r>
            <a:endParaRPr lang="en-US" altLang="hu-HU" dirty="0"/>
          </a:p>
        </p:txBody>
      </p:sp>
      <p:sp>
        <p:nvSpPr>
          <p:cNvPr id="6" name="Slide Number Placeholder 5"/>
          <p:cNvSpPr>
            <a:spLocks noGrp="1"/>
          </p:cNvSpPr>
          <p:nvPr>
            <p:ph type="sldNum" sz="quarter" idx="12"/>
          </p:nvPr>
        </p:nvSpPr>
        <p:spPr/>
        <p:txBody>
          <a:bodyPr/>
          <a:lstStyle/>
          <a:p>
            <a:fld id="{C4C21EB5-FA5F-42E8-A03A-653FC6229773}" type="slidenum">
              <a:rPr lang="en-US" altLang="hu-HU"/>
              <a:pPr/>
              <a:t>2</a:t>
            </a:fld>
            <a:endParaRPr lang="en-US" altLang="hu-HU"/>
          </a:p>
        </p:txBody>
      </p:sp>
      <p:sp>
        <p:nvSpPr>
          <p:cNvPr id="414722" name="Rectangle 2"/>
          <p:cNvSpPr>
            <a:spLocks noGrp="1" noChangeArrowheads="1"/>
          </p:cNvSpPr>
          <p:nvPr>
            <p:ph type="title"/>
          </p:nvPr>
        </p:nvSpPr>
        <p:spPr>
          <a:xfrm>
            <a:off x="157288" y="505963"/>
            <a:ext cx="8518400" cy="765626"/>
          </a:xfrm>
        </p:spPr>
        <p:txBody>
          <a:bodyPr/>
          <a:lstStyle/>
          <a:p>
            <a:r>
              <a:rPr lang="hu-HU" altLang="hu-HU" dirty="0"/>
              <a:t>Elérhetőségek</a:t>
            </a:r>
          </a:p>
        </p:txBody>
      </p:sp>
      <p:pic>
        <p:nvPicPr>
          <p:cNvPr id="16" name="Kép 15">
            <a:extLst>
              <a:ext uri="{FF2B5EF4-FFF2-40B4-BE49-F238E27FC236}">
                <a16:creationId xmlns:a16="http://schemas.microsoft.com/office/drawing/2014/main" id="{D9A8B036-86EE-49E7-8298-B40E296A3C69}"/>
              </a:ext>
            </a:extLst>
          </p:cNvPr>
          <p:cNvPicPr>
            <a:picLocks noChangeAspect="1"/>
          </p:cNvPicPr>
          <p:nvPr/>
        </p:nvPicPr>
        <p:blipFill>
          <a:blip r:embed="rId3"/>
          <a:stretch>
            <a:fillRect/>
          </a:stretch>
        </p:blipFill>
        <p:spPr>
          <a:xfrm>
            <a:off x="2403723" y="1951990"/>
            <a:ext cx="770400" cy="990000"/>
          </a:xfrm>
          <a:prstGeom prst="rect">
            <a:avLst/>
          </a:prstGeom>
          <a:ln w="3175">
            <a:solidFill>
              <a:srgbClr val="744D00"/>
            </a:solidFill>
          </a:ln>
        </p:spPr>
      </p:pic>
      <p:pic>
        <p:nvPicPr>
          <p:cNvPr id="29" name="Kép 28">
            <a:extLst>
              <a:ext uri="{FF2B5EF4-FFF2-40B4-BE49-F238E27FC236}">
                <a16:creationId xmlns:a16="http://schemas.microsoft.com/office/drawing/2014/main" id="{61928EB9-FD96-4FB0-BF1C-5F5C087DB978}"/>
              </a:ext>
            </a:extLst>
          </p:cNvPr>
          <p:cNvPicPr>
            <a:picLocks noChangeAspect="1"/>
          </p:cNvPicPr>
          <p:nvPr/>
        </p:nvPicPr>
        <p:blipFill>
          <a:blip r:embed="rId4"/>
          <a:stretch>
            <a:fillRect/>
          </a:stretch>
        </p:blipFill>
        <p:spPr>
          <a:xfrm>
            <a:off x="2403723" y="3069000"/>
            <a:ext cx="770400" cy="990476"/>
          </a:xfrm>
          <a:prstGeom prst="rect">
            <a:avLst/>
          </a:prstGeom>
          <a:ln w="3175">
            <a:solidFill>
              <a:srgbClr val="744D00"/>
            </a:solidFill>
          </a:ln>
        </p:spPr>
      </p:pic>
    </p:spTree>
    <p:extLst>
      <p:ext uri="{BB962C8B-B14F-4D97-AF65-F5344CB8AC3E}">
        <p14:creationId xmlns:p14="http://schemas.microsoft.com/office/powerpoint/2010/main" val="160566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hu-HU"/>
              <a:t>Statisztika Tanszék</a:t>
            </a:r>
          </a:p>
        </p:txBody>
      </p:sp>
      <p:sp>
        <p:nvSpPr>
          <p:cNvPr id="5" name="Footer Placeholder 4"/>
          <p:cNvSpPr>
            <a:spLocks noGrp="1"/>
          </p:cNvSpPr>
          <p:nvPr>
            <p:ph type="ftr" sz="quarter" idx="11"/>
          </p:nvPr>
        </p:nvSpPr>
        <p:spPr/>
        <p:txBody>
          <a:bodyPr/>
          <a:lstStyle/>
          <a:p>
            <a:r>
              <a:rPr lang="en-US" altLang="hu-HU"/>
              <a:t>Budapesti Corvinus Egyetem</a:t>
            </a:r>
          </a:p>
        </p:txBody>
      </p:sp>
      <p:sp>
        <p:nvSpPr>
          <p:cNvPr id="6" name="Slide Number Placeholder 5"/>
          <p:cNvSpPr>
            <a:spLocks noGrp="1"/>
          </p:cNvSpPr>
          <p:nvPr>
            <p:ph type="sldNum" sz="quarter" idx="12"/>
          </p:nvPr>
        </p:nvSpPr>
        <p:spPr/>
        <p:txBody>
          <a:bodyPr/>
          <a:lstStyle/>
          <a:p>
            <a:fld id="{818D30B2-C5A0-4A0D-BB19-6C31FD45F097}" type="slidenum">
              <a:rPr lang="en-US" altLang="hu-HU"/>
              <a:pPr/>
              <a:t>3</a:t>
            </a:fld>
            <a:endParaRPr lang="en-US" altLang="hu-HU"/>
          </a:p>
        </p:txBody>
      </p:sp>
      <p:sp>
        <p:nvSpPr>
          <p:cNvPr id="418818" name="Rectangle 2"/>
          <p:cNvSpPr>
            <a:spLocks noGrp="1" noChangeArrowheads="1"/>
          </p:cNvSpPr>
          <p:nvPr>
            <p:ph type="title"/>
          </p:nvPr>
        </p:nvSpPr>
        <p:spPr>
          <a:xfrm>
            <a:off x="418704" y="122468"/>
            <a:ext cx="8229600" cy="865188"/>
          </a:xfrm>
        </p:spPr>
        <p:txBody>
          <a:bodyPr/>
          <a:lstStyle/>
          <a:p>
            <a:r>
              <a:rPr lang="hu-HU" altLang="hu-HU" dirty="0"/>
              <a:t>Tananyag</a:t>
            </a:r>
          </a:p>
        </p:txBody>
      </p:sp>
      <p:sp>
        <p:nvSpPr>
          <p:cNvPr id="418819" name="Rectangle 3"/>
          <p:cNvSpPr>
            <a:spLocks noGrp="1" noChangeArrowheads="1"/>
          </p:cNvSpPr>
          <p:nvPr>
            <p:ph type="body" idx="1"/>
          </p:nvPr>
        </p:nvSpPr>
        <p:spPr>
          <a:xfrm>
            <a:off x="418704" y="1023046"/>
            <a:ext cx="8651056" cy="5233763"/>
          </a:xfrm>
        </p:spPr>
        <p:txBody>
          <a:bodyPr/>
          <a:lstStyle/>
          <a:p>
            <a:r>
              <a:rPr lang="hu-HU" altLang="hu-HU" sz="2600" dirty="0" err="1"/>
              <a:t>Moodle</a:t>
            </a:r>
            <a:r>
              <a:rPr lang="hu-HU" altLang="hu-HU" sz="2600" dirty="0"/>
              <a:t> anyagok</a:t>
            </a:r>
          </a:p>
          <a:p>
            <a:pPr marL="719138" lvl="1" indent="-358775">
              <a:spcBef>
                <a:spcPts val="0"/>
              </a:spcBef>
            </a:pPr>
            <a:r>
              <a:rPr lang="hu-HU" altLang="hu-HU" sz="2400" dirty="0"/>
              <a:t>R jegyzet HTML formátumban</a:t>
            </a:r>
          </a:p>
          <a:p>
            <a:pPr marL="719138" lvl="1" indent="-358775">
              <a:spcBef>
                <a:spcPts val="0"/>
              </a:spcBef>
            </a:pPr>
            <a:r>
              <a:rPr lang="hu-HU" altLang="hu-HU" sz="2400" dirty="0"/>
              <a:t>Prezentációk</a:t>
            </a:r>
          </a:p>
          <a:p>
            <a:pPr marL="719138" lvl="1" indent="-358775">
              <a:spcBef>
                <a:spcPts val="0"/>
              </a:spcBef>
            </a:pPr>
            <a:r>
              <a:rPr lang="hu-HU" altLang="hu-HU" sz="2400" dirty="0"/>
              <a:t>Órán használt adatbázisok</a:t>
            </a:r>
          </a:p>
          <a:p>
            <a:r>
              <a:rPr lang="hu-HU" altLang="hu-HU" sz="2600" dirty="0"/>
              <a:t>Tankönyv </a:t>
            </a:r>
          </a:p>
          <a:p>
            <a:pPr marL="719138" lvl="1" indent="-358775">
              <a:spcBef>
                <a:spcPts val="0"/>
              </a:spcBef>
            </a:pPr>
            <a:r>
              <a:rPr lang="hu-HU" altLang="hu-HU" sz="2400" dirty="0"/>
              <a:t>Kerékgyártó Györgyné – L.Balogh Irén – Sugár András - Szarvas Beatrix: Statisztikai módszerek és alkalmazásuk a gazdasági és társadalmi elemzésekben, AULA 2008</a:t>
            </a:r>
            <a:br>
              <a:rPr lang="hu-HU" altLang="hu-HU" sz="2400" dirty="0"/>
            </a:br>
            <a:r>
              <a:rPr lang="hu-HU" altLang="hu-HU" sz="2000" dirty="0"/>
              <a:t>Elérhető: https://mersz.hu/hivatkozas/dj270smea_book1#dj270smea_book1</a:t>
            </a:r>
          </a:p>
          <a:p>
            <a:pPr marL="719138" lvl="1" indent="-358775">
              <a:spcBef>
                <a:spcPts val="0"/>
              </a:spcBef>
            </a:pPr>
            <a:r>
              <a:rPr lang="hu-HU" altLang="hu-HU" sz="2400" dirty="0" err="1"/>
              <a:t>Hanck</a:t>
            </a:r>
            <a:r>
              <a:rPr lang="hu-HU" altLang="hu-HU" sz="2400" dirty="0"/>
              <a:t>, C., Arnold, M., Gerber, A., &amp; </a:t>
            </a:r>
            <a:r>
              <a:rPr lang="hu-HU" altLang="hu-HU" sz="2400" dirty="0" err="1"/>
              <a:t>Schmelzer</a:t>
            </a:r>
            <a:r>
              <a:rPr lang="hu-HU" altLang="hu-HU" sz="2400" dirty="0"/>
              <a:t>, M. (2019). </a:t>
            </a:r>
            <a:r>
              <a:rPr lang="hu-HU" altLang="hu-HU" sz="2400" dirty="0" err="1"/>
              <a:t>Introduction</a:t>
            </a:r>
            <a:r>
              <a:rPr lang="hu-HU" altLang="hu-HU" sz="2400" dirty="0"/>
              <a:t> </a:t>
            </a:r>
            <a:r>
              <a:rPr lang="hu-HU" altLang="hu-HU" sz="2400" dirty="0" err="1"/>
              <a:t>to</a:t>
            </a:r>
            <a:r>
              <a:rPr lang="hu-HU" altLang="hu-HU" sz="2400" dirty="0"/>
              <a:t> </a:t>
            </a:r>
            <a:r>
              <a:rPr lang="hu-HU" altLang="hu-HU" sz="2400" dirty="0" err="1"/>
              <a:t>Econometrics</a:t>
            </a:r>
            <a:r>
              <a:rPr lang="hu-HU" altLang="hu-HU" sz="2400" dirty="0"/>
              <a:t> </a:t>
            </a:r>
            <a:r>
              <a:rPr lang="hu-HU" altLang="hu-HU" sz="2400" dirty="0" err="1"/>
              <a:t>with</a:t>
            </a:r>
            <a:r>
              <a:rPr lang="hu-HU" altLang="hu-HU" sz="2400" dirty="0"/>
              <a:t> R.</a:t>
            </a:r>
            <a:br>
              <a:rPr lang="hu-HU" altLang="hu-HU" sz="2400" dirty="0"/>
            </a:br>
            <a:r>
              <a:rPr lang="hu-HU" altLang="hu-HU" sz="2000" dirty="0"/>
              <a:t>Elérhető: https://www.econometrics-with-r.org/ITER.pdf</a:t>
            </a:r>
            <a:endParaRPr lang="hu-HU" altLang="hu-HU" sz="2400" dirty="0"/>
          </a:p>
          <a:p>
            <a:pPr marL="719138" lvl="1" indent="-358775">
              <a:spcBef>
                <a:spcPts val="0"/>
              </a:spcBef>
            </a:pPr>
            <a:endParaRPr lang="hu-HU" altLang="hu-HU" sz="2400" dirty="0"/>
          </a:p>
        </p:txBody>
      </p:sp>
    </p:spTree>
    <p:extLst>
      <p:ext uri="{BB962C8B-B14F-4D97-AF65-F5344CB8AC3E}">
        <p14:creationId xmlns:p14="http://schemas.microsoft.com/office/powerpoint/2010/main" val="115315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ltLang="hu-HU"/>
              <a:t>Statisztika Tanszék</a:t>
            </a:r>
          </a:p>
        </p:txBody>
      </p:sp>
      <p:sp>
        <p:nvSpPr>
          <p:cNvPr id="9" name="Footer Placeholder 4"/>
          <p:cNvSpPr>
            <a:spLocks noGrp="1"/>
          </p:cNvSpPr>
          <p:nvPr>
            <p:ph type="ftr" sz="quarter" idx="11"/>
          </p:nvPr>
        </p:nvSpPr>
        <p:spPr/>
        <p:txBody>
          <a:bodyPr/>
          <a:lstStyle/>
          <a:p>
            <a:r>
              <a:rPr lang="en-US" altLang="hu-HU"/>
              <a:t>Budapesti Corvinus Egyetem</a:t>
            </a:r>
          </a:p>
        </p:txBody>
      </p:sp>
      <p:sp>
        <p:nvSpPr>
          <p:cNvPr id="10" name="Slide Number Placeholder 5"/>
          <p:cNvSpPr>
            <a:spLocks noGrp="1"/>
          </p:cNvSpPr>
          <p:nvPr>
            <p:ph type="sldNum" sz="quarter" idx="12"/>
          </p:nvPr>
        </p:nvSpPr>
        <p:spPr/>
        <p:txBody>
          <a:bodyPr/>
          <a:lstStyle/>
          <a:p>
            <a:fld id="{B46F6926-D43D-4DA0-8DB2-56B85C09EDAF}" type="slidenum">
              <a:rPr lang="en-US" altLang="hu-HU"/>
              <a:pPr/>
              <a:t>4</a:t>
            </a:fld>
            <a:endParaRPr lang="en-US" altLang="hu-HU"/>
          </a:p>
        </p:txBody>
      </p:sp>
      <p:sp>
        <p:nvSpPr>
          <p:cNvPr id="416771" name="Rectangle 3"/>
          <p:cNvSpPr>
            <a:spLocks noGrp="1" noChangeArrowheads="1"/>
          </p:cNvSpPr>
          <p:nvPr>
            <p:ph type="body" idx="1"/>
          </p:nvPr>
        </p:nvSpPr>
        <p:spPr>
          <a:xfrm>
            <a:off x="323528" y="1340768"/>
            <a:ext cx="8712968" cy="4440585"/>
          </a:xfrm>
        </p:spPr>
        <p:txBody>
          <a:bodyPr/>
          <a:lstStyle/>
          <a:p>
            <a:r>
              <a:rPr lang="hu-HU" altLang="hu-HU" sz="2400" dirty="0"/>
              <a:t>A félévi jegy összetevői:</a:t>
            </a:r>
          </a:p>
          <a:p>
            <a:pPr marL="719138" lvl="1" indent="-358775">
              <a:spcBef>
                <a:spcPts val="300"/>
              </a:spcBef>
            </a:pPr>
            <a:r>
              <a:rPr lang="pl-PL" altLang="hu-HU" sz="2200" dirty="0"/>
              <a:t>Házi dolgozat: 60 pont</a:t>
            </a:r>
          </a:p>
          <a:p>
            <a:pPr marL="719138" lvl="1" indent="-358775">
              <a:spcBef>
                <a:spcPts val="300"/>
              </a:spcBef>
            </a:pPr>
            <a:r>
              <a:rPr lang="pl-PL" altLang="hu-HU" sz="2200" dirty="0"/>
              <a:t>Prezentáció a vizsgaidőszakban: 40 pont</a:t>
            </a:r>
          </a:p>
          <a:p>
            <a:pPr marL="719138" lvl="1" indent="-358775">
              <a:spcBef>
                <a:spcPts val="300"/>
              </a:spcBef>
            </a:pPr>
            <a:r>
              <a:rPr lang="pl-PL" altLang="hu-HU" sz="2200" dirty="0"/>
              <a:t>Összesen: 100 pont</a:t>
            </a:r>
          </a:p>
          <a:p>
            <a:pPr>
              <a:spcBef>
                <a:spcPts val="600"/>
              </a:spcBef>
            </a:pPr>
            <a:r>
              <a:rPr lang="hu-HU" altLang="hu-HU" sz="2400" dirty="0"/>
              <a:t>Ponthatárok:</a:t>
            </a:r>
          </a:p>
        </p:txBody>
      </p:sp>
      <p:graphicFrame>
        <p:nvGraphicFramePr>
          <p:cNvPr id="3" name="Table 2"/>
          <p:cNvGraphicFramePr>
            <a:graphicFrameLocks noGrp="1"/>
          </p:cNvGraphicFramePr>
          <p:nvPr>
            <p:extLst>
              <p:ext uri="{D42A27DB-BD31-4B8C-83A1-F6EECF244321}">
                <p14:modId xmlns:p14="http://schemas.microsoft.com/office/powerpoint/2010/main" val="1721454517"/>
              </p:ext>
            </p:extLst>
          </p:nvPr>
        </p:nvGraphicFramePr>
        <p:xfrm>
          <a:off x="3300028" y="3427252"/>
          <a:ext cx="2543943" cy="1828800"/>
        </p:xfrm>
        <a:graphic>
          <a:graphicData uri="http://schemas.openxmlformats.org/drawingml/2006/table">
            <a:tbl>
              <a:tblPr firstRow="1" bandRow="1">
                <a:tableStyleId>{22838BEF-8BB2-4498-84A7-C5851F593DF1}</a:tableStyleId>
              </a:tblPr>
              <a:tblGrid>
                <a:gridCol w="603415">
                  <a:extLst>
                    <a:ext uri="{9D8B030D-6E8A-4147-A177-3AD203B41FA5}">
                      <a16:colId xmlns:a16="http://schemas.microsoft.com/office/drawing/2014/main" val="20000"/>
                    </a:ext>
                  </a:extLst>
                </a:gridCol>
                <a:gridCol w="57237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360000">
                <a:tc>
                  <a:txBody>
                    <a:bodyPr/>
                    <a:lstStyle/>
                    <a:p>
                      <a:pPr algn="ctr"/>
                      <a:endParaRPr lang="hu-HU" sz="1800" b="0" dirty="0"/>
                    </a:p>
                  </a:txBody>
                  <a:tcPr/>
                </a:tc>
                <a:tc>
                  <a:txBody>
                    <a:bodyPr/>
                    <a:lstStyle/>
                    <a:p>
                      <a:pPr algn="ctr"/>
                      <a:r>
                        <a:rPr lang="hu-HU" sz="1800" b="0" dirty="0"/>
                        <a:t>60</a:t>
                      </a:r>
                    </a:p>
                  </a:txBody>
                  <a:tcPr/>
                </a:tc>
                <a:tc>
                  <a:txBody>
                    <a:bodyPr/>
                    <a:lstStyle/>
                    <a:p>
                      <a:pPr algn="l"/>
                      <a:r>
                        <a:rPr lang="hu-HU" sz="1800" b="0" dirty="0"/>
                        <a:t>elégtelen</a:t>
                      </a:r>
                    </a:p>
                  </a:txBody>
                  <a:tcPr/>
                </a:tc>
                <a:extLst>
                  <a:ext uri="{0D108BD9-81ED-4DB2-BD59-A6C34878D82A}">
                    <a16:rowId xmlns:a16="http://schemas.microsoft.com/office/drawing/2014/main" val="10000"/>
                  </a:ext>
                </a:extLst>
              </a:tr>
              <a:tr h="360000">
                <a:tc>
                  <a:txBody>
                    <a:bodyPr/>
                    <a:lstStyle/>
                    <a:p>
                      <a:pPr algn="ctr"/>
                      <a:r>
                        <a:rPr lang="hu-HU" sz="1800" dirty="0"/>
                        <a:t>61</a:t>
                      </a:r>
                    </a:p>
                  </a:txBody>
                  <a:tcPr/>
                </a:tc>
                <a:tc>
                  <a:txBody>
                    <a:bodyPr/>
                    <a:lstStyle/>
                    <a:p>
                      <a:pPr algn="ctr"/>
                      <a:r>
                        <a:rPr lang="hu-HU" sz="1800" dirty="0"/>
                        <a:t>70</a:t>
                      </a:r>
                    </a:p>
                  </a:txBody>
                  <a:tcPr/>
                </a:tc>
                <a:tc>
                  <a:txBody>
                    <a:bodyPr/>
                    <a:lstStyle/>
                    <a:p>
                      <a:pPr algn="l"/>
                      <a:r>
                        <a:rPr lang="hu-HU" sz="1800" dirty="0"/>
                        <a:t>elégséges</a:t>
                      </a:r>
                    </a:p>
                  </a:txBody>
                  <a:tcPr/>
                </a:tc>
                <a:extLst>
                  <a:ext uri="{0D108BD9-81ED-4DB2-BD59-A6C34878D82A}">
                    <a16:rowId xmlns:a16="http://schemas.microsoft.com/office/drawing/2014/main" val="10001"/>
                  </a:ext>
                </a:extLst>
              </a:tr>
              <a:tr h="360000">
                <a:tc>
                  <a:txBody>
                    <a:bodyPr/>
                    <a:lstStyle/>
                    <a:p>
                      <a:pPr algn="ctr"/>
                      <a:r>
                        <a:rPr lang="hu-HU" sz="1800" dirty="0"/>
                        <a:t>71</a:t>
                      </a:r>
                    </a:p>
                  </a:txBody>
                  <a:tcPr/>
                </a:tc>
                <a:tc>
                  <a:txBody>
                    <a:bodyPr/>
                    <a:lstStyle/>
                    <a:p>
                      <a:pPr algn="ctr"/>
                      <a:r>
                        <a:rPr lang="hu-HU" sz="1800" dirty="0"/>
                        <a:t>80</a:t>
                      </a:r>
                    </a:p>
                  </a:txBody>
                  <a:tcPr/>
                </a:tc>
                <a:tc>
                  <a:txBody>
                    <a:bodyPr/>
                    <a:lstStyle/>
                    <a:p>
                      <a:pPr algn="l"/>
                      <a:r>
                        <a:rPr lang="hu-HU" sz="1800" dirty="0"/>
                        <a:t>közepes</a:t>
                      </a:r>
                    </a:p>
                  </a:txBody>
                  <a:tcPr/>
                </a:tc>
                <a:extLst>
                  <a:ext uri="{0D108BD9-81ED-4DB2-BD59-A6C34878D82A}">
                    <a16:rowId xmlns:a16="http://schemas.microsoft.com/office/drawing/2014/main" val="10002"/>
                  </a:ext>
                </a:extLst>
              </a:tr>
              <a:tr h="299472">
                <a:tc>
                  <a:txBody>
                    <a:bodyPr/>
                    <a:lstStyle/>
                    <a:p>
                      <a:pPr algn="ctr"/>
                      <a:r>
                        <a:rPr lang="hu-HU" sz="1800" dirty="0"/>
                        <a:t>81</a:t>
                      </a:r>
                    </a:p>
                  </a:txBody>
                  <a:tcPr/>
                </a:tc>
                <a:tc>
                  <a:txBody>
                    <a:bodyPr/>
                    <a:lstStyle/>
                    <a:p>
                      <a:pPr algn="ctr"/>
                      <a:r>
                        <a:rPr lang="hu-HU" sz="1800" dirty="0"/>
                        <a:t>90</a:t>
                      </a:r>
                    </a:p>
                  </a:txBody>
                  <a:tcPr/>
                </a:tc>
                <a:tc>
                  <a:txBody>
                    <a:bodyPr/>
                    <a:lstStyle/>
                    <a:p>
                      <a:pPr algn="l"/>
                      <a:r>
                        <a:rPr lang="hu-HU" sz="1800" dirty="0"/>
                        <a:t>jó</a:t>
                      </a:r>
                    </a:p>
                  </a:txBody>
                  <a:tcPr/>
                </a:tc>
                <a:extLst>
                  <a:ext uri="{0D108BD9-81ED-4DB2-BD59-A6C34878D82A}">
                    <a16:rowId xmlns:a16="http://schemas.microsoft.com/office/drawing/2014/main" val="10003"/>
                  </a:ext>
                </a:extLst>
              </a:tr>
              <a:tr h="360000">
                <a:tc>
                  <a:txBody>
                    <a:bodyPr/>
                    <a:lstStyle/>
                    <a:p>
                      <a:pPr algn="ctr"/>
                      <a:r>
                        <a:rPr lang="hu-HU" sz="1800" dirty="0"/>
                        <a:t>91</a:t>
                      </a:r>
                    </a:p>
                  </a:txBody>
                  <a:tcPr/>
                </a:tc>
                <a:tc>
                  <a:txBody>
                    <a:bodyPr/>
                    <a:lstStyle/>
                    <a:p>
                      <a:pPr algn="ctr"/>
                      <a:endParaRPr lang="hu-HU" sz="1800" dirty="0"/>
                    </a:p>
                  </a:txBody>
                  <a:tcPr/>
                </a:tc>
                <a:tc>
                  <a:txBody>
                    <a:bodyPr/>
                    <a:lstStyle/>
                    <a:p>
                      <a:pPr algn="l"/>
                      <a:r>
                        <a:rPr lang="hu-HU" sz="1800" dirty="0"/>
                        <a:t>jeles</a:t>
                      </a:r>
                    </a:p>
                  </a:txBody>
                  <a:tcPr/>
                </a:tc>
                <a:extLst>
                  <a:ext uri="{0D108BD9-81ED-4DB2-BD59-A6C34878D82A}">
                    <a16:rowId xmlns:a16="http://schemas.microsoft.com/office/drawing/2014/main" val="10004"/>
                  </a:ext>
                </a:extLst>
              </a:tr>
            </a:tbl>
          </a:graphicData>
        </a:graphic>
      </p:graphicFrame>
      <p:sp>
        <p:nvSpPr>
          <p:cNvPr id="11" name="Rectangle 2"/>
          <p:cNvSpPr>
            <a:spLocks noGrp="1" noChangeArrowheads="1"/>
          </p:cNvSpPr>
          <p:nvPr>
            <p:ph type="title"/>
          </p:nvPr>
        </p:nvSpPr>
        <p:spPr>
          <a:xfrm>
            <a:off x="301699" y="309562"/>
            <a:ext cx="8229600" cy="865187"/>
          </a:xfrm>
        </p:spPr>
        <p:txBody>
          <a:bodyPr/>
          <a:lstStyle/>
          <a:p>
            <a:r>
              <a:rPr lang="hu-HU" altLang="hu-HU" dirty="0">
                <a:solidFill>
                  <a:srgbClr val="744D00"/>
                </a:solidFill>
              </a:rPr>
              <a:t>Számonkérés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107504" y="2130425"/>
            <a:ext cx="8928992" cy="1082675"/>
          </a:xfrm>
          <a:noFill/>
          <a:ln/>
        </p:spPr>
        <p:txBody>
          <a:bodyPr/>
          <a:lstStyle/>
          <a:p>
            <a:pPr algn="ctr"/>
            <a:r>
              <a:rPr lang="hu-HU" altLang="hu-HU" b="0" dirty="0">
                <a:solidFill>
                  <a:srgbClr val="744D00"/>
                </a:solidFill>
              </a:rPr>
              <a:t>1. Alapfogalmak</a:t>
            </a:r>
          </a:p>
        </p:txBody>
      </p:sp>
    </p:spTree>
    <p:extLst>
      <p:ext uri="{BB962C8B-B14F-4D97-AF65-F5344CB8AC3E}">
        <p14:creationId xmlns:p14="http://schemas.microsoft.com/office/powerpoint/2010/main" val="133696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819A46E4-B4E7-4F4E-B382-C02D6C30132B}"/>
              </a:ext>
            </a:extLst>
          </p:cNvPr>
          <p:cNvPicPr>
            <a:picLocks noChangeAspect="1"/>
          </p:cNvPicPr>
          <p:nvPr/>
        </p:nvPicPr>
        <p:blipFill>
          <a:blip r:embed="rId3"/>
          <a:stretch>
            <a:fillRect/>
          </a:stretch>
        </p:blipFill>
        <p:spPr>
          <a:xfrm>
            <a:off x="512042" y="1367140"/>
            <a:ext cx="8262792" cy="4143729"/>
          </a:xfrm>
          <a:prstGeom prst="rect">
            <a:avLst/>
          </a:prstGeom>
        </p:spPr>
      </p:pic>
      <p:sp>
        <p:nvSpPr>
          <p:cNvPr id="4" name="Date Placeholder 5"/>
          <p:cNvSpPr>
            <a:spLocks noGrp="1"/>
          </p:cNvSpPr>
          <p:nvPr>
            <p:ph type="dt" sz="half" idx="10"/>
          </p:nvPr>
        </p:nvSpPr>
        <p:spPr/>
        <p:txBody>
          <a:bodyPr/>
          <a:lstStyle/>
          <a:p>
            <a:r>
              <a:rPr lang="en-US" altLang="hu-HU"/>
              <a:t>Statisztika Tanszék</a:t>
            </a:r>
          </a:p>
        </p:txBody>
      </p:sp>
      <p:sp>
        <p:nvSpPr>
          <p:cNvPr id="5" name="Footer Placeholder 6"/>
          <p:cNvSpPr>
            <a:spLocks noGrp="1"/>
          </p:cNvSpPr>
          <p:nvPr>
            <p:ph type="ftr" sz="quarter" idx="11"/>
          </p:nvPr>
        </p:nvSpPr>
        <p:spPr/>
        <p:txBody>
          <a:bodyPr/>
          <a:lstStyle/>
          <a:p>
            <a:r>
              <a:rPr lang="en-US" altLang="hu-HU"/>
              <a:t>Budapesti Corvinus Egyetem</a:t>
            </a:r>
          </a:p>
        </p:txBody>
      </p:sp>
      <p:sp>
        <p:nvSpPr>
          <p:cNvPr id="6" name="Slide Number Placeholder 7"/>
          <p:cNvSpPr>
            <a:spLocks noGrp="1"/>
          </p:cNvSpPr>
          <p:nvPr>
            <p:ph type="sldNum" sz="quarter" idx="12"/>
          </p:nvPr>
        </p:nvSpPr>
        <p:spPr/>
        <p:txBody>
          <a:bodyPr/>
          <a:lstStyle/>
          <a:p>
            <a:fld id="{A4E68EF5-D071-4CCD-80F6-A27670DE8A57}" type="slidenum">
              <a:rPr lang="en-US" altLang="hu-HU"/>
              <a:pPr/>
              <a:t>6</a:t>
            </a:fld>
            <a:endParaRPr lang="en-US" altLang="hu-HU"/>
          </a:p>
        </p:txBody>
      </p:sp>
      <p:sp>
        <p:nvSpPr>
          <p:cNvPr id="2" name="Szöveg helye 1"/>
          <p:cNvSpPr>
            <a:spLocks noGrp="1"/>
          </p:cNvSpPr>
          <p:nvPr>
            <p:ph type="body" sz="half" idx="1"/>
          </p:nvPr>
        </p:nvSpPr>
        <p:spPr>
          <a:xfrm>
            <a:off x="7296325" y="5526774"/>
            <a:ext cx="1478509" cy="367135"/>
          </a:xfrm>
        </p:spPr>
        <p:txBody>
          <a:bodyPr/>
          <a:lstStyle/>
          <a:p>
            <a:pPr marL="0" indent="0">
              <a:buNone/>
            </a:pPr>
            <a:r>
              <a:rPr lang="hu-HU" sz="1600" dirty="0" err="1"/>
              <a:t>two-n.com</a:t>
            </a:r>
            <a:r>
              <a:rPr lang="hu-HU" sz="1600" dirty="0"/>
              <a:t>/pi</a:t>
            </a:r>
          </a:p>
        </p:txBody>
      </p:sp>
      <p:graphicFrame>
        <p:nvGraphicFramePr>
          <p:cNvPr id="10" name="Táblázat 9"/>
          <p:cNvGraphicFramePr>
            <a:graphicFrameLocks noGrp="1"/>
          </p:cNvGraphicFramePr>
          <p:nvPr/>
        </p:nvGraphicFramePr>
        <p:xfrm>
          <a:off x="422132" y="292491"/>
          <a:ext cx="8253556" cy="509760"/>
        </p:xfrm>
        <a:graphic>
          <a:graphicData uri="http://schemas.openxmlformats.org/drawingml/2006/table">
            <a:tbl>
              <a:tblPr firstRow="1" bandRow="1">
                <a:tableStyleId>{5C22544A-7EE6-4342-B048-85BDC9FD1C3A}</a:tableStyleId>
              </a:tblPr>
              <a:tblGrid>
                <a:gridCol w="8253556">
                  <a:extLst>
                    <a:ext uri="{9D8B030D-6E8A-4147-A177-3AD203B41FA5}">
                      <a16:colId xmlns:a16="http://schemas.microsoft.com/office/drawing/2014/main" val="20000"/>
                    </a:ext>
                  </a:extLst>
                </a:gridCol>
              </a:tblGrid>
              <a:tr h="370840">
                <a:tc>
                  <a:txBody>
                    <a:bodyPr/>
                    <a:lstStyle/>
                    <a:p>
                      <a:pPr algn="ctr"/>
                      <a:r>
                        <a:rPr lang="hu-HU" altLang="hu-HU" sz="2400" dirty="0">
                          <a:solidFill>
                            <a:srgbClr val="684500"/>
                          </a:solidFill>
                        </a:rPr>
                        <a:t>Mi látható a képen?</a:t>
                      </a:r>
                      <a:endParaRPr lang="hu-HU" sz="2400" dirty="0"/>
                    </a:p>
                  </a:txBody>
                  <a:tcPr marL="144000" marR="144000" marT="72000" marB="7200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825700"/>
                      </a:solidFill>
                      <a:prstDash val="solid"/>
                      <a:round/>
                      <a:headEnd type="none" w="med" len="med"/>
                      <a:tailEnd type="none" w="med" len="med"/>
                    </a:lnT>
                    <a:lnB w="28575" cap="flat" cmpd="sng" algn="ctr">
                      <a:solidFill>
                        <a:srgbClr val="8257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7" name="Kép 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419872" y="2060848"/>
            <a:ext cx="1944216" cy="1880551"/>
          </a:xfrm>
          <a:prstGeom prst="rect">
            <a:avLst/>
          </a:prstGeom>
        </p:spPr>
      </p:pic>
    </p:spTree>
    <p:extLst>
      <p:ext uri="{BB962C8B-B14F-4D97-AF65-F5344CB8AC3E}">
        <p14:creationId xmlns:p14="http://schemas.microsoft.com/office/powerpoint/2010/main" val="3887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en-US" altLang="hu-HU"/>
              <a:t>Statisztika Tanszék</a:t>
            </a:r>
          </a:p>
        </p:txBody>
      </p:sp>
      <p:sp>
        <p:nvSpPr>
          <p:cNvPr id="5" name="Élőláb helye 4"/>
          <p:cNvSpPr>
            <a:spLocks noGrp="1"/>
          </p:cNvSpPr>
          <p:nvPr>
            <p:ph type="ftr" sz="quarter" idx="11"/>
          </p:nvPr>
        </p:nvSpPr>
        <p:spPr/>
        <p:txBody>
          <a:bodyPr/>
          <a:lstStyle/>
          <a:p>
            <a:r>
              <a:rPr lang="en-US" altLang="hu-HU"/>
              <a:t>Budapesti Corvinus Egyetem</a:t>
            </a:r>
          </a:p>
        </p:txBody>
      </p:sp>
      <p:sp>
        <p:nvSpPr>
          <p:cNvPr id="6" name="Dia számának helye 5"/>
          <p:cNvSpPr>
            <a:spLocks noGrp="1"/>
          </p:cNvSpPr>
          <p:nvPr>
            <p:ph type="sldNum" sz="quarter" idx="12"/>
          </p:nvPr>
        </p:nvSpPr>
        <p:spPr/>
        <p:txBody>
          <a:bodyPr/>
          <a:lstStyle/>
          <a:p>
            <a:fld id="{A4B4A2B4-C7C5-4E78-9CD1-37F1C61FEE13}" type="slidenum">
              <a:rPr lang="en-US" altLang="hu-HU"/>
              <a:pPr/>
              <a:t>7</a:t>
            </a:fld>
            <a:endParaRPr lang="en-US" altLang="hu-HU"/>
          </a:p>
        </p:txBody>
      </p:sp>
      <p:sp>
        <p:nvSpPr>
          <p:cNvPr id="411651" name="Rectangle 3"/>
          <p:cNvSpPr>
            <a:spLocks noGrp="1" noChangeArrowheads="1"/>
          </p:cNvSpPr>
          <p:nvPr>
            <p:ph type="body" idx="1"/>
          </p:nvPr>
        </p:nvSpPr>
        <p:spPr>
          <a:xfrm>
            <a:off x="457200" y="1196975"/>
            <a:ext cx="8507413" cy="5040313"/>
          </a:xfrm>
        </p:spPr>
        <p:txBody>
          <a:bodyPr/>
          <a:lstStyle/>
          <a:p>
            <a:pPr>
              <a:lnSpc>
                <a:spcPct val="90000"/>
              </a:lnSpc>
            </a:pPr>
            <a:r>
              <a:rPr lang="hu-HU" altLang="hu-HU" sz="2800" dirty="0"/>
              <a:t>A </a:t>
            </a:r>
            <a:r>
              <a:rPr lang="hu-HU" altLang="hu-HU" sz="2800" i="1" dirty="0"/>
              <a:t>statisztika</a:t>
            </a:r>
            <a:r>
              <a:rPr lang="hu-HU" altLang="hu-HU" sz="2800" dirty="0"/>
              <a:t> a valóság tényeit </a:t>
            </a:r>
            <a:r>
              <a:rPr lang="hu-HU" altLang="hu-HU" sz="2800" dirty="0">
                <a:solidFill>
                  <a:srgbClr val="825700"/>
                </a:solidFill>
              </a:rPr>
              <a:t>tömören, számszerűen</a:t>
            </a:r>
            <a:r>
              <a:rPr lang="hu-HU" altLang="hu-HU" sz="2800" dirty="0"/>
              <a:t> jellemezni, modellezni törekvő kettős tevékenység:</a:t>
            </a:r>
          </a:p>
          <a:p>
            <a:pPr marL="628650" lvl="1">
              <a:lnSpc>
                <a:spcPct val="90000"/>
              </a:lnSpc>
            </a:pPr>
            <a:r>
              <a:rPr lang="hu-HU" altLang="hu-HU" dirty="0">
                <a:solidFill>
                  <a:srgbClr val="825700"/>
                </a:solidFill>
              </a:rPr>
              <a:t>gyakorlati tevékenység</a:t>
            </a:r>
          </a:p>
          <a:p>
            <a:pPr marL="628650" lvl="2" indent="0">
              <a:lnSpc>
                <a:spcPct val="90000"/>
              </a:lnSpc>
              <a:spcBef>
                <a:spcPct val="10000"/>
              </a:spcBef>
              <a:buFont typeface="Wingdings" panose="05000000000000000000" pitchFamily="2" charset="2"/>
              <a:buNone/>
            </a:pPr>
            <a:r>
              <a:rPr lang="hu-HU" altLang="hu-HU" sz="2800" dirty="0"/>
              <a:t>a tömegesen előforduló jelenségek egyedeire vonatkozó információk gyűjtése, feldolgozása, elemzése, közzététele</a:t>
            </a:r>
          </a:p>
          <a:p>
            <a:pPr marL="628650" lvl="1">
              <a:lnSpc>
                <a:spcPct val="90000"/>
              </a:lnSpc>
            </a:pPr>
            <a:r>
              <a:rPr lang="hu-HU" altLang="hu-HU" dirty="0">
                <a:solidFill>
                  <a:schemeClr val="folHlink"/>
                </a:solidFill>
              </a:rPr>
              <a:t>tudományos módszertan</a:t>
            </a:r>
            <a:endParaRPr lang="hu-HU" altLang="hu-HU" dirty="0"/>
          </a:p>
          <a:p>
            <a:pPr marL="628650" lvl="2" indent="0">
              <a:lnSpc>
                <a:spcPct val="90000"/>
              </a:lnSpc>
              <a:spcBef>
                <a:spcPct val="10000"/>
              </a:spcBef>
              <a:buFont typeface="Wingdings" panose="05000000000000000000" pitchFamily="2" charset="2"/>
              <a:buNone/>
            </a:pPr>
            <a:r>
              <a:rPr lang="hu-HU" altLang="hu-HU" sz="2800" dirty="0"/>
              <a:t>a statisztikai tevékenység elmélete, az adatelemzés és következtetés tudományos módszertana</a:t>
            </a:r>
          </a:p>
        </p:txBody>
      </p:sp>
      <p:sp>
        <p:nvSpPr>
          <p:cNvPr id="8" name="Rectangle 2"/>
          <p:cNvSpPr>
            <a:spLocks noGrp="1" noChangeArrowheads="1"/>
          </p:cNvSpPr>
          <p:nvPr>
            <p:ph type="title"/>
          </p:nvPr>
        </p:nvSpPr>
        <p:spPr>
          <a:xfrm>
            <a:off x="468313" y="260350"/>
            <a:ext cx="8229600" cy="865188"/>
          </a:xfrm>
        </p:spPr>
        <p:txBody>
          <a:bodyPr/>
          <a:lstStyle/>
          <a:p>
            <a:r>
              <a:rPr lang="hu-HU" altLang="hu-HU" dirty="0">
                <a:solidFill>
                  <a:srgbClr val="744D00"/>
                </a:solidFill>
              </a:rPr>
              <a:t>A STATISZTIKA TÁRGYA</a:t>
            </a:r>
          </a:p>
        </p:txBody>
      </p:sp>
    </p:spTree>
    <p:extLst>
      <p:ext uri="{BB962C8B-B14F-4D97-AF65-F5344CB8AC3E}">
        <p14:creationId xmlns:p14="http://schemas.microsoft.com/office/powerpoint/2010/main" val="3257379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1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hu-HU"/>
              <a:t>Statisztika Tanszék</a:t>
            </a:r>
          </a:p>
        </p:txBody>
      </p:sp>
      <p:sp>
        <p:nvSpPr>
          <p:cNvPr id="5" name="Footer Placeholder 4"/>
          <p:cNvSpPr>
            <a:spLocks noGrp="1"/>
          </p:cNvSpPr>
          <p:nvPr>
            <p:ph type="ftr" sz="quarter" idx="11"/>
          </p:nvPr>
        </p:nvSpPr>
        <p:spPr/>
        <p:txBody>
          <a:bodyPr/>
          <a:lstStyle/>
          <a:p>
            <a:r>
              <a:rPr lang="en-US" altLang="hu-HU"/>
              <a:t>Budapesti Corvinus Egyetem</a:t>
            </a:r>
          </a:p>
        </p:txBody>
      </p:sp>
      <p:sp>
        <p:nvSpPr>
          <p:cNvPr id="6" name="Slide Number Placeholder 5"/>
          <p:cNvSpPr>
            <a:spLocks noGrp="1"/>
          </p:cNvSpPr>
          <p:nvPr>
            <p:ph type="sldNum" sz="quarter" idx="12"/>
          </p:nvPr>
        </p:nvSpPr>
        <p:spPr/>
        <p:txBody>
          <a:bodyPr/>
          <a:lstStyle/>
          <a:p>
            <a:fld id="{FD822ED2-4255-4312-9B16-0F73AC1F0605}" type="slidenum">
              <a:rPr lang="en-US" altLang="hu-HU"/>
              <a:pPr/>
              <a:t>8</a:t>
            </a:fld>
            <a:endParaRPr lang="en-US" altLang="hu-HU"/>
          </a:p>
        </p:txBody>
      </p:sp>
      <p:sp>
        <p:nvSpPr>
          <p:cNvPr id="422914" name="Rectangle 2"/>
          <p:cNvSpPr>
            <a:spLocks noGrp="1" noChangeArrowheads="1"/>
          </p:cNvSpPr>
          <p:nvPr>
            <p:ph type="title"/>
          </p:nvPr>
        </p:nvSpPr>
        <p:spPr>
          <a:xfrm>
            <a:off x="468313" y="116632"/>
            <a:ext cx="8496300" cy="865188"/>
          </a:xfrm>
        </p:spPr>
        <p:txBody>
          <a:bodyPr/>
          <a:lstStyle/>
          <a:p>
            <a:r>
              <a:rPr lang="hu-HU" altLang="hu-HU" dirty="0"/>
              <a:t>Negatív előítéletek a statisztikáról</a:t>
            </a:r>
          </a:p>
        </p:txBody>
      </p:sp>
      <p:sp>
        <p:nvSpPr>
          <p:cNvPr id="422915" name="Rectangle 3"/>
          <p:cNvSpPr>
            <a:spLocks noGrp="1" noChangeArrowheads="1"/>
          </p:cNvSpPr>
          <p:nvPr>
            <p:ph type="body" idx="1"/>
          </p:nvPr>
        </p:nvSpPr>
        <p:spPr>
          <a:xfrm>
            <a:off x="457200" y="908720"/>
            <a:ext cx="8686800" cy="5184552"/>
          </a:xfrm>
        </p:spPr>
        <p:txBody>
          <a:bodyPr/>
          <a:lstStyle/>
          <a:p>
            <a:r>
              <a:rPr lang="hu-HU" altLang="hu-HU" sz="2400" dirty="0"/>
              <a:t>„Csak abban a statisztikában hiszek, amit én magam hamisítok.” (Churchill)</a:t>
            </a:r>
          </a:p>
          <a:p>
            <a:r>
              <a:rPr lang="hu-HU" altLang="hu-HU" sz="2400" dirty="0"/>
              <a:t>„Háromfajta hazugság van: hazugság, szemérmetlen hazugság, és statisztika.” (Disraeli)</a:t>
            </a:r>
          </a:p>
          <a:p>
            <a:r>
              <a:rPr lang="hu-HU" altLang="hu-HU" sz="2400" dirty="0"/>
              <a:t>„Háromféleképpen lehet hazudni: igennel, nemmel és statisztikával.” (Napóleon) </a:t>
            </a:r>
          </a:p>
          <a:p>
            <a:r>
              <a:rPr lang="hu-HU" altLang="hu-HU" sz="2400" dirty="0"/>
              <a:t>„A statisztika olyan, mint a bikini: sok mindent megmutat, de a lényeget eltakarja.” (Levenstein)</a:t>
            </a:r>
          </a:p>
          <a:p>
            <a:r>
              <a:rPr lang="hu-HU" altLang="hu-HU" sz="2400" dirty="0"/>
              <a:t>Okok: </a:t>
            </a:r>
          </a:p>
          <a:p>
            <a:pPr marL="628650" lvl="1" indent="-271463">
              <a:spcBef>
                <a:spcPts val="0"/>
              </a:spcBef>
            </a:pPr>
            <a:r>
              <a:rPr lang="hu-HU" altLang="hu-HU" sz="2000" dirty="0"/>
              <a:t>statisztikát kevesen tanulnak, de az információkat használják</a:t>
            </a:r>
          </a:p>
          <a:p>
            <a:pPr marL="628650" lvl="1" indent="-271463">
              <a:spcBef>
                <a:spcPts val="0"/>
              </a:spcBef>
            </a:pPr>
            <a:r>
              <a:rPr lang="hu-HU" altLang="hu-HU" sz="2000" dirty="0"/>
              <a:t>változó folyamatokról csak pillanatképet kapunk</a:t>
            </a:r>
          </a:p>
          <a:p>
            <a:pPr marL="628650" lvl="1" indent="-271463">
              <a:spcBef>
                <a:spcPts val="0"/>
              </a:spcBef>
            </a:pPr>
            <a:r>
              <a:rPr lang="hu-HU" altLang="hu-HU" sz="2000" dirty="0"/>
              <a:t>bonyolult jelenségek </a:t>
            </a:r>
            <a:r>
              <a:rPr lang="hu-HU" altLang="hu-HU" sz="2000" dirty="0">
                <a:sym typeface="Symbol" panose="05050102010706020507" pitchFamily="18" charset="2"/>
              </a:rPr>
              <a:t> leegyszerűsített modellek</a:t>
            </a:r>
          </a:p>
          <a:p>
            <a:pPr marL="628650" lvl="1" indent="-271463">
              <a:spcBef>
                <a:spcPts val="0"/>
              </a:spcBef>
            </a:pPr>
            <a:r>
              <a:rPr lang="hu-HU" altLang="hu-HU" sz="2000" dirty="0">
                <a:sym typeface="Symbol" panose="05050102010706020507" pitchFamily="18" charset="2"/>
              </a:rPr>
              <a:t>az elemzésekkel eleve együtt járnak bizonyos (pl. mérési) hibák</a:t>
            </a:r>
          </a:p>
          <a:p>
            <a:pPr marL="628650" lvl="1" indent="-271463">
              <a:spcBef>
                <a:spcPts val="0"/>
              </a:spcBef>
            </a:pPr>
            <a:r>
              <a:rPr lang="hu-HU" altLang="hu-HU" sz="2000" dirty="0">
                <a:sym typeface="Symbol" panose="05050102010706020507" pitchFamily="18" charset="2"/>
              </a:rPr>
              <a:t>etikai tényezők (torzított értelmezés)</a:t>
            </a:r>
            <a:endParaRPr lang="hu-HU" altLang="hu-HU" sz="2000" dirty="0"/>
          </a:p>
          <a:p>
            <a:pPr marL="628650" indent="-271463"/>
            <a:endParaRPr lang="hu-HU" altLang="hu-HU" sz="2800" dirty="0"/>
          </a:p>
        </p:txBody>
      </p:sp>
    </p:spTree>
    <p:extLst>
      <p:ext uri="{BB962C8B-B14F-4D97-AF65-F5344CB8AC3E}">
        <p14:creationId xmlns:p14="http://schemas.microsoft.com/office/powerpoint/2010/main" val="351775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2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29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29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29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29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29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29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29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hu-HU"/>
              <a:t>Statisztika Tanszék</a:t>
            </a:r>
          </a:p>
        </p:txBody>
      </p:sp>
      <p:sp>
        <p:nvSpPr>
          <p:cNvPr id="5" name="Footer Placeholder 4"/>
          <p:cNvSpPr>
            <a:spLocks noGrp="1"/>
          </p:cNvSpPr>
          <p:nvPr>
            <p:ph type="ftr" sz="quarter" idx="11"/>
          </p:nvPr>
        </p:nvSpPr>
        <p:spPr/>
        <p:txBody>
          <a:bodyPr/>
          <a:lstStyle/>
          <a:p>
            <a:r>
              <a:rPr lang="en-US" altLang="hu-HU"/>
              <a:t>Budapesti Corvinus Egyetem</a:t>
            </a:r>
          </a:p>
        </p:txBody>
      </p:sp>
      <p:sp>
        <p:nvSpPr>
          <p:cNvPr id="6" name="Slide Number Placeholder 5"/>
          <p:cNvSpPr>
            <a:spLocks noGrp="1"/>
          </p:cNvSpPr>
          <p:nvPr>
            <p:ph type="sldNum" sz="quarter" idx="12"/>
          </p:nvPr>
        </p:nvSpPr>
        <p:spPr/>
        <p:txBody>
          <a:bodyPr/>
          <a:lstStyle/>
          <a:p>
            <a:fld id="{FD822ED2-4255-4312-9B16-0F73AC1F0605}" type="slidenum">
              <a:rPr lang="en-US" altLang="hu-HU"/>
              <a:pPr/>
              <a:t>9</a:t>
            </a:fld>
            <a:endParaRPr lang="en-US" altLang="hu-HU"/>
          </a:p>
        </p:txBody>
      </p:sp>
      <p:sp>
        <p:nvSpPr>
          <p:cNvPr id="422914" name="Rectangle 2"/>
          <p:cNvSpPr>
            <a:spLocks noGrp="1" noChangeArrowheads="1"/>
          </p:cNvSpPr>
          <p:nvPr>
            <p:ph type="title"/>
          </p:nvPr>
        </p:nvSpPr>
        <p:spPr>
          <a:xfrm>
            <a:off x="468313" y="116632"/>
            <a:ext cx="8496300" cy="865188"/>
          </a:xfrm>
        </p:spPr>
        <p:txBody>
          <a:bodyPr/>
          <a:lstStyle/>
          <a:p>
            <a:r>
              <a:rPr lang="hu-HU" altLang="hu-HU" dirty="0"/>
              <a:t>Miért tanuljuk akkor mégis?</a:t>
            </a:r>
          </a:p>
        </p:txBody>
      </p:sp>
      <p:sp>
        <p:nvSpPr>
          <p:cNvPr id="422915" name="Rectangle 3"/>
          <p:cNvSpPr>
            <a:spLocks noGrp="1" noChangeArrowheads="1"/>
          </p:cNvSpPr>
          <p:nvPr>
            <p:ph type="body" idx="1"/>
          </p:nvPr>
        </p:nvSpPr>
        <p:spPr>
          <a:xfrm>
            <a:off x="457200" y="1031032"/>
            <a:ext cx="8507413" cy="506224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hu-HU" altLang="hu-HU" sz="2400" dirty="0"/>
              <a:t>„Míg az egyes ember megfejthetetlen rejtély, sokaságban matematikai bizonyossággá válik. Sosem tudjuk például előre megmondani, hogy egy ember mire lesz képes, de egész pontosan meg lehet mondani, átlagosan hány ember lesz képes rá. Az egyének különböznek, de a százalékok állandók. Így mondja a statisztikus.”</a:t>
            </a:r>
            <a:br>
              <a:rPr lang="hu-HU" altLang="hu-HU" sz="2400" dirty="0"/>
            </a:br>
            <a:r>
              <a:rPr lang="hu-HU" altLang="hu-HU" sz="2400" dirty="0"/>
              <a:t>(Sir Arthur Conan Doyle: Sherlock Holmes - A négyek jele)</a:t>
            </a:r>
          </a:p>
          <a:p>
            <a:r>
              <a:rPr lang="hu-HU" altLang="hu-HU" sz="2400" dirty="0"/>
              <a:t>„Statisztikával hazudni könnyű, de statisztika nélkül még könnyebb.” (Charles Frederick </a:t>
            </a:r>
            <a:r>
              <a:rPr lang="hu-HU" altLang="hu-HU" sz="2400" dirty="0" err="1"/>
              <a:t>Mosteller</a:t>
            </a:r>
            <a:r>
              <a:rPr lang="hu-HU" altLang="hu-HU" sz="2400" dirty="0"/>
              <a:t>)</a:t>
            </a:r>
          </a:p>
          <a:p>
            <a:r>
              <a:rPr lang="hu-HU" sz="2400" dirty="0"/>
              <a:t>„Amit nem lehet számokban kifejezni, az nem tudomány, hanem vélemény.” (Robert A. </a:t>
            </a:r>
            <a:r>
              <a:rPr lang="hu-HU" sz="2400" dirty="0" err="1"/>
              <a:t>Heinlein</a:t>
            </a:r>
            <a:r>
              <a:rPr lang="hu-HU" sz="2400" dirty="0"/>
              <a:t> - </a:t>
            </a:r>
            <a:r>
              <a:rPr lang="en-US" sz="2400" dirty="0"/>
              <a:t>The Notebooks of Lazarus Long</a:t>
            </a:r>
            <a:r>
              <a:rPr lang="hu-HU" sz="2400" dirty="0"/>
              <a:t>)</a:t>
            </a:r>
            <a:endParaRPr lang="en-US" sz="2400" dirty="0"/>
          </a:p>
        </p:txBody>
      </p:sp>
    </p:spTree>
    <p:extLst>
      <p:ext uri="{BB962C8B-B14F-4D97-AF65-F5344CB8AC3E}">
        <p14:creationId xmlns:p14="http://schemas.microsoft.com/office/powerpoint/2010/main" val="35433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2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2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p:bldLst>
  </p:timing>
</p:sld>
</file>

<file path=ppt/theme/theme1.xml><?xml version="1.0" encoding="utf-8"?>
<a:theme xmlns:a="http://schemas.openxmlformats.org/drawingml/2006/main" name="corvinus_ppt_english">
  <a:themeElements>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fontScheme name="corvinus_ppt_english">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lnDef>
  </a:objectDefaults>
  <a:extraClrSchemeLst>
    <a:extraClrScheme>
      <a:clrScheme name="corvinus_ppt_englis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vinus_ppt_englis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vinus_ppt_englis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vinus_ppt_englis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vinus_ppt_englis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vinus_ppt_englis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vinus_ppt_englis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vinus_ppt_englis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vinus_ppt_englis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vinus_ppt_englis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vinus_ppt_englis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14">
        <a:dk1>
          <a:srgbClr val="000000"/>
        </a:dk1>
        <a:lt1>
          <a:srgbClr val="FFFFFF"/>
        </a:lt1>
        <a:dk2>
          <a:srgbClr val="000000"/>
        </a:dk2>
        <a:lt2>
          <a:srgbClr val="969696"/>
        </a:lt2>
        <a:accent1>
          <a:srgbClr val="CC9900"/>
        </a:accent1>
        <a:accent2>
          <a:srgbClr val="FFCC66"/>
        </a:accent2>
        <a:accent3>
          <a:srgbClr val="FFFFFF"/>
        </a:accent3>
        <a:accent4>
          <a:srgbClr val="000000"/>
        </a:accent4>
        <a:accent5>
          <a:srgbClr val="E2CAAA"/>
        </a:accent5>
        <a:accent6>
          <a:srgbClr val="E7B9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gyéni tervezés">
  <a:themeElements>
    <a:clrScheme name="Egyéni tervezés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fontScheme name="Egyéni tervezé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lnDef>
  </a:objectDefaults>
  <a:extraClrSchemeLst>
    <a:extraClrScheme>
      <a:clrScheme name="Egyéni tervezé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gyéni tervezé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gyéni tervezé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gyéni tervezé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gyéni tervezé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gyéni tervezé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gyéni tervezé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gyéni tervezé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gyéni tervezé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gyéni tervezé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gyéni tervezé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gyéni tervezé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gyéni tervezés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gyéni tervezés 14">
        <a:dk1>
          <a:srgbClr val="000000"/>
        </a:dk1>
        <a:lt1>
          <a:srgbClr val="FFFFFF"/>
        </a:lt1>
        <a:dk2>
          <a:srgbClr val="000000"/>
        </a:dk2>
        <a:lt2>
          <a:srgbClr val="969696"/>
        </a:lt2>
        <a:accent1>
          <a:srgbClr val="CC9900"/>
        </a:accent1>
        <a:accent2>
          <a:srgbClr val="FFCC66"/>
        </a:accent2>
        <a:accent3>
          <a:srgbClr val="FFFFFF"/>
        </a:accent3>
        <a:accent4>
          <a:srgbClr val="000000"/>
        </a:accent4>
        <a:accent5>
          <a:srgbClr val="E2CAAA"/>
        </a:accent5>
        <a:accent6>
          <a:srgbClr val="E7B9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rvinus_ppt_english">
  <a:themeElements>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fontScheme name="corvinus_ppt_english">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lnDef>
  </a:objectDefaults>
  <a:extraClrSchemeLst>
    <a:extraClrScheme>
      <a:clrScheme name="corvinus_ppt_englis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vinus_ppt_englis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vinus_ppt_englis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vinus_ppt_englis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vinus_ppt_englis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vinus_ppt_englis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vinus_ppt_englis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vinus_ppt_englis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vinus_ppt_englis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vinus_ppt_englis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vinus_ppt_englis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14">
        <a:dk1>
          <a:srgbClr val="000000"/>
        </a:dk1>
        <a:lt1>
          <a:srgbClr val="FFFFFF"/>
        </a:lt1>
        <a:dk2>
          <a:srgbClr val="000000"/>
        </a:dk2>
        <a:lt2>
          <a:srgbClr val="969696"/>
        </a:lt2>
        <a:accent1>
          <a:srgbClr val="CC9900"/>
        </a:accent1>
        <a:accent2>
          <a:srgbClr val="FFCC66"/>
        </a:accent2>
        <a:accent3>
          <a:srgbClr val="FFFFFF"/>
        </a:accent3>
        <a:accent4>
          <a:srgbClr val="000000"/>
        </a:accent4>
        <a:accent5>
          <a:srgbClr val="E2CAAA"/>
        </a:accent5>
        <a:accent6>
          <a:srgbClr val="E7B9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orvinus_ppt_english">
  <a:themeElements>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fontScheme name="corvinus_ppt_english">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lnDef>
  </a:objectDefaults>
  <a:extraClrSchemeLst>
    <a:extraClrScheme>
      <a:clrScheme name="corvinus_ppt_englis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vinus_ppt_englis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vinus_ppt_englis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vinus_ppt_englis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vinus_ppt_englis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vinus_ppt_englis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vinus_ppt_englis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vinus_ppt_englis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vinus_ppt_englis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vinus_ppt_englis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vinus_ppt_englis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14">
        <a:dk1>
          <a:srgbClr val="000000"/>
        </a:dk1>
        <a:lt1>
          <a:srgbClr val="FFFFFF"/>
        </a:lt1>
        <a:dk2>
          <a:srgbClr val="000000"/>
        </a:dk2>
        <a:lt2>
          <a:srgbClr val="969696"/>
        </a:lt2>
        <a:accent1>
          <a:srgbClr val="CC9900"/>
        </a:accent1>
        <a:accent2>
          <a:srgbClr val="FFCC66"/>
        </a:accent2>
        <a:accent3>
          <a:srgbClr val="FFFFFF"/>
        </a:accent3>
        <a:accent4>
          <a:srgbClr val="000000"/>
        </a:accent4>
        <a:accent5>
          <a:srgbClr val="E2CAAA"/>
        </a:accent5>
        <a:accent6>
          <a:srgbClr val="E7B9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orvinus_ppt_english">
  <a:themeElements>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fontScheme name="corvinus_ppt_english">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lnDef>
  </a:objectDefaults>
  <a:extraClrSchemeLst>
    <a:extraClrScheme>
      <a:clrScheme name="corvinus_ppt_englis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vinus_ppt_englis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vinus_ppt_englis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vinus_ppt_englis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vinus_ppt_englis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vinus_ppt_englis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vinus_ppt_englis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vinus_ppt_englis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vinus_ppt_englis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vinus_ppt_englis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vinus_ppt_englis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14">
        <a:dk1>
          <a:srgbClr val="000000"/>
        </a:dk1>
        <a:lt1>
          <a:srgbClr val="FFFFFF"/>
        </a:lt1>
        <a:dk2>
          <a:srgbClr val="000000"/>
        </a:dk2>
        <a:lt2>
          <a:srgbClr val="969696"/>
        </a:lt2>
        <a:accent1>
          <a:srgbClr val="CC9900"/>
        </a:accent1>
        <a:accent2>
          <a:srgbClr val="FFCC66"/>
        </a:accent2>
        <a:accent3>
          <a:srgbClr val="FFFFFF"/>
        </a:accent3>
        <a:accent4>
          <a:srgbClr val="000000"/>
        </a:accent4>
        <a:accent5>
          <a:srgbClr val="E2CAAA"/>
        </a:accent5>
        <a:accent6>
          <a:srgbClr val="E7B9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orvinus_ppt_english">
  <a:themeElements>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fontScheme name="corvinus_ppt_english">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9900"/>
          </a:buClr>
          <a:buSzTx/>
          <a:buFontTx/>
          <a:buChar char="•"/>
          <a:tabLst/>
          <a:defRPr kumimoji="0" lang="hu-HU" altLang="hu-HU" sz="2800" b="0" i="0" u="none" strike="noStrike" cap="none" normalizeH="0" baseline="0" smtClean="0">
            <a:ln>
              <a:noFill/>
            </a:ln>
            <a:solidFill>
              <a:schemeClr val="tx1"/>
            </a:solidFill>
            <a:effectLst/>
            <a:latin typeface="Trebuchet MS" panose="020B0603020202020204" pitchFamily="34" charset="0"/>
          </a:defRPr>
        </a:defPPr>
      </a:lstStyle>
    </a:lnDef>
  </a:objectDefaults>
  <a:extraClrSchemeLst>
    <a:extraClrScheme>
      <a:clrScheme name="corvinus_ppt_englis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vinus_ppt_englis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vinus_ppt_englis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vinus_ppt_englis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vinus_ppt_englis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vinus_ppt_englis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vinus_ppt_englis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vinus_ppt_englis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vinus_ppt_englis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vinus_ppt_englis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vinus_ppt_englis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rvinus_ppt_english 13">
        <a:dk1>
          <a:srgbClr val="000000"/>
        </a:dk1>
        <a:lt1>
          <a:srgbClr val="FFFFFF"/>
        </a:lt1>
        <a:dk2>
          <a:srgbClr val="000000"/>
        </a:dk2>
        <a:lt2>
          <a:srgbClr val="969696"/>
        </a:lt2>
        <a:accent1>
          <a:srgbClr val="CC9900"/>
        </a:accent1>
        <a:accent2>
          <a:srgbClr val="FF9966"/>
        </a:accent2>
        <a:accent3>
          <a:srgbClr val="FFFFFF"/>
        </a:accent3>
        <a:accent4>
          <a:srgbClr val="000000"/>
        </a:accent4>
        <a:accent5>
          <a:srgbClr val="E2CAAA"/>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vinus_ppt_english 14">
        <a:dk1>
          <a:srgbClr val="000000"/>
        </a:dk1>
        <a:lt1>
          <a:srgbClr val="FFFFFF"/>
        </a:lt1>
        <a:dk2>
          <a:srgbClr val="000000"/>
        </a:dk2>
        <a:lt2>
          <a:srgbClr val="969696"/>
        </a:lt2>
        <a:accent1>
          <a:srgbClr val="CC9900"/>
        </a:accent1>
        <a:accent2>
          <a:srgbClr val="FFCC66"/>
        </a:accent2>
        <a:accent3>
          <a:srgbClr val="FFFFFF"/>
        </a:accent3>
        <a:accent4>
          <a:srgbClr val="000000"/>
        </a:accent4>
        <a:accent5>
          <a:srgbClr val="E2CAAA"/>
        </a:accent5>
        <a:accent6>
          <a:srgbClr val="E7B9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16652</TotalTime>
  <Words>1424</Words>
  <Application>Microsoft Office PowerPoint</Application>
  <PresentationFormat>Diavetítés a képernyőre (4:3 oldalarány)</PresentationFormat>
  <Paragraphs>256</Paragraphs>
  <Slides>19</Slides>
  <Notes>18</Notes>
  <HiddenSlides>0</HiddenSlides>
  <MMClips>0</MMClips>
  <ScaleCrop>false</ScaleCrop>
  <HeadingPairs>
    <vt:vector size="6" baseType="variant">
      <vt:variant>
        <vt:lpstr>Használt betűtípusok</vt:lpstr>
      </vt:variant>
      <vt:variant>
        <vt:i4>5</vt:i4>
      </vt:variant>
      <vt:variant>
        <vt:lpstr>Téma</vt:lpstr>
      </vt:variant>
      <vt:variant>
        <vt:i4>6</vt:i4>
      </vt:variant>
      <vt:variant>
        <vt:lpstr>Diacímek</vt:lpstr>
      </vt:variant>
      <vt:variant>
        <vt:i4>19</vt:i4>
      </vt:variant>
    </vt:vector>
  </HeadingPairs>
  <TitlesOfParts>
    <vt:vector size="30" baseType="lpstr">
      <vt:lpstr>Arial</vt:lpstr>
      <vt:lpstr>Arial Narrow</vt:lpstr>
      <vt:lpstr>Papyrus</vt:lpstr>
      <vt:lpstr>Trebuchet MS</vt:lpstr>
      <vt:lpstr>Wingdings</vt:lpstr>
      <vt:lpstr>corvinus_ppt_english</vt:lpstr>
      <vt:lpstr>Egyéni tervezés</vt:lpstr>
      <vt:lpstr>1_corvinus_ppt_english</vt:lpstr>
      <vt:lpstr>2_corvinus_ppt_english</vt:lpstr>
      <vt:lpstr>3_corvinus_ppt_english</vt:lpstr>
      <vt:lpstr>4_corvinus_ppt_english</vt:lpstr>
      <vt:lpstr>PowerPoint-bemutató</vt:lpstr>
      <vt:lpstr>Elérhetőségek</vt:lpstr>
      <vt:lpstr>Tananyag</vt:lpstr>
      <vt:lpstr>Számonkérés</vt:lpstr>
      <vt:lpstr>1. Alapfogalmak</vt:lpstr>
      <vt:lpstr>PowerPoint-bemutató</vt:lpstr>
      <vt:lpstr>A STATISZTIKA TÁRGYA</vt:lpstr>
      <vt:lpstr>Negatív előítéletek a statisztikáról</vt:lpstr>
      <vt:lpstr>Miért tanuljuk akkor mégis?</vt:lpstr>
      <vt:lpstr>PowerPoint-bemutató</vt:lpstr>
      <vt:lpstr>ALAPFOGALMAK</vt:lpstr>
      <vt:lpstr>SOKASÁG, ISMÉRV/VÁLTOZÓ</vt:lpstr>
      <vt:lpstr>Változófajták</vt:lpstr>
      <vt:lpstr>MÉRÉSI SKÁLÁK</vt:lpstr>
      <vt:lpstr>A mérési skálák fajtái 1.</vt:lpstr>
      <vt:lpstr>A mérési skálák fajtái 2.</vt:lpstr>
      <vt:lpstr>PowerPoint-bemutató</vt:lpstr>
      <vt:lpstr>Ismérvfajták és mérési skálák</vt:lpstr>
      <vt:lpstr>PowerPoint-bemutató</vt:lpstr>
    </vt:vector>
  </TitlesOfParts>
  <Manager>Kommunikáció</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dia</dc:title>
  <dc:subject>Útmutató</dc:subject>
  <dc:creator>.</dc:creator>
  <cp:lastModifiedBy>Kovács László</cp:lastModifiedBy>
  <cp:revision>443</cp:revision>
  <cp:lastPrinted>2018-02-05T07:54:42Z</cp:lastPrinted>
  <dcterms:created xsi:type="dcterms:W3CDTF">2010-11-25T13:28:15Z</dcterms:created>
  <dcterms:modified xsi:type="dcterms:W3CDTF">2021-09-25T14:51:01Z</dcterms:modified>
</cp:coreProperties>
</file>