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FAF337-3156-4E75-9A67-8187D4C637EF}">
  <a:tblStyle styleId="{34FAF337-3156-4E75-9A67-8187D4C63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Originally intended features vs. what we have now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most notable ones from documented items in the original scope.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items may have been omitted for their lack of importance and concision of the powerpoint.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talking about new/removed things during development.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are the features that were not expected from the beginning of the project but added on as the project developed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Discarded plans are the features that we wanted to create (not from original scope) but did not get finished due to time constraint or technical reasons.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do not relate to original scope.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 in lab = 18 labs * 2 hours * 4 team members = 144 hrs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 spent watching tutorials, looking up syntax, and researching codes, etc. cannot be calculated, which is the </a:t>
            </a:r>
            <a:r>
              <a:rPr lang="en"/>
              <a:t>+ α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Closed tasks are discarded tasks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hyperlink" Target="#slide=id.g3b783e5b7b_4_270" TargetMode="External"/><Relationship Id="rId4" Type="http://schemas.openxmlformats.org/officeDocument/2006/relationships/hyperlink" Target="#slide=id.g3b783e5b7b_4_270" TargetMode="External"/><Relationship Id="rId5" Type="http://schemas.openxmlformats.org/officeDocument/2006/relationships/hyperlink" Target="#slide=id.g3b783e5b7b_4_270" TargetMode="External"/><Relationship Id="rId6" Type="http://schemas.openxmlformats.org/officeDocument/2006/relationships/hyperlink" Target="#slide=id.g3b783e5b7b_4_270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Shape 13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7" name="Shape 13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Shape 14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46" name="Shape 14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Shape 16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Shape 16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8" name="Shape 16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Shape 17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5" name="Shape 17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3" name="Shape 18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Shape 18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9" name="Shape 18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96" name="Shape 19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Shape 2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Shape 2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18" name="Shape 2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Shape 22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Shape 2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Shape 22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26" name="Shape 22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Shape 22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Shape 23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2" name="Shape 23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Shape 250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Shape 25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57" name="Shape 25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Shape 2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3">
  <p:cSld name="TITLE_AND_BODY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278" name="Shape 278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279" name="Shape 2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Shape 282">
            <a:hlinkClick r:id="rId3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>
            <a:hlinkClick r:id="rId4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>
            <a:hlinkClick r:id="rId5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>
            <a:hlinkClick r:id="rId6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Shape 28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87" name="Shape 28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gif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ctrTitle"/>
          </p:nvPr>
        </p:nvSpPr>
        <p:spPr>
          <a:xfrm>
            <a:off x="3440800" y="1571000"/>
            <a:ext cx="41187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Project R</a:t>
            </a:r>
            <a:endParaRPr sz="6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/>
          </a:p>
        </p:txBody>
      </p:sp>
      <p:sp>
        <p:nvSpPr>
          <p:cNvPr id="294" name="Shape 294"/>
          <p:cNvSpPr txBox="1"/>
          <p:nvPr>
            <p:ph idx="1" type="subTitle"/>
          </p:nvPr>
        </p:nvSpPr>
        <p:spPr>
          <a:xfrm>
            <a:off x="3764800" y="29286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13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6B748D"/>
            </a:gs>
            <a:gs pos="100000">
              <a:srgbClr val="36393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44055"/>
            </a:gs>
            <a:gs pos="100000">
              <a:srgbClr val="030304"/>
            </a:gs>
          </a:gsLst>
          <a:lin ang="5400012" scaled="0"/>
        </a:gra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4294967295" type="title"/>
          </p:nvPr>
        </p:nvSpPr>
        <p:spPr>
          <a:xfrm>
            <a:off x="311700" y="677300"/>
            <a:ext cx="85206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Team Members and Roles</a:t>
            </a:r>
            <a:endParaRPr i="1" sz="1600"/>
          </a:p>
        </p:txBody>
      </p:sp>
      <p:sp>
        <p:nvSpPr>
          <p:cNvPr id="300" name="Shape 300"/>
          <p:cNvSpPr txBox="1"/>
          <p:nvPr>
            <p:ph idx="4294967295" type="title"/>
          </p:nvPr>
        </p:nvSpPr>
        <p:spPr>
          <a:xfrm>
            <a:off x="43500" y="1918100"/>
            <a:ext cx="22539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Min Dye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301" name="Shape 301"/>
          <p:cNvSpPr txBox="1"/>
          <p:nvPr>
            <p:ph idx="4294967295" type="body"/>
          </p:nvPr>
        </p:nvSpPr>
        <p:spPr>
          <a:xfrm>
            <a:off x="159300" y="2864350"/>
            <a:ext cx="2022300" cy="16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Project Director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Assistant Graphics Designer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Assistant Developer</a:t>
            </a:r>
            <a:endParaRPr sz="1600"/>
          </a:p>
        </p:txBody>
      </p:sp>
      <p:sp>
        <p:nvSpPr>
          <p:cNvPr id="302" name="Shape 302"/>
          <p:cNvSpPr txBox="1"/>
          <p:nvPr>
            <p:ph idx="4294967295" type="title"/>
          </p:nvPr>
        </p:nvSpPr>
        <p:spPr>
          <a:xfrm>
            <a:off x="2275675" y="1918100"/>
            <a:ext cx="22179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Scott Hargrove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303" name="Shape 303"/>
          <p:cNvSpPr txBox="1"/>
          <p:nvPr>
            <p:ph idx="4294967295" type="title"/>
          </p:nvPr>
        </p:nvSpPr>
        <p:spPr>
          <a:xfrm>
            <a:off x="4515229" y="19180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Ryan Do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304" name="Shape 304"/>
          <p:cNvSpPr txBox="1"/>
          <p:nvPr>
            <p:ph idx="4294967295" type="body"/>
          </p:nvPr>
        </p:nvSpPr>
        <p:spPr>
          <a:xfrm>
            <a:off x="2227075" y="2864350"/>
            <a:ext cx="2315100" cy="16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Vice-Project Director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Lead Developer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Lead Graphics Designer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05" name="Shape 305"/>
          <p:cNvSpPr txBox="1"/>
          <p:nvPr>
            <p:ph idx="4294967295" type="body"/>
          </p:nvPr>
        </p:nvSpPr>
        <p:spPr>
          <a:xfrm>
            <a:off x="4515225" y="2864349"/>
            <a:ext cx="2022300" cy="16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Animation Designer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Project Planner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06" name="Shape 306"/>
          <p:cNvSpPr txBox="1"/>
          <p:nvPr>
            <p:ph idx="4294967295" type="title"/>
          </p:nvPr>
        </p:nvSpPr>
        <p:spPr>
          <a:xfrm>
            <a:off x="6374175" y="1918100"/>
            <a:ext cx="26970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Peter Wainwright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307" name="Shape 307"/>
          <p:cNvSpPr txBox="1"/>
          <p:nvPr>
            <p:ph idx="4294967295" type="body"/>
          </p:nvPr>
        </p:nvSpPr>
        <p:spPr>
          <a:xfrm>
            <a:off x="6613725" y="2864350"/>
            <a:ext cx="2217900" cy="16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Application Developer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Introduction/Scope</a:t>
            </a:r>
            <a:endParaRPr sz="2800"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1297500" y="1567550"/>
            <a:ext cx="748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 the newest 2D Action Platformer: Project R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your way through unique enemies and traps!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Powerful boss monsters will stop you on the way...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/>
              <a:t>Unlock better weapons as you advance through stages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Death will be costly as you will have to start over from the beginning</a:t>
            </a:r>
            <a:endParaRPr/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2675" y="4666400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25" y="4666400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25" y="4666400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5" y="4666400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525" y="4669175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325" y="4669175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125" y="4669175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925" y="4669175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725" y="4669175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525" y="4669175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325" y="4669175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125" y="4669175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925" y="4665025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725" y="4665025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525" y="4665025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325" y="4665025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125" y="4665013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925" y="4665013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725" y="4665013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525" y="4665013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325" y="4666400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125" y="4666400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925" y="4666400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725" y="4666400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525" y="4667788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325" y="4667788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125" y="4667788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925" y="4667788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725" y="4665013"/>
            <a:ext cx="470150" cy="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525" y="4665013"/>
            <a:ext cx="470150" cy="4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Scope vs. Final Product</a:t>
            </a:r>
            <a:endParaRPr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557975" y="3557475"/>
            <a:ext cx="1586025" cy="1586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0" name="Shape 350"/>
          <p:cNvGraphicFramePr/>
          <p:nvPr/>
        </p:nvGraphicFramePr>
        <p:xfrm>
          <a:off x="11526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{34FAF337-3156-4E75-9A67-8187D4C637EF}</a:tableStyleId>
              </a:tblPr>
              <a:tblGrid>
                <a:gridCol w="3326075"/>
                <a:gridCol w="33260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Original Scope</a:t>
                      </a:r>
                      <a:endParaRPr b="1"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Final Product</a:t>
                      </a:r>
                      <a:endParaRPr b="1"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 Playable Stages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 Playable Stages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UI has HP bar and inventory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UI has HP bar and mana bar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Currency for upgrading weapons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New weapons unlock after bosses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Random chest drops new weapons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New weapons unlock after bosses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Story</a:t>
                      </a: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about evil magician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 story/dialogue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Enemies get stronger progressively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Enemies’ stats are constant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and Discarded Plans</a:t>
            </a:r>
            <a:endParaRPr/>
          </a:p>
        </p:txBody>
      </p:sp>
      <p:graphicFrame>
        <p:nvGraphicFramePr>
          <p:cNvPr id="356" name="Shape 356"/>
          <p:cNvGraphicFramePr/>
          <p:nvPr/>
        </p:nvGraphicFramePr>
        <p:xfrm>
          <a:off x="11526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{34FAF337-3156-4E75-9A67-8187D4C637EF}</a:tableStyleId>
              </a:tblPr>
              <a:tblGrid>
                <a:gridCol w="3326075"/>
                <a:gridCol w="3326075"/>
              </a:tblGrid>
              <a:tr h="39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New Features</a:t>
                      </a:r>
                      <a:endParaRPr b="1"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Dash &amp; down movements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Two boss monsters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Healing object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Knockback system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InputManager (custom inputs)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Invincible frames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7" name="Shape 357"/>
          <p:cNvGraphicFramePr/>
          <p:nvPr/>
        </p:nvGraphicFramePr>
        <p:xfrm>
          <a:off x="1152600" y="323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{34FAF337-3156-4E75-9A67-8187D4C637EF}</a:tableStyleId>
              </a:tblPr>
              <a:tblGrid>
                <a:gridCol w="3326075"/>
                <a:gridCol w="3326075"/>
              </a:tblGrid>
              <a:tr h="39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Discarded Plans</a:t>
                      </a:r>
                      <a:endParaRPr b="1" sz="18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NPC’s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Tutorial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Game over screen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New Enemies and Graphics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29400"/>
            <a:ext cx="9141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229900" y="4229400"/>
            <a:ext cx="914100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of Work</a:t>
            </a:r>
            <a:endParaRPr/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1297500" y="977550"/>
            <a:ext cx="7730700" cy="3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About 250</a:t>
            </a:r>
            <a:r>
              <a:rPr lang="en" sz="1600"/>
              <a:t> revisions have been made between February 28th and May 29th</a:t>
            </a:r>
            <a:endParaRPr sz="1600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a revision took 20 </a:t>
            </a:r>
            <a:r>
              <a:rPr lang="en" sz="1600"/>
              <a:t>minutes</a:t>
            </a:r>
            <a:r>
              <a:rPr lang="en" sz="1600"/>
              <a:t> on average and testing took another 20 minutes...</a:t>
            </a:r>
            <a:endParaRPr sz="1600"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250 revisions is </a:t>
            </a:r>
            <a:r>
              <a:rPr lang="en"/>
              <a:t>approximately</a:t>
            </a:r>
            <a:r>
              <a:rPr lang="en" sz="1600"/>
              <a:t> </a:t>
            </a:r>
            <a:r>
              <a:rPr lang="en"/>
              <a:t>167</a:t>
            </a:r>
            <a:r>
              <a:rPr lang="en" sz="1600"/>
              <a:t> hours!</a:t>
            </a:r>
            <a:endParaRPr sz="1600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 Fact: t</a:t>
            </a:r>
            <a:r>
              <a:rPr lang="en" sz="1600"/>
              <a:t>otal of 2161 lines of code have been written in 35 files </a:t>
            </a:r>
            <a:endParaRPr sz="16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b="13698" l="3601" r="41335" t="14167"/>
          <a:stretch/>
        </p:blipFill>
        <p:spPr>
          <a:xfrm>
            <a:off x="1422125" y="2911300"/>
            <a:ext cx="1660450" cy="14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4345900"/>
            <a:ext cx="742550" cy="7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4345900"/>
            <a:ext cx="742550" cy="7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450" y="4345900"/>
            <a:ext cx="742550" cy="7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838" y="4345900"/>
            <a:ext cx="742550" cy="7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4345900"/>
            <a:ext cx="742550" cy="7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7650" y="4345900"/>
            <a:ext cx="742550" cy="7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6650" y="2911300"/>
            <a:ext cx="2175216" cy="14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6">
            <a:alphaModFix/>
          </a:blip>
          <a:srcRect b="0" l="0" r="8223" t="0"/>
          <a:stretch/>
        </p:blipFill>
        <p:spPr>
          <a:xfrm>
            <a:off x="3082575" y="2911300"/>
            <a:ext cx="2464075" cy="14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of Work</a:t>
            </a:r>
            <a:endParaRPr/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1297500" y="977550"/>
            <a:ext cx="7734900" cy="3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 of more than 50 prototype in-house graphics, 5 </a:t>
            </a:r>
            <a:r>
              <a:rPr lang="en" sz="1600"/>
              <a:t>were adopted</a:t>
            </a:r>
            <a:endParaRPr sz="1600"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If a graphic took 30 minutes on average, this is approximately 25 hours</a:t>
            </a:r>
            <a:endParaRPr sz="1600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Since February 27th, 2745 messages were sent on our Discord</a:t>
            </a:r>
            <a:endParaRPr sz="1600"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Averaging to about 30 messages per day</a:t>
            </a:r>
            <a:endParaRPr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Messages sent on GroupMe are not accounted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62 files have been submitted on Bitbucket for weekly labs</a:t>
            </a:r>
            <a:endParaRPr sz="1600"/>
          </a:p>
          <a:p>
            <a: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If a file took 1 hour on average, this is approximately 62 hours</a:t>
            </a:r>
            <a:endParaRPr sz="1600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Total Hours: 254 hours + 144 hours in lab + unaccountable hours on research</a:t>
            </a:r>
            <a:endParaRPr sz="1600"/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= 398 hours + α</a:t>
            </a:r>
            <a:endParaRPr sz="1600"/>
          </a:p>
        </p:txBody>
      </p:sp>
      <p:pic>
        <p:nvPicPr>
          <p:cNvPr id="381" name="Shape 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289838" y="4345900"/>
            <a:ext cx="742550" cy="7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832638" y="4345900"/>
            <a:ext cx="742550" cy="7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34188" y="4345900"/>
            <a:ext cx="742550" cy="7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19800" y="4345900"/>
            <a:ext cx="742550" cy="7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75438" y="4345900"/>
            <a:ext cx="742550" cy="7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76988" y="4345900"/>
            <a:ext cx="742550" cy="7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0" y="-25"/>
            <a:ext cx="2538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99" y="0"/>
            <a:ext cx="66578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1297500" y="1125075"/>
            <a:ext cx="7038900" cy="3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Skills</a:t>
            </a:r>
            <a:endParaRPr/>
          </a:p>
          <a:p>
            <a:pPr indent="-3302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Utilizing Unity engine</a:t>
            </a:r>
            <a:endParaRPr/>
          </a:p>
          <a:p>
            <a: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Learning how to code in C#</a:t>
            </a:r>
            <a:endParaRPr/>
          </a:p>
          <a:p>
            <a: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Scenes, prefabs, canvas, objects, physics, etc.</a:t>
            </a:r>
            <a:endParaRPr/>
          </a:p>
          <a:p>
            <a:pPr indent="-3302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Troubleshooting</a:t>
            </a:r>
            <a:endParaRPr/>
          </a:p>
          <a:p>
            <a:pPr indent="-3302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Utilizing various drawing softwares</a:t>
            </a:r>
            <a:endParaRPr/>
          </a:p>
          <a:p>
            <a: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Sprite editing and animating</a:t>
            </a:r>
            <a:endParaRPr/>
          </a:p>
          <a:p>
            <a:pPr indent="-3429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/ Management Skills</a:t>
            </a:r>
            <a:endParaRPr/>
          </a:p>
          <a:p>
            <a:pPr indent="-3302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Identifying scope, requirements, systems, etc.</a:t>
            </a:r>
            <a:endParaRPr/>
          </a:p>
          <a:p>
            <a:pPr indent="-3302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Documentation, Gantt and Burnout charts</a:t>
            </a:r>
            <a:endParaRPr/>
          </a:p>
          <a:p>
            <a:pPr indent="-3302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Time management</a:t>
            </a:r>
            <a:endParaRPr/>
          </a:p>
          <a:p>
            <a:pPr indent="-3302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Effective communication between members</a:t>
            </a:r>
            <a:endParaRPr/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75" y="4229400"/>
            <a:ext cx="9141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650" y="4087375"/>
            <a:ext cx="1056125" cy="10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