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e6d83"/>
            </a:gs>
            <a:gs pos="100000">
              <a:srgbClr val="475971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e6d83"/>
            </a:gs>
            <a:gs pos="100000">
              <a:srgbClr val="475971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</a:t>
            </a:r>
            <a:r>
              <a:rPr b="0" lang="ru-RU" sz="4400" spc="-1" strike="noStrike">
                <a:latin typeface="Arial"/>
              </a:rPr>
              <a:t>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52600" y="57240"/>
            <a:ext cx="9143280" cy="67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Bahnschrift"/>
                <a:ea typeface="Tahoma"/>
              </a:rPr>
              <a:t>Министерство образования, науки и молодежной политики Республики Коми</a:t>
            </a:r>
            <a:br/>
            <a:r>
              <a:rPr b="1" lang="ru-RU" sz="1800" spc="-1" strike="noStrike">
                <a:solidFill>
                  <a:srgbClr val="ffffff"/>
                </a:solidFill>
                <a:latin typeface="Bahnschrift"/>
                <a:ea typeface="Tahoma"/>
              </a:rPr>
              <a:t>ГПОУ </a:t>
            </a:r>
            <a:r>
              <a:rPr b="1" lang="en-US" sz="1800" spc="-1" strike="noStrike">
                <a:solidFill>
                  <a:srgbClr val="ffffff"/>
                </a:solidFill>
                <a:latin typeface="Bahnschrift"/>
                <a:ea typeface="Tahoma"/>
              </a:rPr>
              <a:t>“</a:t>
            </a:r>
            <a:r>
              <a:rPr b="1" lang="ru-RU" sz="1800" spc="-1" strike="noStrike">
                <a:solidFill>
                  <a:srgbClr val="ffffff"/>
                </a:solidFill>
                <a:latin typeface="Bahnschrift"/>
                <a:ea typeface="Tahoma"/>
              </a:rPr>
              <a:t>Сыктывкарский политехнический техникум</a:t>
            </a:r>
            <a:r>
              <a:rPr b="1" lang="en-US" sz="1800" spc="-1" strike="noStrike">
                <a:solidFill>
                  <a:srgbClr val="ffffff"/>
                </a:solidFill>
                <a:latin typeface="Bahnschrift"/>
                <a:ea typeface="Tahoma"/>
              </a:rPr>
              <a:t>”</a:t>
            </a:r>
            <a:br/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800" spc="-1" strike="noStrike">
                <a:solidFill>
                  <a:srgbClr val="ffffff"/>
                </a:solidFill>
                <a:latin typeface="Bahnschrift"/>
                <a:ea typeface="Tahoma"/>
              </a:rPr>
              <a:t>Курсовая работа</a:t>
            </a:r>
            <a:br/>
            <a:br/>
            <a:r>
              <a:rPr b="1" lang="ru-RU" sz="2800" spc="-1" strike="noStrike">
                <a:solidFill>
                  <a:srgbClr val="ffffff"/>
                </a:solidFill>
                <a:latin typeface="Bahnschrift"/>
                <a:ea typeface="Tahoma"/>
              </a:rPr>
              <a:t>Тема: База</a:t>
            </a:r>
            <a:r>
              <a:rPr b="1" lang="en-US" sz="2800" spc="-1" strike="noStrike">
                <a:solidFill>
                  <a:srgbClr val="ffffff"/>
                </a:solidFill>
                <a:latin typeface="Bahnschrift"/>
                <a:ea typeface="Tahoma"/>
              </a:rPr>
              <a:t> </a:t>
            </a:r>
            <a:r>
              <a:rPr b="1" lang="ru-RU" sz="2800" spc="-1" strike="noStrike">
                <a:solidFill>
                  <a:srgbClr val="ffffff"/>
                </a:solidFill>
                <a:latin typeface="Bahnschrift"/>
                <a:ea typeface="Tahoma"/>
              </a:rPr>
              <a:t>данных для школы детского творчества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000" spc="-1" strike="noStrike">
                <a:solidFill>
                  <a:srgbClr val="ffffff"/>
                </a:solidFill>
                <a:latin typeface="Bahnschrift"/>
                <a:ea typeface="Tahoma"/>
              </a:rPr>
              <a:t>Выполнил: Русанов Д.Ю.</a:t>
            </a:r>
            <a:br/>
            <a:r>
              <a:rPr b="1" lang="ru-RU" sz="2000" spc="-1" strike="noStrike">
                <a:solidFill>
                  <a:srgbClr val="ffffff"/>
                </a:solidFill>
                <a:latin typeface="Bahnschrift"/>
                <a:ea typeface="Tahoma"/>
              </a:rPr>
              <a:t>Проверил: Пунгин И.В.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 rot="16200000">
            <a:off x="7791840" y="2458800"/>
            <a:ext cx="6857280" cy="194112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485972"/>
              </a:gs>
              <a:gs pos="100000">
                <a:srgbClr val="5c6c84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 rot="16200000">
            <a:off x="7791840" y="2458800"/>
            <a:ext cx="6857280" cy="194112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485972"/>
              </a:gs>
              <a:gs pos="100000">
                <a:srgbClr val="5c6c84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783000" y="0"/>
            <a:ext cx="10514880" cy="11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Bahnschrift"/>
              </a:rPr>
              <a:t>Цели и задачи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295200" y="1299240"/>
            <a:ext cx="897192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ffffff"/>
                </a:solidFill>
                <a:latin typeface="Bahnschrift"/>
                <a:ea typeface="DejaVu Sans"/>
              </a:rPr>
              <a:t>Цель работы заключается в разработке базы данных для школы детского творчества, которая обеспечит централизованное управление информацией о творческих группах, мероприятиях, педагогах и учащихся.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81" name="Line 4"/>
          <p:cNvSpPr/>
          <p:nvPr/>
        </p:nvSpPr>
        <p:spPr>
          <a:xfrm>
            <a:off x="399960" y="1251360"/>
            <a:ext cx="402912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5"/>
          <p:cNvSpPr/>
          <p:nvPr/>
        </p:nvSpPr>
        <p:spPr>
          <a:xfrm>
            <a:off x="295200" y="3476520"/>
            <a:ext cx="897192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ru-RU" sz="1800" spc="-1" strike="noStrike">
                <a:solidFill>
                  <a:srgbClr val="ffffff"/>
                </a:solidFill>
                <a:latin typeface="Bahnschrift"/>
                <a:ea typeface="DejaVu Sans"/>
              </a:rPr>
              <a:t>Провести анализ предметной области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ru-RU" sz="1800" spc="-1" strike="noStrike">
                <a:solidFill>
                  <a:srgbClr val="ffffff"/>
                </a:solidFill>
                <a:latin typeface="Bahnschrift"/>
                <a:ea typeface="DejaVu Sans"/>
              </a:rPr>
              <a:t>Спроектировать логическую и физическую структуру БД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ru-RU" sz="1800" spc="-1" strike="noStrike">
                <a:solidFill>
                  <a:srgbClr val="ffffff"/>
                </a:solidFill>
                <a:latin typeface="Bahnschrift"/>
                <a:ea typeface="DejaVu Sans"/>
              </a:rPr>
              <a:t>Реализовать базу данных в PostgreSQL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ru-RU" sz="1800" spc="-1" strike="noStrike">
                <a:solidFill>
                  <a:srgbClr val="ffffff"/>
                </a:solidFill>
                <a:latin typeface="Bahnschrift"/>
                <a:ea typeface="DejaVu Sans"/>
              </a:rPr>
              <a:t>Разработать веб-интерфейс на PHP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ru-RU" sz="1800" spc="-1" strike="noStrike">
                <a:solidFill>
                  <a:srgbClr val="ffffff"/>
                </a:solidFill>
                <a:latin typeface="Bahnschrift"/>
                <a:ea typeface="DejaVu Sans"/>
              </a:rPr>
              <a:t>Обеспечить безопасность данных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ru-RU" sz="1800" spc="-1" strike="noStrike">
                <a:solidFill>
                  <a:srgbClr val="ffffff"/>
                </a:solidFill>
                <a:latin typeface="Bahnschrift"/>
                <a:ea typeface="DejaVu Sans"/>
              </a:rPr>
              <a:t>Заполнить БД тестовыми данными и провести тестирование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" name="Line 6"/>
          <p:cNvSpPr/>
          <p:nvPr/>
        </p:nvSpPr>
        <p:spPr>
          <a:xfrm>
            <a:off x="399960" y="3429000"/>
            <a:ext cx="402912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7"/>
          <p:cNvSpPr/>
          <p:nvPr/>
        </p:nvSpPr>
        <p:spPr>
          <a:xfrm>
            <a:off x="4429080" y="3409920"/>
            <a:ext cx="323640" cy="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8"/>
          <p:cNvSpPr/>
          <p:nvPr/>
        </p:nvSpPr>
        <p:spPr>
          <a:xfrm>
            <a:off x="4429080" y="1232280"/>
            <a:ext cx="323640" cy="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9"/>
          <p:cNvSpPr/>
          <p:nvPr/>
        </p:nvSpPr>
        <p:spPr>
          <a:xfrm>
            <a:off x="419040" y="2800080"/>
            <a:ext cx="0" cy="66312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 rot="16200000">
            <a:off x="7791840" y="2458800"/>
            <a:ext cx="6857280" cy="194112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485972"/>
              </a:gs>
              <a:gs pos="100000">
                <a:srgbClr val="5c6c84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783360" y="360"/>
            <a:ext cx="10514880" cy="11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Bahnschrift"/>
              </a:rPr>
              <a:t>Анализ предметной области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295200" y="1289880"/>
            <a:ext cx="897192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ru-RU" sz="1800" spc="-1" strike="noStrike">
                <a:solidFill>
                  <a:srgbClr val="ffffff"/>
                </a:solidFill>
                <a:latin typeface="Bahnschrift"/>
                <a:ea typeface="DejaVu Sans"/>
              </a:rPr>
              <a:t>Предметная область - управление информацией о студентах, преподавателях, группах и конкурсах в центре детского творчества и автоматизация процессов учёта и обработки данных. Система позволит эффективно отслеживать достижения учащихся, анализировать их результаты и вносить изменения в программу дальнейшего обучения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90" name="Line 4"/>
          <p:cNvSpPr/>
          <p:nvPr/>
        </p:nvSpPr>
        <p:spPr>
          <a:xfrm>
            <a:off x="399960" y="1242000"/>
            <a:ext cx="402912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5"/>
          <p:cNvSpPr/>
          <p:nvPr/>
        </p:nvSpPr>
        <p:spPr>
          <a:xfrm>
            <a:off x="399960" y="3419640"/>
            <a:ext cx="402912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Line 6"/>
          <p:cNvSpPr/>
          <p:nvPr/>
        </p:nvSpPr>
        <p:spPr>
          <a:xfrm>
            <a:off x="4429080" y="3400560"/>
            <a:ext cx="323640" cy="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7"/>
          <p:cNvSpPr/>
          <p:nvPr/>
        </p:nvSpPr>
        <p:spPr>
          <a:xfrm>
            <a:off x="4429080" y="1222920"/>
            <a:ext cx="323640" cy="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8"/>
          <p:cNvSpPr/>
          <p:nvPr/>
        </p:nvSpPr>
        <p:spPr>
          <a:xfrm>
            <a:off x="419040" y="2790720"/>
            <a:ext cx="0" cy="66312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 rot="16200000">
            <a:off x="7791840" y="2458800"/>
            <a:ext cx="6857280" cy="194112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485972"/>
              </a:gs>
              <a:gs pos="100000">
                <a:srgbClr val="5c6c84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783720" y="720"/>
            <a:ext cx="10514880" cy="11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ru-RU" sz="3400" spc="-1" strike="noStrike" cap="all">
                <a:solidFill>
                  <a:srgbClr val="ffffff"/>
                </a:solidFill>
                <a:latin typeface="Calibri"/>
              </a:rPr>
              <a:t>Модель базы данных</a:t>
            </a:r>
            <a:endParaRPr b="0" lang="ru-RU" sz="3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345040" y="1372680"/>
            <a:ext cx="7590600" cy="4818960"/>
          </a:xfrm>
          <a:prstGeom prst="rect">
            <a:avLst/>
          </a:prstGeom>
          <a:ln w="38160">
            <a:solidFill>
              <a:srgbClr val="485972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 rot="16200000">
            <a:off x="7791840" y="2458800"/>
            <a:ext cx="6857280" cy="194112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485972"/>
              </a:gs>
              <a:gs pos="100000">
                <a:srgbClr val="5c6c84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131920" y="1044000"/>
            <a:ext cx="9927720" cy="4787640"/>
          </a:xfrm>
          <a:prstGeom prst="rect">
            <a:avLst/>
          </a:prstGeom>
          <a:ln w="38160">
            <a:solidFill>
              <a:srgbClr val="485972"/>
            </a:solidFill>
            <a:round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104040" y="1052640"/>
            <a:ext cx="1947600" cy="4769280"/>
          </a:xfrm>
          <a:prstGeom prst="rect">
            <a:avLst/>
          </a:prstGeom>
          <a:ln w="38160">
            <a:solidFill>
              <a:srgbClr val="485972"/>
            </a:solidFill>
            <a:round/>
          </a:ln>
        </p:spPr>
      </p:pic>
      <p:sp>
        <p:nvSpPr>
          <p:cNvPr id="101" name="CustomShape 2"/>
          <p:cNvSpPr/>
          <p:nvPr/>
        </p:nvSpPr>
        <p:spPr>
          <a:xfrm>
            <a:off x="784080" y="1080"/>
            <a:ext cx="10514880" cy="11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ru-RU" sz="3400" spc="-1" strike="noStrike" cap="all">
                <a:solidFill>
                  <a:srgbClr val="ffffff"/>
                </a:solidFill>
                <a:latin typeface="Calibri"/>
              </a:rPr>
              <a:t>Веб Интерфейс базы данных</a:t>
            </a:r>
            <a:endParaRPr b="0" lang="ru-RU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 rot="16200000">
            <a:off x="7791840" y="2458800"/>
            <a:ext cx="6857280" cy="194112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485972"/>
              </a:gs>
              <a:gs pos="100000">
                <a:srgbClr val="5c6c84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552960" y="1583280"/>
            <a:ext cx="10607040" cy="5109840"/>
          </a:xfrm>
          <a:prstGeom prst="rect">
            <a:avLst/>
          </a:prstGeom>
          <a:ln w="38160">
            <a:solidFill>
              <a:srgbClr val="485972"/>
            </a:solidFill>
            <a:round/>
          </a:ln>
        </p:spPr>
      </p:pic>
      <p:sp>
        <p:nvSpPr>
          <p:cNvPr id="104" name="CustomShape 2"/>
          <p:cNvSpPr/>
          <p:nvPr/>
        </p:nvSpPr>
        <p:spPr>
          <a:xfrm>
            <a:off x="572760" y="365400"/>
            <a:ext cx="5474880" cy="11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ru-RU" sz="3400" spc="-1" strike="noStrike" cap="all">
                <a:solidFill>
                  <a:srgbClr val="ffffff"/>
                </a:solidFill>
                <a:latin typeface="Calibri"/>
              </a:rPr>
              <a:t>Интерфейс Списков </a:t>
            </a:r>
            <a:endParaRPr b="0" lang="ru-RU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 rot="16200000">
            <a:off x="7791840" y="2458800"/>
            <a:ext cx="6857280" cy="194112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485972"/>
              </a:gs>
              <a:gs pos="100000">
                <a:srgbClr val="5c6c84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52640" y="1364040"/>
            <a:ext cx="10796400" cy="5184000"/>
          </a:xfrm>
          <a:prstGeom prst="rect">
            <a:avLst/>
          </a:prstGeom>
          <a:ln w="38160">
            <a:solidFill>
              <a:srgbClr val="485972"/>
            </a:solidFill>
            <a:round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1834560" y="4752000"/>
            <a:ext cx="10357560" cy="4968000"/>
          </a:xfrm>
          <a:prstGeom prst="rect">
            <a:avLst/>
          </a:prstGeom>
          <a:ln w="38160">
            <a:solidFill>
              <a:srgbClr val="485972"/>
            </a:solidFill>
            <a:round/>
          </a:ln>
        </p:spPr>
      </p:pic>
      <p:sp>
        <p:nvSpPr>
          <p:cNvPr id="108" name="CustomShape 2"/>
          <p:cNvSpPr/>
          <p:nvPr/>
        </p:nvSpPr>
        <p:spPr>
          <a:xfrm>
            <a:off x="573120" y="365760"/>
            <a:ext cx="5402520" cy="11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ru-RU" sz="3400" spc="-1" strike="noStrike" cap="all">
                <a:solidFill>
                  <a:srgbClr val="ffffff"/>
                </a:solidFill>
                <a:latin typeface="Calibri"/>
              </a:rPr>
              <a:t>Интерфейс изменения </a:t>
            </a:r>
            <a:endParaRPr b="0" lang="ru-RU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 rot="16200000">
            <a:off x="7791840" y="2458800"/>
            <a:ext cx="6857280" cy="194112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485972"/>
              </a:gs>
              <a:gs pos="100000">
                <a:srgbClr val="5c6c84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"/>
          <p:cNvSpPr/>
          <p:nvPr/>
        </p:nvSpPr>
        <p:spPr>
          <a:xfrm>
            <a:off x="572760" y="365400"/>
            <a:ext cx="5474880" cy="11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ru-RU" sz="3400" spc="-1" strike="noStrike" cap="all">
                <a:solidFill>
                  <a:srgbClr val="ffffff"/>
                </a:solidFill>
                <a:latin typeface="Calibri"/>
              </a:rPr>
              <a:t>Интерфейс От других ролей </a:t>
            </a:r>
            <a:endParaRPr b="0" lang="ru-RU" sz="34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6080760" y="576000"/>
            <a:ext cx="5553720" cy="2663640"/>
          </a:xfrm>
          <a:prstGeom prst="rect">
            <a:avLst/>
          </a:prstGeom>
          <a:ln w="38160">
            <a:solidFill>
              <a:srgbClr val="485972"/>
            </a:solidFill>
            <a:round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555480" y="1584000"/>
            <a:ext cx="5535720" cy="2663640"/>
          </a:xfrm>
          <a:prstGeom prst="rect">
            <a:avLst/>
          </a:prstGeom>
          <a:ln w="38160">
            <a:solidFill>
              <a:srgbClr val="485972"/>
            </a:solidFill>
            <a:round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6108480" y="3167280"/>
            <a:ext cx="5555160" cy="2664360"/>
          </a:xfrm>
          <a:prstGeom prst="rect">
            <a:avLst/>
          </a:prstGeom>
          <a:ln w="38160">
            <a:solidFill>
              <a:srgbClr val="485972"/>
            </a:solidFill>
            <a:round/>
          </a:ln>
        </p:spPr>
      </p:pic>
      <p:pic>
        <p:nvPicPr>
          <p:cNvPr id="114" name="" descr=""/>
          <p:cNvPicPr/>
          <p:nvPr/>
        </p:nvPicPr>
        <p:blipFill>
          <a:blip r:embed="rId4"/>
          <a:stretch/>
        </p:blipFill>
        <p:spPr>
          <a:xfrm>
            <a:off x="552960" y="3960000"/>
            <a:ext cx="5538240" cy="2658960"/>
          </a:xfrm>
          <a:prstGeom prst="rect">
            <a:avLst/>
          </a:prstGeom>
          <a:ln w="38160">
            <a:solidFill>
              <a:srgbClr val="485972"/>
            </a:solidFill>
            <a:round/>
          </a:ln>
        </p:spPr>
      </p:pic>
      <p:sp>
        <p:nvSpPr>
          <p:cNvPr id="115" name="CustomShape 3"/>
          <p:cNvSpPr/>
          <p:nvPr/>
        </p:nvSpPr>
        <p:spPr>
          <a:xfrm>
            <a:off x="4563720" y="1283400"/>
            <a:ext cx="89719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fffff"/>
                </a:solidFill>
                <a:latin typeface="Bahnschrift"/>
                <a:ea typeface="DejaVu Sans"/>
              </a:rPr>
              <a:t>От ученика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5787720" y="5819400"/>
            <a:ext cx="89719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fffff"/>
                </a:solidFill>
                <a:latin typeface="Bahnschrift"/>
                <a:ea typeface="DejaVu Sans"/>
              </a:rPr>
              <a:t>От учителя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 rot="16200000">
            <a:off x="7791840" y="2458800"/>
            <a:ext cx="6857280" cy="194112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485972"/>
              </a:gs>
              <a:gs pos="100000">
                <a:srgbClr val="5c6c84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783000" y="0"/>
            <a:ext cx="10514880" cy="11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Bahnschrift"/>
              </a:rPr>
              <a:t>Заключение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295200" y="1299240"/>
            <a:ext cx="11656440" cy="51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ffffff"/>
                </a:solidFill>
                <a:latin typeface="Bahnschrift"/>
                <a:ea typeface="DejaVu Sans"/>
              </a:rPr>
              <a:t>Разработана реляционная база данных (PostgreSQL) и веб-приложение (PHP) для автоматизации учета деятельности школы детского творчества, включая управление кружками, конкурсами и достижениями учащихся.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ffffff"/>
                </a:solidFill>
                <a:latin typeface="Bahnschrift"/>
                <a:ea typeface="DejaVu Sans"/>
              </a:rPr>
              <a:t>Ключевые результаты: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r>
              <a:rPr b="1" lang="ru-RU" sz="1500" spc="-1" strike="noStrike">
                <a:solidFill>
                  <a:srgbClr val="ffffff"/>
                </a:solidFill>
                <a:latin typeface="Bahnschrift"/>
                <a:ea typeface="DejaVu Sans"/>
              </a:rPr>
              <a:t>Структура БД: Таблицы students, teachers, groups, contests, student_contests с внешними ключами для обеспечения целостности данных и триггерами для автоматического обновления информации.</a:t>
            </a:r>
            <a:endParaRPr b="0" lang="ru-RU" sz="15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r>
              <a:rPr b="1" lang="ru-RU" sz="1500" spc="-1" strike="noStrike">
                <a:solidFill>
                  <a:srgbClr val="ffffff"/>
                </a:solidFill>
                <a:latin typeface="Bahnschrift"/>
                <a:ea typeface="DejaVu Sans"/>
              </a:rPr>
              <a:t>Ролевой доступ: Реализованы роли администратора, преподавателя и ученика с разграничением прав (CRUD-операции, безопасность через хеширование паролей).</a:t>
            </a:r>
            <a:endParaRPr b="0" lang="ru-RU" sz="15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r>
              <a:rPr b="1" lang="ru-RU" sz="1500" spc="-1" strike="noStrike">
                <a:solidFill>
                  <a:srgbClr val="ffffff"/>
                </a:solidFill>
                <a:latin typeface="Bahnschrift"/>
                <a:ea typeface="DejaVu Sans"/>
              </a:rPr>
              <a:t>Интерфейс: Удобное управление данными о группах, конкурсах и участниках, а также возможность формирования отчетов по активности и результатам.</a:t>
            </a:r>
            <a:endParaRPr b="0" lang="ru-RU" sz="15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endParaRPr b="0" lang="ru-RU" sz="15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Bahnschrift"/>
                <a:ea typeface="DejaVu Sans"/>
              </a:rPr>
              <a:t>Соответствие требованиям: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r>
              <a:rPr b="1" lang="ru-RU" sz="1500" spc="-1" strike="noStrike">
                <a:solidFill>
                  <a:srgbClr val="ffffff"/>
                </a:solidFill>
                <a:latin typeface="Bahnschrift"/>
                <a:ea typeface="DejaVu Sans"/>
              </a:rPr>
              <a:t>Автоматизация процессов учета: Упрощение работы с данными о кружках и конкурсах, что позволяет администраторам и преподавателям эффективно отслеживать достижения учащихся.</a:t>
            </a:r>
            <a:endParaRPr b="0" lang="ru-RU" sz="15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r>
              <a:rPr b="1" lang="ru-RU" sz="1500" spc="-1" strike="noStrike">
                <a:solidFill>
                  <a:srgbClr val="ffffff"/>
                </a:solidFill>
                <a:latin typeface="Bahnschrift"/>
                <a:ea typeface="DejaVu Sans"/>
              </a:rPr>
              <a:t>Оптимизация запросов через индексы: Повышение производительности системы при обработке запросов.</a:t>
            </a:r>
            <a:endParaRPr b="0" lang="ru-RU" sz="15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r>
              <a:rPr b="1" lang="ru-RU" sz="1500" spc="-1" strike="noStrike">
                <a:solidFill>
                  <a:srgbClr val="ffffff"/>
                </a:solidFill>
                <a:latin typeface="Bahnschrift"/>
                <a:ea typeface="DejaVu Sans"/>
              </a:rPr>
              <a:t>Гибкая отчетность: Формирование отчетов по участию в конкурсах, успеваемости студентов и активности групп, что способствует более эффективному планированию мероприятий.</a:t>
            </a:r>
            <a:endParaRPr b="0" lang="ru-RU" sz="15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endParaRPr b="0" lang="ru-RU" sz="15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endParaRPr b="0" lang="ru-RU" sz="1500" spc="-1" strike="noStrike">
              <a:latin typeface="Arial"/>
            </a:endParaRPr>
          </a:p>
        </p:txBody>
      </p:sp>
      <p:sp>
        <p:nvSpPr>
          <p:cNvPr id="120" name="Line 4"/>
          <p:cNvSpPr/>
          <p:nvPr/>
        </p:nvSpPr>
        <p:spPr>
          <a:xfrm>
            <a:off x="399960" y="1251360"/>
            <a:ext cx="402912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5"/>
          <p:cNvSpPr/>
          <p:nvPr/>
        </p:nvSpPr>
        <p:spPr>
          <a:xfrm>
            <a:off x="4429080" y="1232280"/>
            <a:ext cx="323640" cy="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Application>LibreOffice/6.4.7.2$Linux_X86_64 LibreOffice_project/40$Build-2</Application>
  <Words>53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2025-03-18T22:58:43Z</dcterms:created>
  <dc:creator>Дмитрий Русанов</dc:creator>
  <dc:description/>
  <dc:language>ru-RU</dc:language>
  <cp:lastModifiedBy/>
  <dcterms:modified xsi:type="dcterms:W3CDTF">2025-03-19T14:59:48Z</dcterms:modified>
  <cp:revision>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