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4061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04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614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1907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278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841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5043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05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3149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36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544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53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198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7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0724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13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023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7605DD-B282-420C-BA01-512C75FD17FD}" type="datetimeFigureOut">
              <a:rPr lang="ru-RU" smtClean="0"/>
              <a:pPr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84256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u="sng" dirty="0" smtClean="0"/>
              <a:t>Интернет – сервис для автоматизированного учёта результатов	 защиты лабораторных работ студентами вуза</a:t>
            </a:r>
            <a:endParaRPr lang="ru-RU" sz="48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ru-RU" sz="2800" cap="none" dirty="0" smtClean="0">
                <a:latin typeface="+mn-lt"/>
                <a:cs typeface="Times New Roman" panose="02020603050405020304" pitchFamily="18" charset="0"/>
              </a:rPr>
              <a:t>Руководитель: Доц., к.т.н. Смелов В. В.</a:t>
            </a:r>
          </a:p>
          <a:p>
            <a:pPr algn="r"/>
            <a:r>
              <a:rPr lang="ru-RU" sz="2800" cap="none" dirty="0" smtClean="0">
                <a:latin typeface="+mn-lt"/>
                <a:cs typeface="Times New Roman" panose="02020603050405020304" pitchFamily="18" charset="0"/>
              </a:rPr>
              <a:t>Студент: Прокопович Д. В.</a:t>
            </a:r>
            <a:endParaRPr lang="ru-RU" sz="2800" cap="none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847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Экономические показатели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626016" y="1901790"/>
          <a:ext cx="8312067" cy="4145280"/>
        </p:xfrm>
        <a:graphic>
          <a:graphicData uri="http://schemas.openxmlformats.org/drawingml/2006/table">
            <a:tbl>
              <a:tblPr/>
              <a:tblGrid>
                <a:gridCol w="3872415"/>
                <a:gridCol w="4439652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Наименование показателя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Значение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Время разработки, мес.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  <a:tab pos="629920" algn="l"/>
                          <a:tab pos="685800" algn="l"/>
                          <a:tab pos="1036320" algn="ctr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Количество программистов, чел.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  <a:tab pos="629920" algn="l"/>
                          <a:tab pos="685800" algn="l"/>
                          <a:tab pos="1036320" algn="ctr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Зарплата с отчислениями,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  <a:tab pos="629920" algn="l"/>
                          <a:tab pos="685800" algn="l"/>
                          <a:tab pos="1036320" algn="ctr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2 653,2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Расходы на материалы, оплату машинного времени, прочие, руб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221,58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Накладные расходы, руб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Себестоимость разработки программного средства,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3 414,78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Расходы на сопровождение и адаптацию,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341,48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Полная себестоимость,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3 756,26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Цена разработки с НДС,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5 409,01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Прибыль от реализации, 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751,25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Рентабельность разработки,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Эффект от разработки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Уменьшение времени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Ожидаемое уменьшение времени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29920" algn="l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Уменьшение времени в 2 раза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00789" y="1261825"/>
            <a:ext cx="1151422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В ходе дипломной работы было разработано программное средство для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автоматизации процесса учёта выполнения лабораторных работ и анализа успеваемости в вузе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Разработанное программное обеспечение позволяет улучшить деятельность деканата высшего учебного заведения, а так же учебный процесс в целом, за счет следующих критериев: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улучшения качества и скорость сохранения и обработки данных;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уменьшения трудозатрат преподавателя на взаимодействие с деканатом;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полезность хранимой информации для анализа и обработки её обработки в дальнейшем;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уменьшения трудозатрат на информирование студентов об изменениях в лабораторных работах;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улучшение механизмов контроля и мониторинга деканатом проблемных дисциплин, студентов;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увеличение возможности быстрого получения необходимой информации.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30238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539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Разработанный интернет-ресурс имеет множество путей развития и совершенствования. Он сможет легко масштабироваться в дальнейшем.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3332" y="2209329"/>
            <a:ext cx="9404723" cy="140053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96453" y="3260558"/>
            <a:ext cx="7820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Интернет – сервис для автоматизированного учёта результатов	 защиты лабораторных работ студентами вуза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23937" y="44894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 smtClean="0">
                <a:cs typeface="Times New Roman" panose="02020603050405020304" pitchFamily="18" charset="0"/>
              </a:rPr>
              <a:t>Руководитель: Доц., к.т.н. Смелов В. В.</a:t>
            </a: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Студент: Прокопович Д. В.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795"/>
          </a:xfrm>
        </p:spPr>
        <p:txBody>
          <a:bodyPr/>
          <a:lstStyle/>
          <a:p>
            <a:r>
              <a:rPr lang="ru-RU" sz="2800" b="1" dirty="0" smtClean="0"/>
              <a:t>Цель</a:t>
            </a:r>
            <a:r>
              <a:rPr lang="en-US" sz="2800" b="1" dirty="0" smtClean="0"/>
              <a:t>: </a:t>
            </a:r>
            <a:r>
              <a:rPr lang="ru-RU" sz="2800" dirty="0"/>
              <a:t>автоматизация процесса документооборота в деканате высшего учебного </a:t>
            </a:r>
            <a:r>
              <a:rPr lang="ru-RU" sz="2800" dirty="0" smtClean="0"/>
              <a:t>заведения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944131"/>
            <a:ext cx="9659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достижения цели сформулированы следующие </a:t>
            </a:r>
            <a:r>
              <a:rPr lang="ru-RU" sz="2400" b="1" dirty="0" smtClean="0"/>
              <a:t>задачи</a:t>
            </a:r>
            <a:r>
              <a:rPr lang="ru-RU" sz="2400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Исследование процесса документооборота в деканате.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архитектуры автоматизированной системы.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программного обеспечения автоматизированной системы.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логической схемы базы данных.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Разработка программного обеспечения.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Тестирование автоматизированной системы.</a:t>
            </a:r>
          </a:p>
          <a:p>
            <a:pPr algn="just"/>
            <a:r>
              <a:rPr lang="ru-RU" sz="2400" dirty="0" smtClean="0"/>
              <a:t> </a:t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3760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платформы и инструментальных средств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94874" y="2298032"/>
            <a:ext cx="63786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Windows Server</a:t>
            </a:r>
            <a:r>
              <a:rPr lang="ru-RU" sz="2800" dirty="0" smtClean="0"/>
              <a:t> 2012,</a:t>
            </a:r>
            <a:r>
              <a:rPr lang="en-US" sz="2800" dirty="0" smtClean="0"/>
              <a:t>ASP</a:t>
            </a:r>
            <a:r>
              <a:rPr lang="ru-RU" sz="2800" dirty="0" smtClean="0"/>
              <a:t>.</a:t>
            </a:r>
            <a:r>
              <a:rPr lang="en-US" sz="2800" dirty="0" smtClean="0"/>
              <a:t>NET</a:t>
            </a:r>
            <a:r>
              <a:rPr lang="ru-RU" sz="2800" dirty="0" smtClean="0"/>
              <a:t> 4.5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ASP</a:t>
            </a:r>
            <a:r>
              <a:rPr lang="ru-RU" sz="2800" dirty="0" smtClean="0"/>
              <a:t>.</a:t>
            </a:r>
            <a:r>
              <a:rPr lang="en-US" sz="2800" dirty="0" smtClean="0"/>
              <a:t>NET MVC </a:t>
            </a:r>
            <a:r>
              <a:rPr lang="ru-RU" sz="2800" dirty="0" smtClean="0"/>
              <a:t>5, С</a:t>
            </a:r>
            <a:r>
              <a:rPr lang="en-US" sz="2800" dirty="0" smtClean="0"/>
              <a:t># 6.0;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Microsoft SQL Server</a:t>
            </a:r>
            <a:r>
              <a:rPr lang="ru-RU" sz="2800" dirty="0" smtClean="0"/>
              <a:t> 2012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Oracle</a:t>
            </a:r>
            <a:r>
              <a:rPr lang="ru-RU" sz="2800" dirty="0" smtClean="0"/>
              <a:t> 12</a:t>
            </a:r>
            <a:r>
              <a:rPr lang="en-US" sz="2800" dirty="0" smtClean="0"/>
              <a:t>c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IIS</a:t>
            </a:r>
            <a:r>
              <a:rPr lang="ru-RU" sz="2800" smtClean="0"/>
              <a:t>7.5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jQuarry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Bootstrap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1026" name="Picture 2" descr="D:\Дмитрий\Программы\диплом\репозиторий\документация\images\архитектур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042" y="1474119"/>
            <a:ext cx="6699837" cy="4924727"/>
          </a:xfrm>
          <a:prstGeom prst="roundRect">
            <a:avLst>
              <a:gd name="adj" fmla="val 46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3" name="Рисунок 2" descr="C:\Users\Admin\Desktop\index.png"/>
          <p:cNvPicPr/>
          <p:nvPr/>
        </p:nvPicPr>
        <p:blipFill>
          <a:blip r:embed="rId2" cstate="print"/>
          <a:srcRect l="1966" t="8743" r="2506" b="7867"/>
          <a:stretch>
            <a:fillRect/>
          </a:stretch>
        </p:blipFill>
        <p:spPr bwMode="auto">
          <a:xfrm>
            <a:off x="806116" y="1411599"/>
            <a:ext cx="10010273" cy="4835210"/>
          </a:xfrm>
          <a:prstGeom prst="roundRect">
            <a:avLst>
              <a:gd name="adj" fmla="val 4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3" name="Рисунок 2" descr="D:\Дмитрий\Программы\диплом\репозиторий\диаграммы\use_case.jpg"/>
          <p:cNvPicPr/>
          <p:nvPr/>
        </p:nvPicPr>
        <p:blipFill>
          <a:blip r:embed="rId2" cstate="print"/>
          <a:srcRect t="4128" b="3189"/>
          <a:stretch>
            <a:fillRect/>
          </a:stretch>
        </p:blipFill>
        <p:spPr bwMode="auto">
          <a:xfrm>
            <a:off x="2827421" y="1836894"/>
            <a:ext cx="6234838" cy="4659622"/>
          </a:xfrm>
          <a:prstGeom prst="roundRect">
            <a:avLst>
              <a:gd name="adj" fmla="val 4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последовательностей</a:t>
            </a:r>
            <a:endParaRPr lang="ru-RU" dirty="0"/>
          </a:p>
        </p:txBody>
      </p:sp>
      <p:pic>
        <p:nvPicPr>
          <p:cNvPr id="3" name="Рисунок 2" descr="D:\Дмитрий\Программы\диплом\репозиторий\диаграммы\Sequence.jpg"/>
          <p:cNvPicPr/>
          <p:nvPr/>
        </p:nvPicPr>
        <p:blipFill>
          <a:blip r:embed="rId2"/>
          <a:srcRect t="4531" b="3281"/>
          <a:stretch>
            <a:fillRect/>
          </a:stretch>
        </p:blipFill>
        <p:spPr bwMode="auto">
          <a:xfrm>
            <a:off x="2298032" y="1939030"/>
            <a:ext cx="6673224" cy="4566416"/>
          </a:xfrm>
          <a:prstGeom prst="roundRect">
            <a:avLst>
              <a:gd name="adj" fmla="val 4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интерфейс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242" y="1316456"/>
            <a:ext cx="10965384" cy="5044880"/>
          </a:xfrm>
          <a:prstGeom prst="roundRect">
            <a:avLst>
              <a:gd name="adj" fmla="val 573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8842" y="4276628"/>
            <a:ext cx="7913483" cy="2226211"/>
          </a:xfrm>
          <a:prstGeom prst="roundRect">
            <a:avLst>
              <a:gd name="adj" fmla="val 58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071" y="231360"/>
            <a:ext cx="7138234" cy="387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365</Words>
  <Application>Microsoft Office PowerPoint</Application>
  <PresentationFormat>Произвольный</PresentationFormat>
  <Paragraphs>70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Ион</vt:lpstr>
      <vt:lpstr>Интернет – сервис для автоматизированного учёта результатов  защиты лабораторных работ студентами вуза</vt:lpstr>
      <vt:lpstr>Цель: автоматизация процесса документооборота в деканате высшего учебного заведения </vt:lpstr>
      <vt:lpstr>Выбор платформы и инструментальных средств</vt:lpstr>
      <vt:lpstr>Архитектура приложения</vt:lpstr>
      <vt:lpstr>Схема базы данных</vt:lpstr>
      <vt:lpstr>Диаграмма вариантов использования</vt:lpstr>
      <vt:lpstr>Диаграмма последовательностей</vt:lpstr>
      <vt:lpstr>Графический интерфейс</vt:lpstr>
      <vt:lpstr>Слайд 9</vt:lpstr>
      <vt:lpstr>Экономические показатели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учета успеваемости студентов «Электронный деканат» </dc:title>
  <dc:creator>test</dc:creator>
  <cp:lastModifiedBy>Deafult User</cp:lastModifiedBy>
  <cp:revision>39</cp:revision>
  <dcterms:created xsi:type="dcterms:W3CDTF">2017-04-14T07:37:34Z</dcterms:created>
  <dcterms:modified xsi:type="dcterms:W3CDTF">2017-05-28T14:04:30Z</dcterms:modified>
</cp:coreProperties>
</file>