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18"/>
  </p:notesMasterIdLst>
  <p:sldIdLst>
    <p:sldId id="268" r:id="rId3"/>
    <p:sldId id="263" r:id="rId4"/>
    <p:sldId id="266" r:id="rId5"/>
    <p:sldId id="269" r:id="rId6"/>
    <p:sldId id="270" r:id="rId7"/>
    <p:sldId id="275" r:id="rId8"/>
    <p:sldId id="274" r:id="rId9"/>
    <p:sldId id="276" r:id="rId10"/>
    <p:sldId id="279" r:id="rId11"/>
    <p:sldId id="280" r:id="rId12"/>
    <p:sldId id="281" r:id="rId13"/>
    <p:sldId id="278" r:id="rId14"/>
    <p:sldId id="262" r:id="rId15"/>
    <p:sldId id="282" r:id="rId16"/>
    <p:sldId id="27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4837"/>
    <a:srgbClr val="404040"/>
    <a:srgbClr val="0070C0"/>
    <a:srgbClr val="DA796C"/>
    <a:srgbClr val="BDC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 autoAdjust="0"/>
    <p:restoredTop sz="90166"/>
  </p:normalViewPr>
  <p:slideViewPr>
    <p:cSldViewPr snapToGrid="0">
      <p:cViewPr>
        <p:scale>
          <a:sx n="87" d="100"/>
          <a:sy n="87" d="100"/>
        </p:scale>
        <p:origin x="2096" y="5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43142-1BEF-3F4B-AF0A-58EF32BE3442}" type="datetimeFigureOut">
              <a:rPr kumimoji="1" lang="ko-Kore-KR" altLang="en-US" smtClean="0"/>
              <a:t>2020. 11. 13.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FF8B1-724C-154A-8383-7BEF39F0A27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2358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F8B1-724C-154A-8383-7BEF39F0A272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7705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F8B1-724C-154A-8383-7BEF39F0A272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3971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텍스트 누르면</a:t>
            </a:r>
            <a:endParaRPr kumimoji="1" lang="en-US" altLang="ko-KR" dirty="0"/>
          </a:p>
          <a:p>
            <a:r>
              <a:rPr kumimoji="1" lang="ko-KR" altLang="en-US" dirty="0"/>
              <a:t>텍스트와 관련된 활동에 대한 정보가 나오고 삭제</a:t>
            </a:r>
            <a:r>
              <a:rPr kumimoji="1" lang="en-US" altLang="ko-KR" dirty="0"/>
              <a:t>/</a:t>
            </a:r>
            <a:r>
              <a:rPr kumimoji="1" lang="ko-KR" altLang="en-US" dirty="0"/>
              <a:t> 수정 가능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F8B1-724C-154A-8383-7BEF39F0A272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9090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F8B1-724C-154A-8383-7BEF39F0A272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4895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카테고리 별 누르면 진료정보</a:t>
            </a:r>
            <a:r>
              <a:rPr kumimoji="1" lang="en-US" altLang="ko-KR" dirty="0"/>
              <a:t>/</a:t>
            </a:r>
            <a:r>
              <a:rPr kumimoji="1" lang="ko-KR" altLang="en-US" dirty="0" err="1"/>
              <a:t>치료정보</a:t>
            </a:r>
            <a:r>
              <a:rPr kumimoji="1" lang="ko-KR" altLang="en-US" dirty="0"/>
              <a:t> 중 </a:t>
            </a:r>
            <a:r>
              <a:rPr kumimoji="1" lang="ko-KR" altLang="en-US" dirty="0" err="1"/>
              <a:t>분류가능</a:t>
            </a:r>
            <a:endParaRPr kumimoji="1" lang="en-US" altLang="ko-KR" dirty="0"/>
          </a:p>
          <a:p>
            <a:r>
              <a:rPr kumimoji="1" lang="ko-KR" altLang="en-US" dirty="0"/>
              <a:t>정렬 누르면 날짜 </a:t>
            </a:r>
            <a:r>
              <a:rPr kumimoji="1" lang="ko-KR" altLang="en-US" dirty="0" err="1"/>
              <a:t>최근기록순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오래된 </a:t>
            </a:r>
            <a:r>
              <a:rPr kumimoji="1" lang="ko-KR" altLang="en-US" dirty="0" err="1"/>
              <a:t>순가능</a:t>
            </a:r>
            <a:r>
              <a:rPr kumimoji="1" lang="ko-KR" altLang="en-US" dirty="0"/>
              <a:t> </a:t>
            </a:r>
            <a:r>
              <a:rPr kumimoji="1" lang="en-US" altLang="ko-KR" dirty="0"/>
              <a:t>default : </a:t>
            </a:r>
            <a:r>
              <a:rPr kumimoji="1" lang="ko-KR" altLang="en-US" dirty="0" err="1"/>
              <a:t>최근기록</a:t>
            </a:r>
            <a:r>
              <a:rPr kumimoji="1" lang="ko-KR" altLang="en-US" dirty="0"/>
              <a:t> 순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실제 병원과 연동되면 </a:t>
            </a:r>
            <a:r>
              <a:rPr kumimoji="1" lang="ko-KR" altLang="en-US" dirty="0" err="1"/>
              <a:t>좋을텐데</a:t>
            </a:r>
            <a:r>
              <a:rPr kumimoji="1" lang="ko-KR" altLang="en-US" dirty="0"/>
              <a:t> 라는 아쉬움</a:t>
            </a:r>
            <a:r>
              <a:rPr kumimoji="1" lang="en-US" altLang="ko-KR" dirty="0"/>
              <a:t>..</a:t>
            </a:r>
          </a:p>
          <a:p>
            <a:r>
              <a:rPr kumimoji="1" lang="ko-KR" altLang="en-US" dirty="0"/>
              <a:t>예약 기능을 하고 싶었는데 못하게 된 것에 대한 아쉬움</a:t>
            </a:r>
            <a:endParaRPr kumimoji="1" lang="en-US" altLang="ko-KR" dirty="0"/>
          </a:p>
          <a:p>
            <a:r>
              <a:rPr kumimoji="1" lang="ko-KR" altLang="en-US" dirty="0"/>
              <a:t>처방 정보를 추가해서 처방 내역을 보여주고 오늘 해야 할 일에 언제 약을 먹어라 와 같은 문구 및 팝업을 남기고 싶었음</a:t>
            </a:r>
            <a:r>
              <a:rPr kumimoji="1" lang="en-US" altLang="ko-KR" dirty="0"/>
              <a:t>..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F8B1-724C-154A-8383-7BEF39F0A272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0580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F8B1-724C-154A-8383-7BEF39F0A272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26038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카테고리 별 누르면 진료정보</a:t>
            </a:r>
            <a:r>
              <a:rPr kumimoji="1" lang="en-US" altLang="ko-KR" dirty="0"/>
              <a:t>/</a:t>
            </a:r>
            <a:r>
              <a:rPr kumimoji="1" lang="ko-KR" altLang="en-US" dirty="0" err="1"/>
              <a:t>치료정보</a:t>
            </a:r>
            <a:r>
              <a:rPr kumimoji="1" lang="ko-KR" altLang="en-US" dirty="0"/>
              <a:t> 중 </a:t>
            </a:r>
            <a:r>
              <a:rPr kumimoji="1" lang="ko-KR" altLang="en-US" dirty="0" err="1"/>
              <a:t>분류가능</a:t>
            </a:r>
            <a:endParaRPr kumimoji="1" lang="en-US" altLang="ko-KR" dirty="0"/>
          </a:p>
          <a:p>
            <a:r>
              <a:rPr kumimoji="1" lang="ko-KR" altLang="en-US" dirty="0"/>
              <a:t>정렬 누르면 날짜 </a:t>
            </a:r>
            <a:r>
              <a:rPr kumimoji="1" lang="ko-KR" altLang="en-US" dirty="0" err="1"/>
              <a:t>최근기록순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오래된 </a:t>
            </a:r>
            <a:r>
              <a:rPr kumimoji="1" lang="ko-KR" altLang="en-US" dirty="0" err="1"/>
              <a:t>순가능</a:t>
            </a:r>
            <a:r>
              <a:rPr kumimoji="1" lang="ko-KR" altLang="en-US" dirty="0"/>
              <a:t> </a:t>
            </a:r>
            <a:r>
              <a:rPr kumimoji="1" lang="en-US" altLang="ko-KR" dirty="0"/>
              <a:t>default : </a:t>
            </a:r>
            <a:r>
              <a:rPr kumimoji="1" lang="ko-KR" altLang="en-US" dirty="0" err="1"/>
              <a:t>최근기록</a:t>
            </a:r>
            <a:r>
              <a:rPr kumimoji="1" lang="ko-KR" altLang="en-US" dirty="0"/>
              <a:t> 순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실제 병원과 연동되면 </a:t>
            </a:r>
            <a:r>
              <a:rPr kumimoji="1" lang="ko-KR" altLang="en-US" dirty="0" err="1"/>
              <a:t>좋을텐데</a:t>
            </a:r>
            <a:r>
              <a:rPr kumimoji="1" lang="ko-KR" altLang="en-US" dirty="0"/>
              <a:t> 라는 아쉬움</a:t>
            </a:r>
            <a:r>
              <a:rPr kumimoji="1" lang="en-US" altLang="ko-KR" dirty="0"/>
              <a:t>..</a:t>
            </a:r>
          </a:p>
          <a:p>
            <a:r>
              <a:rPr kumimoji="1" lang="ko-KR" altLang="en-US" dirty="0"/>
              <a:t>예약 기능을 하고 싶었는데 못하게 된 것에 대한 아쉬움</a:t>
            </a:r>
            <a:endParaRPr kumimoji="1" lang="en-US" altLang="ko-KR" dirty="0"/>
          </a:p>
          <a:p>
            <a:r>
              <a:rPr kumimoji="1" lang="ko-KR" altLang="en-US" dirty="0"/>
              <a:t>처방 정보를 추가해서 처방 내역을 보여주고 오늘 해야 할 일에 언제 약을 먹어라 와 같은 문구 및 팝업을 남기고 싶었음</a:t>
            </a:r>
            <a:r>
              <a:rPr kumimoji="1" lang="en-US" altLang="ko-KR"/>
              <a:t>..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F8B1-724C-154A-8383-7BEF39F0A272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787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카테고리 별 누르면 진료정보</a:t>
            </a:r>
            <a:r>
              <a:rPr kumimoji="1" lang="en-US" altLang="ko-KR" dirty="0"/>
              <a:t>/</a:t>
            </a:r>
            <a:r>
              <a:rPr kumimoji="1" lang="ko-KR" altLang="en-US" dirty="0" err="1"/>
              <a:t>치료정보</a:t>
            </a:r>
            <a:r>
              <a:rPr kumimoji="1" lang="ko-KR" altLang="en-US" dirty="0"/>
              <a:t> 중 </a:t>
            </a:r>
            <a:r>
              <a:rPr kumimoji="1" lang="ko-KR" altLang="en-US" dirty="0" err="1"/>
              <a:t>분류가능</a:t>
            </a:r>
            <a:endParaRPr kumimoji="1" lang="en-US" altLang="ko-KR" dirty="0"/>
          </a:p>
          <a:p>
            <a:r>
              <a:rPr kumimoji="1" lang="ko-KR" altLang="en-US" dirty="0"/>
              <a:t>정렬 누르면 날짜 </a:t>
            </a:r>
            <a:r>
              <a:rPr kumimoji="1" lang="ko-KR" altLang="en-US" dirty="0" err="1"/>
              <a:t>최근기록순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오래된 </a:t>
            </a:r>
            <a:r>
              <a:rPr kumimoji="1" lang="ko-KR" altLang="en-US" dirty="0" err="1"/>
              <a:t>순가능</a:t>
            </a:r>
            <a:r>
              <a:rPr kumimoji="1" lang="ko-KR" altLang="en-US" dirty="0"/>
              <a:t> </a:t>
            </a:r>
            <a:r>
              <a:rPr kumimoji="1" lang="en-US" altLang="ko-KR" dirty="0"/>
              <a:t>default : </a:t>
            </a:r>
            <a:r>
              <a:rPr kumimoji="1" lang="ko-KR" altLang="en-US" dirty="0" err="1"/>
              <a:t>최근기록</a:t>
            </a:r>
            <a:r>
              <a:rPr kumimoji="1" lang="ko-KR" altLang="en-US" dirty="0"/>
              <a:t> 순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실제 병원과 연동되면 </a:t>
            </a:r>
            <a:r>
              <a:rPr kumimoji="1" lang="ko-KR" altLang="en-US" dirty="0" err="1"/>
              <a:t>좋을텐데</a:t>
            </a:r>
            <a:r>
              <a:rPr kumimoji="1" lang="ko-KR" altLang="en-US" dirty="0"/>
              <a:t> 라는 아쉬움</a:t>
            </a:r>
            <a:r>
              <a:rPr kumimoji="1" lang="en-US" altLang="ko-KR" dirty="0"/>
              <a:t>..</a:t>
            </a:r>
          </a:p>
          <a:p>
            <a:r>
              <a:rPr kumimoji="1" lang="ko-KR" altLang="en-US" dirty="0"/>
              <a:t>예약 기능을 하고 싶었는데 못하게 된 것에 대한 아쉬움</a:t>
            </a:r>
            <a:endParaRPr kumimoji="1" lang="en-US" altLang="ko-KR" dirty="0"/>
          </a:p>
          <a:p>
            <a:r>
              <a:rPr kumimoji="1" lang="ko-KR" altLang="en-US" dirty="0"/>
              <a:t>처방 정보를 추가해서 처방 내역을 보여주고 오늘 해야 할 일에 언제 약을 먹어라 와 같은 문구 및 팝업을 남기고 싶었음</a:t>
            </a:r>
            <a:r>
              <a:rPr kumimoji="1" lang="en-US" altLang="ko-KR"/>
              <a:t>..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F8B1-724C-154A-8383-7BEF39F0A272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7945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FF8B1-724C-154A-8383-7BEF39F0A272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2417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39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79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38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43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78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319314" y="355601"/>
            <a:ext cx="11553372" cy="616856"/>
          </a:xfrm>
          <a:prstGeom prst="roundRect">
            <a:avLst>
              <a:gd name="adj" fmla="val 1469"/>
            </a:avLst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19314" y="537029"/>
            <a:ext cx="11553372" cy="5783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5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52028" y="4822265"/>
            <a:ext cx="2876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소프트웨어학과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201820742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고예준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40847" y="2648051"/>
            <a:ext cx="3717684" cy="83452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4000" b="1" dirty="0">
                <a:solidFill>
                  <a:srgbClr val="CD4837"/>
                </a:solidFill>
              </a:rPr>
              <a:t>내 건강을 부탁해</a:t>
            </a:r>
            <a:endParaRPr lang="ko-KR" altLang="en-US" sz="2800" b="1" dirty="0">
              <a:solidFill>
                <a:srgbClr val="CD4837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898516" y="2576051"/>
            <a:ext cx="394968" cy="72000"/>
            <a:chOff x="561638" y="1064986"/>
            <a:chExt cx="394968" cy="72000"/>
          </a:xfrm>
        </p:grpSpPr>
        <p:sp>
          <p:nvSpPr>
            <p:cNvPr id="9" name="타원 8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0" name="타원 9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CD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1" name="타원 10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DA7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4578821" y="3735907"/>
            <a:ext cx="3034357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Ponybuhagom.tistory.com/number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health, 2, worker, man icon">
            <a:extLst>
              <a:ext uri="{FF2B5EF4-FFF2-40B4-BE49-F238E27FC236}">
                <a16:creationId xmlns:a16="http://schemas.microsoft.com/office/drawing/2014/main" id="{8FA47A87-E24A-4B46-A789-D8A0F4D7D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841" y="1902927"/>
            <a:ext cx="1832980" cy="183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, health, woman, worker icon">
            <a:extLst>
              <a:ext uri="{FF2B5EF4-FFF2-40B4-BE49-F238E27FC236}">
                <a16:creationId xmlns:a16="http://schemas.microsoft.com/office/drawing/2014/main" id="{27DC91B2-9F93-934F-BE3B-3611DE88A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557" y="1881111"/>
            <a:ext cx="1832979" cy="183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41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005874" y="609794"/>
            <a:ext cx="513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9943" y="629558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C00000"/>
                </a:solidFill>
              </a:rPr>
              <a:t>예상 사용 시나리오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7C487C67-E679-3B45-A047-7627A768D2E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9942" y="1181938"/>
            <a:ext cx="7663651" cy="5200444"/>
            <a:chOff x="2450" y="1026"/>
            <a:chExt cx="2771" cy="2044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CFA2741-9A04-D04A-BB72-67F48960C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1" y="2784"/>
              <a:ext cx="609" cy="234"/>
            </a:xfrm>
            <a:custGeom>
              <a:avLst/>
              <a:gdLst>
                <a:gd name="T0" fmla="*/ 116 w 1217"/>
                <a:gd name="T1" fmla="*/ 0 h 883"/>
                <a:gd name="T2" fmla="*/ 1101 w 1217"/>
                <a:gd name="T3" fmla="*/ 0 h 883"/>
                <a:gd name="T4" fmla="*/ 1217 w 1217"/>
                <a:gd name="T5" fmla="*/ 883 h 883"/>
                <a:gd name="T6" fmla="*/ 0 w 1217"/>
                <a:gd name="T7" fmla="*/ 883 h 883"/>
                <a:gd name="T8" fmla="*/ 116 w 1217"/>
                <a:gd name="T9" fmla="*/ 0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883">
                  <a:moveTo>
                    <a:pt x="116" y="0"/>
                  </a:moveTo>
                  <a:lnTo>
                    <a:pt x="1101" y="0"/>
                  </a:lnTo>
                  <a:lnTo>
                    <a:pt x="1217" y="883"/>
                  </a:lnTo>
                  <a:lnTo>
                    <a:pt x="0" y="88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808080"/>
            </a:solidFill>
            <a:ln w="0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8CCD8C67-0AD7-6B49-9865-449688501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0" y="2521"/>
              <a:ext cx="795" cy="263"/>
            </a:xfrm>
            <a:custGeom>
              <a:avLst/>
              <a:gdLst>
                <a:gd name="T0" fmla="*/ 0 w 1590"/>
                <a:gd name="T1" fmla="*/ 0 h 525"/>
                <a:gd name="T2" fmla="*/ 1590 w 1590"/>
                <a:gd name="T3" fmla="*/ 0 h 525"/>
                <a:gd name="T4" fmla="*/ 1272 w 1590"/>
                <a:gd name="T5" fmla="*/ 525 h 525"/>
                <a:gd name="T6" fmla="*/ 155 w 1590"/>
                <a:gd name="T7" fmla="*/ 525 h 525"/>
                <a:gd name="T8" fmla="*/ 120 w 1590"/>
                <a:gd name="T9" fmla="*/ 520 h 525"/>
                <a:gd name="T10" fmla="*/ 86 w 1590"/>
                <a:gd name="T11" fmla="*/ 508 h 525"/>
                <a:gd name="T12" fmla="*/ 58 w 1590"/>
                <a:gd name="T13" fmla="*/ 491 h 525"/>
                <a:gd name="T14" fmla="*/ 34 w 1590"/>
                <a:gd name="T15" fmla="*/ 466 h 525"/>
                <a:gd name="T16" fmla="*/ 15 w 1590"/>
                <a:gd name="T17" fmla="*/ 438 h 525"/>
                <a:gd name="T18" fmla="*/ 4 w 1590"/>
                <a:gd name="T19" fmla="*/ 406 h 525"/>
                <a:gd name="T20" fmla="*/ 0 w 1590"/>
                <a:gd name="T21" fmla="*/ 370 h 525"/>
                <a:gd name="T22" fmla="*/ 0 w 1590"/>
                <a:gd name="T23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0" h="525">
                  <a:moveTo>
                    <a:pt x="0" y="0"/>
                  </a:moveTo>
                  <a:lnTo>
                    <a:pt x="1590" y="0"/>
                  </a:lnTo>
                  <a:lnTo>
                    <a:pt x="1272" y="525"/>
                  </a:lnTo>
                  <a:lnTo>
                    <a:pt x="155" y="525"/>
                  </a:lnTo>
                  <a:lnTo>
                    <a:pt x="120" y="520"/>
                  </a:lnTo>
                  <a:lnTo>
                    <a:pt x="86" y="508"/>
                  </a:lnTo>
                  <a:lnTo>
                    <a:pt x="58" y="491"/>
                  </a:lnTo>
                  <a:lnTo>
                    <a:pt x="34" y="466"/>
                  </a:lnTo>
                  <a:lnTo>
                    <a:pt x="15" y="438"/>
                  </a:lnTo>
                  <a:lnTo>
                    <a:pt x="4" y="406"/>
                  </a:lnTo>
                  <a:lnTo>
                    <a:pt x="0" y="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C15C879D-4BB4-1942-A66F-E861B45D4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" y="2521"/>
              <a:ext cx="2135" cy="263"/>
            </a:xfrm>
            <a:custGeom>
              <a:avLst/>
              <a:gdLst>
                <a:gd name="T0" fmla="*/ 318 w 4271"/>
                <a:gd name="T1" fmla="*/ 0 h 525"/>
                <a:gd name="T2" fmla="*/ 4271 w 4271"/>
                <a:gd name="T3" fmla="*/ 0 h 525"/>
                <a:gd name="T4" fmla="*/ 4271 w 4271"/>
                <a:gd name="T5" fmla="*/ 370 h 525"/>
                <a:gd name="T6" fmla="*/ 4267 w 4271"/>
                <a:gd name="T7" fmla="*/ 406 h 525"/>
                <a:gd name="T8" fmla="*/ 4256 w 4271"/>
                <a:gd name="T9" fmla="*/ 438 h 525"/>
                <a:gd name="T10" fmla="*/ 4237 w 4271"/>
                <a:gd name="T11" fmla="*/ 466 h 525"/>
                <a:gd name="T12" fmla="*/ 4214 w 4271"/>
                <a:gd name="T13" fmla="*/ 491 h 525"/>
                <a:gd name="T14" fmla="*/ 4185 w 4271"/>
                <a:gd name="T15" fmla="*/ 508 h 525"/>
                <a:gd name="T16" fmla="*/ 4151 w 4271"/>
                <a:gd name="T17" fmla="*/ 520 h 525"/>
                <a:gd name="T18" fmla="*/ 4116 w 4271"/>
                <a:gd name="T19" fmla="*/ 525 h 525"/>
                <a:gd name="T20" fmla="*/ 0 w 4271"/>
                <a:gd name="T21" fmla="*/ 525 h 525"/>
                <a:gd name="T22" fmla="*/ 318 w 4271"/>
                <a:gd name="T23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71" h="525">
                  <a:moveTo>
                    <a:pt x="318" y="0"/>
                  </a:moveTo>
                  <a:lnTo>
                    <a:pt x="4271" y="0"/>
                  </a:lnTo>
                  <a:lnTo>
                    <a:pt x="4271" y="370"/>
                  </a:lnTo>
                  <a:lnTo>
                    <a:pt x="4267" y="406"/>
                  </a:lnTo>
                  <a:lnTo>
                    <a:pt x="4256" y="438"/>
                  </a:lnTo>
                  <a:lnTo>
                    <a:pt x="4237" y="466"/>
                  </a:lnTo>
                  <a:lnTo>
                    <a:pt x="4214" y="491"/>
                  </a:lnTo>
                  <a:lnTo>
                    <a:pt x="4185" y="508"/>
                  </a:lnTo>
                  <a:lnTo>
                    <a:pt x="4151" y="520"/>
                  </a:lnTo>
                  <a:lnTo>
                    <a:pt x="4116" y="525"/>
                  </a:lnTo>
                  <a:lnTo>
                    <a:pt x="0" y="525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462084B-5B47-5847-B4E3-996FCC11D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0" y="1026"/>
              <a:ext cx="1699" cy="1495"/>
            </a:xfrm>
            <a:custGeom>
              <a:avLst/>
              <a:gdLst>
                <a:gd name="T0" fmla="*/ 155 w 3399"/>
                <a:gd name="T1" fmla="*/ 0 h 2992"/>
                <a:gd name="T2" fmla="*/ 3399 w 3399"/>
                <a:gd name="T3" fmla="*/ 0 h 2992"/>
                <a:gd name="T4" fmla="*/ 1590 w 3399"/>
                <a:gd name="T5" fmla="*/ 2992 h 2992"/>
                <a:gd name="T6" fmla="*/ 0 w 3399"/>
                <a:gd name="T7" fmla="*/ 2992 h 2992"/>
                <a:gd name="T8" fmla="*/ 0 w 3399"/>
                <a:gd name="T9" fmla="*/ 155 h 2992"/>
                <a:gd name="T10" fmla="*/ 4 w 3399"/>
                <a:gd name="T11" fmla="*/ 120 h 2992"/>
                <a:gd name="T12" fmla="*/ 15 w 3399"/>
                <a:gd name="T13" fmla="*/ 88 h 2992"/>
                <a:gd name="T14" fmla="*/ 34 w 3399"/>
                <a:gd name="T15" fmla="*/ 59 h 2992"/>
                <a:gd name="T16" fmla="*/ 58 w 3399"/>
                <a:gd name="T17" fmla="*/ 34 h 2992"/>
                <a:gd name="T18" fmla="*/ 86 w 3399"/>
                <a:gd name="T19" fmla="*/ 15 h 2992"/>
                <a:gd name="T20" fmla="*/ 120 w 3399"/>
                <a:gd name="T21" fmla="*/ 5 h 2992"/>
                <a:gd name="T22" fmla="*/ 155 w 3399"/>
                <a:gd name="T23" fmla="*/ 0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99" h="2992">
                  <a:moveTo>
                    <a:pt x="155" y="0"/>
                  </a:moveTo>
                  <a:lnTo>
                    <a:pt x="3399" y="0"/>
                  </a:lnTo>
                  <a:lnTo>
                    <a:pt x="1590" y="2992"/>
                  </a:lnTo>
                  <a:lnTo>
                    <a:pt x="0" y="2992"/>
                  </a:lnTo>
                  <a:lnTo>
                    <a:pt x="0" y="155"/>
                  </a:lnTo>
                  <a:lnTo>
                    <a:pt x="4" y="120"/>
                  </a:lnTo>
                  <a:lnTo>
                    <a:pt x="15" y="88"/>
                  </a:lnTo>
                  <a:lnTo>
                    <a:pt x="34" y="59"/>
                  </a:lnTo>
                  <a:lnTo>
                    <a:pt x="58" y="34"/>
                  </a:lnTo>
                  <a:lnTo>
                    <a:pt x="86" y="15"/>
                  </a:lnTo>
                  <a:lnTo>
                    <a:pt x="120" y="5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1A1A1A"/>
            </a:solidFill>
            <a:ln w="0">
              <a:solidFill>
                <a:srgbClr val="1A1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280725B-722E-C54C-A0E7-B38345D2D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" y="1026"/>
              <a:ext cx="1976" cy="1495"/>
            </a:xfrm>
            <a:custGeom>
              <a:avLst/>
              <a:gdLst>
                <a:gd name="T0" fmla="*/ 1809 w 3953"/>
                <a:gd name="T1" fmla="*/ 0 h 2992"/>
                <a:gd name="T2" fmla="*/ 3798 w 3953"/>
                <a:gd name="T3" fmla="*/ 0 h 2992"/>
                <a:gd name="T4" fmla="*/ 3833 w 3953"/>
                <a:gd name="T5" fmla="*/ 5 h 2992"/>
                <a:gd name="T6" fmla="*/ 3867 w 3953"/>
                <a:gd name="T7" fmla="*/ 15 h 2992"/>
                <a:gd name="T8" fmla="*/ 3896 w 3953"/>
                <a:gd name="T9" fmla="*/ 34 h 2992"/>
                <a:gd name="T10" fmla="*/ 3919 w 3953"/>
                <a:gd name="T11" fmla="*/ 59 h 2992"/>
                <a:gd name="T12" fmla="*/ 3938 w 3953"/>
                <a:gd name="T13" fmla="*/ 88 h 2992"/>
                <a:gd name="T14" fmla="*/ 3949 w 3953"/>
                <a:gd name="T15" fmla="*/ 120 h 2992"/>
                <a:gd name="T16" fmla="*/ 3953 w 3953"/>
                <a:gd name="T17" fmla="*/ 155 h 2992"/>
                <a:gd name="T18" fmla="*/ 3953 w 3953"/>
                <a:gd name="T19" fmla="*/ 2992 h 2992"/>
                <a:gd name="T20" fmla="*/ 0 w 3953"/>
                <a:gd name="T21" fmla="*/ 2992 h 2992"/>
                <a:gd name="T22" fmla="*/ 1809 w 3953"/>
                <a:gd name="T23" fmla="*/ 0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53" h="2992">
                  <a:moveTo>
                    <a:pt x="1809" y="0"/>
                  </a:moveTo>
                  <a:lnTo>
                    <a:pt x="3798" y="0"/>
                  </a:lnTo>
                  <a:lnTo>
                    <a:pt x="3833" y="5"/>
                  </a:lnTo>
                  <a:lnTo>
                    <a:pt x="3867" y="15"/>
                  </a:lnTo>
                  <a:lnTo>
                    <a:pt x="3896" y="34"/>
                  </a:lnTo>
                  <a:lnTo>
                    <a:pt x="3919" y="59"/>
                  </a:lnTo>
                  <a:lnTo>
                    <a:pt x="3938" y="88"/>
                  </a:lnTo>
                  <a:lnTo>
                    <a:pt x="3949" y="120"/>
                  </a:lnTo>
                  <a:lnTo>
                    <a:pt x="3953" y="155"/>
                  </a:lnTo>
                  <a:lnTo>
                    <a:pt x="3953" y="2992"/>
                  </a:lnTo>
                  <a:lnTo>
                    <a:pt x="0" y="2992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solidFill>
                <a:srgbClr val="4D4D4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E410EDD6-ABDD-3C4F-8F45-D6C9E5DEA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9" y="3013"/>
              <a:ext cx="1074" cy="57"/>
            </a:xfrm>
            <a:prstGeom prst="rect">
              <a:avLst/>
            </a:pr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034FF5-AF8A-4148-B1A1-722D07A18185}"/>
              </a:ext>
            </a:extLst>
          </p:cNvPr>
          <p:cNvSpPr/>
          <p:nvPr/>
        </p:nvSpPr>
        <p:spPr>
          <a:xfrm>
            <a:off x="622300" y="1307846"/>
            <a:ext cx="7318935" cy="3541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pic>
        <p:nvPicPr>
          <p:cNvPr id="21" name="Picture 2" descr="health, 2, worker, man icon">
            <a:extLst>
              <a:ext uri="{FF2B5EF4-FFF2-40B4-BE49-F238E27FC236}">
                <a16:creationId xmlns:a16="http://schemas.microsoft.com/office/drawing/2014/main" id="{A0C354B1-2A0D-EE48-84EF-41324DBA0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05" y="1291155"/>
            <a:ext cx="561794" cy="56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7009B12-C97C-A444-B6E1-E4909483BAFB}"/>
              </a:ext>
            </a:extLst>
          </p:cNvPr>
          <p:cNvSpPr txBox="1"/>
          <p:nvPr/>
        </p:nvSpPr>
        <p:spPr>
          <a:xfrm>
            <a:off x="812617" y="1371151"/>
            <a:ext cx="2169521" cy="389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내 건강을 부탁해</a:t>
            </a:r>
          </a:p>
        </p:txBody>
      </p:sp>
      <p:pic>
        <p:nvPicPr>
          <p:cNvPr id="23" name="Picture 4" descr="2, health, woman, worker icon">
            <a:extLst>
              <a:ext uri="{FF2B5EF4-FFF2-40B4-BE49-F238E27FC236}">
                <a16:creationId xmlns:a16="http://schemas.microsoft.com/office/drawing/2014/main" id="{4AE040EC-341F-1A4F-A48A-FDF994DD9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571" y="1291155"/>
            <a:ext cx="549281" cy="54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3B4EB0F0-8663-1F42-BEE6-C113F0A6C569}"/>
              </a:ext>
            </a:extLst>
          </p:cNvPr>
          <p:cNvSpPr/>
          <p:nvPr/>
        </p:nvSpPr>
        <p:spPr>
          <a:xfrm>
            <a:off x="767473" y="1962166"/>
            <a:ext cx="1638334" cy="28011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kumimoji="1" lang="ko-KR" altLang="en-US" sz="1500" dirty="0">
                <a:solidFill>
                  <a:schemeClr val="accent6">
                    <a:lumMod val="50000"/>
                  </a:schemeClr>
                </a:solidFill>
              </a:rPr>
              <a:t>달력</a:t>
            </a:r>
            <a:endParaRPr kumimoji="1" lang="en-US" altLang="ko-KR" sz="1500" dirty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1500" dirty="0">
                <a:solidFill>
                  <a:schemeClr val="accent6">
                    <a:lumMod val="50000"/>
                  </a:schemeClr>
                </a:solidFill>
              </a:rPr>
              <a:t>진료 내역</a:t>
            </a:r>
            <a:endParaRPr kumimoji="1" lang="en-US" altLang="ko-KR" sz="1500" dirty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1500" dirty="0">
                <a:solidFill>
                  <a:schemeClr val="accent6">
                    <a:lumMod val="50000"/>
                  </a:schemeClr>
                </a:solidFill>
              </a:rPr>
              <a:t>병원 정보 검색</a:t>
            </a:r>
            <a:endParaRPr kumimoji="1" lang="en-US" altLang="ko-Kore-KR" sz="15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C556E641-6706-3648-8D59-DEC70D99225F}"/>
              </a:ext>
            </a:extLst>
          </p:cNvPr>
          <p:cNvSpPr/>
          <p:nvPr/>
        </p:nvSpPr>
        <p:spPr>
          <a:xfrm>
            <a:off x="720879" y="3524243"/>
            <a:ext cx="1813098" cy="4640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203200">
              <a:schemeClr val="accent4">
                <a:lumMod val="20000"/>
                <a:lumOff val="80000"/>
                <a:alpha val="56000"/>
              </a:schemeClr>
            </a:glow>
            <a:outerShdw blurRad="50800" dist="508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병원 정보 검색</a:t>
            </a:r>
            <a:endParaRPr kumimoji="1" lang="ko-Kore-KR" altLang="en-US" sz="1500" dirty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B5121BF0-9B1B-CC40-9290-3098DC1C3A0C}"/>
              </a:ext>
            </a:extLst>
          </p:cNvPr>
          <p:cNvSpPr/>
          <p:nvPr/>
        </p:nvSpPr>
        <p:spPr>
          <a:xfrm>
            <a:off x="6199692" y="1418038"/>
            <a:ext cx="904275" cy="3281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Logout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FDD05BBA-5FD9-6443-A6AC-0735AD240906}"/>
              </a:ext>
            </a:extLst>
          </p:cNvPr>
          <p:cNvSpPr/>
          <p:nvPr/>
        </p:nvSpPr>
        <p:spPr>
          <a:xfrm>
            <a:off x="3198543" y="1413768"/>
            <a:ext cx="2963553" cy="3838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/>
                </a:solidFill>
              </a:rPr>
              <a:t>고예준 님</a:t>
            </a:r>
            <a:r>
              <a:rPr kumimoji="1" lang="en-US" altLang="ko-KR" sz="1000" dirty="0">
                <a:solidFill>
                  <a:schemeClr val="tx1"/>
                </a:solidFill>
              </a:rPr>
              <a:t>!</a:t>
            </a:r>
            <a:r>
              <a:rPr kumimoji="1" lang="ko-KR" altLang="en-US" sz="1000" dirty="0">
                <a:solidFill>
                  <a:schemeClr val="tx1"/>
                </a:solidFill>
              </a:rPr>
              <a:t> </a:t>
            </a:r>
            <a:r>
              <a:rPr kumimoji="1" lang="ko-Kore-KR" altLang="en-US" sz="1000" dirty="0">
                <a:solidFill>
                  <a:schemeClr val="tx1"/>
                </a:solidFill>
              </a:rPr>
              <a:t>안녕하세요</a:t>
            </a:r>
            <a:r>
              <a:rPr kumimoji="1" lang="ko-KR" altLang="en-US" sz="1000" dirty="0">
                <a:solidFill>
                  <a:schemeClr val="tx1"/>
                </a:solidFill>
              </a:rPr>
              <a:t> </a:t>
            </a:r>
            <a:r>
              <a:rPr kumimoji="1" lang="en-US" altLang="ko-KR" sz="1000" dirty="0">
                <a:solidFill>
                  <a:schemeClr val="tx1"/>
                </a:solidFill>
                <a:sym typeface="Wingdings" pitchFamily="2" charset="2"/>
              </a:rPr>
              <a:t></a:t>
            </a:r>
          </a:p>
          <a:p>
            <a:pPr algn="ctr"/>
            <a:r>
              <a:rPr kumimoji="1" lang="ko-KR" altLang="en-US" sz="1000" dirty="0">
                <a:solidFill>
                  <a:schemeClr val="tx1"/>
                </a:solidFill>
                <a:sym typeface="Wingdings" pitchFamily="2" charset="2"/>
              </a:rPr>
              <a:t>현재 시각 </a:t>
            </a:r>
            <a:r>
              <a:rPr kumimoji="1" lang="en-US" altLang="ko-KR" sz="1000" dirty="0">
                <a:solidFill>
                  <a:schemeClr val="tx1"/>
                </a:solidFill>
                <a:sym typeface="Wingdings" pitchFamily="2" charset="2"/>
              </a:rPr>
              <a:t>:</a:t>
            </a:r>
            <a:r>
              <a:rPr kumimoji="1" lang="ko-KR" altLang="en-US" sz="10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kumimoji="1" lang="en-US" altLang="ko-KR" sz="1000" dirty="0">
                <a:solidFill>
                  <a:schemeClr val="tx1"/>
                </a:solidFill>
                <a:sym typeface="Wingdings" pitchFamily="2" charset="2"/>
              </a:rPr>
              <a:t>20.11.13.</a:t>
            </a:r>
            <a:r>
              <a:rPr kumimoji="1" lang="ko-KR" altLang="en-US" sz="10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kumimoji="1" lang="en-US" altLang="ko-KR" sz="1000" dirty="0">
                <a:solidFill>
                  <a:schemeClr val="tx1"/>
                </a:solidFill>
                <a:sym typeface="Wingdings" pitchFamily="2" charset="2"/>
              </a:rPr>
              <a:t>23:30</a:t>
            </a:r>
            <a:r>
              <a:rPr kumimoji="1" lang="ko-KR" altLang="en-US" sz="1000" dirty="0">
                <a:solidFill>
                  <a:schemeClr val="tx1"/>
                </a:solidFill>
                <a:sym typeface="Wingdings" pitchFamily="2" charset="2"/>
              </a:rPr>
              <a:t> 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8470A7-A36D-8D4F-9B4F-4B8EEBD0F8C2}"/>
              </a:ext>
            </a:extLst>
          </p:cNvPr>
          <p:cNvSpPr/>
          <p:nvPr/>
        </p:nvSpPr>
        <p:spPr>
          <a:xfrm>
            <a:off x="2519668" y="2012951"/>
            <a:ext cx="5318295" cy="26719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100" name="Picture 4" descr="person, account, ciecle, round, user icon">
            <a:extLst>
              <a:ext uri="{FF2B5EF4-FFF2-40B4-BE49-F238E27FC236}">
                <a16:creationId xmlns:a16="http://schemas.microsoft.com/office/drawing/2014/main" id="{9809CD96-FB82-9943-9B32-5C948D2A7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173" y="4276869"/>
            <a:ext cx="408016" cy="40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7E2D94C3-F696-B249-98E2-E338BB008071}"/>
              </a:ext>
            </a:extLst>
          </p:cNvPr>
          <p:cNvSpPr/>
          <p:nvPr/>
        </p:nvSpPr>
        <p:spPr>
          <a:xfrm>
            <a:off x="2578166" y="2117451"/>
            <a:ext cx="1652568" cy="22554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 dirty="0">
                <a:solidFill>
                  <a:schemeClr val="tx1"/>
                </a:solidFill>
              </a:rPr>
              <a:t>병원 이름으로 검색</a:t>
            </a:r>
            <a:endParaRPr kumimoji="1" lang="ko-Kore-KR" altLang="en-US" sz="13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605BC654-96C9-C143-B817-26A79FAE742F}"/>
              </a:ext>
            </a:extLst>
          </p:cNvPr>
          <p:cNvSpPr/>
          <p:nvPr/>
        </p:nvSpPr>
        <p:spPr>
          <a:xfrm>
            <a:off x="4337170" y="2117451"/>
            <a:ext cx="1652568" cy="22554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 b="1" dirty="0">
                <a:solidFill>
                  <a:schemeClr val="tx1"/>
                </a:solidFill>
              </a:rPr>
              <a:t>병원 위치로 검색</a:t>
            </a:r>
            <a:endParaRPr kumimoji="1" lang="ko-Kore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08923EB6-65B3-044D-B56E-E10F0ED8424F}"/>
              </a:ext>
            </a:extLst>
          </p:cNvPr>
          <p:cNvSpPr/>
          <p:nvPr/>
        </p:nvSpPr>
        <p:spPr>
          <a:xfrm>
            <a:off x="6103599" y="2117451"/>
            <a:ext cx="1652568" cy="22554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 dirty="0" err="1">
                <a:solidFill>
                  <a:schemeClr val="tx1"/>
                </a:solidFill>
              </a:rPr>
              <a:t>현위치</a:t>
            </a:r>
            <a:r>
              <a:rPr kumimoji="1" lang="ko-KR" altLang="en-US" sz="1300" dirty="0">
                <a:solidFill>
                  <a:schemeClr val="tx1"/>
                </a:solidFill>
              </a:rPr>
              <a:t> 기반 검색</a:t>
            </a:r>
            <a:endParaRPr kumimoji="1" lang="ko-Kore-KR" altLang="en-US" sz="1300" dirty="0">
              <a:solidFill>
                <a:schemeClr val="tx1"/>
              </a:solidFill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B43E495-9CD4-3942-A8FD-FFDEE5FEC0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0433" y="3110333"/>
            <a:ext cx="4868722" cy="1515377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07426895-A05F-B94F-BE31-1D766A8D1A57}"/>
              </a:ext>
            </a:extLst>
          </p:cNvPr>
          <p:cNvGrpSpPr/>
          <p:nvPr/>
        </p:nvGrpSpPr>
        <p:grpSpPr>
          <a:xfrm>
            <a:off x="2526301" y="2502676"/>
            <a:ext cx="3189250" cy="584057"/>
            <a:chOff x="2526301" y="2502676"/>
            <a:chExt cx="3189250" cy="584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B583326-3860-1043-B607-367E4A1B5151}"/>
                </a:ext>
              </a:extLst>
            </p:cNvPr>
            <p:cNvSpPr txBox="1"/>
            <p:nvPr/>
          </p:nvSpPr>
          <p:spPr>
            <a:xfrm>
              <a:off x="2526301" y="2502676"/>
              <a:ext cx="117615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300" dirty="0"/>
                <a:t>주소</a:t>
              </a:r>
              <a:r>
                <a:rPr kumimoji="1" lang="en-US" altLang="ko-KR" sz="1300" dirty="0"/>
                <a:t>(</a:t>
              </a:r>
              <a:r>
                <a:rPr kumimoji="1" lang="ko-KR" altLang="en-US" sz="1300" dirty="0"/>
                <a:t>시</a:t>
              </a:r>
              <a:r>
                <a:rPr kumimoji="1" lang="en-US" altLang="ko-KR" sz="1300" dirty="0"/>
                <a:t>/</a:t>
              </a:r>
              <a:r>
                <a:rPr kumimoji="1" lang="ko-KR" altLang="en-US" sz="1300" dirty="0"/>
                <a:t>도</a:t>
              </a:r>
              <a:r>
                <a:rPr kumimoji="1" lang="en-US" altLang="ko-KR" sz="1300" dirty="0"/>
                <a:t>)</a:t>
              </a:r>
              <a:endParaRPr kumimoji="1" lang="ko-Kore-KR" altLang="en-US" sz="1300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DEB9D62-A5BD-214A-A2ED-39F8C757060F}"/>
                </a:ext>
              </a:extLst>
            </p:cNvPr>
            <p:cNvSpPr/>
            <p:nvPr/>
          </p:nvSpPr>
          <p:spPr>
            <a:xfrm>
              <a:off x="3482268" y="2544866"/>
              <a:ext cx="1762387" cy="1744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경기도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9484DC-A543-0749-AA7A-48762E3052ED}"/>
                </a:ext>
              </a:extLst>
            </p:cNvPr>
            <p:cNvSpPr txBox="1"/>
            <p:nvPr/>
          </p:nvSpPr>
          <p:spPr>
            <a:xfrm>
              <a:off x="2548156" y="2794345"/>
              <a:ext cx="117615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300" dirty="0"/>
                <a:t>주소</a:t>
              </a:r>
              <a:r>
                <a:rPr kumimoji="1" lang="en-US" altLang="ko-KR" sz="1300" dirty="0"/>
                <a:t>(</a:t>
              </a:r>
              <a:r>
                <a:rPr kumimoji="1" lang="ko-KR" altLang="en-US" sz="1300" dirty="0"/>
                <a:t>시</a:t>
              </a:r>
              <a:r>
                <a:rPr kumimoji="1" lang="en-US" altLang="ko-KR" sz="1300" dirty="0"/>
                <a:t>/</a:t>
              </a:r>
              <a:r>
                <a:rPr kumimoji="1" lang="ko-KR" altLang="en-US" sz="1300" dirty="0"/>
                <a:t>군</a:t>
              </a:r>
              <a:r>
                <a:rPr kumimoji="1" lang="en-US" altLang="ko-KR" sz="1300" dirty="0"/>
                <a:t>/</a:t>
              </a:r>
              <a:r>
                <a:rPr kumimoji="1" lang="ko-KR" altLang="en-US" sz="1300" dirty="0"/>
                <a:t>구</a:t>
              </a:r>
              <a:r>
                <a:rPr kumimoji="1" lang="en-US" altLang="ko-KR" sz="1300" dirty="0"/>
                <a:t>)</a:t>
              </a:r>
              <a:endParaRPr kumimoji="1" lang="ko-Kore-KR" altLang="en-US" sz="13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C2D8EE4-8191-844A-BE86-119F8C0BD8F7}"/>
                </a:ext>
              </a:extLst>
            </p:cNvPr>
            <p:cNvSpPr/>
            <p:nvPr/>
          </p:nvSpPr>
          <p:spPr>
            <a:xfrm>
              <a:off x="3723315" y="2856018"/>
              <a:ext cx="1762387" cy="1744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수원시</a:t>
              </a:r>
              <a:r>
                <a:rPr kumimoji="1"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장안구</a:t>
              </a:r>
              <a:endParaRPr kumimoji="1" lang="ko-Kore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37" name="Picture 2" descr="search, zoom, magnify icon">
              <a:extLst>
                <a:ext uri="{FF2B5EF4-FFF2-40B4-BE49-F238E27FC236}">
                  <a16:creationId xmlns:a16="http://schemas.microsoft.com/office/drawing/2014/main" id="{4E22C7BD-FA0F-654A-8141-84593C2D96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7344" y="2849658"/>
              <a:ext cx="178207" cy="174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877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005874" y="609794"/>
            <a:ext cx="513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9943" y="629558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C00000"/>
                </a:solidFill>
              </a:rPr>
              <a:t>예상 사용 시나리오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7C487C67-E679-3B45-A047-7627A768D2E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9942" y="1181938"/>
            <a:ext cx="7663651" cy="5200444"/>
            <a:chOff x="2450" y="1026"/>
            <a:chExt cx="2771" cy="2044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CFA2741-9A04-D04A-BB72-67F48960C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1" y="2784"/>
              <a:ext cx="609" cy="234"/>
            </a:xfrm>
            <a:custGeom>
              <a:avLst/>
              <a:gdLst>
                <a:gd name="T0" fmla="*/ 116 w 1217"/>
                <a:gd name="T1" fmla="*/ 0 h 883"/>
                <a:gd name="T2" fmla="*/ 1101 w 1217"/>
                <a:gd name="T3" fmla="*/ 0 h 883"/>
                <a:gd name="T4" fmla="*/ 1217 w 1217"/>
                <a:gd name="T5" fmla="*/ 883 h 883"/>
                <a:gd name="T6" fmla="*/ 0 w 1217"/>
                <a:gd name="T7" fmla="*/ 883 h 883"/>
                <a:gd name="T8" fmla="*/ 116 w 1217"/>
                <a:gd name="T9" fmla="*/ 0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883">
                  <a:moveTo>
                    <a:pt x="116" y="0"/>
                  </a:moveTo>
                  <a:lnTo>
                    <a:pt x="1101" y="0"/>
                  </a:lnTo>
                  <a:lnTo>
                    <a:pt x="1217" y="883"/>
                  </a:lnTo>
                  <a:lnTo>
                    <a:pt x="0" y="88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808080"/>
            </a:solidFill>
            <a:ln w="0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8CCD8C67-0AD7-6B49-9865-449688501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0" y="2521"/>
              <a:ext cx="795" cy="263"/>
            </a:xfrm>
            <a:custGeom>
              <a:avLst/>
              <a:gdLst>
                <a:gd name="T0" fmla="*/ 0 w 1590"/>
                <a:gd name="T1" fmla="*/ 0 h 525"/>
                <a:gd name="T2" fmla="*/ 1590 w 1590"/>
                <a:gd name="T3" fmla="*/ 0 h 525"/>
                <a:gd name="T4" fmla="*/ 1272 w 1590"/>
                <a:gd name="T5" fmla="*/ 525 h 525"/>
                <a:gd name="T6" fmla="*/ 155 w 1590"/>
                <a:gd name="T7" fmla="*/ 525 h 525"/>
                <a:gd name="T8" fmla="*/ 120 w 1590"/>
                <a:gd name="T9" fmla="*/ 520 h 525"/>
                <a:gd name="T10" fmla="*/ 86 w 1590"/>
                <a:gd name="T11" fmla="*/ 508 h 525"/>
                <a:gd name="T12" fmla="*/ 58 w 1590"/>
                <a:gd name="T13" fmla="*/ 491 h 525"/>
                <a:gd name="T14" fmla="*/ 34 w 1590"/>
                <a:gd name="T15" fmla="*/ 466 h 525"/>
                <a:gd name="T16" fmla="*/ 15 w 1590"/>
                <a:gd name="T17" fmla="*/ 438 h 525"/>
                <a:gd name="T18" fmla="*/ 4 w 1590"/>
                <a:gd name="T19" fmla="*/ 406 h 525"/>
                <a:gd name="T20" fmla="*/ 0 w 1590"/>
                <a:gd name="T21" fmla="*/ 370 h 525"/>
                <a:gd name="T22" fmla="*/ 0 w 1590"/>
                <a:gd name="T23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0" h="525">
                  <a:moveTo>
                    <a:pt x="0" y="0"/>
                  </a:moveTo>
                  <a:lnTo>
                    <a:pt x="1590" y="0"/>
                  </a:lnTo>
                  <a:lnTo>
                    <a:pt x="1272" y="525"/>
                  </a:lnTo>
                  <a:lnTo>
                    <a:pt x="155" y="525"/>
                  </a:lnTo>
                  <a:lnTo>
                    <a:pt x="120" y="520"/>
                  </a:lnTo>
                  <a:lnTo>
                    <a:pt x="86" y="508"/>
                  </a:lnTo>
                  <a:lnTo>
                    <a:pt x="58" y="491"/>
                  </a:lnTo>
                  <a:lnTo>
                    <a:pt x="34" y="466"/>
                  </a:lnTo>
                  <a:lnTo>
                    <a:pt x="15" y="438"/>
                  </a:lnTo>
                  <a:lnTo>
                    <a:pt x="4" y="406"/>
                  </a:lnTo>
                  <a:lnTo>
                    <a:pt x="0" y="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C15C879D-4BB4-1942-A66F-E861B45D4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" y="2521"/>
              <a:ext cx="2135" cy="263"/>
            </a:xfrm>
            <a:custGeom>
              <a:avLst/>
              <a:gdLst>
                <a:gd name="T0" fmla="*/ 318 w 4271"/>
                <a:gd name="T1" fmla="*/ 0 h 525"/>
                <a:gd name="T2" fmla="*/ 4271 w 4271"/>
                <a:gd name="T3" fmla="*/ 0 h 525"/>
                <a:gd name="T4" fmla="*/ 4271 w 4271"/>
                <a:gd name="T5" fmla="*/ 370 h 525"/>
                <a:gd name="T6" fmla="*/ 4267 w 4271"/>
                <a:gd name="T7" fmla="*/ 406 h 525"/>
                <a:gd name="T8" fmla="*/ 4256 w 4271"/>
                <a:gd name="T9" fmla="*/ 438 h 525"/>
                <a:gd name="T10" fmla="*/ 4237 w 4271"/>
                <a:gd name="T11" fmla="*/ 466 h 525"/>
                <a:gd name="T12" fmla="*/ 4214 w 4271"/>
                <a:gd name="T13" fmla="*/ 491 h 525"/>
                <a:gd name="T14" fmla="*/ 4185 w 4271"/>
                <a:gd name="T15" fmla="*/ 508 h 525"/>
                <a:gd name="T16" fmla="*/ 4151 w 4271"/>
                <a:gd name="T17" fmla="*/ 520 h 525"/>
                <a:gd name="T18" fmla="*/ 4116 w 4271"/>
                <a:gd name="T19" fmla="*/ 525 h 525"/>
                <a:gd name="T20" fmla="*/ 0 w 4271"/>
                <a:gd name="T21" fmla="*/ 525 h 525"/>
                <a:gd name="T22" fmla="*/ 318 w 4271"/>
                <a:gd name="T23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71" h="525">
                  <a:moveTo>
                    <a:pt x="318" y="0"/>
                  </a:moveTo>
                  <a:lnTo>
                    <a:pt x="4271" y="0"/>
                  </a:lnTo>
                  <a:lnTo>
                    <a:pt x="4271" y="370"/>
                  </a:lnTo>
                  <a:lnTo>
                    <a:pt x="4267" y="406"/>
                  </a:lnTo>
                  <a:lnTo>
                    <a:pt x="4256" y="438"/>
                  </a:lnTo>
                  <a:lnTo>
                    <a:pt x="4237" y="466"/>
                  </a:lnTo>
                  <a:lnTo>
                    <a:pt x="4214" y="491"/>
                  </a:lnTo>
                  <a:lnTo>
                    <a:pt x="4185" y="508"/>
                  </a:lnTo>
                  <a:lnTo>
                    <a:pt x="4151" y="520"/>
                  </a:lnTo>
                  <a:lnTo>
                    <a:pt x="4116" y="525"/>
                  </a:lnTo>
                  <a:lnTo>
                    <a:pt x="0" y="525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462084B-5B47-5847-B4E3-996FCC11D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0" y="1026"/>
              <a:ext cx="1699" cy="1495"/>
            </a:xfrm>
            <a:custGeom>
              <a:avLst/>
              <a:gdLst>
                <a:gd name="T0" fmla="*/ 155 w 3399"/>
                <a:gd name="T1" fmla="*/ 0 h 2992"/>
                <a:gd name="T2" fmla="*/ 3399 w 3399"/>
                <a:gd name="T3" fmla="*/ 0 h 2992"/>
                <a:gd name="T4" fmla="*/ 1590 w 3399"/>
                <a:gd name="T5" fmla="*/ 2992 h 2992"/>
                <a:gd name="T6" fmla="*/ 0 w 3399"/>
                <a:gd name="T7" fmla="*/ 2992 h 2992"/>
                <a:gd name="T8" fmla="*/ 0 w 3399"/>
                <a:gd name="T9" fmla="*/ 155 h 2992"/>
                <a:gd name="T10" fmla="*/ 4 w 3399"/>
                <a:gd name="T11" fmla="*/ 120 h 2992"/>
                <a:gd name="T12" fmla="*/ 15 w 3399"/>
                <a:gd name="T13" fmla="*/ 88 h 2992"/>
                <a:gd name="T14" fmla="*/ 34 w 3399"/>
                <a:gd name="T15" fmla="*/ 59 h 2992"/>
                <a:gd name="T16" fmla="*/ 58 w 3399"/>
                <a:gd name="T17" fmla="*/ 34 h 2992"/>
                <a:gd name="T18" fmla="*/ 86 w 3399"/>
                <a:gd name="T19" fmla="*/ 15 h 2992"/>
                <a:gd name="T20" fmla="*/ 120 w 3399"/>
                <a:gd name="T21" fmla="*/ 5 h 2992"/>
                <a:gd name="T22" fmla="*/ 155 w 3399"/>
                <a:gd name="T23" fmla="*/ 0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99" h="2992">
                  <a:moveTo>
                    <a:pt x="155" y="0"/>
                  </a:moveTo>
                  <a:lnTo>
                    <a:pt x="3399" y="0"/>
                  </a:lnTo>
                  <a:lnTo>
                    <a:pt x="1590" y="2992"/>
                  </a:lnTo>
                  <a:lnTo>
                    <a:pt x="0" y="2992"/>
                  </a:lnTo>
                  <a:lnTo>
                    <a:pt x="0" y="155"/>
                  </a:lnTo>
                  <a:lnTo>
                    <a:pt x="4" y="120"/>
                  </a:lnTo>
                  <a:lnTo>
                    <a:pt x="15" y="88"/>
                  </a:lnTo>
                  <a:lnTo>
                    <a:pt x="34" y="59"/>
                  </a:lnTo>
                  <a:lnTo>
                    <a:pt x="58" y="34"/>
                  </a:lnTo>
                  <a:lnTo>
                    <a:pt x="86" y="15"/>
                  </a:lnTo>
                  <a:lnTo>
                    <a:pt x="120" y="5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1A1A1A"/>
            </a:solidFill>
            <a:ln w="0">
              <a:solidFill>
                <a:srgbClr val="1A1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280725B-722E-C54C-A0E7-B38345D2D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" y="1026"/>
              <a:ext cx="1976" cy="1495"/>
            </a:xfrm>
            <a:custGeom>
              <a:avLst/>
              <a:gdLst>
                <a:gd name="T0" fmla="*/ 1809 w 3953"/>
                <a:gd name="T1" fmla="*/ 0 h 2992"/>
                <a:gd name="T2" fmla="*/ 3798 w 3953"/>
                <a:gd name="T3" fmla="*/ 0 h 2992"/>
                <a:gd name="T4" fmla="*/ 3833 w 3953"/>
                <a:gd name="T5" fmla="*/ 5 h 2992"/>
                <a:gd name="T6" fmla="*/ 3867 w 3953"/>
                <a:gd name="T7" fmla="*/ 15 h 2992"/>
                <a:gd name="T8" fmla="*/ 3896 w 3953"/>
                <a:gd name="T9" fmla="*/ 34 h 2992"/>
                <a:gd name="T10" fmla="*/ 3919 w 3953"/>
                <a:gd name="T11" fmla="*/ 59 h 2992"/>
                <a:gd name="T12" fmla="*/ 3938 w 3953"/>
                <a:gd name="T13" fmla="*/ 88 h 2992"/>
                <a:gd name="T14" fmla="*/ 3949 w 3953"/>
                <a:gd name="T15" fmla="*/ 120 h 2992"/>
                <a:gd name="T16" fmla="*/ 3953 w 3953"/>
                <a:gd name="T17" fmla="*/ 155 h 2992"/>
                <a:gd name="T18" fmla="*/ 3953 w 3953"/>
                <a:gd name="T19" fmla="*/ 2992 h 2992"/>
                <a:gd name="T20" fmla="*/ 0 w 3953"/>
                <a:gd name="T21" fmla="*/ 2992 h 2992"/>
                <a:gd name="T22" fmla="*/ 1809 w 3953"/>
                <a:gd name="T23" fmla="*/ 0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53" h="2992">
                  <a:moveTo>
                    <a:pt x="1809" y="0"/>
                  </a:moveTo>
                  <a:lnTo>
                    <a:pt x="3798" y="0"/>
                  </a:lnTo>
                  <a:lnTo>
                    <a:pt x="3833" y="5"/>
                  </a:lnTo>
                  <a:lnTo>
                    <a:pt x="3867" y="15"/>
                  </a:lnTo>
                  <a:lnTo>
                    <a:pt x="3896" y="34"/>
                  </a:lnTo>
                  <a:lnTo>
                    <a:pt x="3919" y="59"/>
                  </a:lnTo>
                  <a:lnTo>
                    <a:pt x="3938" y="88"/>
                  </a:lnTo>
                  <a:lnTo>
                    <a:pt x="3949" y="120"/>
                  </a:lnTo>
                  <a:lnTo>
                    <a:pt x="3953" y="155"/>
                  </a:lnTo>
                  <a:lnTo>
                    <a:pt x="3953" y="2992"/>
                  </a:lnTo>
                  <a:lnTo>
                    <a:pt x="0" y="2992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solidFill>
                <a:srgbClr val="4D4D4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E410EDD6-ABDD-3C4F-8F45-D6C9E5DEA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9" y="3013"/>
              <a:ext cx="1074" cy="57"/>
            </a:xfrm>
            <a:prstGeom prst="rect">
              <a:avLst/>
            </a:pr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034FF5-AF8A-4148-B1A1-722D07A18185}"/>
              </a:ext>
            </a:extLst>
          </p:cNvPr>
          <p:cNvSpPr/>
          <p:nvPr/>
        </p:nvSpPr>
        <p:spPr>
          <a:xfrm>
            <a:off x="622300" y="1307846"/>
            <a:ext cx="7318935" cy="3541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pic>
        <p:nvPicPr>
          <p:cNvPr id="21" name="Picture 2" descr="health, 2, worker, man icon">
            <a:extLst>
              <a:ext uri="{FF2B5EF4-FFF2-40B4-BE49-F238E27FC236}">
                <a16:creationId xmlns:a16="http://schemas.microsoft.com/office/drawing/2014/main" id="{A0C354B1-2A0D-EE48-84EF-41324DBA0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05" y="1291155"/>
            <a:ext cx="561794" cy="56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7009B12-C97C-A444-B6E1-E4909483BAFB}"/>
              </a:ext>
            </a:extLst>
          </p:cNvPr>
          <p:cNvSpPr txBox="1"/>
          <p:nvPr/>
        </p:nvSpPr>
        <p:spPr>
          <a:xfrm>
            <a:off x="812617" y="1371151"/>
            <a:ext cx="2169521" cy="389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내 건강을 부탁해</a:t>
            </a:r>
          </a:p>
        </p:txBody>
      </p:sp>
      <p:pic>
        <p:nvPicPr>
          <p:cNvPr id="23" name="Picture 4" descr="2, health, woman, worker icon">
            <a:extLst>
              <a:ext uri="{FF2B5EF4-FFF2-40B4-BE49-F238E27FC236}">
                <a16:creationId xmlns:a16="http://schemas.microsoft.com/office/drawing/2014/main" id="{4AE040EC-341F-1A4F-A48A-FDF994DD9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571" y="1291155"/>
            <a:ext cx="549281" cy="54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3B4EB0F0-8663-1F42-BEE6-C113F0A6C569}"/>
              </a:ext>
            </a:extLst>
          </p:cNvPr>
          <p:cNvSpPr/>
          <p:nvPr/>
        </p:nvSpPr>
        <p:spPr>
          <a:xfrm>
            <a:off x="767473" y="1962166"/>
            <a:ext cx="1638334" cy="28011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kumimoji="1" lang="ko-KR" altLang="en-US" sz="1500" dirty="0">
                <a:solidFill>
                  <a:schemeClr val="accent6">
                    <a:lumMod val="50000"/>
                  </a:schemeClr>
                </a:solidFill>
              </a:rPr>
              <a:t>달력</a:t>
            </a:r>
            <a:endParaRPr kumimoji="1" lang="en-US" altLang="ko-KR" sz="1500" dirty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1500" dirty="0">
                <a:solidFill>
                  <a:schemeClr val="accent6">
                    <a:lumMod val="50000"/>
                  </a:schemeClr>
                </a:solidFill>
              </a:rPr>
              <a:t>진료 내역</a:t>
            </a:r>
            <a:endParaRPr kumimoji="1" lang="en-US" altLang="ko-KR" sz="1500" dirty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1500" dirty="0">
                <a:solidFill>
                  <a:schemeClr val="accent6">
                    <a:lumMod val="50000"/>
                  </a:schemeClr>
                </a:solidFill>
              </a:rPr>
              <a:t>병원 정보 검색</a:t>
            </a:r>
            <a:endParaRPr kumimoji="1" lang="en-US" altLang="ko-Kore-KR" sz="15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C556E641-6706-3648-8D59-DEC70D99225F}"/>
              </a:ext>
            </a:extLst>
          </p:cNvPr>
          <p:cNvSpPr/>
          <p:nvPr/>
        </p:nvSpPr>
        <p:spPr>
          <a:xfrm>
            <a:off x="720879" y="3524243"/>
            <a:ext cx="1813098" cy="4640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203200">
              <a:schemeClr val="accent4">
                <a:lumMod val="20000"/>
                <a:lumOff val="80000"/>
                <a:alpha val="56000"/>
              </a:schemeClr>
            </a:glow>
            <a:outerShdw blurRad="50800" dist="508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병원 정보 검색</a:t>
            </a:r>
            <a:endParaRPr kumimoji="1" lang="ko-Kore-KR" altLang="en-US" sz="1500" dirty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B5121BF0-9B1B-CC40-9290-3098DC1C3A0C}"/>
              </a:ext>
            </a:extLst>
          </p:cNvPr>
          <p:cNvSpPr/>
          <p:nvPr/>
        </p:nvSpPr>
        <p:spPr>
          <a:xfrm>
            <a:off x="6199692" y="1418038"/>
            <a:ext cx="904275" cy="3281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Logout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FDD05BBA-5FD9-6443-A6AC-0735AD240906}"/>
              </a:ext>
            </a:extLst>
          </p:cNvPr>
          <p:cNvSpPr/>
          <p:nvPr/>
        </p:nvSpPr>
        <p:spPr>
          <a:xfrm>
            <a:off x="3198543" y="1413768"/>
            <a:ext cx="2963553" cy="3838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/>
                </a:solidFill>
              </a:rPr>
              <a:t>고예준 님</a:t>
            </a:r>
            <a:r>
              <a:rPr kumimoji="1" lang="en-US" altLang="ko-KR" sz="1000" dirty="0">
                <a:solidFill>
                  <a:schemeClr val="tx1"/>
                </a:solidFill>
              </a:rPr>
              <a:t>!</a:t>
            </a:r>
            <a:r>
              <a:rPr kumimoji="1" lang="ko-KR" altLang="en-US" sz="1000" dirty="0">
                <a:solidFill>
                  <a:schemeClr val="tx1"/>
                </a:solidFill>
              </a:rPr>
              <a:t> </a:t>
            </a:r>
            <a:r>
              <a:rPr kumimoji="1" lang="ko-Kore-KR" altLang="en-US" sz="1000" dirty="0">
                <a:solidFill>
                  <a:schemeClr val="tx1"/>
                </a:solidFill>
              </a:rPr>
              <a:t>안녕하세요</a:t>
            </a:r>
            <a:r>
              <a:rPr kumimoji="1" lang="ko-KR" altLang="en-US" sz="1000" dirty="0">
                <a:solidFill>
                  <a:schemeClr val="tx1"/>
                </a:solidFill>
              </a:rPr>
              <a:t> </a:t>
            </a:r>
            <a:r>
              <a:rPr kumimoji="1" lang="en-US" altLang="ko-KR" sz="1000" dirty="0">
                <a:solidFill>
                  <a:schemeClr val="tx1"/>
                </a:solidFill>
                <a:sym typeface="Wingdings" pitchFamily="2" charset="2"/>
              </a:rPr>
              <a:t></a:t>
            </a:r>
          </a:p>
          <a:p>
            <a:pPr algn="ctr"/>
            <a:r>
              <a:rPr kumimoji="1" lang="ko-KR" altLang="en-US" sz="1000" dirty="0">
                <a:solidFill>
                  <a:schemeClr val="tx1"/>
                </a:solidFill>
                <a:sym typeface="Wingdings" pitchFamily="2" charset="2"/>
              </a:rPr>
              <a:t>현재 시각 </a:t>
            </a:r>
            <a:r>
              <a:rPr kumimoji="1" lang="en-US" altLang="ko-KR" sz="1000" dirty="0">
                <a:solidFill>
                  <a:schemeClr val="tx1"/>
                </a:solidFill>
                <a:sym typeface="Wingdings" pitchFamily="2" charset="2"/>
              </a:rPr>
              <a:t>:</a:t>
            </a:r>
            <a:r>
              <a:rPr kumimoji="1" lang="ko-KR" altLang="en-US" sz="10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kumimoji="1" lang="en-US" altLang="ko-KR" sz="1000" dirty="0">
                <a:solidFill>
                  <a:schemeClr val="tx1"/>
                </a:solidFill>
                <a:sym typeface="Wingdings" pitchFamily="2" charset="2"/>
              </a:rPr>
              <a:t>20.11.13.</a:t>
            </a:r>
            <a:r>
              <a:rPr kumimoji="1" lang="ko-KR" altLang="en-US" sz="10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kumimoji="1" lang="en-US" altLang="ko-KR" sz="1000" dirty="0">
                <a:solidFill>
                  <a:schemeClr val="tx1"/>
                </a:solidFill>
                <a:sym typeface="Wingdings" pitchFamily="2" charset="2"/>
              </a:rPr>
              <a:t>23:30</a:t>
            </a:r>
            <a:r>
              <a:rPr kumimoji="1" lang="ko-KR" altLang="en-US" sz="1000" dirty="0">
                <a:solidFill>
                  <a:schemeClr val="tx1"/>
                </a:solidFill>
                <a:sym typeface="Wingdings" pitchFamily="2" charset="2"/>
              </a:rPr>
              <a:t> 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8470A7-A36D-8D4F-9B4F-4B8EEBD0F8C2}"/>
              </a:ext>
            </a:extLst>
          </p:cNvPr>
          <p:cNvSpPr/>
          <p:nvPr/>
        </p:nvSpPr>
        <p:spPr>
          <a:xfrm>
            <a:off x="2519668" y="2012951"/>
            <a:ext cx="5318295" cy="26719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100" name="Picture 4" descr="person, account, ciecle, round, user icon">
            <a:extLst>
              <a:ext uri="{FF2B5EF4-FFF2-40B4-BE49-F238E27FC236}">
                <a16:creationId xmlns:a16="http://schemas.microsoft.com/office/drawing/2014/main" id="{9809CD96-FB82-9943-9B32-5C948D2A7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173" y="4276869"/>
            <a:ext cx="408016" cy="40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7E2D94C3-F696-B249-98E2-E338BB008071}"/>
              </a:ext>
            </a:extLst>
          </p:cNvPr>
          <p:cNvSpPr/>
          <p:nvPr/>
        </p:nvSpPr>
        <p:spPr>
          <a:xfrm>
            <a:off x="2578166" y="2117451"/>
            <a:ext cx="1652568" cy="22554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 dirty="0">
                <a:solidFill>
                  <a:schemeClr val="tx1"/>
                </a:solidFill>
              </a:rPr>
              <a:t>병원 이름으로 검색</a:t>
            </a:r>
            <a:endParaRPr kumimoji="1" lang="ko-Kore-KR" altLang="en-US" sz="1300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605BC654-96C9-C143-B817-26A79FAE742F}"/>
              </a:ext>
            </a:extLst>
          </p:cNvPr>
          <p:cNvSpPr/>
          <p:nvPr/>
        </p:nvSpPr>
        <p:spPr>
          <a:xfrm>
            <a:off x="4337170" y="2117451"/>
            <a:ext cx="1652568" cy="22554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 dirty="0">
                <a:solidFill>
                  <a:schemeClr val="tx1"/>
                </a:solidFill>
              </a:rPr>
              <a:t>병원 위치로 검색</a:t>
            </a:r>
            <a:endParaRPr kumimoji="1" lang="ko-Kore-KR" altLang="en-US" sz="13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08923EB6-65B3-044D-B56E-E10F0ED8424F}"/>
              </a:ext>
            </a:extLst>
          </p:cNvPr>
          <p:cNvSpPr/>
          <p:nvPr/>
        </p:nvSpPr>
        <p:spPr>
          <a:xfrm>
            <a:off x="6103599" y="2117451"/>
            <a:ext cx="1652568" cy="22554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 b="1" dirty="0" err="1">
                <a:solidFill>
                  <a:schemeClr val="tx1"/>
                </a:solidFill>
              </a:rPr>
              <a:t>현위치</a:t>
            </a:r>
            <a:r>
              <a:rPr kumimoji="1" lang="ko-KR" altLang="en-US" sz="1300" b="1" dirty="0">
                <a:solidFill>
                  <a:schemeClr val="tx1"/>
                </a:solidFill>
              </a:rPr>
              <a:t> 기반 검색</a:t>
            </a:r>
            <a:endParaRPr kumimoji="1" lang="ko-Kore-KR" altLang="en-US" sz="1300" b="1" dirty="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CCECD88-A0CD-B141-9D82-AC7C68EB1B34}"/>
              </a:ext>
            </a:extLst>
          </p:cNvPr>
          <p:cNvGrpSpPr/>
          <p:nvPr/>
        </p:nvGrpSpPr>
        <p:grpSpPr>
          <a:xfrm>
            <a:off x="2648644" y="2391409"/>
            <a:ext cx="5107523" cy="2115699"/>
            <a:chOff x="2648644" y="2391409"/>
            <a:chExt cx="5107523" cy="211569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14E8210-3F18-0E40-BE09-5FF680502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50433" y="2730684"/>
              <a:ext cx="5105734" cy="1776424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1A3D2DB5-0910-7349-B481-124A08132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48644" y="2391409"/>
              <a:ext cx="253329" cy="290859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B1FDA7E-24A7-E24B-97D5-E22B0BB2CC79}"/>
                </a:ext>
              </a:extLst>
            </p:cNvPr>
            <p:cNvSpPr txBox="1"/>
            <p:nvPr/>
          </p:nvSpPr>
          <p:spPr>
            <a:xfrm>
              <a:off x="2797990" y="2408878"/>
              <a:ext cx="39957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200" dirty="0"/>
                <a:t>경기도</a:t>
              </a:r>
              <a:r>
                <a:rPr kumimoji="1" lang="ko-KR" altLang="en-US" sz="1200" dirty="0"/>
                <a:t> 수원시</a:t>
              </a:r>
              <a:r>
                <a:rPr kumimoji="1" lang="en-US" altLang="ko-KR" sz="1200" dirty="0"/>
                <a:t>			</a:t>
              </a:r>
              <a:endParaRPr kumimoji="1" lang="ko-Kore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945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005874" y="609794"/>
            <a:ext cx="513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9943" y="629558"/>
            <a:ext cx="1305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SW</a:t>
            </a:r>
            <a:r>
              <a:rPr lang="ko-KR" altLang="en-US" sz="2400" b="1" dirty="0">
                <a:solidFill>
                  <a:srgbClr val="C00000"/>
                </a:solidFill>
              </a:rPr>
              <a:t> 구조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CC8E61-65B8-7A4F-A08A-CC3142CA620F}"/>
              </a:ext>
            </a:extLst>
          </p:cNvPr>
          <p:cNvSpPr txBox="1"/>
          <p:nvPr/>
        </p:nvSpPr>
        <p:spPr>
          <a:xfrm>
            <a:off x="1623351" y="1372185"/>
            <a:ext cx="222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Frontend</a:t>
            </a:r>
            <a:endParaRPr kumimoji="1" lang="ko-Kore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60161D-CEEE-5F47-B976-B1C3B1933458}"/>
              </a:ext>
            </a:extLst>
          </p:cNvPr>
          <p:cNvSpPr txBox="1"/>
          <p:nvPr/>
        </p:nvSpPr>
        <p:spPr>
          <a:xfrm>
            <a:off x="5369181" y="1372185"/>
            <a:ext cx="340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Back</a:t>
            </a:r>
            <a:r>
              <a:rPr kumimoji="1" lang="en-US" altLang="ko-Kore-KR" dirty="0"/>
              <a:t>end</a:t>
            </a:r>
            <a:endParaRPr kumimoji="1" lang="ko-Kore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70D054-32B6-9B42-AF3B-4D137735FBF4}"/>
              </a:ext>
            </a:extLst>
          </p:cNvPr>
          <p:cNvSpPr txBox="1"/>
          <p:nvPr/>
        </p:nvSpPr>
        <p:spPr>
          <a:xfrm>
            <a:off x="9444477" y="1372185"/>
            <a:ext cx="265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Database</a:t>
            </a:r>
            <a:endParaRPr kumimoji="1" lang="ko-Kore-KR" altLang="en-US" dirty="0"/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FB5DEA93-66BC-DD4B-811A-B102D36E42C7}"/>
              </a:ext>
            </a:extLst>
          </p:cNvPr>
          <p:cNvCxnSpPr>
            <a:cxnSpLocks/>
          </p:cNvCxnSpPr>
          <p:nvPr/>
        </p:nvCxnSpPr>
        <p:spPr>
          <a:xfrm>
            <a:off x="4000500" y="1372184"/>
            <a:ext cx="0" cy="393940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D48840A6-6E4D-9E47-8177-AD4C5329E4A8}"/>
              </a:ext>
            </a:extLst>
          </p:cNvPr>
          <p:cNvCxnSpPr>
            <a:cxnSpLocks/>
          </p:cNvCxnSpPr>
          <p:nvPr/>
        </p:nvCxnSpPr>
        <p:spPr>
          <a:xfrm>
            <a:off x="8104414" y="1372184"/>
            <a:ext cx="0" cy="393940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로고와 그래픽 | Node.js">
            <a:extLst>
              <a:ext uri="{FF2B5EF4-FFF2-40B4-BE49-F238E27FC236}">
                <a16:creationId xmlns:a16="http://schemas.microsoft.com/office/drawing/2014/main" id="{45BBB042-D601-7E42-8978-5014CBD79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51" y="2234301"/>
            <a:ext cx="2224134" cy="135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Express - Node.js web application framework">
            <a:extLst>
              <a:ext uri="{FF2B5EF4-FFF2-40B4-BE49-F238E27FC236}">
                <a16:creationId xmlns:a16="http://schemas.microsoft.com/office/drawing/2014/main" id="{7445A12F-2240-7245-A28B-F4369DDFC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385" y="4115338"/>
            <a:ext cx="2026555" cy="73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act로 무작정 개발하기 - 1 :: 피아노 치는 개발자">
            <a:extLst>
              <a:ext uri="{FF2B5EF4-FFF2-40B4-BE49-F238E27FC236}">
                <a16:creationId xmlns:a16="http://schemas.microsoft.com/office/drawing/2014/main" id="{1160006A-842C-434F-899E-1B17A320A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36" y="2643065"/>
            <a:ext cx="2797554" cy="157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ongoDB 설치 및 환경설정 - Voyager of Linux">
            <a:extLst>
              <a:ext uri="{FF2B5EF4-FFF2-40B4-BE49-F238E27FC236}">
                <a16:creationId xmlns:a16="http://schemas.microsoft.com/office/drawing/2014/main" id="{338D9AFE-E121-B748-8402-D126B2E88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139" y="2356451"/>
            <a:ext cx="2121449" cy="249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6CFF2B-4490-2B43-BFB8-70A03B72E40D}"/>
              </a:ext>
            </a:extLst>
          </p:cNvPr>
          <p:cNvSpPr txBox="1"/>
          <p:nvPr/>
        </p:nvSpPr>
        <p:spPr>
          <a:xfrm>
            <a:off x="1314450" y="5593976"/>
            <a:ext cx="134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api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57B0B3-E2AD-BC42-97D0-956EDE3D17CC}"/>
              </a:ext>
            </a:extLst>
          </p:cNvPr>
          <p:cNvSpPr/>
          <p:nvPr/>
        </p:nvSpPr>
        <p:spPr>
          <a:xfrm>
            <a:off x="2329148" y="5593976"/>
            <a:ext cx="94853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dirty="0"/>
              <a:t>https://www.data.go.kr/tcs/dss/selectApiDataDetailView.do?publicDataPk=15000736</a:t>
            </a:r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5F0078ED-1E20-A74F-AD66-69FA9B8BF9F8}"/>
              </a:ext>
            </a:extLst>
          </p:cNvPr>
          <p:cNvCxnSpPr/>
          <p:nvPr/>
        </p:nvCxnSpPr>
        <p:spPr>
          <a:xfrm>
            <a:off x="658906" y="5311588"/>
            <a:ext cx="1092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375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/>
          <p:cNvGrpSpPr/>
          <p:nvPr/>
        </p:nvGrpSpPr>
        <p:grpSpPr>
          <a:xfrm>
            <a:off x="5898516" y="2743288"/>
            <a:ext cx="394968" cy="72000"/>
            <a:chOff x="561638" y="1064986"/>
            <a:chExt cx="394968" cy="72000"/>
          </a:xfrm>
        </p:grpSpPr>
        <p:sp>
          <p:nvSpPr>
            <p:cNvPr id="73" name="타원 72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4" name="타원 73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CD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5" name="타원 74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DA7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5414563" y="2328183"/>
            <a:ext cx="1362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DA796C"/>
                </a:solidFill>
              </a:rPr>
              <a:t>Ponybuhagom</a:t>
            </a:r>
            <a:endParaRPr lang="ko-KR" altLang="en-US" sz="1400" dirty="0">
              <a:solidFill>
                <a:srgbClr val="DA796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57745" y="2874020"/>
            <a:ext cx="3876510" cy="98296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800" b="1" dirty="0">
                <a:solidFill>
                  <a:srgbClr val="CD48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:-)</a:t>
            </a:r>
            <a:endParaRPr lang="ko-KR" altLang="en-US" sz="4800" b="1" dirty="0">
              <a:solidFill>
                <a:srgbClr val="CD48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4340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DDCAABA-1E94-2F45-AEBB-391D9019E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020914"/>
              </p:ext>
            </p:extLst>
          </p:nvPr>
        </p:nvGraphicFramePr>
        <p:xfrm>
          <a:off x="2032000" y="719666"/>
          <a:ext cx="8127999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291468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498430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0078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병원</a:t>
                      </a:r>
                      <a:endParaRPr lang="ko-Kore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주소</a:t>
                      </a:r>
                      <a:endParaRPr lang="ko-Kore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전화번호</a:t>
                      </a:r>
                      <a:endParaRPr lang="ko-Kore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7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chemeClr val="tx1"/>
                          </a:solidFill>
                        </a:rPr>
                        <a:t>우두둑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ore-KR" altLang="en-US" sz="1200" dirty="0">
                          <a:solidFill>
                            <a:schemeClr val="tx1"/>
                          </a:solidFill>
                        </a:rPr>
                        <a:t>정형외과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경기도 수원시 장안구 </a:t>
                      </a:r>
                      <a:r>
                        <a:rPr kumimoji="1" lang="ko-KR" altLang="en-US" sz="1200" dirty="0" err="1">
                          <a:solidFill>
                            <a:schemeClr val="tx1"/>
                          </a:solidFill>
                        </a:rPr>
                        <a:t>천천동</a:t>
                      </a:r>
                      <a: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  <a:t>100-1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031-000-1111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chemeClr val="tx1"/>
                          </a:solidFill>
                        </a:rPr>
                        <a:t>장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ore-KR" altLang="en-US" sz="1200" dirty="0">
                          <a:solidFill>
                            <a:schemeClr val="tx1"/>
                          </a:solidFill>
                        </a:rPr>
                        <a:t>이비인후과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경기도 수원시 장안구 </a:t>
                      </a:r>
                      <a:r>
                        <a:rPr kumimoji="1" lang="ko-KR" altLang="en-US" sz="1200" dirty="0" err="1">
                          <a:solidFill>
                            <a:schemeClr val="tx1"/>
                          </a:solidFill>
                        </a:rPr>
                        <a:t>천천동</a:t>
                      </a:r>
                      <a: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  <a:t>527-8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031-000-2222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4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chemeClr val="tx1"/>
                          </a:solidFill>
                        </a:rPr>
                        <a:t>시려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치과</a:t>
                      </a:r>
                      <a:endParaRPr lang="ko-Kore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경기도 수원시 장안구 </a:t>
                      </a:r>
                      <a:r>
                        <a:rPr kumimoji="1" lang="ko-KR" altLang="en-US" sz="1200" dirty="0" err="1">
                          <a:solidFill>
                            <a:schemeClr val="tx1"/>
                          </a:solidFill>
                        </a:rPr>
                        <a:t>천천동</a:t>
                      </a:r>
                      <a: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  <a:t>100-3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031-000-3333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78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chemeClr val="tx1"/>
                          </a:solidFill>
                        </a:rPr>
                        <a:t>여드름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박멸 </a:t>
                      </a:r>
                      <a:r>
                        <a:rPr lang="ko-Kore-KR" altLang="en-US" sz="1200" dirty="0">
                          <a:solidFill>
                            <a:schemeClr val="tx1"/>
                          </a:solidFill>
                        </a:rPr>
                        <a:t>피부과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경기도 수원시 장안구 </a:t>
                      </a:r>
                      <a:r>
                        <a:rPr kumimoji="1" lang="ko-KR" altLang="en-US" sz="1200" dirty="0" err="1">
                          <a:solidFill>
                            <a:schemeClr val="tx1"/>
                          </a:solidFill>
                        </a:rPr>
                        <a:t>천천동</a:t>
                      </a:r>
                      <a: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  <a:t>100-4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031-000-4444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373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충치</a:t>
                      </a:r>
                      <a:r>
                        <a:rPr lang="ko-KR" altLang="en-US" sz="1200" dirty="0"/>
                        <a:t> 치과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경기도 수원시 장안구 </a:t>
                      </a:r>
                      <a:r>
                        <a:rPr kumimoji="1" lang="ko-KR" altLang="en-US" sz="1200" dirty="0" err="1">
                          <a:solidFill>
                            <a:schemeClr val="tx1"/>
                          </a:solidFill>
                        </a:rPr>
                        <a:t>천천동</a:t>
                      </a:r>
                      <a: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  <a:t>100-5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031-000-5555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94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환자사랑</a:t>
                      </a:r>
                      <a:r>
                        <a:rPr lang="ko-KR" altLang="en-US" sz="1200" dirty="0"/>
                        <a:t> 내과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경기도 수원시 장안구 </a:t>
                      </a:r>
                      <a:r>
                        <a:rPr kumimoji="1" lang="ko-KR" altLang="en-US" sz="1200" dirty="0" err="1">
                          <a:solidFill>
                            <a:schemeClr val="tx1"/>
                          </a:solidFill>
                        </a:rPr>
                        <a:t>천천동</a:t>
                      </a:r>
                      <a: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  <a:t>100-6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031-000-6666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005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우앵</a:t>
                      </a:r>
                      <a:r>
                        <a:rPr lang="ko-KR" altLang="en-US" sz="1200" dirty="0"/>
                        <a:t> 소아과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경기도 수원시 장안구 </a:t>
                      </a:r>
                      <a:r>
                        <a:rPr kumimoji="1" lang="ko-KR" altLang="en-US" sz="1200" dirty="0" err="1">
                          <a:solidFill>
                            <a:schemeClr val="tx1"/>
                          </a:solidFill>
                        </a:rPr>
                        <a:t>천천동</a:t>
                      </a:r>
                      <a: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  <a:t>100-7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031-000-7777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44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한마음 산부인과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경기도 수원시 장안구 </a:t>
                      </a:r>
                      <a:r>
                        <a:rPr kumimoji="1" lang="ko-KR" altLang="en-US" sz="1200" dirty="0" err="1">
                          <a:solidFill>
                            <a:schemeClr val="tx1"/>
                          </a:solidFill>
                        </a:rPr>
                        <a:t>천천동</a:t>
                      </a:r>
                      <a: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  <a:t>100-8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031-000-8888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68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뚜두둑</a:t>
                      </a:r>
                      <a:r>
                        <a:rPr lang="ko-KR" altLang="en-US" sz="1200" dirty="0"/>
                        <a:t> 정형외과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경기도 수원시 장안구 </a:t>
                      </a:r>
                      <a:r>
                        <a:rPr kumimoji="1" lang="ko-KR" altLang="en-US" sz="1200" dirty="0" err="1">
                          <a:solidFill>
                            <a:schemeClr val="tx1"/>
                          </a:solidFill>
                        </a:rPr>
                        <a:t>천천동</a:t>
                      </a:r>
                      <a: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  <a:t>100-9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031-000-9999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927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코가</a:t>
                      </a:r>
                      <a:r>
                        <a:rPr lang="ko-KR" altLang="en-US" sz="1200" dirty="0"/>
                        <a:t> 뻥 이비인후과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경기도 수원시 장안구 </a:t>
                      </a:r>
                      <a:r>
                        <a:rPr kumimoji="1" lang="ko-KR" altLang="en-US" sz="1200" dirty="0" err="1">
                          <a:solidFill>
                            <a:schemeClr val="tx1"/>
                          </a:solidFill>
                        </a:rPr>
                        <a:t>천천동</a:t>
                      </a:r>
                      <a: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  <a:t>100-10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031-111-0000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003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861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DDCAABA-1E94-2F45-AEBB-391D9019E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318036"/>
              </p:ext>
            </p:extLst>
          </p:nvPr>
        </p:nvGraphicFramePr>
        <p:xfrm>
          <a:off x="2032000" y="719666"/>
          <a:ext cx="8127999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1943">
                  <a:extLst>
                    <a:ext uri="{9D8B030D-6E8A-4147-A177-3AD203B41FA5}">
                      <a16:colId xmlns:a16="http://schemas.microsoft.com/office/drawing/2014/main" val="3629146849"/>
                    </a:ext>
                  </a:extLst>
                </a:gridCol>
                <a:gridCol w="4206723">
                  <a:extLst>
                    <a:ext uri="{9D8B030D-6E8A-4147-A177-3AD203B41FA5}">
                      <a16:colId xmlns:a16="http://schemas.microsoft.com/office/drawing/2014/main" val="4498430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0078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번호</a:t>
                      </a:r>
                      <a:endParaRPr lang="ko-Kore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병원</a:t>
                      </a:r>
                      <a:endParaRPr lang="ko-Kore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/>
                        <a:t>진료</a:t>
                      </a:r>
                      <a:r>
                        <a:rPr lang="ko-KR" altLang="en-US" sz="1600" dirty="0"/>
                        <a:t> 날짜 및 </a:t>
                      </a:r>
                      <a:r>
                        <a:rPr lang="ko-Kore-KR" altLang="en-US" sz="1600" dirty="0"/>
                        <a:t>시간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7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0070C0"/>
                          </a:solidFill>
                        </a:rPr>
                        <a:t>우두둑</a:t>
                      </a:r>
                      <a:r>
                        <a:rPr lang="ko-KR" altLang="en-US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ore-KR" altLang="en-US" sz="1200" dirty="0">
                          <a:solidFill>
                            <a:srgbClr val="0070C0"/>
                          </a:solidFill>
                        </a:rPr>
                        <a:t>정형외과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r>
                        <a:rPr lang="en-US" altLang="ko-KR" sz="1200" dirty="0"/>
                        <a:t>020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11</a:t>
                      </a:r>
                      <a:r>
                        <a:rPr lang="ko-KR" altLang="en-US" sz="1200" dirty="0"/>
                        <a:t>월  </a:t>
                      </a:r>
                      <a:r>
                        <a:rPr lang="en-US" altLang="ko-KR" sz="1200" dirty="0"/>
                        <a:t>16</a:t>
                      </a:r>
                      <a:r>
                        <a:rPr lang="ko-KR" altLang="en-US" sz="1200" dirty="0"/>
                        <a:t>일 오전 </a:t>
                      </a:r>
                      <a:r>
                        <a:rPr lang="en-US" altLang="ko-KR" sz="1200" dirty="0"/>
                        <a:t>10:00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0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0070C0"/>
                          </a:solidFill>
                        </a:rPr>
                        <a:t>장</a:t>
                      </a:r>
                      <a:r>
                        <a:rPr lang="ko-KR" altLang="en-US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ore-KR" altLang="en-US" sz="1200" dirty="0">
                          <a:solidFill>
                            <a:srgbClr val="0070C0"/>
                          </a:solidFill>
                        </a:rPr>
                        <a:t>이비인후과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r>
                        <a:rPr lang="en-US" altLang="ko-KR" sz="1200" dirty="0"/>
                        <a:t>020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11</a:t>
                      </a:r>
                      <a:r>
                        <a:rPr lang="ko-KR" altLang="en-US" sz="1200" dirty="0"/>
                        <a:t>월 </a:t>
                      </a:r>
                      <a:r>
                        <a:rPr lang="en-US" altLang="ko-KR" sz="1200" dirty="0"/>
                        <a:t>13</a:t>
                      </a:r>
                      <a:r>
                        <a:rPr lang="ko-KR" altLang="en-US" sz="1200" dirty="0"/>
                        <a:t>일 오후 </a:t>
                      </a:r>
                      <a:r>
                        <a:rPr lang="en-US" altLang="ko-KR" sz="1200" dirty="0"/>
                        <a:t>3:00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4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0070C0"/>
                          </a:solidFill>
                        </a:rPr>
                        <a:t>장</a:t>
                      </a:r>
                      <a:r>
                        <a:rPr lang="ko-KR" altLang="en-US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ore-KR" altLang="en-US" sz="1200" dirty="0">
                          <a:solidFill>
                            <a:srgbClr val="0070C0"/>
                          </a:solidFill>
                        </a:rPr>
                        <a:t>이비인후과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r>
                        <a:rPr lang="en-US" altLang="ko-KR" sz="1200" dirty="0"/>
                        <a:t>020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11</a:t>
                      </a:r>
                      <a:r>
                        <a:rPr lang="ko-KR" altLang="en-US" sz="1200" dirty="0"/>
                        <a:t>월 </a:t>
                      </a:r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일 오후 </a:t>
                      </a:r>
                      <a:r>
                        <a:rPr lang="en-US" altLang="ko-KR" sz="1200" dirty="0"/>
                        <a:t>3:00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78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4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0070C0"/>
                          </a:solidFill>
                        </a:rPr>
                        <a:t>우두둑</a:t>
                      </a:r>
                      <a:r>
                        <a:rPr lang="ko-KR" altLang="en-US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ore-KR" altLang="en-US" sz="1200" dirty="0">
                          <a:solidFill>
                            <a:srgbClr val="0070C0"/>
                          </a:solidFill>
                        </a:rPr>
                        <a:t>정형외과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r>
                        <a:rPr lang="en-US" altLang="ko-KR" sz="1200" dirty="0"/>
                        <a:t>020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월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일 오전 </a:t>
                      </a:r>
                      <a:r>
                        <a:rPr lang="en-US" altLang="ko-KR" sz="1200" dirty="0"/>
                        <a:t>9:00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373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5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0070C0"/>
                          </a:solidFill>
                        </a:rPr>
                        <a:t>시려</a:t>
                      </a:r>
                      <a:r>
                        <a:rPr lang="ko-KR" altLang="en-US" sz="1200" dirty="0">
                          <a:solidFill>
                            <a:srgbClr val="0070C0"/>
                          </a:solidFill>
                        </a:rPr>
                        <a:t> 치과</a:t>
                      </a:r>
                      <a:endParaRPr lang="ko-Kore-KR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r>
                        <a:rPr lang="en-US" altLang="ko-KR" sz="1200" dirty="0"/>
                        <a:t>020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월 </a:t>
                      </a:r>
                      <a:r>
                        <a:rPr lang="en-US" altLang="ko-KR" sz="1200" dirty="0"/>
                        <a:t>24</a:t>
                      </a:r>
                      <a:r>
                        <a:rPr lang="ko-KR" altLang="en-US" sz="1200" dirty="0"/>
                        <a:t>일 오후 </a:t>
                      </a:r>
                      <a:r>
                        <a:rPr lang="en-US" altLang="ko-KR" sz="1200" dirty="0"/>
                        <a:t>3:30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94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6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0070C0"/>
                          </a:solidFill>
                        </a:rPr>
                        <a:t>시려</a:t>
                      </a:r>
                      <a:r>
                        <a:rPr lang="ko-KR" altLang="en-US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ore-KR" altLang="en-US" sz="1200" dirty="0">
                          <a:solidFill>
                            <a:srgbClr val="0070C0"/>
                          </a:solidFill>
                        </a:rPr>
                        <a:t>치과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r>
                        <a:rPr lang="en-US" altLang="ko-KR" sz="1200" dirty="0"/>
                        <a:t>020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월 </a:t>
                      </a:r>
                      <a:r>
                        <a:rPr lang="en-US" altLang="ko-KR" sz="1200" dirty="0"/>
                        <a:t>20</a:t>
                      </a:r>
                      <a:r>
                        <a:rPr lang="ko-KR" altLang="en-US" sz="1200" dirty="0"/>
                        <a:t>일 오후 </a:t>
                      </a:r>
                      <a:r>
                        <a:rPr lang="en-US" altLang="ko-KR" sz="1200" dirty="0"/>
                        <a:t>3:00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005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7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0070C0"/>
                          </a:solidFill>
                        </a:rPr>
                        <a:t>여드름</a:t>
                      </a:r>
                      <a:r>
                        <a:rPr lang="ko-KR" altLang="en-US" sz="1200" dirty="0">
                          <a:solidFill>
                            <a:srgbClr val="0070C0"/>
                          </a:solidFill>
                        </a:rPr>
                        <a:t> 박멸 </a:t>
                      </a:r>
                      <a:r>
                        <a:rPr lang="ko-Kore-KR" altLang="en-US" sz="1200" dirty="0">
                          <a:solidFill>
                            <a:srgbClr val="0070C0"/>
                          </a:solidFill>
                        </a:rPr>
                        <a:t>피부과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r>
                        <a:rPr lang="en-US" altLang="ko-KR" sz="1200" dirty="0"/>
                        <a:t>020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월 </a:t>
                      </a:r>
                      <a:r>
                        <a:rPr lang="en-US" altLang="ko-KR" sz="1200" dirty="0"/>
                        <a:t>20</a:t>
                      </a:r>
                      <a:r>
                        <a:rPr lang="ko-KR" altLang="en-US" sz="1200" dirty="0"/>
                        <a:t>일 오후 </a:t>
                      </a:r>
                      <a:r>
                        <a:rPr lang="en-US" altLang="ko-KR" sz="1200" dirty="0"/>
                        <a:t>2:00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44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8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0070C0"/>
                          </a:solidFill>
                        </a:rPr>
                        <a:t>여드름</a:t>
                      </a:r>
                      <a:r>
                        <a:rPr lang="ko-KR" altLang="en-US" sz="1200" dirty="0">
                          <a:solidFill>
                            <a:srgbClr val="0070C0"/>
                          </a:solidFill>
                        </a:rPr>
                        <a:t> 박멸 </a:t>
                      </a:r>
                      <a:r>
                        <a:rPr lang="ko-Kore-KR" altLang="en-US" sz="1200" dirty="0">
                          <a:solidFill>
                            <a:srgbClr val="0070C0"/>
                          </a:solidFill>
                        </a:rPr>
                        <a:t>피부과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r>
                        <a:rPr lang="en-US" altLang="ko-KR" sz="1200" dirty="0"/>
                        <a:t>020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월 </a:t>
                      </a:r>
                      <a:r>
                        <a:rPr lang="en-US" altLang="ko-KR" sz="1200" dirty="0"/>
                        <a:t>14</a:t>
                      </a:r>
                      <a:r>
                        <a:rPr lang="ko-KR" altLang="en-US" sz="1200" dirty="0"/>
                        <a:t>일 오후 </a:t>
                      </a:r>
                      <a:r>
                        <a:rPr lang="en-US" altLang="ko-KR" sz="1200" dirty="0"/>
                        <a:t>1:00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68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9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>
                          <a:solidFill>
                            <a:srgbClr val="0070C0"/>
                          </a:solidFill>
                        </a:rPr>
                        <a:t>여드름</a:t>
                      </a:r>
                      <a:r>
                        <a:rPr lang="ko-KR" altLang="en-US" sz="1200" dirty="0">
                          <a:solidFill>
                            <a:srgbClr val="0070C0"/>
                          </a:solidFill>
                        </a:rPr>
                        <a:t> 박멸 </a:t>
                      </a:r>
                      <a:r>
                        <a:rPr lang="ko-Kore-KR" altLang="en-US" sz="1200" dirty="0">
                          <a:solidFill>
                            <a:srgbClr val="0070C0"/>
                          </a:solidFill>
                        </a:rPr>
                        <a:t>피부과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r>
                        <a:rPr lang="en-US" altLang="ko-KR" sz="1200" dirty="0"/>
                        <a:t>020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월 </a:t>
                      </a:r>
                      <a:r>
                        <a:rPr lang="en-US" altLang="ko-KR" sz="1200" dirty="0"/>
                        <a:t>12</a:t>
                      </a:r>
                      <a:r>
                        <a:rPr lang="ko-KR" altLang="en-US" sz="1200" dirty="0"/>
                        <a:t>일 오전 </a:t>
                      </a:r>
                      <a:r>
                        <a:rPr lang="en-US" altLang="ko-KR" sz="1200" dirty="0"/>
                        <a:t>10:30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927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r>
                        <a:rPr lang="en-US" altLang="ko-KR" sz="1200" dirty="0"/>
                        <a:t>0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200" dirty="0">
                          <a:solidFill>
                            <a:srgbClr val="0070C0"/>
                          </a:solidFill>
                        </a:rPr>
                        <a:t>여드름</a:t>
                      </a:r>
                      <a:r>
                        <a:rPr lang="ko-KR" altLang="en-US" sz="1200" dirty="0">
                          <a:solidFill>
                            <a:srgbClr val="0070C0"/>
                          </a:solidFill>
                        </a:rPr>
                        <a:t> 박멸 </a:t>
                      </a:r>
                      <a:r>
                        <a:rPr lang="ko-Kore-KR" altLang="en-US" sz="1200" dirty="0">
                          <a:solidFill>
                            <a:srgbClr val="0070C0"/>
                          </a:solidFill>
                        </a:rPr>
                        <a:t>피부과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dirty="0"/>
                        <a:t>2</a:t>
                      </a:r>
                      <a:r>
                        <a:rPr lang="en-US" altLang="ko-KR" sz="1200" dirty="0"/>
                        <a:t>020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월  </a:t>
                      </a:r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일 오전 </a:t>
                      </a:r>
                      <a:r>
                        <a:rPr lang="en-US" altLang="ko-KR" sz="1200" dirty="0"/>
                        <a:t>10:30</a:t>
                      </a:r>
                      <a:endParaRPr lang="ko-Kore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333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66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707075" y="1498598"/>
            <a:ext cx="2787973" cy="540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3" name="타원 2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4" name="타원 3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Contents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955048" y="3368515"/>
            <a:ext cx="105990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목표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41742" y="4003514"/>
            <a:ext cx="188211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Target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사용자 및 핵심기능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85032" y="4638514"/>
            <a:ext cx="137730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예상 사용 시나리오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97182" y="5280084"/>
            <a:ext cx="70884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SW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53418" y="2554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253418" y="3189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253418" y="3824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253418" y="4459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253418" y="5094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253418" y="57295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12C2755-ECAF-E14A-B587-8299864A8727}"/>
              </a:ext>
            </a:extLst>
          </p:cNvPr>
          <p:cNvSpPr txBox="1"/>
          <p:nvPr/>
        </p:nvSpPr>
        <p:spPr>
          <a:xfrm>
            <a:off x="6628730" y="2733514"/>
            <a:ext cx="137730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선정 동기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4939BF-E3EE-5A4D-8E5D-1B431BBCB0DF}"/>
              </a:ext>
            </a:extLst>
          </p:cNvPr>
          <p:cNvSpPr txBox="1"/>
          <p:nvPr/>
        </p:nvSpPr>
        <p:spPr>
          <a:xfrm>
            <a:off x="4193793" y="2733514"/>
            <a:ext cx="51328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b="1" dirty="0">
                <a:solidFill>
                  <a:srgbClr val="CD483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200" b="1" dirty="0">
              <a:solidFill>
                <a:srgbClr val="CD483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4FFBB4-60AA-3740-BCF7-3856EF04A747}"/>
              </a:ext>
            </a:extLst>
          </p:cNvPr>
          <p:cNvSpPr txBox="1"/>
          <p:nvPr/>
        </p:nvSpPr>
        <p:spPr>
          <a:xfrm>
            <a:off x="4193793" y="3368515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b="1" dirty="0">
                <a:solidFill>
                  <a:srgbClr val="CD483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rgbClr val="CD483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B30741-EE37-CF44-9991-CD4D42DA82BA}"/>
              </a:ext>
            </a:extLst>
          </p:cNvPr>
          <p:cNvSpPr txBox="1"/>
          <p:nvPr/>
        </p:nvSpPr>
        <p:spPr>
          <a:xfrm>
            <a:off x="4197424" y="400351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b="1" dirty="0">
                <a:solidFill>
                  <a:srgbClr val="CD483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rgbClr val="CD483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A11B58-89B9-484B-B3DE-2B9C98869BB4}"/>
              </a:ext>
            </a:extLst>
          </p:cNvPr>
          <p:cNvSpPr txBox="1"/>
          <p:nvPr/>
        </p:nvSpPr>
        <p:spPr>
          <a:xfrm>
            <a:off x="4253418" y="4638514"/>
            <a:ext cx="67191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b="1" dirty="0">
                <a:solidFill>
                  <a:srgbClr val="CD483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rgbClr val="CD483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2532EE-36C0-F744-9093-C01D0B887989}"/>
              </a:ext>
            </a:extLst>
          </p:cNvPr>
          <p:cNvSpPr txBox="1"/>
          <p:nvPr/>
        </p:nvSpPr>
        <p:spPr>
          <a:xfrm>
            <a:off x="4253418" y="5273515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b="1" dirty="0">
                <a:solidFill>
                  <a:srgbClr val="CD483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rgbClr val="CD483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796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005874" y="609794"/>
            <a:ext cx="513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200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9943" y="629558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C00000"/>
                </a:solidFill>
              </a:rPr>
              <a:t>프로젝트 선정 동기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36FEFE-89A4-274D-A99F-C3CFBF766F7F}"/>
              </a:ext>
            </a:extLst>
          </p:cNvPr>
          <p:cNvSpPr/>
          <p:nvPr/>
        </p:nvSpPr>
        <p:spPr>
          <a:xfrm>
            <a:off x="2925983" y="5498191"/>
            <a:ext cx="7069212" cy="5565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solidFill>
                  <a:schemeClr val="tx1"/>
                </a:solidFill>
              </a:rPr>
              <a:t>고령화 사회 및 최근 전염병으로 인해 건강에 대한 걱정 및 염려 증가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29D6AF6-B110-C74F-9339-E3E1E143A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87" y="1386569"/>
            <a:ext cx="4784027" cy="2910618"/>
          </a:xfrm>
          <a:prstGeom prst="rect">
            <a:avLst/>
          </a:prstGeom>
          <a:ln w="63500">
            <a:solidFill>
              <a:srgbClr val="C00000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DBCB6-40A6-9B4C-A465-E506E4C08659}"/>
              </a:ext>
            </a:extLst>
          </p:cNvPr>
          <p:cNvSpPr txBox="1"/>
          <p:nvPr/>
        </p:nvSpPr>
        <p:spPr>
          <a:xfrm>
            <a:off x="640687" y="3597526"/>
            <a:ext cx="3919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sz="1000" dirty="0"/>
              <a:t>https://</a:t>
            </a:r>
            <a:r>
              <a:rPr kumimoji="1" lang="en" altLang="ko-Kore-KR" sz="1000" dirty="0" err="1"/>
              <a:t>www.yna.co.kr</a:t>
            </a:r>
            <a:r>
              <a:rPr kumimoji="1" lang="en" altLang="ko-Kore-KR" sz="1000" dirty="0"/>
              <a:t>/view/AKR20190902080800002</a:t>
            </a:r>
            <a:endParaRPr kumimoji="1" lang="ko-Kore-KR" alt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52182-766F-234E-A4DB-77E069163CF6}"/>
              </a:ext>
            </a:extLst>
          </p:cNvPr>
          <p:cNvSpPr txBox="1"/>
          <p:nvPr/>
        </p:nvSpPr>
        <p:spPr>
          <a:xfrm>
            <a:off x="6603760" y="3844262"/>
            <a:ext cx="4325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sz="1000" dirty="0"/>
              <a:t>http://</a:t>
            </a:r>
            <a:r>
              <a:rPr kumimoji="1" lang="en" altLang="ko-Kore-KR" sz="1000" dirty="0" err="1"/>
              <a:t>www.datasom.co.kr</a:t>
            </a:r>
            <a:r>
              <a:rPr kumimoji="1" lang="en" altLang="ko-Kore-KR" sz="1000" dirty="0"/>
              <a:t>/news/</a:t>
            </a:r>
            <a:r>
              <a:rPr kumimoji="1" lang="en" altLang="ko-Kore-KR" sz="1000" dirty="0" err="1"/>
              <a:t>articleView.html?idxno</a:t>
            </a:r>
            <a:r>
              <a:rPr kumimoji="1" lang="en" altLang="ko-Kore-KR" sz="1000" dirty="0"/>
              <a:t>=104704</a:t>
            </a:r>
            <a:endParaRPr kumimoji="1" lang="ko-Kore-KR" altLang="en-US" sz="1000" dirty="0"/>
          </a:p>
        </p:txBody>
      </p:sp>
      <p:sp>
        <p:nvSpPr>
          <p:cNvPr id="11" name="아래쪽 화살표[D] 10">
            <a:extLst>
              <a:ext uri="{FF2B5EF4-FFF2-40B4-BE49-F238E27FC236}">
                <a16:creationId xmlns:a16="http://schemas.microsoft.com/office/drawing/2014/main" id="{224BE280-C80D-4F4E-820B-6DF178546578}"/>
              </a:ext>
            </a:extLst>
          </p:cNvPr>
          <p:cNvSpPr/>
          <p:nvPr/>
        </p:nvSpPr>
        <p:spPr>
          <a:xfrm>
            <a:off x="5842686" y="4460330"/>
            <a:ext cx="506627" cy="556514"/>
          </a:xfrm>
          <a:prstGeom prst="downArrow">
            <a:avLst/>
          </a:prstGeom>
          <a:solidFill>
            <a:srgbClr val="CD4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AF74847-4D0A-C441-BB06-3F85D2799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185" y="1963119"/>
            <a:ext cx="5421216" cy="1757518"/>
          </a:xfrm>
          <a:prstGeom prst="rect">
            <a:avLst/>
          </a:prstGeom>
          <a:ln w="635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8060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005874" y="609794"/>
            <a:ext cx="513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2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D483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rgbClr val="CD483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9943" y="629558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C00000"/>
                </a:solidFill>
              </a:rPr>
              <a:t>프로젝트 목표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953B063-A5B7-2D42-B47D-368BD12BEF02}"/>
              </a:ext>
            </a:extLst>
          </p:cNvPr>
          <p:cNvSpPr/>
          <p:nvPr/>
        </p:nvSpPr>
        <p:spPr>
          <a:xfrm>
            <a:off x="3094871" y="4729861"/>
            <a:ext cx="5735434" cy="15255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D48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/>
                </a:solidFill>
              </a:rPr>
              <a:t>[</a:t>
            </a:r>
            <a:r>
              <a:rPr kumimoji="1" lang="ko-KR" altLang="en-US" dirty="0">
                <a:solidFill>
                  <a:schemeClr val="tx1"/>
                </a:solidFill>
              </a:rPr>
              <a:t>요구 조건</a:t>
            </a:r>
            <a:r>
              <a:rPr kumimoji="1" lang="en-US" altLang="ko-KR" dirty="0">
                <a:solidFill>
                  <a:schemeClr val="tx1"/>
                </a:solidFill>
              </a:rPr>
              <a:t>]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chemeClr val="tx1"/>
                </a:solidFill>
              </a:rPr>
              <a:t>쉽게 진료 날짜 관리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chemeClr val="tx1"/>
                </a:solidFill>
              </a:rPr>
              <a:t>쉽게 진단 내역 관리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tx1"/>
              </a:solidFill>
            </a:endParaRPr>
          </a:p>
        </p:txBody>
      </p:sp>
      <p:sp>
        <p:nvSpPr>
          <p:cNvPr id="17" name="아래쪽 화살표[D] 16">
            <a:extLst>
              <a:ext uri="{FF2B5EF4-FFF2-40B4-BE49-F238E27FC236}">
                <a16:creationId xmlns:a16="http://schemas.microsoft.com/office/drawing/2014/main" id="{961F7C52-FEC1-2449-B17E-7286893A8CB2}"/>
              </a:ext>
            </a:extLst>
          </p:cNvPr>
          <p:cNvSpPr/>
          <p:nvPr/>
        </p:nvSpPr>
        <p:spPr>
          <a:xfrm>
            <a:off x="5709275" y="3795183"/>
            <a:ext cx="506627" cy="556514"/>
          </a:xfrm>
          <a:prstGeom prst="downArrow">
            <a:avLst/>
          </a:prstGeom>
          <a:solidFill>
            <a:srgbClr val="CD48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03D8409-0DAE-8243-AD5F-C83E21CECACF}"/>
              </a:ext>
            </a:extLst>
          </p:cNvPr>
          <p:cNvGrpSpPr/>
          <p:nvPr/>
        </p:nvGrpSpPr>
        <p:grpSpPr>
          <a:xfrm>
            <a:off x="449943" y="1268208"/>
            <a:ext cx="3493407" cy="2160792"/>
            <a:chOff x="449943" y="1268208"/>
            <a:chExt cx="3493407" cy="216079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C02A583-8C0E-B24F-AFD8-B8F9E5A34A07}"/>
                </a:ext>
              </a:extLst>
            </p:cNvPr>
            <p:cNvGrpSpPr/>
            <p:nvPr/>
          </p:nvGrpSpPr>
          <p:grpSpPr>
            <a:xfrm>
              <a:off x="449943" y="1268208"/>
              <a:ext cx="3411453" cy="2160792"/>
              <a:chOff x="589821" y="2622213"/>
              <a:chExt cx="5191965" cy="3383171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60D8533-9EB0-804E-9753-C2AAF08E77FB}"/>
                  </a:ext>
                </a:extLst>
              </p:cNvPr>
              <p:cNvSpPr/>
              <p:nvPr/>
            </p:nvSpPr>
            <p:spPr>
              <a:xfrm>
                <a:off x="589821" y="2622213"/>
                <a:ext cx="5191965" cy="338317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CD48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en-US" altLang="ko-KR" sz="1500" dirty="0">
                  <a:solidFill>
                    <a:schemeClr val="tx1"/>
                  </a:solidFill>
                </a:endParaRPr>
              </a:p>
              <a:p>
                <a:r>
                  <a:rPr kumimoji="1" lang="ko-KR" altLang="en-US" sz="1500" dirty="0">
                    <a:solidFill>
                      <a:schemeClr val="tx1"/>
                    </a:solidFill>
                  </a:rPr>
                  <a:t>나이 </a:t>
                </a:r>
                <a:r>
                  <a:rPr kumimoji="1" lang="en-US" altLang="ko-KR" sz="1500" dirty="0">
                    <a:solidFill>
                      <a:schemeClr val="tx1"/>
                    </a:solidFill>
                  </a:rPr>
                  <a:t>:</a:t>
                </a:r>
                <a:r>
                  <a:rPr kumimoji="1" lang="ko-KR" altLang="en-US" sz="15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ko-KR" sz="1500" dirty="0">
                    <a:solidFill>
                      <a:schemeClr val="tx1"/>
                    </a:solidFill>
                  </a:rPr>
                  <a:t>60</a:t>
                </a:r>
                <a:r>
                  <a:rPr kumimoji="1" lang="ko-KR" altLang="en-US" sz="1500" dirty="0">
                    <a:solidFill>
                      <a:schemeClr val="tx1"/>
                    </a:solidFill>
                  </a:rPr>
                  <a:t>대</a:t>
                </a:r>
                <a:endParaRPr kumimoji="1" lang="en-US" altLang="ko-KR" sz="1500" dirty="0">
                  <a:solidFill>
                    <a:schemeClr val="tx1"/>
                  </a:solidFill>
                </a:endParaRPr>
              </a:p>
              <a:p>
                <a:endParaRPr kumimoji="1" lang="en-US" altLang="ko-KR" sz="1500" dirty="0">
                  <a:solidFill>
                    <a:schemeClr val="tx1"/>
                  </a:solidFill>
                </a:endParaRPr>
              </a:p>
              <a:p>
                <a:r>
                  <a:rPr kumimoji="1" lang="ko-KR" altLang="en-US" sz="1500" dirty="0">
                    <a:solidFill>
                      <a:schemeClr val="tx1"/>
                    </a:solidFill>
                  </a:rPr>
                  <a:t>길을 걷다가 넘어져서</a:t>
                </a:r>
                <a:r>
                  <a:rPr kumimoji="1" lang="en-US" altLang="ko-KR" sz="1500" dirty="0">
                    <a:solidFill>
                      <a:schemeClr val="tx1"/>
                    </a:solidFill>
                  </a:rPr>
                  <a:t>,</a:t>
                </a:r>
                <a:r>
                  <a:rPr kumimoji="1" lang="ko-KR" altLang="en-US" sz="1500" dirty="0">
                    <a:solidFill>
                      <a:schemeClr val="tx1"/>
                    </a:solidFill>
                  </a:rPr>
                  <a:t> 급하게 가까운 병원에 들어갔어요</a:t>
                </a:r>
                <a:r>
                  <a:rPr kumimoji="1" lang="en-US" altLang="ko-KR" sz="1500" dirty="0">
                    <a:solidFill>
                      <a:schemeClr val="tx1"/>
                    </a:solidFill>
                  </a:rPr>
                  <a:t>.. </a:t>
                </a:r>
                <a:r>
                  <a:rPr kumimoji="1" lang="ko-KR" altLang="en-US" sz="1500" dirty="0">
                    <a:solidFill>
                      <a:schemeClr val="tx1"/>
                    </a:solidFill>
                  </a:rPr>
                  <a:t>나이가 드니 과거 병력에 대해 기억이 안 나네요</a:t>
                </a:r>
                <a:r>
                  <a:rPr kumimoji="1" lang="en-US" altLang="ko-KR" sz="1500" dirty="0">
                    <a:solidFill>
                      <a:schemeClr val="tx1"/>
                    </a:solidFill>
                  </a:rPr>
                  <a:t>..</a:t>
                </a:r>
                <a:endParaRPr kumimoji="1" lang="ko-Kore-KR" altLang="en-US" sz="1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한쪽 모서리가 잘린 사각형 2">
                <a:extLst>
                  <a:ext uri="{FF2B5EF4-FFF2-40B4-BE49-F238E27FC236}">
                    <a16:creationId xmlns:a16="http://schemas.microsoft.com/office/drawing/2014/main" id="{C0EDC7E4-B98A-CE4A-B710-0916D5493C0F}"/>
                  </a:ext>
                </a:extLst>
              </p:cNvPr>
              <p:cNvSpPr/>
              <p:nvPr/>
            </p:nvSpPr>
            <p:spPr>
              <a:xfrm>
                <a:off x="589821" y="2622213"/>
                <a:ext cx="2523421" cy="429906"/>
              </a:xfrm>
              <a:prstGeom prst="snip1Rect">
                <a:avLst/>
              </a:prstGeom>
              <a:solidFill>
                <a:schemeClr val="bg1"/>
              </a:solidFill>
              <a:ln>
                <a:solidFill>
                  <a:srgbClr val="CD48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solidFill>
                      <a:schemeClr val="tx1"/>
                    </a:solidFill>
                  </a:rPr>
                  <a:t>Situation 1</a:t>
                </a:r>
                <a:endParaRPr kumimoji="1" lang="ko-Kore-KR" alt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026" name="Picture 2" descr="family, grandparents, grandmother, grandma, senior, women icon">
              <a:extLst>
                <a:ext uri="{FF2B5EF4-FFF2-40B4-BE49-F238E27FC236}">
                  <a16:creationId xmlns:a16="http://schemas.microsoft.com/office/drawing/2014/main" id="{8AFA8B7A-15B5-2042-99AF-9B5241073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4844" y="1268208"/>
              <a:ext cx="1028506" cy="902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CBA621C-C569-7040-BFEC-EE5EF231C93D}"/>
              </a:ext>
            </a:extLst>
          </p:cNvPr>
          <p:cNvGrpSpPr/>
          <p:nvPr/>
        </p:nvGrpSpPr>
        <p:grpSpPr>
          <a:xfrm>
            <a:off x="4259761" y="1246767"/>
            <a:ext cx="3411454" cy="2170252"/>
            <a:chOff x="4259761" y="1246767"/>
            <a:chExt cx="3411454" cy="217025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68CF15D-FEF1-554B-BBAF-9C15CCB96A21}"/>
                </a:ext>
              </a:extLst>
            </p:cNvPr>
            <p:cNvGrpSpPr/>
            <p:nvPr/>
          </p:nvGrpSpPr>
          <p:grpSpPr>
            <a:xfrm>
              <a:off x="4259761" y="1256227"/>
              <a:ext cx="3411454" cy="2160792"/>
              <a:chOff x="6716224" y="2585143"/>
              <a:chExt cx="4871867" cy="3383171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7A2B45E-0E06-944A-977F-EF0D582A2E92}"/>
                  </a:ext>
                </a:extLst>
              </p:cNvPr>
              <p:cNvSpPr/>
              <p:nvPr/>
            </p:nvSpPr>
            <p:spPr>
              <a:xfrm>
                <a:off x="6716226" y="2585143"/>
                <a:ext cx="4871865" cy="338317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CD48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en-US" altLang="ko-Kore-KR" sz="1500" dirty="0">
                  <a:solidFill>
                    <a:schemeClr val="tx1"/>
                  </a:solidFill>
                </a:endParaRPr>
              </a:p>
              <a:p>
                <a:r>
                  <a:rPr kumimoji="1" lang="ko-Kore-KR" altLang="en-US" sz="1500" dirty="0">
                    <a:solidFill>
                      <a:schemeClr val="tx1"/>
                    </a:solidFill>
                  </a:rPr>
                  <a:t>나이</a:t>
                </a:r>
                <a:r>
                  <a:rPr kumimoji="1" lang="ko-KR" altLang="en-US" sz="15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ko-KR" sz="1500" dirty="0">
                    <a:solidFill>
                      <a:schemeClr val="tx1"/>
                    </a:solidFill>
                  </a:rPr>
                  <a:t>:</a:t>
                </a:r>
                <a:r>
                  <a:rPr kumimoji="1" lang="ko-KR" altLang="en-US" sz="15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ko-KR" sz="1500" dirty="0">
                    <a:solidFill>
                      <a:schemeClr val="tx1"/>
                    </a:solidFill>
                  </a:rPr>
                  <a:t>20</a:t>
                </a:r>
                <a:r>
                  <a:rPr kumimoji="1" lang="ko-KR" altLang="en-US" sz="1500" dirty="0">
                    <a:solidFill>
                      <a:schemeClr val="tx1"/>
                    </a:solidFill>
                  </a:rPr>
                  <a:t>대</a:t>
                </a:r>
                <a:endParaRPr kumimoji="1" lang="en-US" altLang="ko-KR" sz="1500" dirty="0">
                  <a:solidFill>
                    <a:schemeClr val="tx1"/>
                  </a:solidFill>
                </a:endParaRPr>
              </a:p>
              <a:p>
                <a:endParaRPr kumimoji="1" lang="en-US" altLang="ko-KR" sz="1500" dirty="0">
                  <a:solidFill>
                    <a:schemeClr val="tx1"/>
                  </a:solidFill>
                </a:endParaRPr>
              </a:p>
              <a:p>
                <a:r>
                  <a:rPr kumimoji="1" lang="ko-KR" altLang="en-US" sz="1500" dirty="0">
                    <a:solidFill>
                      <a:schemeClr val="tx1"/>
                    </a:solidFill>
                  </a:rPr>
                  <a:t>이사를 와서 병원을 옮겨야 할 것 같은데</a:t>
                </a:r>
                <a:r>
                  <a:rPr kumimoji="1" lang="en-US" altLang="ko-KR" sz="1500" dirty="0">
                    <a:solidFill>
                      <a:schemeClr val="tx1"/>
                    </a:solidFill>
                  </a:rPr>
                  <a:t>,</a:t>
                </a:r>
                <a:r>
                  <a:rPr kumimoji="1" lang="ko-KR" altLang="en-US" sz="1500" dirty="0">
                    <a:solidFill>
                      <a:schemeClr val="tx1"/>
                    </a:solidFill>
                  </a:rPr>
                  <a:t> 과거에 진료기록을 알 수가 없네요</a:t>
                </a:r>
                <a:r>
                  <a:rPr kumimoji="1" lang="en-US" altLang="ko-KR" sz="1500" dirty="0">
                    <a:solidFill>
                      <a:schemeClr val="tx1"/>
                    </a:solidFill>
                  </a:rPr>
                  <a:t>..</a:t>
                </a:r>
                <a:r>
                  <a:rPr kumimoji="1" lang="ko-KR" altLang="en-US" sz="1500" dirty="0">
                    <a:solidFill>
                      <a:schemeClr val="tx1"/>
                    </a:solidFill>
                  </a:rPr>
                  <a:t> </a:t>
                </a:r>
                <a:endParaRPr kumimoji="1" lang="ko-Kore-KR" altLang="en-US" sz="1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한쪽 모서리가 잘린 사각형 14">
                <a:extLst>
                  <a:ext uri="{FF2B5EF4-FFF2-40B4-BE49-F238E27FC236}">
                    <a16:creationId xmlns:a16="http://schemas.microsoft.com/office/drawing/2014/main" id="{176DC652-A1FE-F148-9B11-F1213A4038EF}"/>
                  </a:ext>
                </a:extLst>
              </p:cNvPr>
              <p:cNvSpPr/>
              <p:nvPr/>
            </p:nvSpPr>
            <p:spPr>
              <a:xfrm>
                <a:off x="6716224" y="2585143"/>
                <a:ext cx="2431793" cy="471560"/>
              </a:xfrm>
              <a:prstGeom prst="snip1Rect">
                <a:avLst/>
              </a:prstGeom>
              <a:solidFill>
                <a:schemeClr val="bg1"/>
              </a:solidFill>
              <a:ln>
                <a:solidFill>
                  <a:srgbClr val="CD48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solidFill>
                      <a:schemeClr val="tx1"/>
                    </a:solidFill>
                  </a:rPr>
                  <a:t>Situation 2</a:t>
                </a:r>
                <a:endParaRPr kumimoji="1" lang="ko-Kore-KR" alt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030" name="Picture 6" descr="2, woman, student icon">
              <a:extLst>
                <a:ext uri="{FF2B5EF4-FFF2-40B4-BE49-F238E27FC236}">
                  <a16:creationId xmlns:a16="http://schemas.microsoft.com/office/drawing/2014/main" id="{4DF41851-AF5F-D049-B0F4-CAB6EC5280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1294" y="1246767"/>
              <a:ext cx="896049" cy="837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63B8B4A-D4DC-7941-A513-D2C8EA2F8105}"/>
              </a:ext>
            </a:extLst>
          </p:cNvPr>
          <p:cNvGrpSpPr/>
          <p:nvPr/>
        </p:nvGrpSpPr>
        <p:grpSpPr>
          <a:xfrm>
            <a:off x="8069581" y="1200801"/>
            <a:ext cx="3518510" cy="2201595"/>
            <a:chOff x="8069581" y="1200801"/>
            <a:chExt cx="3518510" cy="220159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04BDBB1-5B1A-E340-9CC8-84DE9FC6D25E}"/>
                </a:ext>
              </a:extLst>
            </p:cNvPr>
            <p:cNvGrpSpPr/>
            <p:nvPr/>
          </p:nvGrpSpPr>
          <p:grpSpPr>
            <a:xfrm>
              <a:off x="8069581" y="1241604"/>
              <a:ext cx="3518510" cy="2160792"/>
              <a:chOff x="6381338" y="2585143"/>
              <a:chExt cx="5544944" cy="3383171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209D313-16D0-A941-B9B1-DC217944110C}"/>
                  </a:ext>
                </a:extLst>
              </p:cNvPr>
              <p:cNvSpPr/>
              <p:nvPr/>
            </p:nvSpPr>
            <p:spPr>
              <a:xfrm>
                <a:off x="6381338" y="2585143"/>
                <a:ext cx="5544944" cy="338317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CD48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en-US" altLang="ko-Kore-KR" sz="1500" dirty="0">
                  <a:solidFill>
                    <a:schemeClr val="tx1"/>
                  </a:solidFill>
                </a:endParaRPr>
              </a:p>
              <a:p>
                <a:r>
                  <a:rPr kumimoji="1" lang="ko-Kore-KR" altLang="en-US" sz="1500" dirty="0">
                    <a:solidFill>
                      <a:schemeClr val="tx1"/>
                    </a:solidFill>
                  </a:rPr>
                  <a:t>나이</a:t>
                </a:r>
                <a:r>
                  <a:rPr kumimoji="1" lang="ko-KR" altLang="en-US" sz="15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ko-KR" sz="1500" dirty="0">
                    <a:solidFill>
                      <a:schemeClr val="tx1"/>
                    </a:solidFill>
                  </a:rPr>
                  <a:t>:</a:t>
                </a:r>
                <a:r>
                  <a:rPr kumimoji="1" lang="ko-KR" altLang="en-US" sz="15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ko-KR" sz="1500" dirty="0">
                    <a:solidFill>
                      <a:schemeClr val="tx1"/>
                    </a:solidFill>
                  </a:rPr>
                  <a:t>0</a:t>
                </a:r>
                <a:r>
                  <a:rPr kumimoji="1" lang="ko-KR" altLang="en-US" sz="1500" dirty="0">
                    <a:solidFill>
                      <a:schemeClr val="tx1"/>
                    </a:solidFill>
                  </a:rPr>
                  <a:t>대</a:t>
                </a:r>
                <a:endParaRPr kumimoji="1" lang="en-US" altLang="ko-KR" sz="1500" dirty="0">
                  <a:solidFill>
                    <a:schemeClr val="tx1"/>
                  </a:solidFill>
                </a:endParaRPr>
              </a:p>
              <a:p>
                <a:endParaRPr kumimoji="1" lang="en-US" altLang="ko-KR" sz="1500" dirty="0">
                  <a:solidFill>
                    <a:schemeClr val="tx1"/>
                  </a:solidFill>
                </a:endParaRPr>
              </a:p>
              <a:p>
                <a:r>
                  <a:rPr kumimoji="1" lang="en-US" altLang="ko-KR" sz="1500" dirty="0">
                    <a:solidFill>
                      <a:schemeClr val="tx1"/>
                    </a:solidFill>
                  </a:rPr>
                  <a:t>0</a:t>
                </a:r>
                <a:r>
                  <a:rPr kumimoji="1" lang="ko-KR" altLang="en-US" sz="1500" dirty="0">
                    <a:solidFill>
                      <a:schemeClr val="tx1"/>
                    </a:solidFill>
                  </a:rPr>
                  <a:t>대 아기 부모입니다</a:t>
                </a:r>
                <a:r>
                  <a:rPr kumimoji="1" lang="en-US" altLang="ko-KR" sz="1500" dirty="0">
                    <a:solidFill>
                      <a:schemeClr val="tx1"/>
                    </a:solidFill>
                  </a:rPr>
                  <a:t>.</a:t>
                </a:r>
                <a:r>
                  <a:rPr kumimoji="1" lang="ko-KR" altLang="en-US" sz="1500" dirty="0">
                    <a:solidFill>
                      <a:schemeClr val="tx1"/>
                    </a:solidFill>
                  </a:rPr>
                  <a:t> 아기가 어디까지 예방 접종을 했는지에 대한 아기 수첩을 잃어버렸어요</a:t>
                </a:r>
                <a:r>
                  <a:rPr kumimoji="1" lang="en-US" altLang="ko-KR" sz="1500" dirty="0">
                    <a:solidFill>
                      <a:schemeClr val="tx1"/>
                    </a:solidFill>
                  </a:rPr>
                  <a:t>..</a:t>
                </a:r>
                <a:r>
                  <a:rPr kumimoji="1" lang="ko-KR" altLang="en-US" sz="1500" dirty="0">
                    <a:solidFill>
                      <a:schemeClr val="tx1"/>
                    </a:solidFill>
                  </a:rPr>
                  <a:t> </a:t>
                </a:r>
                <a:endParaRPr kumimoji="1" lang="ko-Kore-KR" altLang="en-US" sz="1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한쪽 모서리가 잘린 사각형 19">
                <a:extLst>
                  <a:ext uri="{FF2B5EF4-FFF2-40B4-BE49-F238E27FC236}">
                    <a16:creationId xmlns:a16="http://schemas.microsoft.com/office/drawing/2014/main" id="{487321F2-1916-8A4F-B7EC-56739257C492}"/>
                  </a:ext>
                </a:extLst>
              </p:cNvPr>
              <p:cNvSpPr/>
              <p:nvPr/>
            </p:nvSpPr>
            <p:spPr>
              <a:xfrm>
                <a:off x="6381338" y="2585143"/>
                <a:ext cx="2766679" cy="471560"/>
              </a:xfrm>
              <a:prstGeom prst="snip1Rect">
                <a:avLst/>
              </a:prstGeom>
              <a:solidFill>
                <a:schemeClr val="bg1"/>
              </a:solidFill>
              <a:ln>
                <a:solidFill>
                  <a:srgbClr val="CD48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solidFill>
                      <a:schemeClr val="tx1"/>
                    </a:solidFill>
                  </a:rPr>
                  <a:t>Situation </a:t>
                </a:r>
                <a:r>
                  <a:rPr kumimoji="1" lang="en-US" altLang="ko-KR" dirty="0">
                    <a:solidFill>
                      <a:schemeClr val="tx1"/>
                    </a:solidFill>
                  </a:rPr>
                  <a:t>3</a:t>
                </a:r>
                <a:endParaRPr kumimoji="1" lang="ko-Kore-KR" alt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032" name="Picture 8" descr="family, son, child, baby, cartoon, kid icon">
              <a:extLst>
                <a:ext uri="{FF2B5EF4-FFF2-40B4-BE49-F238E27FC236}">
                  <a16:creationId xmlns:a16="http://schemas.microsoft.com/office/drawing/2014/main" id="{A4AA7029-97D3-8B4A-BA59-4E1B0D67FC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3781" y="1200801"/>
              <a:ext cx="896049" cy="837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5566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005874" y="609794"/>
            <a:ext cx="513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D483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rgbClr val="CD483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92792" y="3614095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C00000"/>
                </a:solidFill>
              </a:rPr>
              <a:t>핵심 기능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CF0815-5C9F-0043-AB56-91C88147486E}"/>
              </a:ext>
            </a:extLst>
          </p:cNvPr>
          <p:cNvSpPr/>
          <p:nvPr/>
        </p:nvSpPr>
        <p:spPr>
          <a:xfrm>
            <a:off x="449942" y="4115418"/>
            <a:ext cx="11292115" cy="213278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chemeClr val="tx1"/>
                </a:solidFill>
              </a:rPr>
              <a:t>병원 진료와 관련된 일정 관리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chemeClr val="tx1"/>
                </a:solidFill>
              </a:rPr>
              <a:t>진료 날짜에 대한 달력 조회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chemeClr val="tx1"/>
                </a:solidFill>
              </a:rPr>
              <a:t>진료 내역 관리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solidFill>
                  <a:schemeClr val="tx1"/>
                </a:solidFill>
              </a:rPr>
              <a:t>병원 검색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dirty="0">
                <a:solidFill>
                  <a:schemeClr val="tx1"/>
                </a:solidFill>
              </a:rPr>
              <a:t>+</a:t>
            </a:r>
            <a:r>
              <a:rPr kumimoji="1" lang="ko-KR" altLang="en-US" dirty="0">
                <a:solidFill>
                  <a:schemeClr val="tx1"/>
                </a:solidFill>
              </a:rPr>
              <a:t> 로그인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C4ADBF-64D3-BB46-A576-134A33E105F6}"/>
              </a:ext>
            </a:extLst>
          </p:cNvPr>
          <p:cNvSpPr txBox="1"/>
          <p:nvPr/>
        </p:nvSpPr>
        <p:spPr>
          <a:xfrm>
            <a:off x="449943" y="696439"/>
            <a:ext cx="2014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</a:rPr>
              <a:t>Target </a:t>
            </a:r>
            <a:r>
              <a:rPr lang="ko-KR" altLang="en-US" sz="2400" b="1" dirty="0">
                <a:solidFill>
                  <a:srgbClr val="C00000"/>
                </a:solidFill>
              </a:rPr>
              <a:t>사용자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2E8AE05-61B2-1B4B-BBF1-78E4E1D82915}"/>
              </a:ext>
            </a:extLst>
          </p:cNvPr>
          <p:cNvGrpSpPr/>
          <p:nvPr/>
        </p:nvGrpSpPr>
        <p:grpSpPr>
          <a:xfrm>
            <a:off x="449941" y="1225260"/>
            <a:ext cx="11138150" cy="2203740"/>
            <a:chOff x="449942" y="1322961"/>
            <a:chExt cx="4665934" cy="364213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86A8FF8-87E5-0940-9BA6-754EDCA4655D}"/>
                </a:ext>
              </a:extLst>
            </p:cNvPr>
            <p:cNvSpPr/>
            <p:nvPr/>
          </p:nvSpPr>
          <p:spPr>
            <a:xfrm>
              <a:off x="449943" y="1322961"/>
              <a:ext cx="4665933" cy="36421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 anchorCtr="0"/>
            <a:lstStyle/>
            <a:p>
              <a:pPr>
                <a:lnSpc>
                  <a:spcPct val="150000"/>
                </a:lnSpc>
              </a:pPr>
              <a:endParaRPr kumimoji="1"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kumimoji="1" lang="en-US" altLang="ko-KR" sz="1500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ko-KR" altLang="en-US" dirty="0">
                  <a:solidFill>
                    <a:schemeClr val="tx1"/>
                  </a:solidFill>
                </a:rPr>
                <a:t>병원 갔던 날짜 및 가야 하는 날짜를 한 눈에 보기를 원한다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ko-KR" altLang="en-US" dirty="0">
                  <a:solidFill>
                    <a:schemeClr val="tx1"/>
                  </a:solidFill>
                </a:rPr>
                <a:t>진료 내역을 간단히 정리하기를 원한다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kumimoji="1" lang="en-US" altLang="ko-Kore-KR" dirty="0">
                <a:solidFill>
                  <a:schemeClr val="tx1"/>
                </a:solidFill>
              </a:endParaRPr>
            </a:p>
          </p:txBody>
        </p:sp>
        <p:sp>
          <p:nvSpPr>
            <p:cNvPr id="15" name="한쪽 모서리는 잘리고 다른 쪽 모서리는 둥근 사각형 14">
              <a:extLst>
                <a:ext uri="{FF2B5EF4-FFF2-40B4-BE49-F238E27FC236}">
                  <a16:creationId xmlns:a16="http://schemas.microsoft.com/office/drawing/2014/main" id="{E575151B-AE4F-7542-9751-199BFFB68212}"/>
                </a:ext>
              </a:extLst>
            </p:cNvPr>
            <p:cNvSpPr/>
            <p:nvPr/>
          </p:nvSpPr>
          <p:spPr>
            <a:xfrm>
              <a:off x="449942" y="1340372"/>
              <a:ext cx="1547620" cy="622937"/>
            </a:xfrm>
            <a:prstGeom prst="snipRoundRect">
              <a:avLst/>
            </a:prstGeom>
            <a:solidFill>
              <a:schemeClr val="bg1"/>
            </a:solidFill>
            <a:ln>
              <a:solidFill>
                <a:srgbClr val="CD48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kumimoji="1" lang="ko-KR" altLang="en-US" dirty="0">
                  <a:solidFill>
                    <a:schemeClr val="tx1"/>
                  </a:solidFill>
                </a:rPr>
                <a:t>노인층 및 건강에 관심이 많은 사람</a:t>
              </a:r>
              <a:endParaRPr kumimoji="1" lang="en-US" altLang="ko-K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766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005874" y="609794"/>
            <a:ext cx="513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9943" y="629558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C00000"/>
                </a:solidFill>
              </a:rPr>
              <a:t>예상 사용 시나리오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02C5846-64A0-5B4D-8AB2-E1E40F177B8A}"/>
              </a:ext>
            </a:extLst>
          </p:cNvPr>
          <p:cNvGrpSpPr/>
          <p:nvPr/>
        </p:nvGrpSpPr>
        <p:grpSpPr>
          <a:xfrm>
            <a:off x="560025" y="1181938"/>
            <a:ext cx="7770610" cy="5200444"/>
            <a:chOff x="2744863" y="1479578"/>
            <a:chExt cx="6702273" cy="4902803"/>
          </a:xfrm>
        </p:grpSpPr>
        <p:grpSp>
          <p:nvGrpSpPr>
            <p:cNvPr id="12" name="Group 4">
              <a:extLst>
                <a:ext uri="{FF2B5EF4-FFF2-40B4-BE49-F238E27FC236}">
                  <a16:creationId xmlns:a16="http://schemas.microsoft.com/office/drawing/2014/main" id="{7C487C67-E679-3B45-A047-7627A768D2E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744863" y="1479578"/>
              <a:ext cx="6702273" cy="4902803"/>
              <a:chOff x="2450" y="1026"/>
              <a:chExt cx="2771" cy="2044"/>
            </a:xfrm>
          </p:grpSpPr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9CFA2741-9A04-D04A-BB72-67F48960C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1" y="2784"/>
                <a:ext cx="609" cy="234"/>
              </a:xfrm>
              <a:custGeom>
                <a:avLst/>
                <a:gdLst>
                  <a:gd name="T0" fmla="*/ 116 w 1217"/>
                  <a:gd name="T1" fmla="*/ 0 h 883"/>
                  <a:gd name="T2" fmla="*/ 1101 w 1217"/>
                  <a:gd name="T3" fmla="*/ 0 h 883"/>
                  <a:gd name="T4" fmla="*/ 1217 w 1217"/>
                  <a:gd name="T5" fmla="*/ 883 h 883"/>
                  <a:gd name="T6" fmla="*/ 0 w 1217"/>
                  <a:gd name="T7" fmla="*/ 883 h 883"/>
                  <a:gd name="T8" fmla="*/ 116 w 1217"/>
                  <a:gd name="T9" fmla="*/ 0 h 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7" h="883">
                    <a:moveTo>
                      <a:pt x="116" y="0"/>
                    </a:moveTo>
                    <a:lnTo>
                      <a:pt x="1101" y="0"/>
                    </a:lnTo>
                    <a:lnTo>
                      <a:pt x="1217" y="883"/>
                    </a:lnTo>
                    <a:lnTo>
                      <a:pt x="0" y="883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808080"/>
              </a:solidFill>
              <a:ln w="0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6" name="Freeform 7">
                <a:extLst>
                  <a:ext uri="{FF2B5EF4-FFF2-40B4-BE49-F238E27FC236}">
                    <a16:creationId xmlns:a16="http://schemas.microsoft.com/office/drawing/2014/main" id="{8CCD8C67-0AD7-6B49-9865-449688501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0" y="2521"/>
                <a:ext cx="795" cy="263"/>
              </a:xfrm>
              <a:custGeom>
                <a:avLst/>
                <a:gdLst>
                  <a:gd name="T0" fmla="*/ 0 w 1590"/>
                  <a:gd name="T1" fmla="*/ 0 h 525"/>
                  <a:gd name="T2" fmla="*/ 1590 w 1590"/>
                  <a:gd name="T3" fmla="*/ 0 h 525"/>
                  <a:gd name="T4" fmla="*/ 1272 w 1590"/>
                  <a:gd name="T5" fmla="*/ 525 h 525"/>
                  <a:gd name="T6" fmla="*/ 155 w 1590"/>
                  <a:gd name="T7" fmla="*/ 525 h 525"/>
                  <a:gd name="T8" fmla="*/ 120 w 1590"/>
                  <a:gd name="T9" fmla="*/ 520 h 525"/>
                  <a:gd name="T10" fmla="*/ 86 w 1590"/>
                  <a:gd name="T11" fmla="*/ 508 h 525"/>
                  <a:gd name="T12" fmla="*/ 58 w 1590"/>
                  <a:gd name="T13" fmla="*/ 491 h 525"/>
                  <a:gd name="T14" fmla="*/ 34 w 1590"/>
                  <a:gd name="T15" fmla="*/ 466 h 525"/>
                  <a:gd name="T16" fmla="*/ 15 w 1590"/>
                  <a:gd name="T17" fmla="*/ 438 h 525"/>
                  <a:gd name="T18" fmla="*/ 4 w 1590"/>
                  <a:gd name="T19" fmla="*/ 406 h 525"/>
                  <a:gd name="T20" fmla="*/ 0 w 1590"/>
                  <a:gd name="T21" fmla="*/ 370 h 525"/>
                  <a:gd name="T22" fmla="*/ 0 w 1590"/>
                  <a:gd name="T23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90" h="525">
                    <a:moveTo>
                      <a:pt x="0" y="0"/>
                    </a:moveTo>
                    <a:lnTo>
                      <a:pt x="1590" y="0"/>
                    </a:lnTo>
                    <a:lnTo>
                      <a:pt x="1272" y="525"/>
                    </a:lnTo>
                    <a:lnTo>
                      <a:pt x="155" y="525"/>
                    </a:lnTo>
                    <a:lnTo>
                      <a:pt x="120" y="520"/>
                    </a:lnTo>
                    <a:lnTo>
                      <a:pt x="86" y="508"/>
                    </a:lnTo>
                    <a:lnTo>
                      <a:pt x="58" y="491"/>
                    </a:lnTo>
                    <a:lnTo>
                      <a:pt x="34" y="466"/>
                    </a:lnTo>
                    <a:lnTo>
                      <a:pt x="15" y="438"/>
                    </a:lnTo>
                    <a:lnTo>
                      <a:pt x="4" y="406"/>
                    </a:lnTo>
                    <a:lnTo>
                      <a:pt x="0" y="3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solidFill>
                  <a:srgbClr val="99999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C15C879D-4BB4-1942-A66F-E861B45D4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6" y="2521"/>
                <a:ext cx="2135" cy="263"/>
              </a:xfrm>
              <a:custGeom>
                <a:avLst/>
                <a:gdLst>
                  <a:gd name="T0" fmla="*/ 318 w 4271"/>
                  <a:gd name="T1" fmla="*/ 0 h 525"/>
                  <a:gd name="T2" fmla="*/ 4271 w 4271"/>
                  <a:gd name="T3" fmla="*/ 0 h 525"/>
                  <a:gd name="T4" fmla="*/ 4271 w 4271"/>
                  <a:gd name="T5" fmla="*/ 370 h 525"/>
                  <a:gd name="T6" fmla="*/ 4267 w 4271"/>
                  <a:gd name="T7" fmla="*/ 406 h 525"/>
                  <a:gd name="T8" fmla="*/ 4256 w 4271"/>
                  <a:gd name="T9" fmla="*/ 438 h 525"/>
                  <a:gd name="T10" fmla="*/ 4237 w 4271"/>
                  <a:gd name="T11" fmla="*/ 466 h 525"/>
                  <a:gd name="T12" fmla="*/ 4214 w 4271"/>
                  <a:gd name="T13" fmla="*/ 491 h 525"/>
                  <a:gd name="T14" fmla="*/ 4185 w 4271"/>
                  <a:gd name="T15" fmla="*/ 508 h 525"/>
                  <a:gd name="T16" fmla="*/ 4151 w 4271"/>
                  <a:gd name="T17" fmla="*/ 520 h 525"/>
                  <a:gd name="T18" fmla="*/ 4116 w 4271"/>
                  <a:gd name="T19" fmla="*/ 525 h 525"/>
                  <a:gd name="T20" fmla="*/ 0 w 4271"/>
                  <a:gd name="T21" fmla="*/ 525 h 525"/>
                  <a:gd name="T22" fmla="*/ 318 w 4271"/>
                  <a:gd name="T23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271" h="525">
                    <a:moveTo>
                      <a:pt x="318" y="0"/>
                    </a:moveTo>
                    <a:lnTo>
                      <a:pt x="4271" y="0"/>
                    </a:lnTo>
                    <a:lnTo>
                      <a:pt x="4271" y="370"/>
                    </a:lnTo>
                    <a:lnTo>
                      <a:pt x="4267" y="406"/>
                    </a:lnTo>
                    <a:lnTo>
                      <a:pt x="4256" y="438"/>
                    </a:lnTo>
                    <a:lnTo>
                      <a:pt x="4237" y="466"/>
                    </a:lnTo>
                    <a:lnTo>
                      <a:pt x="4214" y="491"/>
                    </a:lnTo>
                    <a:lnTo>
                      <a:pt x="4185" y="508"/>
                    </a:lnTo>
                    <a:lnTo>
                      <a:pt x="4151" y="520"/>
                    </a:lnTo>
                    <a:lnTo>
                      <a:pt x="4116" y="525"/>
                    </a:lnTo>
                    <a:lnTo>
                      <a:pt x="0" y="525"/>
                    </a:lnTo>
                    <a:lnTo>
                      <a:pt x="318" y="0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solidFill>
                  <a:srgbClr val="CCCCCC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8" name="Freeform 9">
                <a:extLst>
                  <a:ext uri="{FF2B5EF4-FFF2-40B4-BE49-F238E27FC236}">
                    <a16:creationId xmlns:a16="http://schemas.microsoft.com/office/drawing/2014/main" id="{2462084B-5B47-5847-B4E3-996FCC11DA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0" y="1026"/>
                <a:ext cx="1699" cy="1495"/>
              </a:xfrm>
              <a:custGeom>
                <a:avLst/>
                <a:gdLst>
                  <a:gd name="T0" fmla="*/ 155 w 3399"/>
                  <a:gd name="T1" fmla="*/ 0 h 2992"/>
                  <a:gd name="T2" fmla="*/ 3399 w 3399"/>
                  <a:gd name="T3" fmla="*/ 0 h 2992"/>
                  <a:gd name="T4" fmla="*/ 1590 w 3399"/>
                  <a:gd name="T5" fmla="*/ 2992 h 2992"/>
                  <a:gd name="T6" fmla="*/ 0 w 3399"/>
                  <a:gd name="T7" fmla="*/ 2992 h 2992"/>
                  <a:gd name="T8" fmla="*/ 0 w 3399"/>
                  <a:gd name="T9" fmla="*/ 155 h 2992"/>
                  <a:gd name="T10" fmla="*/ 4 w 3399"/>
                  <a:gd name="T11" fmla="*/ 120 h 2992"/>
                  <a:gd name="T12" fmla="*/ 15 w 3399"/>
                  <a:gd name="T13" fmla="*/ 88 h 2992"/>
                  <a:gd name="T14" fmla="*/ 34 w 3399"/>
                  <a:gd name="T15" fmla="*/ 59 h 2992"/>
                  <a:gd name="T16" fmla="*/ 58 w 3399"/>
                  <a:gd name="T17" fmla="*/ 34 h 2992"/>
                  <a:gd name="T18" fmla="*/ 86 w 3399"/>
                  <a:gd name="T19" fmla="*/ 15 h 2992"/>
                  <a:gd name="T20" fmla="*/ 120 w 3399"/>
                  <a:gd name="T21" fmla="*/ 5 h 2992"/>
                  <a:gd name="T22" fmla="*/ 155 w 3399"/>
                  <a:gd name="T23" fmla="*/ 0 h 29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99" h="2992">
                    <a:moveTo>
                      <a:pt x="155" y="0"/>
                    </a:moveTo>
                    <a:lnTo>
                      <a:pt x="3399" y="0"/>
                    </a:lnTo>
                    <a:lnTo>
                      <a:pt x="1590" y="2992"/>
                    </a:lnTo>
                    <a:lnTo>
                      <a:pt x="0" y="2992"/>
                    </a:lnTo>
                    <a:lnTo>
                      <a:pt x="0" y="155"/>
                    </a:lnTo>
                    <a:lnTo>
                      <a:pt x="4" y="120"/>
                    </a:lnTo>
                    <a:lnTo>
                      <a:pt x="15" y="88"/>
                    </a:lnTo>
                    <a:lnTo>
                      <a:pt x="34" y="59"/>
                    </a:lnTo>
                    <a:lnTo>
                      <a:pt x="58" y="34"/>
                    </a:lnTo>
                    <a:lnTo>
                      <a:pt x="86" y="15"/>
                    </a:lnTo>
                    <a:lnTo>
                      <a:pt x="120" y="5"/>
                    </a:lnTo>
                    <a:lnTo>
                      <a:pt x="155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solidFill>
                  <a:srgbClr val="1A1A1A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F280725B-722E-C54C-A0E7-B38345D2D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5" y="1026"/>
                <a:ext cx="1976" cy="1495"/>
              </a:xfrm>
              <a:custGeom>
                <a:avLst/>
                <a:gdLst>
                  <a:gd name="T0" fmla="*/ 1809 w 3953"/>
                  <a:gd name="T1" fmla="*/ 0 h 2992"/>
                  <a:gd name="T2" fmla="*/ 3798 w 3953"/>
                  <a:gd name="T3" fmla="*/ 0 h 2992"/>
                  <a:gd name="T4" fmla="*/ 3833 w 3953"/>
                  <a:gd name="T5" fmla="*/ 5 h 2992"/>
                  <a:gd name="T6" fmla="*/ 3867 w 3953"/>
                  <a:gd name="T7" fmla="*/ 15 h 2992"/>
                  <a:gd name="T8" fmla="*/ 3896 w 3953"/>
                  <a:gd name="T9" fmla="*/ 34 h 2992"/>
                  <a:gd name="T10" fmla="*/ 3919 w 3953"/>
                  <a:gd name="T11" fmla="*/ 59 h 2992"/>
                  <a:gd name="T12" fmla="*/ 3938 w 3953"/>
                  <a:gd name="T13" fmla="*/ 88 h 2992"/>
                  <a:gd name="T14" fmla="*/ 3949 w 3953"/>
                  <a:gd name="T15" fmla="*/ 120 h 2992"/>
                  <a:gd name="T16" fmla="*/ 3953 w 3953"/>
                  <a:gd name="T17" fmla="*/ 155 h 2992"/>
                  <a:gd name="T18" fmla="*/ 3953 w 3953"/>
                  <a:gd name="T19" fmla="*/ 2992 h 2992"/>
                  <a:gd name="T20" fmla="*/ 0 w 3953"/>
                  <a:gd name="T21" fmla="*/ 2992 h 2992"/>
                  <a:gd name="T22" fmla="*/ 1809 w 3953"/>
                  <a:gd name="T23" fmla="*/ 0 h 29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53" h="2992">
                    <a:moveTo>
                      <a:pt x="1809" y="0"/>
                    </a:moveTo>
                    <a:lnTo>
                      <a:pt x="3798" y="0"/>
                    </a:lnTo>
                    <a:lnTo>
                      <a:pt x="3833" y="5"/>
                    </a:lnTo>
                    <a:lnTo>
                      <a:pt x="3867" y="15"/>
                    </a:lnTo>
                    <a:lnTo>
                      <a:pt x="3896" y="34"/>
                    </a:lnTo>
                    <a:lnTo>
                      <a:pt x="3919" y="59"/>
                    </a:lnTo>
                    <a:lnTo>
                      <a:pt x="3938" y="88"/>
                    </a:lnTo>
                    <a:lnTo>
                      <a:pt x="3949" y="120"/>
                    </a:lnTo>
                    <a:lnTo>
                      <a:pt x="3953" y="155"/>
                    </a:lnTo>
                    <a:lnTo>
                      <a:pt x="3953" y="2992"/>
                    </a:lnTo>
                    <a:lnTo>
                      <a:pt x="0" y="2992"/>
                    </a:lnTo>
                    <a:lnTo>
                      <a:pt x="1809" y="0"/>
                    </a:lnTo>
                    <a:close/>
                  </a:path>
                </a:pathLst>
              </a:custGeom>
              <a:solidFill>
                <a:srgbClr val="4D4D4D"/>
              </a:solidFill>
              <a:ln w="0">
                <a:solidFill>
                  <a:srgbClr val="4D4D4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0" name="Rectangle 11">
                <a:extLst>
                  <a:ext uri="{FF2B5EF4-FFF2-40B4-BE49-F238E27FC236}">
                    <a16:creationId xmlns:a16="http://schemas.microsoft.com/office/drawing/2014/main" id="{E410EDD6-ABDD-3C4F-8F45-D6C9E5DEA0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9" y="3013"/>
                <a:ext cx="1074" cy="57"/>
              </a:xfrm>
              <a:prstGeom prst="rect">
                <a:avLst/>
              </a:prstGeom>
              <a:solidFill>
                <a:srgbClr val="CCCCCC"/>
              </a:solidFill>
              <a:ln w="0">
                <a:solidFill>
                  <a:srgbClr val="CCCCCC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E034FF5-AF8A-4148-B1A1-722D07A18185}"/>
                </a:ext>
              </a:extLst>
            </p:cNvPr>
            <p:cNvSpPr/>
            <p:nvPr/>
          </p:nvSpPr>
          <p:spPr>
            <a:xfrm>
              <a:off x="2895599" y="1598280"/>
              <a:ext cx="6400800" cy="33383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1" name="Picture 2" descr="health, 2, worker, man icon">
            <a:extLst>
              <a:ext uri="{FF2B5EF4-FFF2-40B4-BE49-F238E27FC236}">
                <a16:creationId xmlns:a16="http://schemas.microsoft.com/office/drawing/2014/main" id="{A0C354B1-2A0D-EE48-84EF-41324DBA0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87" y="1291155"/>
            <a:ext cx="561794" cy="56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7009B12-C97C-A444-B6E1-E4909483BAFB}"/>
              </a:ext>
            </a:extLst>
          </p:cNvPr>
          <p:cNvSpPr txBox="1"/>
          <p:nvPr/>
        </p:nvSpPr>
        <p:spPr>
          <a:xfrm>
            <a:off x="922699" y="1371151"/>
            <a:ext cx="2169521" cy="389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내 건강을 부탁해</a:t>
            </a:r>
          </a:p>
        </p:txBody>
      </p:sp>
      <p:pic>
        <p:nvPicPr>
          <p:cNvPr id="23" name="Picture 4" descr="2, health, woman, worker icon">
            <a:extLst>
              <a:ext uri="{FF2B5EF4-FFF2-40B4-BE49-F238E27FC236}">
                <a16:creationId xmlns:a16="http://schemas.microsoft.com/office/drawing/2014/main" id="{4AE040EC-341F-1A4F-A48A-FDF994DD9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653" y="1291155"/>
            <a:ext cx="549281" cy="54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3B4EB0F0-8663-1F42-BEE6-C113F0A6C569}"/>
              </a:ext>
            </a:extLst>
          </p:cNvPr>
          <p:cNvSpPr/>
          <p:nvPr/>
        </p:nvSpPr>
        <p:spPr>
          <a:xfrm>
            <a:off x="877555" y="1962166"/>
            <a:ext cx="1638334" cy="28011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kumimoji="1" lang="ko-KR" altLang="en-US" sz="1500" dirty="0">
                <a:solidFill>
                  <a:schemeClr val="accent6">
                    <a:lumMod val="50000"/>
                  </a:schemeClr>
                </a:solidFill>
              </a:rPr>
              <a:t>달력</a:t>
            </a:r>
            <a:endParaRPr kumimoji="1" lang="en-US" altLang="ko-KR" sz="1500" dirty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1500" dirty="0">
                <a:solidFill>
                  <a:schemeClr val="accent6">
                    <a:lumMod val="50000"/>
                  </a:schemeClr>
                </a:solidFill>
              </a:rPr>
              <a:t>진료 내역</a:t>
            </a:r>
            <a:endParaRPr kumimoji="1" lang="en-US" altLang="ko-KR" sz="1500" dirty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1500" dirty="0">
                <a:solidFill>
                  <a:schemeClr val="accent6">
                    <a:lumMod val="50000"/>
                  </a:schemeClr>
                </a:solidFill>
              </a:rPr>
              <a:t>병원 정보 검색</a:t>
            </a:r>
            <a:endParaRPr kumimoji="1" lang="en-US" altLang="ko-Kore-KR" sz="15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8470A7-A36D-8D4F-9B4F-4B8EEBD0F8C2}"/>
              </a:ext>
            </a:extLst>
          </p:cNvPr>
          <p:cNvSpPr/>
          <p:nvPr/>
        </p:nvSpPr>
        <p:spPr>
          <a:xfrm>
            <a:off x="2783840" y="2012952"/>
            <a:ext cx="5164205" cy="23900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ko-KR" sz="1600" dirty="0">
                <a:solidFill>
                  <a:schemeClr val="tx1"/>
                </a:solidFill>
              </a:rPr>
              <a:t>2020</a:t>
            </a:r>
            <a:r>
              <a:rPr kumimoji="1" lang="ko-KR" altLang="en-US" sz="1600" dirty="0">
                <a:solidFill>
                  <a:schemeClr val="tx1"/>
                </a:solidFill>
              </a:rPr>
              <a:t>년 </a:t>
            </a:r>
            <a:r>
              <a:rPr kumimoji="1" lang="en-US" altLang="ko-KR" sz="1600" dirty="0">
                <a:solidFill>
                  <a:schemeClr val="tx1"/>
                </a:solidFill>
              </a:rPr>
              <a:t>11</a:t>
            </a:r>
            <a:r>
              <a:rPr kumimoji="1" lang="ko-KR" altLang="en-US" sz="1600" dirty="0">
                <a:solidFill>
                  <a:schemeClr val="tx1"/>
                </a:solidFill>
              </a:rPr>
              <a:t>월 </a:t>
            </a:r>
            <a:r>
              <a:rPr kumimoji="1" lang="en-US" altLang="ko-KR" sz="1600" dirty="0">
                <a:solidFill>
                  <a:schemeClr val="tx1"/>
                </a:solidFill>
              </a:rPr>
              <a:t>13</a:t>
            </a:r>
            <a:r>
              <a:rPr kumimoji="1" lang="ko-KR" altLang="en-US" sz="1600" dirty="0">
                <a:solidFill>
                  <a:schemeClr val="tx1"/>
                </a:solidFill>
              </a:rPr>
              <a:t>일 </a:t>
            </a:r>
            <a:endParaRPr kumimoji="1" lang="en-US" altLang="ko-Kore-KR" sz="1600" dirty="0">
              <a:solidFill>
                <a:schemeClr val="tx1"/>
              </a:solidFill>
            </a:endParaRPr>
          </a:p>
          <a:p>
            <a:endParaRPr kumimoji="1" lang="en-US" altLang="ko-Kore-KR" sz="1600" dirty="0">
              <a:solidFill>
                <a:schemeClr val="tx1"/>
              </a:solidFill>
            </a:endParaRPr>
          </a:p>
          <a:p>
            <a:endParaRPr kumimoji="1" lang="en-US" altLang="ko-Kore-KR" sz="1600" dirty="0">
              <a:solidFill>
                <a:schemeClr val="tx1"/>
              </a:solidFill>
            </a:endParaRPr>
          </a:p>
          <a:p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B5121BF0-9B1B-CC40-9290-3098DC1C3A0C}"/>
              </a:ext>
            </a:extLst>
          </p:cNvPr>
          <p:cNvSpPr/>
          <p:nvPr/>
        </p:nvSpPr>
        <p:spPr>
          <a:xfrm>
            <a:off x="6309774" y="1418038"/>
            <a:ext cx="904275" cy="3281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Logout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FDD05BBA-5FD9-6443-A6AC-0735AD240906}"/>
              </a:ext>
            </a:extLst>
          </p:cNvPr>
          <p:cNvSpPr/>
          <p:nvPr/>
        </p:nvSpPr>
        <p:spPr>
          <a:xfrm>
            <a:off x="3308625" y="1413768"/>
            <a:ext cx="2963553" cy="3838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/>
                </a:solidFill>
              </a:rPr>
              <a:t>고예준 님</a:t>
            </a:r>
            <a:r>
              <a:rPr kumimoji="1" lang="en-US" altLang="ko-KR" sz="1000" dirty="0">
                <a:solidFill>
                  <a:schemeClr val="tx1"/>
                </a:solidFill>
              </a:rPr>
              <a:t>!</a:t>
            </a:r>
            <a:r>
              <a:rPr kumimoji="1" lang="ko-KR" altLang="en-US" sz="1000" dirty="0">
                <a:solidFill>
                  <a:schemeClr val="tx1"/>
                </a:solidFill>
              </a:rPr>
              <a:t> </a:t>
            </a:r>
            <a:r>
              <a:rPr kumimoji="1" lang="ko-Kore-KR" altLang="en-US" sz="1000" dirty="0">
                <a:solidFill>
                  <a:schemeClr val="tx1"/>
                </a:solidFill>
              </a:rPr>
              <a:t>안녕하세요</a:t>
            </a:r>
            <a:r>
              <a:rPr kumimoji="1" lang="ko-KR" altLang="en-US" sz="1000" dirty="0">
                <a:solidFill>
                  <a:schemeClr val="tx1"/>
                </a:solidFill>
              </a:rPr>
              <a:t> </a:t>
            </a:r>
            <a:r>
              <a:rPr kumimoji="1" lang="en-US" altLang="ko-KR" sz="1000" dirty="0">
                <a:solidFill>
                  <a:schemeClr val="tx1"/>
                </a:solidFill>
                <a:sym typeface="Wingdings" pitchFamily="2" charset="2"/>
              </a:rPr>
              <a:t></a:t>
            </a:r>
          </a:p>
          <a:p>
            <a:pPr algn="ctr"/>
            <a:r>
              <a:rPr kumimoji="1" lang="ko-KR" altLang="en-US" sz="1000" dirty="0">
                <a:solidFill>
                  <a:schemeClr val="tx1"/>
                </a:solidFill>
                <a:sym typeface="Wingdings" pitchFamily="2" charset="2"/>
              </a:rPr>
              <a:t>현재 시각 </a:t>
            </a:r>
            <a:r>
              <a:rPr kumimoji="1" lang="en-US" altLang="ko-KR" sz="1000" dirty="0">
                <a:solidFill>
                  <a:schemeClr val="tx1"/>
                </a:solidFill>
                <a:sym typeface="Wingdings" pitchFamily="2" charset="2"/>
              </a:rPr>
              <a:t>:</a:t>
            </a:r>
            <a:r>
              <a:rPr kumimoji="1" lang="ko-KR" altLang="en-US" sz="10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kumimoji="1" lang="en-US" altLang="ko-KR" sz="1000" dirty="0">
                <a:solidFill>
                  <a:schemeClr val="tx1"/>
                </a:solidFill>
                <a:sym typeface="Wingdings" pitchFamily="2" charset="2"/>
              </a:rPr>
              <a:t>20.11.13.</a:t>
            </a:r>
            <a:r>
              <a:rPr kumimoji="1" lang="ko-KR" altLang="en-US" sz="10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kumimoji="1" lang="en-US" altLang="ko-KR" sz="1000" dirty="0">
                <a:solidFill>
                  <a:schemeClr val="tx1"/>
                </a:solidFill>
                <a:sym typeface="Wingdings" pitchFamily="2" charset="2"/>
              </a:rPr>
              <a:t>23:30</a:t>
            </a:r>
            <a:r>
              <a:rPr kumimoji="1" lang="ko-KR" altLang="en-US" sz="1000" dirty="0">
                <a:solidFill>
                  <a:schemeClr val="tx1"/>
                </a:solidFill>
                <a:sym typeface="Wingdings" pitchFamily="2" charset="2"/>
              </a:rPr>
              <a:t> 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3076" name="Picture 4" descr="person, account, ciecle, round, user icon">
            <a:extLst>
              <a:ext uri="{FF2B5EF4-FFF2-40B4-BE49-F238E27FC236}">
                <a16:creationId xmlns:a16="http://schemas.microsoft.com/office/drawing/2014/main" id="{E4E13CEF-F336-AE4B-8E6F-D3C889454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475" y="4217081"/>
            <a:ext cx="422205" cy="4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6CCC5722-5782-7C44-BDE8-907C6AFEDB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0414" y="2295398"/>
            <a:ext cx="261320" cy="3000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56E1FD-F213-3D4F-BA2B-C6DFBEE4E9EA}"/>
              </a:ext>
            </a:extLst>
          </p:cNvPr>
          <p:cNvSpPr txBox="1"/>
          <p:nvPr/>
        </p:nvSpPr>
        <p:spPr>
          <a:xfrm>
            <a:off x="3092219" y="2280253"/>
            <a:ext cx="4121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600" dirty="0"/>
              <a:t>경기도</a:t>
            </a:r>
            <a:r>
              <a:rPr kumimoji="1" lang="ko-KR" altLang="en-US" sz="1600" dirty="0"/>
              <a:t> 수원시</a:t>
            </a:r>
            <a:r>
              <a:rPr kumimoji="1" lang="en-US" altLang="ko-KR" sz="1600" dirty="0"/>
              <a:t>			</a:t>
            </a:r>
            <a:endParaRPr kumimoji="1" lang="ko-Kore-KR" altLang="en-US" sz="16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D8C12A1-6B59-5F48-9AE1-2B67E01D9C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6538" y="2721340"/>
            <a:ext cx="23749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64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F02C5846-64A0-5B4D-8AB2-E1E40F177B8A}"/>
              </a:ext>
            </a:extLst>
          </p:cNvPr>
          <p:cNvGrpSpPr/>
          <p:nvPr/>
        </p:nvGrpSpPr>
        <p:grpSpPr>
          <a:xfrm>
            <a:off x="571900" y="1181938"/>
            <a:ext cx="7770610" cy="5200444"/>
            <a:chOff x="2744863" y="1479578"/>
            <a:chExt cx="6702273" cy="4902803"/>
          </a:xfrm>
        </p:grpSpPr>
        <p:grpSp>
          <p:nvGrpSpPr>
            <p:cNvPr id="12" name="Group 4">
              <a:extLst>
                <a:ext uri="{FF2B5EF4-FFF2-40B4-BE49-F238E27FC236}">
                  <a16:creationId xmlns:a16="http://schemas.microsoft.com/office/drawing/2014/main" id="{7C487C67-E679-3B45-A047-7627A768D2E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744863" y="1479578"/>
              <a:ext cx="6702273" cy="4902803"/>
              <a:chOff x="2450" y="1026"/>
              <a:chExt cx="2771" cy="2044"/>
            </a:xfrm>
          </p:grpSpPr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9CFA2741-9A04-D04A-BB72-67F48960C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1" y="2784"/>
                <a:ext cx="609" cy="234"/>
              </a:xfrm>
              <a:custGeom>
                <a:avLst/>
                <a:gdLst>
                  <a:gd name="T0" fmla="*/ 116 w 1217"/>
                  <a:gd name="T1" fmla="*/ 0 h 883"/>
                  <a:gd name="T2" fmla="*/ 1101 w 1217"/>
                  <a:gd name="T3" fmla="*/ 0 h 883"/>
                  <a:gd name="T4" fmla="*/ 1217 w 1217"/>
                  <a:gd name="T5" fmla="*/ 883 h 883"/>
                  <a:gd name="T6" fmla="*/ 0 w 1217"/>
                  <a:gd name="T7" fmla="*/ 883 h 883"/>
                  <a:gd name="T8" fmla="*/ 116 w 1217"/>
                  <a:gd name="T9" fmla="*/ 0 h 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7" h="883">
                    <a:moveTo>
                      <a:pt x="116" y="0"/>
                    </a:moveTo>
                    <a:lnTo>
                      <a:pt x="1101" y="0"/>
                    </a:lnTo>
                    <a:lnTo>
                      <a:pt x="1217" y="883"/>
                    </a:lnTo>
                    <a:lnTo>
                      <a:pt x="0" y="883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808080"/>
              </a:solidFill>
              <a:ln w="0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6" name="Freeform 7">
                <a:extLst>
                  <a:ext uri="{FF2B5EF4-FFF2-40B4-BE49-F238E27FC236}">
                    <a16:creationId xmlns:a16="http://schemas.microsoft.com/office/drawing/2014/main" id="{8CCD8C67-0AD7-6B49-9865-449688501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0" y="2521"/>
                <a:ext cx="795" cy="263"/>
              </a:xfrm>
              <a:custGeom>
                <a:avLst/>
                <a:gdLst>
                  <a:gd name="T0" fmla="*/ 0 w 1590"/>
                  <a:gd name="T1" fmla="*/ 0 h 525"/>
                  <a:gd name="T2" fmla="*/ 1590 w 1590"/>
                  <a:gd name="T3" fmla="*/ 0 h 525"/>
                  <a:gd name="T4" fmla="*/ 1272 w 1590"/>
                  <a:gd name="T5" fmla="*/ 525 h 525"/>
                  <a:gd name="T6" fmla="*/ 155 w 1590"/>
                  <a:gd name="T7" fmla="*/ 525 h 525"/>
                  <a:gd name="T8" fmla="*/ 120 w 1590"/>
                  <a:gd name="T9" fmla="*/ 520 h 525"/>
                  <a:gd name="T10" fmla="*/ 86 w 1590"/>
                  <a:gd name="T11" fmla="*/ 508 h 525"/>
                  <a:gd name="T12" fmla="*/ 58 w 1590"/>
                  <a:gd name="T13" fmla="*/ 491 h 525"/>
                  <a:gd name="T14" fmla="*/ 34 w 1590"/>
                  <a:gd name="T15" fmla="*/ 466 h 525"/>
                  <a:gd name="T16" fmla="*/ 15 w 1590"/>
                  <a:gd name="T17" fmla="*/ 438 h 525"/>
                  <a:gd name="T18" fmla="*/ 4 w 1590"/>
                  <a:gd name="T19" fmla="*/ 406 h 525"/>
                  <a:gd name="T20" fmla="*/ 0 w 1590"/>
                  <a:gd name="T21" fmla="*/ 370 h 525"/>
                  <a:gd name="T22" fmla="*/ 0 w 1590"/>
                  <a:gd name="T23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90" h="525">
                    <a:moveTo>
                      <a:pt x="0" y="0"/>
                    </a:moveTo>
                    <a:lnTo>
                      <a:pt x="1590" y="0"/>
                    </a:lnTo>
                    <a:lnTo>
                      <a:pt x="1272" y="525"/>
                    </a:lnTo>
                    <a:lnTo>
                      <a:pt x="155" y="525"/>
                    </a:lnTo>
                    <a:lnTo>
                      <a:pt x="120" y="520"/>
                    </a:lnTo>
                    <a:lnTo>
                      <a:pt x="86" y="508"/>
                    </a:lnTo>
                    <a:lnTo>
                      <a:pt x="58" y="491"/>
                    </a:lnTo>
                    <a:lnTo>
                      <a:pt x="34" y="466"/>
                    </a:lnTo>
                    <a:lnTo>
                      <a:pt x="15" y="438"/>
                    </a:lnTo>
                    <a:lnTo>
                      <a:pt x="4" y="406"/>
                    </a:lnTo>
                    <a:lnTo>
                      <a:pt x="0" y="3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9999"/>
              </a:solidFill>
              <a:ln w="0">
                <a:solidFill>
                  <a:srgbClr val="99999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C15C879D-4BB4-1942-A66F-E861B45D4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6" y="2521"/>
                <a:ext cx="2135" cy="263"/>
              </a:xfrm>
              <a:custGeom>
                <a:avLst/>
                <a:gdLst>
                  <a:gd name="T0" fmla="*/ 318 w 4271"/>
                  <a:gd name="T1" fmla="*/ 0 h 525"/>
                  <a:gd name="T2" fmla="*/ 4271 w 4271"/>
                  <a:gd name="T3" fmla="*/ 0 h 525"/>
                  <a:gd name="T4" fmla="*/ 4271 w 4271"/>
                  <a:gd name="T5" fmla="*/ 370 h 525"/>
                  <a:gd name="T6" fmla="*/ 4267 w 4271"/>
                  <a:gd name="T7" fmla="*/ 406 h 525"/>
                  <a:gd name="T8" fmla="*/ 4256 w 4271"/>
                  <a:gd name="T9" fmla="*/ 438 h 525"/>
                  <a:gd name="T10" fmla="*/ 4237 w 4271"/>
                  <a:gd name="T11" fmla="*/ 466 h 525"/>
                  <a:gd name="T12" fmla="*/ 4214 w 4271"/>
                  <a:gd name="T13" fmla="*/ 491 h 525"/>
                  <a:gd name="T14" fmla="*/ 4185 w 4271"/>
                  <a:gd name="T15" fmla="*/ 508 h 525"/>
                  <a:gd name="T16" fmla="*/ 4151 w 4271"/>
                  <a:gd name="T17" fmla="*/ 520 h 525"/>
                  <a:gd name="T18" fmla="*/ 4116 w 4271"/>
                  <a:gd name="T19" fmla="*/ 525 h 525"/>
                  <a:gd name="T20" fmla="*/ 0 w 4271"/>
                  <a:gd name="T21" fmla="*/ 525 h 525"/>
                  <a:gd name="T22" fmla="*/ 318 w 4271"/>
                  <a:gd name="T23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271" h="525">
                    <a:moveTo>
                      <a:pt x="318" y="0"/>
                    </a:moveTo>
                    <a:lnTo>
                      <a:pt x="4271" y="0"/>
                    </a:lnTo>
                    <a:lnTo>
                      <a:pt x="4271" y="370"/>
                    </a:lnTo>
                    <a:lnTo>
                      <a:pt x="4267" y="406"/>
                    </a:lnTo>
                    <a:lnTo>
                      <a:pt x="4256" y="438"/>
                    </a:lnTo>
                    <a:lnTo>
                      <a:pt x="4237" y="466"/>
                    </a:lnTo>
                    <a:lnTo>
                      <a:pt x="4214" y="491"/>
                    </a:lnTo>
                    <a:lnTo>
                      <a:pt x="4185" y="508"/>
                    </a:lnTo>
                    <a:lnTo>
                      <a:pt x="4151" y="520"/>
                    </a:lnTo>
                    <a:lnTo>
                      <a:pt x="4116" y="525"/>
                    </a:lnTo>
                    <a:lnTo>
                      <a:pt x="0" y="525"/>
                    </a:lnTo>
                    <a:lnTo>
                      <a:pt x="318" y="0"/>
                    </a:lnTo>
                    <a:close/>
                  </a:path>
                </a:pathLst>
              </a:custGeom>
              <a:solidFill>
                <a:srgbClr val="CCCCCC"/>
              </a:solidFill>
              <a:ln w="0">
                <a:solidFill>
                  <a:srgbClr val="CCCCCC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8" name="Freeform 9">
                <a:extLst>
                  <a:ext uri="{FF2B5EF4-FFF2-40B4-BE49-F238E27FC236}">
                    <a16:creationId xmlns:a16="http://schemas.microsoft.com/office/drawing/2014/main" id="{2462084B-5B47-5847-B4E3-996FCC11DA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0" y="1026"/>
                <a:ext cx="1699" cy="1495"/>
              </a:xfrm>
              <a:custGeom>
                <a:avLst/>
                <a:gdLst>
                  <a:gd name="T0" fmla="*/ 155 w 3399"/>
                  <a:gd name="T1" fmla="*/ 0 h 2992"/>
                  <a:gd name="T2" fmla="*/ 3399 w 3399"/>
                  <a:gd name="T3" fmla="*/ 0 h 2992"/>
                  <a:gd name="T4" fmla="*/ 1590 w 3399"/>
                  <a:gd name="T5" fmla="*/ 2992 h 2992"/>
                  <a:gd name="T6" fmla="*/ 0 w 3399"/>
                  <a:gd name="T7" fmla="*/ 2992 h 2992"/>
                  <a:gd name="T8" fmla="*/ 0 w 3399"/>
                  <a:gd name="T9" fmla="*/ 155 h 2992"/>
                  <a:gd name="T10" fmla="*/ 4 w 3399"/>
                  <a:gd name="T11" fmla="*/ 120 h 2992"/>
                  <a:gd name="T12" fmla="*/ 15 w 3399"/>
                  <a:gd name="T13" fmla="*/ 88 h 2992"/>
                  <a:gd name="T14" fmla="*/ 34 w 3399"/>
                  <a:gd name="T15" fmla="*/ 59 h 2992"/>
                  <a:gd name="T16" fmla="*/ 58 w 3399"/>
                  <a:gd name="T17" fmla="*/ 34 h 2992"/>
                  <a:gd name="T18" fmla="*/ 86 w 3399"/>
                  <a:gd name="T19" fmla="*/ 15 h 2992"/>
                  <a:gd name="T20" fmla="*/ 120 w 3399"/>
                  <a:gd name="T21" fmla="*/ 5 h 2992"/>
                  <a:gd name="T22" fmla="*/ 155 w 3399"/>
                  <a:gd name="T23" fmla="*/ 0 h 29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99" h="2992">
                    <a:moveTo>
                      <a:pt x="155" y="0"/>
                    </a:moveTo>
                    <a:lnTo>
                      <a:pt x="3399" y="0"/>
                    </a:lnTo>
                    <a:lnTo>
                      <a:pt x="1590" y="2992"/>
                    </a:lnTo>
                    <a:lnTo>
                      <a:pt x="0" y="2992"/>
                    </a:lnTo>
                    <a:lnTo>
                      <a:pt x="0" y="155"/>
                    </a:lnTo>
                    <a:lnTo>
                      <a:pt x="4" y="120"/>
                    </a:lnTo>
                    <a:lnTo>
                      <a:pt x="15" y="88"/>
                    </a:lnTo>
                    <a:lnTo>
                      <a:pt x="34" y="59"/>
                    </a:lnTo>
                    <a:lnTo>
                      <a:pt x="58" y="34"/>
                    </a:lnTo>
                    <a:lnTo>
                      <a:pt x="86" y="15"/>
                    </a:lnTo>
                    <a:lnTo>
                      <a:pt x="120" y="5"/>
                    </a:lnTo>
                    <a:lnTo>
                      <a:pt x="155" y="0"/>
                    </a:lnTo>
                    <a:close/>
                  </a:path>
                </a:pathLst>
              </a:custGeom>
              <a:solidFill>
                <a:srgbClr val="1A1A1A"/>
              </a:solidFill>
              <a:ln w="0">
                <a:solidFill>
                  <a:srgbClr val="1A1A1A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F280725B-722E-C54C-A0E7-B38345D2D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5" y="1026"/>
                <a:ext cx="1976" cy="1495"/>
              </a:xfrm>
              <a:custGeom>
                <a:avLst/>
                <a:gdLst>
                  <a:gd name="T0" fmla="*/ 1809 w 3953"/>
                  <a:gd name="T1" fmla="*/ 0 h 2992"/>
                  <a:gd name="T2" fmla="*/ 3798 w 3953"/>
                  <a:gd name="T3" fmla="*/ 0 h 2992"/>
                  <a:gd name="T4" fmla="*/ 3833 w 3953"/>
                  <a:gd name="T5" fmla="*/ 5 h 2992"/>
                  <a:gd name="T6" fmla="*/ 3867 w 3953"/>
                  <a:gd name="T7" fmla="*/ 15 h 2992"/>
                  <a:gd name="T8" fmla="*/ 3896 w 3953"/>
                  <a:gd name="T9" fmla="*/ 34 h 2992"/>
                  <a:gd name="T10" fmla="*/ 3919 w 3953"/>
                  <a:gd name="T11" fmla="*/ 59 h 2992"/>
                  <a:gd name="T12" fmla="*/ 3938 w 3953"/>
                  <a:gd name="T13" fmla="*/ 88 h 2992"/>
                  <a:gd name="T14" fmla="*/ 3949 w 3953"/>
                  <a:gd name="T15" fmla="*/ 120 h 2992"/>
                  <a:gd name="T16" fmla="*/ 3953 w 3953"/>
                  <a:gd name="T17" fmla="*/ 155 h 2992"/>
                  <a:gd name="T18" fmla="*/ 3953 w 3953"/>
                  <a:gd name="T19" fmla="*/ 2992 h 2992"/>
                  <a:gd name="T20" fmla="*/ 0 w 3953"/>
                  <a:gd name="T21" fmla="*/ 2992 h 2992"/>
                  <a:gd name="T22" fmla="*/ 1809 w 3953"/>
                  <a:gd name="T23" fmla="*/ 0 h 29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53" h="2992">
                    <a:moveTo>
                      <a:pt x="1809" y="0"/>
                    </a:moveTo>
                    <a:lnTo>
                      <a:pt x="3798" y="0"/>
                    </a:lnTo>
                    <a:lnTo>
                      <a:pt x="3833" y="5"/>
                    </a:lnTo>
                    <a:lnTo>
                      <a:pt x="3867" y="15"/>
                    </a:lnTo>
                    <a:lnTo>
                      <a:pt x="3896" y="34"/>
                    </a:lnTo>
                    <a:lnTo>
                      <a:pt x="3919" y="59"/>
                    </a:lnTo>
                    <a:lnTo>
                      <a:pt x="3938" y="88"/>
                    </a:lnTo>
                    <a:lnTo>
                      <a:pt x="3949" y="120"/>
                    </a:lnTo>
                    <a:lnTo>
                      <a:pt x="3953" y="155"/>
                    </a:lnTo>
                    <a:lnTo>
                      <a:pt x="3953" y="2992"/>
                    </a:lnTo>
                    <a:lnTo>
                      <a:pt x="0" y="2992"/>
                    </a:lnTo>
                    <a:lnTo>
                      <a:pt x="1809" y="0"/>
                    </a:lnTo>
                    <a:close/>
                  </a:path>
                </a:pathLst>
              </a:custGeom>
              <a:solidFill>
                <a:srgbClr val="4D4D4D"/>
              </a:solidFill>
              <a:ln w="0">
                <a:solidFill>
                  <a:srgbClr val="4D4D4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20" name="Rectangle 11">
                <a:extLst>
                  <a:ext uri="{FF2B5EF4-FFF2-40B4-BE49-F238E27FC236}">
                    <a16:creationId xmlns:a16="http://schemas.microsoft.com/office/drawing/2014/main" id="{E410EDD6-ABDD-3C4F-8F45-D6C9E5DEA0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9" y="3013"/>
                <a:ext cx="1074" cy="57"/>
              </a:xfrm>
              <a:prstGeom prst="rect">
                <a:avLst/>
              </a:prstGeom>
              <a:solidFill>
                <a:srgbClr val="CCCCCC"/>
              </a:solidFill>
              <a:ln w="0">
                <a:solidFill>
                  <a:srgbClr val="CCCCCC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  <a:latin typeface="+mn-ea"/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E034FF5-AF8A-4148-B1A1-722D07A18185}"/>
                </a:ext>
              </a:extLst>
            </p:cNvPr>
            <p:cNvSpPr/>
            <p:nvPr/>
          </p:nvSpPr>
          <p:spPr>
            <a:xfrm>
              <a:off x="2895599" y="1598280"/>
              <a:ext cx="6400800" cy="33383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005874" y="609794"/>
            <a:ext cx="513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9943" y="629558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C00000"/>
                </a:solidFill>
              </a:rPr>
              <a:t>예상 사용 시나리오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 descr="health, 2, worker, man icon">
            <a:extLst>
              <a:ext uri="{FF2B5EF4-FFF2-40B4-BE49-F238E27FC236}">
                <a16:creationId xmlns:a16="http://schemas.microsoft.com/office/drawing/2014/main" id="{A0C354B1-2A0D-EE48-84EF-41324DBA0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62" y="1291155"/>
            <a:ext cx="561794" cy="56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7009B12-C97C-A444-B6E1-E4909483BAFB}"/>
              </a:ext>
            </a:extLst>
          </p:cNvPr>
          <p:cNvSpPr txBox="1"/>
          <p:nvPr/>
        </p:nvSpPr>
        <p:spPr>
          <a:xfrm>
            <a:off x="934574" y="1371151"/>
            <a:ext cx="2169521" cy="389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내 건강을 부탁해</a:t>
            </a:r>
          </a:p>
        </p:txBody>
      </p:sp>
      <p:pic>
        <p:nvPicPr>
          <p:cNvPr id="23" name="Picture 4" descr="2, health, woman, worker icon">
            <a:extLst>
              <a:ext uri="{FF2B5EF4-FFF2-40B4-BE49-F238E27FC236}">
                <a16:creationId xmlns:a16="http://schemas.microsoft.com/office/drawing/2014/main" id="{4AE040EC-341F-1A4F-A48A-FDF994DD9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528" y="1291155"/>
            <a:ext cx="549281" cy="54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3B4EB0F0-8663-1F42-BEE6-C113F0A6C569}"/>
              </a:ext>
            </a:extLst>
          </p:cNvPr>
          <p:cNvSpPr/>
          <p:nvPr/>
        </p:nvSpPr>
        <p:spPr>
          <a:xfrm>
            <a:off x="889430" y="1962166"/>
            <a:ext cx="1638334" cy="28011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kumimoji="1" lang="en-US" altLang="ko-KR" sz="1500" dirty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1500" dirty="0">
                <a:solidFill>
                  <a:schemeClr val="accent6">
                    <a:lumMod val="50000"/>
                  </a:schemeClr>
                </a:solidFill>
              </a:rPr>
              <a:t>진료 내역</a:t>
            </a:r>
            <a:endParaRPr kumimoji="1" lang="en-US" altLang="ko-KR" sz="1500" dirty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1500" dirty="0">
                <a:solidFill>
                  <a:schemeClr val="accent6">
                    <a:lumMod val="50000"/>
                  </a:schemeClr>
                </a:solidFill>
              </a:rPr>
              <a:t>병원 정보 검색</a:t>
            </a:r>
            <a:endParaRPr kumimoji="1" lang="en-US" altLang="ko-Kore-KR" sz="15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C556E641-6706-3648-8D59-DEC70D99225F}"/>
              </a:ext>
            </a:extLst>
          </p:cNvPr>
          <p:cNvSpPr/>
          <p:nvPr/>
        </p:nvSpPr>
        <p:spPr>
          <a:xfrm>
            <a:off x="888485" y="2556159"/>
            <a:ext cx="1650619" cy="4640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203200">
              <a:schemeClr val="accent4">
                <a:lumMod val="20000"/>
                <a:lumOff val="80000"/>
                <a:alpha val="56000"/>
              </a:schemeClr>
            </a:glow>
            <a:outerShdw blurRad="50800" dist="508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달력</a:t>
            </a:r>
            <a:endParaRPr kumimoji="1" lang="ko-Kore-KR" altLang="en-US" sz="1500" dirty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B5121BF0-9B1B-CC40-9290-3098DC1C3A0C}"/>
              </a:ext>
            </a:extLst>
          </p:cNvPr>
          <p:cNvSpPr/>
          <p:nvPr/>
        </p:nvSpPr>
        <p:spPr>
          <a:xfrm>
            <a:off x="6321649" y="1418038"/>
            <a:ext cx="904275" cy="3281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Logout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FDD05BBA-5FD9-6443-A6AC-0735AD240906}"/>
              </a:ext>
            </a:extLst>
          </p:cNvPr>
          <p:cNvSpPr/>
          <p:nvPr/>
        </p:nvSpPr>
        <p:spPr>
          <a:xfrm>
            <a:off x="3320500" y="1413768"/>
            <a:ext cx="2963553" cy="3838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/>
                </a:solidFill>
              </a:rPr>
              <a:t>고예준 님</a:t>
            </a:r>
            <a:r>
              <a:rPr kumimoji="1" lang="en-US" altLang="ko-KR" sz="1000" dirty="0">
                <a:solidFill>
                  <a:schemeClr val="tx1"/>
                </a:solidFill>
              </a:rPr>
              <a:t>!</a:t>
            </a:r>
            <a:r>
              <a:rPr kumimoji="1" lang="ko-KR" altLang="en-US" sz="1000" dirty="0">
                <a:solidFill>
                  <a:schemeClr val="tx1"/>
                </a:solidFill>
              </a:rPr>
              <a:t> </a:t>
            </a:r>
            <a:r>
              <a:rPr kumimoji="1" lang="ko-Kore-KR" altLang="en-US" sz="1000" dirty="0">
                <a:solidFill>
                  <a:schemeClr val="tx1"/>
                </a:solidFill>
              </a:rPr>
              <a:t>안녕하세요</a:t>
            </a:r>
            <a:r>
              <a:rPr kumimoji="1" lang="ko-KR" altLang="en-US" sz="1000" dirty="0">
                <a:solidFill>
                  <a:schemeClr val="tx1"/>
                </a:solidFill>
              </a:rPr>
              <a:t> </a:t>
            </a:r>
            <a:r>
              <a:rPr kumimoji="1" lang="en-US" altLang="ko-KR" sz="1000" dirty="0">
                <a:solidFill>
                  <a:schemeClr val="tx1"/>
                </a:solidFill>
                <a:sym typeface="Wingdings" pitchFamily="2" charset="2"/>
              </a:rPr>
              <a:t></a:t>
            </a:r>
          </a:p>
          <a:p>
            <a:pPr algn="ctr"/>
            <a:r>
              <a:rPr kumimoji="1" lang="ko-KR" altLang="en-US" sz="1000" dirty="0">
                <a:solidFill>
                  <a:schemeClr val="tx1"/>
                </a:solidFill>
                <a:sym typeface="Wingdings" pitchFamily="2" charset="2"/>
              </a:rPr>
              <a:t>현재 시각 </a:t>
            </a:r>
            <a:r>
              <a:rPr kumimoji="1" lang="en-US" altLang="ko-KR" sz="1000" dirty="0">
                <a:solidFill>
                  <a:schemeClr val="tx1"/>
                </a:solidFill>
                <a:sym typeface="Wingdings" pitchFamily="2" charset="2"/>
              </a:rPr>
              <a:t>:</a:t>
            </a:r>
            <a:r>
              <a:rPr kumimoji="1" lang="ko-KR" altLang="en-US" sz="10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kumimoji="1" lang="en-US" altLang="ko-KR" sz="1000" dirty="0">
                <a:solidFill>
                  <a:schemeClr val="tx1"/>
                </a:solidFill>
                <a:sym typeface="Wingdings" pitchFamily="2" charset="2"/>
              </a:rPr>
              <a:t>20.11.13.</a:t>
            </a:r>
            <a:r>
              <a:rPr kumimoji="1" lang="ko-KR" altLang="en-US" sz="10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kumimoji="1" lang="en-US" altLang="ko-KR" sz="1000" dirty="0">
                <a:solidFill>
                  <a:schemeClr val="tx1"/>
                </a:solidFill>
                <a:sym typeface="Wingdings" pitchFamily="2" charset="2"/>
              </a:rPr>
              <a:t>23:30</a:t>
            </a:r>
            <a:r>
              <a:rPr kumimoji="1" lang="ko-KR" altLang="en-US" sz="1000" dirty="0">
                <a:solidFill>
                  <a:schemeClr val="tx1"/>
                </a:solidFill>
                <a:sym typeface="Wingdings" pitchFamily="2" charset="2"/>
              </a:rPr>
              <a:t> 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3D22A015-5E71-1645-98F4-30A9917A3C8F}"/>
              </a:ext>
            </a:extLst>
          </p:cNvPr>
          <p:cNvSpPr/>
          <p:nvPr/>
        </p:nvSpPr>
        <p:spPr>
          <a:xfrm>
            <a:off x="5902852" y="4567222"/>
            <a:ext cx="2071570" cy="1960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 dirty="0">
                <a:solidFill>
                  <a:schemeClr val="tx1"/>
                </a:solidFill>
              </a:rPr>
              <a:t>일정 추가하기</a:t>
            </a:r>
            <a:endParaRPr kumimoji="1" lang="ko-Kore-KR" altLang="en-US" sz="1300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FCD8AC4-86AB-0744-B098-CC1280C118C6}"/>
              </a:ext>
            </a:extLst>
          </p:cNvPr>
          <p:cNvGrpSpPr/>
          <p:nvPr/>
        </p:nvGrpSpPr>
        <p:grpSpPr>
          <a:xfrm>
            <a:off x="8814348" y="3955730"/>
            <a:ext cx="2735805" cy="2027271"/>
            <a:chOff x="8814348" y="3955730"/>
            <a:chExt cx="2735805" cy="202727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8C50774-3F20-6B44-BAF1-EE400A8BA395}"/>
                </a:ext>
              </a:extLst>
            </p:cNvPr>
            <p:cNvSpPr txBox="1"/>
            <p:nvPr/>
          </p:nvSpPr>
          <p:spPr>
            <a:xfrm>
              <a:off x="8814348" y="3955730"/>
              <a:ext cx="20099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400" dirty="0"/>
                <a:t>버튼</a:t>
              </a:r>
              <a:r>
                <a:rPr kumimoji="1" lang="ko-KR" altLang="en-US" sz="1400" dirty="0"/>
                <a:t> 클릭 시 뜨는 팝업</a:t>
              </a:r>
              <a:endParaRPr kumimoji="1" lang="ko-Kore-KR" altLang="en-US" sz="1400" dirty="0"/>
            </a:p>
          </p:txBody>
        </p:sp>
        <p:sp>
          <p:nvSpPr>
            <p:cNvPr id="66" name="설명선 1[L] 65">
              <a:extLst>
                <a:ext uri="{FF2B5EF4-FFF2-40B4-BE49-F238E27FC236}">
                  <a16:creationId xmlns:a16="http://schemas.microsoft.com/office/drawing/2014/main" id="{E28E117C-2EA8-6047-A519-8EDE40E63B0E}"/>
                </a:ext>
              </a:extLst>
            </p:cNvPr>
            <p:cNvSpPr/>
            <p:nvPr/>
          </p:nvSpPr>
          <p:spPr>
            <a:xfrm>
              <a:off x="8857466" y="4318964"/>
              <a:ext cx="2692687" cy="1664037"/>
            </a:xfrm>
            <a:prstGeom prst="borderCallout1">
              <a:avLst>
                <a:gd name="adj1" fmla="val 20063"/>
                <a:gd name="adj2" fmla="val -395"/>
                <a:gd name="adj3" fmla="val 19941"/>
                <a:gd name="adj4" fmla="val -31717"/>
              </a:avLst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kumimoji="1" lang="en-US" altLang="ko-KR" sz="10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kumimoji="1" lang="ko-KR" altLang="en-US" sz="1000" dirty="0">
                  <a:solidFill>
                    <a:schemeClr val="tx1"/>
                  </a:solidFill>
                </a:rPr>
                <a:t>병원 이름 </a:t>
              </a:r>
              <a:r>
                <a:rPr kumimoji="1" lang="en-US" altLang="ko-KR" sz="1000" dirty="0">
                  <a:solidFill>
                    <a:schemeClr val="tx1"/>
                  </a:solidFill>
                </a:rPr>
                <a:t>:</a:t>
              </a:r>
              <a:r>
                <a:rPr kumimoji="1" lang="ko-KR" altLang="en-US" sz="1000" dirty="0">
                  <a:solidFill>
                    <a:schemeClr val="tx1"/>
                  </a:solidFill>
                </a:rPr>
                <a:t> </a:t>
              </a:r>
              <a:r>
                <a:rPr kumimoji="1" lang="en-US" altLang="ko-KR" sz="1000" dirty="0">
                  <a:solidFill>
                    <a:schemeClr val="tx1"/>
                  </a:solidFill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kumimoji="1" lang="ko-KR" altLang="en-US" sz="1000" dirty="0">
                  <a:solidFill>
                    <a:schemeClr val="tx1"/>
                  </a:solidFill>
                </a:rPr>
                <a:t>날짜 </a:t>
              </a:r>
              <a:r>
                <a:rPr kumimoji="1" lang="en-US" altLang="ko-KR" sz="1000" dirty="0">
                  <a:solidFill>
                    <a:schemeClr val="tx1"/>
                  </a:solidFill>
                </a:rPr>
                <a:t>:</a:t>
              </a:r>
              <a:r>
                <a:rPr kumimoji="1" lang="ko-KR" altLang="en-US" sz="1000" dirty="0">
                  <a:solidFill>
                    <a:schemeClr val="tx1"/>
                  </a:solidFill>
                </a:rPr>
                <a:t> </a:t>
              </a:r>
              <a:endParaRPr kumimoji="1" lang="en-US" altLang="ko-KR" sz="10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kumimoji="1" lang="ko-KR" altLang="en-US" sz="1000" dirty="0">
                  <a:solidFill>
                    <a:schemeClr val="tx1"/>
                  </a:solidFill>
                </a:rPr>
                <a:t>시간 </a:t>
              </a:r>
              <a:r>
                <a:rPr kumimoji="1" lang="en-US" altLang="ko-KR" sz="1000" dirty="0">
                  <a:solidFill>
                    <a:schemeClr val="tx1"/>
                  </a:solidFill>
                </a:rPr>
                <a:t>:</a:t>
              </a:r>
              <a:r>
                <a:rPr kumimoji="1" lang="ko-KR" altLang="en-US" sz="1000" dirty="0">
                  <a:solidFill>
                    <a:schemeClr val="tx1"/>
                  </a:solidFill>
                </a:rPr>
                <a:t> </a:t>
              </a:r>
              <a:endParaRPr kumimoji="1" lang="en-US" altLang="ko-KR" sz="1000" dirty="0">
                <a:solidFill>
                  <a:schemeClr val="tx1"/>
                </a:solidFill>
              </a:endParaRPr>
            </a:p>
            <a:p>
              <a:endParaRPr kumimoji="1"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67" name="모서리가 둥근 직사각형 66">
              <a:extLst>
                <a:ext uri="{FF2B5EF4-FFF2-40B4-BE49-F238E27FC236}">
                  <a16:creationId xmlns:a16="http://schemas.microsoft.com/office/drawing/2014/main" id="{FCED8D22-587C-B344-8DF6-70F9D833B554}"/>
                </a:ext>
              </a:extLst>
            </p:cNvPr>
            <p:cNvSpPr/>
            <p:nvPr/>
          </p:nvSpPr>
          <p:spPr>
            <a:xfrm>
              <a:off x="8910937" y="5706698"/>
              <a:ext cx="1366239" cy="18411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300" dirty="0">
                  <a:solidFill>
                    <a:schemeClr val="tx1"/>
                  </a:solidFill>
                </a:rPr>
                <a:t>일정 추가하기</a:t>
              </a:r>
              <a:endParaRPr kumimoji="1" lang="ko-Kore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9" name="곱하기 68">
              <a:extLst>
                <a:ext uri="{FF2B5EF4-FFF2-40B4-BE49-F238E27FC236}">
                  <a16:creationId xmlns:a16="http://schemas.microsoft.com/office/drawing/2014/main" id="{CDD2D24C-951B-4044-A8B1-91F4B9F2B615}"/>
                </a:ext>
              </a:extLst>
            </p:cNvPr>
            <p:cNvSpPr/>
            <p:nvPr/>
          </p:nvSpPr>
          <p:spPr>
            <a:xfrm>
              <a:off x="11231924" y="4358879"/>
              <a:ext cx="262251" cy="247280"/>
            </a:xfrm>
            <a:prstGeom prst="mathMultiply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158FBA9-3823-A943-AA0C-F7FFFBF8A8D7}"/>
                </a:ext>
              </a:extLst>
            </p:cNvPr>
            <p:cNvSpPr/>
            <p:nvPr/>
          </p:nvSpPr>
          <p:spPr>
            <a:xfrm>
              <a:off x="9574051" y="4820623"/>
              <a:ext cx="1526062" cy="1751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CA48BE30-718B-DD48-AC11-2EC3D1791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80670" y="5031984"/>
              <a:ext cx="1492949" cy="254294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D702236D-3B77-9645-8B4D-10FDF22C8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81516" y="5269921"/>
              <a:ext cx="763490" cy="189241"/>
            </a:xfrm>
            <a:prstGeom prst="rect">
              <a:avLst/>
            </a:prstGeom>
          </p:spPr>
        </p:pic>
      </p:grpSp>
      <p:pic>
        <p:nvPicPr>
          <p:cNvPr id="2050" name="Picture 2" descr="person, account, ciecle, round, user icon">
            <a:extLst>
              <a:ext uri="{FF2B5EF4-FFF2-40B4-BE49-F238E27FC236}">
                <a16:creationId xmlns:a16="http://schemas.microsoft.com/office/drawing/2014/main" id="{A13527A0-BED5-1342-827F-80D6D368E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576" y="4229804"/>
            <a:ext cx="443564" cy="44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7746A49B-60A0-C948-A084-1CF7D99DC986}"/>
              </a:ext>
            </a:extLst>
          </p:cNvPr>
          <p:cNvGrpSpPr/>
          <p:nvPr/>
        </p:nvGrpSpPr>
        <p:grpSpPr>
          <a:xfrm>
            <a:off x="2639567" y="1965046"/>
            <a:ext cx="5420756" cy="2535529"/>
            <a:chOff x="2639567" y="1965046"/>
            <a:chExt cx="5420756" cy="253552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A3B54EB-147A-984D-9A79-C6DE07F7F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39567" y="1965046"/>
              <a:ext cx="5420756" cy="2535529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BD22AE12-F5A1-1647-822F-C89581BA5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448154" y="2704741"/>
              <a:ext cx="756587" cy="83430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91CAD6DB-C74C-074A-9C4D-2A02D703B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448154" y="3154786"/>
              <a:ext cx="756588" cy="83430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CA8D12FB-D9B9-9248-B644-7B50E5308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505926" y="2788171"/>
              <a:ext cx="756588" cy="83430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69DC1C8-C1FB-1A4B-8CF5-10610C596363}"/>
              </a:ext>
            </a:extLst>
          </p:cNvPr>
          <p:cNvGrpSpPr/>
          <p:nvPr/>
        </p:nvGrpSpPr>
        <p:grpSpPr>
          <a:xfrm>
            <a:off x="8805337" y="1181938"/>
            <a:ext cx="2731483" cy="2047853"/>
            <a:chOff x="8805337" y="1181938"/>
            <a:chExt cx="2731483" cy="2047853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CD32673-33E6-4045-A46A-9950A595E141}"/>
                </a:ext>
              </a:extLst>
            </p:cNvPr>
            <p:cNvSpPr txBox="1"/>
            <p:nvPr/>
          </p:nvSpPr>
          <p:spPr>
            <a:xfrm>
              <a:off x="8805337" y="1181938"/>
              <a:ext cx="19774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400" dirty="0"/>
                <a:t>일정</a:t>
              </a:r>
              <a:r>
                <a:rPr kumimoji="1" lang="ko-KR" altLang="en-US" sz="1400" dirty="0"/>
                <a:t> 클릭 시 뜨는 팝업</a:t>
              </a:r>
              <a:endParaRPr kumimoji="1" lang="ko-Kore-KR" altLang="en-US" sz="1400" dirty="0"/>
            </a:p>
          </p:txBody>
        </p:sp>
        <p:sp>
          <p:nvSpPr>
            <p:cNvPr id="51" name="설명선 1[L] 50">
              <a:extLst>
                <a:ext uri="{FF2B5EF4-FFF2-40B4-BE49-F238E27FC236}">
                  <a16:creationId xmlns:a16="http://schemas.microsoft.com/office/drawing/2014/main" id="{46663F81-3805-C048-9F40-9E3881A1F482}"/>
                </a:ext>
              </a:extLst>
            </p:cNvPr>
            <p:cNvSpPr/>
            <p:nvPr/>
          </p:nvSpPr>
          <p:spPr>
            <a:xfrm>
              <a:off x="8844133" y="1565754"/>
              <a:ext cx="2692687" cy="1664037"/>
            </a:xfrm>
            <a:prstGeom prst="borderCallout1">
              <a:avLst>
                <a:gd name="adj1" fmla="val 20063"/>
                <a:gd name="adj2" fmla="val -395"/>
                <a:gd name="adj3" fmla="val 74672"/>
                <a:gd name="adj4" fmla="val -55342"/>
              </a:avLst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kumimoji="1" lang="ko-KR" altLang="en-US" sz="1000" dirty="0">
                  <a:solidFill>
                    <a:schemeClr val="tx1"/>
                  </a:solidFill>
                </a:rPr>
                <a:t>병원 이름 </a:t>
              </a:r>
              <a:r>
                <a:rPr kumimoji="1" lang="en-US" altLang="ko-KR" sz="1000" dirty="0">
                  <a:solidFill>
                    <a:schemeClr val="tx1"/>
                  </a:solidFill>
                </a:rPr>
                <a:t>:</a:t>
              </a:r>
              <a:r>
                <a:rPr kumimoji="1" lang="ko-KR" altLang="en-US" sz="1000" dirty="0">
                  <a:solidFill>
                    <a:schemeClr val="tx1"/>
                  </a:solidFill>
                </a:rPr>
                <a:t> </a:t>
              </a:r>
              <a:r>
                <a:rPr kumimoji="1" lang="en-US" altLang="ko-KR" sz="1000" dirty="0">
                  <a:solidFill>
                    <a:schemeClr val="tx1"/>
                  </a:solidFill>
                </a:rPr>
                <a:t> </a:t>
              </a:r>
              <a:r>
                <a:rPr kumimoji="1" lang="ko-KR" altLang="en-US" sz="1000" dirty="0">
                  <a:solidFill>
                    <a:schemeClr val="tx1"/>
                  </a:solidFill>
                </a:rPr>
                <a:t>장 이비인후과</a:t>
              </a:r>
              <a:endParaRPr kumimoji="1" lang="en-US" altLang="ko-KR" sz="10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kumimoji="1" lang="ko-KR" altLang="en-US" sz="1000" dirty="0">
                  <a:solidFill>
                    <a:schemeClr val="tx1"/>
                  </a:solidFill>
                </a:rPr>
                <a:t>날짜 </a:t>
              </a:r>
              <a:r>
                <a:rPr kumimoji="1" lang="en-US" altLang="ko-KR" sz="1000" dirty="0">
                  <a:solidFill>
                    <a:schemeClr val="tx1"/>
                  </a:solidFill>
                </a:rPr>
                <a:t>:</a:t>
              </a:r>
              <a:r>
                <a:rPr kumimoji="1" lang="ko-KR" altLang="en-US" sz="1000" dirty="0">
                  <a:solidFill>
                    <a:schemeClr val="tx1"/>
                  </a:solidFill>
                </a:rPr>
                <a:t> </a:t>
              </a:r>
              <a:endParaRPr kumimoji="1" lang="en-US" altLang="ko-KR" sz="10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kumimoji="1" lang="ko-KR" altLang="en-US" sz="1000" dirty="0">
                  <a:solidFill>
                    <a:schemeClr val="tx1"/>
                  </a:solidFill>
                </a:rPr>
                <a:t>시간 </a:t>
              </a:r>
              <a:r>
                <a:rPr kumimoji="1" lang="en-US" altLang="ko-KR" sz="1000" dirty="0">
                  <a:solidFill>
                    <a:schemeClr val="tx1"/>
                  </a:solidFill>
                </a:rPr>
                <a:t>:</a:t>
              </a:r>
              <a:r>
                <a:rPr kumimoji="1" lang="ko-KR" altLang="en-US" sz="1000" dirty="0">
                  <a:solidFill>
                    <a:schemeClr val="tx1"/>
                  </a:solidFill>
                </a:rPr>
                <a:t> </a:t>
              </a:r>
              <a:endParaRPr kumimoji="1" lang="en-US" altLang="ko-KR" sz="1000" dirty="0">
                <a:solidFill>
                  <a:schemeClr val="tx1"/>
                </a:solidFill>
              </a:endParaRPr>
            </a:p>
            <a:p>
              <a:endParaRPr kumimoji="1"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BCC11471-6260-0E49-8E2E-50435104D53D}"/>
                </a:ext>
              </a:extLst>
            </p:cNvPr>
            <p:cNvSpPr/>
            <p:nvPr/>
          </p:nvSpPr>
          <p:spPr>
            <a:xfrm>
              <a:off x="8897604" y="2941531"/>
              <a:ext cx="1097591" cy="19606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300" dirty="0">
                  <a:solidFill>
                    <a:schemeClr val="tx1"/>
                  </a:solidFill>
                </a:rPr>
                <a:t>일정 삭제</a:t>
              </a:r>
              <a:endParaRPr kumimoji="1" lang="ko-Kore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3FE97AED-F276-554B-9113-B412C889A3EF}"/>
                </a:ext>
              </a:extLst>
            </p:cNvPr>
            <p:cNvSpPr/>
            <p:nvPr/>
          </p:nvSpPr>
          <p:spPr>
            <a:xfrm>
              <a:off x="10222370" y="2962413"/>
              <a:ext cx="1258472" cy="17518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300" dirty="0">
                  <a:solidFill>
                    <a:schemeClr val="tx1"/>
                  </a:solidFill>
                </a:rPr>
                <a:t>일정 수정하기</a:t>
              </a:r>
              <a:endParaRPr kumimoji="1" lang="ko-Kore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7" name="곱하기 26">
              <a:extLst>
                <a:ext uri="{FF2B5EF4-FFF2-40B4-BE49-F238E27FC236}">
                  <a16:creationId xmlns:a16="http://schemas.microsoft.com/office/drawing/2014/main" id="{7021F720-29DD-8F4A-AC55-95C2940B7400}"/>
                </a:ext>
              </a:extLst>
            </p:cNvPr>
            <p:cNvSpPr/>
            <p:nvPr/>
          </p:nvSpPr>
          <p:spPr>
            <a:xfrm>
              <a:off x="11218591" y="1605669"/>
              <a:ext cx="262251" cy="247280"/>
            </a:xfrm>
            <a:prstGeom prst="mathMultiply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4331A23-4F9D-1E4D-BAEA-51B32C3F3129}"/>
                </a:ext>
              </a:extLst>
            </p:cNvPr>
            <p:cNvSpPr/>
            <p:nvPr/>
          </p:nvSpPr>
          <p:spPr>
            <a:xfrm>
              <a:off x="9545472" y="1938989"/>
              <a:ext cx="1526062" cy="1751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F9001ECC-A286-B94C-B0AD-430539C8A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285436" y="2416578"/>
              <a:ext cx="755650" cy="19050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86ED13F6-1831-A540-8169-FA75DB3D0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297167" y="2164838"/>
              <a:ext cx="1449689" cy="195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805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005874" y="609794"/>
            <a:ext cx="513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9943" y="629558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C00000"/>
                </a:solidFill>
              </a:rPr>
              <a:t>예상 사용 시나리오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7C487C67-E679-3B45-A047-7627A768D2E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9942" y="1181938"/>
            <a:ext cx="7663651" cy="5200444"/>
            <a:chOff x="2450" y="1026"/>
            <a:chExt cx="2771" cy="2044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CFA2741-9A04-D04A-BB72-67F48960C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1" y="2784"/>
              <a:ext cx="609" cy="234"/>
            </a:xfrm>
            <a:custGeom>
              <a:avLst/>
              <a:gdLst>
                <a:gd name="T0" fmla="*/ 116 w 1217"/>
                <a:gd name="T1" fmla="*/ 0 h 883"/>
                <a:gd name="T2" fmla="*/ 1101 w 1217"/>
                <a:gd name="T3" fmla="*/ 0 h 883"/>
                <a:gd name="T4" fmla="*/ 1217 w 1217"/>
                <a:gd name="T5" fmla="*/ 883 h 883"/>
                <a:gd name="T6" fmla="*/ 0 w 1217"/>
                <a:gd name="T7" fmla="*/ 883 h 883"/>
                <a:gd name="T8" fmla="*/ 116 w 1217"/>
                <a:gd name="T9" fmla="*/ 0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883">
                  <a:moveTo>
                    <a:pt x="116" y="0"/>
                  </a:moveTo>
                  <a:lnTo>
                    <a:pt x="1101" y="0"/>
                  </a:lnTo>
                  <a:lnTo>
                    <a:pt x="1217" y="883"/>
                  </a:lnTo>
                  <a:lnTo>
                    <a:pt x="0" y="88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808080"/>
            </a:solidFill>
            <a:ln w="0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8CCD8C67-0AD7-6B49-9865-449688501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0" y="2521"/>
              <a:ext cx="795" cy="263"/>
            </a:xfrm>
            <a:custGeom>
              <a:avLst/>
              <a:gdLst>
                <a:gd name="T0" fmla="*/ 0 w 1590"/>
                <a:gd name="T1" fmla="*/ 0 h 525"/>
                <a:gd name="T2" fmla="*/ 1590 w 1590"/>
                <a:gd name="T3" fmla="*/ 0 h 525"/>
                <a:gd name="T4" fmla="*/ 1272 w 1590"/>
                <a:gd name="T5" fmla="*/ 525 h 525"/>
                <a:gd name="T6" fmla="*/ 155 w 1590"/>
                <a:gd name="T7" fmla="*/ 525 h 525"/>
                <a:gd name="T8" fmla="*/ 120 w 1590"/>
                <a:gd name="T9" fmla="*/ 520 h 525"/>
                <a:gd name="T10" fmla="*/ 86 w 1590"/>
                <a:gd name="T11" fmla="*/ 508 h 525"/>
                <a:gd name="T12" fmla="*/ 58 w 1590"/>
                <a:gd name="T13" fmla="*/ 491 h 525"/>
                <a:gd name="T14" fmla="*/ 34 w 1590"/>
                <a:gd name="T15" fmla="*/ 466 h 525"/>
                <a:gd name="T16" fmla="*/ 15 w 1590"/>
                <a:gd name="T17" fmla="*/ 438 h 525"/>
                <a:gd name="T18" fmla="*/ 4 w 1590"/>
                <a:gd name="T19" fmla="*/ 406 h 525"/>
                <a:gd name="T20" fmla="*/ 0 w 1590"/>
                <a:gd name="T21" fmla="*/ 370 h 525"/>
                <a:gd name="T22" fmla="*/ 0 w 1590"/>
                <a:gd name="T23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0" h="525">
                  <a:moveTo>
                    <a:pt x="0" y="0"/>
                  </a:moveTo>
                  <a:lnTo>
                    <a:pt x="1590" y="0"/>
                  </a:lnTo>
                  <a:lnTo>
                    <a:pt x="1272" y="525"/>
                  </a:lnTo>
                  <a:lnTo>
                    <a:pt x="155" y="525"/>
                  </a:lnTo>
                  <a:lnTo>
                    <a:pt x="120" y="520"/>
                  </a:lnTo>
                  <a:lnTo>
                    <a:pt x="86" y="508"/>
                  </a:lnTo>
                  <a:lnTo>
                    <a:pt x="58" y="491"/>
                  </a:lnTo>
                  <a:lnTo>
                    <a:pt x="34" y="466"/>
                  </a:lnTo>
                  <a:lnTo>
                    <a:pt x="15" y="438"/>
                  </a:lnTo>
                  <a:lnTo>
                    <a:pt x="4" y="406"/>
                  </a:lnTo>
                  <a:lnTo>
                    <a:pt x="0" y="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C15C879D-4BB4-1942-A66F-E861B45D4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" y="2521"/>
              <a:ext cx="2135" cy="263"/>
            </a:xfrm>
            <a:custGeom>
              <a:avLst/>
              <a:gdLst>
                <a:gd name="T0" fmla="*/ 318 w 4271"/>
                <a:gd name="T1" fmla="*/ 0 h 525"/>
                <a:gd name="T2" fmla="*/ 4271 w 4271"/>
                <a:gd name="T3" fmla="*/ 0 h 525"/>
                <a:gd name="T4" fmla="*/ 4271 w 4271"/>
                <a:gd name="T5" fmla="*/ 370 h 525"/>
                <a:gd name="T6" fmla="*/ 4267 w 4271"/>
                <a:gd name="T7" fmla="*/ 406 h 525"/>
                <a:gd name="T8" fmla="*/ 4256 w 4271"/>
                <a:gd name="T9" fmla="*/ 438 h 525"/>
                <a:gd name="T10" fmla="*/ 4237 w 4271"/>
                <a:gd name="T11" fmla="*/ 466 h 525"/>
                <a:gd name="T12" fmla="*/ 4214 w 4271"/>
                <a:gd name="T13" fmla="*/ 491 h 525"/>
                <a:gd name="T14" fmla="*/ 4185 w 4271"/>
                <a:gd name="T15" fmla="*/ 508 h 525"/>
                <a:gd name="T16" fmla="*/ 4151 w 4271"/>
                <a:gd name="T17" fmla="*/ 520 h 525"/>
                <a:gd name="T18" fmla="*/ 4116 w 4271"/>
                <a:gd name="T19" fmla="*/ 525 h 525"/>
                <a:gd name="T20" fmla="*/ 0 w 4271"/>
                <a:gd name="T21" fmla="*/ 525 h 525"/>
                <a:gd name="T22" fmla="*/ 318 w 4271"/>
                <a:gd name="T23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71" h="525">
                  <a:moveTo>
                    <a:pt x="318" y="0"/>
                  </a:moveTo>
                  <a:lnTo>
                    <a:pt x="4271" y="0"/>
                  </a:lnTo>
                  <a:lnTo>
                    <a:pt x="4271" y="370"/>
                  </a:lnTo>
                  <a:lnTo>
                    <a:pt x="4267" y="406"/>
                  </a:lnTo>
                  <a:lnTo>
                    <a:pt x="4256" y="438"/>
                  </a:lnTo>
                  <a:lnTo>
                    <a:pt x="4237" y="466"/>
                  </a:lnTo>
                  <a:lnTo>
                    <a:pt x="4214" y="491"/>
                  </a:lnTo>
                  <a:lnTo>
                    <a:pt x="4185" y="508"/>
                  </a:lnTo>
                  <a:lnTo>
                    <a:pt x="4151" y="520"/>
                  </a:lnTo>
                  <a:lnTo>
                    <a:pt x="4116" y="525"/>
                  </a:lnTo>
                  <a:lnTo>
                    <a:pt x="0" y="525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462084B-5B47-5847-B4E3-996FCC11D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0" y="1026"/>
              <a:ext cx="1699" cy="1495"/>
            </a:xfrm>
            <a:custGeom>
              <a:avLst/>
              <a:gdLst>
                <a:gd name="T0" fmla="*/ 155 w 3399"/>
                <a:gd name="T1" fmla="*/ 0 h 2992"/>
                <a:gd name="T2" fmla="*/ 3399 w 3399"/>
                <a:gd name="T3" fmla="*/ 0 h 2992"/>
                <a:gd name="T4" fmla="*/ 1590 w 3399"/>
                <a:gd name="T5" fmla="*/ 2992 h 2992"/>
                <a:gd name="T6" fmla="*/ 0 w 3399"/>
                <a:gd name="T7" fmla="*/ 2992 h 2992"/>
                <a:gd name="T8" fmla="*/ 0 w 3399"/>
                <a:gd name="T9" fmla="*/ 155 h 2992"/>
                <a:gd name="T10" fmla="*/ 4 w 3399"/>
                <a:gd name="T11" fmla="*/ 120 h 2992"/>
                <a:gd name="T12" fmla="*/ 15 w 3399"/>
                <a:gd name="T13" fmla="*/ 88 h 2992"/>
                <a:gd name="T14" fmla="*/ 34 w 3399"/>
                <a:gd name="T15" fmla="*/ 59 h 2992"/>
                <a:gd name="T16" fmla="*/ 58 w 3399"/>
                <a:gd name="T17" fmla="*/ 34 h 2992"/>
                <a:gd name="T18" fmla="*/ 86 w 3399"/>
                <a:gd name="T19" fmla="*/ 15 h 2992"/>
                <a:gd name="T20" fmla="*/ 120 w 3399"/>
                <a:gd name="T21" fmla="*/ 5 h 2992"/>
                <a:gd name="T22" fmla="*/ 155 w 3399"/>
                <a:gd name="T23" fmla="*/ 0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99" h="2992">
                  <a:moveTo>
                    <a:pt x="155" y="0"/>
                  </a:moveTo>
                  <a:lnTo>
                    <a:pt x="3399" y="0"/>
                  </a:lnTo>
                  <a:lnTo>
                    <a:pt x="1590" y="2992"/>
                  </a:lnTo>
                  <a:lnTo>
                    <a:pt x="0" y="2992"/>
                  </a:lnTo>
                  <a:lnTo>
                    <a:pt x="0" y="155"/>
                  </a:lnTo>
                  <a:lnTo>
                    <a:pt x="4" y="120"/>
                  </a:lnTo>
                  <a:lnTo>
                    <a:pt x="15" y="88"/>
                  </a:lnTo>
                  <a:lnTo>
                    <a:pt x="34" y="59"/>
                  </a:lnTo>
                  <a:lnTo>
                    <a:pt x="58" y="34"/>
                  </a:lnTo>
                  <a:lnTo>
                    <a:pt x="86" y="15"/>
                  </a:lnTo>
                  <a:lnTo>
                    <a:pt x="120" y="5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1A1A1A"/>
            </a:solidFill>
            <a:ln w="0">
              <a:solidFill>
                <a:srgbClr val="1A1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280725B-722E-C54C-A0E7-B38345D2D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" y="1026"/>
              <a:ext cx="1976" cy="1495"/>
            </a:xfrm>
            <a:custGeom>
              <a:avLst/>
              <a:gdLst>
                <a:gd name="T0" fmla="*/ 1809 w 3953"/>
                <a:gd name="T1" fmla="*/ 0 h 2992"/>
                <a:gd name="T2" fmla="*/ 3798 w 3953"/>
                <a:gd name="T3" fmla="*/ 0 h 2992"/>
                <a:gd name="T4" fmla="*/ 3833 w 3953"/>
                <a:gd name="T5" fmla="*/ 5 h 2992"/>
                <a:gd name="T6" fmla="*/ 3867 w 3953"/>
                <a:gd name="T7" fmla="*/ 15 h 2992"/>
                <a:gd name="T8" fmla="*/ 3896 w 3953"/>
                <a:gd name="T9" fmla="*/ 34 h 2992"/>
                <a:gd name="T10" fmla="*/ 3919 w 3953"/>
                <a:gd name="T11" fmla="*/ 59 h 2992"/>
                <a:gd name="T12" fmla="*/ 3938 w 3953"/>
                <a:gd name="T13" fmla="*/ 88 h 2992"/>
                <a:gd name="T14" fmla="*/ 3949 w 3953"/>
                <a:gd name="T15" fmla="*/ 120 h 2992"/>
                <a:gd name="T16" fmla="*/ 3953 w 3953"/>
                <a:gd name="T17" fmla="*/ 155 h 2992"/>
                <a:gd name="T18" fmla="*/ 3953 w 3953"/>
                <a:gd name="T19" fmla="*/ 2992 h 2992"/>
                <a:gd name="T20" fmla="*/ 0 w 3953"/>
                <a:gd name="T21" fmla="*/ 2992 h 2992"/>
                <a:gd name="T22" fmla="*/ 1809 w 3953"/>
                <a:gd name="T23" fmla="*/ 0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53" h="2992">
                  <a:moveTo>
                    <a:pt x="1809" y="0"/>
                  </a:moveTo>
                  <a:lnTo>
                    <a:pt x="3798" y="0"/>
                  </a:lnTo>
                  <a:lnTo>
                    <a:pt x="3833" y="5"/>
                  </a:lnTo>
                  <a:lnTo>
                    <a:pt x="3867" y="15"/>
                  </a:lnTo>
                  <a:lnTo>
                    <a:pt x="3896" y="34"/>
                  </a:lnTo>
                  <a:lnTo>
                    <a:pt x="3919" y="59"/>
                  </a:lnTo>
                  <a:lnTo>
                    <a:pt x="3938" y="88"/>
                  </a:lnTo>
                  <a:lnTo>
                    <a:pt x="3949" y="120"/>
                  </a:lnTo>
                  <a:lnTo>
                    <a:pt x="3953" y="155"/>
                  </a:lnTo>
                  <a:lnTo>
                    <a:pt x="3953" y="2992"/>
                  </a:lnTo>
                  <a:lnTo>
                    <a:pt x="0" y="2992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solidFill>
                <a:srgbClr val="4D4D4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E410EDD6-ABDD-3C4F-8F45-D6C9E5DEA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9" y="3013"/>
              <a:ext cx="1074" cy="57"/>
            </a:xfrm>
            <a:prstGeom prst="rect">
              <a:avLst/>
            </a:pr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034FF5-AF8A-4148-B1A1-722D07A18185}"/>
              </a:ext>
            </a:extLst>
          </p:cNvPr>
          <p:cNvSpPr/>
          <p:nvPr/>
        </p:nvSpPr>
        <p:spPr>
          <a:xfrm>
            <a:off x="622300" y="1307846"/>
            <a:ext cx="7318935" cy="3541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1" name="Picture 2" descr="health, 2, worker, man icon">
            <a:extLst>
              <a:ext uri="{FF2B5EF4-FFF2-40B4-BE49-F238E27FC236}">
                <a16:creationId xmlns:a16="http://schemas.microsoft.com/office/drawing/2014/main" id="{A0C354B1-2A0D-EE48-84EF-41324DBA0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05" y="1291155"/>
            <a:ext cx="561794" cy="56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7009B12-C97C-A444-B6E1-E4909483BAFB}"/>
              </a:ext>
            </a:extLst>
          </p:cNvPr>
          <p:cNvSpPr txBox="1"/>
          <p:nvPr/>
        </p:nvSpPr>
        <p:spPr>
          <a:xfrm>
            <a:off x="812617" y="1371151"/>
            <a:ext cx="2169521" cy="389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내 건강을 부탁해</a:t>
            </a:r>
          </a:p>
        </p:txBody>
      </p:sp>
      <p:pic>
        <p:nvPicPr>
          <p:cNvPr id="23" name="Picture 4" descr="2, health, woman, worker icon">
            <a:extLst>
              <a:ext uri="{FF2B5EF4-FFF2-40B4-BE49-F238E27FC236}">
                <a16:creationId xmlns:a16="http://schemas.microsoft.com/office/drawing/2014/main" id="{4AE040EC-341F-1A4F-A48A-FDF994DD9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571" y="1291155"/>
            <a:ext cx="549281" cy="54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3B4EB0F0-8663-1F42-BEE6-C113F0A6C569}"/>
              </a:ext>
            </a:extLst>
          </p:cNvPr>
          <p:cNvSpPr/>
          <p:nvPr/>
        </p:nvSpPr>
        <p:spPr>
          <a:xfrm>
            <a:off x="767473" y="1962166"/>
            <a:ext cx="1638334" cy="28011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kumimoji="1" lang="ko-KR" altLang="en-US" sz="1500" dirty="0">
                <a:solidFill>
                  <a:schemeClr val="accent6">
                    <a:lumMod val="50000"/>
                  </a:schemeClr>
                </a:solidFill>
              </a:rPr>
              <a:t>달력</a:t>
            </a:r>
            <a:endParaRPr kumimoji="1" lang="en-US" altLang="ko-KR" sz="1500" dirty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1500" dirty="0">
                <a:solidFill>
                  <a:schemeClr val="accent6">
                    <a:lumMod val="50000"/>
                  </a:schemeClr>
                </a:solidFill>
              </a:rPr>
              <a:t>진료</a:t>
            </a:r>
            <a:r>
              <a:rPr kumimoji="1" lang="en-US" altLang="ko-KR" sz="1500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kumimoji="1" lang="ko-KR" altLang="en-US" sz="1500" dirty="0">
                <a:solidFill>
                  <a:schemeClr val="accent6">
                    <a:lumMod val="50000"/>
                  </a:schemeClr>
                </a:solidFill>
              </a:rPr>
              <a:t>치료 내역</a:t>
            </a:r>
            <a:endParaRPr kumimoji="1" lang="en-US" altLang="ko-KR" sz="1500" dirty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1500" dirty="0">
                <a:solidFill>
                  <a:schemeClr val="accent6">
                    <a:lumMod val="50000"/>
                  </a:schemeClr>
                </a:solidFill>
              </a:rPr>
              <a:t>병원 정보 검색</a:t>
            </a:r>
            <a:endParaRPr kumimoji="1" lang="en-US" altLang="ko-Kore-KR" sz="15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C556E641-6706-3648-8D59-DEC70D99225F}"/>
              </a:ext>
            </a:extLst>
          </p:cNvPr>
          <p:cNvSpPr/>
          <p:nvPr/>
        </p:nvSpPr>
        <p:spPr>
          <a:xfrm>
            <a:off x="691206" y="3038044"/>
            <a:ext cx="1813098" cy="4640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203200">
              <a:schemeClr val="accent4">
                <a:lumMod val="20000"/>
                <a:lumOff val="80000"/>
                <a:alpha val="56000"/>
              </a:schemeClr>
            </a:glow>
            <a:outerShdw blurRad="50800" dist="508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진료 내역 </a:t>
            </a:r>
            <a:endParaRPr kumimoji="1" lang="ko-Kore-KR" altLang="en-US" sz="1500" dirty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B5121BF0-9B1B-CC40-9290-3098DC1C3A0C}"/>
              </a:ext>
            </a:extLst>
          </p:cNvPr>
          <p:cNvSpPr/>
          <p:nvPr/>
        </p:nvSpPr>
        <p:spPr>
          <a:xfrm>
            <a:off x="6199692" y="1418038"/>
            <a:ext cx="904275" cy="3281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Logout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FDD05BBA-5FD9-6443-A6AC-0735AD240906}"/>
              </a:ext>
            </a:extLst>
          </p:cNvPr>
          <p:cNvSpPr/>
          <p:nvPr/>
        </p:nvSpPr>
        <p:spPr>
          <a:xfrm>
            <a:off x="3198543" y="1413768"/>
            <a:ext cx="2963553" cy="3838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/>
                </a:solidFill>
              </a:rPr>
              <a:t>고예준 님</a:t>
            </a:r>
            <a:r>
              <a:rPr kumimoji="1" lang="en-US" altLang="ko-KR" sz="1000" dirty="0">
                <a:solidFill>
                  <a:schemeClr val="tx1"/>
                </a:solidFill>
              </a:rPr>
              <a:t>!</a:t>
            </a:r>
            <a:r>
              <a:rPr kumimoji="1" lang="ko-KR" altLang="en-US" sz="1000" dirty="0">
                <a:solidFill>
                  <a:schemeClr val="tx1"/>
                </a:solidFill>
              </a:rPr>
              <a:t> </a:t>
            </a:r>
            <a:r>
              <a:rPr kumimoji="1" lang="ko-Kore-KR" altLang="en-US" sz="1000" dirty="0">
                <a:solidFill>
                  <a:schemeClr val="tx1"/>
                </a:solidFill>
              </a:rPr>
              <a:t>안녕하세요</a:t>
            </a:r>
            <a:r>
              <a:rPr kumimoji="1" lang="ko-KR" altLang="en-US" sz="1000" dirty="0">
                <a:solidFill>
                  <a:schemeClr val="tx1"/>
                </a:solidFill>
              </a:rPr>
              <a:t> </a:t>
            </a:r>
            <a:r>
              <a:rPr kumimoji="1" lang="en-US" altLang="ko-KR" sz="1000" dirty="0">
                <a:solidFill>
                  <a:schemeClr val="tx1"/>
                </a:solidFill>
                <a:sym typeface="Wingdings" pitchFamily="2" charset="2"/>
              </a:rPr>
              <a:t></a:t>
            </a:r>
          </a:p>
          <a:p>
            <a:pPr algn="ctr"/>
            <a:r>
              <a:rPr kumimoji="1" lang="ko-KR" altLang="en-US" sz="1000" dirty="0">
                <a:solidFill>
                  <a:schemeClr val="tx1"/>
                </a:solidFill>
                <a:sym typeface="Wingdings" pitchFamily="2" charset="2"/>
              </a:rPr>
              <a:t>현재 시각 </a:t>
            </a:r>
            <a:r>
              <a:rPr kumimoji="1" lang="en-US" altLang="ko-KR" sz="1000" dirty="0">
                <a:solidFill>
                  <a:schemeClr val="tx1"/>
                </a:solidFill>
                <a:sym typeface="Wingdings" pitchFamily="2" charset="2"/>
              </a:rPr>
              <a:t>:</a:t>
            </a:r>
            <a:r>
              <a:rPr kumimoji="1" lang="ko-KR" altLang="en-US" sz="10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kumimoji="1" lang="en-US" altLang="ko-KR" sz="1000" dirty="0">
                <a:solidFill>
                  <a:schemeClr val="tx1"/>
                </a:solidFill>
                <a:sym typeface="Wingdings" pitchFamily="2" charset="2"/>
              </a:rPr>
              <a:t>20.11.13.</a:t>
            </a:r>
            <a:r>
              <a:rPr kumimoji="1" lang="ko-KR" altLang="en-US" sz="10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kumimoji="1" lang="en-US" altLang="ko-KR" sz="1000" dirty="0">
                <a:solidFill>
                  <a:schemeClr val="tx1"/>
                </a:solidFill>
                <a:sym typeface="Wingdings" pitchFamily="2" charset="2"/>
              </a:rPr>
              <a:t>23:30</a:t>
            </a:r>
            <a:r>
              <a:rPr kumimoji="1" lang="ko-KR" altLang="en-US" sz="1000" dirty="0">
                <a:solidFill>
                  <a:schemeClr val="tx1"/>
                </a:solidFill>
                <a:sym typeface="Wingdings" pitchFamily="2" charset="2"/>
              </a:rPr>
              <a:t> 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85E9FC9-D886-074C-892C-BFFCE4CBD6FE}"/>
              </a:ext>
            </a:extLst>
          </p:cNvPr>
          <p:cNvGrpSpPr/>
          <p:nvPr/>
        </p:nvGrpSpPr>
        <p:grpSpPr>
          <a:xfrm>
            <a:off x="2519668" y="2012951"/>
            <a:ext cx="5318295" cy="2671933"/>
            <a:chOff x="2519668" y="2012951"/>
            <a:chExt cx="5318295" cy="267193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E8470A7-A36D-8D4F-9B4F-4B8EEBD0F8C2}"/>
                </a:ext>
              </a:extLst>
            </p:cNvPr>
            <p:cNvSpPr/>
            <p:nvPr/>
          </p:nvSpPr>
          <p:spPr>
            <a:xfrm>
              <a:off x="2519668" y="2012951"/>
              <a:ext cx="5318295" cy="2671933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A7BC94D-664E-FF4E-9C89-D38E2D0A6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31694" y="2082320"/>
              <a:ext cx="984831" cy="174417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50626FD-AB3B-DE4B-A4AB-219F9F0A4147}"/>
                </a:ext>
              </a:extLst>
            </p:cNvPr>
            <p:cNvSpPr/>
            <p:nvPr/>
          </p:nvSpPr>
          <p:spPr>
            <a:xfrm>
              <a:off x="3275896" y="2088247"/>
              <a:ext cx="1762387" cy="1744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pic>
          <p:nvPicPr>
            <p:cNvPr id="9218" name="Picture 2" descr="search, zoom, magnify icon">
              <a:extLst>
                <a:ext uri="{FF2B5EF4-FFF2-40B4-BE49-F238E27FC236}">
                  <a16:creationId xmlns:a16="http://schemas.microsoft.com/office/drawing/2014/main" id="{B0FF8F87-5896-494B-A64F-5CCF5633B3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7152" y="2092716"/>
              <a:ext cx="178207" cy="174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02A9C6D-43C9-284B-AB9D-2184238CB78E}"/>
                </a:ext>
              </a:extLst>
            </p:cNvPr>
            <p:cNvSpPr txBox="1"/>
            <p:nvPr/>
          </p:nvSpPr>
          <p:spPr>
            <a:xfrm>
              <a:off x="2533977" y="2084965"/>
              <a:ext cx="873464" cy="20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700" dirty="0"/>
                <a:t>진료 병원 이름</a:t>
              </a:r>
              <a:endParaRPr kumimoji="1" lang="ko-Kore-KR" altLang="en-US" sz="700" dirty="0"/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C81A9592-5560-E64A-B2A0-B779E2DA6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00538" y="2383033"/>
              <a:ext cx="5121420" cy="2022604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9609419A-7E3D-9542-B4FC-E506BD135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30733" y="4435489"/>
              <a:ext cx="1539061" cy="230380"/>
            </a:xfrm>
            <a:prstGeom prst="rect">
              <a:avLst/>
            </a:prstGeom>
          </p:spPr>
        </p:pic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16F5B89-4732-C143-83F2-FE5272EFFE36}"/>
                </a:ext>
              </a:extLst>
            </p:cNvPr>
            <p:cNvGrpSpPr/>
            <p:nvPr/>
          </p:nvGrpSpPr>
          <p:grpSpPr>
            <a:xfrm>
              <a:off x="6398242" y="2103786"/>
              <a:ext cx="1208528" cy="132203"/>
              <a:chOff x="8415171" y="5891739"/>
              <a:chExt cx="2290966" cy="265059"/>
            </a:xfrm>
          </p:grpSpPr>
          <p:sp>
            <p:nvSpPr>
              <p:cNvPr id="45" name="모서리가 둥근 직사각형 44">
                <a:extLst>
                  <a:ext uri="{FF2B5EF4-FFF2-40B4-BE49-F238E27FC236}">
                    <a16:creationId xmlns:a16="http://schemas.microsoft.com/office/drawing/2014/main" id="{F2B01F43-E94E-AC4E-B711-C43B50F00B48}"/>
                  </a:ext>
                </a:extLst>
              </p:cNvPr>
              <p:cNvSpPr/>
              <p:nvPr/>
            </p:nvSpPr>
            <p:spPr>
              <a:xfrm>
                <a:off x="8415171" y="5916743"/>
                <a:ext cx="2290966" cy="24005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800" dirty="0">
                    <a:solidFill>
                      <a:schemeClr val="tx1"/>
                    </a:solidFill>
                  </a:rPr>
                  <a:t>내역 추가하기</a:t>
                </a:r>
                <a:endParaRPr kumimoji="1" lang="ko-Kore-KR" altLang="en-US" sz="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26" name="Picture 2" descr="create, sign, add, plus, new, circle icon">
                <a:extLst>
                  <a:ext uri="{FF2B5EF4-FFF2-40B4-BE49-F238E27FC236}">
                    <a16:creationId xmlns:a16="http://schemas.microsoft.com/office/drawing/2014/main" id="{95F0AC14-01BA-034D-989C-2FC301E59D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16982" y="5891739"/>
                <a:ext cx="231594" cy="2315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912CE28-A0F7-F64E-913F-D7B10D136530}"/>
              </a:ext>
            </a:extLst>
          </p:cNvPr>
          <p:cNvGrpSpPr/>
          <p:nvPr/>
        </p:nvGrpSpPr>
        <p:grpSpPr>
          <a:xfrm>
            <a:off x="8356430" y="1014156"/>
            <a:ext cx="3378533" cy="4318786"/>
            <a:chOff x="8356430" y="1014156"/>
            <a:chExt cx="3378533" cy="431878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1DCE73-0855-4F41-87D8-569B869944F6}"/>
                </a:ext>
              </a:extLst>
            </p:cNvPr>
            <p:cNvSpPr txBox="1"/>
            <p:nvPr/>
          </p:nvSpPr>
          <p:spPr>
            <a:xfrm>
              <a:off x="8372516" y="1014156"/>
              <a:ext cx="2946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200" dirty="0"/>
                <a:t>진료</a:t>
              </a:r>
              <a:r>
                <a:rPr kumimoji="1" lang="ko-KR" altLang="en-US" sz="1200" dirty="0"/>
                <a:t> 병원 클릭 시 페이지 전환</a:t>
              </a:r>
              <a:endParaRPr kumimoji="1" lang="ko-Kore-KR" altLang="en-US" sz="1200" dirty="0"/>
            </a:p>
          </p:txBody>
        </p:sp>
        <p:sp>
          <p:nvSpPr>
            <p:cNvPr id="31" name="설명선 2[L] 30">
              <a:extLst>
                <a:ext uri="{FF2B5EF4-FFF2-40B4-BE49-F238E27FC236}">
                  <a16:creationId xmlns:a16="http://schemas.microsoft.com/office/drawing/2014/main" id="{FB6D006E-618B-6849-9BD0-2558841F68B3}"/>
                </a:ext>
              </a:extLst>
            </p:cNvPr>
            <p:cNvSpPr/>
            <p:nvPr/>
          </p:nvSpPr>
          <p:spPr>
            <a:xfrm>
              <a:off x="8356430" y="1312703"/>
              <a:ext cx="3378533" cy="4020239"/>
            </a:xfrm>
            <a:prstGeom prst="borderCallout2">
              <a:avLst>
                <a:gd name="adj1" fmla="val 47737"/>
                <a:gd name="adj2" fmla="val -457"/>
                <a:gd name="adj3" fmla="val 48275"/>
                <a:gd name="adj4" fmla="val 399"/>
                <a:gd name="adj5" fmla="val 38851"/>
                <a:gd name="adj6" fmla="val -96927"/>
              </a:avLst>
            </a:prstGeom>
            <a:noFill/>
            <a:ln>
              <a:solidFill>
                <a:srgbClr val="CD48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t" anchorCtr="0"/>
            <a:lstStyle/>
            <a:p>
              <a:endParaRPr kumimoji="1" lang="en-US" altLang="ko-KR" sz="1100" dirty="0">
                <a:solidFill>
                  <a:schemeClr val="tx1"/>
                </a:solidFill>
              </a:endParaRPr>
            </a:p>
            <a:p>
              <a:r>
                <a:rPr kumimoji="1" lang="ko-KR" altLang="en-US" sz="1100" dirty="0">
                  <a:solidFill>
                    <a:schemeClr val="tx1"/>
                  </a:solidFill>
                </a:rPr>
                <a:t>진료 병원 </a:t>
              </a:r>
              <a:r>
                <a:rPr kumimoji="1" lang="en-US" altLang="ko-KR" sz="1100" dirty="0">
                  <a:solidFill>
                    <a:schemeClr val="tx1"/>
                  </a:solidFill>
                </a:rPr>
                <a:t>:</a:t>
              </a:r>
              <a:r>
                <a:rPr kumimoji="1" lang="ko-KR" altLang="en-US" sz="1100" dirty="0">
                  <a:solidFill>
                    <a:schemeClr val="tx1"/>
                  </a:solidFill>
                </a:rPr>
                <a:t> 장 이비인후과</a:t>
              </a:r>
              <a:endParaRPr kumimoji="1" lang="en-US" altLang="ko-KR" sz="1100" dirty="0">
                <a:solidFill>
                  <a:schemeClr val="tx1"/>
                </a:solidFill>
              </a:endParaRPr>
            </a:p>
            <a:p>
              <a:r>
                <a:rPr kumimoji="1" lang="ko-KR" altLang="en-US" sz="1100" dirty="0">
                  <a:solidFill>
                    <a:schemeClr val="tx1"/>
                  </a:solidFill>
                </a:rPr>
                <a:t>진료 날짜 및 시간 </a:t>
              </a:r>
              <a:r>
                <a:rPr kumimoji="1" lang="en-US" altLang="ko-KR" sz="1100" dirty="0">
                  <a:solidFill>
                    <a:schemeClr val="tx1"/>
                  </a:solidFill>
                </a:rPr>
                <a:t>:</a:t>
              </a:r>
              <a:r>
                <a:rPr kumimoji="1" lang="ko-KR" altLang="en-US" sz="1100" dirty="0">
                  <a:solidFill>
                    <a:schemeClr val="tx1"/>
                  </a:solidFill>
                </a:rPr>
                <a:t> </a:t>
              </a:r>
              <a:r>
                <a:rPr kumimoji="1" lang="en-US" altLang="ko-KR" sz="1100" dirty="0">
                  <a:solidFill>
                    <a:schemeClr val="tx1"/>
                  </a:solidFill>
                </a:rPr>
                <a:t>2020</a:t>
              </a:r>
              <a:r>
                <a:rPr kumimoji="1" lang="ko-KR" altLang="en-US" sz="1100" dirty="0">
                  <a:solidFill>
                    <a:schemeClr val="tx1"/>
                  </a:solidFill>
                </a:rPr>
                <a:t>년 </a:t>
              </a:r>
              <a:r>
                <a:rPr kumimoji="1" lang="en-US" altLang="ko-KR" sz="1100" dirty="0">
                  <a:solidFill>
                    <a:schemeClr val="tx1"/>
                  </a:solidFill>
                </a:rPr>
                <a:t>11</a:t>
              </a:r>
              <a:r>
                <a:rPr kumimoji="1" lang="ko-KR" altLang="en-US" sz="1100" dirty="0">
                  <a:solidFill>
                    <a:schemeClr val="tx1"/>
                  </a:solidFill>
                </a:rPr>
                <a:t>월 </a:t>
              </a:r>
              <a:r>
                <a:rPr kumimoji="1" lang="en-US" altLang="ko-KR" sz="1100" dirty="0">
                  <a:solidFill>
                    <a:schemeClr val="tx1"/>
                  </a:solidFill>
                </a:rPr>
                <a:t>13</a:t>
              </a:r>
              <a:r>
                <a:rPr kumimoji="1" lang="ko-KR" altLang="en-US" sz="1100" dirty="0">
                  <a:solidFill>
                    <a:schemeClr val="tx1"/>
                  </a:solidFill>
                </a:rPr>
                <a:t>일 오후 </a:t>
              </a:r>
              <a:r>
                <a:rPr kumimoji="1" lang="en-US" altLang="ko-KR" sz="1100" dirty="0">
                  <a:solidFill>
                    <a:schemeClr val="tx1"/>
                  </a:solidFill>
                </a:rPr>
                <a:t>3:00</a:t>
              </a:r>
            </a:p>
            <a:p>
              <a:r>
                <a:rPr kumimoji="1" lang="ko-KR" altLang="en-US" sz="1100" dirty="0">
                  <a:solidFill>
                    <a:schemeClr val="tx1"/>
                  </a:solidFill>
                </a:rPr>
                <a:t>진료 정보</a:t>
              </a:r>
              <a:endParaRPr kumimoji="1" lang="ko-Kore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EBD8E8-8D34-2B44-8801-50C4452B3FE5}"/>
                </a:ext>
              </a:extLst>
            </p:cNvPr>
            <p:cNvSpPr/>
            <p:nvPr/>
          </p:nvSpPr>
          <p:spPr>
            <a:xfrm>
              <a:off x="8410927" y="2116257"/>
              <a:ext cx="3245722" cy="26470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ko-Kore-KR" altLang="en-US" sz="1100" dirty="0">
                  <a:solidFill>
                    <a:schemeClr val="tx1"/>
                  </a:solidFill>
                </a:rPr>
                <a:t>코피가</a:t>
              </a:r>
              <a:r>
                <a:rPr kumimoji="1" lang="ko-KR" altLang="en-US" sz="1100" dirty="0">
                  <a:solidFill>
                    <a:schemeClr val="tx1"/>
                  </a:solidFill>
                </a:rPr>
                <a:t> 자주 나서 이비인후과에 가게 되었다</a:t>
              </a:r>
              <a:r>
                <a:rPr kumimoji="1" lang="en-US" altLang="ko-KR" sz="11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kumimoji="1" lang="ko-KR" altLang="en-US" sz="1100" dirty="0">
                  <a:solidFill>
                    <a:schemeClr val="tx1"/>
                  </a:solidFill>
                </a:rPr>
                <a:t>검사 결과 코 혈관이 약해져서 코피가 자주 나는 것이었으므로 코를 지지기로 하였다</a:t>
              </a:r>
              <a:r>
                <a:rPr kumimoji="1" lang="en-US" altLang="ko-KR" sz="11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kumimoji="1" lang="ko-KR" altLang="en-US" sz="1100" dirty="0">
                  <a:solidFill>
                    <a:schemeClr val="tx1"/>
                  </a:solidFill>
                </a:rPr>
                <a:t> </a:t>
              </a:r>
              <a:endParaRPr kumimoji="1" lang="ko-Kore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4C6CCD00-E732-EB4D-AC19-787664690006}"/>
                </a:ext>
              </a:extLst>
            </p:cNvPr>
            <p:cNvSpPr/>
            <p:nvPr/>
          </p:nvSpPr>
          <p:spPr>
            <a:xfrm>
              <a:off x="8529991" y="4956096"/>
              <a:ext cx="2122877" cy="2860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300" dirty="0">
                  <a:solidFill>
                    <a:schemeClr val="tx1"/>
                  </a:solidFill>
                </a:rPr>
                <a:t>진료 정보 추가 및 수정</a:t>
              </a:r>
              <a:endParaRPr kumimoji="1" lang="ko-Kore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9A8B6906-D099-5845-93D1-3C931785F54A}"/>
                </a:ext>
              </a:extLst>
            </p:cNvPr>
            <p:cNvSpPr/>
            <p:nvPr/>
          </p:nvSpPr>
          <p:spPr>
            <a:xfrm>
              <a:off x="10763947" y="4967458"/>
              <a:ext cx="892702" cy="28600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300" dirty="0">
                  <a:solidFill>
                    <a:schemeClr val="tx1"/>
                  </a:solidFill>
                </a:rPr>
                <a:t>삭제</a:t>
              </a:r>
              <a:endParaRPr kumimoji="1" lang="ko-Kore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26630DA-C619-CA4A-9FC8-D9C9189DAD1A}"/>
                </a:ext>
              </a:extLst>
            </p:cNvPr>
            <p:cNvSpPr/>
            <p:nvPr/>
          </p:nvSpPr>
          <p:spPr>
            <a:xfrm>
              <a:off x="9092440" y="1504909"/>
              <a:ext cx="1422005" cy="187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48" name="Picture 2" descr="search, zoom, magnify icon">
              <a:extLst>
                <a:ext uri="{FF2B5EF4-FFF2-40B4-BE49-F238E27FC236}">
                  <a16:creationId xmlns:a16="http://schemas.microsoft.com/office/drawing/2014/main" id="{19E6A28B-6214-874F-9FCF-00FF8070A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8194" y="1519290"/>
              <a:ext cx="173044" cy="173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person, account, ciecle, round, user icon">
            <a:extLst>
              <a:ext uri="{FF2B5EF4-FFF2-40B4-BE49-F238E27FC236}">
                <a16:creationId xmlns:a16="http://schemas.microsoft.com/office/drawing/2014/main" id="{9809CD96-FB82-9943-9B32-5C948D2A7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173" y="4276869"/>
            <a:ext cx="408016" cy="40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39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005874" y="609794"/>
            <a:ext cx="513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22848" y="609794"/>
            <a:ext cx="7184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37793" y="609794"/>
            <a:ext cx="5609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95195" y="609794"/>
            <a:ext cx="6719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1200" b="1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63588" y="609794"/>
            <a:ext cx="5245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9943" y="629558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C00000"/>
                </a:solidFill>
              </a:rPr>
              <a:t>예상 사용 시나리오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7C487C67-E679-3B45-A047-7627A768D2E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9942" y="1181938"/>
            <a:ext cx="7663651" cy="5200444"/>
            <a:chOff x="2450" y="1026"/>
            <a:chExt cx="2771" cy="2044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CFA2741-9A04-D04A-BB72-67F48960C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1" y="2784"/>
              <a:ext cx="609" cy="234"/>
            </a:xfrm>
            <a:custGeom>
              <a:avLst/>
              <a:gdLst>
                <a:gd name="T0" fmla="*/ 116 w 1217"/>
                <a:gd name="T1" fmla="*/ 0 h 883"/>
                <a:gd name="T2" fmla="*/ 1101 w 1217"/>
                <a:gd name="T3" fmla="*/ 0 h 883"/>
                <a:gd name="T4" fmla="*/ 1217 w 1217"/>
                <a:gd name="T5" fmla="*/ 883 h 883"/>
                <a:gd name="T6" fmla="*/ 0 w 1217"/>
                <a:gd name="T7" fmla="*/ 883 h 883"/>
                <a:gd name="T8" fmla="*/ 116 w 1217"/>
                <a:gd name="T9" fmla="*/ 0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883">
                  <a:moveTo>
                    <a:pt x="116" y="0"/>
                  </a:moveTo>
                  <a:lnTo>
                    <a:pt x="1101" y="0"/>
                  </a:lnTo>
                  <a:lnTo>
                    <a:pt x="1217" y="883"/>
                  </a:lnTo>
                  <a:lnTo>
                    <a:pt x="0" y="88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808080"/>
            </a:solidFill>
            <a:ln w="0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8CCD8C67-0AD7-6B49-9865-449688501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0" y="2521"/>
              <a:ext cx="795" cy="263"/>
            </a:xfrm>
            <a:custGeom>
              <a:avLst/>
              <a:gdLst>
                <a:gd name="T0" fmla="*/ 0 w 1590"/>
                <a:gd name="T1" fmla="*/ 0 h 525"/>
                <a:gd name="T2" fmla="*/ 1590 w 1590"/>
                <a:gd name="T3" fmla="*/ 0 h 525"/>
                <a:gd name="T4" fmla="*/ 1272 w 1590"/>
                <a:gd name="T5" fmla="*/ 525 h 525"/>
                <a:gd name="T6" fmla="*/ 155 w 1590"/>
                <a:gd name="T7" fmla="*/ 525 h 525"/>
                <a:gd name="T8" fmla="*/ 120 w 1590"/>
                <a:gd name="T9" fmla="*/ 520 h 525"/>
                <a:gd name="T10" fmla="*/ 86 w 1590"/>
                <a:gd name="T11" fmla="*/ 508 h 525"/>
                <a:gd name="T12" fmla="*/ 58 w 1590"/>
                <a:gd name="T13" fmla="*/ 491 h 525"/>
                <a:gd name="T14" fmla="*/ 34 w 1590"/>
                <a:gd name="T15" fmla="*/ 466 h 525"/>
                <a:gd name="T16" fmla="*/ 15 w 1590"/>
                <a:gd name="T17" fmla="*/ 438 h 525"/>
                <a:gd name="T18" fmla="*/ 4 w 1590"/>
                <a:gd name="T19" fmla="*/ 406 h 525"/>
                <a:gd name="T20" fmla="*/ 0 w 1590"/>
                <a:gd name="T21" fmla="*/ 370 h 525"/>
                <a:gd name="T22" fmla="*/ 0 w 1590"/>
                <a:gd name="T23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0" h="525">
                  <a:moveTo>
                    <a:pt x="0" y="0"/>
                  </a:moveTo>
                  <a:lnTo>
                    <a:pt x="1590" y="0"/>
                  </a:lnTo>
                  <a:lnTo>
                    <a:pt x="1272" y="525"/>
                  </a:lnTo>
                  <a:lnTo>
                    <a:pt x="155" y="525"/>
                  </a:lnTo>
                  <a:lnTo>
                    <a:pt x="120" y="520"/>
                  </a:lnTo>
                  <a:lnTo>
                    <a:pt x="86" y="508"/>
                  </a:lnTo>
                  <a:lnTo>
                    <a:pt x="58" y="491"/>
                  </a:lnTo>
                  <a:lnTo>
                    <a:pt x="34" y="466"/>
                  </a:lnTo>
                  <a:lnTo>
                    <a:pt x="15" y="438"/>
                  </a:lnTo>
                  <a:lnTo>
                    <a:pt x="4" y="406"/>
                  </a:lnTo>
                  <a:lnTo>
                    <a:pt x="0" y="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 w="0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C15C879D-4BB4-1942-A66F-E861B45D4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" y="2521"/>
              <a:ext cx="2135" cy="263"/>
            </a:xfrm>
            <a:custGeom>
              <a:avLst/>
              <a:gdLst>
                <a:gd name="T0" fmla="*/ 318 w 4271"/>
                <a:gd name="T1" fmla="*/ 0 h 525"/>
                <a:gd name="T2" fmla="*/ 4271 w 4271"/>
                <a:gd name="T3" fmla="*/ 0 h 525"/>
                <a:gd name="T4" fmla="*/ 4271 w 4271"/>
                <a:gd name="T5" fmla="*/ 370 h 525"/>
                <a:gd name="T6" fmla="*/ 4267 w 4271"/>
                <a:gd name="T7" fmla="*/ 406 h 525"/>
                <a:gd name="T8" fmla="*/ 4256 w 4271"/>
                <a:gd name="T9" fmla="*/ 438 h 525"/>
                <a:gd name="T10" fmla="*/ 4237 w 4271"/>
                <a:gd name="T11" fmla="*/ 466 h 525"/>
                <a:gd name="T12" fmla="*/ 4214 w 4271"/>
                <a:gd name="T13" fmla="*/ 491 h 525"/>
                <a:gd name="T14" fmla="*/ 4185 w 4271"/>
                <a:gd name="T15" fmla="*/ 508 h 525"/>
                <a:gd name="T16" fmla="*/ 4151 w 4271"/>
                <a:gd name="T17" fmla="*/ 520 h 525"/>
                <a:gd name="T18" fmla="*/ 4116 w 4271"/>
                <a:gd name="T19" fmla="*/ 525 h 525"/>
                <a:gd name="T20" fmla="*/ 0 w 4271"/>
                <a:gd name="T21" fmla="*/ 525 h 525"/>
                <a:gd name="T22" fmla="*/ 318 w 4271"/>
                <a:gd name="T23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71" h="525">
                  <a:moveTo>
                    <a:pt x="318" y="0"/>
                  </a:moveTo>
                  <a:lnTo>
                    <a:pt x="4271" y="0"/>
                  </a:lnTo>
                  <a:lnTo>
                    <a:pt x="4271" y="370"/>
                  </a:lnTo>
                  <a:lnTo>
                    <a:pt x="4267" y="406"/>
                  </a:lnTo>
                  <a:lnTo>
                    <a:pt x="4256" y="438"/>
                  </a:lnTo>
                  <a:lnTo>
                    <a:pt x="4237" y="466"/>
                  </a:lnTo>
                  <a:lnTo>
                    <a:pt x="4214" y="491"/>
                  </a:lnTo>
                  <a:lnTo>
                    <a:pt x="4185" y="508"/>
                  </a:lnTo>
                  <a:lnTo>
                    <a:pt x="4151" y="520"/>
                  </a:lnTo>
                  <a:lnTo>
                    <a:pt x="4116" y="525"/>
                  </a:lnTo>
                  <a:lnTo>
                    <a:pt x="0" y="525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462084B-5B47-5847-B4E3-996FCC11D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0" y="1026"/>
              <a:ext cx="1699" cy="1495"/>
            </a:xfrm>
            <a:custGeom>
              <a:avLst/>
              <a:gdLst>
                <a:gd name="T0" fmla="*/ 155 w 3399"/>
                <a:gd name="T1" fmla="*/ 0 h 2992"/>
                <a:gd name="T2" fmla="*/ 3399 w 3399"/>
                <a:gd name="T3" fmla="*/ 0 h 2992"/>
                <a:gd name="T4" fmla="*/ 1590 w 3399"/>
                <a:gd name="T5" fmla="*/ 2992 h 2992"/>
                <a:gd name="T6" fmla="*/ 0 w 3399"/>
                <a:gd name="T7" fmla="*/ 2992 h 2992"/>
                <a:gd name="T8" fmla="*/ 0 w 3399"/>
                <a:gd name="T9" fmla="*/ 155 h 2992"/>
                <a:gd name="T10" fmla="*/ 4 w 3399"/>
                <a:gd name="T11" fmla="*/ 120 h 2992"/>
                <a:gd name="T12" fmla="*/ 15 w 3399"/>
                <a:gd name="T13" fmla="*/ 88 h 2992"/>
                <a:gd name="T14" fmla="*/ 34 w 3399"/>
                <a:gd name="T15" fmla="*/ 59 h 2992"/>
                <a:gd name="T16" fmla="*/ 58 w 3399"/>
                <a:gd name="T17" fmla="*/ 34 h 2992"/>
                <a:gd name="T18" fmla="*/ 86 w 3399"/>
                <a:gd name="T19" fmla="*/ 15 h 2992"/>
                <a:gd name="T20" fmla="*/ 120 w 3399"/>
                <a:gd name="T21" fmla="*/ 5 h 2992"/>
                <a:gd name="T22" fmla="*/ 155 w 3399"/>
                <a:gd name="T23" fmla="*/ 0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99" h="2992">
                  <a:moveTo>
                    <a:pt x="155" y="0"/>
                  </a:moveTo>
                  <a:lnTo>
                    <a:pt x="3399" y="0"/>
                  </a:lnTo>
                  <a:lnTo>
                    <a:pt x="1590" y="2992"/>
                  </a:lnTo>
                  <a:lnTo>
                    <a:pt x="0" y="2992"/>
                  </a:lnTo>
                  <a:lnTo>
                    <a:pt x="0" y="155"/>
                  </a:lnTo>
                  <a:lnTo>
                    <a:pt x="4" y="120"/>
                  </a:lnTo>
                  <a:lnTo>
                    <a:pt x="15" y="88"/>
                  </a:lnTo>
                  <a:lnTo>
                    <a:pt x="34" y="59"/>
                  </a:lnTo>
                  <a:lnTo>
                    <a:pt x="58" y="34"/>
                  </a:lnTo>
                  <a:lnTo>
                    <a:pt x="86" y="15"/>
                  </a:lnTo>
                  <a:lnTo>
                    <a:pt x="120" y="5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1A1A1A"/>
            </a:solidFill>
            <a:ln w="0">
              <a:solidFill>
                <a:srgbClr val="1A1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280725B-722E-C54C-A0E7-B38345D2D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" y="1026"/>
              <a:ext cx="1976" cy="1495"/>
            </a:xfrm>
            <a:custGeom>
              <a:avLst/>
              <a:gdLst>
                <a:gd name="T0" fmla="*/ 1809 w 3953"/>
                <a:gd name="T1" fmla="*/ 0 h 2992"/>
                <a:gd name="T2" fmla="*/ 3798 w 3953"/>
                <a:gd name="T3" fmla="*/ 0 h 2992"/>
                <a:gd name="T4" fmla="*/ 3833 w 3953"/>
                <a:gd name="T5" fmla="*/ 5 h 2992"/>
                <a:gd name="T6" fmla="*/ 3867 w 3953"/>
                <a:gd name="T7" fmla="*/ 15 h 2992"/>
                <a:gd name="T8" fmla="*/ 3896 w 3953"/>
                <a:gd name="T9" fmla="*/ 34 h 2992"/>
                <a:gd name="T10" fmla="*/ 3919 w 3953"/>
                <a:gd name="T11" fmla="*/ 59 h 2992"/>
                <a:gd name="T12" fmla="*/ 3938 w 3953"/>
                <a:gd name="T13" fmla="*/ 88 h 2992"/>
                <a:gd name="T14" fmla="*/ 3949 w 3953"/>
                <a:gd name="T15" fmla="*/ 120 h 2992"/>
                <a:gd name="T16" fmla="*/ 3953 w 3953"/>
                <a:gd name="T17" fmla="*/ 155 h 2992"/>
                <a:gd name="T18" fmla="*/ 3953 w 3953"/>
                <a:gd name="T19" fmla="*/ 2992 h 2992"/>
                <a:gd name="T20" fmla="*/ 0 w 3953"/>
                <a:gd name="T21" fmla="*/ 2992 h 2992"/>
                <a:gd name="T22" fmla="*/ 1809 w 3953"/>
                <a:gd name="T23" fmla="*/ 0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53" h="2992">
                  <a:moveTo>
                    <a:pt x="1809" y="0"/>
                  </a:moveTo>
                  <a:lnTo>
                    <a:pt x="3798" y="0"/>
                  </a:lnTo>
                  <a:lnTo>
                    <a:pt x="3833" y="5"/>
                  </a:lnTo>
                  <a:lnTo>
                    <a:pt x="3867" y="15"/>
                  </a:lnTo>
                  <a:lnTo>
                    <a:pt x="3896" y="34"/>
                  </a:lnTo>
                  <a:lnTo>
                    <a:pt x="3919" y="59"/>
                  </a:lnTo>
                  <a:lnTo>
                    <a:pt x="3938" y="88"/>
                  </a:lnTo>
                  <a:lnTo>
                    <a:pt x="3949" y="120"/>
                  </a:lnTo>
                  <a:lnTo>
                    <a:pt x="3953" y="155"/>
                  </a:lnTo>
                  <a:lnTo>
                    <a:pt x="3953" y="2992"/>
                  </a:lnTo>
                  <a:lnTo>
                    <a:pt x="0" y="2992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solidFill>
                <a:srgbClr val="4D4D4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E410EDD6-ABDD-3C4F-8F45-D6C9E5DEA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9" y="3013"/>
              <a:ext cx="1074" cy="57"/>
            </a:xfrm>
            <a:prstGeom prst="rect">
              <a:avLst/>
            </a:prstGeom>
            <a:solidFill>
              <a:srgbClr val="CCCCCC"/>
            </a:solidFill>
            <a:ln w="0">
              <a:solidFill>
                <a:srgbClr val="CCCCC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034FF5-AF8A-4148-B1A1-722D07A18185}"/>
              </a:ext>
            </a:extLst>
          </p:cNvPr>
          <p:cNvSpPr/>
          <p:nvPr/>
        </p:nvSpPr>
        <p:spPr>
          <a:xfrm>
            <a:off x="622300" y="1307846"/>
            <a:ext cx="7318935" cy="3541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pic>
        <p:nvPicPr>
          <p:cNvPr id="21" name="Picture 2" descr="health, 2, worker, man icon">
            <a:extLst>
              <a:ext uri="{FF2B5EF4-FFF2-40B4-BE49-F238E27FC236}">
                <a16:creationId xmlns:a16="http://schemas.microsoft.com/office/drawing/2014/main" id="{A0C354B1-2A0D-EE48-84EF-41324DBA0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05" y="1291155"/>
            <a:ext cx="561794" cy="56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7009B12-C97C-A444-B6E1-E4909483BAFB}"/>
              </a:ext>
            </a:extLst>
          </p:cNvPr>
          <p:cNvSpPr txBox="1"/>
          <p:nvPr/>
        </p:nvSpPr>
        <p:spPr>
          <a:xfrm>
            <a:off x="812617" y="1371151"/>
            <a:ext cx="2169521" cy="389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내 건강을 부탁해</a:t>
            </a:r>
          </a:p>
        </p:txBody>
      </p:sp>
      <p:pic>
        <p:nvPicPr>
          <p:cNvPr id="23" name="Picture 4" descr="2, health, woman, worker icon">
            <a:extLst>
              <a:ext uri="{FF2B5EF4-FFF2-40B4-BE49-F238E27FC236}">
                <a16:creationId xmlns:a16="http://schemas.microsoft.com/office/drawing/2014/main" id="{4AE040EC-341F-1A4F-A48A-FDF994DD9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571" y="1291155"/>
            <a:ext cx="549281" cy="54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3B4EB0F0-8663-1F42-BEE6-C113F0A6C569}"/>
              </a:ext>
            </a:extLst>
          </p:cNvPr>
          <p:cNvSpPr/>
          <p:nvPr/>
        </p:nvSpPr>
        <p:spPr>
          <a:xfrm>
            <a:off x="767473" y="1962166"/>
            <a:ext cx="1638334" cy="28011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kumimoji="1" lang="ko-KR" altLang="en-US" sz="1500" dirty="0">
                <a:solidFill>
                  <a:schemeClr val="accent6">
                    <a:lumMod val="50000"/>
                  </a:schemeClr>
                </a:solidFill>
              </a:rPr>
              <a:t>달력</a:t>
            </a:r>
            <a:endParaRPr kumimoji="1" lang="en-US" altLang="ko-KR" sz="1500" dirty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1500" dirty="0">
                <a:solidFill>
                  <a:schemeClr val="accent6">
                    <a:lumMod val="50000"/>
                  </a:schemeClr>
                </a:solidFill>
              </a:rPr>
              <a:t>진료 내역</a:t>
            </a:r>
            <a:endParaRPr kumimoji="1" lang="en-US" altLang="ko-KR" sz="1500" dirty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1500" dirty="0">
                <a:solidFill>
                  <a:schemeClr val="accent6">
                    <a:lumMod val="50000"/>
                  </a:schemeClr>
                </a:solidFill>
              </a:rPr>
              <a:t>병원 정보 검색</a:t>
            </a:r>
            <a:endParaRPr kumimoji="1" lang="en-US" altLang="ko-Kore-KR" sz="15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C556E641-6706-3648-8D59-DEC70D99225F}"/>
              </a:ext>
            </a:extLst>
          </p:cNvPr>
          <p:cNvSpPr/>
          <p:nvPr/>
        </p:nvSpPr>
        <p:spPr>
          <a:xfrm>
            <a:off x="720879" y="3524243"/>
            <a:ext cx="1813098" cy="4640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203200">
              <a:schemeClr val="accent4">
                <a:lumMod val="20000"/>
                <a:lumOff val="80000"/>
                <a:alpha val="56000"/>
              </a:schemeClr>
            </a:glow>
            <a:outerShdw blurRad="50800" dist="508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5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병원 정보 검색</a:t>
            </a:r>
            <a:endParaRPr kumimoji="1" lang="ko-Kore-KR" altLang="en-US" sz="1500" dirty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B5121BF0-9B1B-CC40-9290-3098DC1C3A0C}"/>
              </a:ext>
            </a:extLst>
          </p:cNvPr>
          <p:cNvSpPr/>
          <p:nvPr/>
        </p:nvSpPr>
        <p:spPr>
          <a:xfrm>
            <a:off x="6199692" y="1418038"/>
            <a:ext cx="904275" cy="3281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Logout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FDD05BBA-5FD9-6443-A6AC-0735AD240906}"/>
              </a:ext>
            </a:extLst>
          </p:cNvPr>
          <p:cNvSpPr/>
          <p:nvPr/>
        </p:nvSpPr>
        <p:spPr>
          <a:xfrm>
            <a:off x="3198543" y="1413768"/>
            <a:ext cx="2963553" cy="3838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/>
                </a:solidFill>
              </a:rPr>
              <a:t>고예준 님</a:t>
            </a:r>
            <a:r>
              <a:rPr kumimoji="1" lang="en-US" altLang="ko-KR" sz="1000" dirty="0">
                <a:solidFill>
                  <a:schemeClr val="tx1"/>
                </a:solidFill>
              </a:rPr>
              <a:t>!</a:t>
            </a:r>
            <a:r>
              <a:rPr kumimoji="1" lang="ko-KR" altLang="en-US" sz="1000" dirty="0">
                <a:solidFill>
                  <a:schemeClr val="tx1"/>
                </a:solidFill>
              </a:rPr>
              <a:t> </a:t>
            </a:r>
            <a:r>
              <a:rPr kumimoji="1" lang="ko-Kore-KR" altLang="en-US" sz="1000" dirty="0">
                <a:solidFill>
                  <a:schemeClr val="tx1"/>
                </a:solidFill>
              </a:rPr>
              <a:t>안녕하세요</a:t>
            </a:r>
            <a:r>
              <a:rPr kumimoji="1" lang="ko-KR" altLang="en-US" sz="1000" dirty="0">
                <a:solidFill>
                  <a:schemeClr val="tx1"/>
                </a:solidFill>
              </a:rPr>
              <a:t> </a:t>
            </a:r>
            <a:r>
              <a:rPr kumimoji="1" lang="en-US" altLang="ko-KR" sz="1000" dirty="0">
                <a:solidFill>
                  <a:schemeClr val="tx1"/>
                </a:solidFill>
                <a:sym typeface="Wingdings" pitchFamily="2" charset="2"/>
              </a:rPr>
              <a:t></a:t>
            </a:r>
          </a:p>
          <a:p>
            <a:pPr algn="ctr"/>
            <a:r>
              <a:rPr kumimoji="1" lang="ko-KR" altLang="en-US" sz="1000" dirty="0">
                <a:solidFill>
                  <a:schemeClr val="tx1"/>
                </a:solidFill>
                <a:sym typeface="Wingdings" pitchFamily="2" charset="2"/>
              </a:rPr>
              <a:t>현재 시각 </a:t>
            </a:r>
            <a:r>
              <a:rPr kumimoji="1" lang="en-US" altLang="ko-KR" sz="1000" dirty="0">
                <a:solidFill>
                  <a:schemeClr val="tx1"/>
                </a:solidFill>
                <a:sym typeface="Wingdings" pitchFamily="2" charset="2"/>
              </a:rPr>
              <a:t>:</a:t>
            </a:r>
            <a:r>
              <a:rPr kumimoji="1" lang="ko-KR" altLang="en-US" sz="10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kumimoji="1" lang="en-US" altLang="ko-KR" sz="1000" dirty="0">
                <a:solidFill>
                  <a:schemeClr val="tx1"/>
                </a:solidFill>
                <a:sym typeface="Wingdings" pitchFamily="2" charset="2"/>
              </a:rPr>
              <a:t>20.11.13.</a:t>
            </a:r>
            <a:r>
              <a:rPr kumimoji="1" lang="ko-KR" altLang="en-US" sz="10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kumimoji="1" lang="en-US" altLang="ko-KR" sz="1000" dirty="0">
                <a:solidFill>
                  <a:schemeClr val="tx1"/>
                </a:solidFill>
                <a:sym typeface="Wingdings" pitchFamily="2" charset="2"/>
              </a:rPr>
              <a:t>23:30</a:t>
            </a:r>
            <a:r>
              <a:rPr kumimoji="1" lang="ko-KR" altLang="en-US" sz="1000" dirty="0">
                <a:solidFill>
                  <a:schemeClr val="tx1"/>
                </a:solidFill>
                <a:sym typeface="Wingdings" pitchFamily="2" charset="2"/>
              </a:rPr>
              <a:t> 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8470A7-A36D-8D4F-9B4F-4B8EEBD0F8C2}"/>
              </a:ext>
            </a:extLst>
          </p:cNvPr>
          <p:cNvSpPr/>
          <p:nvPr/>
        </p:nvSpPr>
        <p:spPr>
          <a:xfrm>
            <a:off x="2519668" y="2012951"/>
            <a:ext cx="5318295" cy="26719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100" name="Picture 4" descr="person, account, ciecle, round, user icon">
            <a:extLst>
              <a:ext uri="{FF2B5EF4-FFF2-40B4-BE49-F238E27FC236}">
                <a16:creationId xmlns:a16="http://schemas.microsoft.com/office/drawing/2014/main" id="{9809CD96-FB82-9943-9B32-5C948D2A7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173" y="4276869"/>
            <a:ext cx="408016" cy="40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7E2D94C3-F696-B249-98E2-E338BB008071}"/>
              </a:ext>
            </a:extLst>
          </p:cNvPr>
          <p:cNvSpPr/>
          <p:nvPr/>
        </p:nvSpPr>
        <p:spPr>
          <a:xfrm>
            <a:off x="2578166" y="2117451"/>
            <a:ext cx="1652568" cy="22554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 b="1" dirty="0">
                <a:solidFill>
                  <a:schemeClr val="tx1"/>
                </a:solidFill>
              </a:rPr>
              <a:t>병원 이름으로 검색</a:t>
            </a:r>
            <a:endParaRPr kumimoji="1" lang="ko-Kore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605BC654-96C9-C143-B817-26A79FAE742F}"/>
              </a:ext>
            </a:extLst>
          </p:cNvPr>
          <p:cNvSpPr/>
          <p:nvPr/>
        </p:nvSpPr>
        <p:spPr>
          <a:xfrm>
            <a:off x="4337170" y="2117451"/>
            <a:ext cx="1652568" cy="22554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 dirty="0">
                <a:solidFill>
                  <a:schemeClr val="tx1"/>
                </a:solidFill>
              </a:rPr>
              <a:t>병원 위치로 검색</a:t>
            </a:r>
            <a:endParaRPr kumimoji="1" lang="ko-Kore-KR" altLang="en-US" sz="1300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08923EB6-65B3-044D-B56E-E10F0ED8424F}"/>
              </a:ext>
            </a:extLst>
          </p:cNvPr>
          <p:cNvSpPr/>
          <p:nvPr/>
        </p:nvSpPr>
        <p:spPr>
          <a:xfrm>
            <a:off x="6103599" y="2117451"/>
            <a:ext cx="1652568" cy="22554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 dirty="0" err="1">
                <a:solidFill>
                  <a:schemeClr val="tx1"/>
                </a:solidFill>
              </a:rPr>
              <a:t>현위치</a:t>
            </a:r>
            <a:r>
              <a:rPr kumimoji="1" lang="ko-KR" altLang="en-US" sz="1300" dirty="0">
                <a:solidFill>
                  <a:schemeClr val="tx1"/>
                </a:solidFill>
              </a:rPr>
              <a:t> 기반 검색</a:t>
            </a:r>
            <a:endParaRPr kumimoji="1" lang="ko-Kore-KR" altLang="en-US" sz="1300" dirty="0">
              <a:solidFill>
                <a:schemeClr val="tx1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5EC2250-0477-F74F-A75F-64575764BE87}"/>
              </a:ext>
            </a:extLst>
          </p:cNvPr>
          <p:cNvGrpSpPr/>
          <p:nvPr/>
        </p:nvGrpSpPr>
        <p:grpSpPr>
          <a:xfrm>
            <a:off x="2619893" y="2502389"/>
            <a:ext cx="2842841" cy="292388"/>
            <a:chOff x="2619893" y="2502389"/>
            <a:chExt cx="2842841" cy="29238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B583326-3860-1043-B607-367E4A1B5151}"/>
                </a:ext>
              </a:extLst>
            </p:cNvPr>
            <p:cNvSpPr txBox="1"/>
            <p:nvPr/>
          </p:nvSpPr>
          <p:spPr>
            <a:xfrm>
              <a:off x="2619893" y="2502389"/>
              <a:ext cx="87346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300" dirty="0"/>
                <a:t>병원 이름</a:t>
              </a:r>
              <a:endParaRPr kumimoji="1" lang="ko-Kore-KR" altLang="en-US" sz="1300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DEB9D62-A5BD-214A-A2ED-39F8C757060F}"/>
                </a:ext>
              </a:extLst>
            </p:cNvPr>
            <p:cNvSpPr/>
            <p:nvPr/>
          </p:nvSpPr>
          <p:spPr>
            <a:xfrm>
              <a:off x="3482268" y="2544866"/>
              <a:ext cx="1762387" cy="1744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우두둑</a:t>
              </a:r>
              <a:r>
                <a:rPr kumimoji="1"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정형외과</a:t>
              </a:r>
              <a:endParaRPr kumimoji="1" lang="ko-Kore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54" name="Picture 2" descr="search, zoom, magnify icon">
              <a:extLst>
                <a:ext uri="{FF2B5EF4-FFF2-40B4-BE49-F238E27FC236}">
                  <a16:creationId xmlns:a16="http://schemas.microsoft.com/office/drawing/2014/main" id="{15C28AD0-0D3B-9B4F-A238-C2F129CAA5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4527" y="2563422"/>
              <a:ext cx="178207" cy="174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A531BDF5-79AC-2041-B5D5-3635604355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3111" y="2855317"/>
            <a:ext cx="5136274" cy="4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6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</p:bldLst>
  </p:timing>
</p:sld>
</file>

<file path=ppt/theme/theme1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994</Words>
  <Application>Microsoft Macintosh PowerPoint</Application>
  <PresentationFormat>와이드스크린</PresentationFormat>
  <Paragraphs>304</Paragraphs>
  <Slides>15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나눔스퀘어</vt:lpstr>
      <vt:lpstr>나눔스퀘어 Bold</vt:lpstr>
      <vt:lpstr>Arial</vt:lpstr>
      <vt:lpstr>Calibri</vt:lpstr>
      <vt:lpstr>기본</vt:lpstr>
      <vt:lpstr>1_기본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고예준</cp:lastModifiedBy>
  <cp:revision>396</cp:revision>
  <dcterms:created xsi:type="dcterms:W3CDTF">2017-11-24T11:22:27Z</dcterms:created>
  <dcterms:modified xsi:type="dcterms:W3CDTF">2020-11-13T16:18:24Z</dcterms:modified>
</cp:coreProperties>
</file>