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00" r:id="rId2"/>
  </p:sldMasterIdLst>
  <p:notesMasterIdLst>
    <p:notesMasterId r:id="rId17"/>
  </p:notesMasterIdLst>
  <p:sldIdLst>
    <p:sldId id="256" r:id="rId3"/>
    <p:sldId id="257" r:id="rId4"/>
    <p:sldId id="264" r:id="rId5"/>
    <p:sldId id="258" r:id="rId6"/>
    <p:sldId id="265" r:id="rId7"/>
    <p:sldId id="266" r:id="rId8"/>
    <p:sldId id="267" r:id="rId9"/>
    <p:sldId id="268" r:id="rId10"/>
    <p:sldId id="263" r:id="rId11"/>
    <p:sldId id="271" r:id="rId12"/>
    <p:sldId id="260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171"/>
    <a:srgbClr val="EE646A"/>
    <a:srgbClr val="EB5763"/>
    <a:srgbClr val="E8495C"/>
    <a:srgbClr val="E43855"/>
    <a:srgbClr val="E6435A"/>
    <a:srgbClr val="E33554"/>
    <a:srgbClr val="E0294F"/>
    <a:srgbClr val="DF6AAC"/>
    <a:srgbClr val="972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C0710-84EE-4D73-AB37-A83EC26B45AE}" v="315" dt="2020-10-19T14:09:23.291"/>
    <p1510:client id="{CEE03B60-F863-4FB6-A6C6-3269851EA145}" v="178" dt="2020-10-19T13:00:03.681"/>
    <p1510:client id="{D93449B5-C425-4049-BAA1-9B790A03CAD6}" v="810" dt="2020-10-19T14:01:27.065"/>
    <p1510:client id="{F438A75F-82D8-46A6-92F0-EFF61A6407FC}" v="26" dt="2020-10-19T14:28:0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4" autoAdjust="0"/>
  </p:normalViewPr>
  <p:slideViewPr>
    <p:cSldViewPr snapToGrid="0">
      <p:cViewPr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9D785-2369-4AE8-8277-7685B2150F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8B9AC7-7021-4B68-922E-DEA8C81E1FEF}">
      <dgm:prSet custT="1"/>
      <dgm:spPr/>
      <dgm:t>
        <a:bodyPr/>
        <a:lstStyle/>
        <a:p>
          <a:pPr algn="ctr"/>
          <a:r>
            <a:rPr lang="ko-KR" sz="1600" b="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해양쓰레기 자</a:t>
          </a:r>
          <a:r>
            <a:rPr lang="ko-KR" altLang="en-US" sz="1600" b="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동</a:t>
          </a:r>
          <a:r>
            <a:rPr lang="ko-KR" sz="1600" b="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수거</a:t>
          </a:r>
          <a:endParaRPr lang="en-US" sz="1600" b="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65442ED-4813-44C0-8B29-0E6DE4F61BA8}" type="parTrans" cxnId="{A154DA60-B838-4F2C-9757-178E9ED83B85}">
      <dgm:prSet/>
      <dgm:spPr/>
      <dgm:t>
        <a:bodyPr/>
        <a:lstStyle/>
        <a:p>
          <a:endParaRPr lang="en-US" sz="2000"/>
        </a:p>
      </dgm:t>
    </dgm:pt>
    <dgm:pt modelId="{9A70A605-DEE4-4F53-A33E-884E4214E513}" type="sibTrans" cxnId="{A154DA60-B838-4F2C-9757-178E9ED83B85}">
      <dgm:prSet/>
      <dgm:spPr/>
      <dgm:t>
        <a:bodyPr/>
        <a:lstStyle/>
        <a:p>
          <a:endParaRPr lang="en-US" sz="2000"/>
        </a:p>
      </dgm:t>
    </dgm:pt>
    <dgm:pt modelId="{3607EF43-E8EA-4EAD-B971-B6B7A1E66197}">
      <dgm:prSet custT="1"/>
      <dgm:spPr/>
      <dgm:t>
        <a:bodyPr/>
        <a:lstStyle/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일정 </a:t>
          </a:r>
          <a:r>
            <a:rPr 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무게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이상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수거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algn="ctr"/>
          <a:r>
            <a:rPr lang="ko-KR" sz="16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통한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자동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수거 요청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22844CAE-20E6-4BBD-A3F6-AA217A445415}" type="parTrans" cxnId="{0B004E42-5B18-42A4-8E29-09EA43D6E6B2}">
      <dgm:prSet/>
      <dgm:spPr/>
      <dgm:t>
        <a:bodyPr/>
        <a:lstStyle/>
        <a:p>
          <a:endParaRPr lang="en-US" sz="2000"/>
        </a:p>
      </dgm:t>
    </dgm:pt>
    <dgm:pt modelId="{58EF906C-5477-4D2A-95EB-23AE8B6C9F17}" type="sibTrans" cxnId="{0B004E42-5B18-42A4-8E29-09EA43D6E6B2}">
      <dgm:prSet/>
      <dgm:spPr/>
      <dgm:t>
        <a:bodyPr/>
        <a:lstStyle/>
        <a:p>
          <a:endParaRPr lang="en-US" sz="2000"/>
        </a:p>
      </dgm:t>
    </dgm:pt>
    <dgm:pt modelId="{FB176F49-0D64-4B21-8CAC-7FE2C4A1DDB0}">
      <dgm:prSet custT="1"/>
      <dgm:spPr/>
      <dgm:t>
        <a:bodyPr/>
        <a:lstStyle/>
        <a:p>
          <a:pPr algn="ctr"/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수거된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 무게</a:t>
          </a:r>
          <a:endParaRPr lang="en-US" altLang="ko-KR" sz="16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실시간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으로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웹 사이트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에 전송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3E74BC90-C1A5-4B19-A593-F031E78D361D}" type="parTrans" cxnId="{04ABB3B2-9891-43FE-8C79-57E30FC1D601}">
      <dgm:prSet/>
      <dgm:spPr/>
      <dgm:t>
        <a:bodyPr/>
        <a:lstStyle/>
        <a:p>
          <a:endParaRPr lang="en-US" sz="2000"/>
        </a:p>
      </dgm:t>
    </dgm:pt>
    <dgm:pt modelId="{23F80B6E-A070-48AC-8488-715E8FC2167C}" type="sibTrans" cxnId="{04ABB3B2-9891-43FE-8C79-57E30FC1D601}">
      <dgm:prSet/>
      <dgm:spPr/>
      <dgm:t>
        <a:bodyPr/>
        <a:lstStyle/>
        <a:p>
          <a:endParaRPr lang="en-US" sz="2000"/>
        </a:p>
      </dgm:t>
    </dgm:pt>
    <dgm:pt modelId="{ACD6C3AC-7DF7-44F5-8EEE-ED69AC1DEF96}">
      <dgm:prSet custT="1"/>
      <dgm:spPr/>
      <dgm:t>
        <a:bodyPr/>
        <a:lstStyle/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웹 사이트에서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제주도 </a:t>
          </a:r>
          <a:r>
            <a:rPr lang="ko-KR" sz="16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해안별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수집량 분류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E006A92B-D0D8-4AEA-BAE2-D056DF9BB2E5}" type="parTrans" cxnId="{AF0CCDEE-E0D6-411A-A877-0BC1DC5ABCC1}">
      <dgm:prSet/>
      <dgm:spPr/>
      <dgm:t>
        <a:bodyPr/>
        <a:lstStyle/>
        <a:p>
          <a:endParaRPr lang="en-US" sz="2000"/>
        </a:p>
      </dgm:t>
    </dgm:pt>
    <dgm:pt modelId="{B36E50ED-4DF9-4A7C-9987-4CB1C00F02BF}" type="sibTrans" cxnId="{AF0CCDEE-E0D6-411A-A877-0BC1DC5ABCC1}">
      <dgm:prSet/>
      <dgm:spPr/>
      <dgm:t>
        <a:bodyPr/>
        <a:lstStyle/>
        <a:p>
          <a:endParaRPr lang="en-US" sz="2000"/>
        </a:p>
      </dgm:t>
    </dgm:pt>
    <dgm:pt modelId="{A8934949-C5C1-4CAD-8371-81DD4941596B}">
      <dgm:prSet custT="1"/>
      <dgm:spPr/>
      <dgm:t>
        <a:bodyPr/>
        <a:lstStyle/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웹 </a:t>
          </a:r>
          <a:r>
            <a:rPr 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사이트에 수집된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각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안의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월별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</a:t>
          </a:r>
          <a:endParaRPr lang="en-US" altLang="ko-KR" sz="16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수집량 데이터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통한 </a:t>
          </a:r>
          <a:r>
            <a:rPr lang="ko-KR" sz="16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쓰레기량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분석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F5772BC8-66A5-4E0C-835F-576208175918}" type="parTrans" cxnId="{C9BB0EF8-CAAA-4C76-8389-EF2EF7F89155}">
      <dgm:prSet/>
      <dgm:spPr/>
      <dgm:t>
        <a:bodyPr/>
        <a:lstStyle/>
        <a:p>
          <a:endParaRPr lang="en-US" sz="2000"/>
        </a:p>
      </dgm:t>
    </dgm:pt>
    <dgm:pt modelId="{396429B2-DAE8-4814-8FBA-7D27F756C9F7}" type="sibTrans" cxnId="{C9BB0EF8-CAAA-4C76-8389-EF2EF7F89155}">
      <dgm:prSet/>
      <dgm:spPr/>
      <dgm:t>
        <a:bodyPr/>
        <a:lstStyle/>
        <a:p>
          <a:endParaRPr lang="en-US" sz="2000"/>
        </a:p>
      </dgm:t>
    </dgm:pt>
    <dgm:pt modelId="{B5C5B673-7176-4ECE-A4E4-E81D7AFB82C2}">
      <dgm:prSet custT="1"/>
      <dgm:spPr/>
      <dgm:t>
        <a:bodyPr/>
        <a:lstStyle/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분석 정보 기반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의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시기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&amp;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지역별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해당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지역 주변 </a:t>
          </a:r>
          <a:endParaRPr lang="en-US" altLang="ko-KR" sz="16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ctr"/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 </a:t>
          </a:r>
          <a:r>
            <a:rPr 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배출 </a:t>
          </a:r>
          <a:r>
            <a:rPr 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규제 강화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21A51CB2-007C-4A40-8FB9-27CEEED27A6B}" type="parTrans" cxnId="{750932E4-0C77-4100-93DF-0FBBFA322BF1}">
      <dgm:prSet/>
      <dgm:spPr/>
      <dgm:t>
        <a:bodyPr/>
        <a:lstStyle/>
        <a:p>
          <a:endParaRPr lang="en-US" sz="2000"/>
        </a:p>
      </dgm:t>
    </dgm:pt>
    <dgm:pt modelId="{35B3493E-06B2-43FA-A914-980C8F61FE20}" type="sibTrans" cxnId="{750932E4-0C77-4100-93DF-0FBBFA322BF1}">
      <dgm:prSet/>
      <dgm:spPr/>
      <dgm:t>
        <a:bodyPr/>
        <a:lstStyle/>
        <a:p>
          <a:endParaRPr lang="en-US" sz="2000"/>
        </a:p>
      </dgm:t>
    </dgm:pt>
    <dgm:pt modelId="{0BC30442-0293-4E8A-B440-E723CD5052AE}" type="pres">
      <dgm:prSet presAssocID="{F6A9D785-2369-4AE8-8277-7685B2150F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651E76-44D5-4EAF-8155-9FBCEA0C4058}" type="pres">
      <dgm:prSet presAssocID="{838B9AC7-7021-4B68-922E-DEA8C81E1FE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21F1C1-4A5B-4C84-9F60-C97D6F90E5F7}" type="pres">
      <dgm:prSet presAssocID="{9A70A605-DEE4-4F53-A33E-884E4214E513}" presName="spacer" presStyleCnt="0"/>
      <dgm:spPr/>
    </dgm:pt>
    <dgm:pt modelId="{42CC54B0-534D-4A1C-9D85-ACDB77AB1BCA}" type="pres">
      <dgm:prSet presAssocID="{3607EF43-E8EA-4EAD-B971-B6B7A1E6619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A96F5-0963-41C2-8B11-6985AB5FD556}" type="pres">
      <dgm:prSet presAssocID="{58EF906C-5477-4D2A-95EB-23AE8B6C9F17}" presName="spacer" presStyleCnt="0"/>
      <dgm:spPr/>
    </dgm:pt>
    <dgm:pt modelId="{CE6E5B30-5D75-4448-A203-896ADF9D2173}" type="pres">
      <dgm:prSet presAssocID="{FB176F49-0D64-4B21-8CAC-7FE2C4A1DDB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E91332-9C58-41A7-84B7-185F136C63E5}" type="pres">
      <dgm:prSet presAssocID="{23F80B6E-A070-48AC-8488-715E8FC2167C}" presName="spacer" presStyleCnt="0"/>
      <dgm:spPr/>
    </dgm:pt>
    <dgm:pt modelId="{EE0673CC-D4AE-4DB7-B32D-61896CA9C6B3}" type="pres">
      <dgm:prSet presAssocID="{ACD6C3AC-7DF7-44F5-8EEE-ED69AC1DEF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D5EA61-8402-4D2C-9F9A-2800CB0E0BFA}" type="pres">
      <dgm:prSet presAssocID="{B36E50ED-4DF9-4A7C-9987-4CB1C00F02BF}" presName="spacer" presStyleCnt="0"/>
      <dgm:spPr/>
    </dgm:pt>
    <dgm:pt modelId="{68DF9EBB-21C9-45E2-8A51-3EBDE4CFA323}" type="pres">
      <dgm:prSet presAssocID="{A8934949-C5C1-4CAD-8371-81DD4941596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09BC06-5F49-4308-AE40-B55AC3D3B3F0}" type="pres">
      <dgm:prSet presAssocID="{396429B2-DAE8-4814-8FBA-7D27F756C9F7}" presName="spacer" presStyleCnt="0"/>
      <dgm:spPr/>
    </dgm:pt>
    <dgm:pt modelId="{1DBE99C3-6E34-45ED-AEA4-463B628484FD}" type="pres">
      <dgm:prSet presAssocID="{B5C5B673-7176-4ECE-A4E4-E81D7AFB82C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50932E4-0C77-4100-93DF-0FBBFA322BF1}" srcId="{F6A9D785-2369-4AE8-8277-7685B2150FA1}" destId="{B5C5B673-7176-4ECE-A4E4-E81D7AFB82C2}" srcOrd="5" destOrd="0" parTransId="{21A51CB2-007C-4A40-8FB9-27CEEED27A6B}" sibTransId="{35B3493E-06B2-43FA-A914-980C8F61FE20}"/>
    <dgm:cxn modelId="{45508241-CF23-4E88-A676-35D250E53001}" type="presOf" srcId="{3607EF43-E8EA-4EAD-B971-B6B7A1E66197}" destId="{42CC54B0-534D-4A1C-9D85-ACDB77AB1BCA}" srcOrd="0" destOrd="0" presId="urn:microsoft.com/office/officeart/2005/8/layout/vList2"/>
    <dgm:cxn modelId="{C9BB0EF8-CAAA-4C76-8389-EF2EF7F89155}" srcId="{F6A9D785-2369-4AE8-8277-7685B2150FA1}" destId="{A8934949-C5C1-4CAD-8371-81DD4941596B}" srcOrd="4" destOrd="0" parTransId="{F5772BC8-66A5-4E0C-835F-576208175918}" sibTransId="{396429B2-DAE8-4814-8FBA-7D27F756C9F7}"/>
    <dgm:cxn modelId="{4567DD4C-AEFA-4E66-852C-D39D5EA48C16}" type="presOf" srcId="{ACD6C3AC-7DF7-44F5-8EEE-ED69AC1DEF96}" destId="{EE0673CC-D4AE-4DB7-B32D-61896CA9C6B3}" srcOrd="0" destOrd="0" presId="urn:microsoft.com/office/officeart/2005/8/layout/vList2"/>
    <dgm:cxn modelId="{53F2DC68-05BE-4E17-A1FF-1805A431D905}" type="presOf" srcId="{B5C5B673-7176-4ECE-A4E4-E81D7AFB82C2}" destId="{1DBE99C3-6E34-45ED-AEA4-463B628484FD}" srcOrd="0" destOrd="0" presId="urn:microsoft.com/office/officeart/2005/8/layout/vList2"/>
    <dgm:cxn modelId="{3CB74040-3257-4F52-B4C1-90BDB9AF4F31}" type="presOf" srcId="{F6A9D785-2369-4AE8-8277-7685B2150FA1}" destId="{0BC30442-0293-4E8A-B440-E723CD5052AE}" srcOrd="0" destOrd="0" presId="urn:microsoft.com/office/officeart/2005/8/layout/vList2"/>
    <dgm:cxn modelId="{54240ADE-5850-4D34-BDCF-D40D72953E3A}" type="presOf" srcId="{A8934949-C5C1-4CAD-8371-81DD4941596B}" destId="{68DF9EBB-21C9-45E2-8A51-3EBDE4CFA323}" srcOrd="0" destOrd="0" presId="urn:microsoft.com/office/officeart/2005/8/layout/vList2"/>
    <dgm:cxn modelId="{682085AC-A11C-4D33-9D92-F924EE0F5070}" type="presOf" srcId="{838B9AC7-7021-4B68-922E-DEA8C81E1FEF}" destId="{26651E76-44D5-4EAF-8155-9FBCEA0C4058}" srcOrd="0" destOrd="0" presId="urn:microsoft.com/office/officeart/2005/8/layout/vList2"/>
    <dgm:cxn modelId="{AF0CCDEE-E0D6-411A-A877-0BC1DC5ABCC1}" srcId="{F6A9D785-2369-4AE8-8277-7685B2150FA1}" destId="{ACD6C3AC-7DF7-44F5-8EEE-ED69AC1DEF96}" srcOrd="3" destOrd="0" parTransId="{E006A92B-D0D8-4AEA-BAE2-D056DF9BB2E5}" sibTransId="{B36E50ED-4DF9-4A7C-9987-4CB1C00F02BF}"/>
    <dgm:cxn modelId="{8A8B7043-75CD-475B-A06E-DBFB3B5F2282}" type="presOf" srcId="{FB176F49-0D64-4B21-8CAC-7FE2C4A1DDB0}" destId="{CE6E5B30-5D75-4448-A203-896ADF9D2173}" srcOrd="0" destOrd="0" presId="urn:microsoft.com/office/officeart/2005/8/layout/vList2"/>
    <dgm:cxn modelId="{0B004E42-5B18-42A4-8E29-09EA43D6E6B2}" srcId="{F6A9D785-2369-4AE8-8277-7685B2150FA1}" destId="{3607EF43-E8EA-4EAD-B971-B6B7A1E66197}" srcOrd="1" destOrd="0" parTransId="{22844CAE-20E6-4BBD-A3F6-AA217A445415}" sibTransId="{58EF906C-5477-4D2A-95EB-23AE8B6C9F17}"/>
    <dgm:cxn modelId="{A154DA60-B838-4F2C-9757-178E9ED83B85}" srcId="{F6A9D785-2369-4AE8-8277-7685B2150FA1}" destId="{838B9AC7-7021-4B68-922E-DEA8C81E1FEF}" srcOrd="0" destOrd="0" parTransId="{165442ED-4813-44C0-8B29-0E6DE4F61BA8}" sibTransId="{9A70A605-DEE4-4F53-A33E-884E4214E513}"/>
    <dgm:cxn modelId="{04ABB3B2-9891-43FE-8C79-57E30FC1D601}" srcId="{F6A9D785-2369-4AE8-8277-7685B2150FA1}" destId="{FB176F49-0D64-4B21-8CAC-7FE2C4A1DDB0}" srcOrd="2" destOrd="0" parTransId="{3E74BC90-C1A5-4B19-A593-F031E78D361D}" sibTransId="{23F80B6E-A070-48AC-8488-715E8FC2167C}"/>
    <dgm:cxn modelId="{3F396064-833D-40E8-9F24-36718467F58A}" type="presParOf" srcId="{0BC30442-0293-4E8A-B440-E723CD5052AE}" destId="{26651E76-44D5-4EAF-8155-9FBCEA0C4058}" srcOrd="0" destOrd="0" presId="urn:microsoft.com/office/officeart/2005/8/layout/vList2"/>
    <dgm:cxn modelId="{28DC6DCB-494D-4F59-82BF-03103DA5F7B8}" type="presParOf" srcId="{0BC30442-0293-4E8A-B440-E723CD5052AE}" destId="{B221F1C1-4A5B-4C84-9F60-C97D6F90E5F7}" srcOrd="1" destOrd="0" presId="urn:microsoft.com/office/officeart/2005/8/layout/vList2"/>
    <dgm:cxn modelId="{52E78737-608A-42BC-9E85-847EBBDDDE7A}" type="presParOf" srcId="{0BC30442-0293-4E8A-B440-E723CD5052AE}" destId="{42CC54B0-534D-4A1C-9D85-ACDB77AB1BCA}" srcOrd="2" destOrd="0" presId="urn:microsoft.com/office/officeart/2005/8/layout/vList2"/>
    <dgm:cxn modelId="{6D9278C7-24FF-49B6-89D1-2E51FADF00A1}" type="presParOf" srcId="{0BC30442-0293-4E8A-B440-E723CD5052AE}" destId="{2ABA96F5-0963-41C2-8B11-6985AB5FD556}" srcOrd="3" destOrd="0" presId="urn:microsoft.com/office/officeart/2005/8/layout/vList2"/>
    <dgm:cxn modelId="{FA9C8766-67F5-4C65-AEAE-BA7240D2DBFE}" type="presParOf" srcId="{0BC30442-0293-4E8A-B440-E723CD5052AE}" destId="{CE6E5B30-5D75-4448-A203-896ADF9D2173}" srcOrd="4" destOrd="0" presId="urn:microsoft.com/office/officeart/2005/8/layout/vList2"/>
    <dgm:cxn modelId="{372D93E3-B3EF-4DCC-ABCF-CA566C898D54}" type="presParOf" srcId="{0BC30442-0293-4E8A-B440-E723CD5052AE}" destId="{33E91332-9C58-41A7-84B7-185F136C63E5}" srcOrd="5" destOrd="0" presId="urn:microsoft.com/office/officeart/2005/8/layout/vList2"/>
    <dgm:cxn modelId="{5C803DF6-DDCC-4C97-AFC4-91B595530455}" type="presParOf" srcId="{0BC30442-0293-4E8A-B440-E723CD5052AE}" destId="{EE0673CC-D4AE-4DB7-B32D-61896CA9C6B3}" srcOrd="6" destOrd="0" presId="urn:microsoft.com/office/officeart/2005/8/layout/vList2"/>
    <dgm:cxn modelId="{E2F0E8DB-ECC0-4159-9E28-5DB67C9A7D1C}" type="presParOf" srcId="{0BC30442-0293-4E8A-B440-E723CD5052AE}" destId="{4FD5EA61-8402-4D2C-9F9A-2800CB0E0BFA}" srcOrd="7" destOrd="0" presId="urn:microsoft.com/office/officeart/2005/8/layout/vList2"/>
    <dgm:cxn modelId="{1F15848B-04A0-43AF-8CA2-A70C1E310C6E}" type="presParOf" srcId="{0BC30442-0293-4E8A-B440-E723CD5052AE}" destId="{68DF9EBB-21C9-45E2-8A51-3EBDE4CFA323}" srcOrd="8" destOrd="0" presId="urn:microsoft.com/office/officeart/2005/8/layout/vList2"/>
    <dgm:cxn modelId="{05599F2C-3BF3-4D49-96FE-D2F0A9409D94}" type="presParOf" srcId="{0BC30442-0293-4E8A-B440-E723CD5052AE}" destId="{6409BC06-5F49-4308-AE40-B55AC3D3B3F0}" srcOrd="9" destOrd="0" presId="urn:microsoft.com/office/officeart/2005/8/layout/vList2"/>
    <dgm:cxn modelId="{3C6CF948-0349-4B94-BAC5-E66C9819C603}" type="presParOf" srcId="{0BC30442-0293-4E8A-B440-E723CD5052AE}" destId="{1DBE99C3-6E34-45ED-AEA4-463B628484F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9D785-2369-4AE8-8277-7685B2150F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8B9AC7-7021-4B68-922E-DEA8C81E1FEF}">
      <dgm:prSet custT="1"/>
      <dgm:spPr>
        <a:solidFill>
          <a:srgbClr val="E0294F"/>
        </a:solidFill>
      </dgm:spPr>
      <dgm:t>
        <a:bodyPr/>
        <a:lstStyle/>
        <a:p>
          <a:pPr algn="ctr"/>
          <a:r>
            <a:rPr lang="ko-KR" altLang="en-US" sz="1600" b="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지속적인 각 </a:t>
          </a:r>
          <a:r>
            <a:rPr lang="ko-KR" altLang="en-US" sz="1600" b="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해안별</a:t>
          </a:r>
          <a:r>
            <a:rPr lang="ko-KR" altLang="en-US" sz="1600" b="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쓰레기 수거량 데이터 수집</a:t>
          </a:r>
          <a:endParaRPr lang="en-US" sz="1600" b="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165442ED-4813-44C0-8B29-0E6DE4F61BA8}" type="parTrans" cxnId="{A154DA60-B838-4F2C-9757-178E9ED83B85}">
      <dgm:prSet/>
      <dgm:spPr/>
      <dgm:t>
        <a:bodyPr/>
        <a:lstStyle/>
        <a:p>
          <a:endParaRPr lang="en-US" sz="2000"/>
        </a:p>
      </dgm:t>
    </dgm:pt>
    <dgm:pt modelId="{9A70A605-DEE4-4F53-A33E-884E4214E513}" type="sibTrans" cxnId="{A154DA60-B838-4F2C-9757-178E9ED83B85}">
      <dgm:prSet/>
      <dgm:spPr/>
      <dgm:t>
        <a:bodyPr/>
        <a:lstStyle/>
        <a:p>
          <a:endParaRPr lang="en-US" sz="2000"/>
        </a:p>
      </dgm:t>
    </dgm:pt>
    <dgm:pt modelId="{3607EF43-E8EA-4EAD-B971-B6B7A1E66197}">
      <dgm:prSet custT="1"/>
      <dgm:spPr>
        <a:solidFill>
          <a:srgbClr val="E43855"/>
        </a:solidFill>
      </dgm:spPr>
      <dgm:t>
        <a:bodyPr/>
        <a:lstStyle/>
        <a:p>
          <a:pPr algn="ctr" latinLnBrk="1"/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파도의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힘으로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작동하므로</a:t>
          </a:r>
          <a:endParaRPr lang="en-US" altLang="ko-KR" sz="16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ctr" latinLnBrk="1"/>
          <a:r>
            <a:rPr lang="ko-KR" altLang="en-US" sz="16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아두이노에서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자료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전송이 가능할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정도의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전력만 필요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22844CAE-20E6-4BBD-A3F6-AA217A445415}" type="parTrans" cxnId="{0B004E42-5B18-42A4-8E29-09EA43D6E6B2}">
      <dgm:prSet/>
      <dgm:spPr/>
      <dgm:t>
        <a:bodyPr/>
        <a:lstStyle/>
        <a:p>
          <a:endParaRPr lang="en-US" sz="2000"/>
        </a:p>
      </dgm:t>
    </dgm:pt>
    <dgm:pt modelId="{58EF906C-5477-4D2A-95EB-23AE8B6C9F17}" type="sibTrans" cxnId="{0B004E42-5B18-42A4-8E29-09EA43D6E6B2}">
      <dgm:prSet/>
      <dgm:spPr/>
      <dgm:t>
        <a:bodyPr/>
        <a:lstStyle/>
        <a:p>
          <a:endParaRPr lang="en-US" sz="2000"/>
        </a:p>
      </dgm:t>
    </dgm:pt>
    <dgm:pt modelId="{FB176F49-0D64-4B21-8CAC-7FE2C4A1DDB0}">
      <dgm:prSet custT="1"/>
      <dgm:spPr>
        <a:solidFill>
          <a:srgbClr val="E8495C"/>
        </a:solidFill>
      </dgm:spPr>
      <dgm:t>
        <a:bodyPr/>
        <a:lstStyle/>
        <a:p>
          <a:pPr algn="ctr" latinLnBrk="1"/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태양광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발전 패널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부착 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외부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전력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공급없이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지속적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가동 가능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3E74BC90-C1A5-4B19-A593-F031E78D361D}" type="parTrans" cxnId="{04ABB3B2-9891-43FE-8C79-57E30FC1D601}">
      <dgm:prSet/>
      <dgm:spPr/>
      <dgm:t>
        <a:bodyPr/>
        <a:lstStyle/>
        <a:p>
          <a:endParaRPr lang="en-US" sz="2000"/>
        </a:p>
      </dgm:t>
    </dgm:pt>
    <dgm:pt modelId="{23F80B6E-A070-48AC-8488-715E8FC2167C}" type="sibTrans" cxnId="{04ABB3B2-9891-43FE-8C79-57E30FC1D601}">
      <dgm:prSet/>
      <dgm:spPr/>
      <dgm:t>
        <a:bodyPr/>
        <a:lstStyle/>
        <a:p>
          <a:endParaRPr lang="en-US" sz="2000"/>
        </a:p>
      </dgm:t>
    </dgm:pt>
    <dgm:pt modelId="{ACD6C3AC-7DF7-44F5-8EEE-ED69AC1DEF96}">
      <dgm:prSet custT="1"/>
      <dgm:spPr>
        <a:solidFill>
          <a:srgbClr val="EB5763"/>
        </a:solidFill>
      </dgm:spPr>
      <dgm:t>
        <a:bodyPr/>
        <a:lstStyle/>
        <a:p>
          <a:pPr algn="ctr" latinLnBrk="1"/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수집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데이터를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활용하여 해양쓰레기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주요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발생지역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및</a:t>
          </a:r>
          <a:endParaRPr lang="en-US" altLang="ko-KR" sz="16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algn="ctr" latinLnBrk="1"/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해양쓰레기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발생량 증가일 확인 가능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E006A92B-D0D8-4AEA-BAE2-D056DF9BB2E5}" type="parTrans" cxnId="{AF0CCDEE-E0D6-411A-A877-0BC1DC5ABCC1}">
      <dgm:prSet/>
      <dgm:spPr/>
      <dgm:t>
        <a:bodyPr/>
        <a:lstStyle/>
        <a:p>
          <a:endParaRPr lang="en-US" sz="2000"/>
        </a:p>
      </dgm:t>
    </dgm:pt>
    <dgm:pt modelId="{B36E50ED-4DF9-4A7C-9987-4CB1C00F02BF}" type="sibTrans" cxnId="{AF0CCDEE-E0D6-411A-A877-0BC1DC5ABCC1}">
      <dgm:prSet/>
      <dgm:spPr/>
      <dgm:t>
        <a:bodyPr/>
        <a:lstStyle/>
        <a:p>
          <a:endParaRPr lang="en-US" sz="2000"/>
        </a:p>
      </dgm:t>
    </dgm:pt>
    <dgm:pt modelId="{A8934949-C5C1-4CAD-8371-81DD4941596B}">
      <dgm:prSet custT="1"/>
      <dgm:spPr>
        <a:solidFill>
          <a:srgbClr val="EE646A"/>
        </a:solidFill>
      </dgm:spPr>
      <dgm:t>
        <a:bodyPr/>
        <a:lstStyle/>
        <a:p>
          <a:pPr algn="ctr" latinLnBrk="1"/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바다로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유출되는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쓰레기들을</a:t>
          </a:r>
          <a:r>
            <a: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중간에서 수거 가능</a:t>
          </a:r>
          <a:endParaRPr lang="en-US" sz="16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gm:t>
    </dgm:pt>
    <dgm:pt modelId="{F5772BC8-66A5-4E0C-835F-576208175918}" type="parTrans" cxnId="{C9BB0EF8-CAAA-4C76-8389-EF2EF7F89155}">
      <dgm:prSet/>
      <dgm:spPr/>
      <dgm:t>
        <a:bodyPr/>
        <a:lstStyle/>
        <a:p>
          <a:endParaRPr lang="en-US" sz="2000"/>
        </a:p>
      </dgm:t>
    </dgm:pt>
    <dgm:pt modelId="{396429B2-DAE8-4814-8FBA-7D27F756C9F7}" type="sibTrans" cxnId="{C9BB0EF8-CAAA-4C76-8389-EF2EF7F89155}">
      <dgm:prSet/>
      <dgm:spPr/>
      <dgm:t>
        <a:bodyPr/>
        <a:lstStyle/>
        <a:p>
          <a:endParaRPr lang="en-US" sz="2000"/>
        </a:p>
      </dgm:t>
    </dgm:pt>
    <dgm:pt modelId="{0BC30442-0293-4E8A-B440-E723CD5052AE}" type="pres">
      <dgm:prSet presAssocID="{F6A9D785-2369-4AE8-8277-7685B2150F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651E76-44D5-4EAF-8155-9FBCEA0C4058}" type="pres">
      <dgm:prSet presAssocID="{838B9AC7-7021-4B68-922E-DEA8C81E1FE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21F1C1-4A5B-4C84-9F60-C97D6F90E5F7}" type="pres">
      <dgm:prSet presAssocID="{9A70A605-DEE4-4F53-A33E-884E4214E513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42CC54B0-534D-4A1C-9D85-ACDB77AB1BCA}" type="pres">
      <dgm:prSet presAssocID="{3607EF43-E8EA-4EAD-B971-B6B7A1E66197}" presName="parentText" presStyleLbl="node1" presStyleIdx="1" presStyleCnt="5" custLinFactNeighborY="-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A96F5-0963-41C2-8B11-6985AB5FD556}" type="pres">
      <dgm:prSet presAssocID="{58EF906C-5477-4D2A-95EB-23AE8B6C9F17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CE6E5B30-5D75-4448-A203-896ADF9D2173}" type="pres">
      <dgm:prSet presAssocID="{FB176F49-0D64-4B21-8CAC-7FE2C4A1DDB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E91332-9C58-41A7-84B7-185F136C63E5}" type="pres">
      <dgm:prSet presAssocID="{23F80B6E-A070-48AC-8488-715E8FC2167C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EE0673CC-D4AE-4DB7-B32D-61896CA9C6B3}" type="pres">
      <dgm:prSet presAssocID="{ACD6C3AC-7DF7-44F5-8EEE-ED69AC1DEF9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D5EA61-8402-4D2C-9F9A-2800CB0E0BFA}" type="pres">
      <dgm:prSet presAssocID="{B36E50ED-4DF9-4A7C-9987-4CB1C00F02BF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68DF9EBB-21C9-45E2-8A51-3EBDE4CFA323}" type="pres">
      <dgm:prSet presAssocID="{A8934949-C5C1-4CAD-8371-81DD4941596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508241-CF23-4E88-A676-35D250E53001}" type="presOf" srcId="{3607EF43-E8EA-4EAD-B971-B6B7A1E66197}" destId="{42CC54B0-534D-4A1C-9D85-ACDB77AB1BCA}" srcOrd="0" destOrd="0" presId="urn:microsoft.com/office/officeart/2005/8/layout/vList2"/>
    <dgm:cxn modelId="{3CB74040-3257-4F52-B4C1-90BDB9AF4F31}" type="presOf" srcId="{F6A9D785-2369-4AE8-8277-7685B2150FA1}" destId="{0BC30442-0293-4E8A-B440-E723CD5052AE}" srcOrd="0" destOrd="0" presId="urn:microsoft.com/office/officeart/2005/8/layout/vList2"/>
    <dgm:cxn modelId="{AF0CCDEE-E0D6-411A-A877-0BC1DC5ABCC1}" srcId="{F6A9D785-2369-4AE8-8277-7685B2150FA1}" destId="{ACD6C3AC-7DF7-44F5-8EEE-ED69AC1DEF96}" srcOrd="3" destOrd="0" parTransId="{E006A92B-D0D8-4AEA-BAE2-D056DF9BB2E5}" sibTransId="{B36E50ED-4DF9-4A7C-9987-4CB1C00F02BF}"/>
    <dgm:cxn modelId="{682085AC-A11C-4D33-9D92-F924EE0F5070}" type="presOf" srcId="{838B9AC7-7021-4B68-922E-DEA8C81E1FEF}" destId="{26651E76-44D5-4EAF-8155-9FBCEA0C4058}" srcOrd="0" destOrd="0" presId="urn:microsoft.com/office/officeart/2005/8/layout/vList2"/>
    <dgm:cxn modelId="{4567DD4C-AEFA-4E66-852C-D39D5EA48C16}" type="presOf" srcId="{ACD6C3AC-7DF7-44F5-8EEE-ED69AC1DEF96}" destId="{EE0673CC-D4AE-4DB7-B32D-61896CA9C6B3}" srcOrd="0" destOrd="0" presId="urn:microsoft.com/office/officeart/2005/8/layout/vList2"/>
    <dgm:cxn modelId="{A154DA60-B838-4F2C-9757-178E9ED83B85}" srcId="{F6A9D785-2369-4AE8-8277-7685B2150FA1}" destId="{838B9AC7-7021-4B68-922E-DEA8C81E1FEF}" srcOrd="0" destOrd="0" parTransId="{165442ED-4813-44C0-8B29-0E6DE4F61BA8}" sibTransId="{9A70A605-DEE4-4F53-A33E-884E4214E513}"/>
    <dgm:cxn modelId="{54240ADE-5850-4D34-BDCF-D40D72953E3A}" type="presOf" srcId="{A8934949-C5C1-4CAD-8371-81DD4941596B}" destId="{68DF9EBB-21C9-45E2-8A51-3EBDE4CFA323}" srcOrd="0" destOrd="0" presId="urn:microsoft.com/office/officeart/2005/8/layout/vList2"/>
    <dgm:cxn modelId="{04ABB3B2-9891-43FE-8C79-57E30FC1D601}" srcId="{F6A9D785-2369-4AE8-8277-7685B2150FA1}" destId="{FB176F49-0D64-4B21-8CAC-7FE2C4A1DDB0}" srcOrd="2" destOrd="0" parTransId="{3E74BC90-C1A5-4B19-A593-F031E78D361D}" sibTransId="{23F80B6E-A070-48AC-8488-715E8FC2167C}"/>
    <dgm:cxn modelId="{C9BB0EF8-CAAA-4C76-8389-EF2EF7F89155}" srcId="{F6A9D785-2369-4AE8-8277-7685B2150FA1}" destId="{A8934949-C5C1-4CAD-8371-81DD4941596B}" srcOrd="4" destOrd="0" parTransId="{F5772BC8-66A5-4E0C-835F-576208175918}" sibTransId="{396429B2-DAE8-4814-8FBA-7D27F756C9F7}"/>
    <dgm:cxn modelId="{8A8B7043-75CD-475B-A06E-DBFB3B5F2282}" type="presOf" srcId="{FB176F49-0D64-4B21-8CAC-7FE2C4A1DDB0}" destId="{CE6E5B30-5D75-4448-A203-896ADF9D2173}" srcOrd="0" destOrd="0" presId="urn:microsoft.com/office/officeart/2005/8/layout/vList2"/>
    <dgm:cxn modelId="{0B004E42-5B18-42A4-8E29-09EA43D6E6B2}" srcId="{F6A9D785-2369-4AE8-8277-7685B2150FA1}" destId="{3607EF43-E8EA-4EAD-B971-B6B7A1E66197}" srcOrd="1" destOrd="0" parTransId="{22844CAE-20E6-4BBD-A3F6-AA217A445415}" sibTransId="{58EF906C-5477-4D2A-95EB-23AE8B6C9F17}"/>
    <dgm:cxn modelId="{3F396064-833D-40E8-9F24-36718467F58A}" type="presParOf" srcId="{0BC30442-0293-4E8A-B440-E723CD5052AE}" destId="{26651E76-44D5-4EAF-8155-9FBCEA0C4058}" srcOrd="0" destOrd="0" presId="urn:microsoft.com/office/officeart/2005/8/layout/vList2"/>
    <dgm:cxn modelId="{28DC6DCB-494D-4F59-82BF-03103DA5F7B8}" type="presParOf" srcId="{0BC30442-0293-4E8A-B440-E723CD5052AE}" destId="{B221F1C1-4A5B-4C84-9F60-C97D6F90E5F7}" srcOrd="1" destOrd="0" presId="urn:microsoft.com/office/officeart/2005/8/layout/vList2"/>
    <dgm:cxn modelId="{52E78737-608A-42BC-9E85-847EBBDDDE7A}" type="presParOf" srcId="{0BC30442-0293-4E8A-B440-E723CD5052AE}" destId="{42CC54B0-534D-4A1C-9D85-ACDB77AB1BCA}" srcOrd="2" destOrd="0" presId="urn:microsoft.com/office/officeart/2005/8/layout/vList2"/>
    <dgm:cxn modelId="{6D9278C7-24FF-49B6-89D1-2E51FADF00A1}" type="presParOf" srcId="{0BC30442-0293-4E8A-B440-E723CD5052AE}" destId="{2ABA96F5-0963-41C2-8B11-6985AB5FD556}" srcOrd="3" destOrd="0" presId="urn:microsoft.com/office/officeart/2005/8/layout/vList2"/>
    <dgm:cxn modelId="{FA9C8766-67F5-4C65-AEAE-BA7240D2DBFE}" type="presParOf" srcId="{0BC30442-0293-4E8A-B440-E723CD5052AE}" destId="{CE6E5B30-5D75-4448-A203-896ADF9D2173}" srcOrd="4" destOrd="0" presId="urn:microsoft.com/office/officeart/2005/8/layout/vList2"/>
    <dgm:cxn modelId="{372D93E3-B3EF-4DCC-ABCF-CA566C898D54}" type="presParOf" srcId="{0BC30442-0293-4E8A-B440-E723CD5052AE}" destId="{33E91332-9C58-41A7-84B7-185F136C63E5}" srcOrd="5" destOrd="0" presId="urn:microsoft.com/office/officeart/2005/8/layout/vList2"/>
    <dgm:cxn modelId="{5C803DF6-DDCC-4C97-AFC4-91B595530455}" type="presParOf" srcId="{0BC30442-0293-4E8A-B440-E723CD5052AE}" destId="{EE0673CC-D4AE-4DB7-B32D-61896CA9C6B3}" srcOrd="6" destOrd="0" presId="urn:microsoft.com/office/officeart/2005/8/layout/vList2"/>
    <dgm:cxn modelId="{E2F0E8DB-ECC0-4159-9E28-5DB67C9A7D1C}" type="presParOf" srcId="{0BC30442-0293-4E8A-B440-E723CD5052AE}" destId="{4FD5EA61-8402-4D2C-9F9A-2800CB0E0BFA}" srcOrd="7" destOrd="0" presId="urn:microsoft.com/office/officeart/2005/8/layout/vList2"/>
    <dgm:cxn modelId="{1F15848B-04A0-43AF-8CA2-A70C1E310C6E}" type="presParOf" srcId="{0BC30442-0293-4E8A-B440-E723CD5052AE}" destId="{68DF9EBB-21C9-45E2-8A51-3EBDE4CFA3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1E76-44D5-4EAF-8155-9FBCEA0C4058}">
      <dsp:nvSpPr>
        <dsp:cNvPr id="0" name=""/>
        <dsp:cNvSpPr/>
      </dsp:nvSpPr>
      <dsp:spPr>
        <a:xfrm>
          <a:off x="0" y="37266"/>
          <a:ext cx="6941905" cy="917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b="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해양쓰레기 자</a:t>
          </a:r>
          <a:r>
            <a:rPr lang="ko-KR" altLang="en-US" sz="1600" b="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동</a:t>
          </a:r>
          <a:r>
            <a:rPr lang="ko-KR" sz="1600" b="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수거</a:t>
          </a:r>
          <a:endParaRPr lang="en-US" sz="1600" b="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44778" y="82044"/>
        <a:ext cx="6852349" cy="827724"/>
      </dsp:txXfrm>
    </dsp:sp>
    <dsp:sp modelId="{42CC54B0-534D-4A1C-9D85-ACDB77AB1BCA}">
      <dsp:nvSpPr>
        <dsp:cNvPr id="0" name=""/>
        <dsp:cNvSpPr/>
      </dsp:nvSpPr>
      <dsp:spPr>
        <a:xfrm>
          <a:off x="0" y="1095666"/>
          <a:ext cx="6941905" cy="917280"/>
        </a:xfrm>
        <a:prstGeom prst="roundRect">
          <a:avLst/>
        </a:prstGeom>
        <a:solidFill>
          <a:schemeClr val="accent2">
            <a:hueOff val="230261"/>
            <a:satOff val="-1585"/>
            <a:lumOff val="7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일정 </a:t>
          </a:r>
          <a:r>
            <a:rPr lang="ko-KR" sz="16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무게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이상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수거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,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통한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자동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수거 요청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44778" y="1140444"/>
        <a:ext cx="6852349" cy="827724"/>
      </dsp:txXfrm>
    </dsp:sp>
    <dsp:sp modelId="{CE6E5B30-5D75-4448-A203-896ADF9D2173}">
      <dsp:nvSpPr>
        <dsp:cNvPr id="0" name=""/>
        <dsp:cNvSpPr/>
      </dsp:nvSpPr>
      <dsp:spPr>
        <a:xfrm>
          <a:off x="0" y="2154066"/>
          <a:ext cx="6941905" cy="917280"/>
        </a:xfrm>
        <a:prstGeom prst="roundRect">
          <a:avLst/>
        </a:prstGeom>
        <a:solidFill>
          <a:schemeClr val="accent2">
            <a:hueOff val="460521"/>
            <a:satOff val="-3170"/>
            <a:lumOff val="1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수거된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 무게</a:t>
          </a:r>
          <a:endParaRPr lang="en-US" altLang="ko-KR" sz="1600" kern="12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실시간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으로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웹 사이트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에 전송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44778" y="2198844"/>
        <a:ext cx="6852349" cy="827724"/>
      </dsp:txXfrm>
    </dsp:sp>
    <dsp:sp modelId="{EE0673CC-D4AE-4DB7-B32D-61896CA9C6B3}">
      <dsp:nvSpPr>
        <dsp:cNvPr id="0" name=""/>
        <dsp:cNvSpPr/>
      </dsp:nvSpPr>
      <dsp:spPr>
        <a:xfrm>
          <a:off x="0" y="3212466"/>
          <a:ext cx="6941905" cy="917280"/>
        </a:xfrm>
        <a:prstGeom prst="roundRect">
          <a:avLst/>
        </a:prstGeom>
        <a:solidFill>
          <a:schemeClr val="accent2">
            <a:hueOff val="690782"/>
            <a:satOff val="-4754"/>
            <a:lumOff val="22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웹 사이트에서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제주도 </a:t>
          </a:r>
          <a:r>
            <a:rPr lang="ko-KR" sz="1600" kern="12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해안별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수집량 분류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44778" y="3257244"/>
        <a:ext cx="6852349" cy="827724"/>
      </dsp:txXfrm>
    </dsp:sp>
    <dsp:sp modelId="{68DF9EBB-21C9-45E2-8A51-3EBDE4CFA323}">
      <dsp:nvSpPr>
        <dsp:cNvPr id="0" name=""/>
        <dsp:cNvSpPr/>
      </dsp:nvSpPr>
      <dsp:spPr>
        <a:xfrm>
          <a:off x="0" y="4270866"/>
          <a:ext cx="6941905" cy="917280"/>
        </a:xfrm>
        <a:prstGeom prst="roundRect">
          <a:avLst/>
        </a:prstGeom>
        <a:solidFill>
          <a:schemeClr val="accent2">
            <a:hueOff val="921042"/>
            <a:satOff val="-6339"/>
            <a:lumOff val="2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웹 </a:t>
          </a:r>
          <a:r>
            <a:rPr lang="ko-KR" sz="16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사이트에 수집된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각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안의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sz="16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월별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</a:t>
          </a:r>
          <a:endParaRPr lang="en-US" altLang="ko-KR" sz="1600" kern="12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수집량 데이터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통한 </a:t>
          </a:r>
          <a:r>
            <a:rPr lang="ko-KR" sz="1600" kern="12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쓰레기량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분석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44778" y="4315644"/>
        <a:ext cx="6852349" cy="827724"/>
      </dsp:txXfrm>
    </dsp:sp>
    <dsp:sp modelId="{1DBE99C3-6E34-45ED-AEA4-463B628484FD}">
      <dsp:nvSpPr>
        <dsp:cNvPr id="0" name=""/>
        <dsp:cNvSpPr/>
      </dsp:nvSpPr>
      <dsp:spPr>
        <a:xfrm>
          <a:off x="0" y="5329266"/>
          <a:ext cx="6941905" cy="91728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분석 정보 기반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의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시기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&amp;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지역별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해당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지역 주변 </a:t>
          </a:r>
          <a:endParaRPr lang="en-US" altLang="ko-KR" sz="1600" kern="12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 </a:t>
          </a:r>
          <a:r>
            <a:rPr lang="ko-KR" sz="1600" kern="1200" dirty="0">
              <a:latin typeface="나눔스퀘어_ac" panose="020B0600000101010101" pitchFamily="50" charset="-127"/>
              <a:ea typeface="나눔스퀘어_ac" panose="020B0600000101010101" pitchFamily="50" charset="-127"/>
            </a:rPr>
            <a:t>배출 </a:t>
          </a:r>
          <a:r>
            <a:rPr 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규제 강화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44778" y="5374044"/>
        <a:ext cx="6852349" cy="82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1E76-44D5-4EAF-8155-9FBCEA0C4058}">
      <dsp:nvSpPr>
        <dsp:cNvPr id="0" name=""/>
        <dsp:cNvSpPr/>
      </dsp:nvSpPr>
      <dsp:spPr>
        <a:xfrm>
          <a:off x="0" y="40865"/>
          <a:ext cx="6979950" cy="1104480"/>
        </a:xfrm>
        <a:prstGeom prst="roundRect">
          <a:avLst/>
        </a:prstGeom>
        <a:solidFill>
          <a:srgbClr val="E0294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지속적인 각 </a:t>
          </a:r>
          <a:r>
            <a:rPr lang="ko-KR" altLang="en-US" sz="1600" b="0" kern="12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해안별</a:t>
          </a:r>
          <a:r>
            <a:rPr lang="ko-KR" altLang="en-US" sz="1600" b="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쓰레기 수거량 데이터 수집</a:t>
          </a:r>
          <a:endParaRPr lang="en-US" sz="1600" b="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53916" y="94781"/>
        <a:ext cx="6872118" cy="996648"/>
      </dsp:txXfrm>
    </dsp:sp>
    <dsp:sp modelId="{42CC54B0-534D-4A1C-9D85-ACDB77AB1BCA}">
      <dsp:nvSpPr>
        <dsp:cNvPr id="0" name=""/>
        <dsp:cNvSpPr/>
      </dsp:nvSpPr>
      <dsp:spPr>
        <a:xfrm>
          <a:off x="0" y="1315264"/>
          <a:ext cx="6979950" cy="1104480"/>
        </a:xfrm>
        <a:prstGeom prst="roundRect">
          <a:avLst/>
        </a:prstGeom>
        <a:solidFill>
          <a:srgbClr val="E438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파도의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힘으로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작동하므로</a:t>
          </a:r>
          <a:endParaRPr lang="en-US" altLang="ko-KR" sz="1600" kern="12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아두이노에서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자료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전송이 가능할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정도의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전력만 필요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53916" y="1369180"/>
        <a:ext cx="6872118" cy="996648"/>
      </dsp:txXfrm>
    </dsp:sp>
    <dsp:sp modelId="{CE6E5B30-5D75-4448-A203-896ADF9D2173}">
      <dsp:nvSpPr>
        <dsp:cNvPr id="0" name=""/>
        <dsp:cNvSpPr/>
      </dsp:nvSpPr>
      <dsp:spPr>
        <a:xfrm>
          <a:off x="0" y="2589665"/>
          <a:ext cx="6979950" cy="1104480"/>
        </a:xfrm>
        <a:prstGeom prst="roundRect">
          <a:avLst/>
        </a:prstGeom>
        <a:solidFill>
          <a:srgbClr val="E8495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태양광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발전 패널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부착 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외부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전력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공급없이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지속적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가동 가능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53916" y="2643581"/>
        <a:ext cx="6872118" cy="996648"/>
      </dsp:txXfrm>
    </dsp:sp>
    <dsp:sp modelId="{EE0673CC-D4AE-4DB7-B32D-61896CA9C6B3}">
      <dsp:nvSpPr>
        <dsp:cNvPr id="0" name=""/>
        <dsp:cNvSpPr/>
      </dsp:nvSpPr>
      <dsp:spPr>
        <a:xfrm>
          <a:off x="0" y="3864065"/>
          <a:ext cx="6979950" cy="1104480"/>
        </a:xfrm>
        <a:prstGeom prst="roundRect">
          <a:avLst/>
        </a:prstGeom>
        <a:solidFill>
          <a:srgbClr val="EB57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수집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데이터를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활용하여 해양쓰레기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주요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발생지역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및</a:t>
          </a:r>
          <a:endParaRPr lang="en-US" altLang="ko-KR" sz="1600" kern="1200" dirty="0" smtClean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해양쓰레기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발생량 증가일 확인 가능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53916" y="3917981"/>
        <a:ext cx="6872118" cy="996648"/>
      </dsp:txXfrm>
    </dsp:sp>
    <dsp:sp modelId="{68DF9EBB-21C9-45E2-8A51-3EBDE4CFA323}">
      <dsp:nvSpPr>
        <dsp:cNvPr id="0" name=""/>
        <dsp:cNvSpPr/>
      </dsp:nvSpPr>
      <dsp:spPr>
        <a:xfrm>
          <a:off x="0" y="5138466"/>
          <a:ext cx="6979950" cy="1104480"/>
        </a:xfrm>
        <a:prstGeom prst="roundRect">
          <a:avLst/>
        </a:prstGeom>
        <a:solidFill>
          <a:srgbClr val="EE6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바다로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유출되는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쓰레기들을</a:t>
          </a:r>
          <a:r>
            <a:rPr lang="en-US" altLang="ko-KR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 </a:t>
          </a:r>
          <a:r>
            <a:rPr lang="ko-KR" altLang="en-US" sz="1600" kern="1200" dirty="0" smtClean="0">
              <a:latin typeface="나눔스퀘어_ac" panose="020B0600000101010101" pitchFamily="50" charset="-127"/>
              <a:ea typeface="나눔스퀘어_ac" panose="020B0600000101010101" pitchFamily="50" charset="-127"/>
            </a:rPr>
            <a:t>중간에서 수거 가능</a:t>
          </a:r>
          <a:endParaRPr lang="en-US" sz="1600" kern="1200" dirty="0">
            <a:latin typeface="나눔스퀘어_ac" panose="020B0600000101010101" pitchFamily="50" charset="-127"/>
            <a:ea typeface="나눔스퀘어_ac" panose="020B0600000101010101" pitchFamily="50" charset="-127"/>
          </a:endParaRPr>
        </a:p>
      </dsp:txBody>
      <dsp:txXfrm>
        <a:off x="53916" y="5192382"/>
        <a:ext cx="6872118" cy="99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52601-6018-4343-943E-C2CB9E9B62E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EA787-D21D-4B02-9D42-49F3D838D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 smtClean="0">
                <a:latin typeface="Malgun Gothic"/>
                <a:ea typeface="Malgun Gothic"/>
              </a:rPr>
              <a:t>도내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지역사회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문제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중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하나인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해양쓰레기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문제에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대하여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알게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되어서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위한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쓰레기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수거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방안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및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대비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방안이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필요하다고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생각했다</a:t>
            </a:r>
            <a:r>
              <a:rPr lang="en-US" altLang="ko-KR" sz="1200" dirty="0" smtClean="0">
                <a:latin typeface="Malgun Gothic"/>
                <a:ea typeface="+mn-lt"/>
              </a:rPr>
              <a:t>. </a:t>
            </a:r>
            <a:r>
              <a:rPr lang="ko-KR" altLang="ko-KR" sz="1200" dirty="0" smtClean="0">
                <a:latin typeface="Malgun Gothic"/>
                <a:ea typeface="Malgun Gothic"/>
              </a:rPr>
              <a:t>이때</a:t>
            </a:r>
            <a:r>
              <a:rPr lang="en-US" altLang="ko-KR" sz="1200" dirty="0" smtClean="0">
                <a:latin typeface="Malgun Gothic"/>
                <a:ea typeface="+mn-lt"/>
              </a:rPr>
              <a:t> ‘</a:t>
            </a:r>
            <a:r>
              <a:rPr lang="ko-KR" altLang="ko-KR" sz="1200" dirty="0" smtClean="0">
                <a:latin typeface="Malgun Gothic"/>
                <a:ea typeface="Malgun Gothic"/>
              </a:rPr>
              <a:t>해파리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포집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기기</a:t>
            </a:r>
            <a:r>
              <a:rPr lang="en-US" altLang="ko-KR" sz="1200" dirty="0" smtClean="0">
                <a:latin typeface="Malgun Gothic"/>
                <a:ea typeface="+mn-lt"/>
              </a:rPr>
              <a:t>’</a:t>
            </a:r>
            <a:r>
              <a:rPr lang="ko-KR" altLang="ko-KR" sz="1200" dirty="0" smtClean="0">
                <a:latin typeface="Malgun Gothic"/>
                <a:ea typeface="Malgun Gothic"/>
              </a:rPr>
              <a:t>라는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아이디어를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보았던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것이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기억나서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해파리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대신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쓰레기에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적용하여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해양쓰레기를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수집해보자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라는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아이디어가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떠올랐다</a:t>
            </a:r>
            <a:r>
              <a:rPr lang="en-US" altLang="ko-KR" sz="1200" dirty="0" smtClean="0">
                <a:latin typeface="Malgun Gothic"/>
                <a:ea typeface="+mn-lt"/>
              </a:rPr>
              <a:t>. </a:t>
            </a:r>
            <a:r>
              <a:rPr lang="ko-KR" altLang="ko-KR" sz="1200" dirty="0" smtClean="0">
                <a:latin typeface="Malgun Gothic"/>
                <a:ea typeface="Malgun Gothic"/>
              </a:rPr>
              <a:t>또한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단순히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수집하는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것이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아닌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이용하여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무엇을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할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수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있을지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고민하다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분석하면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해양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지역별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쓰레기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배출량을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구할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수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있고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이용해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유의미한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자료를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얻어낼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수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있을 것이라</a:t>
            </a:r>
            <a:r>
              <a:rPr lang="en-US" altLang="ko-KR" sz="1200" dirty="0" smtClean="0">
                <a:latin typeface="Malgun Gothic"/>
                <a:ea typeface="+mn-lt"/>
              </a:rPr>
              <a:t> </a:t>
            </a:r>
            <a:r>
              <a:rPr lang="ko-KR" altLang="ko-KR" sz="1200" dirty="0" smtClean="0">
                <a:latin typeface="Malgun Gothic"/>
                <a:ea typeface="Malgun Gothic"/>
              </a:rPr>
              <a:t>생각했다</a:t>
            </a:r>
            <a:r>
              <a:rPr lang="en-US" altLang="ko-KR" sz="1200" dirty="0" smtClean="0">
                <a:latin typeface="Malgun Gothic"/>
                <a:ea typeface="+mn-lt"/>
              </a:rPr>
              <a:t>.</a:t>
            </a:r>
            <a:endParaRPr lang="ko-KR" altLang="ko-KR" dirty="0" smtClean="0">
              <a:ea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EA787-D21D-4B02-9D42-49F3D838D5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2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 smtClean="0">
                <a:ea typeface="+mn-lt"/>
                <a:cs typeface="+mn-lt"/>
              </a:rPr>
              <a:t>제주도 </a:t>
            </a:r>
            <a:r>
              <a:rPr lang="ko-KR" altLang="en-US" sz="1200" dirty="0" smtClean="0">
                <a:ea typeface="+mn-lt"/>
                <a:cs typeface="+mn-lt"/>
              </a:rPr>
              <a:t>내</a:t>
            </a:r>
            <a:r>
              <a:rPr lang="ko-KR" altLang="ko-KR" sz="1200" dirty="0" smtClean="0">
                <a:ea typeface="+mn-lt"/>
                <a:cs typeface="+mn-lt"/>
              </a:rPr>
              <a:t> </a:t>
            </a:r>
            <a:r>
              <a:rPr lang="ko-KR" altLang="en-US" sz="1200" dirty="0" smtClean="0">
                <a:ea typeface="+mn-lt"/>
                <a:cs typeface="+mn-lt"/>
              </a:rPr>
              <a:t>발생한</a:t>
            </a:r>
            <a:r>
              <a:rPr lang="ko-KR" altLang="ko-KR" sz="1200" dirty="0" smtClean="0">
                <a:ea typeface="+mn-lt"/>
                <a:cs typeface="+mn-lt"/>
              </a:rPr>
              <a:t> 지역사회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문제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중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하나인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해양쓰레기</a:t>
            </a:r>
            <a:r>
              <a:rPr lang="ko-KR" altLang="en-US" sz="1200" dirty="0" smtClean="0">
                <a:ea typeface="+mn-lt"/>
                <a:cs typeface="+mn-lt"/>
              </a:rPr>
              <a:t> 문제를</a:t>
            </a:r>
            <a:r>
              <a:rPr lang="ko-KR" altLang="ko-KR" sz="1200" dirty="0" smtClean="0">
                <a:ea typeface="+mn-lt"/>
                <a:cs typeface="+mn-lt"/>
              </a:rPr>
              <a:t> 해결하고자</a:t>
            </a:r>
            <a:r>
              <a:rPr lang="ko-KR" altLang="en-US" sz="1200" dirty="0" smtClean="0">
                <a:ea typeface="+mn-lt"/>
                <a:cs typeface="+mn-lt"/>
              </a:rPr>
              <a:t> </a:t>
            </a:r>
            <a:r>
              <a:rPr lang="ko-KR" altLang="ko-KR" sz="1200" dirty="0" err="1" smtClean="0">
                <a:ea typeface="+mn-lt"/>
                <a:cs typeface="+mn-lt"/>
              </a:rPr>
              <a:t>아두이노를</a:t>
            </a:r>
            <a:r>
              <a:rPr lang="en-US" altLang="ko-KR" sz="1200" dirty="0" smtClean="0">
                <a:ea typeface="+mn-lt"/>
                <a:cs typeface="+mn-lt"/>
              </a:rPr>
              <a:t> </a:t>
            </a:r>
            <a:r>
              <a:rPr lang="ko-KR" altLang="en-US" sz="1200" dirty="0" smtClean="0">
                <a:ea typeface="+mn-lt"/>
                <a:cs typeface="+mn-lt"/>
              </a:rPr>
              <a:t>통해</a:t>
            </a:r>
            <a:r>
              <a:rPr lang="ko-KR" altLang="ko-KR" sz="1200" dirty="0" smtClean="0">
                <a:ea typeface="+mn-lt"/>
                <a:cs typeface="+mn-lt"/>
              </a:rPr>
              <a:t> 해양쓰레기를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수거할 수 있는 기기를 설계하였다</a:t>
            </a:r>
            <a:r>
              <a:rPr lang="en-US" altLang="ko-KR" sz="1200" dirty="0" smtClean="0">
                <a:ea typeface="+mn-lt"/>
                <a:cs typeface="+mn-lt"/>
              </a:rPr>
              <a:t>. </a:t>
            </a:r>
            <a:r>
              <a:rPr lang="ko-KR" altLang="en-US" sz="1200" dirty="0" smtClean="0">
                <a:ea typeface="+mn-lt"/>
                <a:cs typeface="+mn-lt"/>
              </a:rPr>
              <a:t>이 기기를 해수욕장의 안전 라인에 설치하여 </a:t>
            </a:r>
            <a:r>
              <a:rPr lang="ko-KR" altLang="ko-KR" sz="1200" dirty="0" smtClean="0">
                <a:ea typeface="+mn-lt"/>
                <a:cs typeface="+mn-lt"/>
              </a:rPr>
              <a:t>또한</a:t>
            </a:r>
            <a:r>
              <a:rPr lang="en-US" altLang="ko-KR" sz="1200" dirty="0" smtClean="0">
                <a:ea typeface="+mn-lt"/>
                <a:cs typeface="+mn-lt"/>
              </a:rPr>
              <a:t>, </a:t>
            </a:r>
            <a:r>
              <a:rPr lang="en-US" altLang="ko-KR" sz="1200" dirty="0" err="1" smtClean="0">
                <a:ea typeface="+mn-lt"/>
                <a:cs typeface="+mn-lt"/>
              </a:rPr>
              <a:t>IoT</a:t>
            </a:r>
            <a:r>
              <a:rPr lang="ko-KR" altLang="en-US" sz="1200" dirty="0" smtClean="0">
                <a:ea typeface="+mn-lt"/>
                <a:cs typeface="+mn-lt"/>
              </a:rPr>
              <a:t>를</a:t>
            </a:r>
            <a:r>
              <a:rPr lang="en-US" altLang="ko-KR" sz="1200" dirty="0" smtClean="0">
                <a:ea typeface="+mn-lt"/>
                <a:cs typeface="+mn-lt"/>
              </a:rPr>
              <a:t> </a:t>
            </a:r>
            <a:r>
              <a:rPr lang="ko-KR" altLang="en-US" sz="1200" dirty="0" smtClean="0">
                <a:ea typeface="+mn-lt"/>
                <a:cs typeface="+mn-lt"/>
              </a:rPr>
              <a:t>적용하여 수거한 쓰레기의 양을 실시간으로 측정하고 </a:t>
            </a:r>
            <a:r>
              <a:rPr lang="ko-KR" altLang="ko-KR" sz="1200" dirty="0" smtClean="0">
                <a:ea typeface="+mn-lt"/>
                <a:cs typeface="+mn-lt"/>
              </a:rPr>
              <a:t>이를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통해 언제 쓰레기를 수거해야 할지 앱을 통해 확인할 수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있다</a:t>
            </a:r>
            <a:r>
              <a:rPr lang="en-US" altLang="ko-KR" sz="1200" dirty="0" smtClean="0">
                <a:ea typeface="+mn-lt"/>
                <a:cs typeface="+mn-lt"/>
              </a:rPr>
              <a:t>. </a:t>
            </a:r>
            <a:r>
              <a:rPr lang="ko-KR" altLang="ko-KR" sz="1200" dirty="0" smtClean="0">
                <a:ea typeface="+mn-lt"/>
                <a:cs typeface="+mn-lt"/>
              </a:rPr>
              <a:t>실시간으로 측정된 자료를 모아 이에 빅데이터 기술을</a:t>
            </a:r>
            <a:r>
              <a:rPr lang="ko-KR" altLang="en-US" sz="1200" dirty="0" smtClean="0">
                <a:ea typeface="+mn-lt"/>
                <a:cs typeface="+mn-lt"/>
              </a:rPr>
              <a:t> 적용하여</a:t>
            </a:r>
            <a:r>
              <a:rPr lang="ko-KR" altLang="ko-KR" sz="1200" dirty="0" smtClean="0">
                <a:ea typeface="+mn-lt"/>
                <a:cs typeface="+mn-lt"/>
              </a:rPr>
              <a:t> 쓰레기가 많이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발생하는</a:t>
            </a:r>
            <a:r>
              <a:rPr lang="ko-KR" altLang="en-US" sz="1200" dirty="0" smtClean="0">
                <a:ea typeface="+mn-lt"/>
                <a:cs typeface="+mn-lt"/>
              </a:rPr>
              <a:t> 지역을</a:t>
            </a:r>
            <a:r>
              <a:rPr lang="ko-KR" altLang="ko-KR" sz="1200" dirty="0" smtClean="0">
                <a:ea typeface="+mn-lt"/>
                <a:cs typeface="+mn-lt"/>
              </a:rPr>
              <a:t> 알아낼 수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있게 </a:t>
            </a:r>
            <a:r>
              <a:rPr lang="ko-KR" altLang="en-US" sz="1200" dirty="0" smtClean="0">
                <a:ea typeface="+mn-lt"/>
                <a:cs typeface="+mn-lt"/>
              </a:rPr>
              <a:t>되어</a:t>
            </a:r>
            <a:r>
              <a:rPr lang="ko-KR" altLang="ko-KR" sz="1200" dirty="0" smtClean="0">
                <a:ea typeface="+mn-lt"/>
                <a:cs typeface="+mn-lt"/>
              </a:rPr>
              <a:t> </a:t>
            </a:r>
            <a:r>
              <a:rPr lang="ko-KR" altLang="en-US" sz="1200" dirty="0" smtClean="0">
                <a:ea typeface="+mn-lt"/>
                <a:cs typeface="+mn-lt"/>
              </a:rPr>
              <a:t>조치를</a:t>
            </a:r>
            <a:r>
              <a:rPr lang="ko-KR" altLang="ko-KR" sz="1200" dirty="0" smtClean="0">
                <a:ea typeface="+mn-lt"/>
                <a:cs typeface="+mn-lt"/>
              </a:rPr>
              <a:t> 더 쉽게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취할 수</a:t>
            </a:r>
            <a:r>
              <a:rPr lang="ko-KR" altLang="en-US" sz="1200" dirty="0" smtClean="0">
                <a:ea typeface="+mn-lt"/>
                <a:cs typeface="+mn-lt"/>
              </a:rPr>
              <a:t> </a:t>
            </a:r>
            <a:r>
              <a:rPr lang="ko-KR" altLang="ko-KR" sz="1200" dirty="0" smtClean="0">
                <a:ea typeface="+mn-lt"/>
                <a:cs typeface="+mn-lt"/>
              </a:rPr>
              <a:t>있도록 한다</a:t>
            </a:r>
            <a:r>
              <a:rPr lang="en-US" altLang="ko-KR" sz="1200" dirty="0" smtClean="0">
                <a:ea typeface="+mn-lt"/>
                <a:cs typeface="+mn-lt"/>
              </a:rPr>
              <a:t>.</a:t>
            </a:r>
            <a:endParaRPr lang="ko-KR" altLang="ko-KR" dirty="0" smtClean="0">
              <a:ea typeface="+mn-lt"/>
              <a:cs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EA787-D21D-4B02-9D42-49F3D838D5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본 작품은 스티로폼과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센서 몇 개만을 이용하여 만들 수 있기 때문에 비용적인 부분에서는 추진하는데 문제가 없을 것으로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작품에 필요한 에너지는 </a:t>
            </a:r>
            <a:r>
              <a:rPr lang="ko-KR" altLang="en-US" dirty="0" err="1" smtClean="0"/>
              <a:t>태양광판을</a:t>
            </a:r>
            <a:r>
              <a:rPr lang="ko-KR" altLang="en-US" dirty="0" smtClean="0"/>
              <a:t> 이용하여 생산하기 때문에 추가적으로 외부 전력의 공급은 필요가 없어 이 또한 문제가 될 것 같지는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작품에 필요한 데이터들은 쓰레기 </a:t>
            </a:r>
            <a:r>
              <a:rPr lang="ko-KR" altLang="en-US" dirty="0" err="1" smtClean="0"/>
              <a:t>수거기에서</a:t>
            </a:r>
            <a:r>
              <a:rPr lang="ko-KR" altLang="en-US" dirty="0" smtClean="0"/>
              <a:t> 자동으로 계속해서 수집하므로 데이터 또한 지속적으로 얻을 수 있을 것으로 보인다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수거기에서</a:t>
            </a:r>
            <a:r>
              <a:rPr lang="ko-KR" altLang="en-US" dirty="0" smtClean="0"/>
              <a:t> 수집된 자료들은 실시간으로 온라인 상에서 분석되므로 결과를 얻는 것도 큰 문제 없이 가능할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작품에서 발생할 수 있을 문제로는 쓰레기 수거 과정과 쓰레기 </a:t>
            </a:r>
            <a:r>
              <a:rPr lang="ko-KR" altLang="en-US" dirty="0" err="1" smtClean="0"/>
              <a:t>수거기</a:t>
            </a:r>
            <a:r>
              <a:rPr lang="ko-KR" altLang="en-US" dirty="0" smtClean="0"/>
              <a:t> 설치 과정에서 발생할 수 있을 것으로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문제들은 쓰레기 </a:t>
            </a:r>
            <a:r>
              <a:rPr lang="ko-KR" altLang="en-US" dirty="0" err="1" smtClean="0"/>
              <a:t>수거기를</a:t>
            </a:r>
            <a:r>
              <a:rPr lang="ko-KR" altLang="en-US" dirty="0" smtClean="0"/>
              <a:t> 해수욕장의 안전선이 설치된 곳 부근에 설치하고 쓰레기 수거 과정은 해수욕장에 배치된 해양 경비원들이 부담해준다면 해결될 수 있을 것으로 보인다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EA787-D21D-4B02-9D42-49F3D838D5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5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smtClean="0">
                <a:ea typeface="+mn-lt"/>
                <a:cs typeface="+mn-lt"/>
              </a:rPr>
              <a:t>실제로 바다에 떠다니는 쓰레기를 제거함과 동시에 쓰레기 발생 빈도 대한 자료를 수집한다는 가장 큰 특징이 있다</a:t>
            </a:r>
            <a:r>
              <a:rPr lang="en-US" altLang="ko-KR" dirty="0" smtClean="0">
                <a:ea typeface="+mn-lt"/>
                <a:cs typeface="+mn-lt"/>
              </a:rPr>
              <a:t>. </a:t>
            </a:r>
            <a:r>
              <a:rPr lang="ko-KR" altLang="ko-KR" dirty="0" smtClean="0">
                <a:ea typeface="+mn-lt"/>
                <a:cs typeface="+mn-lt"/>
              </a:rPr>
              <a:t>단순히 쓰레기 </a:t>
            </a:r>
            <a:r>
              <a:rPr lang="ko-KR" altLang="ko-KR" dirty="0" err="1" smtClean="0">
                <a:ea typeface="+mn-lt"/>
                <a:cs typeface="+mn-lt"/>
              </a:rPr>
              <a:t>제거뿐만</a:t>
            </a:r>
            <a:r>
              <a:rPr lang="ko-KR" altLang="ko-KR" dirty="0" smtClean="0">
                <a:ea typeface="+mn-lt"/>
                <a:cs typeface="+mn-lt"/>
              </a:rPr>
              <a:t> 아닌 쓰레기에 대한 자료를 수집하여 쓰레기 투기에 대해 통제 강화 등의 추가 조치를 하도록 할 수 있을 것이며</a:t>
            </a:r>
            <a:r>
              <a:rPr lang="en-US" altLang="ko-KR" dirty="0" smtClean="0">
                <a:ea typeface="+mn-lt"/>
                <a:cs typeface="+mn-lt"/>
              </a:rPr>
              <a:t>, </a:t>
            </a:r>
            <a:r>
              <a:rPr lang="ko-KR" altLang="ko-KR" dirty="0" smtClean="0">
                <a:ea typeface="+mn-lt"/>
                <a:cs typeface="+mn-lt"/>
              </a:rPr>
              <a:t>이는 해양 환경 보전에 큰 도움을 줄 수 있을 것이다</a:t>
            </a:r>
            <a:r>
              <a:rPr lang="en-US" altLang="ko-KR" dirty="0" smtClean="0">
                <a:ea typeface="+mn-lt"/>
                <a:cs typeface="+mn-lt"/>
              </a:rPr>
              <a:t>. </a:t>
            </a:r>
            <a:r>
              <a:rPr lang="en-US" altLang="ko-KR" dirty="0" err="1" smtClean="0"/>
              <a:t>또한</a:t>
            </a:r>
            <a:r>
              <a:rPr lang="en-US" altLang="ko-KR" dirty="0" smtClean="0"/>
              <a:t> 이 </a:t>
            </a:r>
            <a:r>
              <a:rPr lang="en-US" altLang="ko-KR" dirty="0" err="1" smtClean="0"/>
              <a:t>자료들을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통해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해양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쓰레기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문제의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심각성을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명확한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수치적으로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받아들이게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함으로써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사람들의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경각심을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일깨워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쓰레기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발생을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방지할</a:t>
            </a:r>
            <a:r>
              <a:rPr lang="en-US" altLang="ko-KR" dirty="0" smtClean="0"/>
              <a:t> 수 </a:t>
            </a:r>
            <a:r>
              <a:rPr lang="en-US" altLang="ko-KR" dirty="0" err="1" smtClean="0"/>
              <a:t>있을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EA787-D21D-4B02-9D42-49F3D838D5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4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3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5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98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7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6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71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://theconversation.com/ocean-debris-leads-the-way-for-castaway-fisherman-2282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junews.com/news/articleView.html?idxno=2157441" TargetMode="External"/><Relationship Id="rId2" Type="http://schemas.openxmlformats.org/officeDocument/2006/relationships/hyperlink" Target="https://www.hankookilbo.com/News/Read/202002191575041955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lyo.co.kr/?ac=article_view&amp;entry_id=33203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heconversation.com/ocean-debris-leads-the-way-for-castaway-fisherman-2282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33768" y="3968153"/>
            <a:ext cx="4978735" cy="1995326"/>
          </a:xfrm>
        </p:spPr>
        <p:txBody>
          <a:bodyPr>
            <a:normAutofit/>
          </a:bodyPr>
          <a:lstStyle/>
          <a:p>
            <a:pPr algn="r"/>
            <a:r>
              <a:rPr lang="ko-KR" altLang="en-US" sz="3300">
                <a:ea typeface="+mj-lt"/>
                <a:cs typeface="+mj-lt"/>
              </a:rPr>
              <a:t>사물인터넷을 이용한</a:t>
            </a:r>
            <a:r>
              <a:rPr lang="ko-KR" sz="3300">
                <a:ea typeface="+mj-lt"/>
                <a:cs typeface="+mj-lt"/>
              </a:rPr>
              <a:t> 해양 쓰레기 문제</a:t>
            </a:r>
            <a:r>
              <a:rPr lang="ko-KR" altLang="en-US" sz="3300">
                <a:ea typeface="+mj-lt"/>
                <a:cs typeface="+mj-lt"/>
              </a:rPr>
              <a:t/>
            </a:r>
            <a:br>
              <a:rPr lang="ko-KR" altLang="en-US" sz="3300">
                <a:ea typeface="+mj-lt"/>
                <a:cs typeface="+mj-lt"/>
              </a:rPr>
            </a:br>
            <a:r>
              <a:rPr lang="ko-KR" sz="3300">
                <a:ea typeface="+mj-lt"/>
                <a:cs typeface="+mj-lt"/>
              </a:rPr>
              <a:t>해결방안 계획</a:t>
            </a:r>
            <a:endParaRPr lang="ko-KR" sz="3300"/>
          </a:p>
          <a:p>
            <a:pPr algn="r"/>
            <a:endParaRPr lang="ko-KR" altLang="en-US" sz="33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48528" y="2177143"/>
            <a:ext cx="5073272" cy="1480457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ea typeface="+mn-lt"/>
                <a:cs typeface="+mn-lt"/>
              </a:rPr>
              <a:t>pineapple</a:t>
            </a:r>
            <a:endParaRPr lang="ko-KR" sz="1200">
              <a:ea typeface="+mn-lt"/>
              <a:cs typeface="+mn-lt"/>
            </a:endParaRPr>
          </a:p>
          <a:p>
            <a:pPr algn="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61" y="2725431"/>
            <a:ext cx="2520167" cy="949938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ko-KR" altLang="en-US" dirty="0" smtClean="0"/>
              <a:t>장치의 특징</a:t>
            </a:r>
            <a:endParaRPr lang="ko-KR" alt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549E6172-03D3-41CC-B76F-A03905BC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355450"/>
              </p:ext>
            </p:extLst>
          </p:nvPr>
        </p:nvGraphicFramePr>
        <p:xfrm>
          <a:off x="4989444" y="58494"/>
          <a:ext cx="6979950" cy="628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4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92" y="0"/>
            <a:ext cx="9982199" cy="1233488"/>
          </a:xfrm>
        </p:spPr>
        <p:txBody>
          <a:bodyPr/>
          <a:lstStyle/>
          <a:p>
            <a:r>
              <a:rPr lang="ko-KR" altLang="en-US" dirty="0"/>
              <a:t>추진 방법</a:t>
            </a:r>
          </a:p>
        </p:txBody>
      </p:sp>
      <p:pic>
        <p:nvPicPr>
          <p:cNvPr id="1026" name="Picture 2" descr="흰색 배경에 열려 스티로폼 저장 상자 로열티 무료 사진, 그림, 이미지 그리고 스톡포토그래피. Image 18028934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79" y="1443116"/>
            <a:ext cx="2480088" cy="22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물일러스트, 벡터, 상업적 이미지사이트 - 123R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67" y="1623671"/>
            <a:ext cx="1843415" cy="184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9" y="1881815"/>
            <a:ext cx="1872210" cy="1327124"/>
          </a:xfrm>
          <a:prstGeom prst="rect">
            <a:avLst/>
          </a:prstGeom>
        </p:spPr>
      </p:pic>
      <p:pic>
        <p:nvPicPr>
          <p:cNvPr id="7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C8F602A8-5217-4C27-989A-303DC292E2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37" t="5514" r="22075" b="12281"/>
          <a:stretch/>
        </p:blipFill>
        <p:spPr>
          <a:xfrm>
            <a:off x="9560520" y="1173665"/>
            <a:ext cx="2066036" cy="2743900"/>
          </a:xfrm>
          <a:prstGeom prst="rect">
            <a:avLst/>
          </a:prstGeom>
        </p:spPr>
      </p:pic>
      <p:pic>
        <p:nvPicPr>
          <p:cNvPr id="1030" name="Picture 6" descr="태양 전지 패널 에너지 벡터 템플릿 디자인 일러스트 레이 션 0명에 대한 스톡 벡터 아트 및 기타 이미지 - iStoc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99" t="22074" r="14465" b="27007"/>
          <a:stretch/>
        </p:blipFill>
        <p:spPr bwMode="auto">
          <a:xfrm>
            <a:off x="2602318" y="4295966"/>
            <a:ext cx="2802834" cy="20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7603434" y="2206483"/>
            <a:ext cx="1461053" cy="665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기대효과 및 사회적 공헌도</a:t>
            </a:r>
          </a:p>
        </p:txBody>
      </p:sp>
      <p:pic>
        <p:nvPicPr>
          <p:cNvPr id="5" name="그림 7" descr="물, 바닷가재, 테이블, 옅은이(가) 표시된 사진&#10;&#10;자동 생성된 설명">
            <a:extLst>
              <a:ext uri="{FF2B5EF4-FFF2-40B4-BE49-F238E27FC236}">
                <a16:creationId xmlns:a16="http://schemas.microsoft.com/office/drawing/2014/main" id="{2F6FEC83-DDA1-4A5A-986D-DD1BCD6C3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25702" r="25702"/>
          <a:stretch/>
        </p:blipFill>
        <p:spPr>
          <a:xfrm>
            <a:off x="2211148" y="2175103"/>
            <a:ext cx="3268470" cy="3268470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7" name="타원 6"/>
          <p:cNvSpPr/>
          <p:nvPr/>
        </p:nvSpPr>
        <p:spPr>
          <a:xfrm>
            <a:off x="2211146" y="2175100"/>
            <a:ext cx="3268470" cy="3268470"/>
          </a:xfrm>
          <a:prstGeom prst="ellipse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11147" y="2175102"/>
            <a:ext cx="3268471" cy="3268471"/>
          </a:xfrm>
          <a:prstGeom prst="mathMultiply">
            <a:avLst>
              <a:gd name="adj1" fmla="val 14686"/>
            </a:avLst>
          </a:prstGeom>
          <a:solidFill>
            <a:srgbClr val="C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67202" y="2175100"/>
            <a:ext cx="3268470" cy="326847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28" y="2765725"/>
            <a:ext cx="2087217" cy="20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참고문헌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148AB-40B3-4C05-8767-F35B6C1E5451}"/>
              </a:ext>
            </a:extLst>
          </p:cNvPr>
          <p:cNvSpPr txBox="1"/>
          <p:nvPr/>
        </p:nvSpPr>
        <p:spPr>
          <a:xfrm>
            <a:off x="1373688" y="2354893"/>
            <a:ext cx="65949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>
                <a:ea typeface="+mn-lt"/>
                <a:cs typeface="+mn-lt"/>
                <a:hlinkClick r:id="rId2"/>
              </a:rPr>
              <a:t>https://www.hankookilbo.com/News/Read/202002191575041955</a:t>
            </a:r>
            <a:endParaRPr lang="ko-KR">
              <a:ea typeface="+mn-lt"/>
              <a:cs typeface="+mn-lt"/>
            </a:endParaRPr>
          </a:p>
          <a:p>
            <a:r>
              <a:rPr lang="en-US" altLang="ko-KR">
                <a:ea typeface="+mn-lt"/>
                <a:cs typeface="+mn-lt"/>
                <a:hlinkClick r:id="rId3"/>
              </a:rPr>
              <a:t>https://www.jejunews.com/news/articleView.html?idxno=2157441</a:t>
            </a:r>
            <a:endParaRPr lang="ko-KR" alt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https://ilyo.co.kr/?ac=article_view&amp;entry_id=332039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87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ko-KR" altLang="en-US" sz="44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59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11" y="3141803"/>
            <a:ext cx="5854867" cy="57439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ko-KR" altLang="en-US" sz="3600" dirty="0"/>
              <a:t>아이디어 개요 및 목적</a:t>
            </a:r>
          </a:p>
        </p:txBody>
      </p:sp>
      <p:pic>
        <p:nvPicPr>
          <p:cNvPr id="7" name="그림 7" descr="물, 바닷가재, 테이블, 옅은이(가) 표시된 사진&#10;&#10;자동 생성된 설명">
            <a:extLst>
              <a:ext uri="{FF2B5EF4-FFF2-40B4-BE49-F238E27FC236}">
                <a16:creationId xmlns:a16="http://schemas.microsoft.com/office/drawing/2014/main" id="{2F6FEC83-DDA1-4A5A-986D-DD1BCD6C3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25702" r="25702"/>
          <a:stretch/>
        </p:blipFill>
        <p:spPr>
          <a:xfrm>
            <a:off x="7080015" y="120727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 개요 및 목적</a:t>
            </a:r>
          </a:p>
        </p:txBody>
      </p:sp>
      <p:sp>
        <p:nvSpPr>
          <p:cNvPr id="4" name="타원 3"/>
          <p:cNvSpPr/>
          <p:nvPr/>
        </p:nvSpPr>
        <p:spPr>
          <a:xfrm>
            <a:off x="990455" y="2427203"/>
            <a:ext cx="2882348" cy="2882348"/>
          </a:xfrm>
          <a:prstGeom prst="ellipse">
            <a:avLst/>
          </a:prstGeom>
          <a:gradFill flip="none" rotWithShape="1">
            <a:gsLst>
              <a:gs pos="72000">
                <a:srgbClr val="DF6AAC"/>
              </a:gs>
              <a:gs pos="24000">
                <a:srgbClr val="E23052"/>
              </a:gs>
              <a:gs pos="88000">
                <a:srgbClr val="972A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90455" y="2427203"/>
            <a:ext cx="2882348" cy="288234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24" y="3204815"/>
            <a:ext cx="1872210" cy="132712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648761" y="2427203"/>
            <a:ext cx="2882348" cy="2882348"/>
          </a:xfrm>
          <a:prstGeom prst="ellipse">
            <a:avLst/>
          </a:prstGeom>
          <a:gradFill flip="none" rotWithShape="1">
            <a:gsLst>
              <a:gs pos="72000">
                <a:srgbClr val="DF6AAC"/>
              </a:gs>
              <a:gs pos="24000">
                <a:srgbClr val="E23052"/>
              </a:gs>
              <a:gs pos="88000">
                <a:srgbClr val="972A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48761" y="2427203"/>
            <a:ext cx="2882348" cy="2882348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07067" y="2427203"/>
            <a:ext cx="2882348" cy="2882348"/>
          </a:xfrm>
          <a:prstGeom prst="ellipse">
            <a:avLst/>
          </a:prstGeom>
          <a:gradFill flip="none" rotWithShape="1">
            <a:gsLst>
              <a:gs pos="72000">
                <a:srgbClr val="DF6AAC"/>
              </a:gs>
              <a:gs pos="24000">
                <a:srgbClr val="E23052"/>
              </a:gs>
              <a:gs pos="88000">
                <a:srgbClr val="972A9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91661" y="3079026"/>
            <a:ext cx="2196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err="1" smtClean="0">
                <a:solidFill>
                  <a:schemeClr val="accent2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32" y="2824768"/>
            <a:ext cx="2087217" cy="20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10" y="1142070"/>
            <a:ext cx="5785658" cy="17053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ko-KR" altLang="en-US" sz="3600" dirty="0"/>
              <a:t>시스템 구성 및 구조</a:t>
            </a:r>
          </a:p>
        </p:txBody>
      </p:sp>
      <p:pic>
        <p:nvPicPr>
          <p:cNvPr id="4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AF8CDB4F-B1B1-4EB7-B3C7-08D841936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546084" y="1028701"/>
            <a:ext cx="3492516" cy="4586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B8498-2989-494B-A15F-0960A7423AEC}"/>
              </a:ext>
            </a:extLst>
          </p:cNvPr>
          <p:cNvSpPr txBox="1"/>
          <p:nvPr/>
        </p:nvSpPr>
        <p:spPr>
          <a:xfrm>
            <a:off x="5441103" y="2260751"/>
            <a:ext cx="5785658" cy="2760031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해양쓰레기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수거기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파도에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의한 힘으로 그물망이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돌아간다</a:t>
            </a:r>
            <a:endParaRPr lang="ko-KR" altLang="en-US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그물이 돌아가면서 해양으로 밀려나가는 쓰레기를 수거한다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4BC2D461-E1FE-4667-A03A-443A2ED0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9776561" y="2774105"/>
            <a:ext cx="729506" cy="968856"/>
          </a:xfrm>
          <a:prstGeom prst="rect">
            <a:avLst/>
          </a:prstGeom>
        </p:spPr>
      </p:pic>
      <p:pic>
        <p:nvPicPr>
          <p:cNvPr id="4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AF8CDB4F-B1B1-4EB7-B3C7-08D841936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653439" y="3972968"/>
            <a:ext cx="729506" cy="968856"/>
          </a:xfrm>
          <a:prstGeom prst="rect">
            <a:avLst/>
          </a:prstGeom>
        </p:spPr>
      </p:pic>
      <p:pic>
        <p:nvPicPr>
          <p:cNvPr id="7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2860D284-E012-4AD3-98DB-C098F73E4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2187876" y="2950008"/>
            <a:ext cx="729506" cy="968856"/>
          </a:xfrm>
          <a:prstGeom prst="rect">
            <a:avLst/>
          </a:prstGeom>
        </p:spPr>
      </p:pic>
      <p:pic>
        <p:nvPicPr>
          <p:cNvPr id="8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C8F602A8-5217-4C27-989A-303DC292E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4549832" y="2219673"/>
            <a:ext cx="729506" cy="968856"/>
          </a:xfrm>
          <a:prstGeom prst="rect">
            <a:avLst/>
          </a:prstGeom>
        </p:spPr>
      </p:pic>
      <p:pic>
        <p:nvPicPr>
          <p:cNvPr id="9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E046E04F-D8F0-4812-8CAA-AD8DF1F8D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7045596" y="2200882"/>
            <a:ext cx="729506" cy="968856"/>
          </a:xfrm>
          <a:prstGeom prst="rect">
            <a:avLst/>
          </a:prstGeom>
        </p:spPr>
      </p:pic>
      <p:pic>
        <p:nvPicPr>
          <p:cNvPr id="10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4BC2D461-E1FE-4667-A03A-443A2ED0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9776561" y="2772556"/>
            <a:ext cx="729506" cy="968856"/>
          </a:xfrm>
          <a:prstGeom prst="rect">
            <a:avLst/>
          </a:prstGeom>
        </p:spPr>
      </p:pic>
      <p:pic>
        <p:nvPicPr>
          <p:cNvPr id="11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4482029A-F07B-4BD0-960A-E8C6D4940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11227493" y="4139981"/>
            <a:ext cx="729506" cy="96885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567051-AF91-4410-9022-82E2CA83F690}"/>
              </a:ext>
            </a:extLst>
          </p:cNvPr>
          <p:cNvCxnSpPr/>
          <p:nvPr/>
        </p:nvCxnSpPr>
        <p:spPr>
          <a:xfrm flipV="1">
            <a:off x="1348635" y="3535470"/>
            <a:ext cx="876822" cy="7411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71CB9B-5738-4C23-9280-68978725B85C}"/>
              </a:ext>
            </a:extLst>
          </p:cNvPr>
          <p:cNvCxnSpPr>
            <a:cxnSpLocks/>
          </p:cNvCxnSpPr>
          <p:nvPr/>
        </p:nvCxnSpPr>
        <p:spPr>
          <a:xfrm flipV="1">
            <a:off x="2883073" y="2763031"/>
            <a:ext cx="1691013" cy="5427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D326E3-54A6-49FE-BDB2-51CC032BF46E}"/>
              </a:ext>
            </a:extLst>
          </p:cNvPr>
          <p:cNvCxnSpPr>
            <a:cxnSpLocks/>
          </p:cNvCxnSpPr>
          <p:nvPr/>
        </p:nvCxnSpPr>
        <p:spPr>
          <a:xfrm>
            <a:off x="5263019" y="2554263"/>
            <a:ext cx="1826712" cy="1043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C5C4BE-7A9C-4543-AC55-554263172DBD}"/>
              </a:ext>
            </a:extLst>
          </p:cNvPr>
          <p:cNvCxnSpPr>
            <a:cxnSpLocks/>
          </p:cNvCxnSpPr>
          <p:nvPr/>
        </p:nvCxnSpPr>
        <p:spPr>
          <a:xfrm>
            <a:off x="7663840" y="2658647"/>
            <a:ext cx="2139862" cy="6471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38496E-808E-45B3-BC69-E8C537F70EE4}"/>
              </a:ext>
            </a:extLst>
          </p:cNvPr>
          <p:cNvCxnSpPr>
            <a:cxnSpLocks/>
          </p:cNvCxnSpPr>
          <p:nvPr/>
        </p:nvCxnSpPr>
        <p:spPr>
          <a:xfrm>
            <a:off x="10221238" y="3535469"/>
            <a:ext cx="1106465" cy="803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5">
            <a:extLst>
              <a:ext uri="{FF2B5EF4-FFF2-40B4-BE49-F238E27FC236}">
                <a16:creationId xmlns:a16="http://schemas.microsoft.com/office/drawing/2014/main" id="{26878878-2021-47E2-B9AD-13521388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780000">
            <a:off x="3983276" y="4124193"/>
            <a:ext cx="947803" cy="906050"/>
          </a:xfrm>
          <a:prstGeom prst="rect">
            <a:avLst/>
          </a:prstGeom>
        </p:spPr>
      </p:pic>
      <p:pic>
        <p:nvPicPr>
          <p:cNvPr id="18" name="그림 15">
            <a:extLst>
              <a:ext uri="{FF2B5EF4-FFF2-40B4-BE49-F238E27FC236}">
                <a16:creationId xmlns:a16="http://schemas.microsoft.com/office/drawing/2014/main" id="{47A0303C-A5AA-4231-99F4-D9E28F34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80000">
            <a:off x="4609578" y="4552166"/>
            <a:ext cx="947803" cy="906050"/>
          </a:xfrm>
          <a:prstGeom prst="rect">
            <a:avLst/>
          </a:prstGeom>
        </p:spPr>
      </p:pic>
      <p:pic>
        <p:nvPicPr>
          <p:cNvPr id="20" name="그림 15">
            <a:extLst>
              <a:ext uri="{FF2B5EF4-FFF2-40B4-BE49-F238E27FC236}">
                <a16:creationId xmlns:a16="http://schemas.microsoft.com/office/drawing/2014/main" id="{A0B6386C-0F00-420E-A3D5-8F896C4A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0000">
            <a:off x="3889331" y="5178467"/>
            <a:ext cx="947803" cy="906050"/>
          </a:xfrm>
          <a:prstGeom prst="rect">
            <a:avLst/>
          </a:prstGeom>
        </p:spPr>
      </p:pic>
      <p:pic>
        <p:nvPicPr>
          <p:cNvPr id="22" name="그림 15">
            <a:extLst>
              <a:ext uri="{FF2B5EF4-FFF2-40B4-BE49-F238E27FC236}">
                <a16:creationId xmlns:a16="http://schemas.microsoft.com/office/drawing/2014/main" id="{DE1CAA71-0EC5-4B60-B33A-466F0087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80000">
            <a:off x="5277632" y="4990577"/>
            <a:ext cx="947803" cy="906050"/>
          </a:xfrm>
          <a:prstGeom prst="rect">
            <a:avLst/>
          </a:prstGeom>
        </p:spPr>
      </p:pic>
      <p:pic>
        <p:nvPicPr>
          <p:cNvPr id="24" name="그림 15">
            <a:extLst>
              <a:ext uri="{FF2B5EF4-FFF2-40B4-BE49-F238E27FC236}">
                <a16:creationId xmlns:a16="http://schemas.microsoft.com/office/drawing/2014/main" id="{A9443EC4-1BB8-485B-AAFD-DCEF848C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20000">
            <a:off x="6175330" y="4499974"/>
            <a:ext cx="947803" cy="906050"/>
          </a:xfrm>
          <a:prstGeom prst="rect">
            <a:avLst/>
          </a:prstGeom>
        </p:spPr>
      </p:pic>
      <p:pic>
        <p:nvPicPr>
          <p:cNvPr id="26" name="그림 15">
            <a:extLst>
              <a:ext uri="{FF2B5EF4-FFF2-40B4-BE49-F238E27FC236}">
                <a16:creationId xmlns:a16="http://schemas.microsoft.com/office/drawing/2014/main" id="{A1109542-AA5D-40AD-9C84-6F990C66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80000">
            <a:off x="6363221" y="3873673"/>
            <a:ext cx="947803" cy="906050"/>
          </a:xfrm>
          <a:prstGeom prst="rect">
            <a:avLst/>
          </a:prstGeom>
        </p:spPr>
      </p:pic>
      <p:pic>
        <p:nvPicPr>
          <p:cNvPr id="28" name="그림 15">
            <a:extLst>
              <a:ext uri="{FF2B5EF4-FFF2-40B4-BE49-F238E27FC236}">
                <a16:creationId xmlns:a16="http://schemas.microsoft.com/office/drawing/2014/main" id="{28F73226-1640-4A9B-9AD9-E93F9DAF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00000">
            <a:off x="5204564" y="4134632"/>
            <a:ext cx="947803" cy="906050"/>
          </a:xfrm>
          <a:prstGeom prst="rect">
            <a:avLst/>
          </a:prstGeom>
        </p:spPr>
      </p:pic>
      <p:pic>
        <p:nvPicPr>
          <p:cNvPr id="29" name="그림 15">
            <a:extLst>
              <a:ext uri="{FF2B5EF4-FFF2-40B4-BE49-F238E27FC236}">
                <a16:creationId xmlns:a16="http://schemas.microsoft.com/office/drawing/2014/main" id="{28882B22-06E6-45CC-9039-DA57E554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">
            <a:off x="6175332" y="5105399"/>
            <a:ext cx="947803" cy="906050"/>
          </a:xfrm>
          <a:prstGeom prst="rect">
            <a:avLst/>
          </a:prstGeom>
        </p:spPr>
      </p:pic>
      <p:pic>
        <p:nvPicPr>
          <p:cNvPr id="30" name="그림 15">
            <a:extLst>
              <a:ext uri="{FF2B5EF4-FFF2-40B4-BE49-F238E27FC236}">
                <a16:creationId xmlns:a16="http://schemas.microsoft.com/office/drawing/2014/main" id="{0A4F0138-5467-44D1-BD05-A608AA7D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4020000">
            <a:off x="4578263" y="5355919"/>
            <a:ext cx="947803" cy="906050"/>
          </a:xfrm>
          <a:prstGeom prst="rect">
            <a:avLst/>
          </a:prstGeom>
        </p:spPr>
      </p:pic>
      <p:pic>
        <p:nvPicPr>
          <p:cNvPr id="31" name="그림 15">
            <a:extLst>
              <a:ext uri="{FF2B5EF4-FFF2-40B4-BE49-F238E27FC236}">
                <a16:creationId xmlns:a16="http://schemas.microsoft.com/office/drawing/2014/main" id="{E581653B-67D2-49FA-96DE-0D2B1596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80000">
            <a:off x="6739001" y="5042768"/>
            <a:ext cx="947803" cy="906050"/>
          </a:xfrm>
          <a:prstGeom prst="rect">
            <a:avLst/>
          </a:prstGeom>
        </p:spPr>
      </p:pic>
      <p:pic>
        <p:nvPicPr>
          <p:cNvPr id="32" name="그림 15">
            <a:extLst>
              <a:ext uri="{FF2B5EF4-FFF2-40B4-BE49-F238E27FC236}">
                <a16:creationId xmlns:a16="http://schemas.microsoft.com/office/drawing/2014/main" id="{890F8428-FB75-4CCD-B17F-D4F5EFB6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920000">
            <a:off x="7563631" y="4917507"/>
            <a:ext cx="947803" cy="906050"/>
          </a:xfrm>
          <a:prstGeom prst="rect">
            <a:avLst/>
          </a:prstGeom>
        </p:spPr>
      </p:pic>
      <p:pic>
        <p:nvPicPr>
          <p:cNvPr id="33" name="그림 15">
            <a:extLst>
              <a:ext uri="{FF2B5EF4-FFF2-40B4-BE49-F238E27FC236}">
                <a16:creationId xmlns:a16="http://schemas.microsoft.com/office/drawing/2014/main" id="{0AA13A43-FEAE-44B3-A19B-C11DA48C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80000">
            <a:off x="7208728" y="4176386"/>
            <a:ext cx="947803" cy="906050"/>
          </a:xfrm>
          <a:prstGeom prst="rect">
            <a:avLst/>
          </a:prstGeom>
        </p:spPr>
      </p:pic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70F00011-4BA6-45A6-AC79-2BFBA96F0B4C}"/>
              </a:ext>
            </a:extLst>
          </p:cNvPr>
          <p:cNvSpPr/>
          <p:nvPr/>
        </p:nvSpPr>
        <p:spPr>
          <a:xfrm>
            <a:off x="5978944" y="3023301"/>
            <a:ext cx="198329" cy="88726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FA497614-F066-4FB7-B89B-B56EAF278414}"/>
              </a:ext>
            </a:extLst>
          </p:cNvPr>
          <p:cNvSpPr/>
          <p:nvPr/>
        </p:nvSpPr>
        <p:spPr>
          <a:xfrm rot="3720000">
            <a:off x="8974752" y="4860450"/>
            <a:ext cx="198329" cy="88726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23AC78B3-39F3-41B4-A497-4B7EC0302544}"/>
              </a:ext>
            </a:extLst>
          </p:cNvPr>
          <p:cNvSpPr/>
          <p:nvPr/>
        </p:nvSpPr>
        <p:spPr>
          <a:xfrm rot="2820000">
            <a:off x="7972669" y="3503464"/>
            <a:ext cx="198329" cy="88726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A5C5069A-8AD7-49B5-9EB4-E217CBDC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27" y="3935912"/>
            <a:ext cx="249216" cy="27009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64A74EA-BCEA-497A-AF83-EBA8C1A7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73" y="2902515"/>
            <a:ext cx="249216" cy="2700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E752616-5E9E-4C40-8809-EC22564E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486" y="2182267"/>
            <a:ext cx="249216" cy="27009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64D95BD-5861-43F1-B8DB-8E2C51D19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53" y="2182267"/>
            <a:ext cx="249216" cy="27009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F4E40B2-0F8C-4D5B-B157-0E487937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349" y="2714624"/>
            <a:ext cx="249216" cy="27009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E955D8F-50D8-4EC8-BF39-58E46A59F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157" y="3956788"/>
            <a:ext cx="249216" cy="270093"/>
          </a:xfrm>
          <a:prstGeom prst="rect">
            <a:avLst/>
          </a:prstGeom>
        </p:spPr>
      </p:pic>
      <p:pic>
        <p:nvPicPr>
          <p:cNvPr id="47" name="그림 47">
            <a:extLst>
              <a:ext uri="{FF2B5EF4-FFF2-40B4-BE49-F238E27FC236}">
                <a16:creationId xmlns:a16="http://schemas.microsoft.com/office/drawing/2014/main" id="{AC3F5730-6A94-47A8-8C15-557D2863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954" y="334679"/>
            <a:ext cx="1105161" cy="110516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B9BEA3C-5CAC-434A-9174-206D0411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38" y="146788"/>
            <a:ext cx="249216" cy="270093"/>
          </a:xfrm>
          <a:prstGeom prst="rect">
            <a:avLst/>
          </a:prstGeom>
        </p:spPr>
      </p:pic>
      <p:pic>
        <p:nvPicPr>
          <p:cNvPr id="45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AF8CDB4F-B1B1-4EB7-B3C7-08D841936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653439" y="3976039"/>
            <a:ext cx="729506" cy="968856"/>
          </a:xfrm>
          <a:prstGeom prst="rect">
            <a:avLst/>
          </a:prstGeom>
        </p:spPr>
      </p:pic>
      <p:pic>
        <p:nvPicPr>
          <p:cNvPr id="46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2860D284-E012-4AD3-98DB-C098F73E4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2187876" y="2951557"/>
            <a:ext cx="729506" cy="968856"/>
          </a:xfrm>
          <a:prstGeom prst="rect">
            <a:avLst/>
          </a:prstGeom>
        </p:spPr>
      </p:pic>
      <p:pic>
        <p:nvPicPr>
          <p:cNvPr id="52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4482029A-F07B-4BD0-960A-E8C6D4940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11227493" y="4141530"/>
            <a:ext cx="729506" cy="968856"/>
          </a:xfrm>
          <a:prstGeom prst="rect">
            <a:avLst/>
          </a:prstGeom>
        </p:spPr>
      </p:pic>
      <p:pic>
        <p:nvPicPr>
          <p:cNvPr id="53" name="그림 39">
            <a:extLst>
              <a:ext uri="{FF2B5EF4-FFF2-40B4-BE49-F238E27FC236}">
                <a16:creationId xmlns:a16="http://schemas.microsoft.com/office/drawing/2014/main" id="{A5C5069A-8AD7-49B5-9EB4-E217CBDC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27" y="3937461"/>
            <a:ext cx="249216" cy="27009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64A74EA-BCEA-497A-AF83-EBA8C1A7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73" y="2904064"/>
            <a:ext cx="249216" cy="270093"/>
          </a:xfrm>
          <a:prstGeom prst="rect">
            <a:avLst/>
          </a:prstGeom>
        </p:spPr>
      </p:pic>
      <p:sp>
        <p:nvSpPr>
          <p:cNvPr id="55" name="화살표: 위쪽 35">
            <a:extLst>
              <a:ext uri="{FF2B5EF4-FFF2-40B4-BE49-F238E27FC236}">
                <a16:creationId xmlns:a16="http://schemas.microsoft.com/office/drawing/2014/main" id="{C11D3DB9-5DAC-430E-8155-0DACF0B8F9A4}"/>
              </a:ext>
            </a:extLst>
          </p:cNvPr>
          <p:cNvSpPr/>
          <p:nvPr/>
        </p:nvSpPr>
        <p:spPr>
          <a:xfrm rot="-4140000">
            <a:off x="3367735" y="4926901"/>
            <a:ext cx="198329" cy="88726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위쪽 37">
            <a:extLst>
              <a:ext uri="{FF2B5EF4-FFF2-40B4-BE49-F238E27FC236}">
                <a16:creationId xmlns:a16="http://schemas.microsoft.com/office/drawing/2014/main" id="{C55C40F3-AD00-4EA5-8C36-6B0BCA8417E0}"/>
              </a:ext>
            </a:extLst>
          </p:cNvPr>
          <p:cNvSpPr/>
          <p:nvPr/>
        </p:nvSpPr>
        <p:spPr>
          <a:xfrm rot="18900000">
            <a:off x="4272867" y="3564814"/>
            <a:ext cx="198329" cy="88726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건물, 우리, 침대이(가) 표시된 사진&#10;&#10;자동 생성된 설명">
            <a:extLst>
              <a:ext uri="{FF2B5EF4-FFF2-40B4-BE49-F238E27FC236}">
                <a16:creationId xmlns:a16="http://schemas.microsoft.com/office/drawing/2014/main" id="{AF8CDB4F-B1B1-4EB7-B3C7-08D841936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7" t="5514" r="22075" b="12281"/>
          <a:stretch/>
        </p:blipFill>
        <p:spPr>
          <a:xfrm>
            <a:off x="2369195" y="1906561"/>
            <a:ext cx="2037135" cy="2690411"/>
          </a:xfrm>
          <a:prstGeom prst="rect">
            <a:avLst/>
          </a:prstGeom>
        </p:spPr>
      </p:pic>
      <p:pic>
        <p:nvPicPr>
          <p:cNvPr id="6" name="그림 15">
            <a:extLst>
              <a:ext uri="{FF2B5EF4-FFF2-40B4-BE49-F238E27FC236}">
                <a16:creationId xmlns:a16="http://schemas.microsoft.com/office/drawing/2014/main" id="{8ACC213F-6557-4B4E-9906-A3E134CD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61" y="2735893"/>
            <a:ext cx="405009" cy="394570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5DC658CD-63E1-4C81-9F84-71D53BFFE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50" y="1086241"/>
            <a:ext cx="1418313" cy="1439189"/>
          </a:xfrm>
          <a:prstGeom prst="rect">
            <a:avLst/>
          </a:prstGeom>
        </p:spPr>
      </p:pic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CBCB0372-C990-4413-8ED6-9AB22D0840FC}"/>
              </a:ext>
            </a:extLst>
          </p:cNvPr>
          <p:cNvSpPr/>
          <p:nvPr/>
        </p:nvSpPr>
        <p:spPr>
          <a:xfrm rot="15180000">
            <a:off x="5675932" y="1153597"/>
            <a:ext cx="480164" cy="240082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16">
            <a:extLst>
              <a:ext uri="{FF2B5EF4-FFF2-40B4-BE49-F238E27FC236}">
                <a16:creationId xmlns:a16="http://schemas.microsoft.com/office/drawing/2014/main" id="{38590F08-7957-4905-9907-E2609A39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034" y="3862843"/>
            <a:ext cx="1606202" cy="1616641"/>
          </a:xfrm>
          <a:prstGeom prst="rect">
            <a:avLst/>
          </a:prstGeom>
        </p:spPr>
      </p:pic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DFBCE01F-E686-48C9-88B7-D0AC1773B1FA}"/>
              </a:ext>
            </a:extLst>
          </p:cNvPr>
          <p:cNvSpPr/>
          <p:nvPr/>
        </p:nvSpPr>
        <p:spPr>
          <a:xfrm rot="6300000">
            <a:off x="4851301" y="3314337"/>
            <a:ext cx="480164" cy="240082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15">
            <a:extLst>
              <a:ext uri="{FF2B5EF4-FFF2-40B4-BE49-F238E27FC236}">
                <a16:creationId xmlns:a16="http://schemas.microsoft.com/office/drawing/2014/main" id="{3CBBBABD-6EA3-4929-B9E5-ACEEB9AD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85" y="4510412"/>
            <a:ext cx="311064" cy="2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6E6089A-5C65-48DE-BEA7-6D02BC21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2" y="1994769"/>
            <a:ext cx="2805830" cy="279539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B3CC5565-0B3C-4557-88AD-1AA46DF2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85" y="1984332"/>
            <a:ext cx="2743200" cy="274320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41187EB5-27FC-4610-81A3-E6ADCA8C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570" y="2109200"/>
            <a:ext cx="2483023" cy="24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>
            <a:extLst>
              <a:ext uri="{FF2B5EF4-FFF2-40B4-BE49-F238E27FC236}">
                <a16:creationId xmlns:a16="http://schemas.microsoft.com/office/drawing/2014/main" id="{40EC6CB6-A41B-47C5-B0B7-AF5F7186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89" y="155635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1DD3A-D3E9-4D34-AFCE-76CC3FB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61" y="2725431"/>
            <a:ext cx="2520167" cy="949938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ko-KR" altLang="en-US" dirty="0"/>
              <a:t>주요 기능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549E6172-03D3-41CC-B76F-A03905BC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305413"/>
              </p:ext>
            </p:extLst>
          </p:nvPr>
        </p:nvGraphicFramePr>
        <p:xfrm>
          <a:off x="5027488" y="58494"/>
          <a:ext cx="6941905" cy="628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5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347</Words>
  <Application>Microsoft Office PowerPoint</Application>
  <PresentationFormat>와이드스크린</PresentationFormat>
  <Paragraphs>46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나눔고딕코딩</vt:lpstr>
      <vt:lpstr>나눔스퀘어_ac</vt:lpstr>
      <vt:lpstr>나눔스퀘어_ac Bold</vt:lpstr>
      <vt:lpstr>맑은 고딕</vt:lpstr>
      <vt:lpstr>맑은 고딕</vt:lpstr>
      <vt:lpstr>Arial</vt:lpstr>
      <vt:lpstr>Century Gothic</vt:lpstr>
      <vt:lpstr>Tw Cen MT</vt:lpstr>
      <vt:lpstr>GradientRiseVTI</vt:lpstr>
      <vt:lpstr>BrushVTI</vt:lpstr>
      <vt:lpstr>사물인터넷을 이용한 해양 쓰레기 문제 해결방안 계획 </vt:lpstr>
      <vt:lpstr>아이디어 개요 및 목적</vt:lpstr>
      <vt:lpstr>아이디어 개요 및 목적</vt:lpstr>
      <vt:lpstr>시스템 구성 및 구조</vt:lpstr>
      <vt:lpstr>PowerPoint 프레젠테이션</vt:lpstr>
      <vt:lpstr>PowerPoint 프레젠테이션</vt:lpstr>
      <vt:lpstr>PowerPoint 프레젠테이션</vt:lpstr>
      <vt:lpstr>PowerPoint 프레젠테이션</vt:lpstr>
      <vt:lpstr>주요 기능</vt:lpstr>
      <vt:lpstr>장치의 특징</vt:lpstr>
      <vt:lpstr>추진 방법</vt:lpstr>
      <vt:lpstr>기대효과 및 사회적 공헌도</vt:lpstr>
      <vt:lpstr>참고문헌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spaceship</cp:lastModifiedBy>
  <cp:revision>23</cp:revision>
  <dcterms:created xsi:type="dcterms:W3CDTF">2020-10-19T12:30:57Z</dcterms:created>
  <dcterms:modified xsi:type="dcterms:W3CDTF">2020-10-23T06:06:40Z</dcterms:modified>
</cp:coreProperties>
</file>