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70" r:id="rId13"/>
    <p:sldId id="272" r:id="rId14"/>
    <p:sldId id="271" r:id="rId15"/>
    <p:sldId id="269" r:id="rId16"/>
    <p:sldId id="276" r:id="rId17"/>
    <p:sldId id="268" r:id="rId18"/>
    <p:sldId id="273" r:id="rId19"/>
    <p:sldId id="27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yeongmin" initials="Ky" lastIdx="1" clrIdx="0">
    <p:extLst>
      <p:ext uri="{19B8F6BF-5375-455C-9EA6-DF929625EA0E}">
        <p15:presenceInfo xmlns:p15="http://schemas.microsoft.com/office/powerpoint/2012/main" userId="ffd94f0f062f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9ACB7-2E41-4B3E-C6D7-3BE30DAF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301C70-60A8-F3EF-1552-8358E7C5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19CB5-E5B2-DB83-CCD6-AB835A4F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54925-59FF-93A7-A675-C21D07B7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3237D-DD79-3AB4-6374-D79364D3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961B1-9179-C512-2039-C9286E42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B2163-D59F-D646-A791-E7BDDBDD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339E8-0748-C977-96B8-0A0EB43E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CF1A1-7454-935D-04CE-A6A5852F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D9D40-A598-5AEA-9A6C-3AEEA0F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8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54EDC-62A2-DF93-BF04-94551F5D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7002-9A3B-B0FA-2335-B74F3691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D786E-7610-FEAB-6F4A-91915FC6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D6B69-1AD8-F0D4-EBC6-8DDE2036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B8778-1A66-5B25-1573-1D076172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7902D-C5F4-DBBC-53F2-134A2E85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2AD2F-B61B-AF8E-C671-36CC34A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C4087-D2E4-D72F-B50F-F20E7034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D9CE4-4CA2-0DE7-E196-D375CADC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C9D66-3E15-8555-EFA6-81444F5A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D01C4-A0A6-AE31-FC81-622E970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C7BB7-5B6A-D013-09E1-70F2AF42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BE068-C1E9-57FE-D787-44BA2354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04983-1E47-C1E3-B116-54AC022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548FE-C2EA-4095-78D6-1AF8C6FB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9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2E782-B227-456B-A709-0769FEF5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A3C29-5CF3-2D6A-BF7E-F7B84136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8338F-7B73-6A13-63D9-6826A0594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AC5BB-5A5E-1012-B56D-CFA0981B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F51E4-3A07-92D6-F8E0-719477D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FE93E-8447-A6E4-F1D5-06BC4F19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D589C-7D1D-BF46-52CE-C5142A86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297D8-3946-2911-E879-DC3EBE40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6FEE4-35CD-2B0E-2398-7F9351B8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0228E0-8A14-23DD-C4BA-134AE9EA1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4938-70E6-2922-EE45-641E82CD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1CE34-F517-AD47-0EAA-A9C6552F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E95A27-9078-501B-F2AF-BA0AA39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745212-ED1F-A804-9567-D7693BBA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4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DDEAF-33C7-AA7F-E3A3-001520F7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78A1D3-E1DC-F61F-7904-DEFB94C1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AEF31E-A8D5-2772-338A-A117116F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7B1FA-29DC-09A4-E434-95ECA785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64DD2-89DD-7D7B-9712-51164479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171D1-58A1-E13C-E692-B8D11402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89238-E7E0-B242-4D79-0CECCEF4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3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A76FC-1EC6-96D6-28ED-CFF98811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31C1B-585C-8EB8-3D9B-C75C9D80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4595B-FF04-1F7A-8995-EFFF0422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14B1-921B-F970-7D10-693A416C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EFEB3-D686-4E4C-1ACA-935F4147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E0FFE-211B-EB9F-38D8-CECF840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4ED17-59DA-E0F0-DC89-B8F55AC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CC6BA9-A269-EFE6-5FF0-E2129267C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E3488-BA5E-9976-12A2-5E794DE41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463A7-5E56-93FA-A127-26A4001B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D00D3-A06D-0BDE-94A3-942D6AEF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39787-A4DF-E876-504E-F6237C3D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4D9973-EB9B-E967-9727-1C3F60E7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2E7EB-6879-4ABE-A4A1-0B167714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B45B6-95CD-D4FE-AE45-7C31054D7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1E2C-C34C-41D1-85AB-F4457FA0350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857FE-EB44-32FB-2C2F-1A2FD914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8FA81-2A2D-C3AD-C639-1C610FE5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C9F0-7356-477B-B046-81452A71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79.png"/><Relationship Id="rId10" Type="http://schemas.openxmlformats.org/officeDocument/2006/relationships/image" Target="../media/image80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Relationship Id="rId1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14.png"/><Relationship Id="rId1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12" Type="http://schemas.openxmlformats.org/officeDocument/2006/relationships/image" Target="../media/image6.jpe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5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9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jpeg"/><Relationship Id="rId10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19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F785680-B2F0-6ED7-22A1-2581984AA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496" y="4324850"/>
            <a:ext cx="9144000" cy="1655762"/>
          </a:xfr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2022 / 11 / 09</a:t>
            </a:r>
            <a:br>
              <a:rPr lang="en-US" altLang="ko-KR"/>
            </a:br>
            <a:r>
              <a:rPr lang="ko-KR" altLang="en-US"/>
              <a:t>고영민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E4DCA-93A9-5DFF-4A49-FD469DB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4" y="364672"/>
            <a:ext cx="10372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F1704-1349-783A-4DF3-E6D93FAB0411}"/>
              </a:ext>
            </a:extLst>
          </p:cNvPr>
          <p:cNvSpPr txBox="1"/>
          <p:nvPr/>
        </p:nvSpPr>
        <p:spPr>
          <a:xfrm>
            <a:off x="125386" y="5750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킹마는 해당 문제를 어떻게 이해하고 있나</a:t>
            </a:r>
            <a:r>
              <a:rPr lang="en-US" altLang="ko-KR" b="1"/>
              <a:t>?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6351FB-97A0-1891-B462-766605CF2D8C}"/>
                  </a:ext>
                </a:extLst>
              </p:cNvPr>
              <p:cNvSpPr txBox="1"/>
              <p:nvPr/>
            </p:nvSpPr>
            <p:spPr>
              <a:xfrm>
                <a:off x="344411" y="582482"/>
                <a:ext cx="12791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𝑨𝒔𝒔𝒖𝒎𝒑𝒕𝒊𝒐𝒏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6351FB-97A0-1891-B462-766605CF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1" y="582482"/>
                <a:ext cx="1279196" cy="246221"/>
              </a:xfrm>
              <a:prstGeom prst="rect">
                <a:avLst/>
              </a:prstGeom>
              <a:blipFill>
                <a:blip r:embed="rId2"/>
                <a:stretch>
                  <a:fillRect l="-3810" r="-3333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0B1DAC-B1DE-4C9D-C7C1-B4A2C16A37F6}"/>
                  </a:ext>
                </a:extLst>
              </p:cNvPr>
              <p:cNvSpPr txBox="1"/>
              <p:nvPr/>
            </p:nvSpPr>
            <p:spPr>
              <a:xfrm>
                <a:off x="550484" y="1834131"/>
                <a:ext cx="5114349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400"/>
                  <a:t>로 주어졌을 때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sz="1400"/>
                  <a:t> 가 일어날 참인 확률 분포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0B1DAC-B1DE-4C9D-C7C1-B4A2C16A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4" y="1834131"/>
                <a:ext cx="5114349" cy="247184"/>
              </a:xfrm>
              <a:prstGeom prst="rect">
                <a:avLst/>
              </a:prstGeom>
              <a:blipFill>
                <a:blip r:embed="rId3"/>
                <a:stretch>
                  <a:fillRect l="-1192" t="-17500" r="-954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03D1F8-2161-B711-BB84-F625EE3CFB7A}"/>
                  </a:ext>
                </a:extLst>
              </p:cNvPr>
              <p:cNvSpPr txBox="1"/>
              <p:nvPr/>
            </p:nvSpPr>
            <p:spPr>
              <a:xfrm>
                <a:off x="446901" y="987168"/>
                <a:ext cx="6533648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400"/>
                  <a:t> 로 주어졌을 때 </a:t>
                </a:r>
                <a:r>
                  <a:rPr lang="en-US" altLang="ko-KR" sz="1400"/>
                  <a:t>continuous latent variables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sz="1400"/>
                  <a:t> 의 </a:t>
                </a:r>
                <a:r>
                  <a:rPr lang="en-US" altLang="ko-KR" sz="1400"/>
                  <a:t>distribution</a:t>
                </a:r>
                <a:r>
                  <a:rPr lang="ko-KR" altLang="en-US" sz="1400"/>
                  <a:t>을 생각함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03D1F8-2161-B711-BB84-F625EE3C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1" y="987168"/>
                <a:ext cx="6533648" cy="316690"/>
              </a:xfrm>
              <a:prstGeom prst="rect">
                <a:avLst/>
              </a:prstGeom>
              <a:blipFill>
                <a:blip r:embed="rId4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2C0B12-AE6A-A001-E5AA-F62043A4F799}"/>
              </a:ext>
            </a:extLst>
          </p:cNvPr>
          <p:cNvSpPr txBox="1"/>
          <p:nvPr/>
        </p:nvSpPr>
        <p:spPr>
          <a:xfrm>
            <a:off x="6731743" y="969751"/>
            <a:ext cx="375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즉</a:t>
            </a:r>
            <a:r>
              <a:rPr lang="en-US" altLang="ko-KR" sz="1400"/>
              <a:t>,</a:t>
            </a:r>
            <a:r>
              <a:rPr lang="ko-KR" altLang="en-US" sz="1400"/>
              <a:t>데이터당 잠재변수의 분포를 다뤄보겠다</a:t>
            </a:r>
            <a:r>
              <a:rPr lang="en-US" altLang="ko-KR" sz="1400"/>
              <a:t>)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34A9B2-A5A3-A345-895E-73684F356B46}"/>
                  </a:ext>
                </a:extLst>
              </p:cNvPr>
              <p:cNvSpPr txBox="1"/>
              <p:nvPr/>
            </p:nvSpPr>
            <p:spPr>
              <a:xfrm>
                <a:off x="6239033" y="1593938"/>
                <a:ext cx="5779211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통장잔액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자녀 수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건강 이상 유무 </a:t>
                </a:r>
                <a:r>
                  <a:rPr lang="en-US" altLang="ko-KR" sz="140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배우자 미모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34A9B2-A5A3-A345-895E-73684F35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33" y="1593938"/>
                <a:ext cx="5779211" cy="327397"/>
              </a:xfrm>
              <a:prstGeom prst="rect">
                <a:avLst/>
              </a:prstGeom>
              <a:blipFill>
                <a:blip r:embed="rId5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B2B84A-B099-03D0-F735-4BEB3B6E25F0}"/>
                  </a:ext>
                </a:extLst>
              </p:cNvPr>
              <p:cNvSpPr txBox="1"/>
              <p:nvPr/>
            </p:nvSpPr>
            <p:spPr>
              <a:xfrm>
                <a:off x="6305725" y="2260003"/>
                <a:ext cx="1564916" cy="342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B2B84A-B099-03D0-F735-4BEB3B6E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25" y="2260003"/>
                <a:ext cx="1564916" cy="342786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660A4-2D22-1E54-F936-931194DFB729}"/>
                  </a:ext>
                </a:extLst>
              </p:cNvPr>
              <p:cNvSpPr txBox="1"/>
              <p:nvPr/>
            </p:nvSpPr>
            <p:spPr>
              <a:xfrm>
                <a:off x="6312399" y="1952270"/>
                <a:ext cx="978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행복감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660A4-2D22-1E54-F936-931194DF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99" y="1952270"/>
                <a:ext cx="978025" cy="307777"/>
              </a:xfrm>
              <a:prstGeom prst="rect">
                <a:avLst/>
              </a:prstGeom>
              <a:blipFill>
                <a:blip r:embed="rId7"/>
                <a:stretch>
                  <a:fillRect t="-1961" r="-62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A6BE0E-210F-1386-07E3-EC0C76B67130}"/>
                  </a:ext>
                </a:extLst>
              </p:cNvPr>
              <p:cNvSpPr txBox="1"/>
              <p:nvPr/>
            </p:nvSpPr>
            <p:spPr>
              <a:xfrm>
                <a:off x="6237046" y="2758412"/>
                <a:ext cx="5781198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10,000,000</a:t>
                </a:r>
                <a:r>
                  <a:rPr lang="ko-KR" altLang="en-US" sz="1400"/>
                  <a:t>원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/>
                  <a:t>=2</a:t>
                </a:r>
                <a:r>
                  <a:rPr lang="ko-KR" altLang="en-US" sz="1400"/>
                  <a:t>명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X,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/>
                  <a:t>예쁨 일때 행복감 확률</a:t>
                </a:r>
                <a:r>
                  <a:rPr lang="en-US" altLang="ko-KR" sz="140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A6BE0E-210F-1386-07E3-EC0C76B6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6" y="2758412"/>
                <a:ext cx="5781198" cy="327397"/>
              </a:xfrm>
              <a:prstGeom prst="rect">
                <a:avLst/>
              </a:prstGeom>
              <a:blipFill>
                <a:blip r:embed="rId8"/>
                <a:stretch>
                  <a:fillRect l="-316"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37826-9BF0-B09A-B97D-A4B3EF1C1027}"/>
                  </a:ext>
                </a:extLst>
              </p:cNvPr>
              <p:cNvSpPr txBox="1"/>
              <p:nvPr/>
            </p:nvSpPr>
            <p:spPr>
              <a:xfrm>
                <a:off x="6237046" y="3186070"/>
                <a:ext cx="5240987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0</a:t>
                </a:r>
                <a:r>
                  <a:rPr lang="ko-KR" altLang="en-US" sz="1400"/>
                  <a:t>원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/>
                  <a:t>=0</a:t>
                </a:r>
                <a:r>
                  <a:rPr lang="ko-KR" altLang="en-US" sz="1400"/>
                  <a:t>명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O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/>
                  <a:t>못생김 일때 행복감 확률</a:t>
                </a:r>
                <a:r>
                  <a:rPr lang="en-US" altLang="ko-KR" sz="140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37826-9BF0-B09A-B97D-A4B3EF1C1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6" y="3186070"/>
                <a:ext cx="5240987" cy="327397"/>
              </a:xfrm>
              <a:prstGeom prst="rect">
                <a:avLst/>
              </a:prstGeom>
              <a:blipFill>
                <a:blip r:embed="rId9"/>
                <a:stretch>
                  <a:fillRect l="-349" t="-5660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1175BA65-B68A-9945-2B04-1E66FFEE745F}"/>
              </a:ext>
            </a:extLst>
          </p:cNvPr>
          <p:cNvGrpSpPr/>
          <p:nvPr/>
        </p:nvGrpSpPr>
        <p:grpSpPr>
          <a:xfrm>
            <a:off x="6986289" y="3804898"/>
            <a:ext cx="4724061" cy="1551117"/>
            <a:chOff x="6696891" y="4579053"/>
            <a:chExt cx="4724061" cy="1551117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F09EC23-4C3D-E3BC-6450-0ED25AFB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91" y="5869577"/>
              <a:ext cx="38927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46F991A-2FCF-35EC-F8A8-9D38BC17A313}"/>
                </a:ext>
              </a:extLst>
            </p:cNvPr>
            <p:cNvSpPr/>
            <p:nvPr/>
          </p:nvSpPr>
          <p:spPr>
            <a:xfrm>
              <a:off x="6696891" y="4658672"/>
              <a:ext cx="3683726" cy="1193488"/>
            </a:xfrm>
            <a:custGeom>
              <a:avLst/>
              <a:gdLst>
                <a:gd name="connsiteX0" fmla="*/ 0 w 3683726"/>
                <a:gd name="connsiteY0" fmla="*/ 1176071 h 1193488"/>
                <a:gd name="connsiteX1" fmla="*/ 374469 w 3683726"/>
                <a:gd name="connsiteY1" fmla="*/ 714517 h 1193488"/>
                <a:gd name="connsiteX2" fmla="*/ 600892 w 3683726"/>
                <a:gd name="connsiteY2" fmla="*/ 414 h 1193488"/>
                <a:gd name="connsiteX3" fmla="*/ 949235 w 3683726"/>
                <a:gd name="connsiteY3" fmla="*/ 819019 h 1193488"/>
                <a:gd name="connsiteX4" fmla="*/ 3683726 w 3683726"/>
                <a:gd name="connsiteY4" fmla="*/ 1193488 h 119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726" h="1193488">
                  <a:moveTo>
                    <a:pt x="0" y="1176071"/>
                  </a:moveTo>
                  <a:cubicBezTo>
                    <a:pt x="137160" y="1043265"/>
                    <a:pt x="274320" y="910460"/>
                    <a:pt x="374469" y="714517"/>
                  </a:cubicBezTo>
                  <a:cubicBezTo>
                    <a:pt x="474618" y="518574"/>
                    <a:pt x="505098" y="-17003"/>
                    <a:pt x="600892" y="414"/>
                  </a:cubicBezTo>
                  <a:cubicBezTo>
                    <a:pt x="696686" y="17831"/>
                    <a:pt x="435429" y="620173"/>
                    <a:pt x="949235" y="819019"/>
                  </a:cubicBezTo>
                  <a:cubicBezTo>
                    <a:pt x="1463041" y="1017865"/>
                    <a:pt x="2573383" y="1105676"/>
                    <a:pt x="3683726" y="1193488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76FB94F-9F00-848E-EDD7-93AEDBD263A7}"/>
                </a:ext>
              </a:extLst>
            </p:cNvPr>
            <p:cNvSpPr/>
            <p:nvPr/>
          </p:nvSpPr>
          <p:spPr>
            <a:xfrm>
              <a:off x="6714309" y="4579053"/>
              <a:ext cx="3770811" cy="1264398"/>
            </a:xfrm>
            <a:custGeom>
              <a:avLst/>
              <a:gdLst>
                <a:gd name="connsiteX0" fmla="*/ 0 w 3770811"/>
                <a:gd name="connsiteY0" fmla="*/ 1264398 h 1264398"/>
                <a:gd name="connsiteX1" fmla="*/ 2368731 w 3770811"/>
                <a:gd name="connsiteY1" fmla="*/ 942181 h 1264398"/>
                <a:gd name="connsiteX2" fmla="*/ 3152502 w 3770811"/>
                <a:gd name="connsiteY2" fmla="*/ 1656 h 1264398"/>
                <a:gd name="connsiteX3" fmla="*/ 3770811 w 3770811"/>
                <a:gd name="connsiteY3" fmla="*/ 1194730 h 126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0811" h="1264398">
                  <a:moveTo>
                    <a:pt x="0" y="1264398"/>
                  </a:moveTo>
                  <a:cubicBezTo>
                    <a:pt x="921657" y="1208518"/>
                    <a:pt x="1843314" y="1152638"/>
                    <a:pt x="2368731" y="942181"/>
                  </a:cubicBezTo>
                  <a:cubicBezTo>
                    <a:pt x="2894148" y="731724"/>
                    <a:pt x="2918822" y="-40435"/>
                    <a:pt x="3152502" y="1656"/>
                  </a:cubicBezTo>
                  <a:cubicBezTo>
                    <a:pt x="3386182" y="43747"/>
                    <a:pt x="3578496" y="619238"/>
                    <a:pt x="3770811" y="119473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8E02E-C2FA-E680-4017-61882F13C67F}"/>
                </a:ext>
              </a:extLst>
            </p:cNvPr>
            <p:cNvSpPr txBox="1"/>
            <p:nvPr/>
          </p:nvSpPr>
          <p:spPr>
            <a:xfrm>
              <a:off x="10201075" y="4641255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/>
                <a:t>1</a:t>
              </a:r>
              <a:r>
                <a:rPr lang="ko-KR" altLang="en-US" sz="1400" b="0"/>
                <a:t>번</a:t>
              </a:r>
              <a:endParaRPr lang="en-US" altLang="ko-KR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291AE3-CA09-6AA3-9B9D-5DB5D0C21287}"/>
                </a:ext>
              </a:extLst>
            </p:cNvPr>
            <p:cNvSpPr txBox="1"/>
            <p:nvPr/>
          </p:nvSpPr>
          <p:spPr>
            <a:xfrm>
              <a:off x="6714309" y="481446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2</a:t>
              </a:r>
              <a:r>
                <a:rPr lang="ko-KR" altLang="en-US" sz="1400" b="0"/>
                <a:t>번</a:t>
              </a:r>
              <a:endParaRPr lang="en-US" altLang="ko-KR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73E691-8902-808E-0029-9B1CA5BED598}"/>
                    </a:ext>
                  </a:extLst>
                </p:cNvPr>
                <p:cNvSpPr txBox="1"/>
                <p:nvPr/>
              </p:nvSpPr>
              <p:spPr>
                <a:xfrm>
                  <a:off x="10442927" y="5822393"/>
                  <a:ext cx="9780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: </a:t>
                  </a:r>
                  <a:r>
                    <a:rPr lang="ko-KR" altLang="en-US" sz="1400"/>
                    <a:t>행복감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73E691-8902-808E-0029-9B1CA5BED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927" y="5822393"/>
                  <a:ext cx="978025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3922" r="-1250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F336F47-506C-9EBF-8286-87586E74B139}"/>
              </a:ext>
            </a:extLst>
          </p:cNvPr>
          <p:cNvSpPr txBox="1"/>
          <p:nvPr/>
        </p:nvSpPr>
        <p:spPr>
          <a:xfrm>
            <a:off x="6237046" y="5387339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즉</a:t>
            </a:r>
            <a:r>
              <a:rPr lang="en-US" altLang="ko-KR" sz="1400"/>
              <a:t>, x </a:t>
            </a:r>
            <a:r>
              <a:rPr lang="ko-KR" altLang="en-US" sz="1400"/>
              <a:t>가 주어짐에따라 </a:t>
            </a:r>
            <a:r>
              <a:rPr lang="en-US" altLang="ko-KR" sz="1400"/>
              <a:t>z</a:t>
            </a:r>
            <a:r>
              <a:rPr lang="ko-KR" altLang="en-US" sz="1400"/>
              <a:t>의 분포가 달라질 수 있음</a:t>
            </a:r>
            <a:r>
              <a:rPr lang="en-US" altLang="ko-KR" sz="1400"/>
              <a:t>.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5844C67-C23A-D53E-19C1-B4176458EDBB}"/>
              </a:ext>
            </a:extLst>
          </p:cNvPr>
          <p:cNvSpPr/>
          <p:nvPr/>
        </p:nvSpPr>
        <p:spPr>
          <a:xfrm>
            <a:off x="6165668" y="1524001"/>
            <a:ext cx="5925942" cy="4685211"/>
          </a:xfrm>
          <a:prstGeom prst="flowChartProcess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1AF68-3D5E-5763-02F1-B939ED8A022A}"/>
                  </a:ext>
                </a:extLst>
              </p:cNvPr>
              <p:cNvSpPr txBox="1"/>
              <p:nvPr/>
            </p:nvSpPr>
            <p:spPr>
              <a:xfrm>
                <a:off x="6237046" y="5775126"/>
                <a:ext cx="5164684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그럼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400"/>
                  <a:t>로 주어졌을 때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의 분포는 어떻게 알 수 있는가</a:t>
                </a:r>
                <a:r>
                  <a:rPr lang="en-US" altLang="ko-KR" sz="1400"/>
                  <a:t>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51AF68-3D5E-5763-02F1-B939ED8A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6" y="5775126"/>
                <a:ext cx="5164684" cy="316690"/>
              </a:xfrm>
              <a:prstGeom prst="rect">
                <a:avLst/>
              </a:prstGeom>
              <a:blipFill>
                <a:blip r:embed="rId11"/>
                <a:stretch>
                  <a:fillRect l="-354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EFC77D-284C-353A-CE0E-68715D3A1D2A}"/>
                  </a:ext>
                </a:extLst>
              </p:cNvPr>
              <p:cNvSpPr txBox="1"/>
              <p:nvPr/>
            </p:nvSpPr>
            <p:spPr>
              <a:xfrm>
                <a:off x="550484" y="2299576"/>
                <a:ext cx="3678251" cy="25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을 근사화하려는 분포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EFC77D-284C-353A-CE0E-68715D3A1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4" y="2299576"/>
                <a:ext cx="3678251" cy="254044"/>
              </a:xfrm>
              <a:prstGeom prst="rect">
                <a:avLst/>
              </a:prstGeom>
              <a:blipFill>
                <a:blip r:embed="rId12"/>
                <a:stretch>
                  <a:fillRect l="-1656" t="-16667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C62230-0D0F-8DB0-17E7-F7FEE47C0609}"/>
              </a:ext>
            </a:extLst>
          </p:cNvPr>
          <p:cNvCxnSpPr>
            <a:cxnSpLocks/>
          </p:cNvCxnSpPr>
          <p:nvPr/>
        </p:nvCxnSpPr>
        <p:spPr>
          <a:xfrm flipV="1">
            <a:off x="344411" y="2861055"/>
            <a:ext cx="5368412" cy="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BFE0F0-DB4A-AC29-6352-06F7F564782E}"/>
                  </a:ext>
                </a:extLst>
              </p:cNvPr>
              <p:cNvSpPr txBox="1"/>
              <p:nvPr/>
            </p:nvSpPr>
            <p:spPr>
              <a:xfrm>
                <a:off x="344411" y="3022929"/>
                <a:ext cx="12035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𝑐𝑜𝑑𝑖𝑛𝑔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𝑡h𝑒𝑜𝑟𝑦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BFE0F0-DB4A-AC29-6352-06F7F564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1" y="3022929"/>
                <a:ext cx="1203599" cy="215444"/>
              </a:xfrm>
              <a:prstGeom prst="rect">
                <a:avLst/>
              </a:prstGeom>
              <a:blipFill>
                <a:blip r:embed="rId13"/>
                <a:stretch>
                  <a:fillRect l="-3535" r="-3030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45C416-E6EE-A1CD-FD8D-75BD77F3C6D2}"/>
                  </a:ext>
                </a:extLst>
              </p:cNvPr>
              <p:cNvSpPr txBox="1"/>
              <p:nvPr/>
            </p:nvSpPr>
            <p:spPr>
              <a:xfrm>
                <a:off x="549837" y="3576754"/>
                <a:ext cx="2556597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𝑟𝑜𝑏𝑎𝑏𝑖𝑙𝑖𝑠𝑡𝑖𝑐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45C416-E6EE-A1CD-FD8D-75BD77F3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3576754"/>
                <a:ext cx="2556597" cy="234616"/>
              </a:xfrm>
              <a:prstGeom prst="rect">
                <a:avLst/>
              </a:prstGeom>
              <a:blipFill>
                <a:blip r:embed="rId14"/>
                <a:stretch>
                  <a:fillRect l="-714" r="-476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CDE13A-46A7-3612-B06C-3A62DEDE7AE2}"/>
                  </a:ext>
                </a:extLst>
              </p:cNvPr>
              <p:cNvSpPr txBox="1"/>
              <p:nvPr/>
            </p:nvSpPr>
            <p:spPr>
              <a:xfrm>
                <a:off x="562211" y="3995356"/>
                <a:ext cx="2544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𝑟𝑜𝑏𝑎𝑏𝑖𝑙𝑖𝑠𝑡𝑖𝑐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𝑑𝑒𝑐𝑜𝑑𝑒𝑟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CDE13A-46A7-3612-B06C-3A62DEDE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11" y="3995356"/>
                <a:ext cx="2544223" cy="215444"/>
              </a:xfrm>
              <a:prstGeom prst="rect">
                <a:avLst/>
              </a:prstGeom>
              <a:blipFill>
                <a:blip r:embed="rId15"/>
                <a:stretch>
                  <a:fillRect l="-718" r="-478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2CE743-76A9-533C-BCD4-2CE499CB6E27}"/>
                  </a:ext>
                </a:extLst>
              </p:cNvPr>
              <p:cNvSpPr txBox="1"/>
              <p:nvPr/>
            </p:nvSpPr>
            <p:spPr>
              <a:xfrm>
                <a:off x="3615075" y="4022501"/>
                <a:ext cx="2331985" cy="107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>
                    <a:solidFill>
                      <a:srgbClr val="FF0000"/>
                    </a:solidFill>
                  </a:rPr>
                  <a:t>이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distribution 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을 가정하면</a:t>
                </a:r>
                <a:endParaRPr lang="en-US" altLang="ko-KR" sz="1400">
                  <a:solidFill>
                    <a:srgbClr val="FF0000"/>
                  </a:solidFill>
                </a:endParaRPr>
              </a:p>
              <a:p>
                <a:endParaRPr lang="en-US" altLang="ko-KR" sz="1400">
                  <a:solidFill>
                    <a:srgbClr val="FF0000"/>
                  </a:solidFill>
                </a:endParaRPr>
              </a:p>
              <a:p>
                <a:r>
                  <a:rPr lang="ko-KR" altLang="en-US" sz="1400">
                    <a:solidFill>
                      <a:srgbClr val="FF0000"/>
                    </a:solidFill>
                  </a:rPr>
                  <a:t>아까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parametric families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에서</a:t>
                </a:r>
                <a:endParaRPr lang="en-US" altLang="ko-KR" sz="1400">
                  <a:solidFill>
                    <a:srgbClr val="FF0000"/>
                  </a:solidFill>
                </a:endParaRPr>
              </a:p>
              <a:p>
                <a:endParaRPr lang="en-US" altLang="ko-KR" sz="140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의 논리적 모순 발생</a:t>
                </a:r>
                <a:endParaRPr lang="en-US" altLang="ko-KR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2CE743-76A9-533C-BCD4-2CE499CB6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75" y="4022501"/>
                <a:ext cx="2331985" cy="1077218"/>
              </a:xfrm>
              <a:prstGeom prst="rect">
                <a:avLst/>
              </a:prstGeom>
              <a:blipFill>
                <a:blip r:embed="rId16"/>
                <a:stretch>
                  <a:fillRect l="-4700" t="-5085" r="-3916" b="-9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B4AB070-54B8-F7F1-28FA-8B30060A44E7}"/>
              </a:ext>
            </a:extLst>
          </p:cNvPr>
          <p:cNvSpPr txBox="1"/>
          <p:nvPr/>
        </p:nvSpPr>
        <p:spPr>
          <a:xfrm>
            <a:off x="3195277" y="3912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77B76-33E0-2D38-5521-760ADDD7A31F}"/>
              </a:ext>
            </a:extLst>
          </p:cNvPr>
          <p:cNvSpPr txBox="1"/>
          <p:nvPr/>
        </p:nvSpPr>
        <p:spPr>
          <a:xfrm>
            <a:off x="744477" y="5479672"/>
            <a:ext cx="6636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아니면 </a:t>
            </a:r>
            <a:r>
              <a:rPr lang="en-US" altLang="ko-KR" sz="140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608D4-29CD-7E05-1A1F-45589DC3C3BF}"/>
                  </a:ext>
                </a:extLst>
              </p:cNvPr>
              <p:cNvSpPr txBox="1"/>
              <p:nvPr/>
            </p:nvSpPr>
            <p:spPr>
              <a:xfrm>
                <a:off x="1408120" y="5295831"/>
                <a:ext cx="2130327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608D4-29CD-7E05-1A1F-45589DC3C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120" y="5295831"/>
                <a:ext cx="2130327" cy="448584"/>
              </a:xfrm>
              <a:prstGeom prst="rect">
                <a:avLst/>
              </a:prstGeom>
              <a:blipFill>
                <a:blip r:embed="rId17"/>
                <a:stretch>
                  <a:fillRect l="-287" t="-2740" r="-1146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AA38C5-2E49-37B1-5440-77C9A24D7B9F}"/>
              </a:ext>
            </a:extLst>
          </p:cNvPr>
          <p:cNvSpPr txBox="1"/>
          <p:nvPr/>
        </p:nvSpPr>
        <p:spPr>
          <a:xfrm>
            <a:off x="744477" y="6167796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그대로 두고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91610C-CC27-6686-F2B5-6BB03A62848D}"/>
                  </a:ext>
                </a:extLst>
              </p:cNvPr>
              <p:cNvSpPr txBox="1"/>
              <p:nvPr/>
            </p:nvSpPr>
            <p:spPr>
              <a:xfrm>
                <a:off x="1908399" y="6141010"/>
                <a:ext cx="3852401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와 같이 다룰 수 있는 근사화 디코더를 </a:t>
                </a:r>
                <a:endParaRPr lang="en-US" altLang="ko-KR" sz="1400"/>
              </a:p>
              <a:p>
                <a:r>
                  <a:rPr lang="ko-KR" altLang="en-US" sz="1400"/>
                  <a:t>생각해보던지</a:t>
                </a:r>
                <a:r>
                  <a:rPr lang="en-US" altLang="ko-KR" sz="1400"/>
                  <a:t>,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91610C-CC27-6686-F2B5-6BB03A628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99" y="6141010"/>
                <a:ext cx="3852401" cy="451086"/>
              </a:xfrm>
              <a:prstGeom prst="rect">
                <a:avLst/>
              </a:prstGeom>
              <a:blipFill>
                <a:blip r:embed="rId18"/>
                <a:stretch>
                  <a:fillRect l="-2848" t="-13514" r="-158" b="-2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6D8770-BEE5-D901-4648-01758D0E6F3D}"/>
              </a:ext>
            </a:extLst>
          </p:cNvPr>
          <p:cNvSpPr txBox="1"/>
          <p:nvPr/>
        </p:nvSpPr>
        <p:spPr>
          <a:xfrm>
            <a:off x="1744462" y="3031175"/>
            <a:ext cx="358797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-&gt; </a:t>
            </a:r>
            <a:r>
              <a:rPr lang="ko-KR" altLang="en-US" sz="1400">
                <a:solidFill>
                  <a:srgbClr val="FF0000"/>
                </a:solidFill>
              </a:rPr>
              <a:t>코딩이론이든</a:t>
            </a:r>
            <a:r>
              <a:rPr lang="en-US" altLang="ko-KR" sz="1400">
                <a:solidFill>
                  <a:srgbClr val="FF0000"/>
                </a:solidFill>
              </a:rPr>
              <a:t>, x</a:t>
            </a:r>
            <a:r>
              <a:rPr lang="ko-KR" altLang="en-US" sz="1400">
                <a:solidFill>
                  <a:srgbClr val="FF0000"/>
                </a:solidFill>
              </a:rPr>
              <a:t>가 </a:t>
            </a:r>
            <a:r>
              <a:rPr lang="en-US" altLang="ko-KR" sz="1400">
                <a:solidFill>
                  <a:srgbClr val="FF0000"/>
                </a:solidFill>
              </a:rPr>
              <a:t>given </a:t>
            </a:r>
            <a:r>
              <a:rPr lang="ko-KR" altLang="en-US" sz="1400">
                <a:solidFill>
                  <a:srgbClr val="FF0000"/>
                </a:solidFill>
              </a:rPr>
              <a:t>일때 잠재분포를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ko-KR" altLang="en-US" sz="1400">
                <a:solidFill>
                  <a:srgbClr val="FF0000"/>
                </a:solidFill>
              </a:rPr>
              <a:t>생각하는 것은 합리적임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87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B5E915-05FB-0EE1-F941-5F32A25F76C2}"/>
              </a:ext>
            </a:extLst>
          </p:cNvPr>
          <p:cNvSpPr txBox="1"/>
          <p:nvPr/>
        </p:nvSpPr>
        <p:spPr>
          <a:xfrm>
            <a:off x="128884" y="12192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킹마의 논리 요약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20107C-95D5-30D3-AEA7-A1CA36936217}"/>
                  </a:ext>
                </a:extLst>
              </p:cNvPr>
              <p:cNvSpPr txBox="1"/>
              <p:nvPr/>
            </p:nvSpPr>
            <p:spPr>
              <a:xfrm>
                <a:off x="437272" y="833237"/>
                <a:ext cx="8893460" cy="25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- True posterior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와 </a:t>
                </a:r>
                <a:r>
                  <a:rPr lang="en-US" altLang="ko-KR" sz="1400"/>
                  <a:t>approximate posterior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의 차이를 최소화하자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20107C-95D5-30D3-AEA7-A1CA3693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2" y="833237"/>
                <a:ext cx="8893460" cy="254044"/>
              </a:xfrm>
              <a:prstGeom prst="rect">
                <a:avLst/>
              </a:prstGeom>
              <a:blipFill>
                <a:blip r:embed="rId2"/>
                <a:stretch>
                  <a:fillRect l="-1234" t="-19512" r="-89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7286DFB-C9AE-3E63-354A-E923AB3ECF76}"/>
              </a:ext>
            </a:extLst>
          </p:cNvPr>
          <p:cNvSpPr txBox="1"/>
          <p:nvPr/>
        </p:nvSpPr>
        <p:spPr>
          <a:xfrm>
            <a:off x="437272" y="1831354"/>
            <a:ext cx="74973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- Autoencoder </a:t>
            </a:r>
            <a:r>
              <a:rPr lang="ko-KR" altLang="en-US" sz="1400"/>
              <a:t>의 </a:t>
            </a:r>
            <a:r>
              <a:rPr lang="en-US" altLang="ko-KR" sz="1400"/>
              <a:t>encoder </a:t>
            </a:r>
            <a:r>
              <a:rPr lang="ko-KR" altLang="en-US" sz="1400"/>
              <a:t>부분을 </a:t>
            </a:r>
            <a:r>
              <a:rPr lang="en-US" altLang="ko-KR" sz="1400"/>
              <a:t>data</a:t>
            </a:r>
            <a:r>
              <a:rPr lang="ko-KR" altLang="en-US" sz="1400"/>
              <a:t>를 차원축소한 개념이 아닌 </a:t>
            </a:r>
            <a:r>
              <a:rPr lang="ko-KR" altLang="en-US" sz="1400" b="1"/>
              <a:t>잠재변수의 분포를 </a:t>
            </a:r>
            <a:r>
              <a:rPr lang="ko-KR" altLang="en-US" sz="1400"/>
              <a:t>생각함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681D2-CAF5-EC17-BCB0-9F9CED5DF910}"/>
              </a:ext>
            </a:extLst>
          </p:cNvPr>
          <p:cNvSpPr txBox="1"/>
          <p:nvPr/>
        </p:nvSpPr>
        <p:spPr>
          <a:xfrm>
            <a:off x="5671184" y="1147778"/>
            <a:ext cx="596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-&gt; </a:t>
            </a:r>
            <a:r>
              <a:rPr lang="ko-KR" altLang="en-US" sz="1400" b="1">
                <a:solidFill>
                  <a:srgbClr val="FF0000"/>
                </a:solidFill>
              </a:rPr>
              <a:t>생성모델의 목적을 생각해보면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사후분포가 아닌 생성 목적이 중요함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21910-9E2C-9C49-EAA6-EF8151874894}"/>
              </a:ext>
            </a:extLst>
          </p:cNvPr>
          <p:cNvSpPr txBox="1"/>
          <p:nvPr/>
        </p:nvSpPr>
        <p:spPr>
          <a:xfrm>
            <a:off x="9428582" y="7329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D78C7-BA89-AA06-EEFE-5519AD38364B}"/>
              </a:ext>
            </a:extLst>
          </p:cNvPr>
          <p:cNvSpPr/>
          <p:nvPr/>
        </p:nvSpPr>
        <p:spPr>
          <a:xfrm>
            <a:off x="1248742" y="2272937"/>
            <a:ext cx="118504" cy="923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7ACB79-260E-8119-2D64-19927F501F53}"/>
              </a:ext>
            </a:extLst>
          </p:cNvPr>
          <p:cNvSpPr/>
          <p:nvPr/>
        </p:nvSpPr>
        <p:spPr>
          <a:xfrm>
            <a:off x="2208036" y="2542449"/>
            <a:ext cx="118504" cy="330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0E030E-1805-A106-C5B0-51D7B5A83606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1307994" y="2272937"/>
            <a:ext cx="959294" cy="269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696F63-3D06-BCAB-322E-3F0167F70D7C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flipV="1">
            <a:off x="1307994" y="2873376"/>
            <a:ext cx="959294" cy="322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37127-B21E-BB69-343F-4EB2C5F8493E}"/>
                  </a:ext>
                </a:extLst>
              </p:cNvPr>
              <p:cNvSpPr txBox="1"/>
              <p:nvPr/>
            </p:nvSpPr>
            <p:spPr>
              <a:xfrm>
                <a:off x="546368" y="2971689"/>
                <a:ext cx="67274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37127-B21E-BB69-343F-4EB2C5F84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8" y="2971689"/>
                <a:ext cx="672748" cy="224357"/>
              </a:xfrm>
              <a:prstGeom prst="rect">
                <a:avLst/>
              </a:prstGeom>
              <a:blipFill>
                <a:blip r:embed="rId3"/>
                <a:stretch>
                  <a:fillRect l="-1818" t="-2703" r="-3636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B8D971-53A7-4A02-BBFC-196F22A79FC5}"/>
              </a:ext>
            </a:extLst>
          </p:cNvPr>
          <p:cNvCxnSpPr/>
          <p:nvPr/>
        </p:nvCxnSpPr>
        <p:spPr>
          <a:xfrm>
            <a:off x="2508069" y="2971689"/>
            <a:ext cx="740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3783B54-75B7-6D1E-E777-B72F3F6F85F1}"/>
              </a:ext>
            </a:extLst>
          </p:cNvPr>
          <p:cNvSpPr/>
          <p:nvPr/>
        </p:nvSpPr>
        <p:spPr>
          <a:xfrm>
            <a:off x="2542903" y="2360003"/>
            <a:ext cx="679268" cy="600911"/>
          </a:xfrm>
          <a:custGeom>
            <a:avLst/>
            <a:gdLst>
              <a:gd name="connsiteX0" fmla="*/ 0 w 679268"/>
              <a:gd name="connsiteY0" fmla="*/ 600911 h 600911"/>
              <a:gd name="connsiteX1" fmla="*/ 174171 w 679268"/>
              <a:gd name="connsiteY1" fmla="*/ 409323 h 600911"/>
              <a:gd name="connsiteX2" fmla="*/ 348343 w 679268"/>
              <a:gd name="connsiteY2" fmla="*/ 20 h 600911"/>
              <a:gd name="connsiteX3" fmla="*/ 487680 w 679268"/>
              <a:gd name="connsiteY3" fmla="*/ 426740 h 600911"/>
              <a:gd name="connsiteX4" fmla="*/ 679268 w 679268"/>
              <a:gd name="connsiteY4" fmla="*/ 600911 h 60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268" h="600911">
                <a:moveTo>
                  <a:pt x="0" y="600911"/>
                </a:moveTo>
                <a:cubicBezTo>
                  <a:pt x="58057" y="555191"/>
                  <a:pt x="116114" y="509471"/>
                  <a:pt x="174171" y="409323"/>
                </a:cubicBezTo>
                <a:cubicBezTo>
                  <a:pt x="232228" y="309174"/>
                  <a:pt x="296092" y="-2883"/>
                  <a:pt x="348343" y="20"/>
                </a:cubicBezTo>
                <a:cubicBezTo>
                  <a:pt x="400595" y="2923"/>
                  <a:pt x="432526" y="326592"/>
                  <a:pt x="487680" y="426740"/>
                </a:cubicBezTo>
                <a:cubicBezTo>
                  <a:pt x="542834" y="526888"/>
                  <a:pt x="611051" y="563899"/>
                  <a:pt x="679268" y="6009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580708-4F0A-2E95-BBDC-C8FA25E72F08}"/>
                  </a:ext>
                </a:extLst>
              </p:cNvPr>
              <p:cNvSpPr txBox="1"/>
              <p:nvPr/>
            </p:nvSpPr>
            <p:spPr>
              <a:xfrm>
                <a:off x="3076549" y="2536827"/>
                <a:ext cx="842474" cy="25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580708-4F0A-2E95-BBDC-C8FA25E7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49" y="2536827"/>
                <a:ext cx="842474" cy="254044"/>
              </a:xfrm>
              <a:prstGeom prst="rect">
                <a:avLst/>
              </a:prstGeom>
              <a:blipFill>
                <a:blip r:embed="rId4"/>
                <a:stretch>
                  <a:fillRect l="-362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0C636F-443A-A8A9-9351-EA49D49CCA2D}"/>
                  </a:ext>
                </a:extLst>
              </p:cNvPr>
              <p:cNvSpPr txBox="1"/>
              <p:nvPr/>
            </p:nvSpPr>
            <p:spPr>
              <a:xfrm>
                <a:off x="3249509" y="2859973"/>
                <a:ext cx="155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0C636F-443A-A8A9-9351-EA49D49C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509" y="2859973"/>
                <a:ext cx="155492" cy="215444"/>
              </a:xfrm>
              <a:prstGeom prst="rect">
                <a:avLst/>
              </a:prstGeom>
              <a:blipFill>
                <a:blip r:embed="rId5"/>
                <a:stretch>
                  <a:fillRect l="-7692" r="-7692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6D62FC-40A5-8E68-94D1-4B42167BCD81}"/>
                  </a:ext>
                </a:extLst>
              </p:cNvPr>
              <p:cNvSpPr txBox="1"/>
              <p:nvPr/>
            </p:nvSpPr>
            <p:spPr>
              <a:xfrm>
                <a:off x="437272" y="3885805"/>
                <a:ext cx="7987571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- </a:t>
                </a:r>
                <a:r>
                  <a:rPr lang="ko-KR" altLang="en-US" sz="1400"/>
                  <a:t>목적함수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r>
                  <a:rPr lang="ko-KR" altLang="en-US" sz="1400"/>
                  <a:t>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/>
                  <a:t> 를 풀고자함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6D62FC-40A5-8E68-94D1-4B42167B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2" y="3885805"/>
                <a:ext cx="7987571" cy="357918"/>
              </a:xfrm>
              <a:prstGeom prst="rect">
                <a:avLst/>
              </a:prstGeom>
              <a:blipFill>
                <a:blip r:embed="rId6"/>
                <a:stretch>
                  <a:fillRect l="-1374" t="-11864" r="-916" b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66277A-4C49-367F-9791-355D20858139}"/>
              </a:ext>
            </a:extLst>
          </p:cNvPr>
          <p:cNvSpPr txBox="1"/>
          <p:nvPr/>
        </p:nvSpPr>
        <p:spPr>
          <a:xfrm>
            <a:off x="8424843" y="37809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C5AF7-B5A6-17EC-D3AF-EA0AD9A696DE}"/>
              </a:ext>
            </a:extLst>
          </p:cNvPr>
          <p:cNvSpPr txBox="1"/>
          <p:nvPr/>
        </p:nvSpPr>
        <p:spPr>
          <a:xfrm>
            <a:off x="9091326" y="391087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-&gt; </a:t>
            </a:r>
            <a:r>
              <a:rPr lang="ko-KR" altLang="en-US" sz="1400" b="1">
                <a:solidFill>
                  <a:srgbClr val="FF0000"/>
                </a:solidFill>
              </a:rPr>
              <a:t>다음 차트에서 해석 수상한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ko-KR" altLang="en-US" sz="1400" b="1">
                <a:solidFill>
                  <a:srgbClr val="FF0000"/>
                </a:solidFill>
              </a:rPr>
              <a:t>부분이 많음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6A5A7-4E18-CB9F-7B1A-FC42BBE11B77}"/>
              </a:ext>
            </a:extLst>
          </p:cNvPr>
          <p:cNvSpPr txBox="1"/>
          <p:nvPr/>
        </p:nvSpPr>
        <p:spPr>
          <a:xfrm>
            <a:off x="8078401" y="1831354"/>
            <a:ext cx="1381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/>
              <a:t>이 생각 합리적임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C2EB08-A351-0704-7C16-ABBB73591F08}"/>
                  </a:ext>
                </a:extLst>
              </p:cNvPr>
              <p:cNvSpPr txBox="1"/>
              <p:nvPr/>
            </p:nvSpPr>
            <p:spPr>
              <a:xfrm>
                <a:off x="437272" y="5218986"/>
                <a:ext cx="11952759" cy="1179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/>
                  <a:t> 이 부분을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monte carlo method</a:t>
                </a:r>
                <a:r>
                  <a:rPr lang="ko-KR" altLang="en-US" sz="1400"/>
                  <a:t>를 사용한 </a:t>
                </a:r>
                <a:r>
                  <a:rPr lang="en-US" altLang="ko-KR" sz="1400"/>
                  <a:t>reparameterization trick</a:t>
                </a:r>
                <a:r>
                  <a:rPr lang="ko-KR" altLang="en-US" sz="1400"/>
                  <a:t>을 사용하여 </a:t>
                </a:r>
                <a:endParaRPr lang="en-US" altLang="ko-KR" sz="1400"/>
              </a:p>
              <a:p>
                <a:endParaRPr lang="en-US" altLang="ko-KR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C2EB08-A351-0704-7C16-ABBB7359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2" y="5218986"/>
                <a:ext cx="11952759" cy="1179169"/>
              </a:xfrm>
              <a:prstGeom prst="rect">
                <a:avLst/>
              </a:prstGeom>
              <a:blipFill>
                <a:blip r:embed="rId7"/>
                <a:stretch>
                  <a:fillRect l="-918" t="-3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787461-805E-F726-253A-7BC57AE6D7C3}"/>
              </a:ext>
            </a:extLst>
          </p:cNvPr>
          <p:cNvCxnSpPr/>
          <p:nvPr/>
        </p:nvCxnSpPr>
        <p:spPr>
          <a:xfrm>
            <a:off x="5303520" y="4319451"/>
            <a:ext cx="2063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55F2E4-EEA8-7A4A-E540-46F3725E3AD1}"/>
              </a:ext>
            </a:extLst>
          </p:cNvPr>
          <p:cNvCxnSpPr/>
          <p:nvPr/>
        </p:nvCxnSpPr>
        <p:spPr>
          <a:xfrm flipH="1">
            <a:off x="2063931" y="4319451"/>
            <a:ext cx="4319452" cy="89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DD2F434-585D-5BA3-DB1C-578732F2C4B6}"/>
              </a:ext>
            </a:extLst>
          </p:cNvPr>
          <p:cNvCxnSpPr>
            <a:cxnSpLocks/>
          </p:cNvCxnSpPr>
          <p:nvPr/>
        </p:nvCxnSpPr>
        <p:spPr>
          <a:xfrm>
            <a:off x="2124891" y="5626296"/>
            <a:ext cx="3178629" cy="492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1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6D62FC-40A5-8E68-94D1-4B42167BCD81}"/>
                  </a:ext>
                </a:extLst>
              </p:cNvPr>
              <p:cNvSpPr txBox="1"/>
              <p:nvPr/>
            </p:nvSpPr>
            <p:spPr>
              <a:xfrm>
                <a:off x="898913" y="561022"/>
                <a:ext cx="7987571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- </a:t>
                </a:r>
                <a:r>
                  <a:rPr lang="ko-KR" altLang="en-US" sz="1400"/>
                  <a:t>목적함수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r>
                  <a:rPr lang="ko-KR" altLang="en-US" sz="1400"/>
                  <a:t>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/>
                  <a:t> 를 풀고자함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6D62FC-40A5-8E68-94D1-4B42167B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13" y="561022"/>
                <a:ext cx="7987571" cy="357918"/>
              </a:xfrm>
              <a:prstGeom prst="rect">
                <a:avLst/>
              </a:prstGeom>
              <a:blipFill>
                <a:blip r:embed="rId2"/>
                <a:stretch>
                  <a:fillRect l="-1373" t="-11864" r="-839" b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A712622-3316-543C-92B7-7A7BEB4370C6}"/>
              </a:ext>
            </a:extLst>
          </p:cNvPr>
          <p:cNvSpPr/>
          <p:nvPr/>
        </p:nvSpPr>
        <p:spPr>
          <a:xfrm rot="16200000">
            <a:off x="5210652" y="771082"/>
            <a:ext cx="142369" cy="39188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6277A-4C49-367F-9791-355D20858139}"/>
              </a:ext>
            </a:extLst>
          </p:cNvPr>
          <p:cNvSpPr txBox="1"/>
          <p:nvPr/>
        </p:nvSpPr>
        <p:spPr>
          <a:xfrm>
            <a:off x="8907484" y="510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A2707384-94B6-9787-093C-43955E470604}"/>
              </a:ext>
            </a:extLst>
          </p:cNvPr>
          <p:cNvSpPr/>
          <p:nvPr/>
        </p:nvSpPr>
        <p:spPr>
          <a:xfrm rot="16200000">
            <a:off x="7275496" y="590574"/>
            <a:ext cx="142371" cy="72098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52B99F-7D41-7C2E-4641-29619B783767}"/>
                  </a:ext>
                </a:extLst>
              </p:cNvPr>
              <p:cNvSpPr txBox="1"/>
              <p:nvPr/>
            </p:nvSpPr>
            <p:spPr>
              <a:xfrm>
                <a:off x="4879546" y="1130032"/>
                <a:ext cx="8045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52B99F-7D41-7C2E-4641-29619B78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546" y="1130032"/>
                <a:ext cx="804579" cy="215444"/>
              </a:xfrm>
              <a:prstGeom prst="rect">
                <a:avLst/>
              </a:prstGeom>
              <a:blipFill>
                <a:blip r:embed="rId3"/>
                <a:stretch>
                  <a:fillRect l="-3030" r="-37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28909-1988-8F56-43DA-061364AA0791}"/>
                  </a:ext>
                </a:extLst>
              </p:cNvPr>
              <p:cNvSpPr txBox="1"/>
              <p:nvPr/>
            </p:nvSpPr>
            <p:spPr>
              <a:xfrm>
                <a:off x="6944391" y="1125668"/>
                <a:ext cx="8045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28909-1988-8F56-43DA-061364AA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91" y="1125668"/>
                <a:ext cx="804579" cy="215444"/>
              </a:xfrm>
              <a:prstGeom prst="rect">
                <a:avLst/>
              </a:prstGeom>
              <a:blipFill>
                <a:blip r:embed="rId4"/>
                <a:stretch>
                  <a:fillRect l="-3030" r="-3788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DC0679BC-93CA-A322-2F53-7A577DAC584F}"/>
              </a:ext>
            </a:extLst>
          </p:cNvPr>
          <p:cNvSpPr/>
          <p:nvPr/>
        </p:nvSpPr>
        <p:spPr>
          <a:xfrm rot="16200000">
            <a:off x="4571022" y="793887"/>
            <a:ext cx="215443" cy="15980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1D2CCDBA-5B3F-35F5-3D53-22AEF83F6F03}"/>
              </a:ext>
            </a:extLst>
          </p:cNvPr>
          <p:cNvSpPr/>
          <p:nvPr/>
        </p:nvSpPr>
        <p:spPr>
          <a:xfrm rot="16200000">
            <a:off x="6646064" y="597741"/>
            <a:ext cx="215443" cy="199036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93F62E-4CAD-C24B-3504-0A30788B26EB}"/>
                  </a:ext>
                </a:extLst>
              </p:cNvPr>
              <p:cNvSpPr txBox="1"/>
              <p:nvPr/>
            </p:nvSpPr>
            <p:spPr>
              <a:xfrm>
                <a:off x="1412349" y="3367214"/>
                <a:ext cx="53962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종종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 sz="1400"/>
                  <a:t> 를 가정하여 </a:t>
                </a:r>
                <a:r>
                  <a:rPr lang="en-US" altLang="ko-KR" sz="1400"/>
                  <a:t>analytic</a:t>
                </a:r>
                <a:r>
                  <a:rPr lang="ko-KR" altLang="en-US" sz="1400"/>
                  <a:t>하게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적분된다 말함</a:t>
                </a:r>
                <a:r>
                  <a:rPr lang="en-US" altLang="ko-KR" sz="1400"/>
                  <a:t>.(appendix B)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93F62E-4CAD-C24B-3504-0A30788B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49" y="3367214"/>
                <a:ext cx="5396285" cy="215444"/>
              </a:xfrm>
              <a:prstGeom prst="rect">
                <a:avLst/>
              </a:prstGeom>
              <a:blipFill>
                <a:blip r:embed="rId5"/>
                <a:stretch>
                  <a:fillRect l="-904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D100648-227C-1714-1054-F56776D78F61}"/>
              </a:ext>
            </a:extLst>
          </p:cNvPr>
          <p:cNvSpPr txBox="1"/>
          <p:nvPr/>
        </p:nvSpPr>
        <p:spPr>
          <a:xfrm>
            <a:off x="6702024" y="32902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96A19-A88A-37BC-0781-143E96E8E825}"/>
              </a:ext>
            </a:extLst>
          </p:cNvPr>
          <p:cNvSpPr txBox="1"/>
          <p:nvPr/>
        </p:nvSpPr>
        <p:spPr>
          <a:xfrm>
            <a:off x="7121853" y="3321048"/>
            <a:ext cx="395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-&gt; prior distribution</a:t>
            </a:r>
            <a:r>
              <a:rPr lang="ko-KR" altLang="en-US" sz="1400" b="1">
                <a:solidFill>
                  <a:srgbClr val="FF0000"/>
                </a:solidFill>
              </a:rPr>
              <a:t>의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가정이 합당하지 않음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1B3A0-211C-9CF8-BEDF-D2C2F8CCFCE7}"/>
              </a:ext>
            </a:extLst>
          </p:cNvPr>
          <p:cNvSpPr txBox="1"/>
          <p:nvPr/>
        </p:nvSpPr>
        <p:spPr>
          <a:xfrm>
            <a:off x="3908754" y="1833055"/>
            <a:ext cx="15967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KL divergence error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EED27F-F47B-04B7-F860-95FB9A09F4E6}"/>
              </a:ext>
            </a:extLst>
          </p:cNvPr>
          <p:cNvSpPr txBox="1"/>
          <p:nvPr/>
        </p:nvSpPr>
        <p:spPr>
          <a:xfrm>
            <a:off x="5866648" y="1844738"/>
            <a:ext cx="24155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Expected reconstruction error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60B54-B30F-D7DC-FE69-1A654AFAB55E}"/>
              </a:ext>
            </a:extLst>
          </p:cNvPr>
          <p:cNvSpPr txBox="1"/>
          <p:nvPr/>
        </p:nvSpPr>
        <p:spPr>
          <a:xfrm>
            <a:off x="8335258" y="17677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392AE5-D439-CD33-7800-4A408A17A089}"/>
              </a:ext>
            </a:extLst>
          </p:cNvPr>
          <p:cNvSpPr/>
          <p:nvPr/>
        </p:nvSpPr>
        <p:spPr>
          <a:xfrm>
            <a:off x="4537591" y="133240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753E09-2248-4A42-B5B9-BD583660DCF2}"/>
              </a:ext>
            </a:extLst>
          </p:cNvPr>
          <p:cNvSpPr/>
          <p:nvPr/>
        </p:nvSpPr>
        <p:spPr>
          <a:xfrm>
            <a:off x="6631081" y="133240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049862-31B4-2F3D-B042-EDBBBE4AB321}"/>
              </a:ext>
            </a:extLst>
          </p:cNvPr>
          <p:cNvSpPr/>
          <p:nvPr/>
        </p:nvSpPr>
        <p:spPr>
          <a:xfrm>
            <a:off x="721359" y="2464208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373C3-3239-4322-F4DD-D3B70C972F92}"/>
                  </a:ext>
                </a:extLst>
              </p:cNvPr>
              <p:cNvSpPr txBox="1"/>
              <p:nvPr/>
            </p:nvSpPr>
            <p:spPr>
              <a:xfrm>
                <a:off x="1213721" y="2516081"/>
                <a:ext cx="2008178" cy="2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373C3-3239-4322-F4DD-D3B70C97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21" y="2516081"/>
                <a:ext cx="2008178" cy="254172"/>
              </a:xfrm>
              <a:prstGeom prst="rect">
                <a:avLst/>
              </a:prstGeom>
              <a:blipFill>
                <a:blip r:embed="rId6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E83D34-CB4F-DAEA-E1F5-89DDBBCB73DF}"/>
                  </a:ext>
                </a:extLst>
              </p:cNvPr>
              <p:cNvSpPr txBox="1"/>
              <p:nvPr/>
            </p:nvSpPr>
            <p:spPr>
              <a:xfrm>
                <a:off x="1454449" y="2892192"/>
                <a:ext cx="10355079" cy="2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은 내가 다룰 수 있는 분포를 가정하는 것이므로 무엇이든 일단 가정할 수 있음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컨트롤 가능한 유연한 분포가 유리함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.)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E83D34-CB4F-DAEA-E1F5-89DDBBCB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49" y="2892192"/>
                <a:ext cx="10355079" cy="254172"/>
              </a:xfrm>
              <a:prstGeom prst="rect">
                <a:avLst/>
              </a:prstGeom>
              <a:blipFill>
                <a:blip r:embed="rId7"/>
                <a:stretch>
                  <a:fillRect l="-1060" t="-16667" r="-471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5D32A13-FB27-42CA-82C0-A51C43231E0B}"/>
              </a:ext>
            </a:extLst>
          </p:cNvPr>
          <p:cNvSpPr txBox="1"/>
          <p:nvPr/>
        </p:nvSpPr>
        <p:spPr>
          <a:xfrm>
            <a:off x="1454449" y="4163080"/>
            <a:ext cx="5188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-&gt; </a:t>
            </a:r>
            <a:r>
              <a:rPr lang="ko-KR" altLang="en-US" sz="1400" b="1">
                <a:solidFill>
                  <a:srgbClr val="FF0000"/>
                </a:solidFill>
              </a:rPr>
              <a:t>굳이 </a:t>
            </a:r>
            <a:r>
              <a:rPr lang="en-US" altLang="ko-KR" sz="1400" b="1">
                <a:solidFill>
                  <a:srgbClr val="FF0000"/>
                </a:solidFill>
              </a:rPr>
              <a:t>prior distribution </a:t>
            </a:r>
            <a:r>
              <a:rPr lang="ko-KR" altLang="en-US" sz="1400" b="1">
                <a:solidFill>
                  <a:srgbClr val="FF0000"/>
                </a:solidFill>
              </a:rPr>
              <a:t>을 가정하는가</a:t>
            </a:r>
            <a:r>
              <a:rPr lang="en-US" altLang="ko-KR" sz="1400" b="1">
                <a:solidFill>
                  <a:srgbClr val="FF0000"/>
                </a:solidFill>
              </a:rPr>
              <a:t>? </a:t>
            </a:r>
            <a:r>
              <a:rPr lang="ko-KR" altLang="en-US" sz="1400" b="1">
                <a:solidFill>
                  <a:srgbClr val="FF0000"/>
                </a:solidFill>
              </a:rPr>
              <a:t>나중에 얘기해보자</a:t>
            </a:r>
          </a:p>
        </p:txBody>
      </p:sp>
    </p:spTree>
    <p:extLst>
      <p:ext uri="{BB962C8B-B14F-4D97-AF65-F5344CB8AC3E}">
        <p14:creationId xmlns:p14="http://schemas.microsoft.com/office/powerpoint/2010/main" val="36535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6D62FC-40A5-8E68-94D1-4B42167BCD81}"/>
                  </a:ext>
                </a:extLst>
              </p:cNvPr>
              <p:cNvSpPr txBox="1"/>
              <p:nvPr/>
            </p:nvSpPr>
            <p:spPr>
              <a:xfrm>
                <a:off x="898913" y="561022"/>
                <a:ext cx="7987571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- </a:t>
                </a:r>
                <a:r>
                  <a:rPr lang="ko-KR" altLang="en-US" sz="1400"/>
                  <a:t>목적함수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r>
                  <a:rPr lang="ko-KR" altLang="en-US" sz="1400"/>
                  <a:t>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400"/>
                  <a:t> 를 풀고자함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6D62FC-40A5-8E68-94D1-4B42167B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13" y="561022"/>
                <a:ext cx="7987571" cy="357918"/>
              </a:xfrm>
              <a:prstGeom prst="rect">
                <a:avLst/>
              </a:prstGeom>
              <a:blipFill>
                <a:blip r:embed="rId2"/>
                <a:stretch>
                  <a:fillRect l="-1373" t="-11864" r="-839" b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7A712622-3316-543C-92B7-7A7BEB4370C6}"/>
              </a:ext>
            </a:extLst>
          </p:cNvPr>
          <p:cNvSpPr/>
          <p:nvPr/>
        </p:nvSpPr>
        <p:spPr>
          <a:xfrm rot="16200000">
            <a:off x="5210652" y="771082"/>
            <a:ext cx="142369" cy="39188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6277A-4C49-367F-9791-355D20858139}"/>
              </a:ext>
            </a:extLst>
          </p:cNvPr>
          <p:cNvSpPr txBox="1"/>
          <p:nvPr/>
        </p:nvSpPr>
        <p:spPr>
          <a:xfrm>
            <a:off x="8907484" y="510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A2707384-94B6-9787-093C-43955E470604}"/>
              </a:ext>
            </a:extLst>
          </p:cNvPr>
          <p:cNvSpPr/>
          <p:nvPr/>
        </p:nvSpPr>
        <p:spPr>
          <a:xfrm rot="16200000">
            <a:off x="7275496" y="590574"/>
            <a:ext cx="142371" cy="72098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52B99F-7D41-7C2E-4641-29619B783767}"/>
                  </a:ext>
                </a:extLst>
              </p:cNvPr>
              <p:cNvSpPr txBox="1"/>
              <p:nvPr/>
            </p:nvSpPr>
            <p:spPr>
              <a:xfrm>
                <a:off x="4879546" y="1130032"/>
                <a:ext cx="8045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52B99F-7D41-7C2E-4641-29619B783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546" y="1130032"/>
                <a:ext cx="804579" cy="215444"/>
              </a:xfrm>
              <a:prstGeom prst="rect">
                <a:avLst/>
              </a:prstGeom>
              <a:blipFill>
                <a:blip r:embed="rId3"/>
                <a:stretch>
                  <a:fillRect l="-3030" r="-37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28909-1988-8F56-43DA-061364AA0791}"/>
                  </a:ext>
                </a:extLst>
              </p:cNvPr>
              <p:cNvSpPr txBox="1"/>
              <p:nvPr/>
            </p:nvSpPr>
            <p:spPr>
              <a:xfrm>
                <a:off x="6944391" y="1125668"/>
                <a:ext cx="8045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28909-1988-8F56-43DA-061364AA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91" y="1125668"/>
                <a:ext cx="804579" cy="215444"/>
              </a:xfrm>
              <a:prstGeom prst="rect">
                <a:avLst/>
              </a:prstGeom>
              <a:blipFill>
                <a:blip r:embed="rId4"/>
                <a:stretch>
                  <a:fillRect l="-3030" r="-3788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DC0679BC-93CA-A322-2F53-7A577DAC584F}"/>
              </a:ext>
            </a:extLst>
          </p:cNvPr>
          <p:cNvSpPr/>
          <p:nvPr/>
        </p:nvSpPr>
        <p:spPr>
          <a:xfrm rot="16200000">
            <a:off x="4571022" y="793887"/>
            <a:ext cx="215443" cy="15980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1D2CCDBA-5B3F-35F5-3D53-22AEF83F6F03}"/>
              </a:ext>
            </a:extLst>
          </p:cNvPr>
          <p:cNvSpPr/>
          <p:nvPr/>
        </p:nvSpPr>
        <p:spPr>
          <a:xfrm rot="16200000">
            <a:off x="6646064" y="597741"/>
            <a:ext cx="215443" cy="199036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1B3A0-211C-9CF8-BEDF-D2C2F8CCFCE7}"/>
              </a:ext>
            </a:extLst>
          </p:cNvPr>
          <p:cNvSpPr txBox="1"/>
          <p:nvPr/>
        </p:nvSpPr>
        <p:spPr>
          <a:xfrm>
            <a:off x="3908754" y="1833055"/>
            <a:ext cx="15967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KL divergence error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EED27F-F47B-04B7-F860-95FB9A09F4E6}"/>
              </a:ext>
            </a:extLst>
          </p:cNvPr>
          <p:cNvSpPr txBox="1"/>
          <p:nvPr/>
        </p:nvSpPr>
        <p:spPr>
          <a:xfrm>
            <a:off x="5866648" y="1844738"/>
            <a:ext cx="24155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Expected reconstruction error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860B54-B30F-D7DC-FE69-1A654AFAB55E}"/>
              </a:ext>
            </a:extLst>
          </p:cNvPr>
          <p:cNvSpPr txBox="1"/>
          <p:nvPr/>
        </p:nvSpPr>
        <p:spPr>
          <a:xfrm>
            <a:off x="8335258" y="17677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392AE5-D439-CD33-7800-4A408A17A089}"/>
              </a:ext>
            </a:extLst>
          </p:cNvPr>
          <p:cNvSpPr/>
          <p:nvPr/>
        </p:nvSpPr>
        <p:spPr>
          <a:xfrm>
            <a:off x="4537591" y="133240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753E09-2248-4A42-B5B9-BD583660DCF2}"/>
              </a:ext>
            </a:extLst>
          </p:cNvPr>
          <p:cNvSpPr/>
          <p:nvPr/>
        </p:nvSpPr>
        <p:spPr>
          <a:xfrm>
            <a:off x="6631081" y="133240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012ED3-7F64-8F48-591B-F06017D99B2C}"/>
              </a:ext>
            </a:extLst>
          </p:cNvPr>
          <p:cNvSpPr/>
          <p:nvPr/>
        </p:nvSpPr>
        <p:spPr>
          <a:xfrm>
            <a:off x="594667" y="2904553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B6E421-EFDA-AFF5-7B95-26F94A3FE718}"/>
                  </a:ext>
                </a:extLst>
              </p:cNvPr>
              <p:cNvSpPr txBox="1"/>
              <p:nvPr/>
            </p:nvSpPr>
            <p:spPr>
              <a:xfrm>
                <a:off x="1087029" y="2927389"/>
                <a:ext cx="2126929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B6E421-EFDA-AFF5-7B95-26F94A3F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29" y="2927389"/>
                <a:ext cx="2126929" cy="357918"/>
              </a:xfrm>
              <a:prstGeom prst="rect">
                <a:avLst/>
              </a:prstGeom>
              <a:blipFill>
                <a:blip r:embed="rId5"/>
                <a:stretch>
                  <a:fillRect l="-860" r="-2006" b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2B70A-A5C5-E666-8391-F0DA66252BA7}"/>
                  </a:ext>
                </a:extLst>
              </p:cNvPr>
              <p:cNvSpPr txBox="1"/>
              <p:nvPr/>
            </p:nvSpPr>
            <p:spPr>
              <a:xfrm>
                <a:off x="6088768" y="2957606"/>
                <a:ext cx="4628383" cy="2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: </a:t>
                </a:r>
                <a:r>
                  <a:rPr lang="ko-KR" altLang="en-US" sz="1400"/>
                  <a:t>확률은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을 따르는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400"/>
                  <a:t> 의 </a:t>
                </a:r>
                <a:r>
                  <a:rPr lang="en-US" altLang="ko-KR" sz="1400"/>
                  <a:t>Entropy </a:t>
                </a:r>
                <a:r>
                  <a:rPr lang="ko-KR" altLang="en-US" sz="1400"/>
                  <a:t>임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2B70A-A5C5-E666-8391-F0DA6625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68" y="2957606"/>
                <a:ext cx="4628383" cy="254172"/>
              </a:xfrm>
              <a:prstGeom prst="rect">
                <a:avLst/>
              </a:prstGeom>
              <a:blipFill>
                <a:blip r:embed="rId6"/>
                <a:stretch>
                  <a:fillRect l="-2372" t="-16667" r="-1318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AD61D6-EEDD-534B-9D17-7B05A9E0CA75}"/>
                  </a:ext>
                </a:extLst>
              </p:cNvPr>
              <p:cNvSpPr txBox="1"/>
              <p:nvPr/>
            </p:nvSpPr>
            <p:spPr>
              <a:xfrm>
                <a:off x="3287346" y="2833656"/>
                <a:ext cx="2529410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AD61D6-EEDD-534B-9D17-7B05A9E0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46" y="2833656"/>
                <a:ext cx="2529410" cy="565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C3F2C57-B83B-DB86-1397-7DF142A9E05E}"/>
              </a:ext>
            </a:extLst>
          </p:cNvPr>
          <p:cNvSpPr txBox="1"/>
          <p:nvPr/>
        </p:nvSpPr>
        <p:spPr>
          <a:xfrm>
            <a:off x="7074414" y="2141873"/>
            <a:ext cx="3749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-&gt; </a:t>
            </a:r>
            <a:r>
              <a:rPr lang="ko-KR" altLang="en-US" sz="1400" b="1">
                <a:solidFill>
                  <a:srgbClr val="FF0000"/>
                </a:solidFill>
              </a:rPr>
              <a:t>이게 왜 </a:t>
            </a:r>
            <a:r>
              <a:rPr lang="en-US" altLang="ko-KR" sz="1400" b="1">
                <a:solidFill>
                  <a:srgbClr val="FF0000"/>
                </a:solidFill>
              </a:rPr>
              <a:t>Expected reconstruction error?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AB38C1-7BDD-3996-B813-6743C519AFEF}"/>
                  </a:ext>
                </a:extLst>
              </p:cNvPr>
              <p:cNvSpPr txBox="1"/>
              <p:nvPr/>
            </p:nvSpPr>
            <p:spPr>
              <a:xfrm>
                <a:off x="6091822" y="3345508"/>
                <a:ext cx="5858720" cy="2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: </a:t>
                </a:r>
                <a:r>
                  <a:rPr lang="ko-KR" altLang="en-US" sz="1400"/>
                  <a:t>확률은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대로 따르는거고</a:t>
                </a:r>
                <a:r>
                  <a:rPr lang="en-US" altLang="ko-KR" sz="1400"/>
                  <a:t>,</a:t>
                </a:r>
                <a:r>
                  <a:rPr lang="ko-KR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은 </a:t>
                </a:r>
                <a:r>
                  <a:rPr lang="en-US" altLang="ko-KR" sz="1400"/>
                  <a:t>unknown likelihood </a:t>
                </a:r>
                <a:r>
                  <a:rPr lang="ko-KR" altLang="en-US" sz="1400"/>
                  <a:t>임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AB38C1-7BDD-3996-B813-6743C519A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22" y="3345508"/>
                <a:ext cx="5858720" cy="254172"/>
              </a:xfrm>
              <a:prstGeom prst="rect">
                <a:avLst/>
              </a:prstGeom>
              <a:blipFill>
                <a:blip r:embed="rId8"/>
                <a:stretch>
                  <a:fillRect l="-1873" t="-17073" r="-156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956377-D261-AB31-32B1-5F8BAB167EC2}"/>
                  </a:ext>
                </a:extLst>
              </p:cNvPr>
              <p:cNvSpPr txBox="1"/>
              <p:nvPr/>
            </p:nvSpPr>
            <p:spPr>
              <a:xfrm>
                <a:off x="640367" y="4560932"/>
                <a:ext cx="9106211" cy="2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/>
                  <a:t>킹마는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의 샘플이 </a:t>
                </a:r>
                <a:r>
                  <a:rPr lang="en-US" altLang="ko-KR" sz="1400"/>
                  <a:t>trick</a:t>
                </a:r>
                <a:r>
                  <a:rPr lang="ko-KR" altLang="en-US" sz="1400"/>
                  <a:t>을 이용하여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/>
                  <a:t> 로 뽑히고 이를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ko-KR" altLang="en-US" sz="1400"/>
                  <a:t> 로 준것임</a:t>
                </a:r>
                <a:r>
                  <a:rPr lang="en-US" altLang="ko-KR" sz="1400"/>
                  <a:t>,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956377-D261-AB31-32B1-5F8BAB16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" y="4560932"/>
                <a:ext cx="9106211" cy="254172"/>
              </a:xfrm>
              <a:prstGeom prst="rect">
                <a:avLst/>
              </a:prstGeom>
              <a:blipFill>
                <a:blip r:embed="rId9"/>
                <a:stretch>
                  <a:fillRect l="-1205" t="-16667" r="-669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C04AA-DC16-1117-E96A-BCE2391A27D6}"/>
                  </a:ext>
                </a:extLst>
              </p:cNvPr>
              <p:cNvSpPr txBox="1"/>
              <p:nvPr/>
            </p:nvSpPr>
            <p:spPr>
              <a:xfrm>
                <a:off x="1087029" y="5103572"/>
                <a:ext cx="2302425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C04AA-DC16-1117-E96A-BCE2391A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29" y="5103572"/>
                <a:ext cx="2302425" cy="5650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FB94C7-F945-1B43-BD2E-87705F5372EA}"/>
              </a:ext>
            </a:extLst>
          </p:cNvPr>
          <p:cNvSpPr txBox="1"/>
          <p:nvPr/>
        </p:nvSpPr>
        <p:spPr>
          <a:xfrm>
            <a:off x="920493" y="5920913"/>
            <a:ext cx="13192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가정한 확률분포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61CDC7-5E89-3013-B700-775367BC314F}"/>
              </a:ext>
            </a:extLst>
          </p:cNvPr>
          <p:cNvCxnSpPr>
            <a:endCxn id="3" idx="0"/>
          </p:cNvCxnSpPr>
          <p:nvPr/>
        </p:nvCxnSpPr>
        <p:spPr>
          <a:xfrm flipH="1">
            <a:off x="1580129" y="5564777"/>
            <a:ext cx="152877" cy="356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C2AF63-1B3F-3053-A2ED-CCF65BF00FEA}"/>
              </a:ext>
            </a:extLst>
          </p:cNvPr>
          <p:cNvCxnSpPr>
            <a:cxnSpLocks/>
          </p:cNvCxnSpPr>
          <p:nvPr/>
        </p:nvCxnSpPr>
        <p:spPr>
          <a:xfrm>
            <a:off x="2806888" y="5555223"/>
            <a:ext cx="1242202" cy="365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9C36F-DFF6-9FD1-350A-A74F64FA0899}"/>
                  </a:ext>
                </a:extLst>
              </p:cNvPr>
              <p:cNvSpPr txBox="1"/>
              <p:nvPr/>
            </p:nvSpPr>
            <p:spPr>
              <a:xfrm>
                <a:off x="4328202" y="5463784"/>
                <a:ext cx="10604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9C36F-DFF6-9FD1-350A-A74F64FA0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5463784"/>
                <a:ext cx="1060418" cy="215444"/>
              </a:xfrm>
              <a:prstGeom prst="rect">
                <a:avLst/>
              </a:prstGeom>
              <a:blipFill>
                <a:blip r:embed="rId11"/>
                <a:stretch>
                  <a:fillRect l="-2299" r="-2299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EE7D97-F6C4-FEAE-1B3B-14EA8533C834}"/>
                  </a:ext>
                </a:extLst>
              </p:cNvPr>
              <p:cNvSpPr txBox="1"/>
              <p:nvPr/>
            </p:nvSpPr>
            <p:spPr>
              <a:xfrm>
                <a:off x="4328202" y="5773387"/>
                <a:ext cx="10651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EE7D97-F6C4-FEAE-1B3B-14EA8533C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02" y="5773387"/>
                <a:ext cx="1065100" cy="215444"/>
              </a:xfrm>
              <a:prstGeom prst="rect">
                <a:avLst/>
              </a:prstGeom>
              <a:blipFill>
                <a:blip r:embed="rId12"/>
                <a:stretch>
                  <a:fillRect l="-2286" r="-2286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FF18E1-998A-39C6-94DA-3CF4DAAB2E09}"/>
                  </a:ext>
                </a:extLst>
              </p:cNvPr>
              <p:cNvSpPr txBox="1"/>
              <p:nvPr/>
            </p:nvSpPr>
            <p:spPr>
              <a:xfrm>
                <a:off x="4323520" y="6044970"/>
                <a:ext cx="10651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𝑢𝑛𝑘𝑛𝑜𝑤𝑛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FF18E1-998A-39C6-94DA-3CF4DAAB2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20" y="6044970"/>
                <a:ext cx="1065100" cy="215444"/>
              </a:xfrm>
              <a:prstGeom prst="rect">
                <a:avLst/>
              </a:prstGeom>
              <a:blipFill>
                <a:blip r:embed="rId13"/>
                <a:stretch>
                  <a:fillRect r="-1714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E569B-4E3A-8A37-D8AF-1BC8A454C64A}"/>
                  </a:ext>
                </a:extLst>
              </p:cNvPr>
              <p:cNvSpPr txBox="1"/>
              <p:nvPr/>
            </p:nvSpPr>
            <p:spPr>
              <a:xfrm>
                <a:off x="4317854" y="6374285"/>
                <a:ext cx="1366271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AE569B-4E3A-8A37-D8AF-1BC8A454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54" y="6374285"/>
                <a:ext cx="1366271" cy="224357"/>
              </a:xfrm>
              <a:prstGeom prst="rect">
                <a:avLst/>
              </a:prstGeom>
              <a:blipFill>
                <a:blip r:embed="rId14"/>
                <a:stretch>
                  <a:fillRect l="-446" t="-5556" r="-1339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F9D0C-903C-CD0F-0C26-F9169CDC90D9}"/>
                  </a:ext>
                </a:extLst>
              </p:cNvPr>
              <p:cNvSpPr txBox="1"/>
              <p:nvPr/>
            </p:nvSpPr>
            <p:spPr>
              <a:xfrm>
                <a:off x="640367" y="3862664"/>
                <a:ext cx="10452157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/>
                  <a:t>킹마의 가정을 생각한다면</a:t>
                </a:r>
                <a:r>
                  <a:rPr lang="en-US" altLang="ko-KR" sz="1400"/>
                  <a:t>, unknown true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가 있는데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/>
                  <a:t> 는 알고있다고 가정하고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 를 찾겠다는 말임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그래서 </a:t>
                </a:r>
                <a:endParaRPr lang="en-US" altLang="ko-KR" sz="1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 sz="1400"/>
                  <a:t> 는 </a:t>
                </a:r>
                <a:r>
                  <a:rPr lang="en-US" altLang="ko-KR" sz="1400"/>
                  <a:t>decoder(</a:t>
                </a:r>
                <a:r>
                  <a:rPr lang="ko-KR" altLang="en-US" sz="1400"/>
                  <a:t>생성모델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로써 생각한 모양인듯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하지만 가정이 합당하지 않음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F9D0C-903C-CD0F-0C26-F9169CDC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" y="3862664"/>
                <a:ext cx="10452157" cy="494366"/>
              </a:xfrm>
              <a:prstGeom prst="rect">
                <a:avLst/>
              </a:prstGeom>
              <a:blipFill>
                <a:blip r:embed="rId15"/>
                <a:stretch>
                  <a:fillRect l="-1050" t="-9877" b="-172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>
            <a:extLst>
              <a:ext uri="{FF2B5EF4-FFF2-40B4-BE49-F238E27FC236}">
                <a16:creationId xmlns:a16="http://schemas.microsoft.com/office/drawing/2014/main" id="{37012ED3-7F64-8F48-591B-F06017D99B2C}"/>
              </a:ext>
            </a:extLst>
          </p:cNvPr>
          <p:cNvSpPr/>
          <p:nvPr/>
        </p:nvSpPr>
        <p:spPr>
          <a:xfrm>
            <a:off x="493929" y="1049963"/>
            <a:ext cx="355107" cy="3579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B6E421-EFDA-AFF5-7B95-26F94A3FE718}"/>
                  </a:ext>
                </a:extLst>
              </p:cNvPr>
              <p:cNvSpPr txBox="1"/>
              <p:nvPr/>
            </p:nvSpPr>
            <p:spPr>
              <a:xfrm>
                <a:off x="986291" y="1072799"/>
                <a:ext cx="2126929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B6E421-EFDA-AFF5-7B95-26F94A3F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91" y="1072799"/>
                <a:ext cx="2126929" cy="357918"/>
              </a:xfrm>
              <a:prstGeom prst="rect">
                <a:avLst/>
              </a:prstGeom>
              <a:blipFill>
                <a:blip r:embed="rId2"/>
                <a:stretch>
                  <a:fillRect l="-860" r="-2006"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AD61D6-EEDD-534B-9D17-7B05A9E0CA75}"/>
                  </a:ext>
                </a:extLst>
              </p:cNvPr>
              <p:cNvSpPr txBox="1"/>
              <p:nvPr/>
            </p:nvSpPr>
            <p:spPr>
              <a:xfrm>
                <a:off x="3186608" y="979066"/>
                <a:ext cx="2529410" cy="565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AD61D6-EEDD-534B-9D17-7B05A9E0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608" y="979066"/>
                <a:ext cx="2529410" cy="565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CA340C-D225-6D2E-FDD9-D024183AD92C}"/>
                  </a:ext>
                </a:extLst>
              </p:cNvPr>
              <p:cNvSpPr txBox="1"/>
              <p:nvPr/>
            </p:nvSpPr>
            <p:spPr>
              <a:xfrm>
                <a:off x="3212448" y="1978651"/>
                <a:ext cx="4974503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CA340C-D225-6D2E-FDD9-D024183AD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48" y="1978651"/>
                <a:ext cx="497450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9385A-BD49-1445-4D80-79080E441A8A}"/>
                  </a:ext>
                </a:extLst>
              </p:cNvPr>
              <p:cNvSpPr txBox="1"/>
              <p:nvPr/>
            </p:nvSpPr>
            <p:spPr>
              <a:xfrm>
                <a:off x="3212448" y="3084500"/>
                <a:ext cx="4327531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9385A-BD49-1445-4D80-79080E44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48" y="3084500"/>
                <a:ext cx="4327531" cy="357918"/>
              </a:xfrm>
              <a:prstGeom prst="rect">
                <a:avLst/>
              </a:prstGeom>
              <a:blipFill>
                <a:blip r:embed="rId5"/>
                <a:stretch>
                  <a:fillRect r="-704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77EF776-D811-9F0B-DB88-641682C34AB1}"/>
              </a:ext>
            </a:extLst>
          </p:cNvPr>
          <p:cNvSpPr txBox="1"/>
          <p:nvPr/>
        </p:nvSpPr>
        <p:spPr>
          <a:xfrm>
            <a:off x="493929" y="222864"/>
            <a:ext cx="55380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Entropy </a:t>
            </a:r>
            <a:r>
              <a:rPr lang="ko-KR" altLang="en-US" sz="1400"/>
              <a:t>를 자신의 </a:t>
            </a:r>
            <a:r>
              <a:rPr lang="en-US" altLang="ko-KR" sz="1400"/>
              <a:t>Entropy</a:t>
            </a:r>
            <a:r>
              <a:rPr lang="ko-KR" altLang="en-US" sz="1400"/>
              <a:t>와 </a:t>
            </a:r>
            <a:r>
              <a:rPr lang="en-US" altLang="ko-KR" sz="1400"/>
              <a:t>KL div </a:t>
            </a:r>
            <a:r>
              <a:rPr lang="ko-KR" altLang="en-US" sz="1400"/>
              <a:t>폼으로 유도하여 표현할 수 있음</a:t>
            </a:r>
            <a:endParaRPr lang="en-US" altLang="ko-K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FC280-D22F-BC32-7E8E-36DAF56F743D}"/>
                  </a:ext>
                </a:extLst>
              </p:cNvPr>
              <p:cNvSpPr txBox="1"/>
              <p:nvPr/>
            </p:nvSpPr>
            <p:spPr>
              <a:xfrm>
                <a:off x="6297220" y="222864"/>
                <a:ext cx="3198311" cy="23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FC280-D22F-BC32-7E8E-36DAF56F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20" y="222864"/>
                <a:ext cx="3198311" cy="230704"/>
              </a:xfrm>
              <a:prstGeom prst="rect">
                <a:avLst/>
              </a:prstGeom>
              <a:blipFill>
                <a:blip r:embed="rId6"/>
                <a:stretch>
                  <a:fillRect t="-2703" r="-1143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DE3D2AD-C7BE-7BCE-8076-E741308D8EE6}"/>
              </a:ext>
            </a:extLst>
          </p:cNvPr>
          <p:cNvSpPr/>
          <p:nvPr/>
        </p:nvSpPr>
        <p:spPr>
          <a:xfrm rot="16200000">
            <a:off x="6341263" y="2554956"/>
            <a:ext cx="215443" cy="199036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F6E629-44DE-FB82-C212-2286594E8D6F}"/>
                  </a:ext>
                </a:extLst>
              </p:cNvPr>
              <p:cNvSpPr txBox="1"/>
              <p:nvPr/>
            </p:nvSpPr>
            <p:spPr>
              <a:xfrm>
                <a:off x="5411167" y="3960015"/>
                <a:ext cx="2075633" cy="24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400"/>
                  <a:t>여전히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는 모름</a:t>
                </a:r>
                <a:endParaRPr lang="en-US" altLang="ko-KR" sz="1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F6E629-44DE-FB82-C212-2286594E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167" y="3960015"/>
                <a:ext cx="2075633" cy="247184"/>
              </a:xfrm>
              <a:prstGeom prst="rect">
                <a:avLst/>
              </a:prstGeom>
              <a:blipFill>
                <a:blip r:embed="rId7"/>
                <a:stretch>
                  <a:fillRect l="-5294" t="-20000" r="-4412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367FC4-DBCE-D7E5-5C0E-C41A57D88CAF}"/>
                  </a:ext>
                </a:extLst>
              </p:cNvPr>
              <p:cNvSpPr txBox="1"/>
              <p:nvPr/>
            </p:nvSpPr>
            <p:spPr>
              <a:xfrm>
                <a:off x="5453800" y="4477612"/>
                <a:ext cx="430246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는 </a:t>
                </a:r>
                <a:r>
                  <a:rPr lang="en-US" altLang="ko-KR" sz="1400"/>
                  <a:t>likelihood </a:t>
                </a:r>
                <a:r>
                  <a:rPr lang="ko-KR" altLang="en-US" sz="1400"/>
                  <a:t>함수임</a:t>
                </a:r>
                <a:r>
                  <a:rPr lang="en-US" altLang="ko-KR" sz="1400"/>
                  <a:t>.</a:t>
                </a:r>
              </a:p>
              <a:p>
                <a:r>
                  <a:rPr lang="ko-KR" altLang="en-US" sz="1400"/>
                  <a:t>그래도 분포들의 함수로 이루어져있으므로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분포 가정</a:t>
                </a:r>
                <a:r>
                  <a:rPr lang="en-US" altLang="ko-KR" sz="1400"/>
                  <a:t>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367FC4-DBCE-D7E5-5C0E-C41A57D8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00" y="4477612"/>
                <a:ext cx="4302460" cy="462627"/>
              </a:xfrm>
              <a:prstGeom prst="rect">
                <a:avLst/>
              </a:prstGeom>
              <a:blipFill>
                <a:blip r:embed="rId8"/>
                <a:stretch>
                  <a:fillRect l="-2553" t="-10667" r="-2553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67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6CA5BC-6508-D466-9BFC-02D45FB9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853576"/>
            <a:ext cx="10353675" cy="12668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25EC92-BC00-7BE0-3A19-E3B8D16DC940}"/>
              </a:ext>
            </a:extLst>
          </p:cNvPr>
          <p:cNvCxnSpPr>
            <a:cxnSpLocks/>
          </p:cNvCxnSpPr>
          <p:nvPr/>
        </p:nvCxnSpPr>
        <p:spPr>
          <a:xfrm>
            <a:off x="1802675" y="1210491"/>
            <a:ext cx="94701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E0D33B-0E0E-6BF7-FFF3-F33EC3266553}"/>
              </a:ext>
            </a:extLst>
          </p:cNvPr>
          <p:cNvCxnSpPr>
            <a:cxnSpLocks/>
          </p:cNvCxnSpPr>
          <p:nvPr/>
        </p:nvCxnSpPr>
        <p:spPr>
          <a:xfrm>
            <a:off x="1053738" y="1541417"/>
            <a:ext cx="13411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ED30D0-0CFB-DE6B-2913-25AF967E4B0D}"/>
              </a:ext>
            </a:extLst>
          </p:cNvPr>
          <p:cNvCxnSpPr>
            <a:cxnSpLocks/>
          </p:cNvCxnSpPr>
          <p:nvPr/>
        </p:nvCxnSpPr>
        <p:spPr>
          <a:xfrm>
            <a:off x="4511097" y="1541417"/>
            <a:ext cx="67617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5E5441-D042-A2F2-66BA-730166A3ADB9}"/>
              </a:ext>
            </a:extLst>
          </p:cNvPr>
          <p:cNvCxnSpPr>
            <a:cxnSpLocks/>
          </p:cNvCxnSpPr>
          <p:nvPr/>
        </p:nvCxnSpPr>
        <p:spPr>
          <a:xfrm>
            <a:off x="1053738" y="1834380"/>
            <a:ext cx="24618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6EB0864-F623-912F-8570-D12BCAD4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5" y="3429000"/>
            <a:ext cx="5133975" cy="20764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CD85B1-E8C2-86FE-EEE4-7460CEF3C0C8}"/>
              </a:ext>
            </a:extLst>
          </p:cNvPr>
          <p:cNvCxnSpPr>
            <a:cxnSpLocks/>
          </p:cNvCxnSpPr>
          <p:nvPr/>
        </p:nvCxnSpPr>
        <p:spPr>
          <a:xfrm>
            <a:off x="1367161" y="1541417"/>
            <a:ext cx="357136" cy="1802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F8B17C5-8423-C188-A391-52C740B1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86" y="3429000"/>
            <a:ext cx="6095999" cy="143168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C8FEF4-7A69-35C2-CF73-2B9F0BE7FC7D}"/>
              </a:ext>
            </a:extLst>
          </p:cNvPr>
          <p:cNvCxnSpPr>
            <a:cxnSpLocks/>
          </p:cNvCxnSpPr>
          <p:nvPr/>
        </p:nvCxnSpPr>
        <p:spPr>
          <a:xfrm>
            <a:off x="7315115" y="1567407"/>
            <a:ext cx="357136" cy="18026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5D8067-3665-113C-09FF-56B915F6B072}"/>
              </a:ext>
            </a:extLst>
          </p:cNvPr>
          <p:cNvCxnSpPr>
            <a:cxnSpLocks/>
          </p:cNvCxnSpPr>
          <p:nvPr/>
        </p:nvCxnSpPr>
        <p:spPr>
          <a:xfrm>
            <a:off x="2856412" y="4144840"/>
            <a:ext cx="24035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280D93-2972-4CEF-D4B8-7D5C7F99EA99}"/>
              </a:ext>
            </a:extLst>
          </p:cNvPr>
          <p:cNvCxnSpPr>
            <a:cxnSpLocks/>
          </p:cNvCxnSpPr>
          <p:nvPr/>
        </p:nvCxnSpPr>
        <p:spPr>
          <a:xfrm>
            <a:off x="189415" y="4301595"/>
            <a:ext cx="25669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C0A82-FC33-884F-7D80-A9A905F1B051}"/>
                  </a:ext>
                </a:extLst>
              </p:cNvPr>
              <p:cNvSpPr txBox="1"/>
              <p:nvPr/>
            </p:nvSpPr>
            <p:spPr>
              <a:xfrm>
                <a:off x="332638" y="5590359"/>
                <a:ext cx="4409862" cy="777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>
                    <a:solidFill>
                      <a:srgbClr val="FF0000"/>
                    </a:solidFill>
                  </a:rPr>
                  <a:t>-&gt;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여기선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만이 내가 다룰 수 있는 분포로</a:t>
                </a:r>
                <a:endParaRPr lang="en-US" altLang="ko-KR" sz="1400" b="1">
                  <a:solidFill>
                    <a:srgbClr val="FF0000"/>
                  </a:solidFill>
                </a:endParaRPr>
              </a:p>
              <a:p>
                <a:r>
                  <a:rPr lang="ko-KR" altLang="en-US" sz="1400" b="1">
                    <a:solidFill>
                      <a:srgbClr val="FF0000"/>
                    </a:solidFill>
                  </a:rPr>
                  <a:t>가정하는 것이 합당함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가정 비합리적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BC0A82-FC33-884F-7D80-A9A905F1B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" y="5590359"/>
                <a:ext cx="4409862" cy="777392"/>
              </a:xfrm>
              <a:prstGeom prst="rect">
                <a:avLst/>
              </a:prstGeom>
              <a:blipFill>
                <a:blip r:embed="rId5"/>
                <a:stretch>
                  <a:fillRect l="-415" b="-7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FE4D13-E202-7076-348F-18EB87F5281E}"/>
              </a:ext>
            </a:extLst>
          </p:cNvPr>
          <p:cNvCxnSpPr>
            <a:cxnSpLocks/>
          </p:cNvCxnSpPr>
          <p:nvPr/>
        </p:nvCxnSpPr>
        <p:spPr>
          <a:xfrm>
            <a:off x="6470468" y="4519308"/>
            <a:ext cx="371856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53B149-DA21-8846-3715-F7560D4697D7}"/>
                  </a:ext>
                </a:extLst>
              </p:cNvPr>
              <p:cNvSpPr txBox="1"/>
              <p:nvPr/>
            </p:nvSpPr>
            <p:spPr>
              <a:xfrm>
                <a:off x="6010626" y="5085560"/>
                <a:ext cx="6078587" cy="1017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>
                    <a:solidFill>
                      <a:srgbClr val="FF0000"/>
                    </a:solidFill>
                  </a:rPr>
                  <a:t>-&gt;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여기서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의 의미는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True likelihood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는 모르나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,</a:t>
                </a:r>
              </a:p>
              <a:p>
                <a:r>
                  <a:rPr lang="ko-KR" altLang="en-US" sz="1400" b="1">
                    <a:solidFill>
                      <a:srgbClr val="FF0000"/>
                    </a:solidFill>
                  </a:rPr>
                  <a:t>분포는 가정 맞다치고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파라미터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을 찾아보자는 의미임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1400" b="1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를 디코더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생성모델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로 생각한 모양인듯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ko-KR" sz="1400" b="1">
                    <a:solidFill>
                      <a:srgbClr val="FF0000"/>
                    </a:solidFill>
                  </a:rPr>
                  <a:t>1.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그러나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likelihood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도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distribution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의 함수임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.(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가정이 비합리적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53B149-DA21-8846-3715-F7560D469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626" y="5085560"/>
                <a:ext cx="6078587" cy="1017586"/>
              </a:xfrm>
              <a:prstGeom prst="rect">
                <a:avLst/>
              </a:prstGeom>
              <a:blipFill>
                <a:blip r:embed="rId6"/>
                <a:stretch>
                  <a:fillRect l="-301" b="-5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4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61E782-E88F-5B47-04CD-CEA4F791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0"/>
            <a:ext cx="7724775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9B282-6AA4-8C7A-6E73-062C581A535A}"/>
              </a:ext>
            </a:extLst>
          </p:cNvPr>
          <p:cNvCxnSpPr>
            <a:cxnSpLocks/>
          </p:cNvCxnSpPr>
          <p:nvPr/>
        </p:nvCxnSpPr>
        <p:spPr>
          <a:xfrm>
            <a:off x="2233612" y="2447108"/>
            <a:ext cx="38623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B2EA5-2C67-EEA9-BBEB-3E726D727556}"/>
              </a:ext>
            </a:extLst>
          </p:cNvPr>
          <p:cNvCxnSpPr>
            <a:cxnSpLocks/>
          </p:cNvCxnSpPr>
          <p:nvPr/>
        </p:nvCxnSpPr>
        <p:spPr>
          <a:xfrm>
            <a:off x="7101703" y="3944982"/>
            <a:ext cx="2434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3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528C8-3AAD-BC89-045D-66FFF0392A32}"/>
              </a:ext>
            </a:extLst>
          </p:cNvPr>
          <p:cNvSpPr txBox="1"/>
          <p:nvPr/>
        </p:nvSpPr>
        <p:spPr>
          <a:xfrm>
            <a:off x="450978" y="233249"/>
            <a:ext cx="91221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/>
              <a:t>킹마의 </a:t>
            </a:r>
            <a:r>
              <a:rPr lang="en-US" altLang="ko-KR" sz="2400"/>
              <a:t>Variational AutoEncoder </a:t>
            </a:r>
            <a:r>
              <a:rPr lang="ko-KR" altLang="en-US" sz="2400"/>
              <a:t>의 주장을 그림으로 표현해본 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4C9DD-BAE9-8348-C8AC-AADB028EF166}"/>
              </a:ext>
            </a:extLst>
          </p:cNvPr>
          <p:cNvSpPr/>
          <p:nvPr/>
        </p:nvSpPr>
        <p:spPr>
          <a:xfrm>
            <a:off x="1150036" y="1438176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24B22C-F9BA-CBA0-6021-C466C457EF5C}"/>
              </a:ext>
            </a:extLst>
          </p:cNvPr>
          <p:cNvSpPr/>
          <p:nvPr/>
        </p:nvSpPr>
        <p:spPr>
          <a:xfrm>
            <a:off x="5316915" y="1412809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2E94CE-AD5D-C594-A876-A4D0A81F1A77}"/>
              </a:ext>
            </a:extLst>
          </p:cNvPr>
          <p:cNvSpPr/>
          <p:nvPr/>
        </p:nvSpPr>
        <p:spPr>
          <a:xfrm>
            <a:off x="3305126" y="1802942"/>
            <a:ext cx="183741" cy="499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A87F63-5399-3836-17A2-265EE28E1209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>
            <a:off x="1245831" y="1438176"/>
            <a:ext cx="2151166" cy="364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B8B5E-3BFB-21B9-00CD-FBDFA9C25552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flipV="1">
            <a:off x="1245831" y="2302837"/>
            <a:ext cx="2151166" cy="4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152E29-89B8-9CF2-3DF5-A846A0067CAF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flipV="1">
            <a:off x="3396997" y="1412809"/>
            <a:ext cx="2015713" cy="39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3ACA33-FD7F-8A0A-1971-C9CD7CD65CA6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>
            <a:off x="3396997" y="2302837"/>
            <a:ext cx="2015713" cy="390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842AB-06F2-213F-18A6-AA8B3B7CBEB8}"/>
                  </a:ext>
                </a:extLst>
              </p:cNvPr>
              <p:cNvSpPr txBox="1"/>
              <p:nvPr/>
            </p:nvSpPr>
            <p:spPr>
              <a:xfrm>
                <a:off x="590391" y="2395031"/>
                <a:ext cx="43050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842AB-06F2-213F-18A6-AA8B3B7CB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1" y="2395031"/>
                <a:ext cx="430502" cy="288477"/>
              </a:xfrm>
              <a:prstGeom prst="rect">
                <a:avLst/>
              </a:prstGeom>
              <a:blipFill>
                <a:blip r:embed="rId2"/>
                <a:stretch>
                  <a:fillRect l="-4286" t="-4255" r="-8571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3410D-A15A-79F1-F6D7-FBC790A91582}"/>
                  </a:ext>
                </a:extLst>
              </p:cNvPr>
              <p:cNvSpPr txBox="1"/>
              <p:nvPr/>
            </p:nvSpPr>
            <p:spPr>
              <a:xfrm>
                <a:off x="5649870" y="2329648"/>
                <a:ext cx="53085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3410D-A15A-79F1-F6D7-FBC790A9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70" y="2329648"/>
                <a:ext cx="530851" cy="288477"/>
              </a:xfrm>
              <a:prstGeom prst="rect">
                <a:avLst/>
              </a:prstGeom>
              <a:blipFill>
                <a:blip r:embed="rId3"/>
                <a:stretch>
                  <a:fillRect l="-4598" t="-4255" r="-19540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AB094E-9809-B86A-D095-AA7580646C2A}"/>
                  </a:ext>
                </a:extLst>
              </p:cNvPr>
              <p:cNvSpPr txBox="1"/>
              <p:nvPr/>
            </p:nvSpPr>
            <p:spPr>
              <a:xfrm>
                <a:off x="1688696" y="1901583"/>
                <a:ext cx="120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AB094E-9809-B86A-D095-AA7580646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696" y="1901583"/>
                <a:ext cx="1205715" cy="276999"/>
              </a:xfrm>
              <a:prstGeom prst="rect">
                <a:avLst/>
              </a:prstGeom>
              <a:blipFill>
                <a:blip r:embed="rId4"/>
                <a:stretch>
                  <a:fillRect l="-5051" r="-303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B4CE-346B-30FD-B591-475738AF4065}"/>
                  </a:ext>
                </a:extLst>
              </p:cNvPr>
              <p:cNvSpPr txBox="1"/>
              <p:nvPr/>
            </p:nvSpPr>
            <p:spPr>
              <a:xfrm>
                <a:off x="3904811" y="1840096"/>
                <a:ext cx="12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𝑑𝑒𝑐𝑜𝑑𝑒𝑟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B4CE-346B-30FD-B591-475738A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11" y="1840096"/>
                <a:ext cx="1231043" cy="276999"/>
              </a:xfrm>
              <a:prstGeom prst="rect">
                <a:avLst/>
              </a:prstGeom>
              <a:blipFill>
                <a:blip r:embed="rId5"/>
                <a:stretch>
                  <a:fillRect l="-4975" r="-348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3E3F055E-1338-0663-B364-80E7CB5097CB}"/>
              </a:ext>
            </a:extLst>
          </p:cNvPr>
          <p:cNvSpPr/>
          <p:nvPr/>
        </p:nvSpPr>
        <p:spPr>
          <a:xfrm>
            <a:off x="1150036" y="3613080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26623-B13D-2CB3-0111-27F7CAC6F261}"/>
              </a:ext>
            </a:extLst>
          </p:cNvPr>
          <p:cNvSpPr/>
          <p:nvPr/>
        </p:nvSpPr>
        <p:spPr>
          <a:xfrm>
            <a:off x="3307953" y="3956414"/>
            <a:ext cx="183741" cy="499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819208-1F8C-F0B4-02D1-B34FF2361F80}"/>
              </a:ext>
            </a:extLst>
          </p:cNvPr>
          <p:cNvCxnSpPr>
            <a:stCxn id="2" idx="0"/>
            <a:endCxn id="22" idx="0"/>
          </p:cNvCxnSpPr>
          <p:nvPr/>
        </p:nvCxnSpPr>
        <p:spPr>
          <a:xfrm>
            <a:off x="1245831" y="3613080"/>
            <a:ext cx="2153993" cy="343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1955069-E60B-34CD-4D4F-08722F5D1136}"/>
              </a:ext>
            </a:extLst>
          </p:cNvPr>
          <p:cNvCxnSpPr>
            <a:cxnSpLocks/>
            <a:stCxn id="2" idx="2"/>
            <a:endCxn id="22" idx="2"/>
          </p:cNvCxnSpPr>
          <p:nvPr/>
        </p:nvCxnSpPr>
        <p:spPr>
          <a:xfrm flipV="1">
            <a:off x="1245831" y="4456309"/>
            <a:ext cx="2153993" cy="436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D2654-054D-3AE5-147B-EE9D58008550}"/>
                  </a:ext>
                </a:extLst>
              </p:cNvPr>
              <p:cNvSpPr txBox="1"/>
              <p:nvPr/>
            </p:nvSpPr>
            <p:spPr>
              <a:xfrm>
                <a:off x="3305126" y="4877170"/>
                <a:ext cx="115396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D2654-054D-3AE5-147B-EE9D58008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26" y="4877170"/>
                <a:ext cx="1153969" cy="312650"/>
              </a:xfrm>
              <a:prstGeom prst="rect">
                <a:avLst/>
              </a:prstGeom>
              <a:blipFill>
                <a:blip r:embed="rId6"/>
                <a:stretch>
                  <a:fillRect l="-3704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725704-3180-5D35-237A-B96012D529B8}"/>
                  </a:ext>
                </a:extLst>
              </p:cNvPr>
              <p:cNvSpPr txBox="1"/>
              <p:nvPr/>
            </p:nvSpPr>
            <p:spPr>
              <a:xfrm>
                <a:off x="2894411" y="2394045"/>
                <a:ext cx="1089016" cy="321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725704-3180-5D35-237A-B96012D52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11" y="2394045"/>
                <a:ext cx="1089016" cy="321498"/>
              </a:xfrm>
              <a:prstGeom prst="rect">
                <a:avLst/>
              </a:prstGeom>
              <a:blipFill>
                <a:blip r:embed="rId7"/>
                <a:stretch>
                  <a:fillRect l="-3933" t="-3846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D88B5-9C3E-93D7-EC09-64424F35D6CF}"/>
                  </a:ext>
                </a:extLst>
              </p:cNvPr>
              <p:cNvSpPr txBox="1"/>
              <p:nvPr/>
            </p:nvSpPr>
            <p:spPr>
              <a:xfrm>
                <a:off x="2894411" y="2854651"/>
                <a:ext cx="1696105" cy="321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7D88B5-9C3E-93D7-EC09-64424F35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11" y="2854651"/>
                <a:ext cx="1696105" cy="321498"/>
              </a:xfrm>
              <a:prstGeom prst="rect">
                <a:avLst/>
              </a:prstGeom>
              <a:blipFill>
                <a:blip r:embed="rId8"/>
                <a:stretch>
                  <a:fillRect l="-719" t="-3774" b="-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C232D-0046-70BE-92F1-F3A3212A8EC8}"/>
                  </a:ext>
                </a:extLst>
              </p:cNvPr>
              <p:cNvSpPr txBox="1"/>
              <p:nvPr/>
            </p:nvSpPr>
            <p:spPr>
              <a:xfrm>
                <a:off x="590391" y="4589546"/>
                <a:ext cx="430502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C232D-0046-70BE-92F1-F3A3212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1" y="4589546"/>
                <a:ext cx="430502" cy="288477"/>
              </a:xfrm>
              <a:prstGeom prst="rect">
                <a:avLst/>
              </a:prstGeom>
              <a:blipFill>
                <a:blip r:embed="rId9"/>
                <a:stretch>
                  <a:fillRect l="-4286" t="-4255" r="-8571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61BD83-FDB0-0EC4-4964-6F5B698D5C9D}"/>
                  </a:ext>
                </a:extLst>
              </p:cNvPr>
              <p:cNvSpPr txBox="1"/>
              <p:nvPr/>
            </p:nvSpPr>
            <p:spPr>
              <a:xfrm>
                <a:off x="3306049" y="5314101"/>
                <a:ext cx="115396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61BD83-FDB0-0EC4-4964-6F5B698D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049" y="5314101"/>
                <a:ext cx="1153969" cy="312650"/>
              </a:xfrm>
              <a:prstGeom prst="rect">
                <a:avLst/>
              </a:prstGeom>
              <a:blipFill>
                <a:blip r:embed="rId10"/>
                <a:stretch>
                  <a:fillRect l="-3684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026E10-3D23-4328-1A07-5BBC73C5D6C3}"/>
              </a:ext>
            </a:extLst>
          </p:cNvPr>
          <p:cNvCxnSpPr>
            <a:cxnSpLocks/>
          </p:cNvCxnSpPr>
          <p:nvPr/>
        </p:nvCxnSpPr>
        <p:spPr>
          <a:xfrm>
            <a:off x="1480457" y="5077097"/>
            <a:ext cx="172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4057ED-B792-4F51-8E0F-834619869C4C}"/>
              </a:ext>
            </a:extLst>
          </p:cNvPr>
          <p:cNvCxnSpPr>
            <a:cxnSpLocks/>
          </p:cNvCxnSpPr>
          <p:nvPr/>
        </p:nvCxnSpPr>
        <p:spPr>
          <a:xfrm flipH="1">
            <a:off x="1480457" y="5486400"/>
            <a:ext cx="172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740871-1D87-ADC0-3553-68DA46FA04BA}"/>
              </a:ext>
            </a:extLst>
          </p:cNvPr>
          <p:cNvCxnSpPr>
            <a:cxnSpLocks/>
          </p:cNvCxnSpPr>
          <p:nvPr/>
        </p:nvCxnSpPr>
        <p:spPr>
          <a:xfrm>
            <a:off x="638384" y="3491795"/>
            <a:ext cx="6389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862C66-6EFC-9826-22FE-5554214ABC1F}"/>
              </a:ext>
            </a:extLst>
          </p:cNvPr>
          <p:cNvCxnSpPr>
            <a:cxnSpLocks/>
          </p:cNvCxnSpPr>
          <p:nvPr/>
        </p:nvCxnSpPr>
        <p:spPr>
          <a:xfrm>
            <a:off x="1584746" y="2871007"/>
            <a:ext cx="119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E26B51-9471-7422-0117-63998A429592}"/>
              </a:ext>
            </a:extLst>
          </p:cNvPr>
          <p:cNvCxnSpPr>
            <a:cxnSpLocks/>
          </p:cNvCxnSpPr>
          <p:nvPr/>
        </p:nvCxnSpPr>
        <p:spPr>
          <a:xfrm>
            <a:off x="4198839" y="2808287"/>
            <a:ext cx="1118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C4DF32-3E19-9A75-74F2-286564F94E26}"/>
                  </a:ext>
                </a:extLst>
              </p:cNvPr>
              <p:cNvSpPr txBox="1"/>
              <p:nvPr/>
            </p:nvSpPr>
            <p:spPr>
              <a:xfrm>
                <a:off x="5412709" y="2660829"/>
                <a:ext cx="138839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C4DF32-3E19-9A75-74F2-286564F9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09" y="2660829"/>
                <a:ext cx="1388393" cy="312650"/>
              </a:xfrm>
              <a:prstGeom prst="rect">
                <a:avLst/>
              </a:prstGeom>
              <a:blipFill>
                <a:blip r:embed="rId11"/>
                <a:stretch>
                  <a:fillRect l="-2632" t="-384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D45727-1C23-1119-1D03-7DAACE7A9BD4}"/>
                  </a:ext>
                </a:extLst>
              </p:cNvPr>
              <p:cNvSpPr txBox="1"/>
              <p:nvPr/>
            </p:nvSpPr>
            <p:spPr>
              <a:xfrm>
                <a:off x="3970257" y="3545832"/>
                <a:ext cx="1575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분포의 가정이</a:t>
                </a:r>
                <a:endParaRPr lang="en-US" altLang="ko-KR" sz="1400" b="1">
                  <a:solidFill>
                    <a:srgbClr val="FF0000"/>
                  </a:solidFill>
                </a:endParaRPr>
              </a:p>
              <a:p>
                <a:r>
                  <a:rPr lang="ko-KR" altLang="en-US" sz="1400" b="1">
                    <a:solidFill>
                      <a:srgbClr val="FF0000"/>
                    </a:solidFill>
                  </a:rPr>
                  <a:t>합당하지 않음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.</a:t>
                </a:r>
                <a:endParaRPr lang="ko-KR" altLang="en-US" sz="1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D45727-1C23-1119-1D03-7DAACE7A9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57" y="3545832"/>
                <a:ext cx="1575239" cy="523220"/>
              </a:xfrm>
              <a:prstGeom prst="rect">
                <a:avLst/>
              </a:prstGeom>
              <a:blipFill>
                <a:blip r:embed="rId12"/>
                <a:stretch>
                  <a:fillRect l="-1158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1DDC4B-2964-2CCF-500F-DDC962D099E4}"/>
              </a:ext>
            </a:extLst>
          </p:cNvPr>
          <p:cNvCxnSpPr>
            <a:cxnSpLocks/>
          </p:cNvCxnSpPr>
          <p:nvPr/>
        </p:nvCxnSpPr>
        <p:spPr>
          <a:xfrm flipV="1">
            <a:off x="4498642" y="3088797"/>
            <a:ext cx="1347564" cy="23669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15B9A9-3A6C-3E0F-CEC0-6D6087EEF819}"/>
                  </a:ext>
                </a:extLst>
              </p:cNvPr>
              <p:cNvSpPr txBox="1"/>
              <p:nvPr/>
            </p:nvSpPr>
            <p:spPr>
              <a:xfrm>
                <a:off x="7678516" y="3312836"/>
                <a:ext cx="4213268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15B9A9-3A6C-3E0F-CEC0-6D6087EE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16" y="3312836"/>
                <a:ext cx="4213268" cy="357918"/>
              </a:xfrm>
              <a:prstGeom prst="rect">
                <a:avLst/>
              </a:prstGeom>
              <a:blipFill>
                <a:blip r:embed="rId13"/>
                <a:stretch>
                  <a:fillRect r="-868" b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C72677-5C1C-EB39-6E41-6AEAF99BDDCD}"/>
              </a:ext>
            </a:extLst>
          </p:cNvPr>
          <p:cNvSpPr txBox="1"/>
          <p:nvPr/>
        </p:nvSpPr>
        <p:spPr>
          <a:xfrm>
            <a:off x="9163999" y="290767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/>
              <a:t>목적함수</a:t>
            </a:r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1625DBBE-43E6-BD01-3F28-F53F73C3A2FF}"/>
              </a:ext>
            </a:extLst>
          </p:cNvPr>
          <p:cNvSpPr/>
          <p:nvPr/>
        </p:nvSpPr>
        <p:spPr>
          <a:xfrm>
            <a:off x="7228114" y="2394045"/>
            <a:ext cx="370136" cy="2366972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F2763C-C820-ABC7-2596-FC0D16ED4749}"/>
              </a:ext>
            </a:extLst>
          </p:cNvPr>
          <p:cNvCxnSpPr>
            <a:cxnSpLocks/>
          </p:cNvCxnSpPr>
          <p:nvPr/>
        </p:nvCxnSpPr>
        <p:spPr>
          <a:xfrm>
            <a:off x="5412709" y="3088797"/>
            <a:ext cx="1310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5F6F8C-FB15-CE02-57C6-D4BE399736DD}"/>
              </a:ext>
            </a:extLst>
          </p:cNvPr>
          <p:cNvCxnSpPr>
            <a:cxnSpLocks/>
          </p:cNvCxnSpPr>
          <p:nvPr/>
        </p:nvCxnSpPr>
        <p:spPr>
          <a:xfrm>
            <a:off x="9035474" y="3670754"/>
            <a:ext cx="5376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1BA306-91E2-994B-9360-99FC6E70B7FE}"/>
              </a:ext>
            </a:extLst>
          </p:cNvPr>
          <p:cNvCxnSpPr>
            <a:cxnSpLocks/>
          </p:cNvCxnSpPr>
          <p:nvPr/>
        </p:nvCxnSpPr>
        <p:spPr>
          <a:xfrm>
            <a:off x="10751063" y="3670754"/>
            <a:ext cx="10229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4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528C8-3AAD-BC89-045D-66FFF0392A32}"/>
              </a:ext>
            </a:extLst>
          </p:cNvPr>
          <p:cNvSpPr txBox="1"/>
          <p:nvPr/>
        </p:nvSpPr>
        <p:spPr>
          <a:xfrm>
            <a:off x="215176" y="214060"/>
            <a:ext cx="64988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/>
              <a:t>킹마의 </a:t>
            </a:r>
            <a:r>
              <a:rPr lang="en-US" altLang="ko-KR" sz="2400"/>
              <a:t>AEVB </a:t>
            </a:r>
            <a:r>
              <a:rPr lang="ko-KR" altLang="en-US" sz="2400"/>
              <a:t>논문에서 합당하지 않은 점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C7979-F04E-A575-196B-E08E72EE30D0}"/>
              </a:ext>
            </a:extLst>
          </p:cNvPr>
          <p:cNvSpPr txBox="1"/>
          <p:nvPr/>
        </p:nvSpPr>
        <p:spPr>
          <a:xfrm>
            <a:off x="601773" y="932567"/>
            <a:ext cx="6952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1. ELBO </a:t>
            </a:r>
            <a:r>
              <a:rPr lang="ko-KR" altLang="en-US" sz="2000"/>
              <a:t>목적함수 </a:t>
            </a:r>
            <a:r>
              <a:rPr lang="en-US" altLang="ko-KR" sz="2000"/>
              <a:t>-&gt; </a:t>
            </a:r>
            <a:r>
              <a:rPr lang="ko-KR" altLang="en-US" sz="2000" b="1">
                <a:solidFill>
                  <a:srgbClr val="FF0000"/>
                </a:solidFill>
              </a:rPr>
              <a:t>생성 목적에 기반한 목적함수 재정의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51816-8E4F-10F8-C74A-B7CAC0D565A8}"/>
              </a:ext>
            </a:extLst>
          </p:cNvPr>
          <p:cNvSpPr txBox="1"/>
          <p:nvPr/>
        </p:nvSpPr>
        <p:spPr>
          <a:xfrm>
            <a:off x="601773" y="1747944"/>
            <a:ext cx="4716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2. 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378484-B30B-6F75-E406-314E5E60B9B4}"/>
                  </a:ext>
                </a:extLst>
              </p:cNvPr>
              <p:cNvSpPr txBox="1"/>
              <p:nvPr/>
            </p:nvSpPr>
            <p:spPr>
              <a:xfrm>
                <a:off x="1073377" y="1747944"/>
                <a:ext cx="2130327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378484-B30B-6F75-E406-314E5E60B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77" y="1747944"/>
                <a:ext cx="2130327" cy="448584"/>
              </a:xfrm>
              <a:prstGeom prst="rect">
                <a:avLst/>
              </a:prstGeom>
              <a:blipFill>
                <a:blip r:embed="rId2"/>
                <a:stretch>
                  <a:fillRect t="-2740" r="-1143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7FF336-A34E-7710-A95F-A37CE4395E1C}"/>
              </a:ext>
            </a:extLst>
          </p:cNvPr>
          <p:cNvSpPr txBox="1"/>
          <p:nvPr/>
        </p:nvSpPr>
        <p:spPr>
          <a:xfrm>
            <a:off x="3301239" y="1747944"/>
            <a:ext cx="331802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Unknown</a:t>
            </a:r>
            <a:r>
              <a:rPr lang="ko-KR" altLang="en-US" sz="2000"/>
              <a:t> </a:t>
            </a:r>
            <a:r>
              <a:rPr lang="en-US" altLang="ko-KR" sz="2000"/>
              <a:t>true</a:t>
            </a:r>
            <a:r>
              <a:rPr lang="ko-KR" altLang="en-US" sz="2000"/>
              <a:t> </a:t>
            </a:r>
            <a:r>
              <a:rPr lang="en-US" altLang="ko-KR" sz="2000"/>
              <a:t>posterior</a:t>
            </a:r>
            <a:r>
              <a:rPr lang="ko-KR" altLang="en-US" sz="2000"/>
              <a:t>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7A3079-7E01-E61A-FD25-14AD1EBA42F3}"/>
                  </a:ext>
                </a:extLst>
              </p:cNvPr>
              <p:cNvSpPr txBox="1"/>
              <p:nvPr/>
            </p:nvSpPr>
            <p:spPr>
              <a:xfrm>
                <a:off x="4567820" y="2196527"/>
                <a:ext cx="7162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7A3079-7E01-E61A-FD25-14AD1EBA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820" y="2196527"/>
                <a:ext cx="716286" cy="215444"/>
              </a:xfrm>
              <a:prstGeom prst="rect">
                <a:avLst/>
              </a:prstGeom>
              <a:blipFill>
                <a:blip r:embed="rId3"/>
                <a:stretch>
                  <a:fillRect l="-3390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6C9305B-2675-FBCA-0B74-31A897E23960}"/>
              </a:ext>
            </a:extLst>
          </p:cNvPr>
          <p:cNvSpPr/>
          <p:nvPr/>
        </p:nvSpPr>
        <p:spPr>
          <a:xfrm rot="5400000">
            <a:off x="4728083" y="-501425"/>
            <a:ext cx="471604" cy="6601097"/>
          </a:xfrm>
          <a:prstGeom prst="leftBrace">
            <a:avLst>
              <a:gd name="adj1" fmla="val 8333"/>
              <a:gd name="adj2" fmla="val 488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92F40B-BF78-FA12-44F6-923AFA65B030}"/>
                  </a:ext>
                </a:extLst>
              </p:cNvPr>
              <p:cNvSpPr txBox="1"/>
              <p:nvPr/>
            </p:nvSpPr>
            <p:spPr>
              <a:xfrm>
                <a:off x="1306315" y="3450193"/>
                <a:ext cx="714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92F40B-BF78-FA12-44F6-923AFA65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5" y="3450193"/>
                <a:ext cx="714042" cy="215444"/>
              </a:xfrm>
              <a:prstGeom prst="rect">
                <a:avLst/>
              </a:prstGeom>
              <a:blipFill>
                <a:blip r:embed="rId4"/>
                <a:stretch>
                  <a:fillRect l="-3419" r="-6838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A2550-245F-C9E9-794B-30B02DE78F13}"/>
                  </a:ext>
                </a:extLst>
              </p:cNvPr>
              <p:cNvSpPr txBox="1"/>
              <p:nvPr/>
            </p:nvSpPr>
            <p:spPr>
              <a:xfrm>
                <a:off x="4649092" y="3429000"/>
                <a:ext cx="5537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A2550-245F-C9E9-794B-30B02DE7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92" y="3429000"/>
                <a:ext cx="553741" cy="215444"/>
              </a:xfrm>
              <a:prstGeom prst="rect">
                <a:avLst/>
              </a:prstGeom>
              <a:blipFill>
                <a:blip r:embed="rId5"/>
                <a:stretch>
                  <a:fillRect l="-6667" r="-8889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B3E56D-CCC8-595B-D89A-E636B95F8117}"/>
                  </a:ext>
                </a:extLst>
              </p:cNvPr>
              <p:cNvSpPr txBox="1"/>
              <p:nvPr/>
            </p:nvSpPr>
            <p:spPr>
              <a:xfrm>
                <a:off x="8056555" y="3378698"/>
                <a:ext cx="4157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B3E56D-CCC8-595B-D89A-E636B95F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555" y="3378698"/>
                <a:ext cx="415755" cy="215444"/>
              </a:xfrm>
              <a:prstGeom prst="rect">
                <a:avLst/>
              </a:prstGeom>
              <a:blipFill>
                <a:blip r:embed="rId6"/>
                <a:stretch>
                  <a:fillRect l="-8824" r="-11765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8767434-6173-BE8D-5C65-F90EC626F8C4}"/>
              </a:ext>
            </a:extLst>
          </p:cNvPr>
          <p:cNvSpPr txBox="1"/>
          <p:nvPr/>
        </p:nvSpPr>
        <p:spPr>
          <a:xfrm>
            <a:off x="531337" y="3063166"/>
            <a:ext cx="25334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Unknown</a:t>
            </a:r>
            <a:r>
              <a:rPr lang="ko-KR" altLang="en-US" sz="1600"/>
              <a:t> </a:t>
            </a:r>
            <a:r>
              <a:rPr lang="en-US" altLang="ko-KR" sz="1600"/>
              <a:t>true</a:t>
            </a:r>
            <a:r>
              <a:rPr lang="ko-KR" altLang="en-US" sz="1600"/>
              <a:t> </a:t>
            </a:r>
            <a:r>
              <a:rPr lang="en-US" altLang="ko-KR" sz="1600"/>
              <a:t>likelyhood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1B292-3B0D-BDD8-0A29-39E57AAFE7BA}"/>
              </a:ext>
            </a:extLst>
          </p:cNvPr>
          <p:cNvSpPr txBox="1"/>
          <p:nvPr/>
        </p:nvSpPr>
        <p:spPr>
          <a:xfrm>
            <a:off x="4078045" y="3040144"/>
            <a:ext cx="202170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Unknown</a:t>
            </a:r>
            <a:r>
              <a:rPr lang="ko-KR" altLang="en-US" sz="1600"/>
              <a:t> </a:t>
            </a:r>
            <a:r>
              <a:rPr lang="en-US" altLang="ko-KR" sz="1600"/>
              <a:t>true</a:t>
            </a:r>
            <a:r>
              <a:rPr lang="ko-KR" altLang="en-US" sz="1600"/>
              <a:t> </a:t>
            </a:r>
            <a:r>
              <a:rPr lang="en-US" altLang="ko-KR" sz="1600"/>
              <a:t>prior</a:t>
            </a:r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49703-FAC0-1D30-EF38-8DDB03D58BC8}"/>
              </a:ext>
            </a:extLst>
          </p:cNvPr>
          <p:cNvSpPr txBox="1"/>
          <p:nvPr/>
        </p:nvSpPr>
        <p:spPr>
          <a:xfrm>
            <a:off x="7760930" y="3040144"/>
            <a:ext cx="100700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evidence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D4BDA-416A-3F66-CCBD-F884932D2589}"/>
              </a:ext>
            </a:extLst>
          </p:cNvPr>
          <p:cNvSpPr txBox="1"/>
          <p:nvPr/>
        </p:nvSpPr>
        <p:spPr>
          <a:xfrm>
            <a:off x="6714071" y="2358048"/>
            <a:ext cx="1847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0FB320-20F9-2C69-7270-3AE7644DF995}"/>
                  </a:ext>
                </a:extLst>
              </p:cNvPr>
              <p:cNvSpPr txBox="1"/>
              <p:nvPr/>
            </p:nvSpPr>
            <p:spPr>
              <a:xfrm>
                <a:off x="4125694" y="3971581"/>
                <a:ext cx="4912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0FB320-20F9-2C69-7270-3AE7644D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94" y="3971581"/>
                <a:ext cx="491288" cy="215444"/>
              </a:xfrm>
              <a:prstGeom prst="rect">
                <a:avLst/>
              </a:prstGeom>
              <a:blipFill>
                <a:blip r:embed="rId7"/>
                <a:stretch>
                  <a:fillRect l="-7500" r="-10000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A01397-D2D5-1781-C2F7-585AB8057959}"/>
              </a:ext>
            </a:extLst>
          </p:cNvPr>
          <p:cNvSpPr txBox="1"/>
          <p:nvPr/>
        </p:nvSpPr>
        <p:spPr>
          <a:xfrm>
            <a:off x="4649092" y="3960220"/>
            <a:ext cx="2380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를 가정하면서 비합리적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8AA1D4-81A3-49B6-C15D-DA81DE48E7DD}"/>
                  </a:ext>
                </a:extLst>
              </p:cNvPr>
              <p:cNvSpPr txBox="1"/>
              <p:nvPr/>
            </p:nvSpPr>
            <p:spPr>
              <a:xfrm>
                <a:off x="601773" y="3988571"/>
                <a:ext cx="6515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8AA1D4-81A3-49B6-C15D-DA81DE48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3" y="3988571"/>
                <a:ext cx="651589" cy="215444"/>
              </a:xfrm>
              <a:prstGeom prst="rect">
                <a:avLst/>
              </a:prstGeom>
              <a:blipFill>
                <a:blip r:embed="rId8"/>
                <a:stretch>
                  <a:fillRect l="-4673" r="-6542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072E950-18B5-54D8-75D4-D1CEC30029C6}"/>
              </a:ext>
            </a:extLst>
          </p:cNvPr>
          <p:cNvSpPr txBox="1"/>
          <p:nvPr/>
        </p:nvSpPr>
        <p:spPr>
          <a:xfrm>
            <a:off x="1253362" y="3960220"/>
            <a:ext cx="2380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를 가정하면서 비합리적</a:t>
            </a:r>
          </a:p>
        </p:txBody>
      </p:sp>
    </p:spTree>
    <p:extLst>
      <p:ext uri="{BB962C8B-B14F-4D97-AF65-F5344CB8AC3E}">
        <p14:creationId xmlns:p14="http://schemas.microsoft.com/office/powerpoint/2010/main" val="163453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405AE-60DC-96ED-B928-4AE08F078F54}"/>
              </a:ext>
            </a:extLst>
          </p:cNvPr>
          <p:cNvSpPr txBox="1"/>
          <p:nvPr/>
        </p:nvSpPr>
        <p:spPr>
          <a:xfrm>
            <a:off x="109568" y="122876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다시 표기법을 바꿔서</a:t>
            </a:r>
            <a:r>
              <a:rPr lang="en-US" altLang="ko-KR"/>
              <a:t>, </a:t>
            </a:r>
            <a:r>
              <a:rPr lang="ko-KR" altLang="en-US"/>
              <a:t>생성모델의 목적함수 재정의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FB8E6-EE64-344B-D304-00F38B685D0F}"/>
                  </a:ext>
                </a:extLst>
              </p:cNvPr>
              <p:cNvSpPr txBox="1"/>
              <p:nvPr/>
            </p:nvSpPr>
            <p:spPr>
              <a:xfrm>
                <a:off x="984364" y="1172258"/>
                <a:ext cx="1462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FB8E6-EE64-344B-D304-00F38B685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4" y="1172258"/>
                <a:ext cx="1462131" cy="276999"/>
              </a:xfrm>
              <a:prstGeom prst="rect">
                <a:avLst/>
              </a:prstGeom>
              <a:blipFill>
                <a:blip r:embed="rId2"/>
                <a:stretch>
                  <a:fillRect l="-2083" t="-4348" r="-7500"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747B7-31CB-604B-E511-30D0174F7C64}"/>
                  </a:ext>
                </a:extLst>
              </p:cNvPr>
              <p:cNvSpPr txBox="1"/>
              <p:nvPr/>
            </p:nvSpPr>
            <p:spPr>
              <a:xfrm>
                <a:off x="1045324" y="1672395"/>
                <a:ext cx="1782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C747B7-31CB-604B-E511-30D0174F7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24" y="1672395"/>
                <a:ext cx="1782155" cy="276999"/>
              </a:xfrm>
              <a:prstGeom prst="rect">
                <a:avLst/>
              </a:prstGeom>
              <a:blipFill>
                <a:blip r:embed="rId3"/>
                <a:stretch>
                  <a:fillRect l="-683" t="-4348" r="-375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0C0F62-482A-AAB2-2119-09B6C825455B}"/>
                  </a:ext>
                </a:extLst>
              </p:cNvPr>
              <p:cNvSpPr txBox="1"/>
              <p:nvPr/>
            </p:nvSpPr>
            <p:spPr>
              <a:xfrm>
                <a:off x="1376250" y="2118671"/>
                <a:ext cx="248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0C0F62-482A-AAB2-2119-09B6C825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50" y="2118671"/>
                <a:ext cx="2480230" cy="276999"/>
              </a:xfrm>
              <a:prstGeom prst="rect">
                <a:avLst/>
              </a:prstGeom>
              <a:blipFill>
                <a:blip r:embed="rId4"/>
                <a:stretch>
                  <a:fillRect l="-1229" r="-737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30662BF-3DF1-AFB2-ADCC-AAE6A5D60C4A}"/>
              </a:ext>
            </a:extLst>
          </p:cNvPr>
          <p:cNvSpPr/>
          <p:nvPr/>
        </p:nvSpPr>
        <p:spPr>
          <a:xfrm>
            <a:off x="417081" y="794028"/>
            <a:ext cx="6312784" cy="18542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82AE2-AF29-DCCA-3D8D-E743011193D9}"/>
              </a:ext>
            </a:extLst>
          </p:cNvPr>
          <p:cNvSpPr txBox="1"/>
          <p:nvPr/>
        </p:nvSpPr>
        <p:spPr>
          <a:xfrm>
            <a:off x="543765" y="583620"/>
            <a:ext cx="19715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Primal problem</a:t>
            </a:r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80D23C-C01A-8A27-2082-1588C4DA6146}"/>
                  </a:ext>
                </a:extLst>
              </p:cNvPr>
              <p:cNvSpPr txBox="1"/>
              <p:nvPr/>
            </p:nvSpPr>
            <p:spPr>
              <a:xfrm>
                <a:off x="417081" y="3569147"/>
                <a:ext cx="814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80D23C-C01A-8A27-2082-1588C4DA6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1" y="3569147"/>
                <a:ext cx="814517" cy="276999"/>
              </a:xfrm>
              <a:prstGeom prst="rect">
                <a:avLst/>
              </a:prstGeom>
              <a:blipFill>
                <a:blip r:embed="rId5"/>
                <a:stretch>
                  <a:fillRect l="-522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04963-88BC-2770-D6D8-94515C236D4A}"/>
                  </a:ext>
                </a:extLst>
              </p:cNvPr>
              <p:cNvSpPr txBox="1"/>
              <p:nvPr/>
            </p:nvSpPr>
            <p:spPr>
              <a:xfrm>
                <a:off x="1949649" y="3082409"/>
                <a:ext cx="1747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𝑘𝑛𝑜𝑤𝑛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704963-88BC-2770-D6D8-94515C236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49" y="3082409"/>
                <a:ext cx="1747210" cy="276999"/>
              </a:xfrm>
              <a:prstGeom prst="rect">
                <a:avLst/>
              </a:prstGeom>
              <a:blipFill>
                <a:blip r:embed="rId6"/>
                <a:stretch>
                  <a:fillRect l="-3497" r="-244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51A316-CFCA-D094-0242-C685BD36381C}"/>
                  </a:ext>
                </a:extLst>
              </p:cNvPr>
              <p:cNvSpPr txBox="1"/>
              <p:nvPr/>
            </p:nvSpPr>
            <p:spPr>
              <a:xfrm>
                <a:off x="1949649" y="4113106"/>
                <a:ext cx="2192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𝒖𝒏𝒌𝒏𝒐𝒘𝒏</m:t>
                      </m:r>
                    </m:oMath>
                  </m:oMathPara>
                </a14:m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51A316-CFCA-D094-0242-C685BD363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49" y="4113106"/>
                <a:ext cx="2192908" cy="276999"/>
              </a:xfrm>
              <a:prstGeom prst="rect">
                <a:avLst/>
              </a:prstGeom>
              <a:blipFill>
                <a:blip r:embed="rId7"/>
                <a:stretch>
                  <a:fillRect l="-2778" r="-166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C439F5-76AF-F4F3-2F21-5377D05EF919}"/>
                  </a:ext>
                </a:extLst>
              </p:cNvPr>
              <p:cNvSpPr txBox="1"/>
              <p:nvPr/>
            </p:nvSpPr>
            <p:spPr>
              <a:xfrm>
                <a:off x="4808584" y="4113106"/>
                <a:ext cx="1210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</m:oMath>
                  </m:oMathPara>
                </a14:m>
                <a:endParaRPr lang="en-US" altLang="ko-KR" b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C439F5-76AF-F4F3-2F21-5377D05E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84" y="4113106"/>
                <a:ext cx="1210268" cy="276999"/>
              </a:xfrm>
              <a:prstGeom prst="rect">
                <a:avLst/>
              </a:prstGeom>
              <a:blipFill>
                <a:blip r:embed="rId8"/>
                <a:stretch>
                  <a:fillRect l="-3030" r="-555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2C4714-FCFF-4EB5-22A0-F0F5E1FEADCB}"/>
                  </a:ext>
                </a:extLst>
              </p:cNvPr>
              <p:cNvSpPr txBox="1"/>
              <p:nvPr/>
            </p:nvSpPr>
            <p:spPr>
              <a:xfrm>
                <a:off x="4767104" y="4972119"/>
                <a:ext cx="1747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𝒅𝒂𝒕𝒂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</m:oMath>
                  </m:oMathPara>
                </a14:m>
                <a:endParaRPr lang="en-US" altLang="ko-KR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2C4714-FCFF-4EB5-22A0-F0F5E1FE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04" y="4972119"/>
                <a:ext cx="1747273" cy="276999"/>
              </a:xfrm>
              <a:prstGeom prst="rect">
                <a:avLst/>
              </a:prstGeom>
              <a:blipFill>
                <a:blip r:embed="rId9"/>
                <a:stretch>
                  <a:fillRect l="-2091" r="-3833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5E2C85-25A0-CAC3-0614-95AC55926993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231598" y="3220909"/>
            <a:ext cx="718051" cy="486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88BEC0-A285-4940-501A-A1AF8BD43C42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1231598" y="3707647"/>
            <a:ext cx="718051" cy="54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3F7556-DCCD-6067-FA25-0CA930C8498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42557" y="4251606"/>
            <a:ext cx="666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E31CC3-BA33-6C78-6298-FAD28D705FC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142557" y="4251606"/>
            <a:ext cx="624547" cy="85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8B13BF-52A8-809F-486F-A5D8C2ADF44F}"/>
                  </a:ext>
                </a:extLst>
              </p:cNvPr>
              <p:cNvSpPr txBox="1"/>
              <p:nvPr/>
            </p:nvSpPr>
            <p:spPr>
              <a:xfrm>
                <a:off x="4373547" y="3123229"/>
                <a:ext cx="6047938" cy="3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𝐸𝐿𝐵𝑂</m:t>
                    </m:r>
                  </m:oMath>
                </a14:m>
                <a:r>
                  <a:rPr lang="ko-KR" altLang="en-US" sz="1400"/>
                  <a:t>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1" i="1" strike="sngStrike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trike="sngStrike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trike="sngStrike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trike="sngStrike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trike="sngStrike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trike="sngStrike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strike="sngStrik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400" b="1" i="1" strike="sngStrike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 strike="sngStrik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trike="sngStrike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14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trike="sngStrike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 strike="sngStrike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strike="sngStrike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trike="sngStrike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1" i="1" strike="sngStrike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trike="sngStrike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trike="sngStrik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trike="sngStrike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1400" b="1" i="1" strike="sngStrike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sz="1400" strike="sngStrike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8B13BF-52A8-809F-486F-A5D8C2ADF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47" y="3123229"/>
                <a:ext cx="6047938" cy="357918"/>
              </a:xfrm>
              <a:prstGeom prst="rect">
                <a:avLst/>
              </a:prstGeom>
              <a:blipFill>
                <a:blip r:embed="rId10"/>
                <a:stretch>
                  <a:fillRect l="-1007" t="-11864" r="-302" b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A97D03-D8C0-D9DF-3FF8-A3ABCA5CF70E}"/>
              </a:ext>
            </a:extLst>
          </p:cNvPr>
          <p:cNvCxnSpPr>
            <a:cxnSpLocks/>
            <a:stCxn id="10" idx="0"/>
            <a:endCxn id="24" idx="1"/>
          </p:cNvCxnSpPr>
          <p:nvPr/>
        </p:nvCxnSpPr>
        <p:spPr>
          <a:xfrm flipV="1">
            <a:off x="3046103" y="3302188"/>
            <a:ext cx="1327444" cy="810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DB8955-D443-84BC-FB31-7A7C96C5273B}"/>
              </a:ext>
            </a:extLst>
          </p:cNvPr>
          <p:cNvSpPr txBox="1"/>
          <p:nvPr/>
        </p:nvSpPr>
        <p:spPr>
          <a:xfrm>
            <a:off x="4029205" y="3514322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일반적인 </a:t>
            </a:r>
            <a:r>
              <a:rPr lang="en-US" altLang="ko-KR" sz="1400" b="1">
                <a:solidFill>
                  <a:srgbClr val="FF0000"/>
                </a:solidFill>
              </a:rPr>
              <a:t>ELBO</a:t>
            </a:r>
            <a:r>
              <a:rPr lang="ko-KR" altLang="en-US" sz="1400" b="1">
                <a:solidFill>
                  <a:srgbClr val="FF0000"/>
                </a:solidFill>
              </a:rPr>
              <a:t>의 함수 가정</a:t>
            </a:r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420F785B-9269-677B-F370-86EBD4EABF73}"/>
              </a:ext>
            </a:extLst>
          </p:cNvPr>
          <p:cNvSpPr/>
          <p:nvPr/>
        </p:nvSpPr>
        <p:spPr>
          <a:xfrm rot="16200000">
            <a:off x="6409071" y="4502152"/>
            <a:ext cx="796165" cy="357918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1DE272-D79B-FD73-9BA6-9EB7F8FB9388}"/>
                  </a:ext>
                </a:extLst>
              </p:cNvPr>
              <p:cNvSpPr txBox="1"/>
              <p:nvPr/>
            </p:nvSpPr>
            <p:spPr>
              <a:xfrm>
                <a:off x="7595455" y="4283028"/>
                <a:ext cx="4244495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1400"/>
                  <a:t> 를 만족하는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/>
                  <a:t> 가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/>
                  <a:t> 의 샘플이라</a:t>
                </a:r>
                <a:endParaRPr lang="en-US" altLang="ko-KR" sz="1400"/>
              </a:p>
              <a:p>
                <a:endParaRPr lang="en-US" altLang="ko-KR" sz="1400"/>
              </a:p>
              <a:p>
                <a:r>
                  <a:rPr lang="ko-KR" altLang="en-US" sz="1400"/>
                  <a:t>가정하면 </a:t>
                </a:r>
                <a:r>
                  <a:rPr lang="en-US" altLang="ko-KR" sz="1400"/>
                  <a:t>data given </a:t>
                </a:r>
                <a:r>
                  <a:rPr lang="ko-KR" altLang="en-US" sz="1400"/>
                  <a:t>이라 생각할 수 있음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1DE272-D79B-FD73-9BA6-9EB7F8FB9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55" y="4283028"/>
                <a:ext cx="4244495" cy="646331"/>
              </a:xfrm>
              <a:prstGeom prst="rect">
                <a:avLst/>
              </a:prstGeom>
              <a:blipFill>
                <a:blip r:embed="rId11"/>
                <a:stretch>
                  <a:fillRect l="-2586" t="-9434" r="-1437" b="-160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0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AB5A7C-7EA0-59BC-6CE0-463E4AAA0F68}"/>
              </a:ext>
            </a:extLst>
          </p:cNvPr>
          <p:cNvSpPr txBox="1"/>
          <p:nvPr/>
        </p:nvSpPr>
        <p:spPr>
          <a:xfrm>
            <a:off x="4772297" y="2629988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생성모델 목적</a:t>
            </a:r>
            <a:r>
              <a:rPr lang="en-US" altLang="ko-KR"/>
              <a:t>, </a:t>
            </a:r>
            <a:r>
              <a:rPr lang="ko-KR" altLang="en-US"/>
              <a:t>소개</a:t>
            </a:r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VAE</a:t>
            </a:r>
            <a:r>
              <a:rPr lang="ko-KR" altLang="en-US"/>
              <a:t> 개요</a:t>
            </a:r>
          </a:p>
        </p:txBody>
      </p:sp>
    </p:spTree>
    <p:extLst>
      <p:ext uri="{BB962C8B-B14F-4D97-AF65-F5344CB8AC3E}">
        <p14:creationId xmlns:p14="http://schemas.microsoft.com/office/powerpoint/2010/main" val="292882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D8827-CE00-A1FF-EE64-26C414FE3878}"/>
              </a:ext>
            </a:extLst>
          </p:cNvPr>
          <p:cNvSpPr txBox="1"/>
          <p:nvPr/>
        </p:nvSpPr>
        <p:spPr>
          <a:xfrm>
            <a:off x="879566" y="731520"/>
            <a:ext cx="83810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문제를 다시 들여다보면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일단 목적함수는 </a:t>
            </a:r>
            <a:r>
              <a:rPr lang="en-US" altLang="ko-KR"/>
              <a:t>E[] s.t.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D KL </a:t>
            </a:r>
            <a:r>
              <a:rPr lang="ko-KR" altLang="en-US"/>
              <a:t>은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함수를 아는 경우</a:t>
            </a:r>
            <a:endParaRPr lang="en-US" altLang="ko-KR"/>
          </a:p>
          <a:p>
            <a:r>
              <a:rPr lang="ko-KR" altLang="en-US"/>
              <a:t>모르는경우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모르는 경우 </a:t>
            </a:r>
            <a:r>
              <a:rPr lang="en-US" altLang="ko-KR"/>
              <a:t>-&gt; </a:t>
            </a:r>
            <a:r>
              <a:rPr lang="ko-KR" altLang="en-US"/>
              <a:t>데이터가 얻어졌는가</a:t>
            </a:r>
            <a:r>
              <a:rPr lang="en-US" altLang="ko-KR"/>
              <a:t>?</a:t>
            </a:r>
          </a:p>
          <a:p>
            <a:r>
              <a:rPr lang="ko-KR" altLang="en-US"/>
              <a:t>얘는 데이터도 얻어져있지 않은 상황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근데 기존 </a:t>
            </a:r>
            <a:r>
              <a:rPr lang="en-US" altLang="ko-KR"/>
              <a:t>VAE</a:t>
            </a:r>
            <a:r>
              <a:rPr lang="ko-KR" altLang="en-US"/>
              <a:t>에서는 함수를 베이즈 정리로 쪼개놓고 마치 아는 것처럼 가정함</a:t>
            </a:r>
            <a:r>
              <a:rPr lang="en-US" altLang="ko-KR"/>
              <a:t>.</a:t>
            </a:r>
          </a:p>
          <a:p>
            <a:r>
              <a:rPr lang="ko-KR" altLang="en-US"/>
              <a:t>이보다 합당한 데이터를 생각하는 것이 합리적임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L(x,x_t) &lt;d </a:t>
            </a:r>
            <a:r>
              <a:rPr lang="ko-KR" altLang="en-US"/>
              <a:t>를 만족하는 무엇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79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2A7864-C553-F162-03FE-0A0AF82ACA25}"/>
              </a:ext>
            </a:extLst>
          </p:cNvPr>
          <p:cNvSpPr/>
          <p:nvPr/>
        </p:nvSpPr>
        <p:spPr>
          <a:xfrm>
            <a:off x="639192" y="409856"/>
            <a:ext cx="11221587" cy="137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27B831-1D5A-72DC-D47E-7A5487C5F015}"/>
              </a:ext>
            </a:extLst>
          </p:cNvPr>
          <p:cNvSpPr/>
          <p:nvPr/>
        </p:nvSpPr>
        <p:spPr>
          <a:xfrm>
            <a:off x="639192" y="2031614"/>
            <a:ext cx="11221587" cy="137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98069-F8A7-2A7F-7FA1-2CD5CF19E598}"/>
              </a:ext>
            </a:extLst>
          </p:cNvPr>
          <p:cNvSpPr txBox="1"/>
          <p:nvPr/>
        </p:nvSpPr>
        <p:spPr>
          <a:xfrm>
            <a:off x="219996" y="154256"/>
            <a:ext cx="42579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Purpose of generative model</a:t>
            </a:r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957B5-3CFF-CB85-CF3E-67A3FF6A5F43}"/>
                  </a:ext>
                </a:extLst>
              </p:cNvPr>
              <p:cNvSpPr txBox="1"/>
              <p:nvPr/>
            </p:nvSpPr>
            <p:spPr>
              <a:xfrm>
                <a:off x="799546" y="790328"/>
                <a:ext cx="73568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We want to find the population of the data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/>
                  <a:t>,</a:t>
                </a:r>
              </a:p>
              <a:p>
                <a:r>
                  <a:rPr lang="en-US" altLang="ko-KR"/>
                  <a:t>i.e. the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, and generate data from that distribution.</a:t>
                </a:r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957B5-3CFF-CB85-CF3E-67A3FF6A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6" y="790328"/>
                <a:ext cx="7356822" cy="646331"/>
              </a:xfrm>
              <a:prstGeom prst="rect">
                <a:avLst/>
              </a:prstGeom>
              <a:blipFill>
                <a:blip r:embed="rId2"/>
                <a:stretch>
                  <a:fillRect l="-66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C4605-7D47-1790-6FE3-0C4251C14E17}"/>
                  </a:ext>
                </a:extLst>
              </p:cNvPr>
              <p:cNvSpPr txBox="1"/>
              <p:nvPr/>
            </p:nvSpPr>
            <p:spPr>
              <a:xfrm>
                <a:off x="219996" y="1870258"/>
                <a:ext cx="6161623" cy="477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/>
                  <a:t>Definition of generative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C4605-7D47-1790-6FE3-0C4251C1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96" y="1870258"/>
                <a:ext cx="6161623" cy="477118"/>
              </a:xfrm>
              <a:prstGeom prst="rect">
                <a:avLst/>
              </a:prstGeom>
              <a:blipFill>
                <a:blip r:embed="rId3"/>
                <a:stretch>
                  <a:fillRect l="-1484" t="-7692" b="-28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DF658-C4F1-350D-FFDE-249B0AF59BAC}"/>
                  </a:ext>
                </a:extLst>
              </p:cNvPr>
              <p:cNvSpPr txBox="1"/>
              <p:nvPr/>
            </p:nvSpPr>
            <p:spPr>
              <a:xfrm>
                <a:off x="799546" y="2529187"/>
                <a:ext cx="11061233" cy="693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 model that generates a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endParaRPr lang="en-US" altLang="ko-KR"/>
              </a:p>
              <a:p>
                <a:r>
                  <a:rPr lang="en-US" altLang="ko-KR"/>
                  <a:t>after estimating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using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,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data observed from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DF658-C4F1-350D-FFDE-249B0AF5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6" y="2529187"/>
                <a:ext cx="11061233" cy="693588"/>
              </a:xfrm>
              <a:prstGeom prst="rect">
                <a:avLst/>
              </a:prstGeom>
              <a:blipFill>
                <a:blip r:embed="rId4"/>
                <a:stretch>
                  <a:fillRect l="-441" t="-3509" r="-220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9333F61D-FA36-115C-D213-7863CDE34E6D}"/>
              </a:ext>
            </a:extLst>
          </p:cNvPr>
          <p:cNvSpPr/>
          <p:nvPr/>
        </p:nvSpPr>
        <p:spPr>
          <a:xfrm>
            <a:off x="988160" y="3751645"/>
            <a:ext cx="1988045" cy="2316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B7A5F1-2595-1276-FA52-1E0A36C57248}"/>
                  </a:ext>
                </a:extLst>
              </p:cNvPr>
              <p:cNvSpPr txBox="1"/>
              <p:nvPr/>
            </p:nvSpPr>
            <p:spPr>
              <a:xfrm>
                <a:off x="1611279" y="3839289"/>
                <a:ext cx="741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B7A5F1-2595-1276-FA52-1E0A36C5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79" y="3839289"/>
                <a:ext cx="741806" cy="276999"/>
              </a:xfrm>
              <a:prstGeom prst="rect">
                <a:avLst/>
              </a:prstGeom>
              <a:blipFill>
                <a:blip r:embed="rId5"/>
                <a:stretch>
                  <a:fillRect l="-5738" r="-901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분노 폭발 직전의 강아지 : 동아사이언스">
            <a:extLst>
              <a:ext uri="{FF2B5EF4-FFF2-40B4-BE49-F238E27FC236}">
                <a16:creationId xmlns:a16="http://schemas.microsoft.com/office/drawing/2014/main" id="{7F1D5127-6B6D-D531-F20B-15DF5F0C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58" y="4257787"/>
            <a:ext cx="568309" cy="7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강아지방석">
            <a:extLst>
              <a:ext uri="{FF2B5EF4-FFF2-40B4-BE49-F238E27FC236}">
                <a16:creationId xmlns:a16="http://schemas.microsoft.com/office/drawing/2014/main" id="{32A4AB53-88F5-909E-B62F-07464DF9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64" y="4257787"/>
            <a:ext cx="568309" cy="7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1개의 강아지 아이디어 | 강아지, 귀여운 동물, 아기 동물">
            <a:extLst>
              <a:ext uri="{FF2B5EF4-FFF2-40B4-BE49-F238E27FC236}">
                <a16:creationId xmlns:a16="http://schemas.microsoft.com/office/drawing/2014/main" id="{312C5683-01EF-33DB-068D-852E2CF8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09" y="5137799"/>
            <a:ext cx="568309" cy="7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0DA4B7-FA99-79F6-0140-B16494F06CBF}"/>
                  </a:ext>
                </a:extLst>
              </p:cNvPr>
              <p:cNvSpPr txBox="1"/>
              <p:nvPr/>
            </p:nvSpPr>
            <p:spPr>
              <a:xfrm>
                <a:off x="1442473" y="5254986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0DA4B7-FA99-79F6-0140-B16494F0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73" y="5254986"/>
                <a:ext cx="25487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413BA3-F2CE-C75E-A850-F7767965DEFE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2976205" y="4909659"/>
            <a:ext cx="2119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E31CC4-913F-8105-98DE-102C8077B752}"/>
                  </a:ext>
                </a:extLst>
              </p:cNvPr>
              <p:cNvSpPr txBox="1"/>
              <p:nvPr/>
            </p:nvSpPr>
            <p:spPr>
              <a:xfrm>
                <a:off x="3017570" y="4340349"/>
                <a:ext cx="1949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Observed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data</a:t>
                </a:r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E31CC4-913F-8105-98DE-102C8077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70" y="4340349"/>
                <a:ext cx="1949252" cy="369332"/>
              </a:xfrm>
              <a:prstGeom prst="rect">
                <a:avLst/>
              </a:prstGeom>
              <a:blipFill>
                <a:blip r:embed="rId10"/>
                <a:stretch>
                  <a:fillRect l="-2500" t="-8197" r="-218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33F04C-480B-4A03-6155-F8C6B69A1C29}"/>
              </a:ext>
            </a:extLst>
          </p:cNvPr>
          <p:cNvGrpSpPr/>
          <p:nvPr/>
        </p:nvGrpSpPr>
        <p:grpSpPr>
          <a:xfrm>
            <a:off x="6105133" y="5128499"/>
            <a:ext cx="913385" cy="788633"/>
            <a:chOff x="2019182" y="2933382"/>
            <a:chExt cx="2082981" cy="1608244"/>
          </a:xfrm>
        </p:grpSpPr>
        <p:pic>
          <p:nvPicPr>
            <p:cNvPr id="47" name="Picture 16" descr="헤드폰 동물 개 강아지 간단한 배경 흰색 배경 2560x1600 동물 개 HD 아트, 동물, 헤드폰, HD 배경 화면 |  Wallpaperbetter">
              <a:extLst>
                <a:ext uri="{FF2B5EF4-FFF2-40B4-BE49-F238E27FC236}">
                  <a16:creationId xmlns:a16="http://schemas.microsoft.com/office/drawing/2014/main" id="{768F0EE7-7B8D-A843-70AB-1128746E9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182" y="3086572"/>
              <a:ext cx="2082981" cy="130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4D9D4-1962-7984-C481-8AB7A34D83E7}"/>
                </a:ext>
              </a:extLst>
            </p:cNvPr>
            <p:cNvSpPr/>
            <p:nvPr/>
          </p:nvSpPr>
          <p:spPr>
            <a:xfrm>
              <a:off x="2446012" y="2933382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2B44B3-7321-6ACD-32FE-4124E9EB84EF}"/>
              </a:ext>
            </a:extLst>
          </p:cNvPr>
          <p:cNvGrpSpPr/>
          <p:nvPr/>
        </p:nvGrpSpPr>
        <p:grpSpPr>
          <a:xfrm>
            <a:off x="5297057" y="5137799"/>
            <a:ext cx="652599" cy="788633"/>
            <a:chOff x="708548" y="4617756"/>
            <a:chExt cx="1488255" cy="1608244"/>
          </a:xfrm>
        </p:grpSpPr>
        <p:pic>
          <p:nvPicPr>
            <p:cNvPr id="50" name="Picture 12" descr="호주 목 자 강아지, 흰색 배경에 앉아 | 프리미엄 사진">
              <a:extLst>
                <a:ext uri="{FF2B5EF4-FFF2-40B4-BE49-F238E27FC236}">
                  <a16:creationId xmlns:a16="http://schemas.microsoft.com/office/drawing/2014/main" id="{1DB792F0-ED0A-7E7F-5749-3A55F1228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53" y="4757699"/>
              <a:ext cx="1201041" cy="132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BE1EFFD-395C-0CE9-31C7-0297DBDF01CA}"/>
                </a:ext>
              </a:extLst>
            </p:cNvPr>
            <p:cNvSpPr/>
            <p:nvPr/>
          </p:nvSpPr>
          <p:spPr>
            <a:xfrm>
              <a:off x="708548" y="4617756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0685B6-8BAB-4672-25C1-7F4983F462A7}"/>
                  </a:ext>
                </a:extLst>
              </p:cNvPr>
              <p:cNvSpPr txBox="1"/>
              <p:nvPr/>
            </p:nvSpPr>
            <p:spPr>
              <a:xfrm>
                <a:off x="5351540" y="3817722"/>
                <a:ext cx="1562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0685B6-8BAB-4672-25C1-7F4983F46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540" y="3817722"/>
                <a:ext cx="1562031" cy="276999"/>
              </a:xfrm>
              <a:prstGeom prst="rect">
                <a:avLst/>
              </a:prstGeom>
              <a:blipFill>
                <a:blip r:embed="rId13"/>
                <a:stretch>
                  <a:fillRect l="-234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665C1912-E727-C602-1725-9E0A74B46D6E}"/>
              </a:ext>
            </a:extLst>
          </p:cNvPr>
          <p:cNvGrpSpPr/>
          <p:nvPr/>
        </p:nvGrpSpPr>
        <p:grpSpPr>
          <a:xfrm>
            <a:off x="5794819" y="4112168"/>
            <a:ext cx="767006" cy="922355"/>
            <a:chOff x="5448334" y="4361552"/>
            <a:chExt cx="767006" cy="922355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E2F144B3-C0D8-2252-8519-D1B4B1D6CFE1}"/>
                </a:ext>
              </a:extLst>
            </p:cNvPr>
            <p:cNvGrpSpPr/>
            <p:nvPr/>
          </p:nvGrpSpPr>
          <p:grpSpPr>
            <a:xfrm>
              <a:off x="5448334" y="4476810"/>
              <a:ext cx="767006" cy="807097"/>
              <a:chOff x="5398067" y="4257928"/>
              <a:chExt cx="767006" cy="807097"/>
            </a:xfrm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20D58C2F-F652-59BE-9182-B01194DF374D}"/>
                  </a:ext>
                </a:extLst>
              </p:cNvPr>
              <p:cNvGrpSpPr/>
              <p:nvPr/>
            </p:nvGrpSpPr>
            <p:grpSpPr>
              <a:xfrm>
                <a:off x="5398407" y="4257928"/>
                <a:ext cx="652598" cy="804799"/>
                <a:chOff x="5222060" y="4080517"/>
                <a:chExt cx="644060" cy="738770"/>
              </a:xfrm>
            </p:grpSpPr>
            <p:pic>
              <p:nvPicPr>
                <p:cNvPr id="53" name="Picture 14" descr="아름 다운 래브라도 리트리버 강아지 흰색 배경에 고립 | 프리미엄 사진">
                  <a:extLst>
                    <a:ext uri="{FF2B5EF4-FFF2-40B4-BE49-F238E27FC236}">
                      <a16:creationId xmlns:a16="http://schemas.microsoft.com/office/drawing/2014/main" id="{62A852F7-49F7-8DE1-41FF-C65DA33DA8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22060" y="4080517"/>
                  <a:ext cx="644060" cy="7387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48E20A9-ED1E-1EDC-700A-02D306B18E71}"/>
                    </a:ext>
                  </a:extLst>
                </p:cNvPr>
                <p:cNvSpPr/>
                <p:nvPr/>
              </p:nvSpPr>
              <p:spPr>
                <a:xfrm>
                  <a:off x="5222060" y="4080517"/>
                  <a:ext cx="644060" cy="7387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713F41C-1014-0583-F13A-CEA0C981ADA3}"/>
                  </a:ext>
                </a:extLst>
              </p:cNvPr>
              <p:cNvSpPr/>
              <p:nvPr/>
            </p:nvSpPr>
            <p:spPr>
              <a:xfrm>
                <a:off x="5398067" y="42598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D2E8303-0D34-96C7-652B-4FC984DA113F}"/>
                  </a:ext>
                </a:extLst>
              </p:cNvPr>
              <p:cNvSpPr/>
              <p:nvPr/>
            </p:nvSpPr>
            <p:spPr>
              <a:xfrm>
                <a:off x="5510379" y="42598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AB0D7E4-B12F-A469-B81D-F560262242B0}"/>
                  </a:ext>
                </a:extLst>
              </p:cNvPr>
              <p:cNvSpPr/>
              <p:nvPr/>
            </p:nvSpPr>
            <p:spPr>
              <a:xfrm>
                <a:off x="5622690" y="42598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84728B7-D56F-8904-B9FF-4562D2568425}"/>
                  </a:ext>
                </a:extLst>
              </p:cNvPr>
              <p:cNvSpPr/>
              <p:nvPr/>
            </p:nvSpPr>
            <p:spPr>
              <a:xfrm>
                <a:off x="5944558" y="4928733"/>
                <a:ext cx="113114" cy="127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7C530F4-A922-1384-6AC4-97F78EDBDBA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271" y="4880359"/>
                    <a:ext cx="21480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7C530F4-A922-1384-6AC4-97F78EDBD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271" y="4880359"/>
                    <a:ext cx="214802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5BB827-9043-703D-B826-29A482FBEE7A}"/>
                    </a:ext>
                  </a:extLst>
                </p:cNvPr>
                <p:cNvSpPr txBox="1"/>
                <p:nvPr/>
              </p:nvSpPr>
              <p:spPr>
                <a:xfrm>
                  <a:off x="5859032" y="4361552"/>
                  <a:ext cx="169278" cy="1952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75BB827-9043-703D-B826-29A482FBE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032" y="4361552"/>
                  <a:ext cx="169278" cy="195280"/>
                </a:xfrm>
                <a:prstGeom prst="rect">
                  <a:avLst/>
                </a:prstGeom>
                <a:blipFill>
                  <a:blip r:embed="rId16"/>
                  <a:stretch>
                    <a:fillRect l="-10714" r="-10714" b="-21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016664C5-DD93-CF70-10A8-8FE928059A62}"/>
              </a:ext>
            </a:extLst>
          </p:cNvPr>
          <p:cNvCxnSpPr>
            <a:cxnSpLocks/>
            <a:endCxn id="1031" idx="2"/>
          </p:cNvCxnSpPr>
          <p:nvPr/>
        </p:nvCxnSpPr>
        <p:spPr>
          <a:xfrm flipV="1">
            <a:off x="7018518" y="4912948"/>
            <a:ext cx="2160450" cy="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타원 1030">
            <a:extLst>
              <a:ext uri="{FF2B5EF4-FFF2-40B4-BE49-F238E27FC236}">
                <a16:creationId xmlns:a16="http://schemas.microsoft.com/office/drawing/2014/main" id="{EA77BDED-7E87-CA29-C722-F7A11ABFBE29}"/>
              </a:ext>
            </a:extLst>
          </p:cNvPr>
          <p:cNvSpPr/>
          <p:nvPr/>
        </p:nvSpPr>
        <p:spPr>
          <a:xfrm>
            <a:off x="9178968" y="3754934"/>
            <a:ext cx="1988045" cy="2316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9DD94D23-590F-CA73-CB0D-71AF771F5BFA}"/>
                  </a:ext>
                </a:extLst>
              </p:cNvPr>
              <p:cNvSpPr txBox="1"/>
              <p:nvPr/>
            </p:nvSpPr>
            <p:spPr>
              <a:xfrm>
                <a:off x="9555213" y="3916409"/>
                <a:ext cx="12758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9DD94D23-590F-CA73-CB0D-71AF771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213" y="3916409"/>
                <a:ext cx="1275862" cy="312650"/>
              </a:xfrm>
              <a:prstGeom prst="rect">
                <a:avLst/>
              </a:prstGeom>
              <a:blipFill>
                <a:blip r:embed="rId17"/>
                <a:stretch>
                  <a:fillRect l="-2857" t="-11538" r="-22857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6" descr="G마켓 - 강아지패션용품">
            <a:extLst>
              <a:ext uri="{FF2B5EF4-FFF2-40B4-BE49-F238E27FC236}">
                <a16:creationId xmlns:a16="http://schemas.microsoft.com/office/drawing/2014/main" id="{95279122-543B-4072-5291-04AFDED0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55" y="4709941"/>
            <a:ext cx="652598" cy="8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8" descr="SNS 스타 강아지 '인절미' 화제 | 아주경제">
            <a:extLst>
              <a:ext uri="{FF2B5EF4-FFF2-40B4-BE49-F238E27FC236}">
                <a16:creationId xmlns:a16="http://schemas.microsoft.com/office/drawing/2014/main" id="{098C44CD-EF18-BC8C-2621-A23E0BE2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838" y="4387329"/>
            <a:ext cx="652598" cy="7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자유형: 도형 1039">
            <a:extLst>
              <a:ext uri="{FF2B5EF4-FFF2-40B4-BE49-F238E27FC236}">
                <a16:creationId xmlns:a16="http://schemas.microsoft.com/office/drawing/2014/main" id="{160FF5A9-DAB2-1748-F8AF-A6CEB948E9F9}"/>
              </a:ext>
            </a:extLst>
          </p:cNvPr>
          <p:cNvSpPr/>
          <p:nvPr/>
        </p:nvSpPr>
        <p:spPr>
          <a:xfrm>
            <a:off x="2623733" y="5887987"/>
            <a:ext cx="6791417" cy="559348"/>
          </a:xfrm>
          <a:custGeom>
            <a:avLst/>
            <a:gdLst>
              <a:gd name="connsiteX0" fmla="*/ 0 w 6791417"/>
              <a:gd name="connsiteY0" fmla="*/ 26633 h 559348"/>
              <a:gd name="connsiteX1" fmla="*/ 3480047 w 6791417"/>
              <a:gd name="connsiteY1" fmla="*/ 559294 h 559348"/>
              <a:gd name="connsiteX2" fmla="*/ 6791417 w 6791417"/>
              <a:gd name="connsiteY2" fmla="*/ 0 h 55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1417" h="559348">
                <a:moveTo>
                  <a:pt x="0" y="26633"/>
                </a:moveTo>
                <a:cubicBezTo>
                  <a:pt x="1174072" y="295183"/>
                  <a:pt x="2348144" y="563733"/>
                  <a:pt x="3480047" y="559294"/>
                </a:cubicBezTo>
                <a:cubicBezTo>
                  <a:pt x="4611950" y="554855"/>
                  <a:pt x="5701683" y="277427"/>
                  <a:pt x="6791417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F186D849-A02F-9310-25C9-DBAA3CF9948D}"/>
                  </a:ext>
                </a:extLst>
              </p:cNvPr>
              <p:cNvSpPr txBox="1"/>
              <p:nvPr/>
            </p:nvSpPr>
            <p:spPr>
              <a:xfrm>
                <a:off x="9862559" y="5212836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F186D849-A02F-9310-25C9-DBAA3CF9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559" y="5212836"/>
                <a:ext cx="25487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55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E71C78-C9FF-C2EF-3BC9-8D3BD33EEEAD}"/>
              </a:ext>
            </a:extLst>
          </p:cNvPr>
          <p:cNvSpPr/>
          <p:nvPr/>
        </p:nvSpPr>
        <p:spPr>
          <a:xfrm>
            <a:off x="435390" y="968201"/>
            <a:ext cx="11221587" cy="1007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A96C4-E1C8-8A12-F2B8-F73C7DB9F8A5}"/>
              </a:ext>
            </a:extLst>
          </p:cNvPr>
          <p:cNvSpPr txBox="1"/>
          <p:nvPr/>
        </p:nvSpPr>
        <p:spPr>
          <a:xfrm>
            <a:off x="219996" y="154256"/>
            <a:ext cx="265912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Manifold learning</a:t>
            </a:r>
            <a:endParaRPr lang="ko-KR" altLang="en-US" sz="2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A1627A-7A9F-C4AF-7DE3-028DB6BEFAB4}"/>
              </a:ext>
            </a:extLst>
          </p:cNvPr>
          <p:cNvCxnSpPr>
            <a:cxnSpLocks/>
          </p:cNvCxnSpPr>
          <p:nvPr/>
        </p:nvCxnSpPr>
        <p:spPr>
          <a:xfrm flipV="1">
            <a:off x="5192899" y="2535661"/>
            <a:ext cx="0" cy="2090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4D3D49-07FC-ACE0-AA7B-0467D2E8E930}"/>
              </a:ext>
            </a:extLst>
          </p:cNvPr>
          <p:cNvCxnSpPr>
            <a:cxnSpLocks/>
          </p:cNvCxnSpPr>
          <p:nvPr/>
        </p:nvCxnSpPr>
        <p:spPr>
          <a:xfrm>
            <a:off x="5192899" y="4625718"/>
            <a:ext cx="2612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AAC67E-7180-137A-38FF-6F1ABB092394}"/>
              </a:ext>
            </a:extLst>
          </p:cNvPr>
          <p:cNvCxnSpPr>
            <a:cxnSpLocks/>
          </p:cNvCxnSpPr>
          <p:nvPr/>
        </p:nvCxnSpPr>
        <p:spPr>
          <a:xfrm flipH="1">
            <a:off x="3808236" y="4625718"/>
            <a:ext cx="1384663" cy="122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B1D06-D5B7-E40E-30D7-02650C122090}"/>
              </a:ext>
            </a:extLst>
          </p:cNvPr>
          <p:cNvGrpSpPr/>
          <p:nvPr/>
        </p:nvGrpSpPr>
        <p:grpSpPr>
          <a:xfrm>
            <a:off x="1942347" y="3443959"/>
            <a:ext cx="996647" cy="895595"/>
            <a:chOff x="2019182" y="2933382"/>
            <a:chExt cx="2082981" cy="1608244"/>
          </a:xfrm>
        </p:grpSpPr>
        <p:pic>
          <p:nvPicPr>
            <p:cNvPr id="9" name="Picture 16" descr="헤드폰 동물 개 강아지 간단한 배경 흰색 배경 2560x1600 동물 개 HD 아트, 동물, 헤드폰, HD 배경 화면 |  Wallpaperbetter">
              <a:extLst>
                <a:ext uri="{FF2B5EF4-FFF2-40B4-BE49-F238E27FC236}">
                  <a16:creationId xmlns:a16="http://schemas.microsoft.com/office/drawing/2014/main" id="{BE1B48AC-BF46-C586-B3FD-6960CE8C5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182" y="3086572"/>
              <a:ext cx="2082981" cy="130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449628-ACB8-4D13-8903-092BB5E4F9CB}"/>
                </a:ext>
              </a:extLst>
            </p:cNvPr>
            <p:cNvSpPr/>
            <p:nvPr/>
          </p:nvSpPr>
          <p:spPr>
            <a:xfrm>
              <a:off x="2446012" y="2933382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F2F3A-030B-0DEB-9DA3-598498C1C6BC}"/>
              </a:ext>
            </a:extLst>
          </p:cNvPr>
          <p:cNvGrpSpPr/>
          <p:nvPr/>
        </p:nvGrpSpPr>
        <p:grpSpPr>
          <a:xfrm>
            <a:off x="2523078" y="4837321"/>
            <a:ext cx="712088" cy="895595"/>
            <a:chOff x="708548" y="4617756"/>
            <a:chExt cx="1488255" cy="1608244"/>
          </a:xfrm>
        </p:grpSpPr>
        <p:pic>
          <p:nvPicPr>
            <p:cNvPr id="12" name="Picture 12" descr="호주 목 자 강아지, 흰색 배경에 앉아 | 프리미엄 사진">
              <a:extLst>
                <a:ext uri="{FF2B5EF4-FFF2-40B4-BE49-F238E27FC236}">
                  <a16:creationId xmlns:a16="http://schemas.microsoft.com/office/drawing/2014/main" id="{EAAA0DB5-5BBC-EB30-0E3E-6DA0505C0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53" y="4757699"/>
              <a:ext cx="1201041" cy="132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ACC9D2-656F-CF45-7D42-0E9B1D4112AC}"/>
                </a:ext>
              </a:extLst>
            </p:cNvPr>
            <p:cNvSpPr/>
            <p:nvPr/>
          </p:nvSpPr>
          <p:spPr>
            <a:xfrm>
              <a:off x="708548" y="4617756"/>
              <a:ext cx="1488255" cy="1608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6" descr="G마켓 - 강아지패션용품">
            <a:extLst>
              <a:ext uri="{FF2B5EF4-FFF2-40B4-BE49-F238E27FC236}">
                <a16:creationId xmlns:a16="http://schemas.microsoft.com/office/drawing/2014/main" id="{0CC264E5-08C9-4511-08AB-087E37BD4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88" y="5442002"/>
            <a:ext cx="718266" cy="89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SNS 스타 강아지 '인절미' 화제 | 아주경제">
            <a:extLst>
              <a:ext uri="{FF2B5EF4-FFF2-40B4-BE49-F238E27FC236}">
                <a16:creationId xmlns:a16="http://schemas.microsoft.com/office/drawing/2014/main" id="{C8822E76-8850-655A-B2B2-908040C0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95" y="5422525"/>
            <a:ext cx="718266" cy="8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747B7D-4725-460A-6B60-FB11E436C653}"/>
                  </a:ext>
                </a:extLst>
              </p:cNvPr>
              <p:cNvSpPr txBox="1"/>
              <p:nvPr/>
            </p:nvSpPr>
            <p:spPr>
              <a:xfrm>
                <a:off x="5745605" y="2449446"/>
                <a:ext cx="831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747B7D-4725-460A-6B60-FB11E436C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605" y="2449446"/>
                <a:ext cx="831958" cy="276999"/>
              </a:xfrm>
              <a:prstGeom prst="rect">
                <a:avLst/>
              </a:prstGeom>
              <a:blipFill>
                <a:blip r:embed="rId6"/>
                <a:stretch>
                  <a:fillRect l="-220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27BDD3-236B-EF98-5946-A64313582906}"/>
                  </a:ext>
                </a:extLst>
              </p:cNvPr>
              <p:cNvSpPr txBox="1"/>
              <p:nvPr/>
            </p:nvSpPr>
            <p:spPr>
              <a:xfrm>
                <a:off x="7607621" y="3085977"/>
                <a:ext cx="926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27BDD3-236B-EF98-5946-A64313582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621" y="3085977"/>
                <a:ext cx="926215" cy="276999"/>
              </a:xfrm>
              <a:prstGeom prst="rect">
                <a:avLst/>
              </a:prstGeom>
              <a:blipFill>
                <a:blip r:embed="rId7"/>
                <a:stretch>
                  <a:fillRect l="-197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E9593780-242C-FD88-200D-E8C201CCAADD}"/>
              </a:ext>
            </a:extLst>
          </p:cNvPr>
          <p:cNvSpPr/>
          <p:nvPr/>
        </p:nvSpPr>
        <p:spPr>
          <a:xfrm>
            <a:off x="3742175" y="2966346"/>
            <a:ext cx="3693791" cy="2248308"/>
          </a:xfrm>
          <a:custGeom>
            <a:avLst/>
            <a:gdLst>
              <a:gd name="connsiteX0" fmla="*/ 1002843 w 4443031"/>
              <a:gd name="connsiteY0" fmla="*/ 62457 h 2847277"/>
              <a:gd name="connsiteX1" fmla="*/ 1682111 w 4443031"/>
              <a:gd name="connsiteY1" fmla="*/ 1542914 h 2847277"/>
              <a:gd name="connsiteX2" fmla="*/ 2866477 w 4443031"/>
              <a:gd name="connsiteY2" fmla="*/ 532720 h 2847277"/>
              <a:gd name="connsiteX3" fmla="*/ 4407894 w 4443031"/>
              <a:gd name="connsiteY3" fmla="*/ 1839005 h 2847277"/>
              <a:gd name="connsiteX4" fmla="*/ 3859254 w 4443031"/>
              <a:gd name="connsiteY4" fmla="*/ 2788240 h 2847277"/>
              <a:gd name="connsiteX5" fmla="*/ 2875185 w 4443031"/>
              <a:gd name="connsiteY5" fmla="*/ 1943508 h 2847277"/>
              <a:gd name="connsiteX6" fmla="*/ 1237974 w 4443031"/>
              <a:gd name="connsiteY6" fmla="*/ 2814365 h 2847277"/>
              <a:gd name="connsiteX7" fmla="*/ 1357 w 4443031"/>
              <a:gd name="connsiteY7" fmla="*/ 532720 h 2847277"/>
              <a:gd name="connsiteX8" fmla="*/ 1002843 w 4443031"/>
              <a:gd name="connsiteY8" fmla="*/ 62457 h 284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3031" h="2847277">
                <a:moveTo>
                  <a:pt x="1002843" y="62457"/>
                </a:moveTo>
                <a:cubicBezTo>
                  <a:pt x="1282969" y="230823"/>
                  <a:pt x="1371505" y="1464537"/>
                  <a:pt x="1682111" y="1542914"/>
                </a:cubicBezTo>
                <a:cubicBezTo>
                  <a:pt x="1992717" y="1621291"/>
                  <a:pt x="2412180" y="483372"/>
                  <a:pt x="2866477" y="532720"/>
                </a:cubicBezTo>
                <a:cubicBezTo>
                  <a:pt x="3320774" y="582068"/>
                  <a:pt x="4242431" y="1463085"/>
                  <a:pt x="4407894" y="1839005"/>
                </a:cubicBezTo>
                <a:cubicBezTo>
                  <a:pt x="4573357" y="2214925"/>
                  <a:pt x="4114706" y="2770823"/>
                  <a:pt x="3859254" y="2788240"/>
                </a:cubicBezTo>
                <a:cubicBezTo>
                  <a:pt x="3603803" y="2805657"/>
                  <a:pt x="3312065" y="1939154"/>
                  <a:pt x="2875185" y="1943508"/>
                </a:cubicBezTo>
                <a:cubicBezTo>
                  <a:pt x="2438305" y="1947862"/>
                  <a:pt x="1716945" y="3049496"/>
                  <a:pt x="1237974" y="2814365"/>
                </a:cubicBezTo>
                <a:cubicBezTo>
                  <a:pt x="759003" y="2579234"/>
                  <a:pt x="39094" y="994274"/>
                  <a:pt x="1357" y="532720"/>
                </a:cubicBezTo>
                <a:cubicBezTo>
                  <a:pt x="-36380" y="71166"/>
                  <a:pt x="722717" y="-105909"/>
                  <a:pt x="1002843" y="6245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13E1861-5605-9361-4551-A9C4D76A9F88}"/>
              </a:ext>
            </a:extLst>
          </p:cNvPr>
          <p:cNvSpPr/>
          <p:nvPr/>
        </p:nvSpPr>
        <p:spPr>
          <a:xfrm>
            <a:off x="4355659" y="3362976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E1BEB4-6A86-DB7F-5908-0FB3E5F7DF73}"/>
              </a:ext>
            </a:extLst>
          </p:cNvPr>
          <p:cNvSpPr/>
          <p:nvPr/>
        </p:nvSpPr>
        <p:spPr>
          <a:xfrm>
            <a:off x="4669174" y="4625717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6EE577-CF52-3D87-CE53-9D60972961FC}"/>
              </a:ext>
            </a:extLst>
          </p:cNvPr>
          <p:cNvSpPr/>
          <p:nvPr/>
        </p:nvSpPr>
        <p:spPr>
          <a:xfrm>
            <a:off x="5947954" y="3648926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B8085D6-0DB6-E998-A971-5CFD9934A10F}"/>
              </a:ext>
            </a:extLst>
          </p:cNvPr>
          <p:cNvSpPr/>
          <p:nvPr/>
        </p:nvSpPr>
        <p:spPr>
          <a:xfrm>
            <a:off x="6932023" y="4673617"/>
            <a:ext cx="210209" cy="209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5B2B5F-A717-D65F-E4BD-AA99C828E5D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971614" y="3467479"/>
            <a:ext cx="1384045" cy="462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F64CF2-93A9-01A0-D403-A1A51896FFF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301584" y="4730220"/>
            <a:ext cx="1367590" cy="432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FDD3A2-3BF0-3D24-F224-CD0CCA68409F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 flipH="1">
            <a:off x="5703328" y="3857932"/>
            <a:ext cx="349731" cy="15645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244C74-780B-E475-BD71-0AEC3F23D359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037128" y="4882623"/>
            <a:ext cx="522144" cy="5108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2DE65F-DDB2-3074-BA21-4182F29E05EF}"/>
              </a:ext>
            </a:extLst>
          </p:cNvPr>
          <p:cNvCxnSpPr>
            <a:cxnSpLocks/>
          </p:cNvCxnSpPr>
          <p:nvPr/>
        </p:nvCxnSpPr>
        <p:spPr>
          <a:xfrm flipV="1">
            <a:off x="5212472" y="2597007"/>
            <a:ext cx="458604" cy="111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DB2C5B-C691-6E26-5734-2F3C128E0EA5}"/>
              </a:ext>
            </a:extLst>
          </p:cNvPr>
          <p:cNvCxnSpPr>
            <a:cxnSpLocks/>
          </p:cNvCxnSpPr>
          <p:nvPr/>
        </p:nvCxnSpPr>
        <p:spPr>
          <a:xfrm flipV="1">
            <a:off x="6964265" y="3380314"/>
            <a:ext cx="595007" cy="4938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EA31C3-9DC3-96F1-36B0-C694E64222A2}"/>
              </a:ext>
            </a:extLst>
          </p:cNvPr>
          <p:cNvSpPr txBox="1"/>
          <p:nvPr/>
        </p:nvSpPr>
        <p:spPr>
          <a:xfrm>
            <a:off x="570564" y="738211"/>
            <a:ext cx="25490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/>
              <a:t>Manifold hypothesis</a:t>
            </a:r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9B85A3-4760-05A4-2640-67554FA4D8ED}"/>
                  </a:ext>
                </a:extLst>
              </p:cNvPr>
              <p:cNvSpPr txBox="1"/>
              <p:nvPr/>
            </p:nvSpPr>
            <p:spPr>
              <a:xfrm>
                <a:off x="737658" y="1237251"/>
                <a:ext cx="71470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The 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is in a low dimensional(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/>
                  <a:t>) space(manifold)</a:t>
                </a:r>
              </a:p>
              <a:p>
                <a:r>
                  <a:rPr lang="en-US" altLang="ko-KR"/>
                  <a:t>that belongs to a high dimensional(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/>
                  <a:t>) space.</a:t>
                </a:r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9B85A3-4760-05A4-2640-67554FA4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8" y="1237251"/>
                <a:ext cx="7147085" cy="646331"/>
              </a:xfrm>
              <a:prstGeom prst="rect">
                <a:avLst/>
              </a:prstGeom>
              <a:blipFill>
                <a:blip r:embed="rId8"/>
                <a:stretch>
                  <a:fillRect l="-68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708E1F-D9F9-01FD-085A-1EB5146F3ACF}"/>
                  </a:ext>
                </a:extLst>
              </p:cNvPr>
              <p:cNvSpPr txBox="1"/>
              <p:nvPr/>
            </p:nvSpPr>
            <p:spPr>
              <a:xfrm>
                <a:off x="4490016" y="3522908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708E1F-D9F9-01FD-085A-1EB5146F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16" y="3522908"/>
                <a:ext cx="275011" cy="276999"/>
              </a:xfrm>
              <a:prstGeom prst="rect">
                <a:avLst/>
              </a:prstGeom>
              <a:blipFill>
                <a:blip r:embed="rId9"/>
                <a:stretch>
                  <a:fillRect l="-6667" r="-444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E9EE0-0AA9-F558-08E2-717F6974DE28}"/>
                  </a:ext>
                </a:extLst>
              </p:cNvPr>
              <p:cNvSpPr txBox="1"/>
              <p:nvPr/>
            </p:nvSpPr>
            <p:spPr>
              <a:xfrm>
                <a:off x="8070728" y="2392090"/>
                <a:ext cx="1322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1E9EE0-0AA9-F558-08E2-717F6974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28" y="2392090"/>
                <a:ext cx="1322542" cy="276999"/>
              </a:xfrm>
              <a:prstGeom prst="rect">
                <a:avLst/>
              </a:prstGeom>
              <a:blipFill>
                <a:blip r:embed="rId10"/>
                <a:stretch>
                  <a:fillRect l="-4608" r="-506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3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528C8-3AAD-BC89-045D-66FFF0392A32}"/>
              </a:ext>
            </a:extLst>
          </p:cNvPr>
          <p:cNvSpPr txBox="1"/>
          <p:nvPr/>
        </p:nvSpPr>
        <p:spPr>
          <a:xfrm>
            <a:off x="219996" y="154256"/>
            <a:ext cx="35437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/>
              <a:t>Variational AutoEncoder</a:t>
            </a:r>
            <a:endParaRPr lang="ko-KR" altLang="en-US" sz="2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4C9DD-BAE9-8348-C8AC-AADB028EF166}"/>
              </a:ext>
            </a:extLst>
          </p:cNvPr>
          <p:cNvSpPr/>
          <p:nvPr/>
        </p:nvSpPr>
        <p:spPr>
          <a:xfrm>
            <a:off x="1935789" y="898244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24B22C-F9BA-CBA0-6021-C466C457EF5C}"/>
              </a:ext>
            </a:extLst>
          </p:cNvPr>
          <p:cNvSpPr/>
          <p:nvPr/>
        </p:nvSpPr>
        <p:spPr>
          <a:xfrm>
            <a:off x="9547425" y="898244"/>
            <a:ext cx="191589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2E94CE-AD5D-C594-A876-A4D0A81F1A77}"/>
              </a:ext>
            </a:extLst>
          </p:cNvPr>
          <p:cNvSpPr/>
          <p:nvPr/>
        </p:nvSpPr>
        <p:spPr>
          <a:xfrm>
            <a:off x="5745531" y="1187730"/>
            <a:ext cx="183741" cy="499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A87F63-5399-3836-17A2-265EE28E1209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>
            <a:off x="2031584" y="898244"/>
            <a:ext cx="3805818" cy="289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B8B5E-3BFB-21B9-00CD-FBDFA9C25552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flipV="1">
            <a:off x="2031584" y="1687625"/>
            <a:ext cx="3805818" cy="490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152E29-89B8-9CF2-3DF5-A846A0067CAF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flipV="1">
            <a:off x="5837402" y="898244"/>
            <a:ext cx="3805818" cy="289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3ACA33-FD7F-8A0A-1971-C9CD7CD65CA6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>
            <a:off x="5837402" y="1687625"/>
            <a:ext cx="3805818" cy="490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그림계로와라 곰식 @shanu_artwork on Twitter: &amp;quot;『그림쟁이 리빙포인트』 ! ~ 그림쟁이랑 관련 없는거같지만 ~  &amp;lt;가우시안 블러&amp;gt; 는 2차원 가우시안 분포를 이용한 것이다 가우시안 분포는 평균값이 0인 정규분포이다 가우시안이란 이름은 독일 수학자  가우스에서 나왔다">
            <a:extLst>
              <a:ext uri="{FF2B5EF4-FFF2-40B4-BE49-F238E27FC236}">
                <a16:creationId xmlns:a16="http://schemas.microsoft.com/office/drawing/2014/main" id="{81AF4AF9-75BC-B4F1-38F6-47B08157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66" y="812116"/>
            <a:ext cx="1088156" cy="8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842AB-06F2-213F-18A6-AA8B3B7CBEB8}"/>
                  </a:ext>
                </a:extLst>
              </p:cNvPr>
              <p:cNvSpPr txBox="1"/>
              <p:nvPr/>
            </p:nvSpPr>
            <p:spPr>
              <a:xfrm>
                <a:off x="1053496" y="1901405"/>
                <a:ext cx="83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E842AB-06F2-213F-18A6-AA8B3B7CB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96" y="1901405"/>
                <a:ext cx="834395" cy="276999"/>
              </a:xfrm>
              <a:prstGeom prst="rect">
                <a:avLst/>
              </a:prstGeom>
              <a:blipFill>
                <a:blip r:embed="rId3"/>
                <a:stretch>
                  <a:fillRect l="-219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0BCFD3-8560-AA78-3424-73595AA6342E}"/>
                  </a:ext>
                </a:extLst>
              </p:cNvPr>
              <p:cNvSpPr txBox="1"/>
              <p:nvPr/>
            </p:nvSpPr>
            <p:spPr>
              <a:xfrm>
                <a:off x="4754773" y="1340928"/>
                <a:ext cx="920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0BCFD3-8560-AA78-3424-73595AA6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73" y="1340928"/>
                <a:ext cx="920893" cy="276999"/>
              </a:xfrm>
              <a:prstGeom prst="rect">
                <a:avLst/>
              </a:prstGeom>
              <a:blipFill>
                <a:blip r:embed="rId4"/>
                <a:stretch>
                  <a:fillRect l="-19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3410D-A15A-79F1-F6D7-FBC790A91582}"/>
                  </a:ext>
                </a:extLst>
              </p:cNvPr>
              <p:cNvSpPr txBox="1"/>
              <p:nvPr/>
            </p:nvSpPr>
            <p:spPr>
              <a:xfrm>
                <a:off x="9828057" y="1762905"/>
                <a:ext cx="83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3410D-A15A-79F1-F6D7-FBC790A9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57" y="1762905"/>
                <a:ext cx="834395" cy="276999"/>
              </a:xfrm>
              <a:prstGeom prst="rect">
                <a:avLst/>
              </a:prstGeom>
              <a:blipFill>
                <a:blip r:embed="rId5"/>
                <a:stretch>
                  <a:fillRect l="-2190" t="-43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4A4FFE10-7AB1-85E4-DBE0-87BF1E5716D4}"/>
              </a:ext>
            </a:extLst>
          </p:cNvPr>
          <p:cNvGrpSpPr/>
          <p:nvPr/>
        </p:nvGrpSpPr>
        <p:grpSpPr>
          <a:xfrm>
            <a:off x="2935259" y="2392105"/>
            <a:ext cx="5804286" cy="3782272"/>
            <a:chOff x="2950462" y="2382311"/>
            <a:chExt cx="5455231" cy="34283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8AFD60-37BD-6118-461A-65533A3DE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0462" y="2382311"/>
              <a:ext cx="5455231" cy="34283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19B4906-42FE-D614-5D2F-6D640EBA4AE9}"/>
                    </a:ext>
                  </a:extLst>
                </p:cNvPr>
                <p:cNvSpPr txBox="1"/>
                <p:nvPr/>
              </p:nvSpPr>
              <p:spPr>
                <a:xfrm>
                  <a:off x="7008250" y="2630107"/>
                  <a:ext cx="9074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ko-KR" altLang="en-US" sz="2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19B4906-42FE-D614-5D2F-6D640EBA4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250" y="2630107"/>
                  <a:ext cx="90749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26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CDB7655-545A-30BA-E52E-EF15DCA88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676" y="2937884"/>
              <a:ext cx="902148" cy="35849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C2E7736-B32C-3FC4-3416-7ECCBE3B6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512" y="4634084"/>
              <a:ext cx="285496" cy="7954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B5F25B-9C0D-5729-8028-C650FB2856FF}"/>
                    </a:ext>
                  </a:extLst>
                </p:cNvPr>
                <p:cNvSpPr txBox="1"/>
                <p:nvPr/>
              </p:nvSpPr>
              <p:spPr>
                <a:xfrm>
                  <a:off x="4063334" y="5416288"/>
                  <a:ext cx="6924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B5F25B-9C0D-5729-8028-C650FB285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334" y="5416288"/>
                  <a:ext cx="69249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306" b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18AC325-EFDD-22AF-85BF-CAE685D21B26}"/>
                </a:ext>
              </a:extLst>
            </p:cNvPr>
            <p:cNvSpPr/>
            <p:nvPr/>
          </p:nvSpPr>
          <p:spPr>
            <a:xfrm>
              <a:off x="4533535" y="3119002"/>
              <a:ext cx="2223697" cy="1560595"/>
            </a:xfrm>
            <a:custGeom>
              <a:avLst/>
              <a:gdLst>
                <a:gd name="connsiteX0" fmla="*/ 435931 w 2186354"/>
                <a:gd name="connsiteY0" fmla="*/ 12650 h 1423850"/>
                <a:gd name="connsiteX1" fmla="*/ 503 w 2186354"/>
                <a:gd name="connsiteY1" fmla="*/ 326159 h 1423850"/>
                <a:gd name="connsiteX2" fmla="*/ 348846 w 2186354"/>
                <a:gd name="connsiteY2" fmla="*/ 718045 h 1423850"/>
                <a:gd name="connsiteX3" fmla="*/ 357554 w 2186354"/>
                <a:gd name="connsiteY3" fmla="*/ 1414730 h 1423850"/>
                <a:gd name="connsiteX4" fmla="*/ 1089074 w 2186354"/>
                <a:gd name="connsiteY4" fmla="*/ 752879 h 1423850"/>
                <a:gd name="connsiteX5" fmla="*/ 1611589 w 2186354"/>
                <a:gd name="connsiteY5" fmla="*/ 761587 h 1423850"/>
                <a:gd name="connsiteX6" fmla="*/ 1916389 w 2186354"/>
                <a:gd name="connsiteY6" fmla="*/ 1397313 h 1423850"/>
                <a:gd name="connsiteX7" fmla="*/ 2186354 w 2186354"/>
                <a:gd name="connsiteY7" fmla="*/ 1223142 h 1423850"/>
                <a:gd name="connsiteX8" fmla="*/ 1916389 w 2186354"/>
                <a:gd name="connsiteY8" fmla="*/ 491622 h 1423850"/>
                <a:gd name="connsiteX9" fmla="*/ 1228411 w 2186354"/>
                <a:gd name="connsiteY9" fmla="*/ 300033 h 1423850"/>
                <a:gd name="connsiteX10" fmla="*/ 644937 w 2186354"/>
                <a:gd name="connsiteY10" fmla="*/ 770296 h 1423850"/>
                <a:gd name="connsiteX11" fmla="*/ 435931 w 2186354"/>
                <a:gd name="connsiteY11" fmla="*/ 12650 h 14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6354" h="1423850">
                  <a:moveTo>
                    <a:pt x="435931" y="12650"/>
                  </a:moveTo>
                  <a:cubicBezTo>
                    <a:pt x="328525" y="-61373"/>
                    <a:pt x="15017" y="208593"/>
                    <a:pt x="503" y="326159"/>
                  </a:cubicBezTo>
                  <a:cubicBezTo>
                    <a:pt x="-14011" y="443725"/>
                    <a:pt x="289338" y="536617"/>
                    <a:pt x="348846" y="718045"/>
                  </a:cubicBezTo>
                  <a:cubicBezTo>
                    <a:pt x="408354" y="899473"/>
                    <a:pt x="234183" y="1408924"/>
                    <a:pt x="357554" y="1414730"/>
                  </a:cubicBezTo>
                  <a:cubicBezTo>
                    <a:pt x="480925" y="1420536"/>
                    <a:pt x="880068" y="861736"/>
                    <a:pt x="1089074" y="752879"/>
                  </a:cubicBezTo>
                  <a:cubicBezTo>
                    <a:pt x="1298080" y="644022"/>
                    <a:pt x="1473703" y="654181"/>
                    <a:pt x="1611589" y="761587"/>
                  </a:cubicBezTo>
                  <a:cubicBezTo>
                    <a:pt x="1749475" y="868993"/>
                    <a:pt x="1820595" y="1320387"/>
                    <a:pt x="1916389" y="1397313"/>
                  </a:cubicBezTo>
                  <a:cubicBezTo>
                    <a:pt x="2012183" y="1474239"/>
                    <a:pt x="2186354" y="1374090"/>
                    <a:pt x="2186354" y="1223142"/>
                  </a:cubicBezTo>
                  <a:cubicBezTo>
                    <a:pt x="2186354" y="1072194"/>
                    <a:pt x="2076046" y="645473"/>
                    <a:pt x="1916389" y="491622"/>
                  </a:cubicBezTo>
                  <a:cubicBezTo>
                    <a:pt x="1756732" y="337771"/>
                    <a:pt x="1440320" y="253587"/>
                    <a:pt x="1228411" y="300033"/>
                  </a:cubicBezTo>
                  <a:cubicBezTo>
                    <a:pt x="1016502" y="346479"/>
                    <a:pt x="779920" y="815290"/>
                    <a:pt x="644937" y="770296"/>
                  </a:cubicBezTo>
                  <a:cubicBezTo>
                    <a:pt x="509954" y="725302"/>
                    <a:pt x="543337" y="86673"/>
                    <a:pt x="435931" y="1265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93B91D-72C5-4D5D-9D86-6F1F310EF9A7}"/>
                </a:ext>
              </a:extLst>
            </p:cNvPr>
            <p:cNvCxnSpPr/>
            <p:nvPr/>
          </p:nvCxnSpPr>
          <p:spPr>
            <a:xfrm flipH="1">
              <a:off x="4546649" y="312761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86B45CA-32F5-D84C-DE42-DBF2E3B2C3E7}"/>
                </a:ext>
              </a:extLst>
            </p:cNvPr>
            <p:cNvCxnSpPr/>
            <p:nvPr/>
          </p:nvCxnSpPr>
          <p:spPr>
            <a:xfrm flipH="1">
              <a:off x="4689397" y="317089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FB24865-F8B2-BC93-94C6-3F19C5736345}"/>
                </a:ext>
              </a:extLst>
            </p:cNvPr>
            <p:cNvCxnSpPr/>
            <p:nvPr/>
          </p:nvCxnSpPr>
          <p:spPr>
            <a:xfrm flipH="1">
              <a:off x="4746998" y="331174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A8A4BEE-D244-DC11-2D73-3E5878FEF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5259" y="3558449"/>
              <a:ext cx="212466" cy="2736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6FB25D5-1343-CC0C-714E-C2EA141A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4553" y="3784563"/>
              <a:ext cx="199014" cy="2206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8658C37-2138-D9C3-22E3-39881748F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4553" y="3981967"/>
              <a:ext cx="256276" cy="2665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BD9E952-C2E0-4553-68A7-3659A3C6BB1B}"/>
                </a:ext>
              </a:extLst>
            </p:cNvPr>
            <p:cNvCxnSpPr/>
            <p:nvPr/>
          </p:nvCxnSpPr>
          <p:spPr>
            <a:xfrm flipH="1">
              <a:off x="4894252" y="4019914"/>
              <a:ext cx="311725" cy="3955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FE1143-11C4-42F7-C9BA-9DA440D08D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4252" y="3529893"/>
              <a:ext cx="783825" cy="1041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9B9FEC1-8D3A-F65D-7425-754AC409A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078" y="3415639"/>
              <a:ext cx="783825" cy="1041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D87887C-2C9C-F64A-8B5C-D4AD1AD3C7F6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H="1">
              <a:off x="5641210" y="3461894"/>
              <a:ext cx="352850" cy="4822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49651CD-4CAE-D847-2129-2A193773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8922" y="3494185"/>
              <a:ext cx="301432" cy="4122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60EF0F1-09E5-C3D1-57C7-212769D7A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5987" y="3529893"/>
              <a:ext cx="227310" cy="3569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FAF1039-0689-A1DE-4AF4-043A8F559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6799" y="3747847"/>
              <a:ext cx="245413" cy="3338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BCC6E5-970F-7539-C482-31FFA52B5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642" y="3632152"/>
              <a:ext cx="236812" cy="3568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B2FD886-E399-3AD3-A44E-3B0600C9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3102" y="3894888"/>
              <a:ext cx="238204" cy="3282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F389876-535B-B9AC-5BE7-710894197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3094" y="4056188"/>
              <a:ext cx="245292" cy="3244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54E0F2F-4EDE-B04D-F377-8AC2189E4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375" y="4208899"/>
              <a:ext cx="254942" cy="3201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41E0B03-FC6C-FC5F-D4FB-63CBBAE2E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9301" y="4380648"/>
              <a:ext cx="217969" cy="2759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AB094E-9809-B86A-D095-AA7580646C2A}"/>
                  </a:ext>
                </a:extLst>
              </p:cNvPr>
              <p:cNvSpPr txBox="1"/>
              <p:nvPr/>
            </p:nvSpPr>
            <p:spPr>
              <a:xfrm>
                <a:off x="2979862" y="1343680"/>
                <a:ext cx="120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𝑒𝑛𝑐𝑜𝑑𝑒𝑟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AB094E-9809-B86A-D095-AA7580646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2" y="1343680"/>
                <a:ext cx="1205715" cy="276999"/>
              </a:xfrm>
              <a:prstGeom prst="rect">
                <a:avLst/>
              </a:prstGeom>
              <a:blipFill>
                <a:blip r:embed="rId9"/>
                <a:stretch>
                  <a:fillRect l="-5051" r="-303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B4CE-346B-30FD-B591-475738AF4065}"/>
                  </a:ext>
                </a:extLst>
              </p:cNvPr>
              <p:cNvSpPr txBox="1"/>
              <p:nvPr/>
            </p:nvSpPr>
            <p:spPr>
              <a:xfrm>
                <a:off x="7774899" y="1340927"/>
                <a:ext cx="12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𝑑𝑒𝑐𝑜𝑑𝑒𝑟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B4CE-346B-30FD-B591-475738A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99" y="1340927"/>
                <a:ext cx="1231043" cy="276999"/>
              </a:xfrm>
              <a:prstGeom prst="rect">
                <a:avLst/>
              </a:prstGeom>
              <a:blipFill>
                <a:blip r:embed="rId10"/>
                <a:stretch>
                  <a:fillRect l="-4950" r="-297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AC72-1C2D-1C5D-60E4-6E4E12CA09EB}"/>
              </a:ext>
            </a:extLst>
          </p:cNvPr>
          <p:cNvSpPr txBox="1"/>
          <p:nvPr/>
        </p:nvSpPr>
        <p:spPr>
          <a:xfrm>
            <a:off x="4226738" y="3244334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여기부터 </a:t>
            </a:r>
            <a:r>
              <a:rPr lang="en-US" altLang="ko-KR"/>
              <a:t>kingma</a:t>
            </a:r>
            <a:r>
              <a:rPr lang="ko-KR" altLang="en-US"/>
              <a:t>의 표기법을 따름</a:t>
            </a:r>
          </a:p>
        </p:txBody>
      </p:sp>
    </p:spTree>
    <p:extLst>
      <p:ext uri="{BB962C8B-B14F-4D97-AF65-F5344CB8AC3E}">
        <p14:creationId xmlns:p14="http://schemas.microsoft.com/office/powerpoint/2010/main" val="424648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5BE45C-50BF-9A4D-D741-6C44FD2B73D4}"/>
              </a:ext>
            </a:extLst>
          </p:cNvPr>
          <p:cNvSpPr txBox="1"/>
          <p:nvPr/>
        </p:nvSpPr>
        <p:spPr>
          <a:xfrm>
            <a:off x="1036320" y="775063"/>
            <a:ext cx="9127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킹마는 무엇을 하려고 했는가</a:t>
            </a:r>
            <a:r>
              <a:rPr lang="en-US" altLang="ko-KR"/>
              <a:t>? :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논문 </a:t>
            </a:r>
            <a:r>
              <a:rPr lang="en-US" altLang="ko-KR"/>
              <a:t>abstract </a:t>
            </a:r>
            <a:r>
              <a:rPr lang="ko-KR" altLang="en-US"/>
              <a:t>첫 문장</a:t>
            </a:r>
            <a:r>
              <a:rPr lang="en-US" altLang="ko-KR"/>
              <a:t>) </a:t>
            </a:r>
            <a:r>
              <a:rPr lang="ko-KR" altLang="en-US"/>
              <a:t>연속잠재변수를 가지는 다루기 어려운 사후분포를 어떻게 해야</a:t>
            </a:r>
            <a:endParaRPr lang="en-US" altLang="ko-KR"/>
          </a:p>
          <a:p>
            <a:r>
              <a:rPr lang="ko-KR" altLang="en-US"/>
              <a:t>효율적인 추론과 학습을 할 수 있을까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B8EA1B-8BEB-F908-2564-3F2C64D1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30" y="2195104"/>
            <a:ext cx="8534400" cy="15621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96D40C-6F8A-5309-0E1D-7D3D8B8BE083}"/>
              </a:ext>
            </a:extLst>
          </p:cNvPr>
          <p:cNvCxnSpPr>
            <a:cxnSpLocks/>
          </p:cNvCxnSpPr>
          <p:nvPr/>
        </p:nvCxnSpPr>
        <p:spPr>
          <a:xfrm>
            <a:off x="3605349" y="1637211"/>
            <a:ext cx="4850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8A88D3-7969-EE8C-747A-2DC047614482}"/>
                  </a:ext>
                </a:extLst>
              </p:cNvPr>
              <p:cNvSpPr txBox="1"/>
              <p:nvPr/>
            </p:nvSpPr>
            <p:spPr>
              <a:xfrm>
                <a:off x="1036320" y="4297459"/>
                <a:ext cx="73296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즉 킹마는 사후분포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가 궁금함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ko-KR" altLang="en-US"/>
                  <a:t>무튼 킹마는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에 대해 </a:t>
                </a:r>
                <a:r>
                  <a:rPr lang="en-US" altLang="ko-KR"/>
                  <a:t>AutoEncoder</a:t>
                </a:r>
                <a:r>
                  <a:rPr lang="ko-KR" altLang="en-US"/>
                  <a:t>로 학습하는 방법을 제안함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8A88D3-7969-EE8C-747A-2DC04761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4297459"/>
                <a:ext cx="7329699" cy="923330"/>
              </a:xfrm>
              <a:prstGeom prst="rect">
                <a:avLst/>
              </a:prstGeom>
              <a:blipFill>
                <a:blip r:embed="rId3"/>
                <a:stretch>
                  <a:fillRect l="-666" t="-3974" r="-582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D81CCD-A2F9-6887-2DA4-3D2B980CA9D6}"/>
              </a:ext>
            </a:extLst>
          </p:cNvPr>
          <p:cNvCxnSpPr>
            <a:cxnSpLocks/>
          </p:cNvCxnSpPr>
          <p:nvPr/>
        </p:nvCxnSpPr>
        <p:spPr>
          <a:xfrm>
            <a:off x="1567544" y="3178628"/>
            <a:ext cx="82998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B33AC6-FCBF-FB9C-910E-D5BA37ABCA67}"/>
              </a:ext>
            </a:extLst>
          </p:cNvPr>
          <p:cNvCxnSpPr>
            <a:cxnSpLocks/>
          </p:cNvCxnSpPr>
          <p:nvPr/>
        </p:nvCxnSpPr>
        <p:spPr>
          <a:xfrm>
            <a:off x="1567544" y="3437708"/>
            <a:ext cx="82998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131DC-8B84-EF0E-C897-17942382CF7A}"/>
              </a:ext>
            </a:extLst>
          </p:cNvPr>
          <p:cNvCxnSpPr>
            <a:cxnSpLocks/>
          </p:cNvCxnSpPr>
          <p:nvPr/>
        </p:nvCxnSpPr>
        <p:spPr>
          <a:xfrm>
            <a:off x="1567544" y="3757204"/>
            <a:ext cx="3370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9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F1704-1349-783A-4DF3-E6D93FAB0411}"/>
              </a:ext>
            </a:extLst>
          </p:cNvPr>
          <p:cNvSpPr txBox="1"/>
          <p:nvPr/>
        </p:nvSpPr>
        <p:spPr>
          <a:xfrm>
            <a:off x="400594" y="313508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킹마는 해당 문제를 어떻게 이해하고 있나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5E915-05FB-0EE1-F941-5F32A25F76C2}"/>
              </a:ext>
            </a:extLst>
          </p:cNvPr>
          <p:cNvSpPr txBox="1"/>
          <p:nvPr/>
        </p:nvSpPr>
        <p:spPr>
          <a:xfrm>
            <a:off x="400594" y="293479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킹마의 논리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2A7D7-5ECB-5B58-A8DB-07E140DADD90}"/>
              </a:ext>
            </a:extLst>
          </p:cNvPr>
          <p:cNvSpPr txBox="1"/>
          <p:nvPr/>
        </p:nvSpPr>
        <p:spPr>
          <a:xfrm>
            <a:off x="1495939" y="94577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1.1 </a:t>
            </a:r>
            <a:r>
              <a:rPr lang="ko-KR" altLang="en-US" b="1"/>
              <a:t>문제 상황 전개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F8D90-DB59-8847-7C8E-08EFAD4EC659}"/>
              </a:ext>
            </a:extLst>
          </p:cNvPr>
          <p:cNvSpPr txBox="1"/>
          <p:nvPr/>
        </p:nvSpPr>
        <p:spPr>
          <a:xfrm>
            <a:off x="1495939" y="157804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1.2 </a:t>
            </a:r>
            <a:r>
              <a:rPr lang="ko-KR" altLang="en-US" b="1"/>
              <a:t>의심되는 부분 체크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64F6F-10EB-A7B5-9824-7EB3F4170655}"/>
              </a:ext>
            </a:extLst>
          </p:cNvPr>
          <p:cNvSpPr txBox="1"/>
          <p:nvPr/>
        </p:nvSpPr>
        <p:spPr>
          <a:xfrm>
            <a:off x="1569343" y="356705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2.1 </a:t>
            </a:r>
            <a:r>
              <a:rPr lang="ko-KR" altLang="en-US" b="1"/>
              <a:t>논리 전개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0D7CF-CD2A-BC28-A69A-B181EF771440}"/>
              </a:ext>
            </a:extLst>
          </p:cNvPr>
          <p:cNvSpPr txBox="1"/>
          <p:nvPr/>
        </p:nvSpPr>
        <p:spPr>
          <a:xfrm>
            <a:off x="1569343" y="4208144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2.2 </a:t>
            </a:r>
            <a:r>
              <a:rPr lang="ko-KR" altLang="en-US" b="1"/>
              <a:t>의심되는 부분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94FC0-53B7-9479-3FF6-C208BBDDB8BA}"/>
              </a:ext>
            </a:extLst>
          </p:cNvPr>
          <p:cNvSpPr txBox="1"/>
          <p:nvPr/>
        </p:nvSpPr>
        <p:spPr>
          <a:xfrm>
            <a:off x="400594" y="528801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3. </a:t>
            </a:r>
            <a:r>
              <a:rPr lang="ko-KR" altLang="en-US" b="1"/>
              <a:t>생성모델의 목적에 적합한 해석 제안</a:t>
            </a:r>
          </a:p>
        </p:txBody>
      </p:sp>
    </p:spTree>
    <p:extLst>
      <p:ext uri="{BB962C8B-B14F-4D97-AF65-F5344CB8AC3E}">
        <p14:creationId xmlns:p14="http://schemas.microsoft.com/office/powerpoint/2010/main" val="243560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F1704-1349-783A-4DF3-E6D93FAB0411}"/>
              </a:ext>
            </a:extLst>
          </p:cNvPr>
          <p:cNvSpPr txBox="1"/>
          <p:nvPr/>
        </p:nvSpPr>
        <p:spPr>
          <a:xfrm>
            <a:off x="168928" y="112257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킹마는 해당 문제를 어떻게 이해하고 있나</a:t>
            </a:r>
            <a:r>
              <a:rPr lang="en-US" altLang="ko-KR" b="1"/>
              <a:t>?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06CD1E-8AA5-554B-A66D-C6DF06F14EF7}"/>
                  </a:ext>
                </a:extLst>
              </p:cNvPr>
              <p:cNvSpPr txBox="1"/>
              <p:nvPr/>
            </p:nvSpPr>
            <p:spPr>
              <a:xfrm>
                <a:off x="712654" y="1715737"/>
                <a:ext cx="6950942" cy="31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𝑐𝑜𝑛𝑠𝑖𝑠𝑡𝑖𝑛𝑔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𝑐𝑜𝑛𝑡𝑖𝑛𝑢𝑜𝑢𝑠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𝑑𝑖𝑠𝑐𝑟𝑒𝑡𝑒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06CD1E-8AA5-554B-A66D-C6DF06F1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54" y="1715737"/>
                <a:ext cx="6950942" cy="318549"/>
              </a:xfrm>
              <a:prstGeom prst="rect">
                <a:avLst/>
              </a:prstGeom>
              <a:blipFill>
                <a:blip r:embed="rId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429D35-1E17-A96A-4EE6-3FFCE0C98F4A}"/>
                  </a:ext>
                </a:extLst>
              </p:cNvPr>
              <p:cNvSpPr txBox="1"/>
              <p:nvPr/>
            </p:nvSpPr>
            <p:spPr>
              <a:xfrm>
                <a:off x="464472" y="590721"/>
                <a:ext cx="1923219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429D35-1E17-A96A-4EE6-3FFCE0C9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72" y="590721"/>
                <a:ext cx="1923219" cy="234616"/>
              </a:xfrm>
              <a:prstGeom prst="rect">
                <a:avLst/>
              </a:prstGeom>
              <a:blipFill>
                <a:blip r:embed="rId3"/>
                <a:stretch>
                  <a:fillRect r="-316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7D1582-E30D-B2A6-2840-3EED87AA5053}"/>
                  </a:ext>
                </a:extLst>
              </p:cNvPr>
              <p:cNvSpPr txBox="1"/>
              <p:nvPr/>
            </p:nvSpPr>
            <p:spPr>
              <a:xfrm>
                <a:off x="2254380" y="555512"/>
                <a:ext cx="8296054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/>
                  <a:t>: True posterior distribution</a:t>
                </a:r>
                <a:r>
                  <a:rPr lang="ko-KR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1400"/>
                  <a:t> 와 </a:t>
                </a:r>
                <a:r>
                  <a:rPr lang="en-US" altLang="ko-KR" sz="1400"/>
                  <a:t>approximate posterior</a:t>
                </a:r>
                <a:r>
                  <a:rPr lang="ko-KR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1400"/>
                  <a:t> 의 차이를 최소화하고자함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7D1582-E30D-B2A6-2840-3EED87AA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80" y="555512"/>
                <a:ext cx="8296054" cy="326949"/>
              </a:xfrm>
              <a:prstGeom prst="rect">
                <a:avLst/>
              </a:prstGeom>
              <a:blipFill>
                <a:blip r:embed="rId4"/>
                <a:stretch>
                  <a:fillRect l="-220" t="-555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8C825F-5386-A3FB-9FFD-61FDDE2C5675}"/>
                  </a:ext>
                </a:extLst>
              </p:cNvPr>
              <p:cNvSpPr txBox="1"/>
              <p:nvPr/>
            </p:nvSpPr>
            <p:spPr>
              <a:xfrm>
                <a:off x="764578" y="2170754"/>
                <a:ext cx="81083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sz="1400" b="1"/>
                  <a:t> </a:t>
                </a:r>
                <a:r>
                  <a:rPr lang="ko-KR" altLang="en-US" sz="1400"/>
                  <a:t>데이터들은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𝑢𝑛𝑜𝑏𝑠𝑒𝑟𝑣𝑒𝑑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𝑐𝑜𝑛𝑡𝑖𝑛𝑢𝑜𝑢𝑠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ko-KR" altLang="en-US" sz="1400" b="1"/>
                  <a:t> </a:t>
                </a:r>
                <a:r>
                  <a:rPr lang="ko-KR" altLang="en-US" sz="1400"/>
                  <a:t>을 포함하는 랜덤 절차에 의해 생성된다</a:t>
                </a:r>
                <a:r>
                  <a:rPr lang="en-US" altLang="ko-KR" sz="1400"/>
                  <a:t>.</a:t>
                </a:r>
                <a:endParaRPr lang="ko-KR" altLang="en-US" sz="1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8C825F-5386-A3FB-9FFD-61FDDE2C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" y="2170754"/>
                <a:ext cx="8108374" cy="215444"/>
              </a:xfrm>
              <a:prstGeom prst="rect">
                <a:avLst/>
              </a:prstGeom>
              <a:blipFill>
                <a:blip r:embed="rId5"/>
                <a:stretch>
                  <a:fillRect l="-751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6351FB-97A0-1891-B462-766605CF2D8C}"/>
                  </a:ext>
                </a:extLst>
              </p:cNvPr>
              <p:cNvSpPr txBox="1"/>
              <p:nvPr/>
            </p:nvSpPr>
            <p:spPr>
              <a:xfrm>
                <a:off x="283451" y="1306701"/>
                <a:ext cx="12791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𝑨𝒔𝒔𝒖𝒎𝒑𝒕𝒊𝒐𝒏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6351FB-97A0-1891-B462-766605CF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1" y="1306701"/>
                <a:ext cx="1279196" cy="246221"/>
              </a:xfrm>
              <a:prstGeom prst="rect">
                <a:avLst/>
              </a:prstGeom>
              <a:blipFill>
                <a:blip r:embed="rId6"/>
                <a:stretch>
                  <a:fillRect l="-3810" r="-3333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7464CA-3622-B27C-DA2D-02808706A1F8}"/>
                  </a:ext>
                </a:extLst>
              </p:cNvPr>
              <p:cNvSpPr txBox="1"/>
              <p:nvPr/>
            </p:nvSpPr>
            <p:spPr>
              <a:xfrm>
                <a:off x="1485822" y="3219277"/>
                <a:ext cx="6026906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는 </a:t>
                </a:r>
                <a:r>
                  <a:rPr lang="en-US" altLang="ko-KR" sz="1400"/>
                  <a:t>unknown 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으로부터 생성됨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7464CA-3622-B27C-DA2D-02808706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22" y="3219277"/>
                <a:ext cx="6026906" cy="224357"/>
              </a:xfrm>
              <a:prstGeom prst="rect">
                <a:avLst/>
              </a:prstGeom>
              <a:blipFill>
                <a:blip r:embed="rId7"/>
                <a:stretch>
                  <a:fillRect l="-1822" t="-21622" r="-911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E39FE5-9899-1A49-3A6A-5357E9DA8674}"/>
              </a:ext>
            </a:extLst>
          </p:cNvPr>
          <p:cNvSpPr txBox="1"/>
          <p:nvPr/>
        </p:nvSpPr>
        <p:spPr>
          <a:xfrm>
            <a:off x="5679893" y="947304"/>
            <a:ext cx="596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-&gt; </a:t>
            </a:r>
            <a:r>
              <a:rPr lang="ko-KR" altLang="en-US" sz="1400" b="1">
                <a:solidFill>
                  <a:srgbClr val="FF0000"/>
                </a:solidFill>
              </a:rPr>
              <a:t>생성모델의 목적을 생각해보면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사후분포가 아닌 생성 목적이 중요함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C181BC-B5D2-566C-1A7A-AD2857E69510}"/>
                  </a:ext>
                </a:extLst>
              </p:cNvPr>
              <p:cNvSpPr txBox="1"/>
              <p:nvPr/>
            </p:nvSpPr>
            <p:spPr>
              <a:xfrm>
                <a:off x="1485822" y="3665876"/>
                <a:ext cx="581947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는 </a:t>
                </a:r>
                <a:r>
                  <a:rPr lang="en-US" altLang="ko-KR" sz="1400"/>
                  <a:t>unknown likelyhood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으로부터 생성됨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C181BC-B5D2-566C-1A7A-AD2857E69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22" y="3665876"/>
                <a:ext cx="5819478" cy="224357"/>
              </a:xfrm>
              <a:prstGeom prst="rect">
                <a:avLst/>
              </a:prstGeom>
              <a:blipFill>
                <a:blip r:embed="rId8"/>
                <a:stretch>
                  <a:fillRect l="-1887" t="-21622" r="-943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3C6BE7-1C1E-19D6-24CB-8871837C2EC7}"/>
                  </a:ext>
                </a:extLst>
              </p:cNvPr>
              <p:cNvSpPr txBox="1"/>
              <p:nvPr/>
            </p:nvSpPr>
            <p:spPr>
              <a:xfrm>
                <a:off x="764578" y="4104567"/>
                <a:ext cx="59561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의 </a:t>
                </a:r>
                <a:r>
                  <a:rPr lang="en-US" altLang="ko-KR" sz="1400"/>
                  <a:t>parametric families </a:t>
                </a:r>
                <a:r>
                  <a:rPr lang="ko-KR" altLang="en-US" sz="1400"/>
                  <a:t>로 부터 온다 가정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3C6BE7-1C1E-19D6-24CB-8871837C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" y="4104567"/>
                <a:ext cx="5956118" cy="215444"/>
              </a:xfrm>
              <a:prstGeom prst="rect">
                <a:avLst/>
              </a:prstGeom>
              <a:blipFill>
                <a:blip r:embed="rId9"/>
                <a:stretch>
                  <a:fillRect l="-1024" t="-25000" r="-921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98F27A-6C58-D67B-02C5-07D2CC9BAC03}"/>
              </a:ext>
            </a:extLst>
          </p:cNvPr>
          <p:cNvSpPr txBox="1"/>
          <p:nvPr/>
        </p:nvSpPr>
        <p:spPr>
          <a:xfrm>
            <a:off x="10203645" y="4931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1901D2-22F1-83B7-DF9C-C7B800F23DEE}"/>
              </a:ext>
            </a:extLst>
          </p:cNvPr>
          <p:cNvSpPr txBox="1"/>
          <p:nvPr/>
        </p:nvSpPr>
        <p:spPr>
          <a:xfrm>
            <a:off x="8872952" y="4742817"/>
            <a:ext cx="20601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Parametric families </a:t>
            </a:r>
            <a:r>
              <a:rPr lang="ko-KR" altLang="en-US" sz="1400"/>
              <a:t>의미</a:t>
            </a:r>
            <a:r>
              <a:rPr lang="en-US" altLang="ko-KR" sz="1400"/>
              <a:t>: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12C40-C44E-7D1E-271D-C86E9A18647E}"/>
                  </a:ext>
                </a:extLst>
              </p:cNvPr>
              <p:cNvSpPr txBox="1"/>
              <p:nvPr/>
            </p:nvSpPr>
            <p:spPr>
              <a:xfrm>
                <a:off x="10907203" y="4751891"/>
                <a:ext cx="6764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12C40-C44E-7D1E-271D-C86E9A186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203" y="4751891"/>
                <a:ext cx="676404" cy="215444"/>
              </a:xfrm>
              <a:prstGeom prst="rect">
                <a:avLst/>
              </a:prstGeom>
              <a:blipFill>
                <a:blip r:embed="rId10"/>
                <a:stretch>
                  <a:fillRect l="-901" r="-7207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6D85B4-F97D-C23E-CCD9-4CE87E310EEE}"/>
              </a:ext>
            </a:extLst>
          </p:cNvPr>
          <p:cNvGrpSpPr/>
          <p:nvPr/>
        </p:nvGrpSpPr>
        <p:grpSpPr>
          <a:xfrm>
            <a:off x="8720073" y="4999889"/>
            <a:ext cx="2907968" cy="1405101"/>
            <a:chOff x="8977455" y="4701989"/>
            <a:chExt cx="2907968" cy="1405101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A840D0A-0AE4-A1BB-4A3B-DA446B96AB39}"/>
                </a:ext>
              </a:extLst>
            </p:cNvPr>
            <p:cNvCxnSpPr>
              <a:cxnSpLocks/>
            </p:cNvCxnSpPr>
            <p:nvPr/>
          </p:nvCxnSpPr>
          <p:spPr>
            <a:xfrm>
              <a:off x="9048603" y="6030146"/>
              <a:ext cx="26557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3B75579-15E6-C645-1E38-895E95C1ACE6}"/>
                </a:ext>
              </a:extLst>
            </p:cNvPr>
            <p:cNvSpPr/>
            <p:nvPr/>
          </p:nvSpPr>
          <p:spPr>
            <a:xfrm>
              <a:off x="9117874" y="4723841"/>
              <a:ext cx="2194560" cy="1306305"/>
            </a:xfrm>
            <a:custGeom>
              <a:avLst/>
              <a:gdLst>
                <a:gd name="connsiteX0" fmla="*/ 0 w 2194560"/>
                <a:gd name="connsiteY0" fmla="*/ 1306305 h 1306305"/>
                <a:gd name="connsiteX1" fmla="*/ 635725 w 2194560"/>
                <a:gd name="connsiteY1" fmla="*/ 940545 h 1306305"/>
                <a:gd name="connsiteX2" fmla="*/ 1149531 w 2194560"/>
                <a:gd name="connsiteY2" fmla="*/ 20 h 1306305"/>
                <a:gd name="connsiteX3" fmla="*/ 1637211 w 2194560"/>
                <a:gd name="connsiteY3" fmla="*/ 914420 h 1306305"/>
                <a:gd name="connsiteX4" fmla="*/ 2194560 w 2194560"/>
                <a:gd name="connsiteY4" fmla="*/ 1288888 h 130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0" h="1306305">
                  <a:moveTo>
                    <a:pt x="0" y="1306305"/>
                  </a:moveTo>
                  <a:cubicBezTo>
                    <a:pt x="222068" y="1232282"/>
                    <a:pt x="444137" y="1158259"/>
                    <a:pt x="635725" y="940545"/>
                  </a:cubicBezTo>
                  <a:cubicBezTo>
                    <a:pt x="827313" y="722831"/>
                    <a:pt x="982617" y="4374"/>
                    <a:pt x="1149531" y="20"/>
                  </a:cubicBezTo>
                  <a:cubicBezTo>
                    <a:pt x="1316445" y="-4334"/>
                    <a:pt x="1463040" y="699609"/>
                    <a:pt x="1637211" y="914420"/>
                  </a:cubicBezTo>
                  <a:cubicBezTo>
                    <a:pt x="1811382" y="1129231"/>
                    <a:pt x="2002971" y="1209059"/>
                    <a:pt x="2194560" y="12888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2668714-CA46-DEE1-7482-E30E07B06DEC}"/>
                </a:ext>
              </a:extLst>
            </p:cNvPr>
            <p:cNvSpPr/>
            <p:nvPr/>
          </p:nvSpPr>
          <p:spPr>
            <a:xfrm>
              <a:off x="9117874" y="4706423"/>
              <a:ext cx="1341120" cy="1323931"/>
            </a:xfrm>
            <a:custGeom>
              <a:avLst/>
              <a:gdLst>
                <a:gd name="connsiteX0" fmla="*/ 0 w 1341120"/>
                <a:gd name="connsiteY0" fmla="*/ 1323931 h 1323931"/>
                <a:gd name="connsiteX1" fmla="*/ 278674 w 1341120"/>
                <a:gd name="connsiteY1" fmla="*/ 757874 h 1323931"/>
                <a:gd name="connsiteX2" fmla="*/ 400594 w 1341120"/>
                <a:gd name="connsiteY2" fmla="*/ 228 h 1323931"/>
                <a:gd name="connsiteX3" fmla="*/ 635726 w 1341120"/>
                <a:gd name="connsiteY3" fmla="*/ 836251 h 1323931"/>
                <a:gd name="connsiteX4" fmla="*/ 1341120 w 1341120"/>
                <a:gd name="connsiteY4" fmla="*/ 1297805 h 132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120" h="1323931">
                  <a:moveTo>
                    <a:pt x="0" y="1323931"/>
                  </a:moveTo>
                  <a:cubicBezTo>
                    <a:pt x="105954" y="1151211"/>
                    <a:pt x="211908" y="978491"/>
                    <a:pt x="278674" y="757874"/>
                  </a:cubicBezTo>
                  <a:cubicBezTo>
                    <a:pt x="345440" y="537257"/>
                    <a:pt x="341085" y="-12835"/>
                    <a:pt x="400594" y="228"/>
                  </a:cubicBezTo>
                  <a:cubicBezTo>
                    <a:pt x="460103" y="13291"/>
                    <a:pt x="478972" y="619988"/>
                    <a:pt x="635726" y="836251"/>
                  </a:cubicBezTo>
                  <a:cubicBezTo>
                    <a:pt x="792480" y="1052514"/>
                    <a:pt x="1066800" y="1175159"/>
                    <a:pt x="1341120" y="129780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BD2EC88-A6D7-28E6-FA80-A5D286B76573}"/>
                </a:ext>
              </a:extLst>
            </p:cNvPr>
            <p:cNvSpPr/>
            <p:nvPr/>
          </p:nvSpPr>
          <p:spPr>
            <a:xfrm>
              <a:off x="9183387" y="5177182"/>
              <a:ext cx="2386148" cy="827318"/>
            </a:xfrm>
            <a:custGeom>
              <a:avLst/>
              <a:gdLst>
                <a:gd name="connsiteX0" fmla="*/ 0 w 2386148"/>
                <a:gd name="connsiteY0" fmla="*/ 827318 h 827318"/>
                <a:gd name="connsiteX1" fmla="*/ 1088571 w 2386148"/>
                <a:gd name="connsiteY1" fmla="*/ 461558 h 827318"/>
                <a:gd name="connsiteX2" fmla="*/ 1428205 w 2386148"/>
                <a:gd name="connsiteY2" fmla="*/ 4 h 827318"/>
                <a:gd name="connsiteX3" fmla="*/ 1724297 w 2386148"/>
                <a:gd name="connsiteY3" fmla="*/ 470266 h 827318"/>
                <a:gd name="connsiteX4" fmla="*/ 2386148 w 2386148"/>
                <a:gd name="connsiteY4" fmla="*/ 827318 h 827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148" h="827318">
                  <a:moveTo>
                    <a:pt x="0" y="827318"/>
                  </a:moveTo>
                  <a:cubicBezTo>
                    <a:pt x="425268" y="713381"/>
                    <a:pt x="850537" y="599444"/>
                    <a:pt x="1088571" y="461558"/>
                  </a:cubicBezTo>
                  <a:cubicBezTo>
                    <a:pt x="1326605" y="323672"/>
                    <a:pt x="1322251" y="-1447"/>
                    <a:pt x="1428205" y="4"/>
                  </a:cubicBezTo>
                  <a:cubicBezTo>
                    <a:pt x="1534159" y="1455"/>
                    <a:pt x="1564640" y="332380"/>
                    <a:pt x="1724297" y="470266"/>
                  </a:cubicBezTo>
                  <a:cubicBezTo>
                    <a:pt x="1883954" y="608152"/>
                    <a:pt x="2135051" y="717735"/>
                    <a:pt x="2386148" y="827318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5FB977-73C4-96C1-9EBC-A6B26FAFE0CB}"/>
                    </a:ext>
                  </a:extLst>
                </p:cNvPr>
                <p:cNvSpPr txBox="1"/>
                <p:nvPr/>
              </p:nvSpPr>
              <p:spPr>
                <a:xfrm>
                  <a:off x="11721275" y="5891646"/>
                  <a:ext cx="1641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5FB977-73C4-96C1-9EBC-A6B26FAFE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1275" y="5891646"/>
                  <a:ext cx="164148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7407" r="-3704"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AA9C58-9A68-1556-8E73-4C9775B7112C}"/>
                    </a:ext>
                  </a:extLst>
                </p:cNvPr>
                <p:cNvSpPr txBox="1"/>
                <p:nvPr/>
              </p:nvSpPr>
              <p:spPr>
                <a:xfrm>
                  <a:off x="10394930" y="4701989"/>
                  <a:ext cx="5200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AA9C58-9A68-1556-8E73-4C9775B71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4930" y="4701989"/>
                  <a:ext cx="520014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5882" r="-9412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66A272D-BC0A-DE1C-C0BF-B98EA40F59D8}"/>
                    </a:ext>
                  </a:extLst>
                </p:cNvPr>
                <p:cNvSpPr txBox="1"/>
                <p:nvPr/>
              </p:nvSpPr>
              <p:spPr>
                <a:xfrm>
                  <a:off x="11118327" y="5590841"/>
                  <a:ext cx="5039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66A272D-BC0A-DE1C-C0BF-B98EA40F5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327" y="5590841"/>
                  <a:ext cx="503984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6024" r="-9639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461F114-1F89-DCD8-2268-81E4715E506F}"/>
                    </a:ext>
                  </a:extLst>
                </p:cNvPr>
                <p:cNvSpPr txBox="1"/>
                <p:nvPr/>
              </p:nvSpPr>
              <p:spPr>
                <a:xfrm>
                  <a:off x="8977455" y="5043814"/>
                  <a:ext cx="4465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461F114-1F89-DCD8-2268-81E4715E5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455" y="5043814"/>
                  <a:ext cx="446532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849" r="-12329" b="-3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698D44-DEA2-7F99-E81F-138AE4486AD1}"/>
                  </a:ext>
                </a:extLst>
              </p:cNvPr>
              <p:cNvSpPr txBox="1"/>
              <p:nvPr/>
            </p:nvSpPr>
            <p:spPr>
              <a:xfrm>
                <a:off x="764578" y="4518505"/>
                <a:ext cx="40133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는 거의 모든 곳에서 미분 가능하다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698D44-DEA2-7F99-E81F-138AE448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" y="4518505"/>
                <a:ext cx="4013343" cy="215444"/>
              </a:xfrm>
              <a:prstGeom prst="rect">
                <a:avLst/>
              </a:prstGeom>
              <a:blipFill>
                <a:blip r:embed="rId15"/>
                <a:stretch>
                  <a:fillRect l="-1517" t="-25000" r="-1517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1C5C1E8-A043-0730-77BD-7C4DE76618C7}"/>
              </a:ext>
            </a:extLst>
          </p:cNvPr>
          <p:cNvCxnSpPr>
            <a:cxnSpLocks/>
          </p:cNvCxnSpPr>
          <p:nvPr/>
        </p:nvCxnSpPr>
        <p:spPr>
          <a:xfrm>
            <a:off x="712654" y="5027306"/>
            <a:ext cx="7506741" cy="21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C429CA-E846-BFB8-2062-A94676AE7251}"/>
                  </a:ext>
                </a:extLst>
              </p:cNvPr>
              <p:cNvSpPr txBox="1"/>
              <p:nvPr/>
            </p:nvSpPr>
            <p:spPr>
              <a:xfrm>
                <a:off x="1474632" y="2562161"/>
                <a:ext cx="2130327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C429CA-E846-BFB8-2062-A94676AE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32" y="2562161"/>
                <a:ext cx="2130327" cy="448584"/>
              </a:xfrm>
              <a:prstGeom prst="rect">
                <a:avLst/>
              </a:prstGeom>
              <a:blipFill>
                <a:blip r:embed="rId16"/>
                <a:stretch>
                  <a:fillRect l="-287" t="-2703" r="-1146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3E1841BB-1D91-23CA-6ED0-658F0C8DA984}"/>
              </a:ext>
            </a:extLst>
          </p:cNvPr>
          <p:cNvSpPr/>
          <p:nvPr/>
        </p:nvSpPr>
        <p:spPr>
          <a:xfrm>
            <a:off x="8473979" y="4447134"/>
            <a:ext cx="3634266" cy="2301671"/>
          </a:xfrm>
          <a:prstGeom prst="wedgeEllipseCallout">
            <a:avLst>
              <a:gd name="adj1" fmla="val -96323"/>
              <a:gd name="adj2" fmla="val -6070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3C0861-D5EF-E219-0AA7-44CA90237769}"/>
                  </a:ext>
                </a:extLst>
              </p:cNvPr>
              <p:cNvSpPr txBox="1"/>
              <p:nvPr/>
            </p:nvSpPr>
            <p:spPr>
              <a:xfrm>
                <a:off x="764578" y="5413833"/>
                <a:ext cx="2130327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3C0861-D5EF-E219-0AA7-44CA90237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" y="5413833"/>
                <a:ext cx="2130327" cy="448584"/>
              </a:xfrm>
              <a:prstGeom prst="rect">
                <a:avLst/>
              </a:prstGeom>
              <a:blipFill>
                <a:blip r:embed="rId17"/>
                <a:stretch>
                  <a:fillRect t="-2703" r="-1143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31481B2-5748-2838-DEC1-D0338789C554}"/>
              </a:ext>
            </a:extLst>
          </p:cNvPr>
          <p:cNvSpPr txBox="1"/>
          <p:nvPr/>
        </p:nvSpPr>
        <p:spPr>
          <a:xfrm>
            <a:off x="3414532" y="5563133"/>
            <a:ext cx="10227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사실 다 모름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FE13B-3B1A-D95C-6CE5-67FA68A71518}"/>
              </a:ext>
            </a:extLst>
          </p:cNvPr>
          <p:cNvSpPr txBox="1"/>
          <p:nvPr/>
        </p:nvSpPr>
        <p:spPr>
          <a:xfrm>
            <a:off x="2939552" y="54370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F1D5-4F63-249A-0BD5-AF1FD11E0BB2}"/>
              </a:ext>
            </a:extLst>
          </p:cNvPr>
          <p:cNvSpPr txBox="1"/>
          <p:nvPr/>
        </p:nvSpPr>
        <p:spPr>
          <a:xfrm>
            <a:off x="5438323" y="253492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1. unknown true distribution </a:t>
            </a:r>
            <a:r>
              <a:rPr lang="ko-KR" altLang="en-US" sz="1400">
                <a:solidFill>
                  <a:srgbClr val="FF0000"/>
                </a:solidFill>
              </a:rPr>
              <a:t>에서 얻어지는 샘플이라고 생각하는 것은 합당하나</a:t>
            </a:r>
            <a:r>
              <a:rPr lang="en-US" altLang="ko-KR" sz="140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>
                <a:solidFill>
                  <a:srgbClr val="FF0000"/>
                </a:solidFill>
              </a:rPr>
              <a:t>그 </a:t>
            </a:r>
            <a:r>
              <a:rPr lang="en-US" altLang="ko-KR" sz="1400">
                <a:solidFill>
                  <a:srgbClr val="FF0000"/>
                </a:solidFill>
              </a:rPr>
              <a:t>distribution</a:t>
            </a:r>
            <a:r>
              <a:rPr lang="ko-KR" altLang="en-US" sz="1400">
                <a:solidFill>
                  <a:srgbClr val="FF0000"/>
                </a:solidFill>
              </a:rPr>
              <a:t>을 특정 </a:t>
            </a:r>
            <a:r>
              <a:rPr lang="en-US" altLang="ko-KR" sz="1400">
                <a:solidFill>
                  <a:srgbClr val="FF0000"/>
                </a:solidFill>
              </a:rPr>
              <a:t>distribution</a:t>
            </a:r>
            <a:r>
              <a:rPr lang="ko-KR" altLang="en-US" sz="1400">
                <a:solidFill>
                  <a:srgbClr val="FF0000"/>
                </a:solidFill>
              </a:rPr>
              <a:t>으로 가정하는 순간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합당한지 체크해봐야함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0E85D-EA6D-53A5-7708-D3943E962827}"/>
              </a:ext>
            </a:extLst>
          </p:cNvPr>
          <p:cNvSpPr txBox="1"/>
          <p:nvPr/>
        </p:nvSpPr>
        <p:spPr>
          <a:xfrm>
            <a:off x="7462671" y="3115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364D9-4534-BB95-C410-E3D54EACEFFE}"/>
              </a:ext>
            </a:extLst>
          </p:cNvPr>
          <p:cNvSpPr txBox="1"/>
          <p:nvPr/>
        </p:nvSpPr>
        <p:spPr>
          <a:xfrm>
            <a:off x="7204630" y="35586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ko-KR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E20FA-8793-FD87-84D5-06379A6811BD}"/>
                  </a:ext>
                </a:extLst>
              </p:cNvPr>
              <p:cNvSpPr txBox="1"/>
              <p:nvPr/>
            </p:nvSpPr>
            <p:spPr>
              <a:xfrm>
                <a:off x="8779248" y="3075563"/>
                <a:ext cx="331949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>
                    <a:solidFill>
                      <a:srgbClr val="FF0000"/>
                    </a:solidFill>
                  </a:rPr>
                  <a:t>2.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>
                    <a:solidFill>
                      <a:srgbClr val="FF0000"/>
                    </a:solidFill>
                  </a:rPr>
                  <a:t> 의 표기 혼동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: </a:t>
                </a:r>
              </a:p>
              <a:p>
                <a:r>
                  <a:rPr lang="ko-KR" altLang="en-US" sz="1400">
                    <a:solidFill>
                      <a:srgbClr val="FF0000"/>
                    </a:solidFill>
                  </a:rPr>
                  <a:t>같은 분포인지 아닌지 모름</a:t>
                </a:r>
                <a:endParaRPr lang="en-US" altLang="ko-KR" sz="1400">
                  <a:solidFill>
                    <a:srgbClr val="FF0000"/>
                  </a:solidFill>
                </a:endParaRPr>
              </a:p>
              <a:p>
                <a:r>
                  <a:rPr lang="en-US" altLang="ko-KR" sz="1400">
                    <a:solidFill>
                      <a:srgbClr val="FF0000"/>
                    </a:solidFill>
                  </a:rPr>
                  <a:t>3. Likelyhood 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도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distribution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의 함수임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E20FA-8793-FD87-84D5-06379A681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48" y="3075563"/>
                <a:ext cx="3319498" cy="738664"/>
              </a:xfrm>
              <a:prstGeom prst="rect">
                <a:avLst/>
              </a:prstGeom>
              <a:blipFill>
                <a:blip r:embed="rId18"/>
                <a:stretch>
                  <a:fillRect l="-550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16E12F-4F35-F798-5F34-9963144DA1F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977051" y="3058145"/>
            <a:ext cx="782053" cy="528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F01B812E-6B26-21E1-4A16-61079915AB1A}"/>
              </a:ext>
            </a:extLst>
          </p:cNvPr>
          <p:cNvSpPr/>
          <p:nvPr/>
        </p:nvSpPr>
        <p:spPr>
          <a:xfrm>
            <a:off x="7770769" y="3300422"/>
            <a:ext cx="206282" cy="5461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8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1532</Words>
  <Application>Microsoft Office PowerPoint</Application>
  <PresentationFormat>와이드스크린</PresentationFormat>
  <Paragraphs>245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Ko yeongmin</cp:lastModifiedBy>
  <cp:revision>265</cp:revision>
  <dcterms:created xsi:type="dcterms:W3CDTF">2022-11-09T14:01:23Z</dcterms:created>
  <dcterms:modified xsi:type="dcterms:W3CDTF">2022-11-15T05:05:35Z</dcterms:modified>
</cp:coreProperties>
</file>