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77" r:id="rId3"/>
    <p:sldId id="280" r:id="rId4"/>
    <p:sldId id="281" r:id="rId5"/>
    <p:sldId id="290" r:id="rId6"/>
    <p:sldId id="282" r:id="rId7"/>
    <p:sldId id="289" r:id="rId8"/>
    <p:sldId id="286" r:id="rId9"/>
    <p:sldId id="283" r:id="rId10"/>
    <p:sldId id="284" r:id="rId11"/>
    <p:sldId id="292" r:id="rId12"/>
    <p:sldId id="285" r:id="rId13"/>
    <p:sldId id="287" r:id="rId14"/>
    <p:sldId id="279" r:id="rId15"/>
    <p:sldId id="288" r:id="rId16"/>
    <p:sldId id="270" r:id="rId17"/>
    <p:sldId id="271" r:id="rId18"/>
    <p:sldId id="272" r:id="rId19"/>
    <p:sldId id="273" r:id="rId20"/>
    <p:sldId id="291" r:id="rId21"/>
    <p:sldId id="275" r:id="rId22"/>
    <p:sldId id="276" r:id="rId23"/>
    <p:sldId id="278" r:id="rId24"/>
    <p:sldId id="257" r:id="rId25"/>
    <p:sldId id="258" r:id="rId26"/>
    <p:sldId id="259" r:id="rId27"/>
    <p:sldId id="260" r:id="rId28"/>
    <p:sldId id="261" r:id="rId29"/>
    <p:sldId id="266" r:id="rId30"/>
    <p:sldId id="262" r:id="rId31"/>
    <p:sldId id="263" r:id="rId32"/>
    <p:sldId id="264" r:id="rId33"/>
    <p:sldId id="265" r:id="rId34"/>
    <p:sldId id="267" r:id="rId35"/>
    <p:sldId id="268" r:id="rId36"/>
    <p:sldId id="269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 yeongmin" initials="Ky" lastIdx="1" clrIdx="0">
    <p:extLst>
      <p:ext uri="{19B8F6BF-5375-455C-9EA6-DF929625EA0E}">
        <p15:presenceInfo xmlns:p15="http://schemas.microsoft.com/office/powerpoint/2012/main" userId="ffd94f0f062faf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B20C-6923-4A91-9C43-8B955F17129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EC44E-8AAE-4DF7-A240-F7647FEA3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83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77EF6-7EF2-862D-956E-82D403001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7C1B59-7708-4BB6-440A-2F0DB9F02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EC971-816F-2B2F-7658-DEE34E0C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E759-A784-4ECA-B81A-BD3F8076C909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756E2-FA50-BC7F-FB6D-D4757AF3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81002-820E-EBDB-00D2-8118EBA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18E8-6A5B-4B19-9F96-B357D4FF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6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4D27F-DF46-C08A-DD19-90C0BF23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E65309-59CE-B7FC-E41F-891BDA4BF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CBDCC-50A9-9A4C-46E3-424A8483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E759-A784-4ECA-B81A-BD3F8076C909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1EAEE-9026-A4C4-2770-16CD6173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25551-5595-98CE-E841-B5127AA7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18E8-6A5B-4B19-9F96-B357D4FF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68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5C5498-D7CF-CE86-2AB1-0608FAE22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C2D558-4C33-31A3-E92B-08FE51930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7A51A-CCD8-CB4C-16C1-E508D6A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E759-A784-4ECA-B81A-BD3F8076C909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68206-3DD5-1463-5AE6-60631926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F4178-6515-F4D1-DB25-4055FDCC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18E8-6A5B-4B19-9F96-B357D4FF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31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6DC17-28A3-9358-3547-51118F55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9E05F-CB4D-91B3-B8E2-D30884D3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8D281-F251-C3C4-BC9A-E139D3BE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E759-A784-4ECA-B81A-BD3F8076C909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C60E6-2BB5-4047-183E-F5DA358D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3755A-914C-5A36-1AFA-5CE97EE5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18E8-6A5B-4B19-9F96-B357D4FF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9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25348-2A95-30E1-CDD7-3BB64678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AB466-CC7A-22F5-7058-1EBE5E973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608FF-5759-8902-E406-BD87228F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E759-A784-4ECA-B81A-BD3F8076C909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CE9D6-EFAA-C702-094D-6EFDEACF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17F15-471E-2648-194B-2DF9DD70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18E8-6A5B-4B19-9F96-B357D4FF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1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E859D-A184-FA14-A549-20C17C68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46AEA-4125-1C9A-B7AE-B6FF544D7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5B4757-5C36-6E48-419E-B5A859E54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B0A11-5730-5C59-B88F-A71B721D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E759-A784-4ECA-B81A-BD3F8076C909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A9E8F-69FC-DF30-944B-1E7D344A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A65AFB-BAA4-150A-EC34-29610C8E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18E8-6A5B-4B19-9F96-B357D4FF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98E37-0D6E-CE52-B4F5-06C99FBA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08602-137B-DC57-70C6-4D9C7B6EF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E571F-13D2-B987-AD61-7547C660D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4C6EA2-5C44-F120-913D-968900261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6BF0DD-D892-217A-7B30-9E310F465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A86E0C-9578-5843-3799-50A9F794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E759-A784-4ECA-B81A-BD3F8076C909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C191D4-C233-7E63-5101-D5D752AE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59CB3D-F4B2-9A3F-8C5E-6CA7E2EE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18E8-6A5B-4B19-9F96-B357D4FF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48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A4CC-7742-CF9D-0B26-8258C3A1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692F8B-B905-5096-9316-06BDE04B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E759-A784-4ECA-B81A-BD3F8076C909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8C11D0-CFEE-6E80-4863-AFF4BAD1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FD11B8-0760-1FF1-C385-144FD6A5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18E8-6A5B-4B19-9F96-B357D4FF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28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AB19B2-1DCA-7221-0FC3-75AC3362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E759-A784-4ECA-B81A-BD3F8076C909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5272C0-9C79-6FEB-9F3C-3B53A145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B0DDB5-4E35-9736-3B6E-930529DA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18E8-6A5B-4B19-9F96-B357D4FF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3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55A24-6584-02B9-B5FB-B078C293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E4AC0-92F8-5FDC-A2AF-724E2BFD2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F6C5F5-3D21-E66E-F308-303A4CDB7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862EC-7CCE-43D2-2BBA-87D821FA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E759-A784-4ECA-B81A-BD3F8076C909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0518C-BD97-B812-DE05-8336ABF8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B11547-4246-86E7-970E-C0FAC1CE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18E8-6A5B-4B19-9F96-B357D4FF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7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5C99F-4FE6-683B-6DB7-8BCEA5A5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BF7CFE-4193-3960-048E-8AD3EEAF6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BB9DB-3582-41F4-F437-A660411FA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E5A1AD-6927-F42F-B0EE-13B8159D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E759-A784-4ECA-B81A-BD3F8076C909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486784-919E-7D80-5D8B-F1874582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5E72CB-6398-8D7D-9320-FDF9C954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18E8-6A5B-4B19-9F96-B357D4FF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1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87CDA0-00D6-51EC-AB4D-FA631821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58082F-1DB5-9321-7DAB-4443014A7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E0F79-C536-7E78-A7E3-0AF37981A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8E759-A784-4ECA-B81A-BD3F8076C909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704D9-731D-7D57-0DF7-BA9043CD5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6512C-6491-DE6E-EFA5-A897AB975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E18E8-6A5B-4B19-9F96-B357D4FF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5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3.png"/><Relationship Id="rId10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7" Type="http://schemas.openxmlformats.org/officeDocument/2006/relationships/image" Target="../media/image4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12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10.png"/><Relationship Id="rId2" Type="http://schemas.openxmlformats.org/officeDocument/2006/relationships/image" Target="../media/image190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1" Type="http://schemas.openxmlformats.org/officeDocument/2006/relationships/image" Target="../media/image1010.png"/><Relationship Id="rId5" Type="http://schemas.openxmlformats.org/officeDocument/2006/relationships/image" Target="../media/image410.png"/><Relationship Id="rId15" Type="http://schemas.openxmlformats.org/officeDocument/2006/relationships/image" Target="../media/image144.png"/><Relationship Id="rId10" Type="http://schemas.openxmlformats.org/officeDocument/2006/relationships/image" Target="../media/image91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Relationship Id="rId14" Type="http://schemas.openxmlformats.org/officeDocument/2006/relationships/image" Target="../media/image13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0.png"/><Relationship Id="rId4" Type="http://schemas.openxmlformats.org/officeDocument/2006/relationships/image" Target="../media/image1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jpeg"/><Relationship Id="rId7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170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12.jpe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1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1.png"/><Relationship Id="rId5" Type="http://schemas.openxmlformats.org/officeDocument/2006/relationships/image" Target="../media/image160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98345-3FA4-D9BD-815D-1EDDDA6C6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Generative model </a:t>
            </a:r>
            <a:r>
              <a:rPr lang="ko-KR" altLang="en-US" sz="4000"/>
              <a:t>연구 중 궁금한거</a:t>
            </a:r>
          </a:p>
        </p:txBody>
      </p:sp>
    </p:spTree>
    <p:extLst>
      <p:ext uri="{BB962C8B-B14F-4D97-AF65-F5344CB8AC3E}">
        <p14:creationId xmlns:p14="http://schemas.microsoft.com/office/powerpoint/2010/main" val="248442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797402-DA6B-BE69-6EAE-A878A0DAB686}"/>
              </a:ext>
            </a:extLst>
          </p:cNvPr>
          <p:cNvSpPr txBox="1"/>
          <p:nvPr/>
        </p:nvSpPr>
        <p:spPr>
          <a:xfrm>
            <a:off x="129000" y="191933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일반적인 변이형 오토인코더의 목적함수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B85AD7-0B4E-A41B-5B2B-5FF3D7A789E0}"/>
                  </a:ext>
                </a:extLst>
              </p:cNvPr>
              <p:cNvSpPr txBox="1"/>
              <p:nvPr/>
            </p:nvSpPr>
            <p:spPr>
              <a:xfrm>
                <a:off x="426720" y="647680"/>
                <a:ext cx="103802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/>
                  <a:t>관측 가능한 확률변수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600"/>
                  <a:t> 가 주어졌을 때 잠재변수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ko-KR" sz="1600" b="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600" b="1"/>
                  <a:t> </a:t>
                </a:r>
                <a:r>
                  <a:rPr lang="ko-KR" altLang="en-US" sz="1600"/>
                  <a:t>가 일어날 사후분포인 조건부확률분포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b="1"/>
              </a:p>
              <a:p>
                <a:r>
                  <a:rPr lang="ko-KR" altLang="en-US" sz="1600"/>
                  <a:t>을 다루기 쉬운 분포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/>
                  <a:t> 으로 근사화하는 변분추론</a:t>
                </a:r>
                <a:r>
                  <a:rPr lang="en-US" altLang="ko-KR" sz="1600"/>
                  <a:t>(Variational inference)</a:t>
                </a:r>
                <a:r>
                  <a:rPr lang="ko-KR" altLang="en-US" sz="1600"/>
                  <a:t>을 기반으로 함</a:t>
                </a:r>
                <a:r>
                  <a:rPr lang="en-US" altLang="ko-KR" sz="1600"/>
                  <a:t>.</a:t>
                </a:r>
                <a:endParaRPr lang="ko-KR" altLang="en-US" sz="16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B85AD7-0B4E-A41B-5B2B-5FF3D7A78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647680"/>
                <a:ext cx="10380214" cy="584775"/>
              </a:xfrm>
              <a:prstGeom prst="rect">
                <a:avLst/>
              </a:prstGeom>
              <a:blipFill>
                <a:blip r:embed="rId2"/>
                <a:stretch>
                  <a:fillRect l="-294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058D56-2BC3-0E7A-6CEC-0FFCBC1E68BA}"/>
                  </a:ext>
                </a:extLst>
              </p:cNvPr>
              <p:cNvSpPr txBox="1"/>
              <p:nvPr/>
            </p:nvSpPr>
            <p:spPr>
              <a:xfrm>
                <a:off x="1049383" y="1574065"/>
                <a:ext cx="2471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058D56-2BC3-0E7A-6CEC-0FFCBC1E6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83" y="1574065"/>
                <a:ext cx="2471639" cy="276999"/>
              </a:xfrm>
              <a:prstGeom prst="rect">
                <a:avLst/>
              </a:prstGeom>
              <a:blipFill>
                <a:blip r:embed="rId3"/>
                <a:stretch>
                  <a:fillRect l="-985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A55D417-FD81-1EFC-4845-FA455B7ABED2}"/>
              </a:ext>
            </a:extLst>
          </p:cNvPr>
          <p:cNvSpPr/>
          <p:nvPr/>
        </p:nvSpPr>
        <p:spPr>
          <a:xfrm rot="5400000">
            <a:off x="6379027" y="2858715"/>
            <a:ext cx="461555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EF485-5E5B-7227-B6C7-6192F1F5ADFD}"/>
              </a:ext>
            </a:extLst>
          </p:cNvPr>
          <p:cNvSpPr txBox="1"/>
          <p:nvPr/>
        </p:nvSpPr>
        <p:spPr>
          <a:xfrm>
            <a:off x="3211635" y="2889438"/>
            <a:ext cx="2947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ELBO(Evidence Lower Bound)</a:t>
            </a:r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6EBFA3-A28F-0A35-6E8B-4253F19915BA}"/>
                  </a:ext>
                </a:extLst>
              </p:cNvPr>
              <p:cNvSpPr txBox="1"/>
              <p:nvPr/>
            </p:nvSpPr>
            <p:spPr>
              <a:xfrm>
                <a:off x="3918858" y="1608513"/>
                <a:ext cx="576984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6EBFA3-A28F-0A35-6E8B-4253F1991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58" y="1608513"/>
                <a:ext cx="5769848" cy="298415"/>
              </a:xfrm>
              <a:prstGeom prst="rect">
                <a:avLst/>
              </a:prstGeom>
              <a:blipFill>
                <a:blip r:embed="rId4"/>
                <a:stretch>
                  <a:fillRect r="-740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B40CF8A-12D2-805B-7945-6A0BA64C715F}"/>
              </a:ext>
            </a:extLst>
          </p:cNvPr>
          <p:cNvSpPr txBox="1"/>
          <p:nvPr/>
        </p:nvSpPr>
        <p:spPr>
          <a:xfrm>
            <a:off x="8945678" y="24219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상수</a:t>
            </a:r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6813FBCC-2DFE-84CF-4199-B5CA906081CC}"/>
              </a:ext>
            </a:extLst>
          </p:cNvPr>
          <p:cNvSpPr/>
          <p:nvPr/>
        </p:nvSpPr>
        <p:spPr>
          <a:xfrm rot="16200000">
            <a:off x="9075875" y="1813594"/>
            <a:ext cx="232050" cy="74023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5D70282C-A381-A9CE-54D4-15D3471502C8}"/>
              </a:ext>
            </a:extLst>
          </p:cNvPr>
          <p:cNvSpPr/>
          <p:nvPr/>
        </p:nvSpPr>
        <p:spPr>
          <a:xfrm rot="16200000">
            <a:off x="6493781" y="268715"/>
            <a:ext cx="232050" cy="384918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9466A9-3272-C459-1FA9-D1BDDA8C028C}"/>
                  </a:ext>
                </a:extLst>
              </p:cNvPr>
              <p:cNvSpPr txBox="1"/>
              <p:nvPr/>
            </p:nvSpPr>
            <p:spPr>
              <a:xfrm>
                <a:off x="6389104" y="2447740"/>
                <a:ext cx="4414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𝐸𝐿𝐵𝑂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9466A9-3272-C459-1FA9-D1BDDA8C0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104" y="2447740"/>
                <a:ext cx="441403" cy="184666"/>
              </a:xfrm>
              <a:prstGeom prst="rect">
                <a:avLst/>
              </a:prstGeom>
              <a:blipFill>
                <a:blip r:embed="rId5"/>
                <a:stretch>
                  <a:fillRect l="-5556" r="-5556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02BF33-0FDC-1F53-28BC-5032027D856B}"/>
                  </a:ext>
                </a:extLst>
              </p:cNvPr>
              <p:cNvSpPr txBox="1"/>
              <p:nvPr/>
            </p:nvSpPr>
            <p:spPr>
              <a:xfrm>
                <a:off x="4156121" y="3585763"/>
                <a:ext cx="446596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02BF33-0FDC-1F53-28BC-5032027D8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21" y="3585763"/>
                <a:ext cx="4465966" cy="298415"/>
              </a:xfrm>
              <a:prstGeom prst="rect">
                <a:avLst/>
              </a:prstGeom>
              <a:blipFill>
                <a:blip r:embed="rId6"/>
                <a:stretch>
                  <a:fillRect l="-546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91010E09-A129-6575-99A6-574D330594F0}"/>
              </a:ext>
            </a:extLst>
          </p:cNvPr>
          <p:cNvSpPr/>
          <p:nvPr/>
        </p:nvSpPr>
        <p:spPr>
          <a:xfrm rot="16200000">
            <a:off x="5421136" y="3250921"/>
            <a:ext cx="232050" cy="170389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B4DB7525-95F3-8E98-922F-420D20BD4FF1}"/>
              </a:ext>
            </a:extLst>
          </p:cNvPr>
          <p:cNvSpPr/>
          <p:nvPr/>
        </p:nvSpPr>
        <p:spPr>
          <a:xfrm rot="16200000">
            <a:off x="7518251" y="3115055"/>
            <a:ext cx="232050" cy="197562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6035E-FAD3-C1FA-91AB-9AFD1400D530}"/>
              </a:ext>
            </a:extLst>
          </p:cNvPr>
          <p:cNvSpPr txBox="1"/>
          <p:nvPr/>
        </p:nvSpPr>
        <p:spPr>
          <a:xfrm>
            <a:off x="7009594" y="4321553"/>
            <a:ext cx="1612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Reconstruction error</a:t>
            </a:r>
            <a:endParaRPr lang="ko-KR" alt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2128FB-8662-0A80-999C-026BAD800EF3}"/>
              </a:ext>
            </a:extLst>
          </p:cNvPr>
          <p:cNvSpPr txBox="1"/>
          <p:nvPr/>
        </p:nvSpPr>
        <p:spPr>
          <a:xfrm>
            <a:off x="5166995" y="4315737"/>
            <a:ext cx="740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KL error</a:t>
            </a:r>
            <a:endParaRPr lang="ko-KR" altLang="en-US" sz="120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581B138-EA74-B204-4DA1-C6186E6ACE22}"/>
              </a:ext>
            </a:extLst>
          </p:cNvPr>
          <p:cNvSpPr/>
          <p:nvPr/>
        </p:nvSpPr>
        <p:spPr>
          <a:xfrm rot="5400000">
            <a:off x="6318904" y="4637273"/>
            <a:ext cx="461555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E327DE-F7C3-6CFB-D7F4-A073DE33EFCB}"/>
                  </a:ext>
                </a:extLst>
              </p:cNvPr>
              <p:cNvSpPr txBox="1"/>
              <p:nvPr/>
            </p:nvSpPr>
            <p:spPr>
              <a:xfrm>
                <a:off x="4854106" y="5211075"/>
                <a:ext cx="3531800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600" i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E327DE-F7C3-6CFB-D7F4-A073DE33E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106" y="5211075"/>
                <a:ext cx="3531800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44CFB1-BD11-E544-BEEC-62A52AFD77FD}"/>
                  </a:ext>
                </a:extLst>
              </p:cNvPr>
              <p:cNvSpPr txBox="1"/>
              <p:nvPr/>
            </p:nvSpPr>
            <p:spPr>
              <a:xfrm>
                <a:off x="942430" y="5286535"/>
                <a:ext cx="19769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/>
                  <a:t> </a:t>
                </a:r>
                <a:r>
                  <a:rPr lang="en-US" altLang="ko-KR" sz="1200"/>
                  <a:t>: </a:t>
                </a:r>
                <a:r>
                  <a:rPr lang="ko-KR" altLang="en-US" sz="1200"/>
                  <a:t>표준정규분포 가정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44CFB1-BD11-E544-BEEC-62A52AFD7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30" y="5286535"/>
                <a:ext cx="1976951" cy="276999"/>
              </a:xfrm>
              <a:prstGeom prst="rect">
                <a:avLst/>
              </a:prstGeom>
              <a:blipFill>
                <a:blip r:embed="rId8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8CBD59-4BFC-8FDB-4D30-4100F2615ED4}"/>
                  </a:ext>
                </a:extLst>
              </p:cNvPr>
              <p:cNvSpPr txBox="1"/>
              <p:nvPr/>
            </p:nvSpPr>
            <p:spPr>
              <a:xfrm>
                <a:off x="942430" y="5673702"/>
                <a:ext cx="1668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/>
                  <a:t> </a:t>
                </a:r>
                <a:r>
                  <a:rPr lang="en-US" altLang="ko-KR" sz="1200"/>
                  <a:t>: </a:t>
                </a:r>
                <a:r>
                  <a:rPr lang="ko-KR" altLang="en-US" sz="1200"/>
                  <a:t>정규분포 가정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8CBD59-4BFC-8FDB-4D30-4100F2615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30" y="5673702"/>
                <a:ext cx="1668790" cy="276999"/>
              </a:xfrm>
              <a:prstGeom prst="rect">
                <a:avLst/>
              </a:prstGeom>
              <a:blipFill>
                <a:blip r:embed="rId9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652FC2-8BF7-4BB9-A54F-9847783D6093}"/>
                  </a:ext>
                </a:extLst>
              </p:cNvPr>
              <p:cNvSpPr txBox="1"/>
              <p:nvPr/>
            </p:nvSpPr>
            <p:spPr>
              <a:xfrm>
                <a:off x="942430" y="6056003"/>
                <a:ext cx="8942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𝑅𝑒𝑐𝑜𝑛𝑠𝑡𝑟𝑢𝑐𝑡𝑖𝑜𝑛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ko-KR" altLang="en-US" sz="1200"/>
                  <a:t> 를 </a:t>
                </a:r>
                <a:r>
                  <a:rPr lang="en-US" altLang="ko-KR" sz="1200"/>
                  <a:t>l2 norm </a:t>
                </a:r>
                <a:r>
                  <a:rPr lang="ko-KR" altLang="en-US" sz="1200"/>
                  <a:t>손실함수와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ko-KR" altLang="en-US" sz="1200"/>
                  <a:t>가 주어졌을 떄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1200"/>
                  <a:t> 의 분포에서 관측된 샘플이라 가정한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sz="1200"/>
                  <a:t> 을 사용하겠다는 의미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652FC2-8BF7-4BB9-A54F-9847783D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30" y="6056003"/>
                <a:ext cx="8942641" cy="276999"/>
              </a:xfrm>
              <a:prstGeom prst="rect">
                <a:avLst/>
              </a:prstGeom>
              <a:blipFill>
                <a:blip r:embed="rId10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6E784350-51DC-6550-2341-1DD2F2681E2F}"/>
              </a:ext>
            </a:extLst>
          </p:cNvPr>
          <p:cNvSpPr/>
          <p:nvPr/>
        </p:nvSpPr>
        <p:spPr>
          <a:xfrm>
            <a:off x="986983" y="1295386"/>
            <a:ext cx="8898088" cy="1389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B6988C-97C4-E3A7-6199-610F33187C25}"/>
              </a:ext>
            </a:extLst>
          </p:cNvPr>
          <p:cNvSpPr/>
          <p:nvPr/>
        </p:nvSpPr>
        <p:spPr>
          <a:xfrm>
            <a:off x="3971114" y="3445597"/>
            <a:ext cx="4850670" cy="1181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5849CD-D61E-AEC4-3D95-96B08E4F8C31}"/>
              </a:ext>
            </a:extLst>
          </p:cNvPr>
          <p:cNvSpPr/>
          <p:nvPr/>
        </p:nvSpPr>
        <p:spPr>
          <a:xfrm>
            <a:off x="4483077" y="5076786"/>
            <a:ext cx="4051323" cy="749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F9FA25-7DF5-62AE-6308-EFA5A00A5220}"/>
                  </a:ext>
                </a:extLst>
              </p:cNvPr>
              <p:cNvSpPr txBox="1"/>
              <p:nvPr/>
            </p:nvSpPr>
            <p:spPr>
              <a:xfrm>
                <a:off x="10075817" y="2401573"/>
                <a:ext cx="1290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F9FA25-7DF5-62AE-6308-EFA5A00A5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817" y="2401573"/>
                <a:ext cx="1290033" cy="276999"/>
              </a:xfrm>
              <a:prstGeom prst="rect">
                <a:avLst/>
              </a:prstGeom>
              <a:blipFill>
                <a:blip r:embed="rId11"/>
                <a:stretch>
                  <a:fillRect l="-4739" r="-284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40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BDC462-C548-4543-8553-215B4D92570E}"/>
                  </a:ext>
                </a:extLst>
              </p:cNvPr>
              <p:cNvSpPr txBox="1"/>
              <p:nvPr/>
            </p:nvSpPr>
            <p:spPr>
              <a:xfrm>
                <a:off x="426720" y="647680"/>
                <a:ext cx="95594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/>
                  <a:t>관측 가능한 확률변수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600"/>
                  <a:t> 가 주어졌을 때 잠재변수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ko-KR" sz="1600" b="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600" b="1"/>
                  <a:t> </a:t>
                </a:r>
                <a:r>
                  <a:rPr lang="ko-KR" altLang="en-US" sz="1600"/>
                  <a:t>가 일어날 조건부확률분포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/>
                  <a:t>을 </a:t>
                </a:r>
                <a:endParaRPr lang="en-US" altLang="ko-KR" sz="1600"/>
              </a:p>
              <a:p>
                <a:r>
                  <a:rPr lang="ko-KR" altLang="en-US" sz="1600"/>
                  <a:t>다루기 쉬운 분포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/>
                  <a:t> 으로 근사화하는 것</a:t>
                </a:r>
                <a:r>
                  <a:rPr lang="en-US" altLang="ko-KR" sz="1600"/>
                  <a:t>.</a:t>
                </a:r>
              </a:p>
              <a:p>
                <a:r>
                  <a:rPr lang="ko-KR" altLang="en-US" sz="1600"/>
                  <a:t>하는 변분추론</a:t>
                </a:r>
                <a:r>
                  <a:rPr lang="en-US" altLang="ko-KR" sz="1600"/>
                  <a:t>(Variational inference)</a:t>
                </a:r>
                <a:r>
                  <a:rPr lang="ko-KR" altLang="en-US" sz="1600"/>
                  <a:t>을 기반으로 함</a:t>
                </a:r>
                <a:r>
                  <a:rPr lang="en-US" altLang="ko-KR" sz="1600"/>
                  <a:t>.</a:t>
                </a:r>
                <a:endParaRPr lang="ko-KR" altLang="en-US" sz="16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BDC462-C548-4543-8553-215B4D925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647680"/>
                <a:ext cx="9559476" cy="830997"/>
              </a:xfrm>
              <a:prstGeom prst="rect">
                <a:avLst/>
              </a:prstGeom>
              <a:blipFill>
                <a:blip r:embed="rId2"/>
                <a:stretch>
                  <a:fillRect l="-319" t="-2190" b="-8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E80259-CBFE-D3D7-0F3A-DDF5331F0D48}"/>
                  </a:ext>
                </a:extLst>
              </p:cNvPr>
              <p:cNvSpPr txBox="1"/>
              <p:nvPr/>
            </p:nvSpPr>
            <p:spPr>
              <a:xfrm>
                <a:off x="426720" y="1881676"/>
                <a:ext cx="31086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600"/>
                  <a:t> </a:t>
                </a:r>
                <a:r>
                  <a:rPr lang="en-US" altLang="ko-KR" sz="1600"/>
                  <a:t>: </a:t>
                </a:r>
                <a:r>
                  <a:rPr lang="ko-KR" altLang="en-US" sz="1600"/>
                  <a:t>관측 가능한 확률변수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E80259-CBFE-D3D7-0F3A-DDF5331F0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1881676"/>
                <a:ext cx="3108672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C6B5D4-DF0F-1313-1F75-9F190B7EEFA1}"/>
                  </a:ext>
                </a:extLst>
              </p:cNvPr>
              <p:cNvSpPr txBox="1"/>
              <p:nvPr/>
            </p:nvSpPr>
            <p:spPr>
              <a:xfrm>
                <a:off x="426720" y="2432092"/>
                <a:ext cx="38048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600"/>
                  <a:t> </a:t>
                </a:r>
                <a:r>
                  <a:rPr lang="en-US" altLang="ko-KR" sz="1600"/>
                  <a:t>: </a:t>
                </a:r>
                <a:r>
                  <a:rPr lang="ko-KR" altLang="en-US" sz="1600"/>
                  <a:t>직접 관측 불가능한 확률변수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C6B5D4-DF0F-1313-1F75-9F190B7EE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2432092"/>
                <a:ext cx="3804824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22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312CAF-36DE-8D6F-F12D-9E3F711D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32" y="982302"/>
            <a:ext cx="7915275" cy="1962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0C6B4B-F8FA-CC23-82D2-EB05D3550C44}"/>
                  </a:ext>
                </a:extLst>
              </p:cNvPr>
              <p:cNvSpPr txBox="1"/>
              <p:nvPr/>
            </p:nvSpPr>
            <p:spPr>
              <a:xfrm>
                <a:off x="2085703" y="3484147"/>
                <a:ext cx="1462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0C6B4B-F8FA-CC23-82D2-EB05D3550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703" y="3484147"/>
                <a:ext cx="1462131" cy="276999"/>
              </a:xfrm>
              <a:prstGeom prst="rect">
                <a:avLst/>
              </a:prstGeom>
              <a:blipFill>
                <a:blip r:embed="rId3"/>
                <a:stretch>
                  <a:fillRect l="-2083" t="-6667" r="-7500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413E2-C4B1-0EF8-4D5E-70AD40F58A3A}"/>
                  </a:ext>
                </a:extLst>
              </p:cNvPr>
              <p:cNvSpPr txBox="1"/>
              <p:nvPr/>
            </p:nvSpPr>
            <p:spPr>
              <a:xfrm>
                <a:off x="2181497" y="3999915"/>
                <a:ext cx="17821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</m:t>
                      </m:r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413E2-C4B1-0EF8-4D5E-70AD40F58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497" y="3999915"/>
                <a:ext cx="1782155" cy="276999"/>
              </a:xfrm>
              <a:prstGeom prst="rect">
                <a:avLst/>
              </a:prstGeom>
              <a:blipFill>
                <a:blip r:embed="rId4"/>
                <a:stretch>
                  <a:fillRect l="-685" t="-4348" r="-411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921ABD-C426-21A3-BB40-0B7B301183EC}"/>
                  </a:ext>
                </a:extLst>
              </p:cNvPr>
              <p:cNvSpPr txBox="1"/>
              <p:nvPr/>
            </p:nvSpPr>
            <p:spPr>
              <a:xfrm>
                <a:off x="2529840" y="4515683"/>
                <a:ext cx="2480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</m:t>
                      </m:r>
                      <m:d>
                        <m:dPr>
                          <m:begChr m:val="|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921ABD-C426-21A3-BB40-0B7B30118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0" y="4515683"/>
                <a:ext cx="2480230" cy="276999"/>
              </a:xfrm>
              <a:prstGeom prst="rect">
                <a:avLst/>
              </a:prstGeom>
              <a:blipFill>
                <a:blip r:embed="rId5"/>
                <a:stretch>
                  <a:fillRect l="-983" r="-737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D4243B27-64CB-B9DD-4D86-A267BD52AAEF}"/>
              </a:ext>
            </a:extLst>
          </p:cNvPr>
          <p:cNvSpPr/>
          <p:nvPr/>
        </p:nvSpPr>
        <p:spPr>
          <a:xfrm>
            <a:off x="1849132" y="3443650"/>
            <a:ext cx="3497931" cy="156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3C775B4-DF2A-EB83-5B91-3B9DB18708BE}"/>
              </a:ext>
            </a:extLst>
          </p:cNvPr>
          <p:cNvSpPr/>
          <p:nvPr/>
        </p:nvSpPr>
        <p:spPr>
          <a:xfrm>
            <a:off x="5564777" y="3880530"/>
            <a:ext cx="801188" cy="515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32458F-396B-D5F1-7624-C6F7B90DD290}"/>
                  </a:ext>
                </a:extLst>
              </p:cNvPr>
              <p:cNvSpPr txBox="1"/>
              <p:nvPr/>
            </p:nvSpPr>
            <p:spPr>
              <a:xfrm>
                <a:off x="6509657" y="3484147"/>
                <a:ext cx="4441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)|</m:t>
                          </m:r>
                          <m:d>
                            <m:dPr>
                              <m:begChr m:val="|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32458F-396B-D5F1-7624-C6F7B90DD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57" y="3484147"/>
                <a:ext cx="4441857" cy="276999"/>
              </a:xfrm>
              <a:prstGeom prst="rect">
                <a:avLst/>
              </a:prstGeom>
              <a:blipFill>
                <a:blip r:embed="rId6"/>
                <a:stretch>
                  <a:fillRect l="-549" t="-6667" r="-1097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E140EC-D3F9-0EE1-1954-E27222D3C12E}"/>
                  </a:ext>
                </a:extLst>
              </p:cNvPr>
              <p:cNvSpPr txBox="1"/>
              <p:nvPr/>
            </p:nvSpPr>
            <p:spPr>
              <a:xfrm>
                <a:off x="6788331" y="3933985"/>
                <a:ext cx="1038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E140EC-D3F9-0EE1-1954-E27222D3C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331" y="3933985"/>
                <a:ext cx="1038489" cy="276999"/>
              </a:xfrm>
              <a:prstGeom prst="rect">
                <a:avLst/>
              </a:prstGeom>
              <a:blipFill>
                <a:blip r:embed="rId7"/>
                <a:stretch>
                  <a:fillRect l="-1765" r="-3529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8E7AE0-F6D7-8E42-9074-E54226904F9E}"/>
              </a:ext>
            </a:extLst>
          </p:cNvPr>
          <p:cNvSpPr/>
          <p:nvPr/>
        </p:nvSpPr>
        <p:spPr>
          <a:xfrm>
            <a:off x="6500949" y="3429000"/>
            <a:ext cx="4646022" cy="156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DE8570-22EE-B1C1-A427-A4534E29E730}"/>
              </a:ext>
            </a:extLst>
          </p:cNvPr>
          <p:cNvSpPr txBox="1"/>
          <p:nvPr/>
        </p:nvSpPr>
        <p:spPr>
          <a:xfrm>
            <a:off x="129000" y="191933"/>
            <a:ext cx="629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생성 목적에 기반한 변이형 오토인코더의 최적화 문제 정의</a:t>
            </a:r>
          </a:p>
        </p:txBody>
      </p:sp>
    </p:spTree>
    <p:extLst>
      <p:ext uri="{BB962C8B-B14F-4D97-AF65-F5344CB8AC3E}">
        <p14:creationId xmlns:p14="http://schemas.microsoft.com/office/powerpoint/2010/main" val="12164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142801-A209-7803-EBD1-7F5BFF7D7EA9}"/>
              </a:ext>
            </a:extLst>
          </p:cNvPr>
          <p:cNvSpPr txBox="1"/>
          <p:nvPr/>
        </p:nvSpPr>
        <p:spPr>
          <a:xfrm>
            <a:off x="129000" y="191933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실제 계산상 목적 함수 유도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734EA6-3E72-6B88-2305-77A28D80C603}"/>
                  </a:ext>
                </a:extLst>
              </p:cNvPr>
              <p:cNvSpPr txBox="1"/>
              <p:nvPr/>
            </p:nvSpPr>
            <p:spPr>
              <a:xfrm>
                <a:off x="1027135" y="1074018"/>
                <a:ext cx="1462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734EA6-3E72-6B88-2305-77A28D80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35" y="1074018"/>
                <a:ext cx="1462131" cy="276999"/>
              </a:xfrm>
              <a:prstGeom prst="rect">
                <a:avLst/>
              </a:prstGeom>
              <a:blipFill>
                <a:blip r:embed="rId2"/>
                <a:stretch>
                  <a:fillRect l="-2083" t="-4348" r="-7500" b="-41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3FF57E-E8C9-14E6-9972-CED92B81915D}"/>
                  </a:ext>
                </a:extLst>
              </p:cNvPr>
              <p:cNvSpPr txBox="1"/>
              <p:nvPr/>
            </p:nvSpPr>
            <p:spPr>
              <a:xfrm>
                <a:off x="1122929" y="1589786"/>
                <a:ext cx="17821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</m:t>
                      </m:r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3FF57E-E8C9-14E6-9972-CED92B819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29" y="1589786"/>
                <a:ext cx="1782155" cy="276999"/>
              </a:xfrm>
              <a:prstGeom prst="rect">
                <a:avLst/>
              </a:prstGeom>
              <a:blipFill>
                <a:blip r:embed="rId3"/>
                <a:stretch>
                  <a:fillRect l="-683" t="-6667" r="-375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FD545F-B7D3-517B-0258-062CAC89A4DB}"/>
                  </a:ext>
                </a:extLst>
              </p:cNvPr>
              <p:cNvSpPr txBox="1"/>
              <p:nvPr/>
            </p:nvSpPr>
            <p:spPr>
              <a:xfrm>
                <a:off x="1471272" y="2105554"/>
                <a:ext cx="2480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</m:t>
                      </m:r>
                      <m:d>
                        <m:dPr>
                          <m:begChr m:val="|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FD545F-B7D3-517B-0258-062CAC89A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272" y="2105554"/>
                <a:ext cx="2480230" cy="276999"/>
              </a:xfrm>
              <a:prstGeom prst="rect">
                <a:avLst/>
              </a:prstGeom>
              <a:blipFill>
                <a:blip r:embed="rId4"/>
                <a:stretch>
                  <a:fillRect l="-983" r="-737" b="-41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777FB729-C882-C92D-AF5F-1EE102D21CCD}"/>
              </a:ext>
            </a:extLst>
          </p:cNvPr>
          <p:cNvSpPr/>
          <p:nvPr/>
        </p:nvSpPr>
        <p:spPr>
          <a:xfrm>
            <a:off x="790564" y="1033521"/>
            <a:ext cx="3497931" cy="156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58F5259-A61F-6B53-5898-F0E0695194C6}"/>
              </a:ext>
            </a:extLst>
          </p:cNvPr>
          <p:cNvSpPr/>
          <p:nvPr/>
        </p:nvSpPr>
        <p:spPr>
          <a:xfrm>
            <a:off x="5117223" y="1499921"/>
            <a:ext cx="801188" cy="515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A11F5EE-FB96-1A0C-BCFC-75F779638265}"/>
              </a:ext>
            </a:extLst>
          </p:cNvPr>
          <p:cNvSpPr/>
          <p:nvPr/>
        </p:nvSpPr>
        <p:spPr>
          <a:xfrm rot="5400000">
            <a:off x="8705055" y="3283911"/>
            <a:ext cx="696335" cy="515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2C2DEA-66DA-B7E9-0FA0-0A9633AE044A}"/>
                  </a:ext>
                </a:extLst>
              </p:cNvPr>
              <p:cNvSpPr txBox="1"/>
              <p:nvPr/>
            </p:nvSpPr>
            <p:spPr>
              <a:xfrm>
                <a:off x="7687610" y="1535207"/>
                <a:ext cx="3365793" cy="565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2C2DEA-66DA-B7E9-0FA0-0A9633AE0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610" y="1535207"/>
                <a:ext cx="3365793" cy="5650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E0C68C-3A9C-E2C6-D71B-379CC63C672D}"/>
                  </a:ext>
                </a:extLst>
              </p:cNvPr>
              <p:cNvSpPr txBox="1"/>
              <p:nvPr/>
            </p:nvSpPr>
            <p:spPr>
              <a:xfrm>
                <a:off x="7661288" y="742439"/>
                <a:ext cx="31906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ko-KR" altLang="en-US" sz="1400"/>
                  <a:t> 을 모름</a:t>
                </a:r>
                <a:r>
                  <a:rPr lang="en-US" altLang="ko-KR" sz="1400"/>
                  <a:t>-&gt; </a:t>
                </a:r>
                <a:r>
                  <a:rPr lang="ko-KR" altLang="en-US" sz="1400"/>
                  <a:t>몬테카를로 방법 사용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E0C68C-3A9C-E2C6-D71B-379CC63C6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288" y="742439"/>
                <a:ext cx="3190682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367038-518F-996B-C393-7FBE60A58D26}"/>
                  </a:ext>
                </a:extLst>
              </p:cNvPr>
              <p:cNvSpPr txBox="1"/>
              <p:nvPr/>
            </p:nvSpPr>
            <p:spPr>
              <a:xfrm>
                <a:off x="7678194" y="1138823"/>
                <a:ext cx="25457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𝑛𝑜𝑟𝑚</m:t>
                    </m:r>
                  </m:oMath>
                </a14:m>
                <a:r>
                  <a:rPr lang="ko-KR" altLang="en-US" sz="1400"/>
                  <a:t> 을 사용하면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367038-518F-996B-C393-7FBE60A58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194" y="1138823"/>
                <a:ext cx="2545762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타원 16">
            <a:extLst>
              <a:ext uri="{FF2B5EF4-FFF2-40B4-BE49-F238E27FC236}">
                <a16:creationId xmlns:a16="http://schemas.microsoft.com/office/drawing/2014/main" id="{28D1E6F1-D9F7-2444-3C8A-D1756AA25480}"/>
              </a:ext>
            </a:extLst>
          </p:cNvPr>
          <p:cNvSpPr/>
          <p:nvPr/>
        </p:nvSpPr>
        <p:spPr>
          <a:xfrm>
            <a:off x="7092669" y="705737"/>
            <a:ext cx="330926" cy="400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148016A-F7A9-BDBC-FDE3-F2AF2324DDC8}"/>
              </a:ext>
            </a:extLst>
          </p:cNvPr>
          <p:cNvSpPr/>
          <p:nvPr/>
        </p:nvSpPr>
        <p:spPr>
          <a:xfrm>
            <a:off x="7092669" y="2110640"/>
            <a:ext cx="330926" cy="400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AF8E49-4425-5124-692F-9CF4F3C35ECB}"/>
                  </a:ext>
                </a:extLst>
              </p:cNvPr>
              <p:cNvSpPr txBox="1"/>
              <p:nvPr/>
            </p:nvSpPr>
            <p:spPr>
              <a:xfrm>
                <a:off x="7687610" y="2585289"/>
                <a:ext cx="3090013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sz="1400" i="1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AF8E49-4425-5124-692F-9CF4F3C35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610" y="2585289"/>
                <a:ext cx="3090013" cy="404726"/>
              </a:xfrm>
              <a:prstGeom prst="rect">
                <a:avLst/>
              </a:prstGeom>
              <a:blipFill>
                <a:blip r:embed="rId8"/>
                <a:stretch>
                  <a:fillRect l="-592" r="-592"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1D4A01C-1D13-52BF-B251-C743C8ADF661}"/>
              </a:ext>
            </a:extLst>
          </p:cNvPr>
          <p:cNvSpPr txBox="1"/>
          <p:nvPr/>
        </p:nvSpPr>
        <p:spPr>
          <a:xfrm>
            <a:off x="7687610" y="2188905"/>
            <a:ext cx="289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ELBO(kingma</a:t>
            </a:r>
            <a:r>
              <a:rPr lang="ko-KR" altLang="en-US" sz="1400"/>
              <a:t> 와 </a:t>
            </a:r>
            <a:r>
              <a:rPr lang="en-US" altLang="ko-KR" sz="1400"/>
              <a:t>Welling) </a:t>
            </a:r>
            <a:r>
              <a:rPr lang="ko-KR" altLang="en-US" sz="1400"/>
              <a:t>식 사용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5295F48-8BBD-AAFA-77BD-51EC6E1C95CB}"/>
              </a:ext>
            </a:extLst>
          </p:cNvPr>
          <p:cNvSpPr/>
          <p:nvPr/>
        </p:nvSpPr>
        <p:spPr>
          <a:xfrm>
            <a:off x="2560374" y="1073993"/>
            <a:ext cx="330926" cy="400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7E347DD-4DD8-712B-F362-5B3FC1564360}"/>
              </a:ext>
            </a:extLst>
          </p:cNvPr>
          <p:cNvSpPr/>
          <p:nvPr/>
        </p:nvSpPr>
        <p:spPr>
          <a:xfrm>
            <a:off x="1150133" y="2043663"/>
            <a:ext cx="330926" cy="400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14145C-BB13-1250-DA7F-4493A82ECF01}"/>
                  </a:ext>
                </a:extLst>
              </p:cNvPr>
              <p:cNvSpPr txBox="1"/>
              <p:nvPr/>
            </p:nvSpPr>
            <p:spPr>
              <a:xfrm>
                <a:off x="111487" y="4140896"/>
                <a:ext cx="545771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14145C-BB13-1250-DA7F-4493A82EC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7" y="4140896"/>
                <a:ext cx="5457713" cy="5203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04A95A-CFB0-5E52-ABB4-4943C4986ADD}"/>
                  </a:ext>
                </a:extLst>
              </p:cNvPr>
              <p:cNvSpPr txBox="1"/>
              <p:nvPr/>
            </p:nvSpPr>
            <p:spPr>
              <a:xfrm>
                <a:off x="7093393" y="4109794"/>
                <a:ext cx="160524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04A95A-CFB0-5E52-ABB4-4943C4986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393" y="4109794"/>
                <a:ext cx="1605248" cy="520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3C4A45-BFAD-C3BD-D263-8F89D3658167}"/>
                  </a:ext>
                </a:extLst>
              </p:cNvPr>
              <p:cNvSpPr txBox="1"/>
              <p:nvPr/>
            </p:nvSpPr>
            <p:spPr>
              <a:xfrm>
                <a:off x="7131672" y="4766474"/>
                <a:ext cx="17821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</m:t>
                      </m:r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3C4A45-BFAD-C3BD-D263-8F89D3658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672" y="4766474"/>
                <a:ext cx="1782155" cy="276999"/>
              </a:xfrm>
              <a:prstGeom prst="rect">
                <a:avLst/>
              </a:prstGeom>
              <a:blipFill>
                <a:blip r:embed="rId11"/>
                <a:stretch>
                  <a:fillRect l="-685" t="-6667" r="-411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01882F-B83B-6F64-A303-B0C6F8898594}"/>
                  </a:ext>
                </a:extLst>
              </p:cNvPr>
              <p:cNvSpPr txBox="1"/>
              <p:nvPr/>
            </p:nvSpPr>
            <p:spPr>
              <a:xfrm>
                <a:off x="7467861" y="5119379"/>
                <a:ext cx="398256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01882F-B83B-6F64-A303-B0C6F889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861" y="5119379"/>
                <a:ext cx="3982565" cy="5203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01E6D1-96F9-72D6-FB48-FBDC8FF48ED7}"/>
              </a:ext>
            </a:extLst>
          </p:cNvPr>
          <p:cNvSpPr/>
          <p:nvPr/>
        </p:nvSpPr>
        <p:spPr>
          <a:xfrm>
            <a:off x="6856821" y="4069297"/>
            <a:ext cx="4751589" cy="166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3D4753F5-84E3-A9C2-5764-2D3BA83F21D9}"/>
              </a:ext>
            </a:extLst>
          </p:cNvPr>
          <p:cNvSpPr/>
          <p:nvPr/>
        </p:nvSpPr>
        <p:spPr>
          <a:xfrm rot="10800000">
            <a:off x="5750114" y="4643641"/>
            <a:ext cx="801187" cy="515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123728-EB47-4D0B-4842-36E48265F144}"/>
                  </a:ext>
                </a:extLst>
              </p:cNvPr>
              <p:cNvSpPr txBox="1"/>
              <p:nvPr/>
            </p:nvSpPr>
            <p:spPr>
              <a:xfrm>
                <a:off x="271319" y="4842380"/>
                <a:ext cx="1038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123728-EB47-4D0B-4842-36E48265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19" y="4842380"/>
                <a:ext cx="1038489" cy="276999"/>
              </a:xfrm>
              <a:prstGeom prst="rect">
                <a:avLst/>
              </a:prstGeom>
              <a:blipFill>
                <a:blip r:embed="rId13"/>
                <a:stretch>
                  <a:fillRect l="-1765" r="-3529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3D9261-410E-D377-D815-7A4C7E10DAE4}"/>
              </a:ext>
            </a:extLst>
          </p:cNvPr>
          <p:cNvSpPr/>
          <p:nvPr/>
        </p:nvSpPr>
        <p:spPr>
          <a:xfrm>
            <a:off x="113471" y="4079496"/>
            <a:ext cx="5473242" cy="166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58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A88425-BD84-8000-55F7-4CE991698FD0}"/>
                  </a:ext>
                </a:extLst>
              </p:cNvPr>
              <p:cNvSpPr txBox="1"/>
              <p:nvPr/>
            </p:nvSpPr>
            <p:spPr>
              <a:xfrm>
                <a:off x="422366" y="1019103"/>
                <a:ext cx="160524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A88425-BD84-8000-55F7-4CE991698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6" y="1019103"/>
                <a:ext cx="1605247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3A379B-C6D2-12E9-FA7C-F205E6A7E477}"/>
                  </a:ext>
                </a:extLst>
              </p:cNvPr>
              <p:cNvSpPr txBox="1"/>
              <p:nvPr/>
            </p:nvSpPr>
            <p:spPr>
              <a:xfrm>
                <a:off x="422366" y="1832117"/>
                <a:ext cx="191828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</m:t>
                      </m:r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3A379B-C6D2-12E9-FA7C-F205E6A7E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6" y="1832117"/>
                <a:ext cx="1918282" cy="312650"/>
              </a:xfrm>
              <a:prstGeom prst="rect">
                <a:avLst/>
              </a:prstGeom>
              <a:blipFill>
                <a:blip r:embed="rId3"/>
                <a:stretch>
                  <a:fillRect t="-15686" b="-27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9952D5-DD67-9AA6-AE8C-53526E34DC57}"/>
                  </a:ext>
                </a:extLst>
              </p:cNvPr>
              <p:cNvSpPr txBox="1"/>
              <p:nvPr/>
            </p:nvSpPr>
            <p:spPr>
              <a:xfrm>
                <a:off x="851471" y="2296037"/>
                <a:ext cx="399141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9952D5-DD67-9AA6-AE8C-53526E34D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71" y="2296037"/>
                <a:ext cx="3991413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8661EDB0-A449-3C1E-FD67-12F191612402}"/>
              </a:ext>
            </a:extLst>
          </p:cNvPr>
          <p:cNvSpPr/>
          <p:nvPr/>
        </p:nvSpPr>
        <p:spPr>
          <a:xfrm>
            <a:off x="226422" y="409302"/>
            <a:ext cx="4929051" cy="255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069D1A-A85F-D3F8-DFCA-230CFD575CAC}"/>
              </a:ext>
            </a:extLst>
          </p:cNvPr>
          <p:cNvSpPr txBox="1"/>
          <p:nvPr/>
        </p:nvSpPr>
        <p:spPr>
          <a:xfrm>
            <a:off x="2432846" y="505097"/>
            <a:ext cx="17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Primal problem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37DDEF-9072-9E4B-3E01-F572A0285A8D}"/>
                  </a:ext>
                </a:extLst>
              </p:cNvPr>
              <p:cNvSpPr txBox="1"/>
              <p:nvPr/>
            </p:nvSpPr>
            <p:spPr>
              <a:xfrm>
                <a:off x="422366" y="5133501"/>
                <a:ext cx="546579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37DDEF-9072-9E4B-3E01-F572A0285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6" y="5133501"/>
                <a:ext cx="5465791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56A06-999E-6FD4-4DBF-EB0E9B987CE4}"/>
                  </a:ext>
                </a:extLst>
              </p:cNvPr>
              <p:cNvSpPr txBox="1"/>
              <p:nvPr/>
            </p:nvSpPr>
            <p:spPr>
              <a:xfrm>
                <a:off x="422366" y="5960816"/>
                <a:ext cx="1038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56A06-999E-6FD4-4DBF-EB0E9B987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6" y="5960816"/>
                <a:ext cx="1038489" cy="276999"/>
              </a:xfrm>
              <a:prstGeom prst="rect">
                <a:avLst/>
              </a:prstGeom>
              <a:blipFill>
                <a:blip r:embed="rId6"/>
                <a:stretch>
                  <a:fillRect l="-1754" r="-35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FEF32C-CE0E-1CAE-79BA-943664063135}"/>
              </a:ext>
            </a:extLst>
          </p:cNvPr>
          <p:cNvSpPr/>
          <p:nvPr/>
        </p:nvSpPr>
        <p:spPr>
          <a:xfrm>
            <a:off x="226422" y="4406336"/>
            <a:ext cx="5869577" cy="1985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D9F817-2125-5F6F-9287-C6AFA94E0223}"/>
              </a:ext>
            </a:extLst>
          </p:cNvPr>
          <p:cNvSpPr txBox="1"/>
          <p:nvPr/>
        </p:nvSpPr>
        <p:spPr>
          <a:xfrm>
            <a:off x="4347431" y="4523901"/>
            <a:ext cx="161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Dual problem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75CE28-1AEC-B852-74EF-903C451C95F5}"/>
                  </a:ext>
                </a:extLst>
              </p:cNvPr>
              <p:cNvSpPr txBox="1"/>
              <p:nvPr/>
            </p:nvSpPr>
            <p:spPr>
              <a:xfrm>
                <a:off x="6208331" y="1237569"/>
                <a:ext cx="1730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𝑆𝑡𝑎𝑡𝑖𝑜𝑛𝑎𝑟𝑡𝑖𝑦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75CE28-1AEC-B852-74EF-903C451C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31" y="1237569"/>
                <a:ext cx="1730410" cy="276999"/>
              </a:xfrm>
              <a:prstGeom prst="rect">
                <a:avLst/>
              </a:prstGeom>
              <a:blipFill>
                <a:blip r:embed="rId7"/>
                <a:stretch>
                  <a:fillRect l="-1761" r="-70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05A79C-EE2E-5748-6DB1-1C147E3C14A9}"/>
                  </a:ext>
                </a:extLst>
              </p:cNvPr>
              <p:cNvSpPr txBox="1"/>
              <p:nvPr/>
            </p:nvSpPr>
            <p:spPr>
              <a:xfrm>
                <a:off x="6222245" y="422602"/>
                <a:ext cx="1702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𝐾𝐾𝑇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𝑐𝑜𝑛𝑑𝑖𝑡𝑖𝑜𝑛𝑠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05A79C-EE2E-5748-6DB1-1C147E3C1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245" y="422602"/>
                <a:ext cx="1702582" cy="276999"/>
              </a:xfrm>
              <a:prstGeom prst="rect">
                <a:avLst/>
              </a:prstGeom>
              <a:blipFill>
                <a:blip r:embed="rId8"/>
                <a:stretch>
                  <a:fillRect l="-2151" r="-215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25E1E-0A9F-D74F-28B3-16F807729C79}"/>
                  </a:ext>
                </a:extLst>
              </p:cNvPr>
              <p:cNvSpPr txBox="1"/>
              <p:nvPr/>
            </p:nvSpPr>
            <p:spPr>
              <a:xfrm>
                <a:off x="8308072" y="1112726"/>
                <a:ext cx="1657505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=0,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𝜕𝛼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25E1E-0A9F-D74F-28B3-16F807729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072" y="1112726"/>
                <a:ext cx="1657505" cy="526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22D49F-BAC5-60FB-1C8D-56C4C4A81186}"/>
                  </a:ext>
                </a:extLst>
              </p:cNvPr>
              <p:cNvSpPr txBox="1"/>
              <p:nvPr/>
            </p:nvSpPr>
            <p:spPr>
              <a:xfrm>
                <a:off x="6208331" y="2333466"/>
                <a:ext cx="2418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𝑃𝑟𝑖𝑚𝑎𝑙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𝑐𝑜𝑛𝑠𝑡𝑟𝑎𝑖𝑛𝑡𝑠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22D49F-BAC5-60FB-1C8D-56C4C4A81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31" y="2333466"/>
                <a:ext cx="2418162" cy="276999"/>
              </a:xfrm>
              <a:prstGeom prst="rect">
                <a:avLst/>
              </a:prstGeom>
              <a:blipFill>
                <a:blip r:embed="rId10"/>
                <a:stretch>
                  <a:fillRect l="-1008" r="-50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B0B739-2CB4-21AD-2B36-24F14E053308}"/>
                  </a:ext>
                </a:extLst>
              </p:cNvPr>
              <p:cNvSpPr txBox="1"/>
              <p:nvPr/>
            </p:nvSpPr>
            <p:spPr>
              <a:xfrm>
                <a:off x="9363541" y="2800247"/>
                <a:ext cx="187025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B0B739-2CB4-21AD-2B36-24F14E053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541" y="2800247"/>
                <a:ext cx="1870256" cy="312650"/>
              </a:xfrm>
              <a:prstGeom prst="rect">
                <a:avLst/>
              </a:prstGeom>
              <a:blipFill>
                <a:blip r:embed="rId11"/>
                <a:stretch>
                  <a:fillRect l="-1629" t="-13462" r="-1954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E1D931-69BF-199A-6B2B-50123F422698}"/>
                  </a:ext>
                </a:extLst>
              </p:cNvPr>
              <p:cNvSpPr txBox="1"/>
              <p:nvPr/>
            </p:nvSpPr>
            <p:spPr>
              <a:xfrm>
                <a:off x="6838427" y="3304522"/>
                <a:ext cx="439537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E1D931-69BF-199A-6B2B-50123F422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427" y="3304522"/>
                <a:ext cx="4395370" cy="5203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5EF92E-33E3-5B29-A2B5-EF1C508BF20C}"/>
                  </a:ext>
                </a:extLst>
              </p:cNvPr>
              <p:cNvSpPr txBox="1"/>
              <p:nvPr/>
            </p:nvSpPr>
            <p:spPr>
              <a:xfrm>
                <a:off x="6208331" y="4376791"/>
                <a:ext cx="2192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3. 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𝐷𝑢𝑎𝑙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𝑐𝑜𝑛𝑠𝑡𝑟𝑎𝑖𝑡𝑛𝑠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5EF92E-33E3-5B29-A2B5-EF1C508BF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31" y="4376791"/>
                <a:ext cx="2192139" cy="276999"/>
              </a:xfrm>
              <a:prstGeom prst="rect">
                <a:avLst/>
              </a:prstGeom>
              <a:blipFill>
                <a:blip r:embed="rId13"/>
                <a:stretch>
                  <a:fillRect l="-1389" r="-556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742E34-66EC-8CFE-6899-02C4442F5300}"/>
                  </a:ext>
                </a:extLst>
              </p:cNvPr>
              <p:cNvSpPr txBox="1"/>
              <p:nvPr/>
            </p:nvSpPr>
            <p:spPr>
              <a:xfrm>
                <a:off x="9363541" y="4376791"/>
                <a:ext cx="6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742E34-66EC-8CFE-6899-02C4442F5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541" y="4376791"/>
                <a:ext cx="656205" cy="276999"/>
              </a:xfrm>
              <a:prstGeom prst="rect">
                <a:avLst/>
              </a:prstGeom>
              <a:blipFill>
                <a:blip r:embed="rId14"/>
                <a:stretch>
                  <a:fillRect l="-2778" r="-6481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116894E-7A19-9CCF-71FD-5FB303F697BE}"/>
                  </a:ext>
                </a:extLst>
              </p:cNvPr>
              <p:cNvSpPr txBox="1"/>
              <p:nvPr/>
            </p:nvSpPr>
            <p:spPr>
              <a:xfrm>
                <a:off x="6208330" y="5213035"/>
                <a:ext cx="3213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4. 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𝐶𝑜𝑚𝑝𝑙𝑒𝑚𝑒𝑛𝑡𝑎𝑟𝑦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𝑠𝑙𝑎𝑐𝑘𝑛𝑒𝑠𝑠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 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116894E-7A19-9CCF-71FD-5FB303F69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30" y="5213035"/>
                <a:ext cx="3213123" cy="276999"/>
              </a:xfrm>
              <a:prstGeom prst="rect">
                <a:avLst/>
              </a:prstGeom>
              <a:blipFill>
                <a:blip r:embed="rId15"/>
                <a:stretch>
                  <a:fillRect l="-75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EB7F9E-67A0-768A-EC4B-87BD05EC1770}"/>
                  </a:ext>
                </a:extLst>
              </p:cNvPr>
              <p:cNvSpPr txBox="1"/>
              <p:nvPr/>
            </p:nvSpPr>
            <p:spPr>
              <a:xfrm>
                <a:off x="6715071" y="5770107"/>
                <a:ext cx="484350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EB7F9E-67A0-768A-EC4B-87BD05EC1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071" y="5770107"/>
                <a:ext cx="4843505" cy="62235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75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7AD08B-CF9B-EDD7-E53D-44192AC1E9D3}"/>
              </a:ext>
            </a:extLst>
          </p:cNvPr>
          <p:cNvSpPr txBox="1"/>
          <p:nvPr/>
        </p:nvSpPr>
        <p:spPr>
          <a:xfrm>
            <a:off x="1463040" y="905691"/>
            <a:ext cx="17542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ELBO </a:t>
            </a:r>
            <a:r>
              <a:rPr lang="ko-KR" altLang="en-US"/>
              <a:t>기반 </a:t>
            </a:r>
            <a:r>
              <a:rPr lang="en-US" altLang="ko-KR"/>
              <a:t>VAE</a:t>
            </a:r>
          </a:p>
          <a:p>
            <a:endParaRPr lang="en-US" altLang="ko-KR"/>
          </a:p>
          <a:p>
            <a:r>
              <a:rPr lang="en-US" altLang="ko-KR"/>
              <a:t>L – VAE </a:t>
            </a:r>
          </a:p>
          <a:p>
            <a:endParaRPr lang="en-US" altLang="ko-KR"/>
          </a:p>
          <a:p>
            <a:r>
              <a:rPr lang="ko-KR" altLang="en-US"/>
              <a:t>비교 실험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6F6B8-A67E-101C-3C19-AB363DCDBF1A}"/>
              </a:ext>
            </a:extLst>
          </p:cNvPr>
          <p:cNvSpPr txBox="1"/>
          <p:nvPr/>
        </p:nvSpPr>
        <p:spPr>
          <a:xfrm>
            <a:off x="1463040" y="2926080"/>
            <a:ext cx="50626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2</a:t>
            </a:r>
            <a:r>
              <a:rPr lang="ko-KR" altLang="en-US"/>
              <a:t>차원 데이터셋 </a:t>
            </a:r>
            <a:r>
              <a:rPr lang="en-US" altLang="ko-KR"/>
              <a:t>-&gt; 1</a:t>
            </a:r>
            <a:r>
              <a:rPr lang="ko-KR" altLang="en-US"/>
              <a:t>차원 잠재공간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3</a:t>
            </a:r>
            <a:r>
              <a:rPr lang="ko-KR" altLang="en-US"/>
              <a:t>차원 데이터셋 </a:t>
            </a:r>
            <a:r>
              <a:rPr lang="en-US" altLang="ko-KR"/>
              <a:t>-&gt; 2</a:t>
            </a:r>
            <a:r>
              <a:rPr lang="ko-KR" altLang="en-US"/>
              <a:t>차원 잠재공간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MNIST </a:t>
            </a:r>
            <a:r>
              <a:rPr lang="ko-KR" altLang="en-US"/>
              <a:t>숫자 데이터셋 </a:t>
            </a:r>
            <a:r>
              <a:rPr lang="en-US" altLang="ko-KR"/>
              <a:t>(10, 2 </a:t>
            </a:r>
            <a:r>
              <a:rPr lang="ko-KR" altLang="en-US"/>
              <a:t>차원 잠재공간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7492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5F3A210-9CB4-4FFD-E4CE-DA3CB0AAB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390116"/>
            <a:ext cx="3884371" cy="28581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E80F02-1211-413A-4E00-2BEB04F86488}"/>
              </a:ext>
            </a:extLst>
          </p:cNvPr>
          <p:cNvSpPr txBox="1"/>
          <p:nvPr/>
        </p:nvSpPr>
        <p:spPr>
          <a:xfrm>
            <a:off x="4545874" y="827314"/>
            <a:ext cx="650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/>
              <a:t>차원 코사인 함수 구간을 잘라 노이즈를 주어 만든 데이터셋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BD23B-D619-119B-68FF-7F616BA7089C}"/>
              </a:ext>
            </a:extLst>
          </p:cNvPr>
          <p:cNvSpPr txBox="1"/>
          <p:nvPr/>
        </p:nvSpPr>
        <p:spPr>
          <a:xfrm>
            <a:off x="4650377" y="1994262"/>
            <a:ext cx="264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이제 </a:t>
            </a:r>
            <a:r>
              <a:rPr lang="en-US" altLang="ko-KR"/>
              <a:t>VAE</a:t>
            </a:r>
            <a:r>
              <a:rPr lang="ko-KR" altLang="en-US"/>
              <a:t>에 사용해보자</a:t>
            </a:r>
            <a:r>
              <a:rPr lang="en-US" altLang="ko-KR"/>
              <a:t>,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081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DDB3A-0E9B-7E87-494A-8F7965CBD341}"/>
              </a:ext>
            </a:extLst>
          </p:cNvPr>
          <p:cNvSpPr txBox="1"/>
          <p:nvPr/>
        </p:nvSpPr>
        <p:spPr>
          <a:xfrm>
            <a:off x="313509" y="287383"/>
            <a:ext cx="3442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실험조건</a:t>
            </a:r>
            <a:endParaRPr lang="en-US" altLang="ko-KR" sz="1200"/>
          </a:p>
          <a:p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[2 32 1 32 2] abTanh, </a:t>
            </a:r>
            <a:r>
              <a:rPr lang="ko-KR" altLang="en-US" sz="1200"/>
              <a:t>막단 </a:t>
            </a:r>
            <a:r>
              <a:rPr lang="en-US" altLang="ko-KR" sz="1200"/>
              <a:t>sigmoid X</a:t>
            </a:r>
          </a:p>
          <a:p>
            <a:pPr marL="171450" indent="-171450">
              <a:buFontTx/>
              <a:buChar char="-"/>
            </a:pPr>
            <a:r>
              <a:rPr lang="en-US" altLang="ko-KR" sz="1200"/>
              <a:t>Adam, epoch 10,000</a:t>
            </a:r>
          </a:p>
          <a:p>
            <a:pPr marL="171450" indent="-171450">
              <a:buFontTx/>
              <a:buChar char="-"/>
            </a:pPr>
            <a:r>
              <a:rPr lang="en-US" altLang="ko-KR" sz="1200"/>
              <a:t>MSE, KL loss (L VAE</a:t>
            </a:r>
            <a:r>
              <a:rPr lang="ko-KR" altLang="en-US" sz="1200"/>
              <a:t>의 경우 </a:t>
            </a:r>
            <a:r>
              <a:rPr lang="en-US" altLang="ko-KR" sz="1200"/>
              <a:t>alpha=1 </a:t>
            </a:r>
            <a:r>
              <a:rPr lang="ko-KR" altLang="en-US" sz="1200"/>
              <a:t>초기화</a:t>
            </a:r>
            <a:r>
              <a:rPr lang="en-US" altLang="ko-KR" sz="120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/>
              <a:t>각 </a:t>
            </a:r>
            <a:r>
              <a:rPr lang="en-US" altLang="ko-KR" sz="1200"/>
              <a:t>10</a:t>
            </a:r>
            <a:r>
              <a:rPr lang="ko-KR" altLang="en-US" sz="1200"/>
              <a:t>번씩 반복</a:t>
            </a:r>
          </a:p>
        </p:txBody>
      </p:sp>
    </p:spTree>
    <p:extLst>
      <p:ext uri="{BB962C8B-B14F-4D97-AF65-F5344CB8AC3E}">
        <p14:creationId xmlns:p14="http://schemas.microsoft.com/office/powerpoint/2010/main" val="38587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F0E24D-587B-3F17-5FBB-4DD298820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63" y="627019"/>
            <a:ext cx="1823389" cy="28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11CA5A-DB8D-E12C-909C-289D01405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027" y="627019"/>
            <a:ext cx="1830726" cy="28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75CBED-A38E-BCDF-5291-2F0ECA7CE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830" y="584557"/>
            <a:ext cx="1824368" cy="288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153EEC-684C-1657-B7BF-D3FA2B22E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474" y="595991"/>
            <a:ext cx="1827693" cy="288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CA0FEAB-54ED-F1D5-94F0-FD28A98F6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6001" y="595991"/>
            <a:ext cx="1834395" cy="28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C8430B-3123-A2AF-26D0-391E246179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0163" y="3685904"/>
            <a:ext cx="1810077" cy="288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6D3FB58-2844-57CD-ADC0-5480374E31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362" y="3685904"/>
            <a:ext cx="1838064" cy="288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F4FB9CB-2C9D-778F-50D9-43A4377917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7930" y="3589562"/>
            <a:ext cx="1825352" cy="288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F458B75-67D0-7339-67F4-8CDD4D5B07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4028" y="3589562"/>
            <a:ext cx="1793139" cy="288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B5B1989-A6E1-FD7E-6788-699AB01232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17913" y="3600996"/>
            <a:ext cx="1810494" cy="288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20A37C-FEB4-087D-4647-F745AA206692}"/>
              </a:ext>
            </a:extLst>
          </p:cNvPr>
          <p:cNvSpPr txBox="1"/>
          <p:nvPr/>
        </p:nvSpPr>
        <p:spPr>
          <a:xfrm>
            <a:off x="102070" y="133322"/>
            <a:ext cx="5609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L-VAE : </a:t>
            </a:r>
            <a:r>
              <a:rPr lang="ko-KR" altLang="en-US" sz="1200"/>
              <a:t>잘 복원된 경우의 복원오차 대략 </a:t>
            </a:r>
            <a:r>
              <a:rPr lang="en-US" altLang="ko-KR" sz="1200"/>
              <a:t>: 0.001, </a:t>
            </a:r>
            <a:r>
              <a:rPr lang="ko-KR" altLang="en-US" sz="1200"/>
              <a:t>분포오차 </a:t>
            </a:r>
            <a:r>
              <a:rPr lang="en-US" altLang="ko-KR" sz="1200"/>
              <a:t>: 45 , alpha : 0.0002</a:t>
            </a:r>
            <a:endParaRPr lang="ko-KR" alt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30F821-A8FD-6ACB-9D58-4868A69B48A8}"/>
              </a:ext>
            </a:extLst>
          </p:cNvPr>
          <p:cNvSpPr txBox="1"/>
          <p:nvPr/>
        </p:nvSpPr>
        <p:spPr>
          <a:xfrm>
            <a:off x="5814090" y="200348"/>
            <a:ext cx="5062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잘 안된 경우</a:t>
            </a:r>
            <a:r>
              <a:rPr lang="en-US" altLang="ko-KR" sz="1200"/>
              <a:t>(3,8,9</a:t>
            </a:r>
            <a:r>
              <a:rPr lang="ko-KR" altLang="en-US" sz="1200"/>
              <a:t>번째</a:t>
            </a:r>
            <a:r>
              <a:rPr lang="en-US" altLang="ko-KR" sz="1200"/>
              <a:t>) : </a:t>
            </a:r>
            <a:r>
              <a:rPr lang="ko-KR" altLang="en-US" sz="1200"/>
              <a:t>복원오차 </a:t>
            </a:r>
            <a:r>
              <a:rPr lang="en-US" altLang="ko-KR" sz="1200"/>
              <a:t>: 0.02, </a:t>
            </a:r>
            <a:r>
              <a:rPr lang="ko-KR" altLang="en-US" sz="1200"/>
              <a:t>분포오차 </a:t>
            </a:r>
            <a:r>
              <a:rPr lang="en-US" altLang="ko-KR" sz="1200"/>
              <a:t>: 50, alpha : 0.0002</a:t>
            </a:r>
            <a:endParaRPr lang="ko-KR" alt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9E5F4-5AEA-96AC-BAB6-C6DBCBDD0DFC}"/>
              </a:ext>
            </a:extLst>
          </p:cNvPr>
          <p:cNvSpPr txBox="1"/>
          <p:nvPr/>
        </p:nvSpPr>
        <p:spPr>
          <a:xfrm>
            <a:off x="94758" y="1354607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파란 점 </a:t>
            </a:r>
            <a:r>
              <a:rPr lang="en-US" altLang="ko-KR" sz="1200"/>
              <a:t>: </a:t>
            </a:r>
            <a:r>
              <a:rPr lang="ko-KR" altLang="en-US" sz="1200"/>
              <a:t>참 데이터</a:t>
            </a:r>
            <a:endParaRPr lang="en-US" altLang="ko-KR" sz="1200"/>
          </a:p>
          <a:p>
            <a:r>
              <a:rPr lang="ko-KR" altLang="en-US" sz="1200"/>
              <a:t>빨간 </a:t>
            </a:r>
            <a:r>
              <a:rPr lang="en-US" altLang="ko-KR" sz="1200"/>
              <a:t>x : </a:t>
            </a:r>
            <a:r>
              <a:rPr lang="ko-KR" altLang="en-US" sz="1200"/>
              <a:t>복원점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691F17-F3A6-9CAC-78CA-FE55CA681100}"/>
              </a:ext>
            </a:extLst>
          </p:cNvPr>
          <p:cNvSpPr txBox="1"/>
          <p:nvPr/>
        </p:nvSpPr>
        <p:spPr>
          <a:xfrm>
            <a:off x="94758" y="2400276"/>
            <a:ext cx="15135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파란 점 </a:t>
            </a:r>
            <a:r>
              <a:rPr lang="en-US" altLang="ko-KR" sz="1200"/>
              <a:t>: </a:t>
            </a:r>
            <a:r>
              <a:rPr lang="ko-KR" altLang="en-US" sz="1200"/>
              <a:t>참 데이터</a:t>
            </a:r>
            <a:endParaRPr lang="en-US" altLang="ko-KR" sz="1200"/>
          </a:p>
          <a:p>
            <a:r>
              <a:rPr lang="ko-KR" altLang="en-US" sz="1200"/>
              <a:t>빨간 </a:t>
            </a:r>
            <a:r>
              <a:rPr lang="en-US" altLang="ko-KR" sz="1200"/>
              <a:t>x : 1</a:t>
            </a:r>
            <a:r>
              <a:rPr lang="ko-KR" altLang="en-US" sz="1200"/>
              <a:t>차원</a:t>
            </a:r>
            <a:endParaRPr lang="en-US" altLang="ko-KR" sz="1200"/>
          </a:p>
          <a:p>
            <a:r>
              <a:rPr lang="ko-KR" altLang="en-US" sz="1200"/>
              <a:t>잠재공간에서 표준</a:t>
            </a:r>
            <a:endParaRPr lang="en-US" altLang="ko-KR" sz="1200"/>
          </a:p>
          <a:p>
            <a:r>
              <a:rPr lang="ko-KR" altLang="en-US" sz="1200"/>
              <a:t>정규분포 샘플링</a:t>
            </a:r>
            <a:endParaRPr lang="en-US" altLang="ko-KR" sz="1200"/>
          </a:p>
          <a:p>
            <a:r>
              <a:rPr lang="en-US" altLang="ko-KR" sz="1200"/>
              <a:t>1,000</a:t>
            </a:r>
            <a:r>
              <a:rPr lang="ko-KR" altLang="en-US" sz="1200"/>
              <a:t>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34433A-E534-97F5-15DE-4953C1E77A21}"/>
              </a:ext>
            </a:extLst>
          </p:cNvPr>
          <p:cNvSpPr txBox="1"/>
          <p:nvPr/>
        </p:nvSpPr>
        <p:spPr>
          <a:xfrm>
            <a:off x="69774" y="6561550"/>
            <a:ext cx="2129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즉</a:t>
            </a:r>
            <a:r>
              <a:rPr lang="en-US" altLang="ko-KR" sz="1200" b="1">
                <a:solidFill>
                  <a:srgbClr val="FF0000"/>
                </a:solidFill>
              </a:rPr>
              <a:t>, </a:t>
            </a:r>
            <a:r>
              <a:rPr lang="ko-KR" altLang="en-US" sz="1200" b="1">
                <a:solidFill>
                  <a:srgbClr val="FF0000"/>
                </a:solidFill>
              </a:rPr>
              <a:t>일단 복원이 잘되어야 함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5ADC871-56CC-ABC2-5EDB-BE39E4ACAAB7}"/>
              </a:ext>
            </a:extLst>
          </p:cNvPr>
          <p:cNvSpPr/>
          <p:nvPr/>
        </p:nvSpPr>
        <p:spPr>
          <a:xfrm>
            <a:off x="8482149" y="1027611"/>
            <a:ext cx="1064200" cy="818606"/>
          </a:xfrm>
          <a:custGeom>
            <a:avLst/>
            <a:gdLst>
              <a:gd name="connsiteX0" fmla="*/ 0 w 1064200"/>
              <a:gd name="connsiteY0" fmla="*/ 818606 h 818606"/>
              <a:gd name="connsiteX1" fmla="*/ 121920 w 1064200"/>
              <a:gd name="connsiteY1" fmla="*/ 705395 h 818606"/>
              <a:gd name="connsiteX2" fmla="*/ 87085 w 1064200"/>
              <a:gd name="connsiteY2" fmla="*/ 505098 h 818606"/>
              <a:gd name="connsiteX3" fmla="*/ 1053737 w 1064200"/>
              <a:gd name="connsiteY3" fmla="*/ 644435 h 818606"/>
              <a:gd name="connsiteX4" fmla="*/ 592182 w 1064200"/>
              <a:gd name="connsiteY4" fmla="*/ 287383 h 818606"/>
              <a:gd name="connsiteX5" fmla="*/ 470262 w 1064200"/>
              <a:gd name="connsiteY5" fmla="*/ 0 h 81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200" h="818606">
                <a:moveTo>
                  <a:pt x="0" y="818606"/>
                </a:moveTo>
                <a:cubicBezTo>
                  <a:pt x="53703" y="788126"/>
                  <a:pt x="107406" y="757646"/>
                  <a:pt x="121920" y="705395"/>
                </a:cubicBezTo>
                <a:cubicBezTo>
                  <a:pt x="136434" y="653144"/>
                  <a:pt x="-68218" y="515258"/>
                  <a:pt x="87085" y="505098"/>
                </a:cubicBezTo>
                <a:cubicBezTo>
                  <a:pt x="242388" y="494938"/>
                  <a:pt x="969554" y="680721"/>
                  <a:pt x="1053737" y="644435"/>
                </a:cubicBezTo>
                <a:cubicBezTo>
                  <a:pt x="1137920" y="608149"/>
                  <a:pt x="689428" y="394789"/>
                  <a:pt x="592182" y="287383"/>
                </a:cubicBezTo>
                <a:cubicBezTo>
                  <a:pt x="494936" y="179977"/>
                  <a:pt x="482599" y="89988"/>
                  <a:pt x="470262" y="0"/>
                </a:cubicBezTo>
              </a:path>
            </a:pathLst>
          </a:cu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3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020A37C-FEB4-087D-4647-F745AA206692}"/>
              </a:ext>
            </a:extLst>
          </p:cNvPr>
          <p:cNvSpPr txBox="1"/>
          <p:nvPr/>
        </p:nvSpPr>
        <p:spPr>
          <a:xfrm>
            <a:off x="102070" y="133322"/>
            <a:ext cx="5133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VAE : </a:t>
            </a:r>
            <a:r>
              <a:rPr lang="ko-KR" altLang="en-US" sz="1200"/>
              <a:t>잘 복원된 경우의 복원오차 대략 </a:t>
            </a:r>
            <a:r>
              <a:rPr lang="en-US" altLang="ko-KR" sz="1200"/>
              <a:t>: 0.07 – 0.1  </a:t>
            </a:r>
            <a:r>
              <a:rPr lang="ko-KR" altLang="en-US" sz="1200"/>
              <a:t>분포오차 </a:t>
            </a:r>
            <a:r>
              <a:rPr lang="en-US" altLang="ko-KR" sz="1200"/>
              <a:t>: 0.000005</a:t>
            </a:r>
            <a:endParaRPr lang="ko-KR" alt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9E5F4-5AEA-96AC-BAB6-C6DBCBDD0DFC}"/>
              </a:ext>
            </a:extLst>
          </p:cNvPr>
          <p:cNvSpPr txBox="1"/>
          <p:nvPr/>
        </p:nvSpPr>
        <p:spPr>
          <a:xfrm>
            <a:off x="793825" y="1174466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파란 점 </a:t>
            </a:r>
            <a:r>
              <a:rPr lang="en-US" altLang="ko-KR" sz="1200"/>
              <a:t>: </a:t>
            </a:r>
            <a:r>
              <a:rPr lang="ko-KR" altLang="en-US" sz="1200"/>
              <a:t>참 데이터</a:t>
            </a:r>
            <a:endParaRPr lang="en-US" altLang="ko-KR" sz="1200"/>
          </a:p>
          <a:p>
            <a:r>
              <a:rPr lang="ko-KR" altLang="en-US" sz="1200"/>
              <a:t>빨간 </a:t>
            </a:r>
            <a:r>
              <a:rPr lang="en-US" altLang="ko-KR" sz="1200"/>
              <a:t>x : </a:t>
            </a:r>
            <a:r>
              <a:rPr lang="ko-KR" altLang="en-US" sz="1200"/>
              <a:t>복원점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691F17-F3A6-9CAC-78CA-FE55CA681100}"/>
              </a:ext>
            </a:extLst>
          </p:cNvPr>
          <p:cNvSpPr txBox="1"/>
          <p:nvPr/>
        </p:nvSpPr>
        <p:spPr>
          <a:xfrm>
            <a:off x="583846" y="2389148"/>
            <a:ext cx="15135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파란 점 </a:t>
            </a:r>
            <a:r>
              <a:rPr lang="en-US" altLang="ko-KR" sz="1200"/>
              <a:t>: </a:t>
            </a:r>
            <a:r>
              <a:rPr lang="ko-KR" altLang="en-US" sz="1200"/>
              <a:t>참 데이터</a:t>
            </a:r>
            <a:endParaRPr lang="en-US" altLang="ko-KR" sz="1200"/>
          </a:p>
          <a:p>
            <a:r>
              <a:rPr lang="ko-KR" altLang="en-US" sz="1200"/>
              <a:t>빨간 </a:t>
            </a:r>
            <a:r>
              <a:rPr lang="en-US" altLang="ko-KR" sz="1200"/>
              <a:t>x : 1</a:t>
            </a:r>
            <a:r>
              <a:rPr lang="ko-KR" altLang="en-US" sz="1200"/>
              <a:t>차원</a:t>
            </a:r>
            <a:endParaRPr lang="en-US" altLang="ko-KR" sz="1200"/>
          </a:p>
          <a:p>
            <a:r>
              <a:rPr lang="ko-KR" altLang="en-US" sz="1200"/>
              <a:t>잠재공간에서 표준</a:t>
            </a:r>
            <a:endParaRPr lang="en-US" altLang="ko-KR" sz="1200"/>
          </a:p>
          <a:p>
            <a:r>
              <a:rPr lang="ko-KR" altLang="en-US" sz="1200"/>
              <a:t>정규분포 샘플링</a:t>
            </a:r>
            <a:endParaRPr lang="en-US" altLang="ko-KR" sz="1200"/>
          </a:p>
          <a:p>
            <a:r>
              <a:rPr lang="en-US" altLang="ko-KR" sz="1200"/>
              <a:t>1,000</a:t>
            </a:r>
            <a:r>
              <a:rPr lang="ko-KR" altLang="en-US" sz="1200"/>
              <a:t>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34433A-E534-97F5-15DE-4953C1E77A21}"/>
              </a:ext>
            </a:extLst>
          </p:cNvPr>
          <p:cNvSpPr txBox="1"/>
          <p:nvPr/>
        </p:nvSpPr>
        <p:spPr>
          <a:xfrm>
            <a:off x="69774" y="6561550"/>
            <a:ext cx="2129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즉</a:t>
            </a:r>
            <a:r>
              <a:rPr lang="en-US" altLang="ko-KR" sz="1200" b="1">
                <a:solidFill>
                  <a:srgbClr val="FF0000"/>
                </a:solidFill>
              </a:rPr>
              <a:t>, </a:t>
            </a:r>
            <a:r>
              <a:rPr lang="ko-KR" altLang="en-US" sz="1200" b="1">
                <a:solidFill>
                  <a:srgbClr val="FF0000"/>
                </a:solidFill>
              </a:rPr>
              <a:t>일단 복원이 잘되어야 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38FB96-A87B-4AC5-E018-CDBD27AB6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194" y="667475"/>
            <a:ext cx="1803595" cy="28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182374-5C1F-FBF8-8AFC-7074F8283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226" y="667475"/>
            <a:ext cx="1851429" cy="288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7CDB66-9E72-50F0-699D-28637B9C1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805" y="665041"/>
            <a:ext cx="1794367" cy="288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9CD6CB-3B78-94CF-76FA-0071CE875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015" y="655729"/>
            <a:ext cx="1796395" cy="288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0B5F549-06A3-F46D-DE5E-4330E2CCFD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2035" y="669819"/>
            <a:ext cx="1766619" cy="288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049F6AE-5808-8934-A0DB-9CE095D861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5194" y="3633305"/>
            <a:ext cx="1782077" cy="2880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0B77C2C-A8E6-D9FA-07BA-5A9B8E444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485" y="3633305"/>
            <a:ext cx="1791170" cy="288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EBF38E2-2FB2-6DDF-7CE8-CD232B3466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2417" y="3633305"/>
            <a:ext cx="1808755" cy="288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F875146-51DE-998D-F059-6ED9748E2F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93093" y="3633305"/>
            <a:ext cx="1834237" cy="2880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101CB30-B545-C919-60F2-38C2BC5332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6660" y="3633305"/>
            <a:ext cx="177199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A3EA-4DBC-0DF1-A53F-95D6B348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BD925-BA11-3CCA-7334-B38D4953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75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6645A3-0D11-39CB-EFB5-01AD6EE5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400" y="462099"/>
            <a:ext cx="6421075" cy="28325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6AC8B8-E831-A938-D79B-B028C1AF5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400" y="3889602"/>
            <a:ext cx="6246903" cy="1567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4A7AC8-4DF0-DF77-D1F8-DAA4EBCFD66B}"/>
                  </a:ext>
                </a:extLst>
              </p:cNvPr>
              <p:cNvSpPr txBox="1"/>
              <p:nvPr/>
            </p:nvSpPr>
            <p:spPr>
              <a:xfrm>
                <a:off x="213222" y="914399"/>
                <a:ext cx="4625049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/>
                  <a:t>실험조건</a:t>
                </a:r>
                <a:endParaRPr lang="en-US" altLang="ko-KR" sz="1200"/>
              </a:p>
              <a:p>
                <a:endParaRPr lang="en-US" altLang="ko-KR" sz="1200"/>
              </a:p>
              <a:p>
                <a:pPr marL="171450" indent="-171450">
                  <a:buFontTx/>
                  <a:buChar char="-"/>
                </a:pPr>
                <a:r>
                  <a:rPr lang="en-US" altLang="ko-KR" sz="1200"/>
                  <a:t>3</a:t>
                </a:r>
                <a:r>
                  <a:rPr lang="ko-KR" altLang="en-US" sz="1200"/>
                  <a:t>차원에 심플한 코사인 함수에 대해 구간을 잘라</a:t>
                </a:r>
                <a:endParaRPr lang="en-US" altLang="ko-KR" sz="1200"/>
              </a:p>
              <a:p>
                <a:r>
                  <a:rPr lang="ko-KR" altLang="en-US" sz="1200"/>
                  <a:t>노이즈를 주어 데이터 </a:t>
                </a:r>
                <a:r>
                  <a:rPr lang="en-US" altLang="ko-KR" sz="1200"/>
                  <a:t>10,000</a:t>
                </a:r>
                <a:r>
                  <a:rPr lang="ko-KR" altLang="en-US" sz="1200"/>
                  <a:t>개 생성</a:t>
                </a:r>
                <a:endParaRPr lang="en-US" altLang="ko-KR" sz="1200"/>
              </a:p>
              <a:p>
                <a:endParaRPr lang="en-US" altLang="ko-KR" sz="1200"/>
              </a:p>
              <a:p>
                <a:pPr marL="171450" indent="-171450">
                  <a:buFontTx/>
                  <a:buChar char="-"/>
                </a:pPr>
                <a:r>
                  <a:rPr lang="ko-KR" altLang="en-US" sz="1200"/>
                  <a:t>인코더</a:t>
                </a:r>
                <a:r>
                  <a:rPr lang="en-US" altLang="ko-KR" sz="1200"/>
                  <a:t>, </a:t>
                </a:r>
                <a:r>
                  <a:rPr lang="ko-KR" altLang="en-US" sz="1200"/>
                  <a:t>디코더 모두 은닉층</a:t>
                </a:r>
                <a:r>
                  <a:rPr lang="en-US" altLang="ko-KR" sz="1200"/>
                  <a:t>1</a:t>
                </a:r>
                <a:r>
                  <a:rPr lang="ko-KR" altLang="en-US" sz="1200"/>
                  <a:t>개</a:t>
                </a:r>
                <a:r>
                  <a:rPr lang="en-US" altLang="ko-KR" sz="1200"/>
                  <a:t>, </a:t>
                </a:r>
                <a:r>
                  <a:rPr lang="ko-KR" altLang="en-US" sz="1200"/>
                  <a:t>노드 수 </a:t>
                </a:r>
                <a:r>
                  <a:rPr lang="en-US" altLang="ko-KR" sz="1200"/>
                  <a:t>32, abTanh </a:t>
                </a:r>
                <a:r>
                  <a:rPr lang="ko-KR" altLang="en-US" sz="1200"/>
                  <a:t>함수 사용</a:t>
                </a:r>
                <a:endParaRPr lang="en-US" altLang="ko-KR" sz="1200"/>
              </a:p>
              <a:p>
                <a:pPr marL="171450" indent="-171450">
                  <a:buFontTx/>
                  <a:buChar char="-"/>
                </a:pPr>
                <a:endParaRPr lang="en-US" altLang="ko-KR" sz="1200"/>
              </a:p>
              <a:p>
                <a:pPr marL="171450" indent="-171450">
                  <a:buFontTx/>
                  <a:buChar char="-"/>
                </a:pPr>
                <a:r>
                  <a:rPr lang="en-US" altLang="ko-KR" sz="1200"/>
                  <a:t>2</a:t>
                </a:r>
                <a:r>
                  <a:rPr lang="ko-KR" altLang="en-US" sz="1200"/>
                  <a:t>차원 잠재공간 설계</a:t>
                </a:r>
                <a:endParaRPr lang="en-US" altLang="ko-KR" sz="1200"/>
              </a:p>
              <a:p>
                <a:pPr marL="171450" indent="-171450">
                  <a:buFontTx/>
                  <a:buChar char="-"/>
                </a:pPr>
                <a:endParaRPr lang="en-US" altLang="ko-KR" sz="1200"/>
              </a:p>
              <a:p>
                <a:pPr marL="171450" indent="-1714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altLang="ko-KR" sz="1200"/>
                  <a:t> </a:t>
                </a:r>
                <a:r>
                  <a:rPr lang="ko-KR" altLang="en-US" sz="1200"/>
                  <a:t>적당한 값 상수로 줌</a:t>
                </a:r>
                <a:endParaRPr lang="en-US" altLang="ko-KR" sz="1200"/>
              </a:p>
              <a:p>
                <a:pPr marL="171450" indent="-171450">
                  <a:buFontTx/>
                  <a:buChar char="-"/>
                </a:pPr>
                <a:endParaRPr lang="en-US" altLang="ko-KR" sz="1200"/>
              </a:p>
              <a:p>
                <a:pPr marL="171450" indent="-1714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200"/>
                  <a:t> </a:t>
                </a:r>
                <a:r>
                  <a:rPr lang="ko-KR" altLang="en-US" sz="1200"/>
                  <a:t>초기화값 설정</a:t>
                </a:r>
                <a:endParaRPr lang="en-US" altLang="ko-KR" sz="1200"/>
              </a:p>
              <a:p>
                <a:pPr marL="171450" indent="-171450">
                  <a:buFontTx/>
                  <a:buChar char="-"/>
                </a:pPr>
                <a:endParaRPr lang="en-US" altLang="ko-KR" sz="1200"/>
              </a:p>
              <a:p>
                <a:pPr marL="171450" indent="-1714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ko-KR" sz="1200"/>
                  <a:t> </a:t>
                </a:r>
                <a:r>
                  <a:rPr lang="ko-KR" altLang="en-US" sz="1200"/>
                  <a:t>을 위해</a:t>
                </a:r>
                <a:r>
                  <a:rPr lang="en-US" altLang="ko-KR" sz="1200"/>
                  <a:t>, </a:t>
                </a:r>
                <a:r>
                  <a:rPr lang="ko-KR" altLang="en-US" sz="1200"/>
                  <a:t>음수가 될 경우 기울기 반대방향으로 학습</a:t>
                </a:r>
                <a:endParaRPr lang="en-US" altLang="ko-KR" sz="1200"/>
              </a:p>
              <a:p>
                <a:pPr marL="171450" indent="-171450">
                  <a:buFontTx/>
                  <a:buChar char="-"/>
                </a:pPr>
                <a:endParaRPr lang="en-US" altLang="ko-KR" sz="1200"/>
              </a:p>
              <a:p>
                <a:pPr marL="171450" indent="-171450">
                  <a:buFontTx/>
                  <a:buChar char="-"/>
                </a:pPr>
                <a:r>
                  <a:rPr lang="en-US" altLang="ko-KR" sz="1200"/>
                  <a:t>Adam, 200Epochs</a:t>
                </a:r>
              </a:p>
              <a:p>
                <a:pPr marL="171450" indent="-171450">
                  <a:buFontTx/>
                  <a:buChar char="-"/>
                </a:pPr>
                <a:endParaRPr lang="en-US" altLang="ko-KR" sz="1200"/>
              </a:p>
              <a:p>
                <a:pPr marL="171450" indent="-171450">
                  <a:buFontTx/>
                  <a:buChar char="-"/>
                </a:pPr>
                <a:r>
                  <a:rPr lang="en-US" altLang="ko-KR" sz="1200"/>
                  <a:t>ELBO</a:t>
                </a:r>
                <a:r>
                  <a:rPr lang="ko-KR" altLang="en-US" sz="1200"/>
                  <a:t> 와 </a:t>
                </a:r>
                <a:r>
                  <a:rPr lang="en-US" altLang="ko-KR" sz="1200"/>
                  <a:t>L-VAE </a:t>
                </a:r>
                <a:r>
                  <a:rPr lang="ko-KR" altLang="en-US" sz="1200"/>
                  <a:t>각 </a:t>
                </a:r>
                <a:r>
                  <a:rPr lang="en-US" altLang="ko-KR" sz="1200"/>
                  <a:t>10</a:t>
                </a:r>
                <a:r>
                  <a:rPr lang="ko-KR" altLang="en-US" sz="1200"/>
                  <a:t>회 반복</a:t>
                </a:r>
                <a:endParaRPr lang="en-US" altLang="ko-KR" sz="12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4A7AC8-4DF0-DF77-D1F8-DAA4EBCFD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2" y="914399"/>
                <a:ext cx="4625049" cy="3416320"/>
              </a:xfrm>
              <a:prstGeom prst="rect">
                <a:avLst/>
              </a:prstGeom>
              <a:blipFill>
                <a:blip r:embed="rId4"/>
                <a:stretch>
                  <a:fillRect l="-264" b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987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8B3B09C-A45D-DD81-C8CC-C2DC83FF4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693868"/>
              </p:ext>
            </p:extLst>
          </p:nvPr>
        </p:nvGraphicFramePr>
        <p:xfrm>
          <a:off x="232940" y="664030"/>
          <a:ext cx="3757887" cy="2694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791">
                  <a:extLst>
                    <a:ext uri="{9D8B030D-6E8A-4147-A177-3AD203B41FA5}">
                      <a16:colId xmlns:a16="http://schemas.microsoft.com/office/drawing/2014/main" val="2694850914"/>
                    </a:ext>
                  </a:extLst>
                </a:gridCol>
                <a:gridCol w="1929297">
                  <a:extLst>
                    <a:ext uri="{9D8B030D-6E8A-4147-A177-3AD203B41FA5}">
                      <a16:colId xmlns:a16="http://schemas.microsoft.com/office/drawing/2014/main" val="1894033024"/>
                    </a:ext>
                  </a:extLst>
                </a:gridCol>
                <a:gridCol w="1129799">
                  <a:extLst>
                    <a:ext uri="{9D8B030D-6E8A-4147-A177-3AD203B41FA5}">
                      <a16:colId xmlns:a16="http://schemas.microsoft.com/office/drawing/2014/main" val="321114801"/>
                    </a:ext>
                  </a:extLst>
                </a:gridCol>
              </a:tblGrid>
              <a:tr h="192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Layer</a:t>
                      </a:r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Shape</a:t>
                      </a:r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Output shape</a:t>
                      </a:r>
                      <a:endParaRPr lang="ko-KR" altLang="en-US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81156"/>
                  </a:ext>
                </a:extLst>
              </a:tr>
              <a:tr h="192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Conv1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64, (3,3), s=2, pad=‘v’, abTanh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(N, 13, 13, 64)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704435"/>
                  </a:ext>
                </a:extLst>
              </a:tr>
              <a:tr h="192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Conv2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64, (3,3), s=2, pad=‘v’, abTanh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(N, 6, 6, 64)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359780"/>
                  </a:ext>
                </a:extLst>
              </a:tr>
              <a:tr h="192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Flatten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(N, 2304)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32153"/>
                  </a:ext>
                </a:extLst>
              </a:tr>
              <a:tr h="192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latent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(N, 10)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89862"/>
                  </a:ext>
                </a:extLst>
              </a:tr>
              <a:tr h="19294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Decoder</a:t>
                      </a:r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91034"/>
                  </a:ext>
                </a:extLst>
              </a:tr>
              <a:tr h="192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Dense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(7*7*32)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(N, 1568)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837645"/>
                  </a:ext>
                </a:extLst>
              </a:tr>
              <a:tr h="192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Reshape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(7,7,32)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(N, 7,7,32)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726252"/>
                  </a:ext>
                </a:extLst>
              </a:tr>
              <a:tr h="192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dConv1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64, (3,3), s=2, pad=‘s’, abTanh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(N, 14, 14, 64)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15933"/>
                  </a:ext>
                </a:extLst>
              </a:tr>
              <a:tr h="192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dConv2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64, (4,4), s=2, pad=‘s’, abTanh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(N, 28, 28, 64)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6481"/>
                  </a:ext>
                </a:extLst>
              </a:tr>
              <a:tr h="256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dConv3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1, (2,2), s=1, p=‘s’, sigmoid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(N, 28,28, 1)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9324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FC70E0B-FBD3-B874-78EF-117973A1A346}"/>
              </a:ext>
            </a:extLst>
          </p:cNvPr>
          <p:cNvSpPr txBox="1"/>
          <p:nvPr/>
        </p:nvSpPr>
        <p:spPr>
          <a:xfrm>
            <a:off x="248056" y="191589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MNIST </a:t>
            </a:r>
            <a:r>
              <a:rPr lang="ko-KR" altLang="en-US"/>
              <a:t>데이터셋에 대해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D9082-6DAE-D45C-F6B1-EE80174C4F5E}"/>
              </a:ext>
            </a:extLst>
          </p:cNvPr>
          <p:cNvSpPr txBox="1"/>
          <p:nvPr/>
        </p:nvSpPr>
        <p:spPr>
          <a:xfrm>
            <a:off x="248056" y="3587931"/>
            <a:ext cx="3442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실험조건</a:t>
            </a:r>
            <a:endParaRPr lang="en-US" altLang="ko-KR" sz="1200"/>
          </a:p>
          <a:p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Adam, epoch 101</a:t>
            </a:r>
          </a:p>
          <a:p>
            <a:pPr marL="171450" indent="-171450">
              <a:buFontTx/>
              <a:buChar char="-"/>
            </a:pPr>
            <a:r>
              <a:rPr lang="en-US" altLang="ko-KR" sz="1200"/>
              <a:t>MSE, KL loss (L VAE</a:t>
            </a:r>
            <a:r>
              <a:rPr lang="ko-KR" altLang="en-US" sz="1200"/>
              <a:t>의 경우 </a:t>
            </a:r>
            <a:r>
              <a:rPr lang="en-US" altLang="ko-KR" sz="1200"/>
              <a:t>alpha=1 </a:t>
            </a:r>
            <a:r>
              <a:rPr lang="ko-KR" altLang="en-US" sz="1200"/>
              <a:t>초기화</a:t>
            </a:r>
            <a:r>
              <a:rPr lang="en-US" altLang="ko-KR" sz="120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C751D6-4665-405E-10D4-255A7118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236" y="852211"/>
            <a:ext cx="6902087" cy="2911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E5C708-BC8A-6941-3568-59BDD4595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734" y="2221321"/>
            <a:ext cx="3597027" cy="35918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8C346A-DBE0-F894-BC6B-E8F88DE22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436" y="2221321"/>
            <a:ext cx="3581633" cy="35816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15AB04D-1AC4-5BF8-3D9D-E3F870D78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942" y="1624576"/>
            <a:ext cx="6836488" cy="1845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81EF48-99E6-16B6-97BE-7529EE12695E}"/>
              </a:ext>
            </a:extLst>
          </p:cNvPr>
          <p:cNvSpPr txBox="1"/>
          <p:nvPr/>
        </p:nvSpPr>
        <p:spPr>
          <a:xfrm>
            <a:off x="4406734" y="560921"/>
            <a:ext cx="1468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L-VAE </a:t>
            </a:r>
            <a:r>
              <a:rPr lang="ko-KR" altLang="en-US" sz="1200"/>
              <a:t>손실함수 값</a:t>
            </a:r>
            <a:endParaRPr lang="en-US" altLang="ko-KR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A288D-B212-12D9-6056-C9C250F699E9}"/>
              </a:ext>
            </a:extLst>
          </p:cNvPr>
          <p:cNvSpPr txBox="1"/>
          <p:nvPr/>
        </p:nvSpPr>
        <p:spPr>
          <a:xfrm>
            <a:off x="4406734" y="1249047"/>
            <a:ext cx="1787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VAE(ELBO) </a:t>
            </a:r>
            <a:r>
              <a:rPr lang="ko-KR" altLang="en-US" sz="1200"/>
              <a:t>손실함수 값</a:t>
            </a:r>
            <a:endParaRPr lang="en-US" altLang="ko-KR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EFA8C-B2EB-7990-4184-B32E6AC9305B}"/>
              </a:ext>
            </a:extLst>
          </p:cNvPr>
          <p:cNvSpPr txBox="1"/>
          <p:nvPr/>
        </p:nvSpPr>
        <p:spPr>
          <a:xfrm>
            <a:off x="5681271" y="5952553"/>
            <a:ext cx="4838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10</a:t>
            </a:r>
            <a:r>
              <a:rPr lang="ko-KR" altLang="en-US" sz="1200"/>
              <a:t>차원 잠재공간에서 표준정규분포로 </a:t>
            </a:r>
            <a:r>
              <a:rPr lang="en-US" altLang="ko-KR" sz="1200"/>
              <a:t>100</a:t>
            </a:r>
            <a:r>
              <a:rPr lang="ko-KR" altLang="en-US" sz="1200"/>
              <a:t>개 샘플링 후 복원한 그림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75480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8B3B09C-A45D-DD81-C8CC-C2DC83FF4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86944"/>
              </p:ext>
            </p:extLst>
          </p:nvPr>
        </p:nvGraphicFramePr>
        <p:xfrm>
          <a:off x="232940" y="664030"/>
          <a:ext cx="3757887" cy="2694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791">
                  <a:extLst>
                    <a:ext uri="{9D8B030D-6E8A-4147-A177-3AD203B41FA5}">
                      <a16:colId xmlns:a16="http://schemas.microsoft.com/office/drawing/2014/main" val="2694850914"/>
                    </a:ext>
                  </a:extLst>
                </a:gridCol>
                <a:gridCol w="1929297">
                  <a:extLst>
                    <a:ext uri="{9D8B030D-6E8A-4147-A177-3AD203B41FA5}">
                      <a16:colId xmlns:a16="http://schemas.microsoft.com/office/drawing/2014/main" val="1894033024"/>
                    </a:ext>
                  </a:extLst>
                </a:gridCol>
                <a:gridCol w="1129799">
                  <a:extLst>
                    <a:ext uri="{9D8B030D-6E8A-4147-A177-3AD203B41FA5}">
                      <a16:colId xmlns:a16="http://schemas.microsoft.com/office/drawing/2014/main" val="321114801"/>
                    </a:ext>
                  </a:extLst>
                </a:gridCol>
              </a:tblGrid>
              <a:tr h="192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Layer</a:t>
                      </a:r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Shape</a:t>
                      </a:r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Output shape</a:t>
                      </a:r>
                      <a:endParaRPr lang="ko-KR" altLang="en-US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81156"/>
                  </a:ext>
                </a:extLst>
              </a:tr>
              <a:tr h="192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Conv1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64, (3,3), s=2, pad=‘v’, abTanh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(N, 13, 13, 64)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704435"/>
                  </a:ext>
                </a:extLst>
              </a:tr>
              <a:tr h="192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Conv2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64, (3,3), s=2, pad=‘v’, abTanh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(N, 6, 6, 64)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359780"/>
                  </a:ext>
                </a:extLst>
              </a:tr>
              <a:tr h="192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Flatten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(N, 2304)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32153"/>
                  </a:ext>
                </a:extLst>
              </a:tr>
              <a:tr h="192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latent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(N, 10)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89862"/>
                  </a:ext>
                </a:extLst>
              </a:tr>
              <a:tr h="19294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Decoder</a:t>
                      </a:r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91034"/>
                  </a:ext>
                </a:extLst>
              </a:tr>
              <a:tr h="192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Dense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(7*7*32)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(N, 1568)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837645"/>
                  </a:ext>
                </a:extLst>
              </a:tr>
              <a:tr h="192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Reshape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(7,7,32)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(N, 7,7,32)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726252"/>
                  </a:ext>
                </a:extLst>
              </a:tr>
              <a:tr h="192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dConv1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64, (3,3), s=2, pad=‘s’, abTanh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(N, 14, 14, 64)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15933"/>
                  </a:ext>
                </a:extLst>
              </a:tr>
              <a:tr h="192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dConv2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64, (4,4), s=2, pad=‘s’, abTanh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(N, 28, 28, 64)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6481"/>
                  </a:ext>
                </a:extLst>
              </a:tr>
              <a:tr h="256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dConv3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1, (2,2), s=1, p=‘s’, sigmoid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(N, 28,28, 1)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9324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FC70E0B-FBD3-B874-78EF-117973A1A346}"/>
              </a:ext>
            </a:extLst>
          </p:cNvPr>
          <p:cNvSpPr txBox="1"/>
          <p:nvPr/>
        </p:nvSpPr>
        <p:spPr>
          <a:xfrm>
            <a:off x="248056" y="191589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MNIST </a:t>
            </a:r>
            <a:r>
              <a:rPr lang="ko-KR" altLang="en-US"/>
              <a:t>데이터셋에 대해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D9082-6DAE-D45C-F6B1-EE80174C4F5E}"/>
              </a:ext>
            </a:extLst>
          </p:cNvPr>
          <p:cNvSpPr txBox="1"/>
          <p:nvPr/>
        </p:nvSpPr>
        <p:spPr>
          <a:xfrm>
            <a:off x="248056" y="3587931"/>
            <a:ext cx="3442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실험조건</a:t>
            </a:r>
            <a:endParaRPr lang="en-US" altLang="ko-KR" sz="1200"/>
          </a:p>
          <a:p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Adam, epoch 101</a:t>
            </a:r>
          </a:p>
          <a:p>
            <a:pPr marL="171450" indent="-171450">
              <a:buFontTx/>
              <a:buChar char="-"/>
            </a:pPr>
            <a:r>
              <a:rPr lang="en-US" altLang="ko-KR" sz="1200"/>
              <a:t>MSE, KL loss (L VAE</a:t>
            </a:r>
            <a:r>
              <a:rPr lang="ko-KR" altLang="en-US" sz="1200"/>
              <a:t>의 경우 </a:t>
            </a:r>
            <a:r>
              <a:rPr lang="en-US" altLang="ko-KR" sz="1200"/>
              <a:t>alpha=1 </a:t>
            </a:r>
            <a:r>
              <a:rPr lang="ko-KR" altLang="en-US" sz="1200"/>
              <a:t>초기화</a:t>
            </a:r>
            <a:r>
              <a:rPr lang="en-US" altLang="ko-KR" sz="120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81EF48-99E6-16B6-97BE-7529EE12695E}"/>
              </a:ext>
            </a:extLst>
          </p:cNvPr>
          <p:cNvSpPr txBox="1"/>
          <p:nvPr/>
        </p:nvSpPr>
        <p:spPr>
          <a:xfrm>
            <a:off x="4406734" y="560921"/>
            <a:ext cx="1468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L-VAE </a:t>
            </a:r>
            <a:r>
              <a:rPr lang="ko-KR" altLang="en-US" sz="1200"/>
              <a:t>손실함수 값</a:t>
            </a:r>
            <a:endParaRPr lang="en-US" altLang="ko-KR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A288D-B212-12D9-6056-C9C250F699E9}"/>
              </a:ext>
            </a:extLst>
          </p:cNvPr>
          <p:cNvSpPr txBox="1"/>
          <p:nvPr/>
        </p:nvSpPr>
        <p:spPr>
          <a:xfrm>
            <a:off x="4406734" y="1249047"/>
            <a:ext cx="1787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VAE(ELBO) </a:t>
            </a:r>
            <a:r>
              <a:rPr lang="ko-KR" altLang="en-US" sz="1200"/>
              <a:t>손실함수 값</a:t>
            </a:r>
            <a:endParaRPr lang="en-US" altLang="ko-KR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EFA8C-B2EB-7990-4184-B32E6AC9305B}"/>
              </a:ext>
            </a:extLst>
          </p:cNvPr>
          <p:cNvSpPr txBox="1"/>
          <p:nvPr/>
        </p:nvSpPr>
        <p:spPr>
          <a:xfrm>
            <a:off x="5681271" y="5952553"/>
            <a:ext cx="4838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r>
              <a:rPr lang="ko-KR" altLang="en-US" sz="1200"/>
              <a:t>차원 잠재공간에서 표준정규분포로 </a:t>
            </a:r>
            <a:r>
              <a:rPr lang="en-US" altLang="ko-KR" sz="1200"/>
              <a:t>100</a:t>
            </a:r>
            <a:r>
              <a:rPr lang="ko-KR" altLang="en-US" sz="1200"/>
              <a:t>개 샘플링 후 복원한 그림</a:t>
            </a:r>
            <a:endParaRPr lang="en-US" altLang="ko-KR" sz="1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CC3B3D-020D-CD74-E96D-49A0497B9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746" y="2407214"/>
            <a:ext cx="3297549" cy="33151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CC20A5-3E30-A1BF-97B2-902A62B0D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048" y="2407214"/>
            <a:ext cx="3351023" cy="331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68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737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C2FA24-FB4F-AAE0-4F6B-1C5430C25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390116"/>
            <a:ext cx="3884371" cy="2858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639FAC-C4B2-9A04-DE64-B359A6DEBF4C}"/>
              </a:ext>
            </a:extLst>
          </p:cNvPr>
          <p:cNvSpPr txBox="1"/>
          <p:nvPr/>
        </p:nvSpPr>
        <p:spPr>
          <a:xfrm>
            <a:off x="4545874" y="827314"/>
            <a:ext cx="650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/>
              <a:t>차원 코사인 함수 구간을 잘라 노이즈를 주어 만든 데이터셋</a:t>
            </a:r>
          </a:p>
        </p:txBody>
      </p:sp>
    </p:spTree>
    <p:extLst>
      <p:ext uri="{BB962C8B-B14F-4D97-AF65-F5344CB8AC3E}">
        <p14:creationId xmlns:p14="http://schemas.microsoft.com/office/powerpoint/2010/main" val="2074298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793349-AA77-B64E-978F-6B4BF4013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808" y="352425"/>
            <a:ext cx="5238750" cy="3952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6DFAAE-832C-C4E6-7EBD-A41789F97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95" y="1326526"/>
            <a:ext cx="4377653" cy="28111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C09022-F0FF-03CE-421E-AD36B8AD4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95" y="4125919"/>
            <a:ext cx="3333479" cy="25974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38F975-4F5D-4C99-D0A6-2277C8893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241" y="4744505"/>
            <a:ext cx="6217240" cy="13602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D3B2E8-A8A9-4CD5-2988-AB85C0574388}"/>
              </a:ext>
            </a:extLst>
          </p:cNvPr>
          <p:cNvSpPr txBox="1"/>
          <p:nvPr/>
        </p:nvSpPr>
        <p:spPr>
          <a:xfrm>
            <a:off x="375303" y="134657"/>
            <a:ext cx="312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AutoEncoder </a:t>
            </a:r>
            <a:r>
              <a:rPr lang="ko-KR" altLang="en-US"/>
              <a:t>를 사용한경우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FD382-9DE6-13E1-0897-C68E1B26268E}"/>
              </a:ext>
            </a:extLst>
          </p:cNvPr>
          <p:cNvSpPr txBox="1"/>
          <p:nvPr/>
        </p:nvSpPr>
        <p:spPr>
          <a:xfrm>
            <a:off x="273095" y="730591"/>
            <a:ext cx="2797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- abTanh, MSE, 50</a:t>
            </a:r>
            <a:r>
              <a:rPr lang="ko-KR" altLang="en-US" sz="1400"/>
              <a:t>차원 잠재공간</a:t>
            </a:r>
          </a:p>
        </p:txBody>
      </p:sp>
    </p:spTree>
    <p:extLst>
      <p:ext uri="{BB962C8B-B14F-4D97-AF65-F5344CB8AC3E}">
        <p14:creationId xmlns:p14="http://schemas.microsoft.com/office/powerpoint/2010/main" val="252647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3B2E8-A8A9-4CD5-2988-AB85C0574388}"/>
              </a:ext>
            </a:extLst>
          </p:cNvPr>
          <p:cNvSpPr txBox="1"/>
          <p:nvPr/>
        </p:nvSpPr>
        <p:spPr>
          <a:xfrm>
            <a:off x="539931" y="352425"/>
            <a:ext cx="544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AutoEncoder </a:t>
            </a:r>
            <a:r>
              <a:rPr lang="ko-KR" altLang="en-US"/>
              <a:t>를 사용한경우</a:t>
            </a:r>
            <a:r>
              <a:rPr lang="en-US" altLang="ko-KR"/>
              <a:t>,(1</a:t>
            </a:r>
            <a:r>
              <a:rPr lang="ko-KR" altLang="en-US"/>
              <a:t>차원 잠재공간</a:t>
            </a:r>
            <a:r>
              <a:rPr lang="en-US" altLang="ko-KR"/>
              <a:t>,ReLU)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90F5CD-8930-3969-DB9D-DE24D4B6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47" y="1809614"/>
            <a:ext cx="4357687" cy="21913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E86AC6-1DAE-6B6F-26AD-BE5AAEAEF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47" y="4168379"/>
            <a:ext cx="3640795" cy="20132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34EA9E-18FE-ADC6-6530-83977428F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812" y="721757"/>
            <a:ext cx="4001726" cy="29994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0AAE01C-662B-9112-6E9D-6493203A7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6359" y="4168379"/>
            <a:ext cx="6311538" cy="13599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64872A-7A52-0BDA-35DC-E4939AEAB1A4}"/>
              </a:ext>
            </a:extLst>
          </p:cNvPr>
          <p:cNvSpPr txBox="1"/>
          <p:nvPr/>
        </p:nvSpPr>
        <p:spPr>
          <a:xfrm>
            <a:off x="365147" y="957908"/>
            <a:ext cx="253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- ReLU, MSE, 1</a:t>
            </a:r>
            <a:r>
              <a:rPr lang="ko-KR" altLang="en-US" sz="1400"/>
              <a:t>차원 잠재공간</a:t>
            </a:r>
          </a:p>
        </p:txBody>
      </p:sp>
    </p:spTree>
    <p:extLst>
      <p:ext uri="{BB962C8B-B14F-4D97-AF65-F5344CB8AC3E}">
        <p14:creationId xmlns:p14="http://schemas.microsoft.com/office/powerpoint/2010/main" val="1957584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3B2E8-A8A9-4CD5-2988-AB85C0574388}"/>
              </a:ext>
            </a:extLst>
          </p:cNvPr>
          <p:cNvSpPr txBox="1"/>
          <p:nvPr/>
        </p:nvSpPr>
        <p:spPr>
          <a:xfrm>
            <a:off x="539931" y="352425"/>
            <a:ext cx="569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AutoEncoder </a:t>
            </a:r>
            <a:r>
              <a:rPr lang="ko-KR" altLang="en-US"/>
              <a:t>를 사용한경우</a:t>
            </a:r>
            <a:r>
              <a:rPr lang="en-US" altLang="ko-KR"/>
              <a:t>,(256</a:t>
            </a:r>
            <a:r>
              <a:rPr lang="ko-KR" altLang="en-US"/>
              <a:t>차원 잠재공간</a:t>
            </a:r>
            <a:r>
              <a:rPr lang="en-US" altLang="ko-KR"/>
              <a:t>,ReLU)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8E4C42-E3C9-491C-D2A2-D43AFA4A4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25" y="1014174"/>
            <a:ext cx="4499066" cy="22236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855DEF-9D16-D801-E0BC-D466E9EA1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21" y="3429000"/>
            <a:ext cx="3398929" cy="18785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8D39F0-F60A-1DCF-2A59-155A5820B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144" y="4167426"/>
            <a:ext cx="6457406" cy="13449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A845247-9375-8001-9F3C-C26B23BEA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741" y="866128"/>
            <a:ext cx="3719648" cy="27493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ADA4C6-D489-998C-2233-F7548D919BB8}"/>
              </a:ext>
            </a:extLst>
          </p:cNvPr>
          <p:cNvSpPr txBox="1"/>
          <p:nvPr/>
        </p:nvSpPr>
        <p:spPr>
          <a:xfrm>
            <a:off x="1567543" y="5799909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왜 학습이 안되지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3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3B2E8-A8A9-4CD5-2988-AB85C0574388}"/>
              </a:ext>
            </a:extLst>
          </p:cNvPr>
          <p:cNvSpPr txBox="1"/>
          <p:nvPr/>
        </p:nvSpPr>
        <p:spPr>
          <a:xfrm>
            <a:off x="409099" y="216606"/>
            <a:ext cx="595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AutoEncoder </a:t>
            </a:r>
            <a:r>
              <a:rPr lang="ko-KR" altLang="en-US"/>
              <a:t>를 사용한경우</a:t>
            </a:r>
            <a:r>
              <a:rPr lang="en-US" altLang="ko-KR"/>
              <a:t> (MSE-&gt;BCE </a:t>
            </a:r>
            <a:r>
              <a:rPr lang="ko-KR" altLang="en-US"/>
              <a:t>손실함수 바꿈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DA4C6-D489-998C-2233-F7548D919BB8}"/>
              </a:ext>
            </a:extLst>
          </p:cNvPr>
          <p:cNvSpPr txBox="1"/>
          <p:nvPr/>
        </p:nvSpPr>
        <p:spPr>
          <a:xfrm>
            <a:off x="699066" y="6035040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학습이됨</a:t>
            </a:r>
            <a:r>
              <a:rPr lang="en-US" altLang="ko-KR"/>
              <a:t>, </a:t>
            </a:r>
            <a:r>
              <a:rPr lang="ko-KR" altLang="en-US"/>
              <a:t>데이터는 정규화해줌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90CD46-AB0E-3470-0D9A-A20E4D26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9" y="1440402"/>
            <a:ext cx="4249987" cy="21188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BABDD3-6315-C6F2-084E-BF108448D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54" y="3835280"/>
            <a:ext cx="3718560" cy="21214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DFC939-A3BB-DA49-E0E8-ABF920FB8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952" y="4818825"/>
            <a:ext cx="6533482" cy="11379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589F1B9-0AC0-4628-255B-7E8ED5DBF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362" y="1048516"/>
            <a:ext cx="4392250" cy="32355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FBEB75-BEA2-C1BF-A6CE-DD19A1163D1A}"/>
              </a:ext>
            </a:extLst>
          </p:cNvPr>
          <p:cNvSpPr txBox="1"/>
          <p:nvPr/>
        </p:nvSpPr>
        <p:spPr>
          <a:xfrm>
            <a:off x="365147" y="957908"/>
            <a:ext cx="2685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- ReLU, 256</a:t>
            </a:r>
            <a:r>
              <a:rPr lang="ko-KR" altLang="en-US" sz="1400"/>
              <a:t>차원 잠재공간</a:t>
            </a:r>
            <a:r>
              <a:rPr lang="en-US" altLang="ko-KR" sz="1400"/>
              <a:t>, BCE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282104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3B2E8-A8A9-4CD5-2988-AB85C0574388}"/>
              </a:ext>
            </a:extLst>
          </p:cNvPr>
          <p:cNvSpPr txBox="1"/>
          <p:nvPr/>
        </p:nvSpPr>
        <p:spPr>
          <a:xfrm>
            <a:off x="409099" y="216606"/>
            <a:ext cx="595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AutoEncoder </a:t>
            </a:r>
            <a:r>
              <a:rPr lang="ko-KR" altLang="en-US"/>
              <a:t>를 사용한경우</a:t>
            </a:r>
            <a:r>
              <a:rPr lang="en-US" altLang="ko-KR"/>
              <a:t> (MSE-&gt;BCE </a:t>
            </a:r>
            <a:r>
              <a:rPr lang="ko-KR" altLang="en-US"/>
              <a:t>손실함수 바꿈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DA4C6-D489-998C-2233-F7548D919BB8}"/>
              </a:ext>
            </a:extLst>
          </p:cNvPr>
          <p:cNvSpPr txBox="1"/>
          <p:nvPr/>
        </p:nvSpPr>
        <p:spPr>
          <a:xfrm>
            <a:off x="699066" y="6035040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학습이됨</a:t>
            </a:r>
            <a:r>
              <a:rPr lang="en-US" altLang="ko-KR"/>
              <a:t>, </a:t>
            </a:r>
            <a:r>
              <a:rPr lang="ko-KR" altLang="en-US"/>
              <a:t>데이터는 정규화해줌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BEB75-BEA2-C1BF-A6CE-DD19A1163D1A}"/>
              </a:ext>
            </a:extLst>
          </p:cNvPr>
          <p:cNvSpPr txBox="1"/>
          <p:nvPr/>
        </p:nvSpPr>
        <p:spPr>
          <a:xfrm>
            <a:off x="365147" y="957908"/>
            <a:ext cx="2852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- abTanh, 256</a:t>
            </a:r>
            <a:r>
              <a:rPr lang="ko-KR" altLang="en-US" sz="1400"/>
              <a:t>차원 잠재공간</a:t>
            </a:r>
            <a:r>
              <a:rPr lang="en-US" altLang="ko-KR" sz="1400"/>
              <a:t>, BCE</a:t>
            </a:r>
            <a:endParaRPr lang="ko-KR" altLang="en-US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7BBC3C-332A-F7A8-D6A2-10A6787D2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48" y="1382043"/>
            <a:ext cx="4778761" cy="26172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B0074A-2111-A03E-F9A3-2F909FB2E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9" y="4067180"/>
            <a:ext cx="3061857" cy="19678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DEE64B-537A-5F08-F910-52674463A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021" y="4795417"/>
            <a:ext cx="6985454" cy="9836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BC874D-5956-1CB4-9E8D-B1EEB1DCD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909" y="1156766"/>
            <a:ext cx="4103006" cy="310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D2AECE-7730-2937-6FDC-BE22B575D3CE}"/>
              </a:ext>
            </a:extLst>
          </p:cNvPr>
          <p:cNvSpPr txBox="1"/>
          <p:nvPr/>
        </p:nvSpPr>
        <p:spPr>
          <a:xfrm>
            <a:off x="3222171" y="2717074"/>
            <a:ext cx="5974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/>
              <a:t>컨트롤 가능한 생성모델을 만들자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D686E-438C-4F0B-8547-F5AE8837CA71}"/>
              </a:ext>
            </a:extLst>
          </p:cNvPr>
          <p:cNvSpPr txBox="1"/>
          <p:nvPr/>
        </p:nvSpPr>
        <p:spPr>
          <a:xfrm>
            <a:off x="5347752" y="1419497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/>
              <a:t>연구주제</a:t>
            </a:r>
          </a:p>
        </p:txBody>
      </p:sp>
    </p:spTree>
    <p:extLst>
      <p:ext uri="{BB962C8B-B14F-4D97-AF65-F5344CB8AC3E}">
        <p14:creationId xmlns:p14="http://schemas.microsoft.com/office/powerpoint/2010/main" val="613679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3B2E8-A8A9-4CD5-2988-AB85C0574388}"/>
              </a:ext>
            </a:extLst>
          </p:cNvPr>
          <p:cNvSpPr txBox="1"/>
          <p:nvPr/>
        </p:nvSpPr>
        <p:spPr>
          <a:xfrm>
            <a:off x="409099" y="216606"/>
            <a:ext cx="595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AutoEncoder </a:t>
            </a:r>
            <a:r>
              <a:rPr lang="ko-KR" altLang="en-US"/>
              <a:t>를 사용한경우</a:t>
            </a:r>
            <a:r>
              <a:rPr lang="en-US" altLang="ko-KR"/>
              <a:t> (MSE-&gt;BCE </a:t>
            </a:r>
            <a:r>
              <a:rPr lang="ko-KR" altLang="en-US"/>
              <a:t>손실함수 바꿈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DA4C6-D489-998C-2233-F7548D919BB8}"/>
              </a:ext>
            </a:extLst>
          </p:cNvPr>
          <p:cNvSpPr txBox="1"/>
          <p:nvPr/>
        </p:nvSpPr>
        <p:spPr>
          <a:xfrm>
            <a:off x="699066" y="6035040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학습이됨</a:t>
            </a:r>
            <a:r>
              <a:rPr lang="en-US" altLang="ko-KR"/>
              <a:t>, </a:t>
            </a:r>
            <a:r>
              <a:rPr lang="ko-KR" altLang="en-US"/>
              <a:t>데이터는 정규화해줌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BEB75-BEA2-C1BF-A6CE-DD19A1163D1A}"/>
              </a:ext>
            </a:extLst>
          </p:cNvPr>
          <p:cNvSpPr txBox="1"/>
          <p:nvPr/>
        </p:nvSpPr>
        <p:spPr>
          <a:xfrm>
            <a:off x="365147" y="957908"/>
            <a:ext cx="2653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- abTanh, 1</a:t>
            </a:r>
            <a:r>
              <a:rPr lang="ko-KR" altLang="en-US" sz="1400"/>
              <a:t>차원 잠재공간</a:t>
            </a:r>
            <a:r>
              <a:rPr lang="en-US" altLang="ko-KR" sz="1400"/>
              <a:t>, BCE</a:t>
            </a:r>
            <a:endParaRPr lang="ko-KR" altLang="en-US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3844DF-EFD0-7D4C-84BD-AEC41C633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47" y="1454331"/>
            <a:ext cx="4424378" cy="24190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D9B318-1EE8-E1D0-B7B5-88E28FCE0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47" y="3812340"/>
            <a:ext cx="3400290" cy="2222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1E25E8-15B9-5C4A-1FEC-40126236D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006" y="4472046"/>
            <a:ext cx="6327118" cy="15629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6EDD736-6D2A-4A38-274C-4A63B67A3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144" y="1027965"/>
            <a:ext cx="4045593" cy="311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0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3B2E8-A8A9-4CD5-2988-AB85C0574388}"/>
              </a:ext>
            </a:extLst>
          </p:cNvPr>
          <p:cNvSpPr txBox="1"/>
          <p:nvPr/>
        </p:nvSpPr>
        <p:spPr>
          <a:xfrm>
            <a:off x="409099" y="216606"/>
            <a:ext cx="595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AutoEncoder </a:t>
            </a:r>
            <a:r>
              <a:rPr lang="ko-KR" altLang="en-US"/>
              <a:t>를 사용한경우</a:t>
            </a:r>
            <a:r>
              <a:rPr lang="en-US" altLang="ko-KR"/>
              <a:t> (MSE-&gt;BCE </a:t>
            </a:r>
            <a:r>
              <a:rPr lang="ko-KR" altLang="en-US"/>
              <a:t>손실함수 바꿈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DA4C6-D489-998C-2233-F7548D919BB8}"/>
              </a:ext>
            </a:extLst>
          </p:cNvPr>
          <p:cNvSpPr txBox="1"/>
          <p:nvPr/>
        </p:nvSpPr>
        <p:spPr>
          <a:xfrm>
            <a:off x="699066" y="6035040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학습이됨</a:t>
            </a:r>
            <a:r>
              <a:rPr lang="en-US" altLang="ko-KR"/>
              <a:t>, </a:t>
            </a:r>
            <a:r>
              <a:rPr lang="ko-KR" altLang="en-US"/>
              <a:t>데이터는 정규화해줌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BEB75-BEA2-C1BF-A6CE-DD19A1163D1A}"/>
              </a:ext>
            </a:extLst>
          </p:cNvPr>
          <p:cNvSpPr txBox="1"/>
          <p:nvPr/>
        </p:nvSpPr>
        <p:spPr>
          <a:xfrm>
            <a:off x="365147" y="957908"/>
            <a:ext cx="3562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- abTanh, 1</a:t>
            </a:r>
            <a:r>
              <a:rPr lang="ko-KR" altLang="en-US" sz="1400"/>
              <a:t>차원 잠재공간</a:t>
            </a:r>
            <a:r>
              <a:rPr lang="en-US" altLang="ko-KR" sz="1400"/>
              <a:t>, BCE (16</a:t>
            </a:r>
            <a:r>
              <a:rPr lang="ko-KR" altLang="en-US" sz="1400"/>
              <a:t>개노드</a:t>
            </a:r>
            <a:r>
              <a:rPr lang="en-US" altLang="ko-KR" sz="1400"/>
              <a:t>)</a:t>
            </a:r>
            <a:endParaRPr lang="ko-KR" altLang="en-US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F62718-B99D-FB02-CD2C-1AA41B3D0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45" y="1500000"/>
            <a:ext cx="4340217" cy="24140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961259-1676-2A83-3EF4-D4C1C68E0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4" y="4009448"/>
            <a:ext cx="3283745" cy="19033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EE4887-A9F6-4265-0A7A-F4E3D8C2D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835" y="5168453"/>
            <a:ext cx="6833099" cy="9165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109A905-D2C8-C617-4471-4357137EE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628" y="957908"/>
            <a:ext cx="53054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89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3B2E8-A8A9-4CD5-2988-AB85C0574388}"/>
              </a:ext>
            </a:extLst>
          </p:cNvPr>
          <p:cNvSpPr txBox="1"/>
          <p:nvPr/>
        </p:nvSpPr>
        <p:spPr>
          <a:xfrm>
            <a:off x="409099" y="216606"/>
            <a:ext cx="595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AutoEncoder </a:t>
            </a:r>
            <a:r>
              <a:rPr lang="ko-KR" altLang="en-US"/>
              <a:t>를 사용한경우</a:t>
            </a:r>
            <a:r>
              <a:rPr lang="en-US" altLang="ko-KR"/>
              <a:t> (MSE-&gt;BCE </a:t>
            </a:r>
            <a:r>
              <a:rPr lang="ko-KR" altLang="en-US"/>
              <a:t>손실함수 바꿈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DA4C6-D489-998C-2233-F7548D919BB8}"/>
              </a:ext>
            </a:extLst>
          </p:cNvPr>
          <p:cNvSpPr txBox="1"/>
          <p:nvPr/>
        </p:nvSpPr>
        <p:spPr>
          <a:xfrm>
            <a:off x="699066" y="6035040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학습이됨</a:t>
            </a:r>
            <a:r>
              <a:rPr lang="en-US" altLang="ko-KR"/>
              <a:t>, </a:t>
            </a:r>
            <a:r>
              <a:rPr lang="ko-KR" altLang="en-US"/>
              <a:t>데이터는 정규화해줌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BEB75-BEA2-C1BF-A6CE-DD19A1163D1A}"/>
              </a:ext>
            </a:extLst>
          </p:cNvPr>
          <p:cNvSpPr txBox="1"/>
          <p:nvPr/>
        </p:nvSpPr>
        <p:spPr>
          <a:xfrm>
            <a:off x="365147" y="957908"/>
            <a:ext cx="3562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- abTanh, 1</a:t>
            </a:r>
            <a:r>
              <a:rPr lang="ko-KR" altLang="en-US" sz="1400"/>
              <a:t>차원 잠재공간</a:t>
            </a:r>
            <a:r>
              <a:rPr lang="en-US" altLang="ko-KR" sz="1400"/>
              <a:t>, BCE (32</a:t>
            </a:r>
            <a:r>
              <a:rPr lang="ko-KR" altLang="en-US" sz="1400"/>
              <a:t>개노드</a:t>
            </a:r>
            <a:r>
              <a:rPr lang="en-US" altLang="ko-KR" sz="1400"/>
              <a:t>)</a:t>
            </a:r>
            <a:endParaRPr lang="ko-KR" altLang="en-US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C92D10-3603-7737-60CC-D29BCAF16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31" y="1329214"/>
            <a:ext cx="4162969" cy="22988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6FC7EA-7A6B-08D1-6E48-6085316AD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64" y="3737595"/>
            <a:ext cx="3400290" cy="21624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A5696E-4F9F-F692-3035-22DA79C49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725" y="4608060"/>
            <a:ext cx="7035709" cy="9736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A60343-7E25-EA37-F229-DF26E0C59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2098" y="1111796"/>
            <a:ext cx="4490806" cy="330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30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3B2E8-A8A9-4CD5-2988-AB85C0574388}"/>
              </a:ext>
            </a:extLst>
          </p:cNvPr>
          <p:cNvSpPr txBox="1"/>
          <p:nvPr/>
        </p:nvSpPr>
        <p:spPr>
          <a:xfrm>
            <a:off x="409099" y="216606"/>
            <a:ext cx="595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AutoEncoder </a:t>
            </a:r>
            <a:r>
              <a:rPr lang="ko-KR" altLang="en-US"/>
              <a:t>를 사용한경우</a:t>
            </a:r>
            <a:r>
              <a:rPr lang="en-US" altLang="ko-KR"/>
              <a:t> (MSE-&gt;BCE </a:t>
            </a:r>
            <a:r>
              <a:rPr lang="ko-KR" altLang="en-US"/>
              <a:t>손실함수 바꿈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DA4C6-D489-998C-2233-F7548D919BB8}"/>
              </a:ext>
            </a:extLst>
          </p:cNvPr>
          <p:cNvSpPr txBox="1"/>
          <p:nvPr/>
        </p:nvSpPr>
        <p:spPr>
          <a:xfrm>
            <a:off x="699066" y="6035040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학습이됨</a:t>
            </a:r>
            <a:r>
              <a:rPr lang="en-US" altLang="ko-KR"/>
              <a:t>, </a:t>
            </a:r>
            <a:r>
              <a:rPr lang="ko-KR" altLang="en-US"/>
              <a:t>데이터는 정규화해줌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BEB75-BEA2-C1BF-A6CE-DD19A1163D1A}"/>
              </a:ext>
            </a:extLst>
          </p:cNvPr>
          <p:cNvSpPr txBox="1"/>
          <p:nvPr/>
        </p:nvSpPr>
        <p:spPr>
          <a:xfrm>
            <a:off x="365147" y="957908"/>
            <a:ext cx="3395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- ReLU, 1</a:t>
            </a:r>
            <a:r>
              <a:rPr lang="ko-KR" altLang="en-US" sz="1400"/>
              <a:t>차원 잠재공간</a:t>
            </a:r>
            <a:r>
              <a:rPr lang="en-US" altLang="ko-KR" sz="1400"/>
              <a:t>, BCE (32</a:t>
            </a:r>
            <a:r>
              <a:rPr lang="ko-KR" altLang="en-US" sz="1400"/>
              <a:t>개노드</a:t>
            </a:r>
            <a:r>
              <a:rPr lang="en-US" altLang="ko-KR" sz="1400"/>
              <a:t>)</a:t>
            </a:r>
            <a:endParaRPr lang="ko-KR" altLang="en-US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7CA740-2600-FB89-35F8-C86BA1B23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8" y="1345882"/>
            <a:ext cx="5016138" cy="25226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04A957-D3B0-F344-99AD-8A7FFAEC1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9" y="4147598"/>
            <a:ext cx="3317966" cy="19445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BAFD80-76C6-CFCA-E046-BD3DEC7D6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30731"/>
            <a:ext cx="52006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04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35BA4D-D5EE-E50B-DA52-85868A14A0CB}"/>
              </a:ext>
            </a:extLst>
          </p:cNvPr>
          <p:cNvSpPr txBox="1"/>
          <p:nvPr/>
        </p:nvSpPr>
        <p:spPr>
          <a:xfrm>
            <a:off x="357051" y="252549"/>
            <a:ext cx="61718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문제 원인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데이터셋이 </a:t>
            </a:r>
            <a:r>
              <a:rPr lang="en-US" altLang="ko-KR" sz="1400"/>
              <a:t>-3,3 </a:t>
            </a:r>
            <a:r>
              <a:rPr lang="ko-KR" altLang="en-US" sz="1400"/>
              <a:t>정도 구간에 분포함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마지막단에 시그모이드 함수를 사용하여 신경망 출력이 </a:t>
            </a:r>
            <a:r>
              <a:rPr lang="en-US" altLang="ko-KR" sz="1400"/>
              <a:t>(0,1) </a:t>
            </a:r>
            <a:r>
              <a:rPr lang="ko-KR" altLang="en-US" sz="1400"/>
              <a:t>로 제한  </a:t>
            </a:r>
            <a:endParaRPr lang="en-US" altLang="ko-KR" sz="1400"/>
          </a:p>
          <a:p>
            <a:r>
              <a:rPr lang="ko-KR" altLang="en-US" sz="1400"/>
              <a:t>문제 해결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데이터셋 정규화 혹은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막단 시그모이드 없앰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FE101-CAFE-071B-1B29-C62AEA126B0C}"/>
              </a:ext>
            </a:extLst>
          </p:cNvPr>
          <p:cNvSpPr txBox="1"/>
          <p:nvPr/>
        </p:nvSpPr>
        <p:spPr>
          <a:xfrm>
            <a:off x="139337" y="1959428"/>
            <a:ext cx="4241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[2 512 1 512 2] </a:t>
            </a:r>
            <a:r>
              <a:rPr lang="ko-KR" altLang="en-US" sz="1400"/>
              <a:t>구조</a:t>
            </a:r>
            <a:r>
              <a:rPr lang="en-US" altLang="ko-KR" sz="1400"/>
              <a:t>(</a:t>
            </a:r>
            <a:r>
              <a:rPr lang="ko-KR" altLang="en-US" sz="1400"/>
              <a:t>마지막 출력에 </a:t>
            </a:r>
            <a:r>
              <a:rPr lang="en-US" altLang="ko-KR" sz="1400"/>
              <a:t>sigmoid </a:t>
            </a:r>
            <a:r>
              <a:rPr lang="ko-KR" altLang="en-US" sz="1400"/>
              <a:t>없앰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6547D-B229-308B-6A21-0B7AFDB6B659}"/>
              </a:ext>
            </a:extLst>
          </p:cNvPr>
          <p:cNvSpPr txBox="1"/>
          <p:nvPr/>
        </p:nvSpPr>
        <p:spPr>
          <a:xfrm>
            <a:off x="159032" y="2637858"/>
            <a:ext cx="1871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/>
              <a:t>데이터 그대로 사용</a:t>
            </a:r>
            <a:endParaRPr lang="en-US" altLang="ko-KR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63195-5E1E-1BEC-CD48-EF2A3BDB34D3}"/>
              </a:ext>
            </a:extLst>
          </p:cNvPr>
          <p:cNvSpPr txBox="1"/>
          <p:nvPr/>
        </p:nvSpPr>
        <p:spPr>
          <a:xfrm>
            <a:off x="159032" y="3969696"/>
            <a:ext cx="2286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2. </a:t>
            </a:r>
            <a:r>
              <a:rPr lang="ko-KR" altLang="en-US" sz="1200"/>
              <a:t>정규화</a:t>
            </a:r>
            <a:r>
              <a:rPr lang="en-US" altLang="ko-KR" sz="1200"/>
              <a:t>(X – </a:t>
            </a:r>
            <a:r>
              <a:rPr lang="ko-KR" altLang="en-US" sz="1200"/>
              <a:t>평균</a:t>
            </a:r>
            <a:r>
              <a:rPr lang="en-US" altLang="ko-KR" sz="1200"/>
              <a:t>)</a:t>
            </a:r>
            <a:r>
              <a:rPr lang="ko-KR" altLang="en-US" sz="1200"/>
              <a:t> </a:t>
            </a:r>
            <a:r>
              <a:rPr lang="en-US" altLang="ko-KR" sz="1200"/>
              <a:t>/ </a:t>
            </a:r>
            <a:r>
              <a:rPr lang="ko-KR" altLang="en-US" sz="1200"/>
              <a:t>표준편차</a:t>
            </a:r>
            <a:endParaRPr lang="en-US" altLang="ko-KR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A8E5C-C908-0F09-2F34-772F6DEE6525}"/>
              </a:ext>
            </a:extLst>
          </p:cNvPr>
          <p:cNvSpPr txBox="1"/>
          <p:nvPr/>
        </p:nvSpPr>
        <p:spPr>
          <a:xfrm>
            <a:off x="180144" y="5269239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3. Min max </a:t>
            </a:r>
            <a:r>
              <a:rPr lang="ko-KR" altLang="en-US" sz="1200"/>
              <a:t>정규화</a:t>
            </a:r>
            <a:endParaRPr lang="en-US" altLang="ko-KR" sz="12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C12E06-83FB-692B-0854-7B51BE0C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" y="4463470"/>
            <a:ext cx="6731726" cy="3466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08417F-3BBF-D204-E3E5-B5435D6D7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667" y="2354134"/>
            <a:ext cx="2908460" cy="21497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AEFB3C-8F66-4D7B-B72A-4C2813B6E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67" y="3057794"/>
            <a:ext cx="7943850" cy="3333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5CF39D3-4561-6639-77FE-0FAC9B359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6379" y="51660"/>
            <a:ext cx="2897921" cy="210757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F319F0B-4DC9-272E-8B73-87AD96127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167" y="5939647"/>
            <a:ext cx="8572500" cy="4191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0CB75C9-31E2-8CD7-B142-79925C24EE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3206" y="4593812"/>
            <a:ext cx="2897921" cy="21286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0CA9C2B-3DE7-BAE2-3498-CC10F47CD494}"/>
              </a:ext>
            </a:extLst>
          </p:cNvPr>
          <p:cNvSpPr txBox="1"/>
          <p:nvPr/>
        </p:nvSpPr>
        <p:spPr>
          <a:xfrm>
            <a:off x="9922930" y="2127866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X_1</a:t>
            </a:r>
            <a:r>
              <a:rPr lang="ko-KR" altLang="en-US" sz="1200" b="1">
                <a:solidFill>
                  <a:srgbClr val="FF0000"/>
                </a:solidFill>
              </a:rPr>
              <a:t>간격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0F9DFAE-73BB-A413-3A0B-7B822F5E630A}"/>
              </a:ext>
            </a:extLst>
          </p:cNvPr>
          <p:cNvCxnSpPr>
            <a:cxnSpLocks/>
          </p:cNvCxnSpPr>
          <p:nvPr/>
        </p:nvCxnSpPr>
        <p:spPr>
          <a:xfrm flipV="1">
            <a:off x="2414916" y="1227909"/>
            <a:ext cx="5936604" cy="153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579E757-AC0C-6F97-4240-EC2E08E73B0A}"/>
              </a:ext>
            </a:extLst>
          </p:cNvPr>
          <p:cNvCxnSpPr>
            <a:cxnSpLocks/>
          </p:cNvCxnSpPr>
          <p:nvPr/>
        </p:nvCxnSpPr>
        <p:spPr>
          <a:xfrm flipV="1">
            <a:off x="2662741" y="3969696"/>
            <a:ext cx="5862950" cy="13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2CA80F0-7F4C-51F6-00CE-C50417E05F47}"/>
              </a:ext>
            </a:extLst>
          </p:cNvPr>
          <p:cNvCxnSpPr>
            <a:cxnSpLocks/>
          </p:cNvCxnSpPr>
          <p:nvPr/>
        </p:nvCxnSpPr>
        <p:spPr>
          <a:xfrm flipV="1">
            <a:off x="2114101" y="5277628"/>
            <a:ext cx="5862950" cy="13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CC4DFD7-9CFA-4367-F78C-29C7BD8DEE5A}"/>
              </a:ext>
            </a:extLst>
          </p:cNvPr>
          <p:cNvSpPr txBox="1"/>
          <p:nvPr/>
        </p:nvSpPr>
        <p:spPr>
          <a:xfrm>
            <a:off x="7977051" y="805541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X_2</a:t>
            </a:r>
            <a:r>
              <a:rPr lang="ko-KR" altLang="en-US" sz="1200" b="1">
                <a:solidFill>
                  <a:srgbClr val="FF0000"/>
                </a:solidFill>
              </a:rPr>
              <a:t>간격</a:t>
            </a:r>
          </a:p>
        </p:txBody>
      </p:sp>
    </p:spTree>
    <p:extLst>
      <p:ext uri="{BB962C8B-B14F-4D97-AF65-F5344CB8AC3E}">
        <p14:creationId xmlns:p14="http://schemas.microsoft.com/office/powerpoint/2010/main" val="3872353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35BA4D-D5EE-E50B-DA52-85868A14A0CB}"/>
              </a:ext>
            </a:extLst>
          </p:cNvPr>
          <p:cNvSpPr txBox="1"/>
          <p:nvPr/>
        </p:nvSpPr>
        <p:spPr>
          <a:xfrm>
            <a:off x="357051" y="252549"/>
            <a:ext cx="61718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문제 원인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데이터셋이 </a:t>
            </a:r>
            <a:r>
              <a:rPr lang="en-US" altLang="ko-KR" sz="1400"/>
              <a:t>-3,3 </a:t>
            </a:r>
            <a:r>
              <a:rPr lang="ko-KR" altLang="en-US" sz="1400"/>
              <a:t>정도 구간에 분포함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마지막단에 시그모이드 함수를 사용하여 신경망 출력이 </a:t>
            </a:r>
            <a:r>
              <a:rPr lang="en-US" altLang="ko-KR" sz="1400"/>
              <a:t>(0,1) </a:t>
            </a:r>
            <a:r>
              <a:rPr lang="ko-KR" altLang="en-US" sz="1400"/>
              <a:t>로 제한  </a:t>
            </a:r>
            <a:endParaRPr lang="en-US" altLang="ko-KR" sz="1400"/>
          </a:p>
          <a:p>
            <a:r>
              <a:rPr lang="ko-KR" altLang="en-US" sz="1400"/>
              <a:t>문제 해결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데이터셋 정규화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막단 시그모이드 없앰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FE101-CAFE-071B-1B29-C62AEA126B0C}"/>
              </a:ext>
            </a:extLst>
          </p:cNvPr>
          <p:cNvSpPr txBox="1"/>
          <p:nvPr/>
        </p:nvSpPr>
        <p:spPr>
          <a:xfrm>
            <a:off x="139337" y="1959428"/>
            <a:ext cx="4043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[2 32 1 32 2] </a:t>
            </a:r>
            <a:r>
              <a:rPr lang="ko-KR" altLang="en-US" sz="1400"/>
              <a:t>구조</a:t>
            </a:r>
            <a:r>
              <a:rPr lang="en-US" altLang="ko-KR" sz="1400"/>
              <a:t>(</a:t>
            </a:r>
            <a:r>
              <a:rPr lang="ko-KR" altLang="en-US" sz="1400"/>
              <a:t>마지막 출력에 </a:t>
            </a:r>
            <a:r>
              <a:rPr lang="en-US" altLang="ko-KR" sz="1400"/>
              <a:t>sigmoid </a:t>
            </a:r>
            <a:r>
              <a:rPr lang="ko-KR" altLang="en-US" sz="1400"/>
              <a:t>없앰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A8E5C-C908-0F09-2F34-772F6DEE6525}"/>
              </a:ext>
            </a:extLst>
          </p:cNvPr>
          <p:cNvSpPr txBox="1"/>
          <p:nvPr/>
        </p:nvSpPr>
        <p:spPr>
          <a:xfrm>
            <a:off x="275939" y="2818626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Min max </a:t>
            </a:r>
            <a:r>
              <a:rPr lang="ko-KR" altLang="en-US" sz="1200"/>
              <a:t>정규화</a:t>
            </a:r>
            <a:endParaRPr lang="en-US" altLang="ko-KR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CA9C2B-3DE7-BAE2-3498-CC10F47CD494}"/>
              </a:ext>
            </a:extLst>
          </p:cNvPr>
          <p:cNvSpPr txBox="1"/>
          <p:nvPr/>
        </p:nvSpPr>
        <p:spPr>
          <a:xfrm>
            <a:off x="8703730" y="6475659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X_1</a:t>
            </a:r>
            <a:r>
              <a:rPr lang="ko-KR" altLang="en-US" sz="1200" b="1">
                <a:solidFill>
                  <a:srgbClr val="FF0000"/>
                </a:solidFill>
              </a:rPr>
              <a:t>간격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C4DFD7-9CFA-4367-F78C-29C7BD8DEE5A}"/>
              </a:ext>
            </a:extLst>
          </p:cNvPr>
          <p:cNvSpPr txBox="1"/>
          <p:nvPr/>
        </p:nvSpPr>
        <p:spPr>
          <a:xfrm>
            <a:off x="6337721" y="5031002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X_2</a:t>
            </a:r>
            <a:r>
              <a:rPr lang="ko-KR" altLang="en-US" sz="1200" b="1">
                <a:solidFill>
                  <a:srgbClr val="FF0000"/>
                </a:solidFill>
              </a:rPr>
              <a:t>간격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FF98BB-895A-D0D9-103E-4F341032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657" y="3901699"/>
            <a:ext cx="3524171" cy="25356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A5E67A-D218-A39B-F716-27F1795B8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08" y="4014243"/>
            <a:ext cx="3326138" cy="22931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E211A7-A3F9-7E0F-2DC7-1D481DA63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51" y="3395074"/>
            <a:ext cx="7547066" cy="3197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A6CB23-0603-3C26-6375-80D0164402AD}"/>
              </a:ext>
            </a:extLst>
          </p:cNvPr>
          <p:cNvSpPr txBox="1"/>
          <p:nvPr/>
        </p:nvSpPr>
        <p:spPr>
          <a:xfrm>
            <a:off x="2059183" y="6437305"/>
            <a:ext cx="2071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</a:t>
            </a:r>
            <a:r>
              <a:rPr lang="ko-KR" altLang="en-US" sz="1200"/>
              <a:t>차원 잠재공간 히스토그램</a:t>
            </a:r>
            <a:endParaRPr lang="en-US" altLang="ko-KR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B03071-7F6C-0FDC-8C1C-E31BE4E2B873}"/>
              </a:ext>
            </a:extLst>
          </p:cNvPr>
          <p:cNvSpPr txBox="1"/>
          <p:nvPr/>
        </p:nvSpPr>
        <p:spPr>
          <a:xfrm>
            <a:off x="4507386" y="1936993"/>
            <a:ext cx="5304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적은 노드에 대해 아까 </a:t>
            </a:r>
            <a:r>
              <a:rPr lang="en-US" altLang="ko-KR" sz="1400"/>
              <a:t>BCE</a:t>
            </a:r>
            <a:r>
              <a:rPr lang="ko-KR" altLang="en-US" sz="1400"/>
              <a:t>를 사용할 때 그만큼했으니 사용해봄</a:t>
            </a:r>
          </a:p>
        </p:txBody>
      </p:sp>
    </p:spTree>
    <p:extLst>
      <p:ext uri="{BB962C8B-B14F-4D97-AF65-F5344CB8AC3E}">
        <p14:creationId xmlns:p14="http://schemas.microsoft.com/office/powerpoint/2010/main" val="1475731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256F83-8C68-0D9C-CCB5-39F31EEA3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388" y="2242704"/>
            <a:ext cx="2596575" cy="1790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5A849B-10AA-E935-E252-CC5BDFED8EA2}"/>
              </a:ext>
            </a:extLst>
          </p:cNvPr>
          <p:cNvSpPr txBox="1"/>
          <p:nvPr/>
        </p:nvSpPr>
        <p:spPr>
          <a:xfrm>
            <a:off x="8845074" y="3022462"/>
            <a:ext cx="2071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</a:t>
            </a:r>
            <a:r>
              <a:rPr lang="ko-KR" altLang="en-US" sz="1200"/>
              <a:t>차원 잠재공간 히스토그램</a:t>
            </a:r>
            <a:endParaRPr lang="en-US" altLang="ko-KR" sz="1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29E34E-7B8A-4B0B-3097-C8C0D043C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2" y="1284761"/>
            <a:ext cx="3335090" cy="24513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DF4E1B-59A9-A5F2-6F35-A24EB9100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14" y="4103667"/>
            <a:ext cx="3395619" cy="2493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390750-6FF5-130C-E8B8-8F3EB63572D3}"/>
              </a:ext>
            </a:extLst>
          </p:cNvPr>
          <p:cNvSpPr txBox="1"/>
          <p:nvPr/>
        </p:nvSpPr>
        <p:spPr>
          <a:xfrm>
            <a:off x="483472" y="532083"/>
            <a:ext cx="948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MCMC</a:t>
            </a:r>
            <a:r>
              <a:rPr lang="ko-KR" altLang="en-US" sz="1200"/>
              <a:t> 방법 중 </a:t>
            </a:r>
            <a:r>
              <a:rPr lang="en-US" altLang="ko-KR" sz="1200"/>
              <a:t>(</a:t>
            </a:r>
            <a:r>
              <a:rPr lang="ko-KR" altLang="en-US" sz="1200"/>
              <a:t>메트로 폴리스 알고리즘 </a:t>
            </a:r>
            <a:r>
              <a:rPr lang="en-US" altLang="ko-KR" sz="1200"/>
              <a:t>) : </a:t>
            </a:r>
          </a:p>
          <a:p>
            <a:r>
              <a:rPr lang="ko-KR" altLang="en-US" sz="1200"/>
              <a:t>참인 분포</a:t>
            </a:r>
            <a:r>
              <a:rPr lang="en-US" altLang="ko-KR" sz="1200"/>
              <a:t>(</a:t>
            </a:r>
            <a:r>
              <a:rPr lang="ko-KR" altLang="en-US" sz="1200"/>
              <a:t>혹은 함수</a:t>
            </a:r>
            <a:r>
              <a:rPr lang="en-US" altLang="ko-KR" sz="1200"/>
              <a:t>)</a:t>
            </a:r>
            <a:r>
              <a:rPr lang="ko-KR" altLang="en-US" sz="1200"/>
              <a:t>가 주어졌을 때 확률변수 </a:t>
            </a:r>
            <a:r>
              <a:rPr lang="en-US" altLang="ko-KR" sz="1200"/>
              <a:t>x </a:t>
            </a:r>
            <a:r>
              <a:rPr lang="ko-KR" altLang="en-US" sz="1200"/>
              <a:t>를 </a:t>
            </a:r>
            <a:r>
              <a:rPr lang="en-US" altLang="ko-KR" sz="1200"/>
              <a:t>random</a:t>
            </a:r>
            <a:r>
              <a:rPr lang="ko-KR" altLang="en-US" sz="1200"/>
              <a:t>으로 샘플링하여 참인 함수를 추정하는 방법으로</a:t>
            </a:r>
            <a:endParaRPr lang="en-US" altLang="ko-KR" sz="1200"/>
          </a:p>
          <a:p>
            <a:r>
              <a:rPr lang="ko-KR" altLang="en-US" sz="1200"/>
              <a:t>대칭분포</a:t>
            </a:r>
            <a:r>
              <a:rPr lang="en-US" altLang="ko-KR" sz="1200"/>
              <a:t>(</a:t>
            </a:r>
            <a:r>
              <a:rPr lang="ko-KR" altLang="en-US" sz="1200"/>
              <a:t>예</a:t>
            </a:r>
            <a:r>
              <a:rPr lang="en-US" altLang="ko-KR" sz="1200"/>
              <a:t>:</a:t>
            </a:r>
            <a:r>
              <a:rPr lang="ko-KR" altLang="en-US" sz="1200"/>
              <a:t>정규분포</a:t>
            </a:r>
            <a:r>
              <a:rPr lang="en-US" altLang="ko-KR" sz="1200"/>
              <a:t>)</a:t>
            </a:r>
            <a:r>
              <a:rPr lang="ko-KR" altLang="en-US" sz="1200"/>
              <a:t>를 사용하고</a:t>
            </a:r>
            <a:r>
              <a:rPr lang="en-US" altLang="ko-KR" sz="1200"/>
              <a:t>, </a:t>
            </a:r>
            <a:r>
              <a:rPr lang="ko-KR" altLang="en-US" sz="1200"/>
              <a:t>현재 관측된 샘플은 이전에 관측된 샘플에만 영향을 받는 </a:t>
            </a:r>
            <a:r>
              <a:rPr lang="en-US" altLang="ko-KR" sz="1200"/>
              <a:t>MCMC </a:t>
            </a:r>
            <a:r>
              <a:rPr lang="ko-KR" altLang="en-US" sz="1200"/>
              <a:t>방법을 사용하여 샘플링할 수 있음</a:t>
            </a:r>
            <a:r>
              <a:rPr lang="en-US" altLang="ko-KR" sz="120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0F9BCF-1971-797D-3F51-43717B3FC0FF}"/>
                  </a:ext>
                </a:extLst>
              </p:cNvPr>
              <p:cNvSpPr txBox="1"/>
              <p:nvPr/>
            </p:nvSpPr>
            <p:spPr>
              <a:xfrm>
                <a:off x="2225323" y="3708719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0F9BCF-1971-797D-3F51-43717B3FC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323" y="3708719"/>
                <a:ext cx="212174" cy="276999"/>
              </a:xfrm>
              <a:prstGeom prst="rect">
                <a:avLst/>
              </a:prstGeom>
              <a:blipFill>
                <a:blip r:embed="rId5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B0E076-940D-E252-E306-7F9C6DABE27A}"/>
                  </a:ext>
                </a:extLst>
              </p:cNvPr>
              <p:cNvSpPr txBox="1"/>
              <p:nvPr/>
            </p:nvSpPr>
            <p:spPr>
              <a:xfrm>
                <a:off x="3923133" y="2181339"/>
                <a:ext cx="537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B0E076-940D-E252-E306-7F9C6DABE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133" y="2181339"/>
                <a:ext cx="537904" cy="276999"/>
              </a:xfrm>
              <a:prstGeom prst="rect">
                <a:avLst/>
              </a:prstGeom>
              <a:blipFill>
                <a:blip r:embed="rId6"/>
                <a:stretch>
                  <a:fillRect l="-12500" r="-125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F4ACBAE-E385-FE3B-B50D-6AC432E41422}"/>
              </a:ext>
            </a:extLst>
          </p:cNvPr>
          <p:cNvSpPr txBox="1"/>
          <p:nvPr/>
        </p:nvSpPr>
        <p:spPr>
          <a:xfrm>
            <a:off x="4060927" y="151378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참인분포</a:t>
            </a:r>
            <a:endParaRPr lang="en-US" altLang="ko-KR" sz="12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1D7665C-3040-9460-7C0F-DC4506537F20}"/>
              </a:ext>
            </a:extLst>
          </p:cNvPr>
          <p:cNvCxnSpPr>
            <a:stCxn id="13" idx="1"/>
          </p:cNvCxnSpPr>
          <p:nvPr/>
        </p:nvCxnSpPr>
        <p:spPr>
          <a:xfrm flipH="1">
            <a:off x="3013166" y="1652285"/>
            <a:ext cx="1047761" cy="35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3A2B29-57B2-7541-47D9-4CF9A3B86901}"/>
              </a:ext>
            </a:extLst>
          </p:cNvPr>
          <p:cNvSpPr txBox="1"/>
          <p:nvPr/>
        </p:nvSpPr>
        <p:spPr>
          <a:xfrm>
            <a:off x="3076189" y="4354060"/>
            <a:ext cx="261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메트로폴리스 알고리즘으로</a:t>
            </a:r>
            <a:endParaRPr lang="en-US" altLang="ko-KR" sz="1200"/>
          </a:p>
          <a:p>
            <a:r>
              <a:rPr lang="ko-KR" altLang="en-US" sz="1200"/>
              <a:t>참인 분포를 통해 샘플링을 한 경우</a:t>
            </a:r>
            <a:endParaRPr lang="en-US" altLang="ko-KR" sz="1200"/>
          </a:p>
          <a:p>
            <a:r>
              <a:rPr lang="en-US" altLang="ko-KR" sz="1200"/>
              <a:t>10,000</a:t>
            </a:r>
            <a:r>
              <a:rPr lang="ko-KR" altLang="en-US" sz="1200"/>
              <a:t>개 샘플링</a:t>
            </a:r>
            <a:endParaRPr lang="en-US" altLang="ko-KR" sz="120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788DCBA-4016-5135-C8E6-3D6FB8D2811B}"/>
              </a:ext>
            </a:extLst>
          </p:cNvPr>
          <p:cNvCxnSpPr/>
          <p:nvPr/>
        </p:nvCxnSpPr>
        <p:spPr>
          <a:xfrm>
            <a:off x="5687801" y="1303611"/>
            <a:ext cx="0" cy="5312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47C5261-AF07-7611-B2F3-17B93C9B7183}"/>
              </a:ext>
            </a:extLst>
          </p:cNvPr>
          <p:cNvSpPr txBox="1"/>
          <p:nvPr/>
        </p:nvSpPr>
        <p:spPr>
          <a:xfrm>
            <a:off x="5687801" y="1290552"/>
            <a:ext cx="6314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이 생각을 이용하여 오토인코더의 잠재공간에 매핑된 데이터들 사용하여 샘플링하는방법</a:t>
            </a:r>
            <a:endParaRPr lang="en-US" altLang="ko-KR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45B367-A997-E203-B7D8-C27EFD50F94F}"/>
              </a:ext>
            </a:extLst>
          </p:cNvPr>
          <p:cNvSpPr txBox="1"/>
          <p:nvPr/>
        </p:nvSpPr>
        <p:spPr>
          <a:xfrm>
            <a:off x="5766347" y="1779337"/>
            <a:ext cx="6157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1. </a:t>
            </a:r>
            <a:r>
              <a:rPr lang="ko-KR" altLang="en-US" sz="1200"/>
              <a:t>오토인코더를 통해 잠재공간에 데이터 매핑 후 히스토그램 그리기</a:t>
            </a:r>
            <a:r>
              <a:rPr lang="en-US" altLang="ko-KR" sz="1200"/>
              <a:t>(3</a:t>
            </a:r>
            <a:r>
              <a:rPr lang="ko-KR" altLang="en-US" sz="1200"/>
              <a:t>차원이하에 대해</a:t>
            </a:r>
            <a:r>
              <a:rPr lang="en-US" altLang="ko-KR" sz="120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BA2E29-CAAB-FB45-876E-4C26AF443476}"/>
              </a:ext>
            </a:extLst>
          </p:cNvPr>
          <p:cNvSpPr txBox="1"/>
          <p:nvPr/>
        </p:nvSpPr>
        <p:spPr>
          <a:xfrm>
            <a:off x="5751941" y="4219202"/>
            <a:ext cx="6126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2. </a:t>
            </a:r>
            <a:r>
              <a:rPr lang="ko-KR" altLang="en-US" sz="1200"/>
              <a:t>히스토그램 </a:t>
            </a:r>
            <a:r>
              <a:rPr lang="en-US" altLang="ko-KR" sz="1200"/>
              <a:t>y</a:t>
            </a:r>
            <a:r>
              <a:rPr lang="ko-KR" altLang="en-US" sz="1200"/>
              <a:t>값을 추가하여 지도학습으로 학습 </a:t>
            </a:r>
            <a:r>
              <a:rPr lang="en-US" altLang="ko-KR" sz="1200"/>
              <a:t>-&gt; </a:t>
            </a:r>
            <a:r>
              <a:rPr lang="ko-KR" altLang="en-US" sz="1200"/>
              <a:t>이게 참인 분포 혹은 함수로 쓰임</a:t>
            </a:r>
            <a:endParaRPr lang="en-US" altLang="ko-KR" sz="120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D758AA7-1B28-69C0-A196-AC7DA9A56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38656"/>
            <a:ext cx="2596575" cy="1790130"/>
          </a:xfrm>
          <a:prstGeom prst="rect">
            <a:avLst/>
          </a:prstGeom>
        </p:spPr>
      </p:pic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BDCC2337-9651-4C30-2914-EAC5DB3C8FA6}"/>
              </a:ext>
            </a:extLst>
          </p:cNvPr>
          <p:cNvSpPr/>
          <p:nvPr/>
        </p:nvSpPr>
        <p:spPr>
          <a:xfrm>
            <a:off x="6479177" y="4554569"/>
            <a:ext cx="1994263" cy="1250485"/>
          </a:xfrm>
          <a:custGeom>
            <a:avLst/>
            <a:gdLst>
              <a:gd name="connsiteX0" fmla="*/ 0 w 1994263"/>
              <a:gd name="connsiteY0" fmla="*/ 1149545 h 1250485"/>
              <a:gd name="connsiteX1" fmla="*/ 383177 w 1994263"/>
              <a:gd name="connsiteY1" fmla="*/ 1245340 h 1250485"/>
              <a:gd name="connsiteX2" fmla="*/ 566057 w 1994263"/>
              <a:gd name="connsiteY2" fmla="*/ 1010208 h 1250485"/>
              <a:gd name="connsiteX3" fmla="*/ 740229 w 1994263"/>
              <a:gd name="connsiteY3" fmla="*/ 1149545 h 1250485"/>
              <a:gd name="connsiteX4" fmla="*/ 896983 w 1994263"/>
              <a:gd name="connsiteY4" fmla="*/ 592197 h 1250485"/>
              <a:gd name="connsiteX5" fmla="*/ 1114697 w 1994263"/>
              <a:gd name="connsiteY5" fmla="*/ 14 h 1250485"/>
              <a:gd name="connsiteX6" fmla="*/ 1314994 w 1994263"/>
              <a:gd name="connsiteY6" fmla="*/ 574780 h 1250485"/>
              <a:gd name="connsiteX7" fmla="*/ 1524000 w 1994263"/>
              <a:gd name="connsiteY7" fmla="*/ 809911 h 1250485"/>
              <a:gd name="connsiteX8" fmla="*/ 1724297 w 1994263"/>
              <a:gd name="connsiteY8" fmla="*/ 975374 h 1250485"/>
              <a:gd name="connsiteX9" fmla="*/ 1994263 w 1994263"/>
              <a:gd name="connsiteY9" fmla="*/ 836037 h 125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94263" h="1250485">
                <a:moveTo>
                  <a:pt x="0" y="1149545"/>
                </a:moveTo>
                <a:cubicBezTo>
                  <a:pt x="144417" y="1209054"/>
                  <a:pt x="288834" y="1268563"/>
                  <a:pt x="383177" y="1245340"/>
                </a:cubicBezTo>
                <a:cubicBezTo>
                  <a:pt x="477520" y="1222117"/>
                  <a:pt x="506548" y="1026174"/>
                  <a:pt x="566057" y="1010208"/>
                </a:cubicBezTo>
                <a:cubicBezTo>
                  <a:pt x="625566" y="994242"/>
                  <a:pt x="685075" y="1219214"/>
                  <a:pt x="740229" y="1149545"/>
                </a:cubicBezTo>
                <a:cubicBezTo>
                  <a:pt x="795383" y="1079876"/>
                  <a:pt x="834572" y="783785"/>
                  <a:pt x="896983" y="592197"/>
                </a:cubicBezTo>
                <a:cubicBezTo>
                  <a:pt x="959394" y="400609"/>
                  <a:pt x="1045029" y="2917"/>
                  <a:pt x="1114697" y="14"/>
                </a:cubicBezTo>
                <a:cubicBezTo>
                  <a:pt x="1184365" y="-2889"/>
                  <a:pt x="1246777" y="439797"/>
                  <a:pt x="1314994" y="574780"/>
                </a:cubicBezTo>
                <a:cubicBezTo>
                  <a:pt x="1383211" y="709763"/>
                  <a:pt x="1455783" y="743145"/>
                  <a:pt x="1524000" y="809911"/>
                </a:cubicBezTo>
                <a:cubicBezTo>
                  <a:pt x="1592217" y="876677"/>
                  <a:pt x="1645920" y="971020"/>
                  <a:pt x="1724297" y="975374"/>
                </a:cubicBezTo>
                <a:cubicBezTo>
                  <a:pt x="1802674" y="979728"/>
                  <a:pt x="1898468" y="907882"/>
                  <a:pt x="1994263" y="83603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288256-C79B-E2EB-29D3-93350C10F426}"/>
              </a:ext>
            </a:extLst>
          </p:cNvPr>
          <p:cNvSpPr txBox="1"/>
          <p:nvPr/>
        </p:nvSpPr>
        <p:spPr>
          <a:xfrm>
            <a:off x="5792372" y="6371241"/>
            <a:ext cx="3191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3. </a:t>
            </a:r>
            <a:r>
              <a:rPr lang="ko-KR" altLang="en-US" sz="1200"/>
              <a:t>메트로 폴리스 알고리즘 이용하여 샘플링</a:t>
            </a:r>
            <a:endParaRPr lang="en-US" altLang="ko-KR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3EF072-3F6A-D36E-370A-03F485386B10}"/>
              </a:ext>
            </a:extLst>
          </p:cNvPr>
          <p:cNvSpPr txBox="1"/>
          <p:nvPr/>
        </p:nvSpPr>
        <p:spPr>
          <a:xfrm>
            <a:off x="344969" y="106540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잠재공간 샘플링 아이디어</a:t>
            </a:r>
            <a:endParaRPr lang="en-US" altLang="ko-KR" sz="1200" b="1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A38676-F240-3C05-BC1E-FCB966B37F69}"/>
              </a:ext>
            </a:extLst>
          </p:cNvPr>
          <p:cNvSpPr txBox="1"/>
          <p:nvPr/>
        </p:nvSpPr>
        <p:spPr>
          <a:xfrm>
            <a:off x="9544626" y="6186575"/>
            <a:ext cx="245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이 방법에 가정은 저 공간에 대한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ko-KR" altLang="en-US" sz="1200" b="1">
                <a:solidFill>
                  <a:srgbClr val="FF0000"/>
                </a:solidFill>
              </a:rPr>
              <a:t>가정이 필요함</a:t>
            </a:r>
            <a:endParaRPr lang="en-US" altLang="ko-KR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75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4869A8-6E27-FAB1-ED7A-1ECB9D8E5E1A}"/>
              </a:ext>
            </a:extLst>
          </p:cNvPr>
          <p:cNvSpPr txBox="1"/>
          <p:nvPr/>
        </p:nvSpPr>
        <p:spPr>
          <a:xfrm>
            <a:off x="435429" y="1526611"/>
            <a:ext cx="2420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생성모델의 정의 </a:t>
            </a:r>
            <a:r>
              <a:rPr lang="en-US" altLang="ko-KR" sz="220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B28DD7-7325-5BD3-F1C2-6F1E8FE147E7}"/>
                  </a:ext>
                </a:extLst>
              </p:cNvPr>
              <p:cNvSpPr txBox="1"/>
              <p:nvPr/>
            </p:nvSpPr>
            <p:spPr>
              <a:xfrm>
                <a:off x="1611251" y="2221658"/>
                <a:ext cx="8817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B28DD7-7325-5BD3-F1C2-6F1E8FE14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251" y="2221658"/>
                <a:ext cx="881715" cy="215444"/>
              </a:xfrm>
              <a:prstGeom prst="rect">
                <a:avLst/>
              </a:prstGeom>
              <a:blipFill>
                <a:blip r:embed="rId2"/>
                <a:stretch>
                  <a:fillRect l="-2759" b="-36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95177F-E9B7-2857-3D57-A795DA24420C}"/>
                  </a:ext>
                </a:extLst>
              </p:cNvPr>
              <p:cNvSpPr txBox="1"/>
              <p:nvPr/>
            </p:nvSpPr>
            <p:spPr>
              <a:xfrm>
                <a:off x="2416283" y="2209811"/>
                <a:ext cx="64584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/>
                  <a:t>의 확률분포로 부터 추출된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400"/>
                  <a:t>개의 </a:t>
                </a:r>
                <a:r>
                  <a:rPr lang="en-US" altLang="ko-KR" sz="1400"/>
                  <a:t>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400"/>
                  <a:t> 으로 구성된 학습 데이터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95177F-E9B7-2857-3D57-A795DA244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283" y="2209811"/>
                <a:ext cx="6458499" cy="307777"/>
              </a:xfrm>
              <a:prstGeom prst="rect">
                <a:avLst/>
              </a:prstGeom>
              <a:blipFill>
                <a:blip r:embed="rId3"/>
                <a:stretch>
                  <a:fillRect l="-283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3BC312-9C78-985C-6B8F-A4F99CFBCE6C}"/>
                  </a:ext>
                </a:extLst>
              </p:cNvPr>
              <p:cNvSpPr txBox="1"/>
              <p:nvPr/>
            </p:nvSpPr>
            <p:spPr>
              <a:xfrm>
                <a:off x="8786002" y="2249909"/>
                <a:ext cx="12135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3BC312-9C78-985C-6B8F-A4F99CFBC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002" y="2249909"/>
                <a:ext cx="1213537" cy="215444"/>
              </a:xfrm>
              <a:prstGeom prst="rect">
                <a:avLst/>
              </a:prstGeom>
              <a:blipFill>
                <a:blip r:embed="rId4"/>
                <a:stretch>
                  <a:fillRect l="-201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1478782-B5D8-B270-5906-6220FF455BCB}"/>
              </a:ext>
            </a:extLst>
          </p:cNvPr>
          <p:cNvSpPr txBox="1"/>
          <p:nvPr/>
        </p:nvSpPr>
        <p:spPr>
          <a:xfrm>
            <a:off x="9938579" y="2221658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을 이용하여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401133-52DF-51ED-843A-D450ED59E32C}"/>
              </a:ext>
            </a:extLst>
          </p:cNvPr>
          <p:cNvSpPr txBox="1"/>
          <p:nvPr/>
        </p:nvSpPr>
        <p:spPr>
          <a:xfrm>
            <a:off x="1537166" y="2627596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학습 데이터의 확률분포함수를 추정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51A40D-C4F5-35FC-B5A9-B0970E28C551}"/>
                  </a:ext>
                </a:extLst>
              </p:cNvPr>
              <p:cNvSpPr txBox="1"/>
              <p:nvPr/>
            </p:nvSpPr>
            <p:spPr>
              <a:xfrm>
                <a:off x="4664944" y="2625594"/>
                <a:ext cx="980588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̂"/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51A40D-C4F5-35FC-B5A9-B0970E28C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944" y="2625594"/>
                <a:ext cx="980588" cy="243143"/>
              </a:xfrm>
              <a:prstGeom prst="rect">
                <a:avLst/>
              </a:prstGeom>
              <a:blipFill>
                <a:blip r:embed="rId5"/>
                <a:stretch>
                  <a:fillRect l="-3106" t="-22500" r="-26708" b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842D3FE-9833-3ECF-B63E-B56D6068371B}"/>
              </a:ext>
            </a:extLst>
          </p:cNvPr>
          <p:cNvSpPr txBox="1"/>
          <p:nvPr/>
        </p:nvSpPr>
        <p:spPr>
          <a:xfrm>
            <a:off x="5645532" y="2625594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한 후</a:t>
            </a:r>
            <a:r>
              <a:rPr lang="en-US" altLang="ko-KR" sz="1400"/>
              <a:t>,</a:t>
            </a:r>
            <a:endParaRPr lang="ko-KR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8D279E-4665-2AB5-DAFF-C78AAD6736D0}"/>
              </a:ext>
            </a:extLst>
          </p:cNvPr>
          <p:cNvSpPr txBox="1"/>
          <p:nvPr/>
        </p:nvSpPr>
        <p:spPr>
          <a:xfrm>
            <a:off x="1537166" y="3033534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추정된 확률분포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012D8A-56C4-9095-D1D9-FC99696CBB92}"/>
                  </a:ext>
                </a:extLst>
              </p:cNvPr>
              <p:cNvSpPr txBox="1"/>
              <p:nvPr/>
            </p:nvSpPr>
            <p:spPr>
              <a:xfrm>
                <a:off x="3023654" y="3033534"/>
                <a:ext cx="980588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̂"/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012D8A-56C4-9095-D1D9-FC99696CB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654" y="3033534"/>
                <a:ext cx="980588" cy="243143"/>
              </a:xfrm>
              <a:prstGeom prst="rect">
                <a:avLst/>
              </a:prstGeom>
              <a:blipFill>
                <a:blip r:embed="rId6"/>
                <a:stretch>
                  <a:fillRect l="-3106" t="-22500" r="-26708" b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4104DC-CE88-47F9-1759-F1555DA847A1}"/>
                  </a:ext>
                </a:extLst>
              </p:cNvPr>
              <p:cNvSpPr txBox="1"/>
              <p:nvPr/>
            </p:nvSpPr>
            <p:spPr>
              <a:xfrm>
                <a:off x="4004242" y="3022915"/>
                <a:ext cx="4306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/>
                  <a:t>로 부터 추가로 새로운 </a:t>
                </a:r>
                <a:r>
                  <a:rPr lang="en-US" altLang="ko-KR" sz="1400"/>
                  <a:t>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/>
                  <a:t> 를 샘플링하는 모델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4104DC-CE88-47F9-1759-F1555DA84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242" y="3022915"/>
                <a:ext cx="4306692" cy="307777"/>
              </a:xfrm>
              <a:prstGeom prst="rect">
                <a:avLst/>
              </a:prstGeom>
              <a:blipFill>
                <a:blip r:embed="rId7"/>
                <a:stretch>
                  <a:fillRect l="-425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957020-9FE4-1670-6D67-89572984B6B3}"/>
              </a:ext>
            </a:extLst>
          </p:cNvPr>
          <p:cNvSpPr/>
          <p:nvPr/>
        </p:nvSpPr>
        <p:spPr>
          <a:xfrm>
            <a:off x="1458851" y="2081611"/>
            <a:ext cx="9840686" cy="1976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6CCA1A-98B5-3110-3F46-EAAAC6A98F03}"/>
                  </a:ext>
                </a:extLst>
              </p:cNvPr>
              <p:cNvSpPr txBox="1"/>
              <p:nvPr/>
            </p:nvSpPr>
            <p:spPr>
              <a:xfrm>
                <a:off x="5065622" y="3573002"/>
                <a:ext cx="2183931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̂"/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6CCA1A-98B5-3110-3F46-EAAAC6A98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622" y="3573002"/>
                <a:ext cx="2183931" cy="243143"/>
              </a:xfrm>
              <a:prstGeom prst="rect">
                <a:avLst/>
              </a:prstGeom>
              <a:blipFill>
                <a:blip r:embed="rId8"/>
                <a:stretch>
                  <a:fillRect l="-279" t="-20000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5640EE-9E42-3597-B05B-C62DC3F58595}"/>
                  </a:ext>
                </a:extLst>
              </p:cNvPr>
              <p:cNvSpPr txBox="1"/>
              <p:nvPr/>
            </p:nvSpPr>
            <p:spPr>
              <a:xfrm>
                <a:off x="1645857" y="4825521"/>
                <a:ext cx="8817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5640EE-9E42-3597-B05B-C62DC3F58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57" y="4825521"/>
                <a:ext cx="881715" cy="215444"/>
              </a:xfrm>
              <a:prstGeom prst="rect">
                <a:avLst/>
              </a:prstGeom>
              <a:blipFill>
                <a:blip r:embed="rId9"/>
                <a:stretch>
                  <a:fillRect l="-3448" b="-3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90BBBB-CAA2-865B-A8CE-FEAF4AB1CB79}"/>
                  </a:ext>
                </a:extLst>
              </p:cNvPr>
              <p:cNvSpPr txBox="1"/>
              <p:nvPr/>
            </p:nvSpPr>
            <p:spPr>
              <a:xfrm>
                <a:off x="3101055" y="4794732"/>
                <a:ext cx="980588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̂"/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90BBBB-CAA2-865B-A8CE-FEAF4AB1C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55" y="4794732"/>
                <a:ext cx="980588" cy="243143"/>
              </a:xfrm>
              <a:prstGeom prst="rect">
                <a:avLst/>
              </a:prstGeom>
              <a:blipFill>
                <a:blip r:embed="rId10"/>
                <a:stretch>
                  <a:fillRect l="-3727" t="-23077" r="-26087" b="-25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C1927BC-5971-0BBE-BB47-F61839C822C5}"/>
              </a:ext>
            </a:extLst>
          </p:cNvPr>
          <p:cNvSpPr txBox="1"/>
          <p:nvPr/>
        </p:nvSpPr>
        <p:spPr>
          <a:xfrm>
            <a:off x="2623142" y="48255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6F1AD6-7A50-B9B2-71CA-CC277EB33D78}"/>
              </a:ext>
            </a:extLst>
          </p:cNvPr>
          <p:cNvSpPr txBox="1"/>
          <p:nvPr/>
        </p:nvSpPr>
        <p:spPr>
          <a:xfrm>
            <a:off x="4195354" y="4794732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가 얼마나 유사한가</a:t>
            </a:r>
            <a:r>
              <a:rPr lang="en-US" altLang="ko-KR" sz="1400"/>
              <a:t>?</a:t>
            </a:r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56A674-C3E3-6A2D-FFB7-94B1865B13C5}"/>
                  </a:ext>
                </a:extLst>
              </p:cNvPr>
              <p:cNvSpPr txBox="1"/>
              <p:nvPr/>
            </p:nvSpPr>
            <p:spPr>
              <a:xfrm>
                <a:off x="171271" y="619901"/>
                <a:ext cx="7868629" cy="550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ko-KR" altLang="en-US" sz="1400"/>
                  <a:t>로부터 관측된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400"/>
                  <a:t>개의 데이터인</a:t>
                </a:r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/>
                  <a:t>을 이용하여</a:t>
                </a:r>
                <a:endParaRPr lang="en-US" altLang="ko-KR" sz="1400"/>
              </a:p>
              <a:p>
                <a:r>
                  <a:rPr lang="ko-KR" altLang="en-US" sz="1400"/>
                  <a:t>확률분포함수</a:t>
                </a:r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</m:oMath>
                </a14:m>
                <a:r>
                  <a:rPr lang="ko-KR" altLang="en-US" sz="1400"/>
                  <a:t> 를 추정한 후</a:t>
                </a:r>
                <a:r>
                  <a:rPr lang="en-US" altLang="ko-KR" sz="1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</m:oMath>
                </a14:m>
                <a:r>
                  <a:rPr lang="ko-KR" altLang="en-US" sz="1400"/>
                  <a:t>로 부터 새로운 데이터</a:t>
                </a:r>
                <a:r>
                  <a:rPr lang="en-US" altLang="ko-KR" sz="1400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/>
                  <a:t>를 생성하는 모델</a:t>
                </a:r>
                <a:r>
                  <a:rPr lang="en-US" altLang="ko-KR" sz="1400"/>
                  <a:t>.</a:t>
                </a:r>
                <a:r>
                  <a:rPr lang="ko-KR" altLang="en-US" sz="140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56A674-C3E3-6A2D-FFB7-94B1865B1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1" y="619901"/>
                <a:ext cx="7868629" cy="550920"/>
              </a:xfrm>
              <a:prstGeom prst="rect">
                <a:avLst/>
              </a:prstGeom>
              <a:blipFill>
                <a:blip r:embed="rId11"/>
                <a:stretch>
                  <a:fillRect l="-232" t="-2222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51740CA-9D4C-E71D-4728-50AC2B04F941}"/>
              </a:ext>
            </a:extLst>
          </p:cNvPr>
          <p:cNvSpPr txBox="1"/>
          <p:nvPr/>
        </p:nvSpPr>
        <p:spPr>
          <a:xfrm>
            <a:off x="171271" y="91778"/>
            <a:ext cx="6935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</a:t>
            </a:r>
            <a:r>
              <a:rPr lang="ko-KR" altLang="en-US" sz="1400"/>
              <a:t>로부터 관측된 </a:t>
            </a:r>
            <a:r>
              <a:rPr lang="en-US" altLang="ko-KR" sz="1400"/>
              <a:t>n</a:t>
            </a:r>
            <a:r>
              <a:rPr lang="ko-KR" altLang="en-US" sz="1400"/>
              <a:t>개의 데이터인</a:t>
            </a:r>
            <a:r>
              <a:rPr lang="en-US" altLang="ko-KR" sz="1400"/>
              <a:t> Z</a:t>
            </a:r>
            <a:r>
              <a:rPr lang="ko-KR" altLang="en-US" sz="1400"/>
              <a:t>을 이용하여</a:t>
            </a:r>
            <a:endParaRPr lang="en-US" altLang="ko-KR" sz="1400"/>
          </a:p>
          <a:p>
            <a:r>
              <a:rPr lang="ko-KR" altLang="en-US" sz="1400"/>
              <a:t>확률분포함수</a:t>
            </a:r>
            <a:r>
              <a:rPr lang="en-US" altLang="ko-KR" sz="1400"/>
              <a:t> model</a:t>
            </a:r>
            <a:r>
              <a:rPr lang="ko-KR" altLang="en-US" sz="1400"/>
              <a:t>를 추정한 후</a:t>
            </a:r>
            <a:r>
              <a:rPr lang="en-US" altLang="ko-KR" sz="1400"/>
              <a:t>, model</a:t>
            </a:r>
            <a:r>
              <a:rPr lang="ko-KR" altLang="en-US" sz="1400"/>
              <a:t>로 부터 새로운 데이터</a:t>
            </a:r>
            <a:r>
              <a:rPr lang="en-US" altLang="ko-KR" sz="1400" b="1"/>
              <a:t> z</a:t>
            </a:r>
            <a:r>
              <a:rPr lang="ko-KR" altLang="en-US" sz="1400"/>
              <a:t>를 생성하는 모델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088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6ADDF4-389D-DA81-F8D5-682836164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26" y="1152386"/>
            <a:ext cx="9474926" cy="455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1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AE6750-9689-243A-39F0-691A21808B2D}"/>
              </a:ext>
            </a:extLst>
          </p:cNvPr>
          <p:cNvSpPr txBox="1"/>
          <p:nvPr/>
        </p:nvSpPr>
        <p:spPr>
          <a:xfrm>
            <a:off x="3725502" y="175517"/>
            <a:ext cx="1976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매니폴드 가설</a:t>
            </a:r>
            <a:endParaRPr lang="en-US" altLang="ko-KR" sz="2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EE1CA9-C03D-DF87-5074-FB4B6C29335B}"/>
              </a:ext>
            </a:extLst>
          </p:cNvPr>
          <p:cNvSpPr txBox="1"/>
          <p:nvPr/>
        </p:nvSpPr>
        <p:spPr>
          <a:xfrm>
            <a:off x="207654" y="83235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매니폴드 학습</a:t>
            </a:r>
            <a:endParaRPr lang="en-US" altLang="ko-KR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F0E2459-0DE8-5299-0700-874272EC8C5E}"/>
              </a:ext>
            </a:extLst>
          </p:cNvPr>
          <p:cNvCxnSpPr>
            <a:cxnSpLocks/>
          </p:cNvCxnSpPr>
          <p:nvPr/>
        </p:nvCxnSpPr>
        <p:spPr>
          <a:xfrm flipV="1">
            <a:off x="5340945" y="2281644"/>
            <a:ext cx="0" cy="2090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E3545C-C61D-14C3-7FA3-FF841AF1CE22}"/>
              </a:ext>
            </a:extLst>
          </p:cNvPr>
          <p:cNvCxnSpPr>
            <a:cxnSpLocks/>
          </p:cNvCxnSpPr>
          <p:nvPr/>
        </p:nvCxnSpPr>
        <p:spPr>
          <a:xfrm>
            <a:off x="5340945" y="4371701"/>
            <a:ext cx="2612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8248724-3043-0B63-1CF9-8D264EC6E28A}"/>
              </a:ext>
            </a:extLst>
          </p:cNvPr>
          <p:cNvCxnSpPr>
            <a:cxnSpLocks/>
          </p:cNvCxnSpPr>
          <p:nvPr/>
        </p:nvCxnSpPr>
        <p:spPr>
          <a:xfrm flipH="1">
            <a:off x="3956282" y="4371701"/>
            <a:ext cx="1384663" cy="1227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5CCBD8C-70B8-0998-E5E8-704A4D8DF4BB}"/>
              </a:ext>
            </a:extLst>
          </p:cNvPr>
          <p:cNvGrpSpPr/>
          <p:nvPr/>
        </p:nvGrpSpPr>
        <p:grpSpPr>
          <a:xfrm>
            <a:off x="1700692" y="3109708"/>
            <a:ext cx="1383427" cy="1133786"/>
            <a:chOff x="2019182" y="2933382"/>
            <a:chExt cx="2082981" cy="1608244"/>
          </a:xfrm>
        </p:grpSpPr>
        <p:pic>
          <p:nvPicPr>
            <p:cNvPr id="16" name="Picture 16" descr="헤드폰 동물 개 강아지 간단한 배경 흰색 배경 2560x1600 동물 개 HD 아트, 동물, 헤드폰, HD 배경 화면 |  Wallpaperbetter">
              <a:extLst>
                <a:ext uri="{FF2B5EF4-FFF2-40B4-BE49-F238E27FC236}">
                  <a16:creationId xmlns:a16="http://schemas.microsoft.com/office/drawing/2014/main" id="{ECA55D75-8F92-8DD3-A3E0-FF360ACADF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182" y="3086572"/>
              <a:ext cx="2082981" cy="130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56E6C12-C97D-A0F8-0B54-0BB8282A52CA}"/>
                </a:ext>
              </a:extLst>
            </p:cNvPr>
            <p:cNvSpPr/>
            <p:nvPr/>
          </p:nvSpPr>
          <p:spPr>
            <a:xfrm>
              <a:off x="2446012" y="2933382"/>
              <a:ext cx="1488255" cy="1608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C9E9104-D30B-9975-8E5E-1FE50ED254B6}"/>
              </a:ext>
            </a:extLst>
          </p:cNvPr>
          <p:cNvGrpSpPr/>
          <p:nvPr/>
        </p:nvGrpSpPr>
        <p:grpSpPr>
          <a:xfrm>
            <a:off x="2374537" y="4761058"/>
            <a:ext cx="988436" cy="1133786"/>
            <a:chOff x="708548" y="4617756"/>
            <a:chExt cx="1488255" cy="1608244"/>
          </a:xfrm>
        </p:grpSpPr>
        <p:pic>
          <p:nvPicPr>
            <p:cNvPr id="19" name="Picture 12" descr="호주 목 자 강아지, 흰색 배경에 앉아 | 프리미엄 사진">
              <a:extLst>
                <a:ext uri="{FF2B5EF4-FFF2-40B4-BE49-F238E27FC236}">
                  <a16:creationId xmlns:a16="http://schemas.microsoft.com/office/drawing/2014/main" id="{B61E132F-1B55-C6AE-2E61-80D1669EE8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353" y="4757699"/>
              <a:ext cx="1201041" cy="132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633CF0-6C87-E372-519E-29324759BF63}"/>
                </a:ext>
              </a:extLst>
            </p:cNvPr>
            <p:cNvSpPr/>
            <p:nvPr/>
          </p:nvSpPr>
          <p:spPr>
            <a:xfrm>
              <a:off x="708548" y="4617756"/>
              <a:ext cx="1488255" cy="1608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Picture 6" descr="G마켓 - 강아지패션용품">
            <a:extLst>
              <a:ext uri="{FF2B5EF4-FFF2-40B4-BE49-F238E27FC236}">
                <a16:creationId xmlns:a16="http://schemas.microsoft.com/office/drawing/2014/main" id="{55B91747-122F-431E-90E4-F1414BA3A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088" y="5275700"/>
            <a:ext cx="1201977" cy="120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SNS 스타 강아지 '인절미' 화제 | 아주경제">
            <a:extLst>
              <a:ext uri="{FF2B5EF4-FFF2-40B4-BE49-F238E27FC236}">
                <a16:creationId xmlns:a16="http://schemas.microsoft.com/office/drawing/2014/main" id="{2A5D85DB-CBC1-D805-13D9-16A155090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621" y="5260727"/>
            <a:ext cx="1124757" cy="120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733E23-9529-639C-C689-3542E0E1FDBC}"/>
                  </a:ext>
                </a:extLst>
              </p:cNvPr>
              <p:cNvSpPr txBox="1"/>
              <p:nvPr/>
            </p:nvSpPr>
            <p:spPr>
              <a:xfrm>
                <a:off x="6871497" y="1733093"/>
                <a:ext cx="831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733E23-9529-639C-C689-3542E0E1F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497" y="1733093"/>
                <a:ext cx="831958" cy="276999"/>
              </a:xfrm>
              <a:prstGeom prst="rect">
                <a:avLst/>
              </a:prstGeom>
              <a:blipFill>
                <a:blip r:embed="rId6"/>
                <a:stretch>
                  <a:fillRect l="-219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C05D09-A363-7D19-5A1C-0D22EFD2F707}"/>
                  </a:ext>
                </a:extLst>
              </p:cNvPr>
              <p:cNvSpPr txBox="1"/>
              <p:nvPr/>
            </p:nvSpPr>
            <p:spPr>
              <a:xfrm>
                <a:off x="8384015" y="2902577"/>
                <a:ext cx="926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C05D09-A363-7D19-5A1C-0D22EFD2F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015" y="2902577"/>
                <a:ext cx="926215" cy="276999"/>
              </a:xfrm>
              <a:prstGeom prst="rect">
                <a:avLst/>
              </a:prstGeom>
              <a:blipFill>
                <a:blip r:embed="rId7"/>
                <a:stretch>
                  <a:fillRect l="-197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D9538D6-F3F6-F078-CA7C-972F40AD39D2}"/>
              </a:ext>
            </a:extLst>
          </p:cNvPr>
          <p:cNvSpPr/>
          <p:nvPr/>
        </p:nvSpPr>
        <p:spPr>
          <a:xfrm>
            <a:off x="3890221" y="2712329"/>
            <a:ext cx="3693791" cy="2248308"/>
          </a:xfrm>
          <a:custGeom>
            <a:avLst/>
            <a:gdLst>
              <a:gd name="connsiteX0" fmla="*/ 1002843 w 4443031"/>
              <a:gd name="connsiteY0" fmla="*/ 62457 h 2847277"/>
              <a:gd name="connsiteX1" fmla="*/ 1682111 w 4443031"/>
              <a:gd name="connsiteY1" fmla="*/ 1542914 h 2847277"/>
              <a:gd name="connsiteX2" fmla="*/ 2866477 w 4443031"/>
              <a:gd name="connsiteY2" fmla="*/ 532720 h 2847277"/>
              <a:gd name="connsiteX3" fmla="*/ 4407894 w 4443031"/>
              <a:gd name="connsiteY3" fmla="*/ 1839005 h 2847277"/>
              <a:gd name="connsiteX4" fmla="*/ 3859254 w 4443031"/>
              <a:gd name="connsiteY4" fmla="*/ 2788240 h 2847277"/>
              <a:gd name="connsiteX5" fmla="*/ 2875185 w 4443031"/>
              <a:gd name="connsiteY5" fmla="*/ 1943508 h 2847277"/>
              <a:gd name="connsiteX6" fmla="*/ 1237974 w 4443031"/>
              <a:gd name="connsiteY6" fmla="*/ 2814365 h 2847277"/>
              <a:gd name="connsiteX7" fmla="*/ 1357 w 4443031"/>
              <a:gd name="connsiteY7" fmla="*/ 532720 h 2847277"/>
              <a:gd name="connsiteX8" fmla="*/ 1002843 w 4443031"/>
              <a:gd name="connsiteY8" fmla="*/ 62457 h 284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3031" h="2847277">
                <a:moveTo>
                  <a:pt x="1002843" y="62457"/>
                </a:moveTo>
                <a:cubicBezTo>
                  <a:pt x="1282969" y="230823"/>
                  <a:pt x="1371505" y="1464537"/>
                  <a:pt x="1682111" y="1542914"/>
                </a:cubicBezTo>
                <a:cubicBezTo>
                  <a:pt x="1992717" y="1621291"/>
                  <a:pt x="2412180" y="483372"/>
                  <a:pt x="2866477" y="532720"/>
                </a:cubicBezTo>
                <a:cubicBezTo>
                  <a:pt x="3320774" y="582068"/>
                  <a:pt x="4242431" y="1463085"/>
                  <a:pt x="4407894" y="1839005"/>
                </a:cubicBezTo>
                <a:cubicBezTo>
                  <a:pt x="4573357" y="2214925"/>
                  <a:pt x="4114706" y="2770823"/>
                  <a:pt x="3859254" y="2788240"/>
                </a:cubicBezTo>
                <a:cubicBezTo>
                  <a:pt x="3603803" y="2805657"/>
                  <a:pt x="3312065" y="1939154"/>
                  <a:pt x="2875185" y="1943508"/>
                </a:cubicBezTo>
                <a:cubicBezTo>
                  <a:pt x="2438305" y="1947862"/>
                  <a:pt x="1716945" y="3049496"/>
                  <a:pt x="1237974" y="2814365"/>
                </a:cubicBezTo>
                <a:cubicBezTo>
                  <a:pt x="759003" y="2579234"/>
                  <a:pt x="39094" y="994274"/>
                  <a:pt x="1357" y="532720"/>
                </a:cubicBezTo>
                <a:cubicBezTo>
                  <a:pt x="-36380" y="71166"/>
                  <a:pt x="722717" y="-105909"/>
                  <a:pt x="1002843" y="62457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CE116EC-8F29-E852-634D-AA7BFD9D4B26}"/>
              </a:ext>
            </a:extLst>
          </p:cNvPr>
          <p:cNvSpPr/>
          <p:nvPr/>
        </p:nvSpPr>
        <p:spPr>
          <a:xfrm>
            <a:off x="4503705" y="3108959"/>
            <a:ext cx="210209" cy="209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6335555-49ED-BFE1-98FC-C516EE77FC2B}"/>
              </a:ext>
            </a:extLst>
          </p:cNvPr>
          <p:cNvSpPr/>
          <p:nvPr/>
        </p:nvSpPr>
        <p:spPr>
          <a:xfrm>
            <a:off x="4817220" y="4371700"/>
            <a:ext cx="210209" cy="209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5423943-AE58-79A2-584F-DC10942F34FE}"/>
              </a:ext>
            </a:extLst>
          </p:cNvPr>
          <p:cNvSpPr/>
          <p:nvPr/>
        </p:nvSpPr>
        <p:spPr>
          <a:xfrm>
            <a:off x="6096000" y="3394909"/>
            <a:ext cx="210209" cy="209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3A65B8F-5B05-A7FD-881A-71D470ED0814}"/>
              </a:ext>
            </a:extLst>
          </p:cNvPr>
          <p:cNvSpPr/>
          <p:nvPr/>
        </p:nvSpPr>
        <p:spPr>
          <a:xfrm>
            <a:off x="7080069" y="4419600"/>
            <a:ext cx="210209" cy="209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8F2F727-1D9C-7D76-A85A-EAE477EAE438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119660" y="3213462"/>
            <a:ext cx="1384045" cy="462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DD0F4E9-052B-1E70-42E5-091C5BDB4978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3449630" y="4476203"/>
            <a:ext cx="1367590" cy="43218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672944C-E956-8BB8-F5FD-9C942A465AFD}"/>
              </a:ext>
            </a:extLst>
          </p:cNvPr>
          <p:cNvCxnSpPr>
            <a:cxnSpLocks/>
            <a:stCxn id="28" idx="4"/>
            <a:endCxn id="22" idx="0"/>
          </p:cNvCxnSpPr>
          <p:nvPr/>
        </p:nvCxnSpPr>
        <p:spPr>
          <a:xfrm flipH="1">
            <a:off x="6096000" y="3603915"/>
            <a:ext cx="105105" cy="165681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460AA34-AB5A-263A-E01A-528C52DBCD9A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7185174" y="4628606"/>
            <a:ext cx="522144" cy="51088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F945691-7C13-861D-6CA0-F31FBB5F3E14}"/>
              </a:ext>
            </a:extLst>
          </p:cNvPr>
          <p:cNvCxnSpPr>
            <a:cxnSpLocks/>
          </p:cNvCxnSpPr>
          <p:nvPr/>
        </p:nvCxnSpPr>
        <p:spPr>
          <a:xfrm flipV="1">
            <a:off x="5462865" y="1981554"/>
            <a:ext cx="1286713" cy="4385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2540508-058D-2D95-DEEA-BD2E06FC602A}"/>
              </a:ext>
            </a:extLst>
          </p:cNvPr>
          <p:cNvCxnSpPr>
            <a:cxnSpLocks/>
          </p:cNvCxnSpPr>
          <p:nvPr/>
        </p:nvCxnSpPr>
        <p:spPr>
          <a:xfrm flipV="1">
            <a:off x="7112311" y="3181515"/>
            <a:ext cx="1286713" cy="4385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622B56-037E-2EBE-526C-9F0F075CB7DC}"/>
                  </a:ext>
                </a:extLst>
              </p:cNvPr>
              <p:cNvSpPr txBox="1"/>
              <p:nvPr/>
            </p:nvSpPr>
            <p:spPr>
              <a:xfrm>
                <a:off x="1984174" y="823617"/>
                <a:ext cx="650049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/>
                  <a:t>실제</a:t>
                </a:r>
                <a:r>
                  <a:rPr lang="en-US" altLang="ko-KR" sz="1400"/>
                  <a:t> </a:t>
                </a:r>
                <a:r>
                  <a:rPr lang="ko-KR" altLang="en-US" sz="1400"/>
                  <a:t>관측된 데이터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/>
                  <a:t>들은 고차원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400"/>
                  <a:t>차원 공간 안에 있기도 하고</a:t>
                </a:r>
                <a:endParaRPr lang="en-US" altLang="ko-KR" sz="1400"/>
              </a:p>
              <a:p>
                <a:r>
                  <a:rPr lang="ko-KR" altLang="en-US" sz="1400"/>
                  <a:t>고차원 공간안에 그보다 저차원인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/>
                  <a:t>차원 공간 위에 있기도 하다</a:t>
                </a:r>
                <a:r>
                  <a:rPr lang="en-US" altLang="ko-KR" sz="1400"/>
                  <a:t>.</a:t>
                </a:r>
              </a:p>
              <a:p>
                <a:r>
                  <a:rPr lang="ko-KR" altLang="en-US" sz="1400"/>
                  <a:t>그러므로 이런 </a:t>
                </a:r>
                <a:r>
                  <a:rPr lang="ko-KR" altLang="en-US" sz="1400" b="1"/>
                  <a:t>저차원 공간</a:t>
                </a:r>
                <a:r>
                  <a:rPr lang="en-US" altLang="ko-KR" sz="1400" b="1"/>
                  <a:t>(</a:t>
                </a:r>
                <a:r>
                  <a:rPr lang="ko-KR" altLang="en-US" sz="1400" b="1"/>
                  <a:t>분포</a:t>
                </a:r>
                <a:r>
                  <a:rPr lang="en-US" altLang="ko-KR" sz="1400" b="1"/>
                  <a:t>?)</a:t>
                </a:r>
                <a:r>
                  <a:rPr lang="ko-KR" altLang="en-US" sz="1400" b="1"/>
                  <a:t>을 학습</a:t>
                </a:r>
                <a:r>
                  <a:rPr lang="ko-KR" altLang="en-US" sz="1400"/>
                  <a:t>하자는 것이 매니폴드 학습의 의미임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622B56-037E-2EBE-526C-9F0F075CB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174" y="823617"/>
                <a:ext cx="6500497" cy="738664"/>
              </a:xfrm>
              <a:prstGeom prst="rect">
                <a:avLst/>
              </a:prstGeom>
              <a:blipFill>
                <a:blip r:embed="rId8"/>
                <a:stretch>
                  <a:fillRect l="-281" t="-1653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CCB0C53-5D4E-5566-65A4-8F31D617BCCC}"/>
              </a:ext>
            </a:extLst>
          </p:cNvPr>
          <p:cNvSpPr txBox="1"/>
          <p:nvPr/>
        </p:nvSpPr>
        <p:spPr>
          <a:xfrm>
            <a:off x="143695" y="201213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인공지능이 주로 다루는 데이터</a:t>
            </a:r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1F9C229-BFDB-50F3-73DF-AB924DDBD3F5}"/>
                  </a:ext>
                </a:extLst>
              </p:cNvPr>
              <p:cNvSpPr txBox="1"/>
              <p:nvPr/>
            </p:nvSpPr>
            <p:spPr>
              <a:xfrm>
                <a:off x="5762451" y="269821"/>
                <a:ext cx="75157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/>
                  <a:t>관측된 데이터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/>
                  <a:t>은 고차원</a:t>
                </a:r>
                <a:r>
                  <a:rPr lang="en-US" altLang="ko-KR" sz="14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400"/>
                  <a:t>차원</a:t>
                </a:r>
                <a:r>
                  <a:rPr lang="en-US" altLang="ko-KR" sz="1400"/>
                  <a:t>)</a:t>
                </a:r>
                <a:r>
                  <a:rPr lang="ko-KR" altLang="en-US" sz="1400"/>
                  <a:t> 공간 안에 속하는</a:t>
                </a:r>
                <a:r>
                  <a:rPr lang="en-US" altLang="ko-KR" sz="1400"/>
                  <a:t> </a:t>
                </a:r>
                <a:r>
                  <a:rPr lang="ko-KR" altLang="en-US" sz="1400"/>
                  <a:t>저차원</a:t>
                </a:r>
                <a:r>
                  <a:rPr lang="en-US" altLang="ko-KR" sz="14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/>
                  <a:t>차원</a:t>
                </a:r>
                <a:r>
                  <a:rPr lang="en-US" altLang="ko-KR" sz="1400"/>
                  <a:t>)</a:t>
                </a:r>
                <a:r>
                  <a:rPr lang="ko-KR" altLang="en-US" sz="1400"/>
                  <a:t> 공간</a:t>
                </a:r>
                <a:r>
                  <a:rPr lang="en-US" altLang="ko-KR" sz="1400"/>
                  <a:t>(</a:t>
                </a:r>
                <a:r>
                  <a:rPr lang="ko-KR" altLang="en-US" sz="1400"/>
                  <a:t>매니폴드</a:t>
                </a:r>
                <a:r>
                  <a:rPr lang="en-US" altLang="ko-KR" sz="1400"/>
                  <a:t>)</a:t>
                </a:r>
                <a:r>
                  <a:rPr lang="ko-KR" altLang="en-US" sz="1400"/>
                  <a:t>에 있다</a:t>
                </a:r>
                <a:r>
                  <a:rPr lang="en-US" altLang="ko-KR" sz="1400"/>
                  <a:t>.</a:t>
                </a:r>
              </a:p>
              <a:p>
                <a:r>
                  <a:rPr lang="ko-KR" altLang="en-US" sz="1400"/>
                  <a:t>그러므로 이런 </a:t>
                </a:r>
                <a:r>
                  <a:rPr lang="ko-KR" altLang="en-US" sz="1400" b="1"/>
                  <a:t>저차원 공간</a:t>
                </a:r>
                <a:r>
                  <a:rPr lang="en-US" altLang="ko-KR" sz="1400" b="1"/>
                  <a:t>(</a:t>
                </a:r>
                <a:r>
                  <a:rPr lang="ko-KR" altLang="en-US" sz="1400" b="1"/>
                  <a:t>분포</a:t>
                </a:r>
                <a:r>
                  <a:rPr lang="en-US" altLang="ko-KR" sz="1400" b="1"/>
                  <a:t>?)</a:t>
                </a:r>
                <a:r>
                  <a:rPr lang="ko-KR" altLang="en-US" sz="1400" b="1"/>
                  <a:t>을 학습</a:t>
                </a:r>
                <a:r>
                  <a:rPr lang="ko-KR" altLang="en-US" sz="1400"/>
                  <a:t>하자는 것이 매니폴드 학습의 의미임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1F9C229-BFDB-50F3-73DF-AB924DDBD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51" y="269821"/>
                <a:ext cx="7515712" cy="523220"/>
              </a:xfrm>
              <a:prstGeom prst="rect">
                <a:avLst/>
              </a:prstGeom>
              <a:blipFill>
                <a:blip r:embed="rId9"/>
                <a:stretch>
                  <a:fillRect l="-243" t="-1163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28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15EB0AA-92C3-7307-6945-0F126BAF6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53" y="1592591"/>
            <a:ext cx="4938678" cy="3103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68E240-07F7-F0A1-BE4C-A0FC5825240C}"/>
                  </a:ext>
                </a:extLst>
              </p:cNvPr>
              <p:cNvSpPr txBox="1"/>
              <p:nvPr/>
            </p:nvSpPr>
            <p:spPr>
              <a:xfrm>
                <a:off x="7693874" y="2679466"/>
                <a:ext cx="9074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ko-KR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68E240-07F7-F0A1-BE4C-A0FC58252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874" y="2679466"/>
                <a:ext cx="907493" cy="307777"/>
              </a:xfrm>
              <a:prstGeom prst="rect">
                <a:avLst/>
              </a:prstGeom>
              <a:blipFill>
                <a:blip r:embed="rId3"/>
                <a:stretch>
                  <a:fillRect l="-4698" b="-3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A41957D-4CB0-A935-1F88-4F074174F116}"/>
              </a:ext>
            </a:extLst>
          </p:cNvPr>
          <p:cNvCxnSpPr>
            <a:cxnSpLocks/>
          </p:cNvCxnSpPr>
          <p:nvPr/>
        </p:nvCxnSpPr>
        <p:spPr>
          <a:xfrm flipV="1">
            <a:off x="6538133" y="2915270"/>
            <a:ext cx="1057191" cy="11174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D9DA7AE-8648-1697-5741-D647C3AE4383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4375972" y="3637185"/>
            <a:ext cx="279390" cy="9313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90FB54-2765-5EE3-3EE6-BD95397E49B3}"/>
                  </a:ext>
                </a:extLst>
              </p:cNvPr>
              <p:cNvSpPr txBox="1"/>
              <p:nvPr/>
            </p:nvSpPr>
            <p:spPr>
              <a:xfrm>
                <a:off x="3683475" y="4506701"/>
                <a:ext cx="6924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90FB54-2765-5EE3-3EE6-BD95397E4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475" y="4506701"/>
                <a:ext cx="692497" cy="307777"/>
              </a:xfrm>
              <a:prstGeom prst="rect">
                <a:avLst/>
              </a:prstGeom>
              <a:blipFill>
                <a:blip r:embed="rId4"/>
                <a:stretch>
                  <a:fillRect l="-6140" b="-27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C2678F6-91F1-383D-B33B-12918BFBCF83}"/>
              </a:ext>
            </a:extLst>
          </p:cNvPr>
          <p:cNvSpPr txBox="1"/>
          <p:nvPr/>
        </p:nvSpPr>
        <p:spPr>
          <a:xfrm>
            <a:off x="235132" y="80988"/>
            <a:ext cx="5823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생성모델 중 </a:t>
            </a:r>
            <a:r>
              <a:rPr lang="en-US" altLang="ko-KR" sz="2200"/>
              <a:t>Variational Autoencoder</a:t>
            </a:r>
            <a:r>
              <a:rPr lang="ko-KR" altLang="en-US" sz="2200"/>
              <a:t>에 대해</a:t>
            </a:r>
            <a:endParaRPr lang="en-US" altLang="ko-KR" sz="22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BD2CD0-3CAD-D84A-E38C-87C8D480B549}"/>
              </a:ext>
            </a:extLst>
          </p:cNvPr>
          <p:cNvSpPr/>
          <p:nvPr/>
        </p:nvSpPr>
        <p:spPr>
          <a:xfrm>
            <a:off x="1786890" y="588853"/>
            <a:ext cx="191589" cy="128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3E4678-F9A7-D318-9215-676DE60C80BD}"/>
              </a:ext>
            </a:extLst>
          </p:cNvPr>
          <p:cNvSpPr/>
          <p:nvPr/>
        </p:nvSpPr>
        <p:spPr>
          <a:xfrm>
            <a:off x="9398526" y="588853"/>
            <a:ext cx="191589" cy="128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6851F9-14BB-2298-274C-395E264A889E}"/>
              </a:ext>
            </a:extLst>
          </p:cNvPr>
          <p:cNvSpPr/>
          <p:nvPr/>
        </p:nvSpPr>
        <p:spPr>
          <a:xfrm>
            <a:off x="5596632" y="878339"/>
            <a:ext cx="183741" cy="499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C028655-B8E8-0CCA-D05C-2AFE1C9C2785}"/>
              </a:ext>
            </a:extLst>
          </p:cNvPr>
          <p:cNvCxnSpPr>
            <a:stCxn id="13" idx="0"/>
            <a:endCxn id="15" idx="0"/>
          </p:cNvCxnSpPr>
          <p:nvPr/>
        </p:nvCxnSpPr>
        <p:spPr>
          <a:xfrm>
            <a:off x="1882685" y="588853"/>
            <a:ext cx="3805818" cy="289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635C326-2053-1979-AF03-06C7CD5CFE3E}"/>
              </a:ext>
            </a:extLst>
          </p:cNvPr>
          <p:cNvCxnSpPr>
            <a:cxnSpLocks/>
            <a:stCxn id="13" idx="2"/>
            <a:endCxn id="15" idx="2"/>
          </p:cNvCxnSpPr>
          <p:nvPr/>
        </p:nvCxnSpPr>
        <p:spPr>
          <a:xfrm flipV="1">
            <a:off x="1882685" y="1378234"/>
            <a:ext cx="3805818" cy="490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CE05B8C-2A30-68B6-427A-F782289A7100}"/>
              </a:ext>
            </a:extLst>
          </p:cNvPr>
          <p:cNvCxnSpPr>
            <a:cxnSpLocks/>
            <a:stCxn id="15" idx="0"/>
            <a:endCxn id="14" idx="0"/>
          </p:cNvCxnSpPr>
          <p:nvPr/>
        </p:nvCxnSpPr>
        <p:spPr>
          <a:xfrm flipV="1">
            <a:off x="5688503" y="588853"/>
            <a:ext cx="3805818" cy="289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EFD0E0B-B8ED-E2B8-4875-217EF92EF3CB}"/>
              </a:ext>
            </a:extLst>
          </p:cNvPr>
          <p:cNvCxnSpPr>
            <a:cxnSpLocks/>
            <a:stCxn id="15" idx="2"/>
            <a:endCxn id="14" idx="2"/>
          </p:cNvCxnSpPr>
          <p:nvPr/>
        </p:nvCxnSpPr>
        <p:spPr>
          <a:xfrm>
            <a:off x="5688503" y="1378234"/>
            <a:ext cx="3805818" cy="490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6" descr="그림계로와라 곰식 @shanu_artwork on Twitter: &amp;quot;『그림쟁이 리빙포인트』 ! ~ 그림쟁이랑 관련 없는거같지만 ~  &amp;lt;가우시안 블러&amp;gt; 는 2차원 가우시안 분포를 이용한 것이다 가우시안 분포는 평균값이 0인 정규분포이다 가우시안이란 이름은 독일 수학자  가우스에서 나왔다">
            <a:extLst>
              <a:ext uri="{FF2B5EF4-FFF2-40B4-BE49-F238E27FC236}">
                <a16:creationId xmlns:a16="http://schemas.microsoft.com/office/drawing/2014/main" id="{9D8EEB3D-A106-D14B-6FAD-C547296F4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445" y="590052"/>
            <a:ext cx="927435" cy="74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D365A6-6630-FEF5-5556-653ED50F90EC}"/>
                  </a:ext>
                </a:extLst>
              </p:cNvPr>
              <p:cNvSpPr txBox="1"/>
              <p:nvPr/>
            </p:nvSpPr>
            <p:spPr>
              <a:xfrm>
                <a:off x="1043161" y="986676"/>
                <a:ext cx="834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D365A6-6630-FEF5-5556-653ED50F9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61" y="986676"/>
                <a:ext cx="834395" cy="276999"/>
              </a:xfrm>
              <a:prstGeom prst="rect">
                <a:avLst/>
              </a:prstGeom>
              <a:blipFill>
                <a:blip r:embed="rId6"/>
                <a:stretch>
                  <a:fillRect l="-219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847CCF-9FBA-826D-4A71-F081F65E0DFC}"/>
                  </a:ext>
                </a:extLst>
              </p:cNvPr>
              <p:cNvSpPr txBox="1"/>
              <p:nvPr/>
            </p:nvSpPr>
            <p:spPr>
              <a:xfrm>
                <a:off x="4814479" y="997669"/>
                <a:ext cx="9208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847CCF-9FBA-826D-4A71-F081F65E0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9" y="997669"/>
                <a:ext cx="920893" cy="276999"/>
              </a:xfrm>
              <a:prstGeom prst="rect">
                <a:avLst/>
              </a:prstGeom>
              <a:blipFill>
                <a:blip r:embed="rId7"/>
                <a:stretch>
                  <a:fillRect l="-198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17B4B7-2542-363A-6079-87D26FD8D579}"/>
                  </a:ext>
                </a:extLst>
              </p:cNvPr>
              <p:cNvSpPr txBox="1"/>
              <p:nvPr/>
            </p:nvSpPr>
            <p:spPr>
              <a:xfrm>
                <a:off x="9656579" y="951934"/>
                <a:ext cx="834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17B4B7-2542-363A-6079-87D26FD8D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579" y="951934"/>
                <a:ext cx="834395" cy="276999"/>
              </a:xfrm>
              <a:prstGeom prst="rect">
                <a:avLst/>
              </a:prstGeom>
              <a:blipFill>
                <a:blip r:embed="rId8"/>
                <a:stretch>
                  <a:fillRect l="-2190" t="-434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그룹 46">
            <a:extLst>
              <a:ext uri="{FF2B5EF4-FFF2-40B4-BE49-F238E27FC236}">
                <a16:creationId xmlns:a16="http://schemas.microsoft.com/office/drawing/2014/main" id="{53DB8861-DCA9-B52A-2CA9-75E201DED5E5}"/>
              </a:ext>
            </a:extLst>
          </p:cNvPr>
          <p:cNvGrpSpPr/>
          <p:nvPr/>
        </p:nvGrpSpPr>
        <p:grpSpPr>
          <a:xfrm>
            <a:off x="5644959" y="5322820"/>
            <a:ext cx="6082775" cy="1222584"/>
            <a:chOff x="5740626" y="5106564"/>
            <a:chExt cx="6082775" cy="122258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5DDE593-41EB-5529-9D91-0BEC0CECCED1}"/>
                </a:ext>
              </a:extLst>
            </p:cNvPr>
            <p:cNvCxnSpPr>
              <a:cxnSpLocks/>
            </p:cNvCxnSpPr>
            <p:nvPr/>
          </p:nvCxnSpPr>
          <p:spPr>
            <a:xfrm>
              <a:off x="5740626" y="6326833"/>
              <a:ext cx="17403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54EB1FC3-C475-5758-2FBE-53A8D99D129E}"/>
                </a:ext>
              </a:extLst>
            </p:cNvPr>
            <p:cNvSpPr/>
            <p:nvPr/>
          </p:nvSpPr>
          <p:spPr>
            <a:xfrm>
              <a:off x="6306684" y="5106564"/>
              <a:ext cx="1132114" cy="1222584"/>
            </a:xfrm>
            <a:custGeom>
              <a:avLst/>
              <a:gdLst>
                <a:gd name="connsiteX0" fmla="*/ 0 w 3169920"/>
                <a:gd name="connsiteY0" fmla="*/ 1175659 h 1175659"/>
                <a:gd name="connsiteX1" fmla="*/ 1262743 w 3169920"/>
                <a:gd name="connsiteY1" fmla="*/ 731522 h 1175659"/>
                <a:gd name="connsiteX2" fmla="*/ 1724297 w 3169920"/>
                <a:gd name="connsiteY2" fmla="*/ 2 h 1175659"/>
                <a:gd name="connsiteX3" fmla="*/ 2046514 w 3169920"/>
                <a:gd name="connsiteY3" fmla="*/ 722813 h 1175659"/>
                <a:gd name="connsiteX4" fmla="*/ 3169920 w 3169920"/>
                <a:gd name="connsiteY4" fmla="*/ 1166950 h 1175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920" h="1175659">
                  <a:moveTo>
                    <a:pt x="0" y="1175659"/>
                  </a:moveTo>
                  <a:cubicBezTo>
                    <a:pt x="487680" y="1051562"/>
                    <a:pt x="975360" y="927465"/>
                    <a:pt x="1262743" y="731522"/>
                  </a:cubicBezTo>
                  <a:cubicBezTo>
                    <a:pt x="1550126" y="535579"/>
                    <a:pt x="1593669" y="1453"/>
                    <a:pt x="1724297" y="2"/>
                  </a:cubicBezTo>
                  <a:cubicBezTo>
                    <a:pt x="1854925" y="-1449"/>
                    <a:pt x="1805577" y="528322"/>
                    <a:pt x="2046514" y="722813"/>
                  </a:cubicBezTo>
                  <a:cubicBezTo>
                    <a:pt x="2287451" y="917304"/>
                    <a:pt x="2728685" y="1042127"/>
                    <a:pt x="3169920" y="1166950"/>
                  </a:cubicBez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CC59128E-BB6A-4FDE-AD7A-8BA3F5270DB9}"/>
                </a:ext>
              </a:extLst>
            </p:cNvPr>
            <p:cNvSpPr/>
            <p:nvPr/>
          </p:nvSpPr>
          <p:spPr>
            <a:xfrm>
              <a:off x="5775462" y="5554024"/>
              <a:ext cx="1689463" cy="775124"/>
            </a:xfrm>
            <a:custGeom>
              <a:avLst/>
              <a:gdLst>
                <a:gd name="connsiteX0" fmla="*/ 0 w 3143794"/>
                <a:gd name="connsiteY0" fmla="*/ 1062852 h 1080269"/>
                <a:gd name="connsiteX1" fmla="*/ 931817 w 3143794"/>
                <a:gd name="connsiteY1" fmla="*/ 618715 h 1080269"/>
                <a:gd name="connsiteX2" fmla="*/ 1201783 w 3143794"/>
                <a:gd name="connsiteY2" fmla="*/ 407 h 1080269"/>
                <a:gd name="connsiteX3" fmla="*/ 1576252 w 3143794"/>
                <a:gd name="connsiteY3" fmla="*/ 714509 h 1080269"/>
                <a:gd name="connsiteX4" fmla="*/ 1994263 w 3143794"/>
                <a:gd name="connsiteY4" fmla="*/ 444544 h 1080269"/>
                <a:gd name="connsiteX5" fmla="*/ 2325189 w 3143794"/>
                <a:gd name="connsiteY5" fmla="*/ 871264 h 1080269"/>
                <a:gd name="connsiteX6" fmla="*/ 3143794 w 3143794"/>
                <a:gd name="connsiteY6" fmla="*/ 1080269 h 1080269"/>
                <a:gd name="connsiteX0" fmla="*/ 0 w 3143794"/>
                <a:gd name="connsiteY0" fmla="*/ 1067134 h 1084551"/>
                <a:gd name="connsiteX1" fmla="*/ 931817 w 3143794"/>
                <a:gd name="connsiteY1" fmla="*/ 622997 h 1084551"/>
                <a:gd name="connsiteX2" fmla="*/ 1201783 w 3143794"/>
                <a:gd name="connsiteY2" fmla="*/ 4689 h 1084551"/>
                <a:gd name="connsiteX3" fmla="*/ 1628503 w 3143794"/>
                <a:gd name="connsiteY3" fmla="*/ 344322 h 1084551"/>
                <a:gd name="connsiteX4" fmla="*/ 1994263 w 3143794"/>
                <a:gd name="connsiteY4" fmla="*/ 448826 h 1084551"/>
                <a:gd name="connsiteX5" fmla="*/ 2325189 w 3143794"/>
                <a:gd name="connsiteY5" fmla="*/ 875546 h 1084551"/>
                <a:gd name="connsiteX6" fmla="*/ 3143794 w 3143794"/>
                <a:gd name="connsiteY6" fmla="*/ 1084551 h 1084551"/>
                <a:gd name="connsiteX0" fmla="*/ 0 w 3143794"/>
                <a:gd name="connsiteY0" fmla="*/ 1067212 h 1084629"/>
                <a:gd name="connsiteX1" fmla="*/ 931817 w 3143794"/>
                <a:gd name="connsiteY1" fmla="*/ 623075 h 1084629"/>
                <a:gd name="connsiteX2" fmla="*/ 1201783 w 3143794"/>
                <a:gd name="connsiteY2" fmla="*/ 4767 h 1084629"/>
                <a:gd name="connsiteX3" fmla="*/ 1628503 w 3143794"/>
                <a:gd name="connsiteY3" fmla="*/ 344400 h 1084629"/>
                <a:gd name="connsiteX4" fmla="*/ 2029097 w 3143794"/>
                <a:gd name="connsiteY4" fmla="*/ 483739 h 1084629"/>
                <a:gd name="connsiteX5" fmla="*/ 2325189 w 3143794"/>
                <a:gd name="connsiteY5" fmla="*/ 875624 h 1084629"/>
                <a:gd name="connsiteX6" fmla="*/ 3143794 w 3143794"/>
                <a:gd name="connsiteY6" fmla="*/ 1084629 h 1084629"/>
                <a:gd name="connsiteX0" fmla="*/ 0 w 3143794"/>
                <a:gd name="connsiteY0" fmla="*/ 1067212 h 1084629"/>
                <a:gd name="connsiteX1" fmla="*/ 931817 w 3143794"/>
                <a:gd name="connsiteY1" fmla="*/ 623075 h 1084629"/>
                <a:gd name="connsiteX2" fmla="*/ 1349829 w 3143794"/>
                <a:gd name="connsiteY2" fmla="*/ 4767 h 1084629"/>
                <a:gd name="connsiteX3" fmla="*/ 1628503 w 3143794"/>
                <a:gd name="connsiteY3" fmla="*/ 344400 h 1084629"/>
                <a:gd name="connsiteX4" fmla="*/ 2029097 w 3143794"/>
                <a:gd name="connsiteY4" fmla="*/ 483739 h 1084629"/>
                <a:gd name="connsiteX5" fmla="*/ 2325189 w 3143794"/>
                <a:gd name="connsiteY5" fmla="*/ 875624 h 1084629"/>
                <a:gd name="connsiteX6" fmla="*/ 3143794 w 3143794"/>
                <a:gd name="connsiteY6" fmla="*/ 1084629 h 1084629"/>
                <a:gd name="connsiteX0" fmla="*/ 0 w 3143794"/>
                <a:gd name="connsiteY0" fmla="*/ 1076536 h 1093953"/>
                <a:gd name="connsiteX1" fmla="*/ 931817 w 3143794"/>
                <a:gd name="connsiteY1" fmla="*/ 632399 h 1093953"/>
                <a:gd name="connsiteX2" fmla="*/ 1349829 w 3143794"/>
                <a:gd name="connsiteY2" fmla="*/ 14091 h 1093953"/>
                <a:gd name="connsiteX3" fmla="*/ 1706880 w 3143794"/>
                <a:gd name="connsiteY3" fmla="*/ 223096 h 1093953"/>
                <a:gd name="connsiteX4" fmla="*/ 2029097 w 3143794"/>
                <a:gd name="connsiteY4" fmla="*/ 493063 h 1093953"/>
                <a:gd name="connsiteX5" fmla="*/ 2325189 w 3143794"/>
                <a:gd name="connsiteY5" fmla="*/ 884948 h 1093953"/>
                <a:gd name="connsiteX6" fmla="*/ 3143794 w 3143794"/>
                <a:gd name="connsiteY6" fmla="*/ 1093953 h 109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3794" h="1093953">
                  <a:moveTo>
                    <a:pt x="0" y="1076536"/>
                  </a:moveTo>
                  <a:cubicBezTo>
                    <a:pt x="365760" y="943004"/>
                    <a:pt x="706846" y="809473"/>
                    <a:pt x="931817" y="632399"/>
                  </a:cubicBezTo>
                  <a:cubicBezTo>
                    <a:pt x="1156788" y="455325"/>
                    <a:pt x="1220652" y="82308"/>
                    <a:pt x="1349829" y="14091"/>
                  </a:cubicBezTo>
                  <a:cubicBezTo>
                    <a:pt x="1479006" y="-54126"/>
                    <a:pt x="1593669" y="143267"/>
                    <a:pt x="1706880" y="223096"/>
                  </a:cubicBezTo>
                  <a:cubicBezTo>
                    <a:pt x="1820091" y="302925"/>
                    <a:pt x="1926046" y="382754"/>
                    <a:pt x="2029097" y="493063"/>
                  </a:cubicBezTo>
                  <a:cubicBezTo>
                    <a:pt x="2132148" y="603372"/>
                    <a:pt x="2133601" y="778994"/>
                    <a:pt x="2325189" y="884948"/>
                  </a:cubicBezTo>
                  <a:cubicBezTo>
                    <a:pt x="2516777" y="990902"/>
                    <a:pt x="2830285" y="1042427"/>
                    <a:pt x="3143794" y="1093953"/>
                  </a:cubicBezTo>
                </a:path>
              </a:pathLst>
            </a:cu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C7B2FDB-AD10-399D-94CC-0CCC9CCD61EC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686" y="6310161"/>
              <a:ext cx="17403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5E2D6527-7E63-2462-6A93-73566DCE414D}"/>
                </a:ext>
              </a:extLst>
            </p:cNvPr>
            <p:cNvSpPr/>
            <p:nvPr/>
          </p:nvSpPr>
          <p:spPr>
            <a:xfrm>
              <a:off x="10081687" y="5551085"/>
              <a:ext cx="1703503" cy="737688"/>
            </a:xfrm>
            <a:custGeom>
              <a:avLst/>
              <a:gdLst>
                <a:gd name="connsiteX0" fmla="*/ 0 w 3169920"/>
                <a:gd name="connsiteY0" fmla="*/ 1175659 h 1175659"/>
                <a:gd name="connsiteX1" fmla="*/ 1262743 w 3169920"/>
                <a:gd name="connsiteY1" fmla="*/ 731522 h 1175659"/>
                <a:gd name="connsiteX2" fmla="*/ 1724297 w 3169920"/>
                <a:gd name="connsiteY2" fmla="*/ 2 h 1175659"/>
                <a:gd name="connsiteX3" fmla="*/ 2046514 w 3169920"/>
                <a:gd name="connsiteY3" fmla="*/ 722813 h 1175659"/>
                <a:gd name="connsiteX4" fmla="*/ 3169920 w 3169920"/>
                <a:gd name="connsiteY4" fmla="*/ 1166950 h 1175659"/>
                <a:gd name="connsiteX0" fmla="*/ 0 w 3169920"/>
                <a:gd name="connsiteY0" fmla="*/ 1175737 h 1175737"/>
                <a:gd name="connsiteX1" fmla="*/ 1052077 w 3169920"/>
                <a:gd name="connsiteY1" fmla="*/ 768471 h 1175737"/>
                <a:gd name="connsiteX2" fmla="*/ 1724297 w 3169920"/>
                <a:gd name="connsiteY2" fmla="*/ 80 h 1175737"/>
                <a:gd name="connsiteX3" fmla="*/ 2046514 w 3169920"/>
                <a:gd name="connsiteY3" fmla="*/ 722891 h 1175737"/>
                <a:gd name="connsiteX4" fmla="*/ 3169920 w 3169920"/>
                <a:gd name="connsiteY4" fmla="*/ 1167028 h 1175737"/>
                <a:gd name="connsiteX0" fmla="*/ 0 w 3169920"/>
                <a:gd name="connsiteY0" fmla="*/ 1176136 h 1176136"/>
                <a:gd name="connsiteX1" fmla="*/ 1052077 w 3169920"/>
                <a:gd name="connsiteY1" fmla="*/ 768870 h 1176136"/>
                <a:gd name="connsiteX2" fmla="*/ 1724297 w 3169920"/>
                <a:gd name="connsiteY2" fmla="*/ 479 h 1176136"/>
                <a:gd name="connsiteX3" fmla="*/ 2192360 w 3169920"/>
                <a:gd name="connsiteY3" fmla="*/ 661837 h 1176136"/>
                <a:gd name="connsiteX4" fmla="*/ 3169920 w 3169920"/>
                <a:gd name="connsiteY4" fmla="*/ 1167427 h 1176136"/>
                <a:gd name="connsiteX0" fmla="*/ 0 w 3169920"/>
                <a:gd name="connsiteY0" fmla="*/ 1041119 h 1041119"/>
                <a:gd name="connsiteX1" fmla="*/ 1052077 w 3169920"/>
                <a:gd name="connsiteY1" fmla="*/ 633853 h 1041119"/>
                <a:gd name="connsiteX2" fmla="*/ 1675684 w 3169920"/>
                <a:gd name="connsiteY2" fmla="*/ 658 h 1041119"/>
                <a:gd name="connsiteX3" fmla="*/ 2192360 w 3169920"/>
                <a:gd name="connsiteY3" fmla="*/ 526820 h 1041119"/>
                <a:gd name="connsiteX4" fmla="*/ 3169920 w 3169920"/>
                <a:gd name="connsiteY4" fmla="*/ 1032410 h 104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920" h="1041119">
                  <a:moveTo>
                    <a:pt x="0" y="1041119"/>
                  </a:moveTo>
                  <a:cubicBezTo>
                    <a:pt x="487680" y="917022"/>
                    <a:pt x="772796" y="807263"/>
                    <a:pt x="1052077" y="633853"/>
                  </a:cubicBezTo>
                  <a:cubicBezTo>
                    <a:pt x="1331358" y="460443"/>
                    <a:pt x="1485637" y="18497"/>
                    <a:pt x="1675684" y="658"/>
                  </a:cubicBezTo>
                  <a:cubicBezTo>
                    <a:pt x="1865731" y="-17181"/>
                    <a:pt x="1951423" y="332329"/>
                    <a:pt x="2192360" y="526820"/>
                  </a:cubicBezTo>
                  <a:cubicBezTo>
                    <a:pt x="2433297" y="721311"/>
                    <a:pt x="2728685" y="907587"/>
                    <a:pt x="3169920" y="1032410"/>
                  </a:cubicBez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FEF13A3D-1525-F224-5531-BC4AD24A7CD5}"/>
                </a:ext>
              </a:extLst>
            </p:cNvPr>
            <p:cNvSpPr/>
            <p:nvPr/>
          </p:nvSpPr>
          <p:spPr>
            <a:xfrm>
              <a:off x="10133938" y="5520044"/>
              <a:ext cx="1689463" cy="775124"/>
            </a:xfrm>
            <a:custGeom>
              <a:avLst/>
              <a:gdLst>
                <a:gd name="connsiteX0" fmla="*/ 0 w 3143794"/>
                <a:gd name="connsiteY0" fmla="*/ 1062852 h 1080269"/>
                <a:gd name="connsiteX1" fmla="*/ 931817 w 3143794"/>
                <a:gd name="connsiteY1" fmla="*/ 618715 h 1080269"/>
                <a:gd name="connsiteX2" fmla="*/ 1201783 w 3143794"/>
                <a:gd name="connsiteY2" fmla="*/ 407 h 1080269"/>
                <a:gd name="connsiteX3" fmla="*/ 1576252 w 3143794"/>
                <a:gd name="connsiteY3" fmla="*/ 714509 h 1080269"/>
                <a:gd name="connsiteX4" fmla="*/ 1994263 w 3143794"/>
                <a:gd name="connsiteY4" fmla="*/ 444544 h 1080269"/>
                <a:gd name="connsiteX5" fmla="*/ 2325189 w 3143794"/>
                <a:gd name="connsiteY5" fmla="*/ 871264 h 1080269"/>
                <a:gd name="connsiteX6" fmla="*/ 3143794 w 3143794"/>
                <a:gd name="connsiteY6" fmla="*/ 1080269 h 1080269"/>
                <a:gd name="connsiteX0" fmla="*/ 0 w 3143794"/>
                <a:gd name="connsiteY0" fmla="*/ 1067134 h 1084551"/>
                <a:gd name="connsiteX1" fmla="*/ 931817 w 3143794"/>
                <a:gd name="connsiteY1" fmla="*/ 622997 h 1084551"/>
                <a:gd name="connsiteX2" fmla="*/ 1201783 w 3143794"/>
                <a:gd name="connsiteY2" fmla="*/ 4689 h 1084551"/>
                <a:gd name="connsiteX3" fmla="*/ 1628503 w 3143794"/>
                <a:gd name="connsiteY3" fmla="*/ 344322 h 1084551"/>
                <a:gd name="connsiteX4" fmla="*/ 1994263 w 3143794"/>
                <a:gd name="connsiteY4" fmla="*/ 448826 h 1084551"/>
                <a:gd name="connsiteX5" fmla="*/ 2325189 w 3143794"/>
                <a:gd name="connsiteY5" fmla="*/ 875546 h 1084551"/>
                <a:gd name="connsiteX6" fmla="*/ 3143794 w 3143794"/>
                <a:gd name="connsiteY6" fmla="*/ 1084551 h 1084551"/>
                <a:gd name="connsiteX0" fmla="*/ 0 w 3143794"/>
                <a:gd name="connsiteY0" fmla="*/ 1067212 h 1084629"/>
                <a:gd name="connsiteX1" fmla="*/ 931817 w 3143794"/>
                <a:gd name="connsiteY1" fmla="*/ 623075 h 1084629"/>
                <a:gd name="connsiteX2" fmla="*/ 1201783 w 3143794"/>
                <a:gd name="connsiteY2" fmla="*/ 4767 h 1084629"/>
                <a:gd name="connsiteX3" fmla="*/ 1628503 w 3143794"/>
                <a:gd name="connsiteY3" fmla="*/ 344400 h 1084629"/>
                <a:gd name="connsiteX4" fmla="*/ 2029097 w 3143794"/>
                <a:gd name="connsiteY4" fmla="*/ 483739 h 1084629"/>
                <a:gd name="connsiteX5" fmla="*/ 2325189 w 3143794"/>
                <a:gd name="connsiteY5" fmla="*/ 875624 h 1084629"/>
                <a:gd name="connsiteX6" fmla="*/ 3143794 w 3143794"/>
                <a:gd name="connsiteY6" fmla="*/ 1084629 h 1084629"/>
                <a:gd name="connsiteX0" fmla="*/ 0 w 3143794"/>
                <a:gd name="connsiteY0" fmla="*/ 1067212 h 1084629"/>
                <a:gd name="connsiteX1" fmla="*/ 931817 w 3143794"/>
                <a:gd name="connsiteY1" fmla="*/ 623075 h 1084629"/>
                <a:gd name="connsiteX2" fmla="*/ 1349829 w 3143794"/>
                <a:gd name="connsiteY2" fmla="*/ 4767 h 1084629"/>
                <a:gd name="connsiteX3" fmla="*/ 1628503 w 3143794"/>
                <a:gd name="connsiteY3" fmla="*/ 344400 h 1084629"/>
                <a:gd name="connsiteX4" fmla="*/ 2029097 w 3143794"/>
                <a:gd name="connsiteY4" fmla="*/ 483739 h 1084629"/>
                <a:gd name="connsiteX5" fmla="*/ 2325189 w 3143794"/>
                <a:gd name="connsiteY5" fmla="*/ 875624 h 1084629"/>
                <a:gd name="connsiteX6" fmla="*/ 3143794 w 3143794"/>
                <a:gd name="connsiteY6" fmla="*/ 1084629 h 1084629"/>
                <a:gd name="connsiteX0" fmla="*/ 0 w 3143794"/>
                <a:gd name="connsiteY0" fmla="*/ 1076536 h 1093953"/>
                <a:gd name="connsiteX1" fmla="*/ 931817 w 3143794"/>
                <a:gd name="connsiteY1" fmla="*/ 632399 h 1093953"/>
                <a:gd name="connsiteX2" fmla="*/ 1349829 w 3143794"/>
                <a:gd name="connsiteY2" fmla="*/ 14091 h 1093953"/>
                <a:gd name="connsiteX3" fmla="*/ 1706880 w 3143794"/>
                <a:gd name="connsiteY3" fmla="*/ 223096 h 1093953"/>
                <a:gd name="connsiteX4" fmla="*/ 2029097 w 3143794"/>
                <a:gd name="connsiteY4" fmla="*/ 493063 h 1093953"/>
                <a:gd name="connsiteX5" fmla="*/ 2325189 w 3143794"/>
                <a:gd name="connsiteY5" fmla="*/ 884948 h 1093953"/>
                <a:gd name="connsiteX6" fmla="*/ 3143794 w 3143794"/>
                <a:gd name="connsiteY6" fmla="*/ 1093953 h 109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3794" h="1093953">
                  <a:moveTo>
                    <a:pt x="0" y="1076536"/>
                  </a:moveTo>
                  <a:cubicBezTo>
                    <a:pt x="365760" y="943004"/>
                    <a:pt x="706846" y="809473"/>
                    <a:pt x="931817" y="632399"/>
                  </a:cubicBezTo>
                  <a:cubicBezTo>
                    <a:pt x="1156788" y="455325"/>
                    <a:pt x="1220652" y="82308"/>
                    <a:pt x="1349829" y="14091"/>
                  </a:cubicBezTo>
                  <a:cubicBezTo>
                    <a:pt x="1479006" y="-54126"/>
                    <a:pt x="1593669" y="143267"/>
                    <a:pt x="1706880" y="223096"/>
                  </a:cubicBezTo>
                  <a:cubicBezTo>
                    <a:pt x="1820091" y="302925"/>
                    <a:pt x="1926046" y="382754"/>
                    <a:pt x="2029097" y="493063"/>
                  </a:cubicBezTo>
                  <a:cubicBezTo>
                    <a:pt x="2132148" y="603372"/>
                    <a:pt x="2133601" y="778994"/>
                    <a:pt x="2325189" y="884948"/>
                  </a:cubicBezTo>
                  <a:cubicBezTo>
                    <a:pt x="2516777" y="990902"/>
                    <a:pt x="2830285" y="1042427"/>
                    <a:pt x="3143794" y="1093953"/>
                  </a:cubicBezTo>
                </a:path>
              </a:pathLst>
            </a:cu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6DD4A28-29F9-03AA-37F6-9AF1C8C63F1E}"/>
                </a:ext>
              </a:extLst>
            </p:cNvPr>
            <p:cNvCxnSpPr>
              <a:cxnSpLocks/>
            </p:cNvCxnSpPr>
            <p:nvPr/>
          </p:nvCxnSpPr>
          <p:spPr>
            <a:xfrm>
              <a:off x="7855676" y="6328490"/>
              <a:ext cx="17403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D9E8BC4-CB4E-8280-C0B3-9BD9F8E38D5E}"/>
                </a:ext>
              </a:extLst>
            </p:cNvPr>
            <p:cNvSpPr/>
            <p:nvPr/>
          </p:nvSpPr>
          <p:spPr>
            <a:xfrm>
              <a:off x="8264988" y="5528753"/>
              <a:ext cx="1378775" cy="790117"/>
            </a:xfrm>
            <a:custGeom>
              <a:avLst/>
              <a:gdLst>
                <a:gd name="connsiteX0" fmla="*/ 0 w 3169920"/>
                <a:gd name="connsiteY0" fmla="*/ 1175659 h 1175659"/>
                <a:gd name="connsiteX1" fmla="*/ 1262743 w 3169920"/>
                <a:gd name="connsiteY1" fmla="*/ 731522 h 1175659"/>
                <a:gd name="connsiteX2" fmla="*/ 1724297 w 3169920"/>
                <a:gd name="connsiteY2" fmla="*/ 2 h 1175659"/>
                <a:gd name="connsiteX3" fmla="*/ 2046514 w 3169920"/>
                <a:gd name="connsiteY3" fmla="*/ 722813 h 1175659"/>
                <a:gd name="connsiteX4" fmla="*/ 3169920 w 3169920"/>
                <a:gd name="connsiteY4" fmla="*/ 1166950 h 1175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920" h="1175659">
                  <a:moveTo>
                    <a:pt x="0" y="1175659"/>
                  </a:moveTo>
                  <a:cubicBezTo>
                    <a:pt x="487680" y="1051562"/>
                    <a:pt x="975360" y="927465"/>
                    <a:pt x="1262743" y="731522"/>
                  </a:cubicBezTo>
                  <a:cubicBezTo>
                    <a:pt x="1550126" y="535579"/>
                    <a:pt x="1593669" y="1453"/>
                    <a:pt x="1724297" y="2"/>
                  </a:cubicBezTo>
                  <a:cubicBezTo>
                    <a:pt x="1854925" y="-1449"/>
                    <a:pt x="1805577" y="528322"/>
                    <a:pt x="2046514" y="722813"/>
                  </a:cubicBezTo>
                  <a:cubicBezTo>
                    <a:pt x="2287451" y="917304"/>
                    <a:pt x="2728685" y="1042127"/>
                    <a:pt x="3169920" y="1166950"/>
                  </a:cubicBez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2C44F226-EF20-6F15-8973-7444BFFB257E}"/>
                </a:ext>
              </a:extLst>
            </p:cNvPr>
            <p:cNvSpPr/>
            <p:nvPr/>
          </p:nvSpPr>
          <p:spPr>
            <a:xfrm>
              <a:off x="7864385" y="5546972"/>
              <a:ext cx="1689463" cy="775124"/>
            </a:xfrm>
            <a:custGeom>
              <a:avLst/>
              <a:gdLst>
                <a:gd name="connsiteX0" fmla="*/ 0 w 3143794"/>
                <a:gd name="connsiteY0" fmla="*/ 1062852 h 1080269"/>
                <a:gd name="connsiteX1" fmla="*/ 931817 w 3143794"/>
                <a:gd name="connsiteY1" fmla="*/ 618715 h 1080269"/>
                <a:gd name="connsiteX2" fmla="*/ 1201783 w 3143794"/>
                <a:gd name="connsiteY2" fmla="*/ 407 h 1080269"/>
                <a:gd name="connsiteX3" fmla="*/ 1576252 w 3143794"/>
                <a:gd name="connsiteY3" fmla="*/ 714509 h 1080269"/>
                <a:gd name="connsiteX4" fmla="*/ 1994263 w 3143794"/>
                <a:gd name="connsiteY4" fmla="*/ 444544 h 1080269"/>
                <a:gd name="connsiteX5" fmla="*/ 2325189 w 3143794"/>
                <a:gd name="connsiteY5" fmla="*/ 871264 h 1080269"/>
                <a:gd name="connsiteX6" fmla="*/ 3143794 w 3143794"/>
                <a:gd name="connsiteY6" fmla="*/ 1080269 h 1080269"/>
                <a:gd name="connsiteX0" fmla="*/ 0 w 3143794"/>
                <a:gd name="connsiteY0" fmla="*/ 1067134 h 1084551"/>
                <a:gd name="connsiteX1" fmla="*/ 931817 w 3143794"/>
                <a:gd name="connsiteY1" fmla="*/ 622997 h 1084551"/>
                <a:gd name="connsiteX2" fmla="*/ 1201783 w 3143794"/>
                <a:gd name="connsiteY2" fmla="*/ 4689 h 1084551"/>
                <a:gd name="connsiteX3" fmla="*/ 1628503 w 3143794"/>
                <a:gd name="connsiteY3" fmla="*/ 344322 h 1084551"/>
                <a:gd name="connsiteX4" fmla="*/ 1994263 w 3143794"/>
                <a:gd name="connsiteY4" fmla="*/ 448826 h 1084551"/>
                <a:gd name="connsiteX5" fmla="*/ 2325189 w 3143794"/>
                <a:gd name="connsiteY5" fmla="*/ 875546 h 1084551"/>
                <a:gd name="connsiteX6" fmla="*/ 3143794 w 3143794"/>
                <a:gd name="connsiteY6" fmla="*/ 1084551 h 1084551"/>
                <a:gd name="connsiteX0" fmla="*/ 0 w 3143794"/>
                <a:gd name="connsiteY0" fmla="*/ 1067212 h 1084629"/>
                <a:gd name="connsiteX1" fmla="*/ 931817 w 3143794"/>
                <a:gd name="connsiteY1" fmla="*/ 623075 h 1084629"/>
                <a:gd name="connsiteX2" fmla="*/ 1201783 w 3143794"/>
                <a:gd name="connsiteY2" fmla="*/ 4767 h 1084629"/>
                <a:gd name="connsiteX3" fmla="*/ 1628503 w 3143794"/>
                <a:gd name="connsiteY3" fmla="*/ 344400 h 1084629"/>
                <a:gd name="connsiteX4" fmla="*/ 2029097 w 3143794"/>
                <a:gd name="connsiteY4" fmla="*/ 483739 h 1084629"/>
                <a:gd name="connsiteX5" fmla="*/ 2325189 w 3143794"/>
                <a:gd name="connsiteY5" fmla="*/ 875624 h 1084629"/>
                <a:gd name="connsiteX6" fmla="*/ 3143794 w 3143794"/>
                <a:gd name="connsiteY6" fmla="*/ 1084629 h 1084629"/>
                <a:gd name="connsiteX0" fmla="*/ 0 w 3143794"/>
                <a:gd name="connsiteY0" fmla="*/ 1067212 h 1084629"/>
                <a:gd name="connsiteX1" fmla="*/ 931817 w 3143794"/>
                <a:gd name="connsiteY1" fmla="*/ 623075 h 1084629"/>
                <a:gd name="connsiteX2" fmla="*/ 1349829 w 3143794"/>
                <a:gd name="connsiteY2" fmla="*/ 4767 h 1084629"/>
                <a:gd name="connsiteX3" fmla="*/ 1628503 w 3143794"/>
                <a:gd name="connsiteY3" fmla="*/ 344400 h 1084629"/>
                <a:gd name="connsiteX4" fmla="*/ 2029097 w 3143794"/>
                <a:gd name="connsiteY4" fmla="*/ 483739 h 1084629"/>
                <a:gd name="connsiteX5" fmla="*/ 2325189 w 3143794"/>
                <a:gd name="connsiteY5" fmla="*/ 875624 h 1084629"/>
                <a:gd name="connsiteX6" fmla="*/ 3143794 w 3143794"/>
                <a:gd name="connsiteY6" fmla="*/ 1084629 h 1084629"/>
                <a:gd name="connsiteX0" fmla="*/ 0 w 3143794"/>
                <a:gd name="connsiteY0" fmla="*/ 1076536 h 1093953"/>
                <a:gd name="connsiteX1" fmla="*/ 931817 w 3143794"/>
                <a:gd name="connsiteY1" fmla="*/ 632399 h 1093953"/>
                <a:gd name="connsiteX2" fmla="*/ 1349829 w 3143794"/>
                <a:gd name="connsiteY2" fmla="*/ 14091 h 1093953"/>
                <a:gd name="connsiteX3" fmla="*/ 1706880 w 3143794"/>
                <a:gd name="connsiteY3" fmla="*/ 223096 h 1093953"/>
                <a:gd name="connsiteX4" fmla="*/ 2029097 w 3143794"/>
                <a:gd name="connsiteY4" fmla="*/ 493063 h 1093953"/>
                <a:gd name="connsiteX5" fmla="*/ 2325189 w 3143794"/>
                <a:gd name="connsiteY5" fmla="*/ 884948 h 1093953"/>
                <a:gd name="connsiteX6" fmla="*/ 3143794 w 3143794"/>
                <a:gd name="connsiteY6" fmla="*/ 1093953 h 109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3794" h="1093953">
                  <a:moveTo>
                    <a:pt x="0" y="1076536"/>
                  </a:moveTo>
                  <a:cubicBezTo>
                    <a:pt x="365760" y="943004"/>
                    <a:pt x="706846" y="809473"/>
                    <a:pt x="931817" y="632399"/>
                  </a:cubicBezTo>
                  <a:cubicBezTo>
                    <a:pt x="1156788" y="455325"/>
                    <a:pt x="1220652" y="82308"/>
                    <a:pt x="1349829" y="14091"/>
                  </a:cubicBezTo>
                  <a:cubicBezTo>
                    <a:pt x="1479006" y="-54126"/>
                    <a:pt x="1593669" y="143267"/>
                    <a:pt x="1706880" y="223096"/>
                  </a:cubicBezTo>
                  <a:cubicBezTo>
                    <a:pt x="1820091" y="302925"/>
                    <a:pt x="1926046" y="382754"/>
                    <a:pt x="2029097" y="493063"/>
                  </a:cubicBezTo>
                  <a:cubicBezTo>
                    <a:pt x="2132148" y="603372"/>
                    <a:pt x="2133601" y="778994"/>
                    <a:pt x="2325189" y="884948"/>
                  </a:cubicBezTo>
                  <a:cubicBezTo>
                    <a:pt x="2516777" y="990902"/>
                    <a:pt x="2830285" y="1042427"/>
                    <a:pt x="3143794" y="1093953"/>
                  </a:cubicBezTo>
                </a:path>
              </a:pathLst>
            </a:cu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EDDC797-59AB-E8E3-9874-5852A32D6BE6}"/>
                </a:ext>
              </a:extLst>
            </p:cNvPr>
            <p:cNvCxnSpPr/>
            <p:nvPr/>
          </p:nvCxnSpPr>
          <p:spPr>
            <a:xfrm>
              <a:off x="7480965" y="5776930"/>
              <a:ext cx="37471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BF0F5713-2B52-2230-D7A3-08083724E3AB}"/>
                </a:ext>
              </a:extLst>
            </p:cNvPr>
            <p:cNvCxnSpPr/>
            <p:nvPr/>
          </p:nvCxnSpPr>
          <p:spPr>
            <a:xfrm>
              <a:off x="9681975" y="5768221"/>
              <a:ext cx="37471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120DADB-39DE-83F4-691D-82DA9DCA0D91}"/>
                    </a:ext>
                  </a:extLst>
                </p:cNvPr>
                <p:cNvSpPr txBox="1"/>
                <p:nvPr/>
              </p:nvSpPr>
              <p:spPr>
                <a:xfrm>
                  <a:off x="6185135" y="6009399"/>
                  <a:ext cx="63248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oMath>
                    </m:oMathPara>
                  </a14:m>
                  <a:endParaRPr lang="ko-KR" altLang="en-US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120DADB-39DE-83F4-691D-82DA9DCA0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5135" y="6009399"/>
                  <a:ext cx="632481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4808" b="-36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076543F-349F-2081-F233-3AF44FB2B6F6}"/>
                    </a:ext>
                  </a:extLst>
                </p:cNvPr>
                <p:cNvSpPr txBox="1"/>
                <p:nvPr/>
              </p:nvSpPr>
              <p:spPr>
                <a:xfrm>
                  <a:off x="7007583" y="5346705"/>
                  <a:ext cx="48346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076543F-349F-2081-F233-3AF44FB2B6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583" y="5346705"/>
                  <a:ext cx="483466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7595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003FC2F-BCCC-6DCC-3F34-23130B16C364}"/>
                    </a:ext>
                  </a:extLst>
                </p:cNvPr>
                <p:cNvSpPr txBox="1"/>
                <p:nvPr/>
              </p:nvSpPr>
              <p:spPr>
                <a:xfrm>
                  <a:off x="8321894" y="6009399"/>
                  <a:ext cx="63248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oMath>
                    </m:oMathPara>
                  </a14:m>
                  <a:endParaRPr lang="ko-KR" altLang="en-US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003FC2F-BCCC-6DCC-3F34-23130B16C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894" y="6009399"/>
                  <a:ext cx="632481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3846" b="-36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9787243-A57F-9B45-8CE4-98949FE4975C}"/>
                    </a:ext>
                  </a:extLst>
                </p:cNvPr>
                <p:cNvSpPr txBox="1"/>
                <p:nvPr/>
              </p:nvSpPr>
              <p:spPr>
                <a:xfrm>
                  <a:off x="10662428" y="6009399"/>
                  <a:ext cx="63248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oMath>
                    </m:oMathPara>
                  </a14:m>
                  <a:endParaRPr lang="ko-KR" altLang="en-US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9787243-A57F-9B45-8CE4-98949FE49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2428" y="6009399"/>
                  <a:ext cx="632481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3846" b="-36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6196923-3EE9-1302-C755-F983506CAA4C}"/>
                    </a:ext>
                  </a:extLst>
                </p:cNvPr>
                <p:cNvSpPr txBox="1"/>
                <p:nvPr/>
              </p:nvSpPr>
              <p:spPr>
                <a:xfrm>
                  <a:off x="9185298" y="5490744"/>
                  <a:ext cx="48346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6196923-3EE9-1302-C755-F983506CA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5298" y="5490744"/>
                  <a:ext cx="483466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6329" b="-2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9968389-5245-6993-6968-2755197BADB6}"/>
                    </a:ext>
                  </a:extLst>
                </p:cNvPr>
                <p:cNvSpPr txBox="1"/>
                <p:nvPr/>
              </p:nvSpPr>
              <p:spPr>
                <a:xfrm>
                  <a:off x="11248097" y="5544690"/>
                  <a:ext cx="48346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9968389-5245-6993-6968-2755197BA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8097" y="5544690"/>
                  <a:ext cx="483466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6250" b="-3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0005C8-E69F-D196-9ED5-A268E9585D01}"/>
                  </a:ext>
                </a:extLst>
              </p:cNvPr>
              <p:cNvSpPr txBox="1"/>
              <p:nvPr/>
            </p:nvSpPr>
            <p:spPr>
              <a:xfrm>
                <a:off x="207322" y="5171989"/>
                <a:ext cx="44544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/>
                  <a:t>실제 잠재분포라고 생각한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ko-KR" altLang="en-US" sz="1400"/>
                  <a:t> 를</a:t>
                </a:r>
                <a:endParaRPr lang="en-US" altLang="ko-KR" sz="1400"/>
              </a:p>
              <a:p>
                <a:r>
                  <a:rPr lang="ko-KR" altLang="en-US" sz="1400"/>
                  <a:t>최대한 근사하는 다루기 쉬운 분포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1400"/>
                  <a:t> 라는 의미임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0005C8-E69F-D196-9ED5-A268E9585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22" y="5171989"/>
                <a:ext cx="4454425" cy="523220"/>
              </a:xfrm>
              <a:prstGeom prst="rect">
                <a:avLst/>
              </a:prstGeom>
              <a:blipFill>
                <a:blip r:embed="rId15"/>
                <a:stretch>
                  <a:fillRect l="-410" t="-1163" r="-137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531EDCFB-4370-E1B4-D619-29490EBB4D4F}"/>
              </a:ext>
            </a:extLst>
          </p:cNvPr>
          <p:cNvSpPr/>
          <p:nvPr/>
        </p:nvSpPr>
        <p:spPr>
          <a:xfrm>
            <a:off x="4297808" y="2222455"/>
            <a:ext cx="2186354" cy="1423850"/>
          </a:xfrm>
          <a:custGeom>
            <a:avLst/>
            <a:gdLst>
              <a:gd name="connsiteX0" fmla="*/ 435931 w 2186354"/>
              <a:gd name="connsiteY0" fmla="*/ 12650 h 1423850"/>
              <a:gd name="connsiteX1" fmla="*/ 503 w 2186354"/>
              <a:gd name="connsiteY1" fmla="*/ 326159 h 1423850"/>
              <a:gd name="connsiteX2" fmla="*/ 348846 w 2186354"/>
              <a:gd name="connsiteY2" fmla="*/ 718045 h 1423850"/>
              <a:gd name="connsiteX3" fmla="*/ 357554 w 2186354"/>
              <a:gd name="connsiteY3" fmla="*/ 1414730 h 1423850"/>
              <a:gd name="connsiteX4" fmla="*/ 1089074 w 2186354"/>
              <a:gd name="connsiteY4" fmla="*/ 752879 h 1423850"/>
              <a:gd name="connsiteX5" fmla="*/ 1611589 w 2186354"/>
              <a:gd name="connsiteY5" fmla="*/ 761587 h 1423850"/>
              <a:gd name="connsiteX6" fmla="*/ 1916389 w 2186354"/>
              <a:gd name="connsiteY6" fmla="*/ 1397313 h 1423850"/>
              <a:gd name="connsiteX7" fmla="*/ 2186354 w 2186354"/>
              <a:gd name="connsiteY7" fmla="*/ 1223142 h 1423850"/>
              <a:gd name="connsiteX8" fmla="*/ 1916389 w 2186354"/>
              <a:gd name="connsiteY8" fmla="*/ 491622 h 1423850"/>
              <a:gd name="connsiteX9" fmla="*/ 1228411 w 2186354"/>
              <a:gd name="connsiteY9" fmla="*/ 300033 h 1423850"/>
              <a:gd name="connsiteX10" fmla="*/ 644937 w 2186354"/>
              <a:gd name="connsiteY10" fmla="*/ 770296 h 1423850"/>
              <a:gd name="connsiteX11" fmla="*/ 435931 w 2186354"/>
              <a:gd name="connsiteY11" fmla="*/ 12650 h 14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86354" h="1423850">
                <a:moveTo>
                  <a:pt x="435931" y="12650"/>
                </a:moveTo>
                <a:cubicBezTo>
                  <a:pt x="328525" y="-61373"/>
                  <a:pt x="15017" y="208593"/>
                  <a:pt x="503" y="326159"/>
                </a:cubicBezTo>
                <a:cubicBezTo>
                  <a:pt x="-14011" y="443725"/>
                  <a:pt x="289338" y="536617"/>
                  <a:pt x="348846" y="718045"/>
                </a:cubicBezTo>
                <a:cubicBezTo>
                  <a:pt x="408354" y="899473"/>
                  <a:pt x="234183" y="1408924"/>
                  <a:pt x="357554" y="1414730"/>
                </a:cubicBezTo>
                <a:cubicBezTo>
                  <a:pt x="480925" y="1420536"/>
                  <a:pt x="880068" y="861736"/>
                  <a:pt x="1089074" y="752879"/>
                </a:cubicBezTo>
                <a:cubicBezTo>
                  <a:pt x="1298080" y="644022"/>
                  <a:pt x="1473703" y="654181"/>
                  <a:pt x="1611589" y="761587"/>
                </a:cubicBezTo>
                <a:cubicBezTo>
                  <a:pt x="1749475" y="868993"/>
                  <a:pt x="1820595" y="1320387"/>
                  <a:pt x="1916389" y="1397313"/>
                </a:cubicBezTo>
                <a:cubicBezTo>
                  <a:pt x="2012183" y="1474239"/>
                  <a:pt x="2186354" y="1374090"/>
                  <a:pt x="2186354" y="1223142"/>
                </a:cubicBezTo>
                <a:cubicBezTo>
                  <a:pt x="2186354" y="1072194"/>
                  <a:pt x="2076046" y="645473"/>
                  <a:pt x="1916389" y="491622"/>
                </a:cubicBezTo>
                <a:cubicBezTo>
                  <a:pt x="1756732" y="337771"/>
                  <a:pt x="1440320" y="253587"/>
                  <a:pt x="1228411" y="300033"/>
                </a:cubicBezTo>
                <a:cubicBezTo>
                  <a:pt x="1016502" y="346479"/>
                  <a:pt x="779920" y="815290"/>
                  <a:pt x="644937" y="770296"/>
                </a:cubicBezTo>
                <a:cubicBezTo>
                  <a:pt x="509954" y="725302"/>
                  <a:pt x="543337" y="86673"/>
                  <a:pt x="435931" y="1265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45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66CB08-D4D7-A678-B13E-4EA916724479}"/>
              </a:ext>
            </a:extLst>
          </p:cNvPr>
          <p:cNvSpPr txBox="1"/>
          <p:nvPr/>
        </p:nvSpPr>
        <p:spPr>
          <a:xfrm>
            <a:off x="2525486" y="4902926"/>
            <a:ext cx="629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생성 목적에 기반한 변이형 오토인코더의 최적화 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745A2-399C-3009-8E17-F31E255AC668}"/>
              </a:ext>
            </a:extLst>
          </p:cNvPr>
          <p:cNvSpPr txBox="1"/>
          <p:nvPr/>
        </p:nvSpPr>
        <p:spPr>
          <a:xfrm>
            <a:off x="383177" y="452846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생성 모델 중 변이형 오토인코더에 대해 의심점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F848F-FA12-82E3-CF06-561FC837882C}"/>
              </a:ext>
            </a:extLst>
          </p:cNvPr>
          <p:cNvSpPr txBox="1"/>
          <p:nvPr/>
        </p:nvSpPr>
        <p:spPr>
          <a:xfrm>
            <a:off x="1863751" y="1273015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변이형 오토인코더의 목적함수 </a:t>
            </a:r>
            <a:r>
              <a:rPr lang="en-US" altLang="ko-KR"/>
              <a:t>ELBO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7F4F1-1AD9-98CC-8BFE-0E026F32497D}"/>
              </a:ext>
            </a:extLst>
          </p:cNvPr>
          <p:cNvSpPr txBox="1"/>
          <p:nvPr/>
        </p:nvSpPr>
        <p:spPr>
          <a:xfrm>
            <a:off x="1863751" y="2093184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목적함수에서 손실함수 </a:t>
            </a:r>
            <a:r>
              <a:rPr lang="en-US" altLang="ko-KR"/>
              <a:t>Loss </a:t>
            </a:r>
            <a:r>
              <a:rPr lang="ko-KR" altLang="en-US"/>
              <a:t>의 측정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F82D-5D47-45B6-0751-108F748A5767}"/>
                  </a:ext>
                </a:extLst>
              </p:cNvPr>
              <p:cNvSpPr txBox="1"/>
              <p:nvPr/>
            </p:nvSpPr>
            <p:spPr>
              <a:xfrm>
                <a:off x="1863751" y="2913353"/>
                <a:ext cx="7139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3. </a:t>
                </a:r>
                <a:r>
                  <a:rPr lang="ko-KR" altLang="en-US"/>
                  <a:t>매니폴드 학습을 위한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ko-KR" altLang="en-US"/>
                  <a:t> 근사화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/>
                  <a:t> 분포 </a:t>
                </a:r>
                <a:r>
                  <a:rPr lang="en-US" altLang="ko-KR"/>
                  <a:t>(</a:t>
                </a:r>
                <a:r>
                  <a:rPr lang="ko-KR" altLang="en-US"/>
                  <a:t>휘어진 차원임</a:t>
                </a:r>
                <a:r>
                  <a:rPr lang="en-US" altLang="ko-KR"/>
                  <a:t>)</a:t>
                </a:r>
                <a:endParaRPr lang="ko-KR" alt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F82D-5D47-45B6-0751-108F748A5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51" y="2913353"/>
                <a:ext cx="7139006" cy="369332"/>
              </a:xfrm>
              <a:prstGeom prst="rect">
                <a:avLst/>
              </a:prstGeom>
              <a:blipFill>
                <a:blip r:embed="rId2"/>
                <a:stretch>
                  <a:fillRect l="-76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12CBCB6A-2730-CEDE-EECF-CE9F730CE0C7}"/>
              </a:ext>
            </a:extLst>
          </p:cNvPr>
          <p:cNvSpPr/>
          <p:nvPr/>
        </p:nvSpPr>
        <p:spPr>
          <a:xfrm>
            <a:off x="1567601" y="1149531"/>
            <a:ext cx="4824548" cy="661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F61F9372-16EC-DBB3-C720-726A327DBD16}"/>
              </a:ext>
            </a:extLst>
          </p:cNvPr>
          <p:cNvSpPr/>
          <p:nvPr/>
        </p:nvSpPr>
        <p:spPr>
          <a:xfrm>
            <a:off x="616198" y="1463040"/>
            <a:ext cx="1700282" cy="3657600"/>
          </a:xfrm>
          <a:custGeom>
            <a:avLst/>
            <a:gdLst>
              <a:gd name="connsiteX0" fmla="*/ 933928 w 1700282"/>
              <a:gd name="connsiteY0" fmla="*/ 0 h 3657600"/>
              <a:gd name="connsiteX1" fmla="*/ 19528 w 1700282"/>
              <a:gd name="connsiteY1" fmla="*/ 2717074 h 3657600"/>
              <a:gd name="connsiteX2" fmla="*/ 1700282 w 1700282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0282" h="3657600">
                <a:moveTo>
                  <a:pt x="933928" y="0"/>
                </a:moveTo>
                <a:cubicBezTo>
                  <a:pt x="412865" y="1053737"/>
                  <a:pt x="-108198" y="2107474"/>
                  <a:pt x="19528" y="2717074"/>
                </a:cubicBezTo>
                <a:cubicBezTo>
                  <a:pt x="147254" y="3326674"/>
                  <a:pt x="923768" y="3492137"/>
                  <a:pt x="1700282" y="365760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06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D7817A-AA2C-1FA3-2610-949185717E94}"/>
              </a:ext>
            </a:extLst>
          </p:cNvPr>
          <p:cNvSpPr txBox="1"/>
          <p:nvPr/>
        </p:nvSpPr>
        <p:spPr>
          <a:xfrm>
            <a:off x="405533" y="287700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오토인코더의 최적화 문제 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350521-C276-339F-B556-C8ED0133DAD3}"/>
                  </a:ext>
                </a:extLst>
              </p:cNvPr>
              <p:cNvSpPr txBox="1"/>
              <p:nvPr/>
            </p:nvSpPr>
            <p:spPr>
              <a:xfrm>
                <a:off x="1063031" y="978038"/>
                <a:ext cx="119584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350521-C276-339F-B556-C8ED0133D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031" y="978038"/>
                <a:ext cx="1195840" cy="281937"/>
              </a:xfrm>
              <a:prstGeom prst="rect">
                <a:avLst/>
              </a:prstGeom>
              <a:blipFill>
                <a:blip r:embed="rId2"/>
                <a:stretch>
                  <a:fillRect l="-2538" t="-19149" r="-16244" b="-34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B0AA0B-2B3C-0D30-8027-3D0FB986DBB4}"/>
                  </a:ext>
                </a:extLst>
              </p:cNvPr>
              <p:cNvSpPr txBox="1"/>
              <p:nvPr/>
            </p:nvSpPr>
            <p:spPr>
              <a:xfrm>
                <a:off x="1141408" y="1581342"/>
                <a:ext cx="1833579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</m:t>
                      </m:r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B0AA0B-2B3C-0D30-8027-3D0FB986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8" y="1581342"/>
                <a:ext cx="1833579" cy="281937"/>
              </a:xfrm>
              <a:prstGeom prst="rect">
                <a:avLst/>
              </a:prstGeom>
              <a:blipFill>
                <a:blip r:embed="rId3"/>
                <a:stretch>
                  <a:fillRect l="-664" t="-19149" r="-3654" b="-34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9EC2488E-2E0D-EC9D-AD90-2E0ABA1F43DB}"/>
              </a:ext>
            </a:extLst>
          </p:cNvPr>
          <p:cNvSpPr/>
          <p:nvPr/>
        </p:nvSpPr>
        <p:spPr>
          <a:xfrm>
            <a:off x="854024" y="874856"/>
            <a:ext cx="2982256" cy="1300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27FFF-370C-69A2-1AB4-0D707808B438}"/>
                  </a:ext>
                </a:extLst>
              </p:cNvPr>
              <p:cNvSpPr txBox="1"/>
              <p:nvPr/>
            </p:nvSpPr>
            <p:spPr>
              <a:xfrm>
                <a:off x="4382681" y="866192"/>
                <a:ext cx="4666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/>
                  <a:t>개의 관측된 데이터</a:t>
                </a:r>
                <a:r>
                  <a:rPr lang="en-US" altLang="ko-KR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/>
                  <a:t>개 특징을 가지는</a:t>
                </a:r>
                <a:r>
                  <a:rPr lang="en-US" altLang="ko-KR"/>
                  <a:t>)</a:t>
                </a:r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27FFF-370C-69A2-1AB4-0D707808B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681" y="866192"/>
                <a:ext cx="4666277" cy="276999"/>
              </a:xfrm>
              <a:prstGeom prst="rect">
                <a:avLst/>
              </a:prstGeom>
              <a:blipFill>
                <a:blip r:embed="rId4"/>
                <a:stretch>
                  <a:fillRect l="-1830" t="-28261" r="-2353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AB2169-8CB3-4AA0-13CA-B467A39030FF}"/>
                  </a:ext>
                </a:extLst>
              </p:cNvPr>
              <p:cNvSpPr txBox="1"/>
              <p:nvPr/>
            </p:nvSpPr>
            <p:spPr>
              <a:xfrm>
                <a:off x="4313013" y="1419786"/>
                <a:ext cx="3815725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AB2169-8CB3-4AA0-13CA-B467A3903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013" y="1419786"/>
                <a:ext cx="3815725" cy="317844"/>
              </a:xfrm>
              <a:prstGeom prst="rect">
                <a:avLst/>
              </a:prstGeom>
              <a:blipFill>
                <a:blip r:embed="rId5"/>
                <a:stretch>
                  <a:fillRect l="-640" t="-13462" r="-1600"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F6F6EB-1E04-CF9E-2A1F-CD6A8FB2C38F}"/>
              </a:ext>
            </a:extLst>
          </p:cNvPr>
          <p:cNvSpPr/>
          <p:nvPr/>
        </p:nvSpPr>
        <p:spPr>
          <a:xfrm>
            <a:off x="1240972" y="3831772"/>
            <a:ext cx="211398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E4C744-E561-1440-B29A-1F35E3C1E0FB}"/>
              </a:ext>
            </a:extLst>
          </p:cNvPr>
          <p:cNvSpPr/>
          <p:nvPr/>
        </p:nvSpPr>
        <p:spPr>
          <a:xfrm>
            <a:off x="5377543" y="3831772"/>
            <a:ext cx="211398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B4ABA2-91C0-A36F-6469-C2995BE8633F}"/>
              </a:ext>
            </a:extLst>
          </p:cNvPr>
          <p:cNvSpPr/>
          <p:nvPr/>
        </p:nvSpPr>
        <p:spPr>
          <a:xfrm>
            <a:off x="3364667" y="4423955"/>
            <a:ext cx="211398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D3681D8-1C86-0066-B480-A24080345AF0}"/>
              </a:ext>
            </a:extLst>
          </p:cNvPr>
          <p:cNvCxnSpPr>
            <a:stCxn id="11" idx="0"/>
            <a:endCxn id="13" idx="0"/>
          </p:cNvCxnSpPr>
          <p:nvPr/>
        </p:nvCxnSpPr>
        <p:spPr>
          <a:xfrm>
            <a:off x="1346671" y="3831772"/>
            <a:ext cx="2123695" cy="592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2B9A49F-B0C6-0003-6EBD-14F836C34103}"/>
              </a:ext>
            </a:extLst>
          </p:cNvPr>
          <p:cNvCxnSpPr>
            <a:cxnSpLocks/>
            <a:stCxn id="11" idx="2"/>
            <a:endCxn id="13" idx="2"/>
          </p:cNvCxnSpPr>
          <p:nvPr/>
        </p:nvCxnSpPr>
        <p:spPr>
          <a:xfrm flipV="1">
            <a:off x="1346671" y="5259978"/>
            <a:ext cx="2123695" cy="70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B26394F-8FA7-5D54-9081-6113F4660B61}"/>
              </a:ext>
            </a:extLst>
          </p:cNvPr>
          <p:cNvCxnSpPr>
            <a:cxnSpLocks/>
            <a:stCxn id="13" idx="0"/>
            <a:endCxn id="12" idx="0"/>
          </p:cNvCxnSpPr>
          <p:nvPr/>
        </p:nvCxnSpPr>
        <p:spPr>
          <a:xfrm flipV="1">
            <a:off x="3470366" y="3831772"/>
            <a:ext cx="2012876" cy="592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DBBB88E-94CF-3AE9-4A41-8CF51664E3B4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>
            <a:off x="3470366" y="5259978"/>
            <a:ext cx="2012876" cy="70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48ED6A-CAE4-4156-E8C8-DF971E189E6F}"/>
                  </a:ext>
                </a:extLst>
              </p:cNvPr>
              <p:cNvSpPr txBox="1"/>
              <p:nvPr/>
            </p:nvSpPr>
            <p:spPr>
              <a:xfrm>
                <a:off x="287115" y="5457113"/>
                <a:ext cx="857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48ED6A-CAE4-4156-E8C8-DF971E189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15" y="5457113"/>
                <a:ext cx="857671" cy="276999"/>
              </a:xfrm>
              <a:prstGeom prst="rect">
                <a:avLst/>
              </a:prstGeom>
              <a:blipFill>
                <a:blip r:embed="rId6"/>
                <a:stretch>
                  <a:fillRect l="-4255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30A6FDC-D71B-DDE3-A37F-301E26356E43}"/>
                  </a:ext>
                </a:extLst>
              </p:cNvPr>
              <p:cNvSpPr txBox="1"/>
              <p:nvPr/>
            </p:nvSpPr>
            <p:spPr>
              <a:xfrm>
                <a:off x="5778247" y="5457113"/>
                <a:ext cx="857671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30A6FDC-D71B-DDE3-A37F-301E26356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247" y="5457113"/>
                <a:ext cx="857671" cy="281937"/>
              </a:xfrm>
              <a:prstGeom prst="rect">
                <a:avLst/>
              </a:prstGeom>
              <a:blipFill>
                <a:blip r:embed="rId7"/>
                <a:stretch>
                  <a:fillRect l="-4965" t="-19565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9217D2-5B18-1B13-4A7C-5182FC05C590}"/>
                  </a:ext>
                </a:extLst>
              </p:cNvPr>
              <p:cNvSpPr txBox="1"/>
              <p:nvPr/>
            </p:nvSpPr>
            <p:spPr>
              <a:xfrm>
                <a:off x="2239363" y="489857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9217D2-5B18-1B13-4A7C-5182FC05C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363" y="4898572"/>
                <a:ext cx="269304" cy="276999"/>
              </a:xfrm>
              <a:prstGeom prst="rect">
                <a:avLst/>
              </a:prstGeom>
              <a:blipFill>
                <a:blip r:embed="rId8"/>
                <a:stretch>
                  <a:fillRect l="-24444" r="-222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E0CA3A1-A3F3-595A-ACB0-83EED85220EE}"/>
                  </a:ext>
                </a:extLst>
              </p:cNvPr>
              <p:cNvSpPr txBox="1"/>
              <p:nvPr/>
            </p:nvSpPr>
            <p:spPr>
              <a:xfrm>
                <a:off x="4525363" y="4898572"/>
                <a:ext cx="294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E0CA3A1-A3F3-595A-ACB0-83EED8522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363" y="4898572"/>
                <a:ext cx="294631" cy="276999"/>
              </a:xfrm>
              <a:prstGeom prst="rect">
                <a:avLst/>
              </a:prstGeom>
              <a:blipFill>
                <a:blip r:embed="rId9"/>
                <a:stretch>
                  <a:fillRect l="-22449" r="-204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4FA249-FF94-3B6E-D73E-66C42B288ED1}"/>
                  </a:ext>
                </a:extLst>
              </p:cNvPr>
              <p:cNvSpPr txBox="1"/>
              <p:nvPr/>
            </p:nvSpPr>
            <p:spPr>
              <a:xfrm>
                <a:off x="3359547" y="3949338"/>
                <a:ext cx="953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4FA249-FF94-3B6E-D73E-66C42B288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547" y="3949338"/>
                <a:ext cx="953466" cy="276999"/>
              </a:xfrm>
              <a:prstGeom prst="rect">
                <a:avLst/>
              </a:prstGeom>
              <a:blipFill>
                <a:blip r:embed="rId10"/>
                <a:stretch>
                  <a:fillRect l="-3822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CC41AC3B-0065-B474-C19F-CB5DDC51B9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6207" y="3020797"/>
            <a:ext cx="4938678" cy="3103689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330ED85F-71A4-BC95-C211-7F57BD532CC0}"/>
              </a:ext>
            </a:extLst>
          </p:cNvPr>
          <p:cNvSpPr/>
          <p:nvPr/>
        </p:nvSpPr>
        <p:spPr>
          <a:xfrm>
            <a:off x="8647611" y="3940630"/>
            <a:ext cx="130629" cy="1262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8567A76-DA00-D2B0-7EA0-899BF6376AFF}"/>
              </a:ext>
            </a:extLst>
          </p:cNvPr>
          <p:cNvSpPr/>
          <p:nvPr/>
        </p:nvSpPr>
        <p:spPr>
          <a:xfrm>
            <a:off x="8856616" y="4715693"/>
            <a:ext cx="130629" cy="1262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D366A07-1DAD-B5F3-4657-7CAB224F5DE8}"/>
              </a:ext>
            </a:extLst>
          </p:cNvPr>
          <p:cNvSpPr/>
          <p:nvPr/>
        </p:nvSpPr>
        <p:spPr>
          <a:xfrm>
            <a:off x="9596844" y="4087000"/>
            <a:ext cx="130629" cy="1262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D0B50F2-874B-1A50-8684-8897AF1B4C1C}"/>
              </a:ext>
            </a:extLst>
          </p:cNvPr>
          <p:cNvSpPr/>
          <p:nvPr/>
        </p:nvSpPr>
        <p:spPr>
          <a:xfrm>
            <a:off x="10684218" y="4418706"/>
            <a:ext cx="130629" cy="1262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A441F1-54E4-8D23-7F20-DC2D7C824BDD}"/>
                  </a:ext>
                </a:extLst>
              </p:cNvPr>
              <p:cNvSpPr txBox="1"/>
              <p:nvPr/>
            </p:nvSpPr>
            <p:spPr>
              <a:xfrm>
                <a:off x="9265703" y="832585"/>
                <a:ext cx="18632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A441F1-54E4-8D23-7F20-DC2D7C824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703" y="832585"/>
                <a:ext cx="1863266" cy="276999"/>
              </a:xfrm>
              <a:prstGeom prst="rect">
                <a:avLst/>
              </a:prstGeom>
              <a:blipFill>
                <a:blip r:embed="rId12"/>
                <a:stretch>
                  <a:fillRect l="-2288" r="-359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E37CD8-BD45-27A8-2FF0-02F7D508049E}"/>
                  </a:ext>
                </a:extLst>
              </p:cNvPr>
              <p:cNvSpPr txBox="1"/>
              <p:nvPr/>
            </p:nvSpPr>
            <p:spPr>
              <a:xfrm>
                <a:off x="10106557" y="4406479"/>
                <a:ext cx="275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E37CD8-BD45-27A8-2FF0-02F7D5080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557" y="4406479"/>
                <a:ext cx="275011" cy="276999"/>
              </a:xfrm>
              <a:prstGeom prst="rect">
                <a:avLst/>
              </a:prstGeom>
              <a:blipFill>
                <a:blip r:embed="rId13"/>
                <a:stretch>
                  <a:fillRect l="-6667" r="-444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D5EE41-2F9E-52CF-66B4-7C81B1C062CC}"/>
                  </a:ext>
                </a:extLst>
              </p:cNvPr>
              <p:cNvSpPr txBox="1"/>
              <p:nvPr/>
            </p:nvSpPr>
            <p:spPr>
              <a:xfrm>
                <a:off x="10749532" y="4173525"/>
                <a:ext cx="275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D5EE41-2F9E-52CF-66B4-7C81B1C0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9532" y="4173525"/>
                <a:ext cx="275011" cy="276999"/>
              </a:xfrm>
              <a:prstGeom prst="rect">
                <a:avLst/>
              </a:prstGeom>
              <a:blipFill>
                <a:blip r:embed="rId14"/>
                <a:stretch>
                  <a:fillRect l="-6667" t="-6667" r="-46667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49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1874</Words>
  <Application>Microsoft Office PowerPoint</Application>
  <PresentationFormat>와이드스크린</PresentationFormat>
  <Paragraphs>324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Cambria Math</vt:lpstr>
      <vt:lpstr>Office 테마</vt:lpstr>
      <vt:lpstr>Generative model 연구 중 궁금한거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model 연구 중 궁금한거</dc:title>
  <dc:creator>Ko yeongmin</dc:creator>
  <cp:lastModifiedBy>고영민</cp:lastModifiedBy>
  <cp:revision>178</cp:revision>
  <dcterms:created xsi:type="dcterms:W3CDTF">2022-10-31T13:19:31Z</dcterms:created>
  <dcterms:modified xsi:type="dcterms:W3CDTF">2023-03-15T14:14:00Z</dcterms:modified>
</cp:coreProperties>
</file>