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78" r:id="rId5"/>
    <p:sldId id="290" r:id="rId6"/>
    <p:sldId id="261" r:id="rId7"/>
    <p:sldId id="274" r:id="rId8"/>
    <p:sldId id="277" r:id="rId9"/>
    <p:sldId id="279" r:id="rId10"/>
    <p:sldId id="262" r:id="rId11"/>
    <p:sldId id="275" r:id="rId12"/>
    <p:sldId id="273" r:id="rId13"/>
    <p:sldId id="276" r:id="rId14"/>
    <p:sldId id="268" r:id="rId15"/>
    <p:sldId id="263" r:id="rId16"/>
    <p:sldId id="266" r:id="rId17"/>
    <p:sldId id="264" r:id="rId18"/>
    <p:sldId id="265" r:id="rId19"/>
    <p:sldId id="269" r:id="rId20"/>
    <p:sldId id="270" r:id="rId21"/>
    <p:sldId id="267" r:id="rId22"/>
    <p:sldId id="271" r:id="rId23"/>
    <p:sldId id="272" r:id="rId24"/>
    <p:sldId id="257" r:id="rId25"/>
    <p:sldId id="258" r:id="rId26"/>
    <p:sldId id="280" r:id="rId27"/>
    <p:sldId id="281" r:id="rId28"/>
    <p:sldId id="286" r:id="rId29"/>
    <p:sldId id="288" r:id="rId30"/>
    <p:sldId id="289" r:id="rId31"/>
    <p:sldId id="293" r:id="rId32"/>
    <p:sldId id="285" r:id="rId33"/>
    <p:sldId id="287" r:id="rId34"/>
    <p:sldId id="291" r:id="rId35"/>
    <p:sldId id="292" r:id="rId36"/>
    <p:sldId id="282" r:id="rId37"/>
    <p:sldId id="295" r:id="rId38"/>
    <p:sldId id="296" r:id="rId39"/>
    <p:sldId id="294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 yeongmin" initials="Ky" lastIdx="2" clrIdx="0">
    <p:extLst>
      <p:ext uri="{19B8F6BF-5375-455C-9EA6-DF929625EA0E}">
        <p15:presenceInfo xmlns:p15="http://schemas.microsoft.com/office/powerpoint/2012/main" userId="ffd94f0f062f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A9438-B327-4C94-B96E-DCB929474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D897D-0A7C-4940-B7F2-EB77EAED3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6D500-94B6-4DB7-96AA-766E7F8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F1857-13ED-4D02-90A4-CD2E990E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AB881-FF11-4498-B7A4-7B25E77B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1E146-1E70-492F-9FA0-B34EFFB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C8D87C-2ADE-4125-A948-A87924809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6303D-FBC8-4A1D-BBC9-EDED795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BF693-AB87-4DD2-B8A7-E68D984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9E1C7D-3203-4A35-8059-9B1E1F28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3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29D2F-5765-49D5-A363-6F642B15B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0489BE-4806-47FE-9871-66F7D501F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041B4-4E1B-41B1-80C0-A5A7A52A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400FA-07AE-46F3-9D32-F208F6F1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3FFA-DF90-44B7-A23D-8F976859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6B71E-0F3F-4EFA-B142-6D76EF08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D86D1-2650-4AFA-85B4-AE8E3F9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5E83F-ABD9-4458-9750-A072420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78BE6-CD10-439B-AEB5-72BF6D5E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E8CED-26E1-4143-92B1-0D728291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6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A7729-1841-4D22-AC76-3944442C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F69A5-5C29-4EBB-B8A9-7822BB64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4FC2-E0FB-4E64-9B56-04E374FA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929D8-BB93-4908-B299-3BF7CD1F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4A4F9-3C6C-4CCC-AE4A-FC32B0E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AD1D9-DEB8-467C-8AA9-157E1CCF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7B9E3-99ED-4DF5-BECA-A8DE984AD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46A39-E707-417E-83BB-BDBBF4672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AED3-907B-414D-853D-010B0735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CC9C7-3FBC-41AD-BA33-9FEADCEF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31C4D-7EF3-496C-9D4C-640C2554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1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3C8D7-D272-4BEC-9399-DEE2701D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4D7F1-69E4-47D9-91A4-20B6E09EF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FC959-B85D-493E-86CE-BAAC0BA5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DFC303-D694-4D70-854D-EF692C17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B5044C-8884-4416-8528-AA49C7D4A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DE424-C49F-45D2-A220-0AE3EC0A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41874A-1B30-4EAE-894A-C5F30BE7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A974E-B02C-4A40-8B1F-7BDB8036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9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1198C-D252-4B82-943B-F81A67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83B1A2-7C8A-4FAA-AABA-6FE731CE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097657-B3F4-4079-B25D-23354DEF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CA5E3-12CB-4DD1-816A-118F4A48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F15F12-6921-4913-9218-3CFB0723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AA8676-43EE-417A-A1B3-DF25888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854BA-2F2C-4FFA-9182-3EC73E16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0566-70CB-42F6-A1D3-7BBA1AAF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FAEB-E3D9-44A4-B31A-8AB1D186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03CB3-CEDB-4919-AD56-E036301A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6B413-8139-4EAF-B8A6-965690D0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A71477-B001-4AE5-908F-7C97F4E0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6F4DFB-7AF5-458F-89AF-D7E9ECD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1356-0DCB-49AF-8954-259B4AD4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26F9A-FBE8-4B61-B2C7-EF61722F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A6AC1-788B-42B0-B772-6945F95C1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ACA57-14C6-4CDE-A004-D2036F21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82A93-27D5-4FF9-8408-2861D834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12CE8-4345-437A-8FD4-13A08526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BE251-91D9-47BA-AC7A-E68DE19A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FC049-C240-4EEC-BE55-A1D559C8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FF5FB-1EE1-4595-B94F-BE1D9EEEE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A074-35B5-42B4-A25C-0F7C28DD9FFB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80A83-E0DC-4B48-BBC2-BCA11338D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34EAF-113C-4F28-89D7-7BAE1113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641C-61FD-4688-B008-3F53FFA16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1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0.png"/><Relationship Id="rId7" Type="http://schemas.openxmlformats.org/officeDocument/2006/relationships/image" Target="../media/image161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1.png"/><Relationship Id="rId5" Type="http://schemas.openxmlformats.org/officeDocument/2006/relationships/image" Target="../media/image141.png"/><Relationship Id="rId10" Type="http://schemas.openxmlformats.org/officeDocument/2006/relationships/image" Target="../media/image191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7" Type="http://schemas.openxmlformats.org/officeDocument/2006/relationships/image" Target="../media/image27.png"/><Relationship Id="rId2" Type="http://schemas.openxmlformats.org/officeDocument/2006/relationships/image" Target="../media/image2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10" Type="http://schemas.openxmlformats.org/officeDocument/2006/relationships/image" Target="../media/image200.png"/><Relationship Id="rId19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3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7.png"/><Relationship Id="rId5" Type="http://schemas.openxmlformats.org/officeDocument/2006/relationships/image" Target="../media/image54.png"/><Relationship Id="rId10" Type="http://schemas.openxmlformats.org/officeDocument/2006/relationships/image" Target="../media/image66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image" Target="../media/image9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13" Type="http://schemas.openxmlformats.org/officeDocument/2006/relationships/image" Target="../media/image990.png"/><Relationship Id="rId18" Type="http://schemas.openxmlformats.org/officeDocument/2006/relationships/image" Target="../media/image1050.png"/><Relationship Id="rId3" Type="http://schemas.openxmlformats.org/officeDocument/2006/relationships/image" Target="../media/image880.png"/><Relationship Id="rId7" Type="http://schemas.openxmlformats.org/officeDocument/2006/relationships/image" Target="../media/image930.png"/><Relationship Id="rId12" Type="http://schemas.openxmlformats.org/officeDocument/2006/relationships/image" Target="../media/image980.png"/><Relationship Id="rId17" Type="http://schemas.openxmlformats.org/officeDocument/2006/relationships/image" Target="../media/image1040.png"/><Relationship Id="rId2" Type="http://schemas.openxmlformats.org/officeDocument/2006/relationships/image" Target="../media/image870.png"/><Relationship Id="rId16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0.png"/><Relationship Id="rId11" Type="http://schemas.openxmlformats.org/officeDocument/2006/relationships/image" Target="../media/image970.png"/><Relationship Id="rId5" Type="http://schemas.openxmlformats.org/officeDocument/2006/relationships/image" Target="../media/image910.png"/><Relationship Id="rId15" Type="http://schemas.openxmlformats.org/officeDocument/2006/relationships/image" Target="../media/image1020.png"/><Relationship Id="rId10" Type="http://schemas.openxmlformats.org/officeDocument/2006/relationships/image" Target="../media/image960.png"/><Relationship Id="rId4" Type="http://schemas.openxmlformats.org/officeDocument/2006/relationships/image" Target="../media/image890.png"/><Relationship Id="rId9" Type="http://schemas.openxmlformats.org/officeDocument/2006/relationships/image" Target="../media/image950.png"/><Relationship Id="rId14" Type="http://schemas.openxmlformats.org/officeDocument/2006/relationships/image" Target="../media/image10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870.png"/><Relationship Id="rId18" Type="http://schemas.openxmlformats.org/officeDocument/2006/relationships/image" Target="../media/image930.png"/><Relationship Id="rId3" Type="http://schemas.openxmlformats.org/officeDocument/2006/relationships/image" Target="../media/image990.png"/><Relationship Id="rId21" Type="http://schemas.openxmlformats.org/officeDocument/2006/relationships/image" Target="../media/image960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920.png"/><Relationship Id="rId25" Type="http://schemas.openxmlformats.org/officeDocument/2006/relationships/image" Target="../media/image1030.png"/><Relationship Id="rId2" Type="http://schemas.openxmlformats.org/officeDocument/2006/relationships/image" Target="../media/image1060.png"/><Relationship Id="rId16" Type="http://schemas.openxmlformats.org/officeDocument/2006/relationships/image" Target="../media/image910.png"/><Relationship Id="rId20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020.png"/><Relationship Id="rId5" Type="http://schemas.openxmlformats.org/officeDocument/2006/relationships/image" Target="../media/image108.png"/><Relationship Id="rId15" Type="http://schemas.openxmlformats.org/officeDocument/2006/relationships/image" Target="../media/image890.png"/><Relationship Id="rId23" Type="http://schemas.openxmlformats.org/officeDocument/2006/relationships/image" Target="../media/image1010.png"/><Relationship Id="rId10" Type="http://schemas.openxmlformats.org/officeDocument/2006/relationships/image" Target="../media/image113.png"/><Relationship Id="rId19" Type="http://schemas.openxmlformats.org/officeDocument/2006/relationships/image" Target="../media/image940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880.png"/><Relationship Id="rId22" Type="http://schemas.openxmlformats.org/officeDocument/2006/relationships/image" Target="../media/image9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2.png"/><Relationship Id="rId7" Type="http://schemas.openxmlformats.org/officeDocument/2006/relationships/image" Target="../media/image146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2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ss_function" TargetMode="External"/><Relationship Id="rId2" Type="http://schemas.openxmlformats.org/officeDocument/2006/relationships/hyperlink" Target="https://en.wikipedia.org/wiki/Risk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cision_rul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A63D6-5754-481D-BAF6-1CBCC4CDB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2021 9 24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3FD54-157A-42FA-9A52-748AAFAA8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고영민</a:t>
            </a:r>
          </a:p>
        </p:txBody>
      </p:sp>
    </p:spTree>
    <p:extLst>
      <p:ext uri="{BB962C8B-B14F-4D97-AF65-F5344CB8AC3E}">
        <p14:creationId xmlns:p14="http://schemas.microsoft.com/office/powerpoint/2010/main" val="22981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0C5E51-C8CC-4A60-8373-0ACD438D27D0}"/>
              </a:ext>
            </a:extLst>
          </p:cNvPr>
          <p:cNvSpPr txBox="1"/>
          <p:nvPr/>
        </p:nvSpPr>
        <p:spPr>
          <a:xfrm>
            <a:off x="3095537" y="945617"/>
            <a:ext cx="5642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</a:t>
            </a:r>
            <a:r>
              <a:rPr lang="ko-KR" altLang="en-US" sz="1400" b="1"/>
              <a:t>를 어떤 요인을 개입하여 우리가 컨트롤하여 줄여볼 수 있다면</a:t>
            </a:r>
            <a:r>
              <a:rPr lang="en-US" altLang="ko-KR" sz="1400" b="1"/>
              <a:t>?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0FFCA-E2BA-437D-9BBF-91AB98FC804A}"/>
                  </a:ext>
                </a:extLst>
              </p:cNvPr>
              <p:cNvSpPr txBox="1"/>
              <p:nvPr/>
            </p:nvSpPr>
            <p:spPr>
              <a:xfrm>
                <a:off x="2256397" y="2462168"/>
                <a:ext cx="276325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0FFCA-E2BA-437D-9BBF-91AB98FC8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97" y="2462168"/>
                <a:ext cx="2763257" cy="302199"/>
              </a:xfrm>
              <a:prstGeom prst="rect">
                <a:avLst/>
              </a:prstGeom>
              <a:blipFill>
                <a:blip r:embed="rId2"/>
                <a:stretch>
                  <a:fillRect l="-1104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7E062-6FF5-41C0-8593-9F37C3F1A35B}"/>
                  </a:ext>
                </a:extLst>
              </p:cNvPr>
              <p:cNvSpPr txBox="1"/>
              <p:nvPr/>
            </p:nvSpPr>
            <p:spPr>
              <a:xfrm>
                <a:off x="820158" y="3940684"/>
                <a:ext cx="5508111" cy="23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400"/>
                  <a:t>random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400"/>
                  <a:t> </a:t>
                </a:r>
                <a:r>
                  <a:rPr lang="ko-KR" altLang="en-US" sz="1400"/>
                  <a:t>에 대응하는 참인 확률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/>
                  <a:t>의 기댓값</a:t>
                </a:r>
                <a:r>
                  <a:rPr lang="en-US" altLang="ko-KR" sz="1400"/>
                  <a:t> 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7E062-6FF5-41C0-8593-9F37C3F1A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8" y="3940684"/>
                <a:ext cx="5508111" cy="235001"/>
              </a:xfrm>
              <a:prstGeom prst="rect">
                <a:avLst/>
              </a:prstGeom>
              <a:blipFill>
                <a:blip r:embed="rId3"/>
                <a:stretch>
                  <a:fillRect l="-1107" t="-25641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C22363-A01F-4449-9C9A-743FEC5F24AA}"/>
                  </a:ext>
                </a:extLst>
              </p:cNvPr>
              <p:cNvSpPr txBox="1"/>
              <p:nvPr/>
            </p:nvSpPr>
            <p:spPr>
              <a:xfrm>
                <a:off x="820158" y="3214062"/>
                <a:ext cx="17808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400"/>
                  <a:t>random variable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C22363-A01F-4449-9C9A-743FEC5F2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8" y="3214062"/>
                <a:ext cx="1780809" cy="215444"/>
              </a:xfrm>
              <a:prstGeom prst="rect">
                <a:avLst/>
              </a:prstGeom>
              <a:blipFill>
                <a:blip r:embed="rId4"/>
                <a:stretch>
                  <a:fillRect l="-2740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2EF7E-C120-4255-A396-7FFAB675B0D2}"/>
                  </a:ext>
                </a:extLst>
              </p:cNvPr>
              <p:cNvSpPr txBox="1"/>
              <p:nvPr/>
            </p:nvSpPr>
            <p:spPr>
              <a:xfrm>
                <a:off x="820158" y="3562848"/>
                <a:ext cx="18430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altLang="ko-KR" sz="1400"/>
                  <a:t>random variable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2EF7E-C120-4255-A396-7FFAB675B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8" y="3562848"/>
                <a:ext cx="1843069" cy="215444"/>
              </a:xfrm>
              <a:prstGeom prst="rect">
                <a:avLst/>
              </a:prstGeom>
              <a:blipFill>
                <a:blip r:embed="rId5"/>
                <a:stretch>
                  <a:fillRect l="-3642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0B3346-A12E-4AA7-AEE5-1BD77667D072}"/>
                  </a:ext>
                </a:extLst>
              </p:cNvPr>
              <p:cNvSpPr txBox="1"/>
              <p:nvPr/>
            </p:nvSpPr>
            <p:spPr>
              <a:xfrm>
                <a:off x="820158" y="4376992"/>
                <a:ext cx="2810513" cy="220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</a:t>
                </a:r>
                <a:r>
                  <a:rPr lang="ko-KR" altLang="en-US" sz="1400"/>
                  <a:t>매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r>
                  <a:rPr lang="ko-KR" altLang="en-US" sz="1400"/>
                  <a:t>수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0B3346-A12E-4AA7-AEE5-1BD77667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8" y="4376992"/>
                <a:ext cx="2810513" cy="220381"/>
              </a:xfrm>
              <a:prstGeom prst="rect">
                <a:avLst/>
              </a:prstGeom>
              <a:blipFill>
                <a:blip r:embed="rId6"/>
                <a:stretch>
                  <a:fillRect l="-3037" t="-25000" r="-651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1B9B2D-ACA8-4B04-A8C6-8C1307CE9662}"/>
                  </a:ext>
                </a:extLst>
              </p:cNvPr>
              <p:cNvSpPr txBox="1"/>
              <p:nvPr/>
            </p:nvSpPr>
            <p:spPr>
              <a:xfrm>
                <a:off x="820157" y="4792218"/>
                <a:ext cx="41530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sz="1400"/>
                  <a:t>: </a:t>
                </a:r>
                <a:r>
                  <a:rPr lang="ko-KR" altLang="en-US" sz="1400"/>
                  <a:t>구성된 함수와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/>
                  <a:t> 정의되는 손실함수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1B9B2D-ACA8-4B04-A8C6-8C1307CE9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7" y="4792218"/>
                <a:ext cx="4153060" cy="215444"/>
              </a:xfrm>
              <a:prstGeom prst="rect">
                <a:avLst/>
              </a:prstGeom>
              <a:blipFill>
                <a:blip r:embed="rId7"/>
                <a:stretch>
                  <a:fillRect l="-1468" t="-25714" r="-1615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7BBF28-8B65-4C3A-95FA-7CF309CAF26D}"/>
              </a:ext>
            </a:extLst>
          </p:cNvPr>
          <p:cNvCxnSpPr/>
          <p:nvPr/>
        </p:nvCxnSpPr>
        <p:spPr>
          <a:xfrm flipV="1">
            <a:off x="7340367" y="2462168"/>
            <a:ext cx="0" cy="268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432122-6F92-48B0-A833-773D95334888}"/>
              </a:ext>
            </a:extLst>
          </p:cNvPr>
          <p:cNvCxnSpPr>
            <a:cxnSpLocks/>
          </p:cNvCxnSpPr>
          <p:nvPr/>
        </p:nvCxnSpPr>
        <p:spPr>
          <a:xfrm flipV="1">
            <a:off x="7340367" y="5140874"/>
            <a:ext cx="3942825" cy="9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E591A4-0580-499E-BA21-267556E60211}"/>
                  </a:ext>
                </a:extLst>
              </p:cNvPr>
              <p:cNvSpPr txBox="1"/>
              <p:nvPr/>
            </p:nvSpPr>
            <p:spPr>
              <a:xfrm>
                <a:off x="10756405" y="5217195"/>
                <a:ext cx="1323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E591A4-0580-499E-BA21-267556E6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405" y="5217195"/>
                <a:ext cx="1323363" cy="369332"/>
              </a:xfrm>
              <a:prstGeom prst="rect">
                <a:avLst/>
              </a:prstGeom>
              <a:blipFill>
                <a:blip r:embed="rId8"/>
                <a:stretch>
                  <a:fillRect r="-829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F932D-39A8-46ED-B6BC-2D874C099976}"/>
                  </a:ext>
                </a:extLst>
              </p:cNvPr>
              <p:cNvSpPr txBox="1"/>
              <p:nvPr/>
            </p:nvSpPr>
            <p:spPr>
              <a:xfrm>
                <a:off x="6507937" y="2092834"/>
                <a:ext cx="10385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F932D-39A8-46ED-B6BC-2D874C09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37" y="2092834"/>
                <a:ext cx="1038566" cy="369332"/>
              </a:xfrm>
              <a:prstGeom prst="rect">
                <a:avLst/>
              </a:prstGeom>
              <a:blipFill>
                <a:blip r:embed="rId9"/>
                <a:stretch>
                  <a:fillRect r="-1176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33067C6-4201-40CC-BDFC-E61F1250EB05}"/>
              </a:ext>
            </a:extLst>
          </p:cNvPr>
          <p:cNvSpPr/>
          <p:nvPr/>
        </p:nvSpPr>
        <p:spPr>
          <a:xfrm>
            <a:off x="7348756" y="2885813"/>
            <a:ext cx="3842158" cy="1400961"/>
          </a:xfrm>
          <a:custGeom>
            <a:avLst/>
            <a:gdLst>
              <a:gd name="connsiteX0" fmla="*/ 0 w 3842158"/>
              <a:gd name="connsiteY0" fmla="*/ 1400961 h 1400961"/>
              <a:gd name="connsiteX1" fmla="*/ 755009 w 3842158"/>
              <a:gd name="connsiteY1" fmla="*/ 75501 h 1400961"/>
              <a:gd name="connsiteX2" fmla="*/ 1610686 w 3842158"/>
              <a:gd name="connsiteY2" fmla="*/ 1040235 h 1400961"/>
              <a:gd name="connsiteX3" fmla="*/ 3842158 w 3842158"/>
              <a:gd name="connsiteY3" fmla="*/ 0 h 1400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2158" h="1400961">
                <a:moveTo>
                  <a:pt x="0" y="1400961"/>
                </a:moveTo>
                <a:cubicBezTo>
                  <a:pt x="243280" y="768291"/>
                  <a:pt x="486561" y="135622"/>
                  <a:pt x="755009" y="75501"/>
                </a:cubicBezTo>
                <a:cubicBezTo>
                  <a:pt x="1023457" y="15380"/>
                  <a:pt x="1096161" y="1052818"/>
                  <a:pt x="1610686" y="1040235"/>
                </a:cubicBezTo>
                <a:cubicBezTo>
                  <a:pt x="2125211" y="1027652"/>
                  <a:pt x="2983684" y="513826"/>
                  <a:pt x="384215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AF0EF-6D00-4F1F-8A2F-9CD6A0795204}"/>
              </a:ext>
            </a:extLst>
          </p:cNvPr>
          <p:cNvSpPr txBox="1"/>
          <p:nvPr/>
        </p:nvSpPr>
        <p:spPr>
          <a:xfrm>
            <a:off x="4681055" y="495922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minimization</a:t>
            </a:r>
            <a:endParaRPr lang="ko-KR" altLang="en-US" sz="14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8C99-0079-4218-9926-01F6109FAA5E}"/>
              </a:ext>
            </a:extLst>
          </p:cNvPr>
          <p:cNvSpPr txBox="1"/>
          <p:nvPr/>
        </p:nvSpPr>
        <p:spPr>
          <a:xfrm>
            <a:off x="820157" y="5789931"/>
            <a:ext cx="734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But, we don’t know true distribution, so we can choose empirical risk minimization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C9C0C-DEB5-4D1B-93C1-1BBA4648895F}"/>
                  </a:ext>
                </a:extLst>
              </p:cNvPr>
              <p:cNvSpPr txBox="1"/>
              <p:nvPr/>
            </p:nvSpPr>
            <p:spPr>
              <a:xfrm>
                <a:off x="820157" y="6314482"/>
                <a:ext cx="3321166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C9C0C-DEB5-4D1B-93C1-1BBA46488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57" y="6314482"/>
                <a:ext cx="3321166" cy="302199"/>
              </a:xfrm>
              <a:prstGeom prst="rect">
                <a:avLst/>
              </a:prstGeom>
              <a:blipFill>
                <a:blip r:embed="rId10"/>
                <a:stretch>
                  <a:fillRect l="-919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85FFBB3-49F0-4B43-B294-7473633B190C}"/>
              </a:ext>
            </a:extLst>
          </p:cNvPr>
          <p:cNvSpPr txBox="1"/>
          <p:nvPr/>
        </p:nvSpPr>
        <p:spPr>
          <a:xfrm>
            <a:off x="4378551" y="6327157"/>
            <a:ext cx="2752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손실의 분산 체크해야함 반드시</a:t>
            </a:r>
            <a:r>
              <a:rPr lang="en-US" altLang="ko-KR" sz="1400" b="1">
                <a:solidFill>
                  <a:srgbClr val="FF0000"/>
                </a:solidFill>
              </a:rPr>
              <a:t>,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7FCD92-1999-4649-8D8C-2CFCCA684A7D}"/>
              </a:ext>
            </a:extLst>
          </p:cNvPr>
          <p:cNvCxnSpPr>
            <a:cxnSpLocks/>
          </p:cNvCxnSpPr>
          <p:nvPr/>
        </p:nvCxnSpPr>
        <p:spPr>
          <a:xfrm>
            <a:off x="645952" y="6501468"/>
            <a:ext cx="68837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6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376F5-3AD3-43C5-9C1C-744FD27094E3}"/>
                  </a:ext>
                </a:extLst>
              </p:cNvPr>
              <p:cNvSpPr txBox="1"/>
              <p:nvPr/>
            </p:nvSpPr>
            <p:spPr>
              <a:xfrm>
                <a:off x="312490" y="230508"/>
                <a:ext cx="6094602" cy="312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: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매개변수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로 구성된 함수는 어떻게 정의하는가</a:t>
                </a:r>
                <a:r>
                  <a:rPr lang="en-US" altLang="ko-KR" sz="1400" b="1">
                    <a:solidFill>
                      <a:srgbClr val="FF0000"/>
                    </a:solidFill>
                  </a:rPr>
                  <a:t>? </a:t>
                </a:r>
                <a:r>
                  <a:rPr lang="ko-KR" altLang="en-US" sz="1400" b="1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376F5-3AD3-43C5-9C1C-744FD270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90" y="230508"/>
                <a:ext cx="6094602" cy="312714"/>
              </a:xfrm>
              <a:prstGeom prst="rect">
                <a:avLst/>
              </a:prstGeom>
              <a:blipFill>
                <a:blip r:embed="rId2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8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D9E85-E9CE-4614-B494-97EE236A34CC}"/>
              </a:ext>
            </a:extLst>
          </p:cNvPr>
          <p:cNvSpPr txBox="1"/>
          <p:nvPr/>
        </p:nvSpPr>
        <p:spPr>
          <a:xfrm>
            <a:off x="176168" y="135195"/>
            <a:ext cx="250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Empirical risk minimization</a:t>
            </a:r>
            <a:endParaRPr lang="ko-KR" altLang="en-US" sz="1400" b="1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E1A71E-A561-4F60-B43E-0DCABBA55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541129"/>
            <a:ext cx="11937534" cy="725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EAEB4-EB86-4E32-9C93-E0AA794D60FF}"/>
              </a:ext>
            </a:extLst>
          </p:cNvPr>
          <p:cNvSpPr txBox="1"/>
          <p:nvPr/>
        </p:nvSpPr>
        <p:spPr>
          <a:xfrm>
            <a:off x="92279" y="1266737"/>
            <a:ext cx="853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ERM</a:t>
            </a:r>
            <a:r>
              <a:rPr lang="ko-KR" altLang="en-US" sz="1200"/>
              <a:t>의 핵심은 우리는 </a:t>
            </a:r>
            <a:r>
              <a:rPr lang="ko-KR" altLang="en-US" sz="1200">
                <a:solidFill>
                  <a:srgbClr val="FF0000"/>
                </a:solidFill>
              </a:rPr>
              <a:t>참인 분포에 대해 알지 못하므로 </a:t>
            </a:r>
            <a:r>
              <a:rPr lang="ko-KR" altLang="en-US" sz="1200"/>
              <a:t>그 알고리즘이 실제에서 어떻게 작동할 것인지 정확히 알 수 없다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하지만 </a:t>
            </a:r>
            <a:r>
              <a:rPr lang="en-US" altLang="ko-KR" sz="1200"/>
              <a:t>(empirical risk)</a:t>
            </a:r>
            <a:r>
              <a:rPr lang="ko-KR" altLang="en-US" sz="1200"/>
              <a:t>라 할 수 있는 알려진 </a:t>
            </a:r>
            <a:r>
              <a:rPr lang="en-US" altLang="ko-KR" sz="1200"/>
              <a:t>training data</a:t>
            </a:r>
            <a:r>
              <a:rPr lang="ko-KR" altLang="en-US" sz="1200"/>
              <a:t>의 집합으로 대신 성능을 측정할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2CC24-9DC1-42F3-99A0-E2EDCAF452B6}"/>
              </a:ext>
            </a:extLst>
          </p:cNvPr>
          <p:cNvSpPr txBox="1"/>
          <p:nvPr/>
        </p:nvSpPr>
        <p:spPr>
          <a:xfrm>
            <a:off x="92279" y="1992345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지도학습 문제를 예시로</a:t>
            </a:r>
            <a:r>
              <a:rPr lang="en-US" altLang="ko-KR" sz="1200"/>
              <a:t>, 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1B891C-5057-4472-BC08-7EAB9D9BF213}"/>
                  </a:ext>
                </a:extLst>
              </p:cNvPr>
              <p:cNvSpPr txBox="1"/>
              <p:nvPr/>
            </p:nvSpPr>
            <p:spPr>
              <a:xfrm>
                <a:off x="92279" y="2454010"/>
                <a:ext cx="8854796" cy="282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ko-KR" altLang="en-US" sz="1200"/>
                      <m:t>로</m:t>
                    </m:r>
                    <m:r>
                      <a:rPr lang="en-US" altLang="ko-KR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주어졌을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ko-KR" altLang="en-US" sz="1200"/>
                      <m:t>를 산출하는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lang="ko-KR" altLang="en-US" sz="1200"/>
                  <a:t> 라 불리는</a:t>
                </a:r>
                <a:r>
                  <a:rPr lang="en-US" altLang="ko-KR" sz="1200"/>
                  <a:t>) </a:t>
                </a:r>
                <a:r>
                  <a:rPr lang="ko-KR" altLang="en-US" sz="1200"/>
                  <a:t>함수를 배우기 위한 </a:t>
                </a:r>
                <a:r>
                  <a:rPr lang="en-US" altLang="ko-KR" sz="1200"/>
                  <a:t>objects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두 공간이 있다고 하자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1B891C-5057-4472-BC08-7EAB9D9B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" y="2454010"/>
                <a:ext cx="8854796" cy="282513"/>
              </a:xfrm>
              <a:prstGeom prst="rect">
                <a:avLst/>
              </a:prstGeom>
              <a:blipFill>
                <a:blip r:embed="rId3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65BA7E-CC22-4ABC-AF16-75BF6244509A}"/>
                  </a:ext>
                </a:extLst>
              </p:cNvPr>
              <p:cNvSpPr txBox="1"/>
              <p:nvPr/>
            </p:nvSpPr>
            <p:spPr>
              <a:xfrm>
                <a:off x="92279" y="2853695"/>
                <a:ext cx="10128735" cy="280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/>
                  <a:t> 인 </a:t>
                </a:r>
                <a:r>
                  <a:rPr lang="en-US" altLang="ko-KR" sz="1200"/>
                  <a:t>n</a:t>
                </a:r>
                <a:r>
                  <a:rPr lang="ko-KR" altLang="en-US" sz="1200"/>
                  <a:t>개의 </a:t>
                </a:r>
                <a:r>
                  <a:rPr lang="en-US" altLang="ko-KR" sz="1200"/>
                  <a:t>training set</a:t>
                </a:r>
                <a:r>
                  <a:rPr lang="ko-KR" altLang="en-US" sz="1200"/>
                  <a:t>을 가지고 있고</a:t>
                </a:r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200"/>
                  <a:t> 가</a:t>
                </a:r>
                <a:r>
                  <a:rPr lang="en-US" altLang="ko-KR" sz="1200"/>
                  <a:t> input </a:t>
                </a:r>
                <a:r>
                  <a:rPr lang="ko-KR" altLang="en-US" sz="1200"/>
                  <a:t>으로 주어졌을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1200"/>
                  <a:t>가 대응하는 값으로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2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/>
                  <a:t>이길 바라는 상황</a:t>
                </a:r>
                <a:r>
                  <a:rPr lang="en-US" altLang="ko-KR" sz="1200"/>
                  <a:t>,</a:t>
                </a:r>
                <a:r>
                  <a:rPr lang="ko-KR" altLang="en-US" sz="120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65BA7E-CC22-4ABC-AF16-75BF62445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9" y="2853695"/>
                <a:ext cx="10128735" cy="280526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0923A004-F693-4A51-9E4F-57753BB6C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68" y="3290163"/>
            <a:ext cx="11585196" cy="6402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355BAA-D7B7-47F8-97E7-2098D9D34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79" y="4191813"/>
            <a:ext cx="11274804" cy="9102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092BD5-F093-453D-A422-B4544675D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8" y="5342040"/>
            <a:ext cx="9496425" cy="838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1BEC9B-E6D9-4CA5-9AB7-0F9AA1094EF6}"/>
              </a:ext>
            </a:extLst>
          </p:cNvPr>
          <p:cNvSpPr txBox="1"/>
          <p:nvPr/>
        </p:nvSpPr>
        <p:spPr>
          <a:xfrm>
            <a:off x="5385958" y="3794115"/>
            <a:ext cx="5981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</a:rPr>
              <a:t>Random variable X,Y </a:t>
            </a:r>
            <a:r>
              <a:rPr lang="ko-KR" altLang="en-US" sz="1000">
                <a:solidFill>
                  <a:srgbClr val="FF0000"/>
                </a:solidFill>
              </a:rPr>
              <a:t>를 가지는 상황이 합리적인지 보고</a:t>
            </a:r>
            <a:r>
              <a:rPr lang="en-US" altLang="ko-KR" sz="1000">
                <a:solidFill>
                  <a:srgbClr val="FF0000"/>
                </a:solidFill>
              </a:rPr>
              <a:t>, discrete,continuous</a:t>
            </a:r>
            <a:r>
              <a:rPr lang="ko-KR" altLang="en-US" sz="1000">
                <a:solidFill>
                  <a:srgbClr val="FF0000"/>
                </a:solidFill>
              </a:rPr>
              <a:t> 한지도 체크해보아야함</a:t>
            </a:r>
          </a:p>
        </p:txBody>
      </p:sp>
    </p:spTree>
    <p:extLst>
      <p:ext uri="{BB962C8B-B14F-4D97-AF65-F5344CB8AC3E}">
        <p14:creationId xmlns:p14="http://schemas.microsoft.com/office/powerpoint/2010/main" val="31539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AD0616-4B62-4B53-B7D5-11C233B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6" y="228725"/>
            <a:ext cx="11887201" cy="1971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4F59A-8334-4FBC-9962-9C045B38B90A}"/>
                  </a:ext>
                </a:extLst>
              </p:cNvPr>
              <p:cNvSpPr txBox="1"/>
              <p:nvPr/>
            </p:nvSpPr>
            <p:spPr>
              <a:xfrm>
                <a:off x="114875" y="2409931"/>
                <a:ext cx="6050887" cy="402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ko-KR" altLang="en-US" sz="1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000">
                    <a:solidFill>
                      <a:srgbClr val="FF0000"/>
                    </a:solidFill>
                  </a:rPr>
                  <a:t> 하나의 </a:t>
                </a:r>
                <a:r>
                  <a:rPr lang="en-US" altLang="ko-KR" sz="1000">
                    <a:solidFill>
                      <a:srgbClr val="FF0000"/>
                    </a:solidFill>
                  </a:rPr>
                  <a:t>random variable</a:t>
                </a:r>
                <a:r>
                  <a:rPr lang="ko-KR" altLang="en-US" sz="1000">
                    <a:solidFill>
                      <a:srgbClr val="FF0000"/>
                    </a:solidFill>
                  </a:rPr>
                  <a:t>로 해석될 수 있는지 상황에 따라 합리적인지 체크해보아야하고 </a:t>
                </a:r>
                <a:endParaRPr lang="en-US" altLang="ko-KR" sz="1000">
                  <a:solidFill>
                    <a:srgbClr val="FF0000"/>
                  </a:solidFill>
                </a:endParaRPr>
              </a:p>
              <a:p>
                <a:r>
                  <a:rPr lang="ko-KR" altLang="en-US" sz="1000">
                    <a:solidFill>
                      <a:srgbClr val="FF0000"/>
                    </a:solidFill>
                  </a:rPr>
                  <a:t>만약 </a:t>
                </a:r>
                <a:r>
                  <a:rPr lang="en-US" altLang="ko-KR" sz="1000">
                    <a:solidFill>
                      <a:srgbClr val="FF0000"/>
                    </a:solidFill>
                  </a:rPr>
                  <a:t>random variable</a:t>
                </a:r>
                <a:r>
                  <a:rPr lang="ko-KR" altLang="en-US" sz="1000">
                    <a:solidFill>
                      <a:srgbClr val="FF0000"/>
                    </a:solidFill>
                  </a:rPr>
                  <a:t>로 표현됐을 때</a:t>
                </a:r>
                <a:r>
                  <a:rPr lang="en-US" altLang="ko-KR" sz="1000">
                    <a:solidFill>
                      <a:srgbClr val="FF0000"/>
                    </a:solidFill>
                  </a:rPr>
                  <a:t>, discrete </a:t>
                </a:r>
                <a:r>
                  <a:rPr lang="ko-KR" altLang="en-US" sz="1000">
                    <a:solidFill>
                      <a:srgbClr val="FF0000"/>
                    </a:solidFill>
                  </a:rPr>
                  <a:t>하면서 </a:t>
                </a:r>
                <a:r>
                  <a:rPr lang="en-US" altLang="ko-KR" sz="1000">
                    <a:solidFill>
                      <a:srgbClr val="FF0000"/>
                    </a:solidFill>
                  </a:rPr>
                  <a:t>uniform</a:t>
                </a:r>
                <a:r>
                  <a:rPr lang="ko-KR" altLang="en-US" sz="1000">
                    <a:solidFill>
                      <a:srgbClr val="FF0000"/>
                    </a:solidFill>
                  </a:rPr>
                  <a:t> 한 가정이 합리적인지 체크해보아야 함</a:t>
                </a:r>
                <a:r>
                  <a:rPr lang="en-US" altLang="ko-KR" sz="1000">
                    <a:solidFill>
                      <a:srgbClr val="FF0000"/>
                    </a:solidFill>
                  </a:rPr>
                  <a:t>.</a:t>
                </a:r>
                <a:endParaRPr lang="ko-KR" altLang="en-US" sz="1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14F59A-8334-4FBC-9962-9C045B38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5" y="2409931"/>
                <a:ext cx="6050887" cy="402995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9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37130-DEC7-43C4-AF4A-CAED03FB6204}"/>
              </a:ext>
            </a:extLst>
          </p:cNvPr>
          <p:cNvSpPr txBox="1"/>
          <p:nvPr/>
        </p:nvSpPr>
        <p:spPr>
          <a:xfrm>
            <a:off x="192946" y="167780"/>
            <a:ext cx="618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</a:t>
            </a:r>
            <a:r>
              <a:rPr lang="ko-KR" altLang="en-US" sz="1400" b="1"/>
              <a:t>관점에서 </a:t>
            </a:r>
            <a:r>
              <a:rPr lang="en-US" altLang="ko-KR" sz="1400" b="1"/>
              <a:t>linear regression</a:t>
            </a:r>
            <a:r>
              <a:rPr lang="ko-KR" altLang="en-US" sz="1400" b="1"/>
              <a:t>을 해석하기전에 </a:t>
            </a:r>
            <a:r>
              <a:rPr lang="en-US" altLang="ko-KR" sz="1400" b="1"/>
              <a:t>random variable</a:t>
            </a:r>
            <a:r>
              <a:rPr lang="ko-KR" altLang="en-US" sz="1400" b="1"/>
              <a:t>에 대해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1E80B2-DB62-4FDC-AEB1-FBB11FA34783}"/>
              </a:ext>
            </a:extLst>
          </p:cNvPr>
          <p:cNvSpPr/>
          <p:nvPr/>
        </p:nvSpPr>
        <p:spPr>
          <a:xfrm>
            <a:off x="667778" y="1144335"/>
            <a:ext cx="1644242" cy="17365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DB1C1-15BF-4351-91BA-5F7B9E0C10CD}"/>
              </a:ext>
            </a:extLst>
          </p:cNvPr>
          <p:cNvSpPr txBox="1"/>
          <p:nvPr/>
        </p:nvSpPr>
        <p:spPr>
          <a:xfrm>
            <a:off x="382551" y="1064640"/>
            <a:ext cx="70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World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F7290-C9E6-41A3-91D3-8F7FA46137E9}"/>
              </a:ext>
            </a:extLst>
          </p:cNvPr>
          <p:cNvSpPr txBox="1"/>
          <p:nvPr/>
        </p:nvSpPr>
        <p:spPr>
          <a:xfrm>
            <a:off x="2243307" y="1395352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Interesting region</a:t>
            </a:r>
            <a:endParaRPr lang="ko-KR" altLang="en-US" sz="11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5F35926-C7D6-4991-B46D-C3E3F10FDB59}"/>
              </a:ext>
            </a:extLst>
          </p:cNvPr>
          <p:cNvSpPr/>
          <p:nvPr/>
        </p:nvSpPr>
        <p:spPr>
          <a:xfrm>
            <a:off x="1788932" y="1526157"/>
            <a:ext cx="435335" cy="4446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170B5-3275-4E06-A156-5A9F219E350B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224267" y="1748465"/>
            <a:ext cx="2339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D14D99-E2D7-44C6-9CB9-04383F5219FB}"/>
              </a:ext>
            </a:extLst>
          </p:cNvPr>
          <p:cNvCxnSpPr>
            <a:cxnSpLocks/>
          </p:cNvCxnSpPr>
          <p:nvPr/>
        </p:nvCxnSpPr>
        <p:spPr>
          <a:xfrm>
            <a:off x="5555241" y="2420223"/>
            <a:ext cx="2959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59065-E20C-449A-9C32-C9D5447C16F3}"/>
                  </a:ext>
                </a:extLst>
              </p:cNvPr>
              <p:cNvSpPr txBox="1"/>
              <p:nvPr/>
            </p:nvSpPr>
            <p:spPr>
              <a:xfrm>
                <a:off x="3062174" y="1735596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059065-E20C-449A-9C32-C9D5447C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74" y="1735596"/>
                <a:ext cx="215572" cy="276999"/>
              </a:xfrm>
              <a:prstGeom prst="rect">
                <a:avLst/>
              </a:prstGeom>
              <a:blipFill>
                <a:blip r:embed="rId3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B8D250-CA18-4F4F-B783-C0D75A94B78D}"/>
                  </a:ext>
                </a:extLst>
              </p:cNvPr>
              <p:cNvSpPr txBox="1"/>
              <p:nvPr/>
            </p:nvSpPr>
            <p:spPr>
              <a:xfrm>
                <a:off x="8643459" y="219791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B8D250-CA18-4F4F-B783-C0D75A94B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59" y="2197915"/>
                <a:ext cx="21557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CBEB074-10D3-478A-84C5-0FDB2C48AE08}"/>
              </a:ext>
            </a:extLst>
          </p:cNvPr>
          <p:cNvSpPr txBox="1"/>
          <p:nvPr/>
        </p:nvSpPr>
        <p:spPr>
          <a:xfrm>
            <a:off x="2399172" y="2149927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Ex : 20</a:t>
            </a:r>
            <a:r>
              <a:rPr lang="ko-KR" altLang="en-US" sz="1100"/>
              <a:t>살의 한국남성 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A59C8D-EFC1-4590-A8C2-1430AB339382}"/>
              </a:ext>
            </a:extLst>
          </p:cNvPr>
          <p:cNvSpPr txBox="1"/>
          <p:nvPr/>
        </p:nvSpPr>
        <p:spPr>
          <a:xfrm>
            <a:off x="5329057" y="2420223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0cm</a:t>
            </a:r>
            <a:endParaRPr lang="ko-KR" alt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19F8B-A8A3-497E-8111-35215242FF2D}"/>
              </a:ext>
            </a:extLst>
          </p:cNvPr>
          <p:cNvSpPr txBox="1"/>
          <p:nvPr/>
        </p:nvSpPr>
        <p:spPr>
          <a:xfrm>
            <a:off x="8191091" y="242675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300cm</a:t>
            </a:r>
            <a:endParaRPr lang="ko-KR" altLang="en-US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0254C-0674-44B8-8582-56372E740945}"/>
              </a:ext>
            </a:extLst>
          </p:cNvPr>
          <p:cNvSpPr txBox="1"/>
          <p:nvPr/>
        </p:nvSpPr>
        <p:spPr>
          <a:xfrm>
            <a:off x="8925980" y="2274581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Random variable</a:t>
            </a:r>
            <a:endParaRPr lang="ko-KR" altLang="en-US" sz="11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7C7D45-E1BD-452E-AC58-AB38534A2F2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555241" y="836283"/>
            <a:ext cx="0" cy="158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6D7C733-F021-4803-A34D-A8CC79B12969}"/>
              </a:ext>
            </a:extLst>
          </p:cNvPr>
          <p:cNvSpPr/>
          <p:nvPr/>
        </p:nvSpPr>
        <p:spPr>
          <a:xfrm>
            <a:off x="5561901" y="1023360"/>
            <a:ext cx="2164360" cy="1392669"/>
          </a:xfrm>
          <a:custGeom>
            <a:avLst/>
            <a:gdLst>
              <a:gd name="connsiteX0" fmla="*/ 0 w 2164360"/>
              <a:gd name="connsiteY0" fmla="*/ 1375891 h 1392669"/>
              <a:gd name="connsiteX1" fmla="*/ 956345 w 2164360"/>
              <a:gd name="connsiteY1" fmla="*/ 956441 h 1392669"/>
              <a:gd name="connsiteX2" fmla="*/ 1300293 w 2164360"/>
              <a:gd name="connsiteY2" fmla="*/ 96 h 1392669"/>
              <a:gd name="connsiteX3" fmla="*/ 1619075 w 2164360"/>
              <a:gd name="connsiteY3" fmla="*/ 1015164 h 1392669"/>
              <a:gd name="connsiteX4" fmla="*/ 2164360 w 2164360"/>
              <a:gd name="connsiteY4" fmla="*/ 1392669 h 139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60" h="1392669">
                <a:moveTo>
                  <a:pt x="0" y="1375891"/>
                </a:moveTo>
                <a:cubicBezTo>
                  <a:pt x="369815" y="1280815"/>
                  <a:pt x="739630" y="1185740"/>
                  <a:pt x="956345" y="956441"/>
                </a:cubicBezTo>
                <a:cubicBezTo>
                  <a:pt x="1173060" y="727142"/>
                  <a:pt x="1189838" y="-9691"/>
                  <a:pt x="1300293" y="96"/>
                </a:cubicBezTo>
                <a:cubicBezTo>
                  <a:pt x="1410748" y="9883"/>
                  <a:pt x="1475064" y="783069"/>
                  <a:pt x="1619075" y="1015164"/>
                </a:cubicBezTo>
                <a:cubicBezTo>
                  <a:pt x="1763086" y="1247259"/>
                  <a:pt x="1963723" y="1319964"/>
                  <a:pt x="2164360" y="13926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E1582C-BA5A-46FE-A456-E0DEBD34FD1A}"/>
              </a:ext>
            </a:extLst>
          </p:cNvPr>
          <p:cNvSpPr txBox="1"/>
          <p:nvPr/>
        </p:nvSpPr>
        <p:spPr>
          <a:xfrm>
            <a:off x="6605540" y="242675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170cm</a:t>
            </a:r>
            <a:endParaRPr lang="ko-KR" altLang="en-US" sz="11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0591BE-41A1-41AB-8FF7-1925DB334BCF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862194" y="1023456"/>
            <a:ext cx="0" cy="140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B1B92D-3AB0-4E53-9D4C-FDAA1C2594B0}"/>
              </a:ext>
            </a:extLst>
          </p:cNvPr>
          <p:cNvSpPr txBox="1"/>
          <p:nvPr/>
        </p:nvSpPr>
        <p:spPr>
          <a:xfrm>
            <a:off x="7982915" y="1144335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Population set, </a:t>
            </a:r>
            <a:r>
              <a:rPr lang="ko-KR" altLang="en-US" sz="1100"/>
              <a:t> </a:t>
            </a:r>
            <a:r>
              <a:rPr lang="en-US" altLang="ko-KR" sz="1100"/>
              <a:t>but</a:t>
            </a:r>
            <a:r>
              <a:rPr lang="ko-KR" altLang="en-US" sz="1100"/>
              <a:t> </a:t>
            </a:r>
            <a:r>
              <a:rPr lang="en-US" altLang="ko-KR" sz="1100"/>
              <a:t>unknown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E29041-1F73-49A1-A8D9-47035C6C1359}"/>
              </a:ext>
            </a:extLst>
          </p:cNvPr>
          <p:cNvSpPr txBox="1"/>
          <p:nvPr/>
        </p:nvSpPr>
        <p:spPr>
          <a:xfrm>
            <a:off x="7211796" y="2963832"/>
            <a:ext cx="4421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모집단을 알기 어렵고</a:t>
            </a:r>
            <a:r>
              <a:rPr lang="en-US" altLang="ko-KR" sz="1100"/>
              <a:t>, </a:t>
            </a:r>
            <a:r>
              <a:rPr lang="ko-KR" altLang="en-US" sz="1100"/>
              <a:t>알더라도 데이터를 다 가지고 다니기에 벅참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00938F-CC7A-4690-9DB1-06D1737270B7}"/>
                  </a:ext>
                </a:extLst>
              </p:cNvPr>
              <p:cNvSpPr txBox="1"/>
              <p:nvPr/>
            </p:nvSpPr>
            <p:spPr>
              <a:xfrm>
                <a:off x="5715094" y="720010"/>
                <a:ext cx="1550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400"/>
                  <a:t>빈도</a:t>
                </a:r>
                <a:r>
                  <a:rPr lang="en-US" altLang="ko-KR" sz="1400"/>
                  <a:t>/</a:t>
                </a:r>
                <a:r>
                  <a:rPr lang="ko-KR" altLang="en-US" sz="1400"/>
                  <a:t>전체빈도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00938F-CC7A-4690-9DB1-06D173727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94" y="720010"/>
                <a:ext cx="1550489" cy="215444"/>
              </a:xfrm>
              <a:prstGeom prst="rect">
                <a:avLst/>
              </a:prstGeom>
              <a:blipFill>
                <a:blip r:embed="rId5"/>
                <a:stretch>
                  <a:fillRect l="-4331" t="-25714" r="-5512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118AB-7CD1-41FA-97F5-463510F38978}"/>
                  </a:ext>
                </a:extLst>
              </p:cNvPr>
              <p:cNvSpPr txBox="1"/>
              <p:nvPr/>
            </p:nvSpPr>
            <p:spPr>
              <a:xfrm>
                <a:off x="7211795" y="3447555"/>
                <a:ext cx="21696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간단한 함수로 표현하자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118AB-7CD1-41FA-97F5-463510F3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95" y="3447555"/>
                <a:ext cx="2169697" cy="261610"/>
              </a:xfrm>
              <a:prstGeom prst="rect">
                <a:avLst/>
              </a:prstGeom>
              <a:blipFill>
                <a:blip r:embed="rId6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67534C5-9BFC-4AC6-93E7-F5D6C9CA4B7B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flipH="1">
            <a:off x="7211795" y="3094637"/>
            <a:ext cx="1" cy="48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13B1DA7-E4B4-4BC6-A29C-7872670692B4}"/>
              </a:ext>
            </a:extLst>
          </p:cNvPr>
          <p:cNvCxnSpPr>
            <a:cxnSpLocks/>
          </p:cNvCxnSpPr>
          <p:nvPr/>
        </p:nvCxnSpPr>
        <p:spPr>
          <a:xfrm flipV="1">
            <a:off x="5555241" y="5716281"/>
            <a:ext cx="3513869" cy="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2C52D6-348C-4753-9E18-376487AC1BC7}"/>
                  </a:ext>
                </a:extLst>
              </p:cNvPr>
              <p:cNvSpPr txBox="1"/>
              <p:nvPr/>
            </p:nvSpPr>
            <p:spPr>
              <a:xfrm>
                <a:off x="9145610" y="5436666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F2C52D6-348C-4753-9E18-376487AC1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610" y="5436666"/>
                <a:ext cx="215572" cy="276999"/>
              </a:xfrm>
              <a:prstGeom prst="rect">
                <a:avLst/>
              </a:prstGeom>
              <a:blipFill>
                <a:blip r:embed="rId7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9A0A699-F69F-4AC3-82DB-A12964E7021E}"/>
              </a:ext>
            </a:extLst>
          </p:cNvPr>
          <p:cNvSpPr txBox="1"/>
          <p:nvPr/>
        </p:nvSpPr>
        <p:spPr>
          <a:xfrm>
            <a:off x="5329057" y="5717859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0cm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D412AC-DC29-45C4-A818-0B96EDB49EED}"/>
              </a:ext>
            </a:extLst>
          </p:cNvPr>
          <p:cNvSpPr txBox="1"/>
          <p:nvPr/>
        </p:nvSpPr>
        <p:spPr>
          <a:xfrm>
            <a:off x="8191091" y="572438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300cm</a:t>
            </a:r>
            <a:endParaRPr lang="ko-KR" altLang="en-US" sz="11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C719001-C452-42CE-AB0B-B6673CAA0AAD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5555241" y="4133919"/>
            <a:ext cx="0" cy="1583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E27DED-6E24-4863-A208-2BE633C0FEA6}"/>
              </a:ext>
            </a:extLst>
          </p:cNvPr>
          <p:cNvSpPr txBox="1"/>
          <p:nvPr/>
        </p:nvSpPr>
        <p:spPr>
          <a:xfrm>
            <a:off x="6605540" y="5724386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170cm</a:t>
            </a:r>
            <a:endParaRPr lang="ko-KR" altLang="en-US" sz="11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2D99984-A43D-4BE1-A993-ACE03D84CA8E}"/>
              </a:ext>
            </a:extLst>
          </p:cNvPr>
          <p:cNvCxnSpPr>
            <a:cxnSpLocks/>
          </p:cNvCxnSpPr>
          <p:nvPr/>
        </p:nvCxnSpPr>
        <p:spPr>
          <a:xfrm>
            <a:off x="6862194" y="4321092"/>
            <a:ext cx="0" cy="140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2FF01DA3-D030-4193-BA8C-D138FF6A1354}"/>
              </a:ext>
            </a:extLst>
          </p:cNvPr>
          <p:cNvSpPr/>
          <p:nvPr/>
        </p:nvSpPr>
        <p:spPr>
          <a:xfrm>
            <a:off x="4739780" y="4320250"/>
            <a:ext cx="3665989" cy="1426209"/>
          </a:xfrm>
          <a:custGeom>
            <a:avLst/>
            <a:gdLst>
              <a:gd name="connsiteX0" fmla="*/ 0 w 3665989"/>
              <a:gd name="connsiteY0" fmla="*/ 1426209 h 1426209"/>
              <a:gd name="connsiteX1" fmla="*/ 1728132 w 3665989"/>
              <a:gd name="connsiteY1" fmla="*/ 1166150 h 1426209"/>
              <a:gd name="connsiteX2" fmla="*/ 2122414 w 3665989"/>
              <a:gd name="connsiteY2" fmla="*/ 80 h 1426209"/>
              <a:gd name="connsiteX3" fmla="*/ 2374084 w 3665989"/>
              <a:gd name="connsiteY3" fmla="*/ 1107427 h 1426209"/>
              <a:gd name="connsiteX4" fmla="*/ 3665989 w 3665989"/>
              <a:gd name="connsiteY4" fmla="*/ 1392653 h 142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5989" h="1426209">
                <a:moveTo>
                  <a:pt x="0" y="1426209"/>
                </a:moveTo>
                <a:cubicBezTo>
                  <a:pt x="687198" y="1415023"/>
                  <a:pt x="1374396" y="1403838"/>
                  <a:pt x="1728132" y="1166150"/>
                </a:cubicBezTo>
                <a:cubicBezTo>
                  <a:pt x="2081868" y="928462"/>
                  <a:pt x="2014755" y="9867"/>
                  <a:pt x="2122414" y="80"/>
                </a:cubicBezTo>
                <a:cubicBezTo>
                  <a:pt x="2230073" y="-9707"/>
                  <a:pt x="2116822" y="875332"/>
                  <a:pt x="2374084" y="1107427"/>
                </a:cubicBezTo>
                <a:cubicBezTo>
                  <a:pt x="2631346" y="1339522"/>
                  <a:pt x="3148667" y="1366087"/>
                  <a:pt x="3665989" y="139265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8D986-2D97-4397-9036-FC576258E04C}"/>
                  </a:ext>
                </a:extLst>
              </p:cNvPr>
              <p:cNvSpPr txBox="1"/>
              <p:nvPr/>
            </p:nvSpPr>
            <p:spPr>
              <a:xfrm>
                <a:off x="4470613" y="5713665"/>
                <a:ext cx="4603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48D986-2D97-4397-9036-FC576258E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3" y="5713665"/>
                <a:ext cx="46038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9412CB-7EBC-4FA7-A05D-ECDFFE20E12A}"/>
                  </a:ext>
                </a:extLst>
              </p:cNvPr>
              <p:cNvSpPr txBox="1"/>
              <p:nvPr/>
            </p:nvSpPr>
            <p:spPr>
              <a:xfrm>
                <a:off x="8875300" y="5746459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E9412CB-7EBC-4FA7-A05D-ECDFFE20E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300" y="5746459"/>
                <a:ext cx="35458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039335-495E-44FF-A936-EDCC48C2FE4C}"/>
                  </a:ext>
                </a:extLst>
              </p:cNvPr>
              <p:cNvSpPr txBox="1"/>
              <p:nvPr/>
            </p:nvSpPr>
            <p:spPr>
              <a:xfrm>
                <a:off x="7191619" y="4489734"/>
                <a:ext cx="3735253" cy="476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1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sz="11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ko-KR" alt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1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5039335-495E-44FF-A936-EDCC48C2F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619" y="4489734"/>
                <a:ext cx="3735253" cy="4761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F15F47-EFD0-4561-9ADD-B51F11F70DA3}"/>
                  </a:ext>
                </a:extLst>
              </p:cNvPr>
              <p:cNvSpPr txBox="1"/>
              <p:nvPr/>
            </p:nvSpPr>
            <p:spPr>
              <a:xfrm>
                <a:off x="7286921" y="5104354"/>
                <a:ext cx="3278270" cy="264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>
                    <a:solidFill>
                      <a:srgbClr val="FF0000"/>
                    </a:solidFill>
                  </a:rPr>
                  <a:t> 의 </a:t>
                </a:r>
                <a:r>
                  <a:rPr lang="en-US" altLang="ko-KR" sz="1100">
                    <a:solidFill>
                      <a:srgbClr val="FF0000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sz="1100">
                    <a:solidFill>
                      <a:srgbClr val="FF0000"/>
                    </a:solidFill>
                  </a:rPr>
                  <a:t> 알면 되는 문제로 바뀜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F15F47-EFD0-4561-9ADD-B51F11F7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21" y="5104354"/>
                <a:ext cx="3278270" cy="264816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F62986-0F21-4941-8FDB-C33CA972D1C1}"/>
                  </a:ext>
                </a:extLst>
              </p:cNvPr>
              <p:cNvSpPr txBox="1"/>
              <p:nvPr/>
            </p:nvSpPr>
            <p:spPr>
              <a:xfrm>
                <a:off x="509190" y="4055650"/>
                <a:ext cx="2781531" cy="1449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sz="1100"/>
                  <a:t>학자들이 연구한 여러 다양한 분포들</a:t>
                </a:r>
                <a:endParaRPr lang="en-US" altLang="ko-KR" sz="1100"/>
              </a:p>
              <a:p>
                <a:endParaRPr lang="en-US" altLang="ko-KR" sz="1100"/>
              </a:p>
              <a:p>
                <a:endParaRPr lang="en-US" altLang="ko-KR" sz="1100"/>
              </a:p>
              <a:p>
                <a:r>
                  <a:rPr lang="en-US" altLang="ko-KR" sz="1100"/>
                  <a:t>Normal distribution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altLang="ko-KR" sz="1100"/>
              </a:p>
              <a:p>
                <a:endParaRPr lang="en-US" altLang="ko-KR" sz="1100"/>
              </a:p>
              <a:p>
                <a:r>
                  <a:rPr lang="en-US" altLang="ko-KR" sz="1100"/>
                  <a:t>Uniform distribution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100"/>
              </a:p>
              <a:p>
                <a:endParaRPr lang="en-US" altLang="ko-KR" sz="1100"/>
              </a:p>
              <a:p>
                <a:r>
                  <a:rPr lang="en-US" altLang="ko-KR" sz="1100"/>
                  <a:t>Etc…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9F62986-0F21-4941-8FDB-C33CA972D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90" y="4055650"/>
                <a:ext cx="2781531" cy="1449756"/>
              </a:xfrm>
              <a:prstGeom prst="rect">
                <a:avLst/>
              </a:prstGeom>
              <a:blipFill>
                <a:blip r:embed="rId12"/>
                <a:stretch>
                  <a:fillRect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2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6CCD9F-0A55-46E1-A5E1-3ACEC5D749FC}"/>
              </a:ext>
            </a:extLst>
          </p:cNvPr>
          <p:cNvSpPr txBox="1"/>
          <p:nvPr/>
        </p:nvSpPr>
        <p:spPr>
          <a:xfrm>
            <a:off x="139287" y="105427"/>
            <a:ext cx="310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</a:t>
            </a:r>
            <a:r>
              <a:rPr lang="ko-KR" altLang="en-US" sz="1400" b="1"/>
              <a:t>관점에서 </a:t>
            </a:r>
            <a:r>
              <a:rPr lang="en-US" altLang="ko-KR" sz="1400" b="1"/>
              <a:t>Linear regression</a:t>
            </a:r>
            <a:r>
              <a:rPr lang="ko-KR" altLang="en-US" sz="1400" b="1"/>
              <a:t>은</a:t>
            </a:r>
            <a:r>
              <a:rPr lang="en-US" altLang="ko-KR" sz="1400" b="1"/>
              <a:t>?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93B9B0-F96F-4BEC-AE0D-60FBDDB5D97E}"/>
                  </a:ext>
                </a:extLst>
              </p:cNvPr>
              <p:cNvSpPr txBox="1"/>
              <p:nvPr/>
            </p:nvSpPr>
            <p:spPr>
              <a:xfrm>
                <a:off x="540898" y="3252985"/>
                <a:ext cx="5546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sz="1400" b="1"/>
                  <a:t> </a:t>
                </a:r>
                <a:r>
                  <a:rPr lang="en-US" altLang="ko-KR" sz="1400"/>
                  <a:t>: 1. </a:t>
                </a:r>
                <a:r>
                  <a:rPr lang="ko-KR" altLang="en-US" sz="1400"/>
                  <a:t>선형모델 가정</a:t>
                </a:r>
                <a:endParaRPr lang="en-US" altLang="ko-KR" sz="1400"/>
              </a:p>
              <a:p>
                <a:r>
                  <a:rPr lang="en-US" altLang="ko-KR" sz="1400"/>
                  <a:t>	2. </a:t>
                </a:r>
                <a:r>
                  <a:rPr lang="ko-KR" altLang="en-US" sz="1400"/>
                  <a:t>모델의 가정이 틀렸을 때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나머지 부분은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오</m:t>
                    </m:r>
                  </m:oMath>
                </a14:m>
                <a:r>
                  <a:rPr lang="ko-KR" altLang="en-US" sz="1400"/>
                  <a:t>차로 표기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93B9B0-F96F-4BEC-AE0D-60FBDDB5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98" y="3252985"/>
                <a:ext cx="5546390" cy="430887"/>
              </a:xfrm>
              <a:prstGeom prst="rect">
                <a:avLst/>
              </a:prstGeom>
              <a:blipFill>
                <a:blip r:embed="rId2"/>
                <a:stretch>
                  <a:fillRect l="-1209" t="-14286" r="-879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B93F7-2C5B-4E13-992C-681F21976C0F}"/>
                  </a:ext>
                </a:extLst>
              </p:cNvPr>
              <p:cNvSpPr txBox="1"/>
              <p:nvPr/>
            </p:nvSpPr>
            <p:spPr>
              <a:xfrm>
                <a:off x="553646" y="5300305"/>
                <a:ext cx="4083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linearly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independent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variables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Full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rank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B93F7-2C5B-4E13-992C-681F2197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6" y="5300305"/>
                <a:ext cx="4083362" cy="215444"/>
              </a:xfrm>
              <a:prstGeom prst="rect">
                <a:avLst/>
              </a:prstGeom>
              <a:blipFill>
                <a:blip r:embed="rId3"/>
                <a:stretch>
                  <a:fillRect l="-299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44B704-1625-40F7-8C4E-F7ED250CE04B}"/>
              </a:ext>
            </a:extLst>
          </p:cNvPr>
          <p:cNvCxnSpPr/>
          <p:nvPr/>
        </p:nvCxnSpPr>
        <p:spPr>
          <a:xfrm flipV="1">
            <a:off x="6837304" y="888121"/>
            <a:ext cx="0" cy="12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E65F65-1E33-48D4-90FB-3D63F25E43C4}"/>
              </a:ext>
            </a:extLst>
          </p:cNvPr>
          <p:cNvCxnSpPr>
            <a:cxnSpLocks/>
          </p:cNvCxnSpPr>
          <p:nvPr/>
        </p:nvCxnSpPr>
        <p:spPr>
          <a:xfrm>
            <a:off x="6837304" y="2158147"/>
            <a:ext cx="2466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1E8F46-B814-44B6-BF4B-4258802750A9}"/>
              </a:ext>
            </a:extLst>
          </p:cNvPr>
          <p:cNvCxnSpPr/>
          <p:nvPr/>
        </p:nvCxnSpPr>
        <p:spPr>
          <a:xfrm flipV="1">
            <a:off x="6586325" y="1148179"/>
            <a:ext cx="2608286" cy="9022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58947-4465-4C70-94CA-6ED29CD73DDC}"/>
                  </a:ext>
                </a:extLst>
              </p:cNvPr>
              <p:cNvSpPr txBox="1"/>
              <p:nvPr/>
            </p:nvSpPr>
            <p:spPr>
              <a:xfrm>
                <a:off x="9194611" y="963513"/>
                <a:ext cx="568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C158947-4465-4C70-94CA-6ED29CD7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611" y="963513"/>
                <a:ext cx="5683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6C88E0-8B9C-4F94-A92A-52D3CFB27023}"/>
              </a:ext>
            </a:extLst>
          </p:cNvPr>
          <p:cNvCxnSpPr>
            <a:cxnSpLocks/>
          </p:cNvCxnSpPr>
          <p:nvPr/>
        </p:nvCxnSpPr>
        <p:spPr>
          <a:xfrm>
            <a:off x="8247326" y="1205926"/>
            <a:ext cx="0" cy="4855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A75280B-06FA-4556-B802-F42732722D6C}"/>
              </a:ext>
            </a:extLst>
          </p:cNvPr>
          <p:cNvSpPr/>
          <p:nvPr/>
        </p:nvSpPr>
        <p:spPr>
          <a:xfrm rot="5400000">
            <a:off x="8112883" y="1347339"/>
            <a:ext cx="485575" cy="202749"/>
          </a:xfrm>
          <a:custGeom>
            <a:avLst/>
            <a:gdLst>
              <a:gd name="connsiteX0" fmla="*/ 0 w 1677798"/>
              <a:gd name="connsiteY0" fmla="*/ 1166103 h 1166103"/>
              <a:gd name="connsiteX1" fmla="*/ 436227 w 1677798"/>
              <a:gd name="connsiteY1" fmla="*/ 906044 h 1166103"/>
              <a:gd name="connsiteX2" fmla="*/ 847288 w 1677798"/>
              <a:gd name="connsiteY2" fmla="*/ 33 h 1166103"/>
              <a:gd name="connsiteX3" fmla="*/ 1140903 w 1677798"/>
              <a:gd name="connsiteY3" fmla="*/ 872488 h 1166103"/>
              <a:gd name="connsiteX4" fmla="*/ 1677798 w 1677798"/>
              <a:gd name="connsiteY4" fmla="*/ 1115769 h 1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98" h="1166103">
                <a:moveTo>
                  <a:pt x="0" y="1166103"/>
                </a:moveTo>
                <a:cubicBezTo>
                  <a:pt x="147506" y="1133246"/>
                  <a:pt x="295012" y="1100389"/>
                  <a:pt x="436227" y="906044"/>
                </a:cubicBezTo>
                <a:cubicBezTo>
                  <a:pt x="577442" y="711699"/>
                  <a:pt x="729842" y="5626"/>
                  <a:pt x="847288" y="33"/>
                </a:cubicBezTo>
                <a:cubicBezTo>
                  <a:pt x="964734" y="-5560"/>
                  <a:pt x="1002485" y="686532"/>
                  <a:pt x="1140903" y="872488"/>
                </a:cubicBezTo>
                <a:cubicBezTo>
                  <a:pt x="1279321" y="1058444"/>
                  <a:pt x="1478559" y="1087106"/>
                  <a:pt x="1677798" y="111576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890EBE-8AB5-4AC3-8862-064502DFD60B}"/>
              </a:ext>
            </a:extLst>
          </p:cNvPr>
          <p:cNvSpPr/>
          <p:nvPr/>
        </p:nvSpPr>
        <p:spPr>
          <a:xfrm>
            <a:off x="8233744" y="13521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311104-5A57-477B-BF58-FD9C3E2FCA13}"/>
                  </a:ext>
                </a:extLst>
              </p:cNvPr>
              <p:cNvSpPr txBox="1"/>
              <p:nvPr/>
            </p:nvSpPr>
            <p:spPr>
              <a:xfrm>
                <a:off x="9307862" y="1973481"/>
                <a:ext cx="10047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311104-5A57-477B-BF58-FD9C3E2F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862" y="1973481"/>
                <a:ext cx="100470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9D087-36C9-4AD3-88FC-7F9B2507353A}"/>
                  </a:ext>
                </a:extLst>
              </p:cNvPr>
              <p:cNvSpPr txBox="1"/>
              <p:nvPr/>
            </p:nvSpPr>
            <p:spPr>
              <a:xfrm>
                <a:off x="6545787" y="661648"/>
                <a:ext cx="2915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9D087-36C9-4AD3-88FC-7F9B2507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87" y="661648"/>
                <a:ext cx="291517" cy="369332"/>
              </a:xfrm>
              <a:prstGeom prst="rect">
                <a:avLst/>
              </a:prstGeom>
              <a:blipFill>
                <a:blip r:embed="rId6"/>
                <a:stretch>
                  <a:fillRect r="-4167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94C7C7-EFEB-4224-80CE-7EBFC192DAAE}"/>
                  </a:ext>
                </a:extLst>
              </p:cNvPr>
              <p:cNvSpPr txBox="1"/>
              <p:nvPr/>
            </p:nvSpPr>
            <p:spPr>
              <a:xfrm>
                <a:off x="7502132" y="1645682"/>
                <a:ext cx="568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94C7C7-EFEB-4224-80CE-7EBFC192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32" y="1645682"/>
                <a:ext cx="568354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571BBD83-3CE1-4072-8EA6-DADDAF7D717D}"/>
              </a:ext>
            </a:extLst>
          </p:cNvPr>
          <p:cNvSpPr/>
          <p:nvPr/>
        </p:nvSpPr>
        <p:spPr>
          <a:xfrm>
            <a:off x="7996251" y="1511108"/>
            <a:ext cx="234976" cy="6470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D6E6DA-2B97-4228-B41A-59B054E1F1BD}"/>
                  </a:ext>
                </a:extLst>
              </p:cNvPr>
              <p:cNvSpPr txBox="1"/>
              <p:nvPr/>
            </p:nvSpPr>
            <p:spPr>
              <a:xfrm>
                <a:off x="7972917" y="2194299"/>
                <a:ext cx="1767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D6E6DA-2B97-4228-B41A-59B054E1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917" y="2194299"/>
                <a:ext cx="176767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0A703A-23B3-4457-893B-BD62BCA43F51}"/>
              </a:ext>
            </a:extLst>
          </p:cNvPr>
          <p:cNvCxnSpPr>
            <a:cxnSpLocks/>
          </p:cNvCxnSpPr>
          <p:nvPr/>
        </p:nvCxnSpPr>
        <p:spPr>
          <a:xfrm flipH="1" flipV="1">
            <a:off x="8248129" y="1492411"/>
            <a:ext cx="6166" cy="6452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861137B2-0A52-415C-961A-E0AECA89E66A}"/>
              </a:ext>
            </a:extLst>
          </p:cNvPr>
          <p:cNvSpPr/>
          <p:nvPr/>
        </p:nvSpPr>
        <p:spPr>
          <a:xfrm>
            <a:off x="8056162" y="1352180"/>
            <a:ext cx="64330" cy="1402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0C20B94-E4EF-4416-9EA2-894385D50B9F}"/>
                  </a:ext>
                </a:extLst>
              </p:cNvPr>
              <p:cNvSpPr txBox="1"/>
              <p:nvPr/>
            </p:nvSpPr>
            <p:spPr>
              <a:xfrm>
                <a:off x="7708883" y="1184017"/>
                <a:ext cx="316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0C20B94-E4EF-4416-9EA2-894385D5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83" y="1184017"/>
                <a:ext cx="31668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005FB0-09EB-4330-A9C3-47B0FDD49408}"/>
                  </a:ext>
                </a:extLst>
              </p:cNvPr>
              <p:cNvSpPr txBox="1"/>
              <p:nvPr/>
            </p:nvSpPr>
            <p:spPr>
              <a:xfrm>
                <a:off x="592900" y="5611110"/>
                <a:ext cx="70684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identical independent distribution(iid), normal distribution, same variance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005FB0-09EB-4330-A9C3-47B0FDD4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0" y="5611110"/>
                <a:ext cx="7068473" cy="215444"/>
              </a:xfrm>
              <a:prstGeom prst="rect">
                <a:avLst/>
              </a:prstGeom>
              <a:blipFill>
                <a:blip r:embed="rId10"/>
                <a:stretch>
                  <a:fillRect l="-603" t="-25000" r="-431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309EFB-5215-4B4B-A1C5-22C6DC6CC27E}"/>
                  </a:ext>
                </a:extLst>
              </p:cNvPr>
              <p:cNvSpPr txBox="1"/>
              <p:nvPr/>
            </p:nvSpPr>
            <p:spPr>
              <a:xfrm>
                <a:off x="363987" y="3811459"/>
                <a:ext cx="4339971" cy="781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309EFB-5215-4B4B-A1C5-22C6DC6C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7" y="3811459"/>
                <a:ext cx="4339971" cy="7816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6EC155-ECB4-46E7-B9F3-A2B24D422CD4}"/>
                  </a:ext>
                </a:extLst>
              </p:cNvPr>
              <p:cNvSpPr txBox="1"/>
              <p:nvPr/>
            </p:nvSpPr>
            <p:spPr>
              <a:xfrm>
                <a:off x="553646" y="4675799"/>
                <a:ext cx="6503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6EC155-ECB4-46E7-B9F3-A2B24D422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6" y="4675799"/>
                <a:ext cx="650349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E96F71-69C9-44ED-9E77-383982E8712D}"/>
                  </a:ext>
                </a:extLst>
              </p:cNvPr>
              <p:cNvSpPr txBox="1"/>
              <p:nvPr/>
            </p:nvSpPr>
            <p:spPr>
              <a:xfrm>
                <a:off x="2144311" y="4729595"/>
                <a:ext cx="34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E96F71-69C9-44ED-9E77-383982E8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311" y="4729595"/>
                <a:ext cx="3481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0CFBDC-0547-4074-8736-15AC66E2354D}"/>
                  </a:ext>
                </a:extLst>
              </p:cNvPr>
              <p:cNvSpPr txBox="1"/>
              <p:nvPr/>
            </p:nvSpPr>
            <p:spPr>
              <a:xfrm>
                <a:off x="3303369" y="4704690"/>
                <a:ext cx="3677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0CFBDC-0547-4074-8736-15AC66E23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69" y="4704690"/>
                <a:ext cx="3677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E893A5-6C65-4DBD-B782-34EC5D7E0ECA}"/>
                  </a:ext>
                </a:extLst>
              </p:cNvPr>
              <p:cNvSpPr txBox="1"/>
              <p:nvPr/>
            </p:nvSpPr>
            <p:spPr>
              <a:xfrm>
                <a:off x="3891762" y="4704690"/>
                <a:ext cx="523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8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E893A5-6C65-4DBD-B782-34EC5D7E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62" y="4704690"/>
                <a:ext cx="523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5472D72-9251-4863-89BE-7B5C767BF86A}"/>
              </a:ext>
            </a:extLst>
          </p:cNvPr>
          <p:cNvCxnSpPr/>
          <p:nvPr/>
        </p:nvCxnSpPr>
        <p:spPr>
          <a:xfrm>
            <a:off x="3129651" y="2681162"/>
            <a:ext cx="2072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F2968527-F0B2-4460-A34D-F051A6739783}"/>
              </a:ext>
            </a:extLst>
          </p:cNvPr>
          <p:cNvSpPr/>
          <p:nvPr/>
        </p:nvSpPr>
        <p:spPr>
          <a:xfrm>
            <a:off x="3142399" y="1582124"/>
            <a:ext cx="2038524" cy="1082260"/>
          </a:xfrm>
          <a:custGeom>
            <a:avLst/>
            <a:gdLst>
              <a:gd name="connsiteX0" fmla="*/ 0 w 2038524"/>
              <a:gd name="connsiteY0" fmla="*/ 1082260 h 1082260"/>
              <a:gd name="connsiteX1" fmla="*/ 536895 w 2038524"/>
              <a:gd name="connsiteY1" fmla="*/ 864147 h 1082260"/>
              <a:gd name="connsiteX2" fmla="*/ 981512 w 2038524"/>
              <a:gd name="connsiteY2" fmla="*/ 81 h 1082260"/>
              <a:gd name="connsiteX3" fmla="*/ 1409350 w 2038524"/>
              <a:gd name="connsiteY3" fmla="*/ 813813 h 1082260"/>
              <a:gd name="connsiteX4" fmla="*/ 2038524 w 2038524"/>
              <a:gd name="connsiteY4" fmla="*/ 1065482 h 10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24" h="1082260">
                <a:moveTo>
                  <a:pt x="0" y="1082260"/>
                </a:moveTo>
                <a:cubicBezTo>
                  <a:pt x="186655" y="1063385"/>
                  <a:pt x="373310" y="1044510"/>
                  <a:pt x="536895" y="864147"/>
                </a:cubicBezTo>
                <a:cubicBezTo>
                  <a:pt x="700480" y="683784"/>
                  <a:pt x="836103" y="8470"/>
                  <a:pt x="981512" y="81"/>
                </a:cubicBezTo>
                <a:cubicBezTo>
                  <a:pt x="1126921" y="-8308"/>
                  <a:pt x="1233181" y="636246"/>
                  <a:pt x="1409350" y="813813"/>
                </a:cubicBezTo>
                <a:cubicBezTo>
                  <a:pt x="1585519" y="991380"/>
                  <a:pt x="1812021" y="1028431"/>
                  <a:pt x="2038524" y="10654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FCD711-1898-4309-B884-F2A202BAF501}"/>
                  </a:ext>
                </a:extLst>
              </p:cNvPr>
              <p:cNvSpPr txBox="1"/>
              <p:nvPr/>
            </p:nvSpPr>
            <p:spPr>
              <a:xfrm>
                <a:off x="3891815" y="2697941"/>
                <a:ext cx="8541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1400" b="1"/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3FCD711-1898-4309-B884-F2A202BA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815" y="2697941"/>
                <a:ext cx="85415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CB2ED8E-5DEE-4589-821D-7A92AD0D9F0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123911" y="1582205"/>
            <a:ext cx="0" cy="111573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A31502-6993-4CD5-9F86-21ADB4CB4C7D}"/>
                  </a:ext>
                </a:extLst>
              </p:cNvPr>
              <p:cNvSpPr txBox="1"/>
              <p:nvPr/>
            </p:nvSpPr>
            <p:spPr>
              <a:xfrm>
                <a:off x="7708883" y="642349"/>
                <a:ext cx="2584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A31502-6993-4CD5-9F86-21ADB4CB4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883" y="642349"/>
                <a:ext cx="2584746" cy="215444"/>
              </a:xfrm>
              <a:prstGeom prst="rect">
                <a:avLst/>
              </a:prstGeom>
              <a:blipFill>
                <a:blip r:embed="rId17"/>
                <a:stretch>
                  <a:fillRect l="-943" b="-2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4B3FEAE-4B5A-4D30-BE8F-74D7026D9730}"/>
              </a:ext>
            </a:extLst>
          </p:cNvPr>
          <p:cNvCxnSpPr>
            <a:cxnSpLocks/>
          </p:cNvCxnSpPr>
          <p:nvPr/>
        </p:nvCxnSpPr>
        <p:spPr>
          <a:xfrm>
            <a:off x="7138331" y="1585792"/>
            <a:ext cx="0" cy="4855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0038FB76-A88A-40FF-A998-45780E5E8EB6}"/>
              </a:ext>
            </a:extLst>
          </p:cNvPr>
          <p:cNvSpPr/>
          <p:nvPr/>
        </p:nvSpPr>
        <p:spPr>
          <a:xfrm rot="5400000">
            <a:off x="7003888" y="1727205"/>
            <a:ext cx="485575" cy="202749"/>
          </a:xfrm>
          <a:custGeom>
            <a:avLst/>
            <a:gdLst>
              <a:gd name="connsiteX0" fmla="*/ 0 w 1677798"/>
              <a:gd name="connsiteY0" fmla="*/ 1166103 h 1166103"/>
              <a:gd name="connsiteX1" fmla="*/ 436227 w 1677798"/>
              <a:gd name="connsiteY1" fmla="*/ 906044 h 1166103"/>
              <a:gd name="connsiteX2" fmla="*/ 847288 w 1677798"/>
              <a:gd name="connsiteY2" fmla="*/ 33 h 1166103"/>
              <a:gd name="connsiteX3" fmla="*/ 1140903 w 1677798"/>
              <a:gd name="connsiteY3" fmla="*/ 872488 h 1166103"/>
              <a:gd name="connsiteX4" fmla="*/ 1677798 w 1677798"/>
              <a:gd name="connsiteY4" fmla="*/ 1115769 h 1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98" h="1166103">
                <a:moveTo>
                  <a:pt x="0" y="1166103"/>
                </a:moveTo>
                <a:cubicBezTo>
                  <a:pt x="147506" y="1133246"/>
                  <a:pt x="295012" y="1100389"/>
                  <a:pt x="436227" y="906044"/>
                </a:cubicBezTo>
                <a:cubicBezTo>
                  <a:pt x="577442" y="711699"/>
                  <a:pt x="729842" y="5626"/>
                  <a:pt x="847288" y="33"/>
                </a:cubicBezTo>
                <a:cubicBezTo>
                  <a:pt x="964734" y="-5560"/>
                  <a:pt x="1002485" y="686532"/>
                  <a:pt x="1140903" y="872488"/>
                </a:cubicBezTo>
                <a:cubicBezTo>
                  <a:pt x="1279321" y="1058444"/>
                  <a:pt x="1478559" y="1087106"/>
                  <a:pt x="1677798" y="111576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02EAF90-D0B9-44AF-925F-6A47BDF93EBD}"/>
              </a:ext>
            </a:extLst>
          </p:cNvPr>
          <p:cNvSpPr/>
          <p:nvPr/>
        </p:nvSpPr>
        <p:spPr>
          <a:xfrm>
            <a:off x="7121570" y="17773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C5738B1-D760-43E9-82C9-1E4B1B6E956A}"/>
              </a:ext>
            </a:extLst>
          </p:cNvPr>
          <p:cNvCxnSpPr>
            <a:cxnSpLocks/>
          </p:cNvCxnSpPr>
          <p:nvPr/>
        </p:nvCxnSpPr>
        <p:spPr>
          <a:xfrm>
            <a:off x="8940784" y="965897"/>
            <a:ext cx="0" cy="4855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D01EA00-8AF8-43C8-AF65-7055099F9480}"/>
              </a:ext>
            </a:extLst>
          </p:cNvPr>
          <p:cNvSpPr/>
          <p:nvPr/>
        </p:nvSpPr>
        <p:spPr>
          <a:xfrm rot="5400000">
            <a:off x="8806341" y="1107310"/>
            <a:ext cx="485575" cy="202749"/>
          </a:xfrm>
          <a:custGeom>
            <a:avLst/>
            <a:gdLst>
              <a:gd name="connsiteX0" fmla="*/ 0 w 1677798"/>
              <a:gd name="connsiteY0" fmla="*/ 1166103 h 1166103"/>
              <a:gd name="connsiteX1" fmla="*/ 436227 w 1677798"/>
              <a:gd name="connsiteY1" fmla="*/ 906044 h 1166103"/>
              <a:gd name="connsiteX2" fmla="*/ 847288 w 1677798"/>
              <a:gd name="connsiteY2" fmla="*/ 33 h 1166103"/>
              <a:gd name="connsiteX3" fmla="*/ 1140903 w 1677798"/>
              <a:gd name="connsiteY3" fmla="*/ 872488 h 1166103"/>
              <a:gd name="connsiteX4" fmla="*/ 1677798 w 1677798"/>
              <a:gd name="connsiteY4" fmla="*/ 1115769 h 1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98" h="1166103">
                <a:moveTo>
                  <a:pt x="0" y="1166103"/>
                </a:moveTo>
                <a:cubicBezTo>
                  <a:pt x="147506" y="1133246"/>
                  <a:pt x="295012" y="1100389"/>
                  <a:pt x="436227" y="906044"/>
                </a:cubicBezTo>
                <a:cubicBezTo>
                  <a:pt x="577442" y="711699"/>
                  <a:pt x="729842" y="5626"/>
                  <a:pt x="847288" y="33"/>
                </a:cubicBezTo>
                <a:cubicBezTo>
                  <a:pt x="964734" y="-5560"/>
                  <a:pt x="1002485" y="686532"/>
                  <a:pt x="1140903" y="872488"/>
                </a:cubicBezTo>
                <a:cubicBezTo>
                  <a:pt x="1279321" y="1058444"/>
                  <a:pt x="1478559" y="1087106"/>
                  <a:pt x="1677798" y="111576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E948156-68E4-4BA8-9AC1-8907F86A14E1}"/>
              </a:ext>
            </a:extLst>
          </p:cNvPr>
          <p:cNvSpPr/>
          <p:nvPr/>
        </p:nvSpPr>
        <p:spPr>
          <a:xfrm>
            <a:off x="8924894" y="13171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5CF4478-BFBF-4E43-8E49-99CFC002DEEE}"/>
              </a:ext>
            </a:extLst>
          </p:cNvPr>
          <p:cNvCxnSpPr>
            <a:endCxn id="22" idx="0"/>
          </p:cNvCxnSpPr>
          <p:nvPr/>
        </p:nvCxnSpPr>
        <p:spPr>
          <a:xfrm>
            <a:off x="8113739" y="888121"/>
            <a:ext cx="140557" cy="31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AF758B-35F6-4275-9BEB-7E5CAB5D57EC}"/>
                  </a:ext>
                </a:extLst>
              </p:cNvPr>
              <p:cNvSpPr txBox="1"/>
              <p:nvPr/>
            </p:nvSpPr>
            <p:spPr>
              <a:xfrm>
                <a:off x="592900" y="5955371"/>
                <a:ext cx="34460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m:rPr>
                            <m:nor/>
                          </m:rPr>
                          <a:rPr lang="ko-KR" altLang="en-US" sz="1400"/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: random variable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sz="1400"/>
                  <a:t>에 의해</a:t>
                </a:r>
                <a:r>
                  <a:rPr lang="en-US" altLang="ko-KR" sz="1400"/>
                  <a:t>. 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AF758B-35F6-4275-9BEB-7E5CAB5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0" y="5955371"/>
                <a:ext cx="3446008" cy="215444"/>
              </a:xfrm>
              <a:prstGeom prst="rect">
                <a:avLst/>
              </a:prstGeom>
              <a:blipFill>
                <a:blip r:embed="rId18"/>
                <a:stretch>
                  <a:fillRect l="-1767" t="-25714" r="-2120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BD10D5-7E47-4BE5-847E-3A7C7FBD2444}"/>
                  </a:ext>
                </a:extLst>
              </p:cNvPr>
              <p:cNvSpPr txBox="1"/>
              <p:nvPr/>
            </p:nvSpPr>
            <p:spPr>
              <a:xfrm>
                <a:off x="584511" y="6344649"/>
                <a:ext cx="4816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random variable</a:t>
                </a:r>
                <a:r>
                  <a:rPr lang="ko-KR" altLang="en-US" sz="1400"/>
                  <a:t>이 아닌 상수로 취급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하지만 </a:t>
                </a:r>
                <a:r>
                  <a:rPr lang="en-US" altLang="ko-KR" sz="1400"/>
                  <a:t>unknown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BD10D5-7E47-4BE5-847E-3A7C7FBD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1" y="6344649"/>
                <a:ext cx="4816703" cy="215444"/>
              </a:xfrm>
              <a:prstGeom prst="rect">
                <a:avLst/>
              </a:prstGeom>
              <a:blipFill>
                <a:blip r:embed="rId19"/>
                <a:stretch>
                  <a:fillRect l="-1392" t="-25714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F311DC6-6478-4E77-9283-F98CE8BFBAF6}"/>
              </a:ext>
            </a:extLst>
          </p:cNvPr>
          <p:cNvCxnSpPr/>
          <p:nvPr/>
        </p:nvCxnSpPr>
        <p:spPr>
          <a:xfrm>
            <a:off x="540898" y="2707642"/>
            <a:ext cx="2072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0BDFD392-3207-4B0E-9372-27F170FC6724}"/>
              </a:ext>
            </a:extLst>
          </p:cNvPr>
          <p:cNvSpPr/>
          <p:nvPr/>
        </p:nvSpPr>
        <p:spPr>
          <a:xfrm>
            <a:off x="553646" y="1608604"/>
            <a:ext cx="2038524" cy="1082260"/>
          </a:xfrm>
          <a:custGeom>
            <a:avLst/>
            <a:gdLst>
              <a:gd name="connsiteX0" fmla="*/ 0 w 2038524"/>
              <a:gd name="connsiteY0" fmla="*/ 1082260 h 1082260"/>
              <a:gd name="connsiteX1" fmla="*/ 536895 w 2038524"/>
              <a:gd name="connsiteY1" fmla="*/ 864147 h 1082260"/>
              <a:gd name="connsiteX2" fmla="*/ 981512 w 2038524"/>
              <a:gd name="connsiteY2" fmla="*/ 81 h 1082260"/>
              <a:gd name="connsiteX3" fmla="*/ 1409350 w 2038524"/>
              <a:gd name="connsiteY3" fmla="*/ 813813 h 1082260"/>
              <a:gd name="connsiteX4" fmla="*/ 2038524 w 2038524"/>
              <a:gd name="connsiteY4" fmla="*/ 1065482 h 10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24" h="1082260">
                <a:moveTo>
                  <a:pt x="0" y="1082260"/>
                </a:moveTo>
                <a:cubicBezTo>
                  <a:pt x="186655" y="1063385"/>
                  <a:pt x="373310" y="1044510"/>
                  <a:pt x="536895" y="864147"/>
                </a:cubicBezTo>
                <a:cubicBezTo>
                  <a:pt x="700480" y="683784"/>
                  <a:pt x="836103" y="8470"/>
                  <a:pt x="981512" y="81"/>
                </a:cubicBezTo>
                <a:cubicBezTo>
                  <a:pt x="1126921" y="-8308"/>
                  <a:pt x="1233181" y="636246"/>
                  <a:pt x="1409350" y="813813"/>
                </a:cubicBezTo>
                <a:cubicBezTo>
                  <a:pt x="1585519" y="991380"/>
                  <a:pt x="1812021" y="1028431"/>
                  <a:pt x="2038524" y="10654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A7EC1-E837-4DDE-B035-5FF30E52D739}"/>
                  </a:ext>
                </a:extLst>
              </p:cNvPr>
              <p:cNvSpPr txBox="1"/>
              <p:nvPr/>
            </p:nvSpPr>
            <p:spPr>
              <a:xfrm>
                <a:off x="1303063" y="2724421"/>
                <a:ext cx="4641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A7EC1-E837-4DDE-B035-5FF30E52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63" y="2724421"/>
                <a:ext cx="464192" cy="307777"/>
              </a:xfrm>
              <a:prstGeom prst="rect">
                <a:avLst/>
              </a:prstGeom>
              <a:blipFill>
                <a:blip r:embed="rId2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7175419-AC53-4609-B28D-6DE306AACEDA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535158" y="1608685"/>
            <a:ext cx="0" cy="111573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D6518E-0EA4-4412-8F01-ABD15BD0CA79}"/>
                  </a:ext>
                </a:extLst>
              </p:cNvPr>
              <p:cNvSpPr txBox="1"/>
              <p:nvPr/>
            </p:nvSpPr>
            <p:spPr>
              <a:xfrm>
                <a:off x="1126195" y="846314"/>
                <a:ext cx="3619773" cy="56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200"/>
                  <a:t>예</a:t>
                </a:r>
                <a14:m>
                  <m:oMath xmlns:m="http://schemas.openxmlformats.org/officeDocument/2006/math"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엔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random variable</a:t>
                </a:r>
                <a:r>
                  <a:rPr lang="ko-KR" altLang="en-US" sz="1200"/>
                  <a:t>로 보았지만</a:t>
                </a:r>
                <a:r>
                  <a:rPr lang="en-US" altLang="ko-KR" sz="1200"/>
                  <a:t>(</a:t>
                </a:r>
                <a:r>
                  <a:rPr lang="ko-KR" altLang="en-US" sz="1200"/>
                  <a:t>확률적으로</a:t>
                </a:r>
                <a:r>
                  <a:rPr lang="en-US" altLang="ko-KR" sz="1200"/>
                  <a:t>)</a:t>
                </a:r>
              </a:p>
              <a:p>
                <a:r>
                  <a:rPr lang="ko-KR" altLang="en-US" sz="1200"/>
                  <a:t>확률적</a:t>
                </a:r>
                <a:r>
                  <a:rPr lang="en-US" altLang="ko-KR" sz="1200"/>
                  <a:t>(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확</m:t>
                    </m:r>
                  </m:oMath>
                </a14:m>
                <a:r>
                  <a:rPr lang="ko-KR" altLang="en-US" sz="1200"/>
                  <a:t>률적이지 않은</a:t>
                </a:r>
                <a:r>
                  <a:rPr lang="en-US" altLang="ko-KR" sz="1200"/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ko-KR" sz="1200"/>
                  <a:t>) + </a:t>
                </a:r>
                <a:r>
                  <a:rPr lang="ko-KR" altLang="en-US" sz="1200"/>
                  <a:t>확률적</a:t>
                </a:r>
                <a:r>
                  <a:rPr lang="en-US" altLang="ko-KR" sz="1200"/>
                  <a:t>(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ko-KR" sz="1200"/>
                  <a:t>)</a:t>
                </a:r>
              </a:p>
              <a:p>
                <a:r>
                  <a:rPr lang="ko-KR" altLang="en-US" sz="1200"/>
                  <a:t>으로 두면서 확률적인 부분을 줄여보겠다는 생각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D6518E-0EA4-4412-8F01-ABD15BD0C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95" y="846314"/>
                <a:ext cx="3619773" cy="562205"/>
              </a:xfrm>
              <a:prstGeom prst="rect">
                <a:avLst/>
              </a:prstGeom>
              <a:blipFill>
                <a:blip r:embed="rId21"/>
                <a:stretch>
                  <a:fillRect l="-2694" t="-8696" r="-1684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24AEC1DB-3C2C-4A3C-85A1-18615B19E447}"/>
              </a:ext>
            </a:extLst>
          </p:cNvPr>
          <p:cNvSpPr/>
          <p:nvPr/>
        </p:nvSpPr>
        <p:spPr>
          <a:xfrm rot="16200000">
            <a:off x="5691963" y="1020002"/>
            <a:ext cx="1160639" cy="1082260"/>
          </a:xfrm>
          <a:custGeom>
            <a:avLst/>
            <a:gdLst>
              <a:gd name="connsiteX0" fmla="*/ 0 w 2038524"/>
              <a:gd name="connsiteY0" fmla="*/ 1082260 h 1082260"/>
              <a:gd name="connsiteX1" fmla="*/ 536895 w 2038524"/>
              <a:gd name="connsiteY1" fmla="*/ 864147 h 1082260"/>
              <a:gd name="connsiteX2" fmla="*/ 981512 w 2038524"/>
              <a:gd name="connsiteY2" fmla="*/ 81 h 1082260"/>
              <a:gd name="connsiteX3" fmla="*/ 1409350 w 2038524"/>
              <a:gd name="connsiteY3" fmla="*/ 813813 h 1082260"/>
              <a:gd name="connsiteX4" fmla="*/ 2038524 w 2038524"/>
              <a:gd name="connsiteY4" fmla="*/ 1065482 h 10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24" h="1082260">
                <a:moveTo>
                  <a:pt x="0" y="1082260"/>
                </a:moveTo>
                <a:cubicBezTo>
                  <a:pt x="186655" y="1063385"/>
                  <a:pt x="373310" y="1044510"/>
                  <a:pt x="536895" y="864147"/>
                </a:cubicBezTo>
                <a:cubicBezTo>
                  <a:pt x="700480" y="683784"/>
                  <a:pt x="836103" y="8470"/>
                  <a:pt x="981512" y="81"/>
                </a:cubicBezTo>
                <a:cubicBezTo>
                  <a:pt x="1126921" y="-8308"/>
                  <a:pt x="1233181" y="636246"/>
                  <a:pt x="1409350" y="813813"/>
                </a:cubicBezTo>
                <a:cubicBezTo>
                  <a:pt x="1585519" y="991380"/>
                  <a:pt x="1812021" y="1028431"/>
                  <a:pt x="2038524" y="10654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7ABF005-79A7-4F71-A7F0-7FD54C60FFF0}"/>
              </a:ext>
            </a:extLst>
          </p:cNvPr>
          <p:cNvCxnSpPr>
            <a:cxnSpLocks/>
            <a:endCxn id="84" idx="2"/>
          </p:cNvCxnSpPr>
          <p:nvPr/>
        </p:nvCxnSpPr>
        <p:spPr>
          <a:xfrm flipH="1">
            <a:off x="5731234" y="1568068"/>
            <a:ext cx="1095761" cy="145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09034F-24F9-413D-8D38-9B80827B0C4D}"/>
                  </a:ext>
                </a:extLst>
              </p:cNvPr>
              <p:cNvSpPr txBox="1"/>
              <p:nvPr/>
            </p:nvSpPr>
            <p:spPr>
              <a:xfrm>
                <a:off x="5495930" y="2857062"/>
                <a:ext cx="3444854" cy="188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200"/>
                  <a:t>즉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자</m:t>
                    </m:r>
                  </m:oMath>
                </a14:m>
                <a:r>
                  <a:rPr lang="ko-KR" altLang="en-US" sz="1200"/>
                  <a:t>체에서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200"/>
                  <a:t> 구하는 게임으로 바꾼 것</a:t>
                </a:r>
                <a:r>
                  <a:rPr lang="en-US" altLang="ko-KR" sz="1200"/>
                  <a:t>.(</a:t>
                </a:r>
                <a:r>
                  <a:rPr lang="ko-KR" altLang="en-US" sz="1200"/>
                  <a:t>치환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09034F-24F9-413D-8D38-9B80827B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30" y="2857062"/>
                <a:ext cx="3444854" cy="188193"/>
              </a:xfrm>
              <a:prstGeom prst="rect">
                <a:avLst/>
              </a:prstGeom>
              <a:blipFill>
                <a:blip r:embed="rId22"/>
                <a:stretch>
                  <a:fillRect l="-2832" t="-25806" r="-1770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7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E98A7D-F628-481A-A1D0-3EEE80FAFEAB}"/>
                  </a:ext>
                </a:extLst>
              </p:cNvPr>
              <p:cNvSpPr txBox="1"/>
              <p:nvPr/>
            </p:nvSpPr>
            <p:spPr>
              <a:xfrm>
                <a:off x="742024" y="1289768"/>
                <a:ext cx="5214569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400"/>
                  <a:t> 최소화하는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를 찾자</a:t>
                </a:r>
                <a:r>
                  <a:rPr lang="en-US" altLang="ko-KR" sz="1400"/>
                  <a:t>.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400"/>
                  <a:t>의 데이터에 대해서만</a:t>
                </a:r>
                <a:r>
                  <a:rPr lang="en-US" altLang="ko-KR" sz="1400"/>
                  <a:t>).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E98A7D-F628-481A-A1D0-3EEE80FAF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" y="1289768"/>
                <a:ext cx="5214569" cy="219484"/>
              </a:xfrm>
              <a:prstGeom prst="rect">
                <a:avLst/>
              </a:prstGeom>
              <a:blipFill>
                <a:blip r:embed="rId2"/>
                <a:stretch>
                  <a:fillRect l="-936" t="-27778" r="-117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603830-71BE-469E-8C9E-8A0AFF62F19B}"/>
                  </a:ext>
                </a:extLst>
              </p:cNvPr>
              <p:cNvSpPr txBox="1"/>
              <p:nvPr/>
            </p:nvSpPr>
            <p:spPr>
              <a:xfrm>
                <a:off x="706321" y="1680321"/>
                <a:ext cx="21030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603830-71BE-469E-8C9E-8A0AFF62F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1" y="1680321"/>
                <a:ext cx="2103012" cy="215444"/>
              </a:xfrm>
              <a:prstGeom prst="rect">
                <a:avLst/>
              </a:prstGeom>
              <a:blipFill>
                <a:blip r:embed="rId3"/>
                <a:stretch>
                  <a:fillRect l="-29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8AB246-6A3C-44E5-8F94-F565246E46EB}"/>
                  </a:ext>
                </a:extLst>
              </p:cNvPr>
              <p:cNvSpPr txBox="1"/>
              <p:nvPr/>
            </p:nvSpPr>
            <p:spPr>
              <a:xfrm>
                <a:off x="706321" y="3954883"/>
                <a:ext cx="7096430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400"/>
                  <a:t>측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실측</a:t>
                </a:r>
                <a:r>
                  <a:rPr lang="en-US" altLang="ko-KR" sz="1400"/>
                  <a:t>)</a:t>
                </a:r>
                <a:r>
                  <a:rPr lang="ko-KR" altLang="en-US" sz="1400"/>
                  <a:t>된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400"/>
                  <a:t>개의 데이터에 대해서 계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것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 , </m:t>
                    </m:r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8AB246-6A3C-44E5-8F94-F565246E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1" y="3954883"/>
                <a:ext cx="7096430" cy="219484"/>
              </a:xfrm>
              <a:prstGeom prst="rect">
                <a:avLst/>
              </a:prstGeom>
              <a:blipFill>
                <a:blip r:embed="rId4"/>
                <a:stretch>
                  <a:fillRect l="-1203" t="-25000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E2AF3-A9C9-4257-8DFE-9998CD2D61D0}"/>
                  </a:ext>
                </a:extLst>
              </p:cNvPr>
              <p:cNvSpPr txBox="1"/>
              <p:nvPr/>
            </p:nvSpPr>
            <p:spPr>
              <a:xfrm>
                <a:off x="4892337" y="852279"/>
                <a:ext cx="1846659" cy="158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추</m:t>
                    </m:r>
                  </m:oMath>
                </a14:m>
                <a:r>
                  <a:rPr lang="ko-KR" altLang="en-US" sz="1000">
                    <a:solidFill>
                      <a:srgbClr val="FF0000"/>
                    </a:solidFill>
                  </a:rPr>
                  <a:t>정 방법엔 또 여러가지가 있음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EE2AF3-A9C9-4257-8DFE-9998CD2D6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7" y="852279"/>
                <a:ext cx="1846659" cy="158698"/>
              </a:xfrm>
              <a:prstGeom prst="rect">
                <a:avLst/>
              </a:prstGeom>
              <a:blipFill>
                <a:blip r:embed="rId5"/>
                <a:stretch>
                  <a:fillRect l="-3642" t="-26923" r="-3642" b="-4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722C8-3785-46B8-A128-F6CF78E25E19}"/>
                  </a:ext>
                </a:extLst>
              </p:cNvPr>
              <p:cNvSpPr txBox="1"/>
              <p:nvPr/>
            </p:nvSpPr>
            <p:spPr>
              <a:xfrm>
                <a:off x="742024" y="813721"/>
                <a:ext cx="3993209" cy="22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를 찾기위해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추</m:t>
                    </m:r>
                  </m:oMath>
                </a14:m>
                <a:r>
                  <a:rPr lang="ko-KR" altLang="en-US" sz="1400"/>
                  <a:t>정 함수</a:t>
                </a:r>
                <a:r>
                  <a:rPr lang="en-US" altLang="ko-KR" sz="1400"/>
                  <a:t>(estimator)</a:t>
                </a:r>
                <a:r>
                  <a:rPr lang="ko-KR" altLang="en-US" sz="1400"/>
                  <a:t>를 구하는 방법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722C8-3785-46B8-A128-F6CF78E2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4" y="813721"/>
                <a:ext cx="3993209" cy="222240"/>
              </a:xfrm>
              <a:prstGeom prst="rect">
                <a:avLst/>
              </a:prstGeom>
              <a:blipFill>
                <a:blip r:embed="rId6"/>
                <a:stretch>
                  <a:fillRect l="-1679" t="-21622" r="-1679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894D995-0C0E-4902-95F5-B316BFFAEA35}"/>
              </a:ext>
            </a:extLst>
          </p:cNvPr>
          <p:cNvSpPr txBox="1"/>
          <p:nvPr/>
        </p:nvSpPr>
        <p:spPr>
          <a:xfrm>
            <a:off x="3065775" y="1680321"/>
            <a:ext cx="14103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/>
              <a:t>Random variable,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9849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D6FB1-CDF4-47A3-9623-CB51C51F97FB}"/>
                  </a:ext>
                </a:extLst>
              </p:cNvPr>
              <p:cNvSpPr txBox="1"/>
              <p:nvPr/>
            </p:nvSpPr>
            <p:spPr>
              <a:xfrm>
                <a:off x="450072" y="448735"/>
                <a:ext cx="1939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D6FB1-CDF4-47A3-9623-CB51C51F9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2" y="448735"/>
                <a:ext cx="1939955" cy="215444"/>
              </a:xfrm>
              <a:prstGeom prst="rect">
                <a:avLst/>
              </a:prstGeom>
              <a:blipFill>
                <a:blip r:embed="rId2"/>
                <a:stretch>
                  <a:fillRect l="-3145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74221A-65AA-4FE3-88D8-029119B7BB8B}"/>
                  </a:ext>
                </a:extLst>
              </p:cNvPr>
              <p:cNvSpPr txBox="1"/>
              <p:nvPr/>
            </p:nvSpPr>
            <p:spPr>
              <a:xfrm>
                <a:off x="438887" y="1052819"/>
                <a:ext cx="18816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ko-KR" altLang="en-US" sz="1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74221A-65AA-4FE3-88D8-029119B7B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87" y="1052819"/>
                <a:ext cx="1881604" cy="215444"/>
              </a:xfrm>
              <a:prstGeom prst="rect">
                <a:avLst/>
              </a:prstGeom>
              <a:blipFill>
                <a:blip r:embed="rId3"/>
                <a:stretch>
                  <a:fillRect r="-97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1D8BB-00E4-4179-A986-F3C5CF1363C7}"/>
                  </a:ext>
                </a:extLst>
              </p:cNvPr>
              <p:cNvSpPr txBox="1"/>
              <p:nvPr/>
            </p:nvSpPr>
            <p:spPr>
              <a:xfrm>
                <a:off x="2986481" y="1002164"/>
                <a:ext cx="537391" cy="31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𝜽</m:t>
                        </m:r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91D8BB-00E4-4179-A986-F3C5CF136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481" y="1002164"/>
                <a:ext cx="537391" cy="316753"/>
              </a:xfrm>
              <a:prstGeom prst="rect">
                <a:avLst/>
              </a:prstGeom>
              <a:blipFill>
                <a:blip r:embed="rId4"/>
                <a:stretch>
                  <a:fillRect l="-20455" t="-1923" r="-9091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82768-7F7D-4FA7-B952-A94AD351A2E2}"/>
                  </a:ext>
                </a:extLst>
              </p:cNvPr>
              <p:cNvSpPr txBox="1"/>
              <p:nvPr/>
            </p:nvSpPr>
            <p:spPr>
              <a:xfrm>
                <a:off x="4060272" y="1052819"/>
                <a:ext cx="7616509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ko-KR" altLang="en-US" sz="1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3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3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1300" b="1"/>
                  <a:t> </a:t>
                </a:r>
                <a:r>
                  <a:rPr lang="en-US" altLang="ko-KR" sz="1300"/>
                  <a:t>, </a:t>
                </a:r>
                <a14:m>
                  <m:oMath xmlns:m="http://schemas.openxmlformats.org/officeDocument/2006/math">
                    <m:r>
                      <a:rPr lang="en-US" altLang="ko-KR" sz="1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3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ko-KR" altLang="en-US" sz="13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sz="1300"/>
                  <a:t>에 의해 </a:t>
                </a:r>
                <a:r>
                  <a:rPr lang="en-US" altLang="ko-KR" sz="1300"/>
                  <a:t>random variable</a:t>
                </a:r>
                <a:r>
                  <a:rPr lang="ko-KR" altLang="en-US" sz="1300"/>
                  <a:t>임</a:t>
                </a:r>
                <a:r>
                  <a:rPr lang="en-US" altLang="ko-KR" sz="1300"/>
                  <a:t>. </a:t>
                </a:r>
                <a:r>
                  <a:rPr lang="ko-KR" altLang="en-US" sz="1300"/>
                  <a:t>즉 </a:t>
                </a:r>
                <a:r>
                  <a:rPr lang="en-US" altLang="ko-KR" sz="1300"/>
                  <a:t>estimator</a:t>
                </a:r>
                <a:r>
                  <a:rPr lang="ko-KR" altLang="en-US" sz="1300"/>
                  <a:t>도 </a:t>
                </a:r>
                <a:r>
                  <a:rPr lang="en-US" altLang="ko-KR" sz="1300"/>
                  <a:t>random variable</a:t>
                </a:r>
                <a:r>
                  <a:rPr lang="ko-KR" altLang="en-US" sz="1300"/>
                  <a:t>의 함수임</a:t>
                </a:r>
                <a:r>
                  <a:rPr lang="en-US" altLang="ko-KR" sz="1300"/>
                  <a:t>.</a:t>
                </a:r>
                <a:endParaRPr lang="ko-KR" altLang="en-US" sz="13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782768-7F7D-4FA7-B952-A94AD351A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72" y="1052819"/>
                <a:ext cx="7616509" cy="208519"/>
              </a:xfrm>
              <a:prstGeom prst="rect">
                <a:avLst/>
              </a:prstGeom>
              <a:blipFill>
                <a:blip r:embed="rId5"/>
                <a:stretch>
                  <a:fillRect l="-320" t="-20588" r="-400" b="-4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48882-B851-4418-81CD-9B3D9EB5B59F}"/>
                  </a:ext>
                </a:extLst>
              </p:cNvPr>
              <p:cNvSpPr txBox="1"/>
              <p:nvPr/>
            </p:nvSpPr>
            <p:spPr>
              <a:xfrm>
                <a:off x="385893" y="2852257"/>
                <a:ext cx="769345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… unbiased estimator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48882-B851-4418-81CD-9B3D9EB5B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" y="2852257"/>
                <a:ext cx="7693453" cy="335476"/>
              </a:xfrm>
              <a:prstGeom prst="rect">
                <a:avLst/>
              </a:prstGeom>
              <a:blipFill>
                <a:blip r:embed="rId6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D79D01-B899-4D69-AA6B-78667C075D3B}"/>
              </a:ext>
            </a:extLst>
          </p:cNvPr>
          <p:cNvCxnSpPr/>
          <p:nvPr/>
        </p:nvCxnSpPr>
        <p:spPr>
          <a:xfrm>
            <a:off x="9022196" y="4118993"/>
            <a:ext cx="2072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F25593DB-2F11-461C-AA44-8C87D7CE69D5}"/>
              </a:ext>
            </a:extLst>
          </p:cNvPr>
          <p:cNvSpPr/>
          <p:nvPr/>
        </p:nvSpPr>
        <p:spPr>
          <a:xfrm>
            <a:off x="9034944" y="3019955"/>
            <a:ext cx="2038524" cy="1082260"/>
          </a:xfrm>
          <a:custGeom>
            <a:avLst/>
            <a:gdLst>
              <a:gd name="connsiteX0" fmla="*/ 0 w 2038524"/>
              <a:gd name="connsiteY0" fmla="*/ 1082260 h 1082260"/>
              <a:gd name="connsiteX1" fmla="*/ 536895 w 2038524"/>
              <a:gd name="connsiteY1" fmla="*/ 864147 h 1082260"/>
              <a:gd name="connsiteX2" fmla="*/ 981512 w 2038524"/>
              <a:gd name="connsiteY2" fmla="*/ 81 h 1082260"/>
              <a:gd name="connsiteX3" fmla="*/ 1409350 w 2038524"/>
              <a:gd name="connsiteY3" fmla="*/ 813813 h 1082260"/>
              <a:gd name="connsiteX4" fmla="*/ 2038524 w 2038524"/>
              <a:gd name="connsiteY4" fmla="*/ 1065482 h 10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24" h="1082260">
                <a:moveTo>
                  <a:pt x="0" y="1082260"/>
                </a:moveTo>
                <a:cubicBezTo>
                  <a:pt x="186655" y="1063385"/>
                  <a:pt x="373310" y="1044510"/>
                  <a:pt x="536895" y="864147"/>
                </a:cubicBezTo>
                <a:cubicBezTo>
                  <a:pt x="700480" y="683784"/>
                  <a:pt x="836103" y="8470"/>
                  <a:pt x="981512" y="81"/>
                </a:cubicBezTo>
                <a:cubicBezTo>
                  <a:pt x="1126921" y="-8308"/>
                  <a:pt x="1233181" y="636246"/>
                  <a:pt x="1409350" y="813813"/>
                </a:cubicBezTo>
                <a:cubicBezTo>
                  <a:pt x="1585519" y="991380"/>
                  <a:pt x="1812021" y="1028431"/>
                  <a:pt x="2038524" y="106548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777275-90B6-488E-BAE9-3C2F8AB6B985}"/>
                  </a:ext>
                </a:extLst>
              </p:cNvPr>
              <p:cNvSpPr txBox="1"/>
              <p:nvPr/>
            </p:nvSpPr>
            <p:spPr>
              <a:xfrm>
                <a:off x="9784360" y="4135772"/>
                <a:ext cx="4641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777275-90B6-488E-BAE9-3C2F8AB6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360" y="4135772"/>
                <a:ext cx="4641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BC5FBCF-31C9-4536-8D5D-80EB74F76E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016456" y="3020036"/>
            <a:ext cx="0" cy="111573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986F63-8310-42AD-B7BC-24A6DE586E0B}"/>
                  </a:ext>
                </a:extLst>
              </p:cNvPr>
              <p:cNvSpPr txBox="1"/>
              <p:nvPr/>
            </p:nvSpPr>
            <p:spPr>
              <a:xfrm>
                <a:off x="10161597" y="4124166"/>
                <a:ext cx="417352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986F63-8310-42AD-B7BC-24A6DE586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597" y="4124166"/>
                <a:ext cx="417352" cy="380938"/>
              </a:xfrm>
              <a:prstGeom prst="rect">
                <a:avLst/>
              </a:prstGeom>
              <a:blipFill>
                <a:blip r:embed="rId8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B010AD-764F-49D3-A8E9-97E35A7BF836}"/>
              </a:ext>
            </a:extLst>
          </p:cNvPr>
          <p:cNvCxnSpPr>
            <a:cxnSpLocks/>
          </p:cNvCxnSpPr>
          <p:nvPr/>
        </p:nvCxnSpPr>
        <p:spPr>
          <a:xfrm>
            <a:off x="10343276" y="3674294"/>
            <a:ext cx="1" cy="44469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A80B0C-CDF1-4F95-BA0B-53F7766867B7}"/>
                  </a:ext>
                </a:extLst>
              </p:cNvPr>
              <p:cNvSpPr txBox="1"/>
              <p:nvPr/>
            </p:nvSpPr>
            <p:spPr>
              <a:xfrm>
                <a:off x="385893" y="3339257"/>
                <a:ext cx="7167988" cy="34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… BLUE (best linear unbiased estimator)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A80B0C-CDF1-4F95-BA0B-53F77668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3" y="3339257"/>
                <a:ext cx="7167988" cy="342914"/>
              </a:xfrm>
              <a:prstGeom prst="rect">
                <a:avLst/>
              </a:prstGeom>
              <a:blipFill>
                <a:blip r:embed="rId9"/>
                <a:stretch>
                  <a:fillRect l="-255" t="-1786"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FA1D5C-C7AD-4ED3-88F8-1D6F1A4BEA85}"/>
                  </a:ext>
                </a:extLst>
              </p:cNvPr>
              <p:cNvSpPr txBox="1"/>
              <p:nvPr/>
            </p:nvSpPr>
            <p:spPr>
              <a:xfrm>
                <a:off x="307595" y="3906349"/>
                <a:ext cx="4374787" cy="689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∁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𝐶𝑜𝑣𝑎𝑟𝑖𝑎𝑛𝑐𝑒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FA1D5C-C7AD-4ED3-88F8-1D6F1A4B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5" y="3906349"/>
                <a:ext cx="4374787" cy="6896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A43C14-6070-4380-9B0C-343883A782AF}"/>
                  </a:ext>
                </a:extLst>
              </p:cNvPr>
              <p:cNvSpPr txBox="1"/>
              <p:nvPr/>
            </p:nvSpPr>
            <p:spPr>
              <a:xfrm>
                <a:off x="4060272" y="743916"/>
                <a:ext cx="3269741" cy="160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𝑎𝑙𝑔𝑒𝑏𝑟𝑎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000"/>
                  <a:t> 성질에 의해서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000"/>
                  <a:t>은 다음과 같이 구해짐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A43C14-6070-4380-9B0C-343883A78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72" y="743916"/>
                <a:ext cx="3269741" cy="160365"/>
              </a:xfrm>
              <a:prstGeom prst="rect">
                <a:avLst/>
              </a:prstGeom>
              <a:blipFill>
                <a:blip r:embed="rId11"/>
                <a:stretch>
                  <a:fillRect l="-1306" t="-26923" r="-1679" b="-4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F746CEEA-5845-4B68-80D5-47124DD17D23}"/>
              </a:ext>
            </a:extLst>
          </p:cNvPr>
          <p:cNvSpPr/>
          <p:nvPr/>
        </p:nvSpPr>
        <p:spPr>
          <a:xfrm rot="16200000">
            <a:off x="4766943" y="1076447"/>
            <a:ext cx="160454" cy="65768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A071FA-6BB6-4092-B063-BCADE8A27C71}"/>
                  </a:ext>
                </a:extLst>
              </p:cNvPr>
              <p:cNvSpPr txBox="1"/>
              <p:nvPr/>
            </p:nvSpPr>
            <p:spPr>
              <a:xfrm>
                <a:off x="4784252" y="1558186"/>
                <a:ext cx="3457870" cy="188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어</m:t>
                    </m:r>
                  </m:oMath>
                </a14:m>
                <a:r>
                  <a:rPr lang="ko-KR" altLang="en-US" sz="1200"/>
                  <a:t>떤 상수 행렬이므로 </a:t>
                </a:r>
                <a:r>
                  <a:rPr lang="en-US" altLang="ko-KR" sz="1200"/>
                  <a:t>linear estimator</a:t>
                </a:r>
                <a:r>
                  <a:rPr lang="ko-KR" altLang="en-US" sz="1200"/>
                  <a:t>라 불림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A071FA-6BB6-4092-B063-BCADE8A27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52" y="1558186"/>
                <a:ext cx="3457870" cy="188193"/>
              </a:xfrm>
              <a:prstGeom prst="rect">
                <a:avLst/>
              </a:prstGeom>
              <a:blipFill>
                <a:blip r:embed="rId12"/>
                <a:stretch>
                  <a:fillRect l="-1587" t="-26667" r="-158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0FAE09-5808-43E5-98D6-9F08A83B2568}"/>
                  </a:ext>
                </a:extLst>
              </p:cNvPr>
              <p:cNvSpPr txBox="1"/>
              <p:nvPr/>
            </p:nvSpPr>
            <p:spPr>
              <a:xfrm>
                <a:off x="9547661" y="4135772"/>
                <a:ext cx="417352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8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0FAE09-5808-43E5-98D6-9F08A83B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661" y="4135772"/>
                <a:ext cx="417352" cy="380938"/>
              </a:xfrm>
              <a:prstGeom prst="rect">
                <a:avLst/>
              </a:prstGeom>
              <a:blipFill>
                <a:blip r:embed="rId13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1B9E64-A6F3-4E28-887A-49F3158340AF}"/>
              </a:ext>
            </a:extLst>
          </p:cNvPr>
          <p:cNvCxnSpPr>
            <a:cxnSpLocks/>
          </p:cNvCxnSpPr>
          <p:nvPr/>
        </p:nvCxnSpPr>
        <p:spPr>
          <a:xfrm flipH="1">
            <a:off x="9729341" y="3573710"/>
            <a:ext cx="5869" cy="55688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F3640-BB81-48CF-B687-44A05A757DF3}"/>
                  </a:ext>
                </a:extLst>
              </p:cNvPr>
              <p:cNvSpPr txBox="1"/>
              <p:nvPr/>
            </p:nvSpPr>
            <p:spPr>
              <a:xfrm>
                <a:off x="450072" y="2023845"/>
                <a:ext cx="4017895" cy="208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ko-KR" altLang="en-US" sz="1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3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3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3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3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3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3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1300" b="1"/>
                  <a:t> </a:t>
                </a:r>
                <a:r>
                  <a:rPr lang="en-US" altLang="ko-KR" sz="1300"/>
                  <a:t> </a:t>
                </a:r>
                <a:r>
                  <a:rPr lang="ko-KR" altLang="en-US" sz="1300"/>
                  <a:t>가 추정함수</a:t>
                </a:r>
                <a:r>
                  <a:rPr lang="en-US" altLang="ko-KR" sz="1300"/>
                  <a:t>(estimator)</a:t>
                </a:r>
                <a:r>
                  <a:rPr lang="ko-KR" altLang="en-US" sz="1300"/>
                  <a:t>로써 사용됨</a:t>
                </a:r>
                <a:r>
                  <a:rPr lang="en-US" altLang="ko-KR" sz="1300"/>
                  <a:t>.</a:t>
                </a:r>
                <a:endParaRPr lang="ko-KR" altLang="en-US" sz="13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3F3640-BB81-48CF-B687-44A05A75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2" y="2023845"/>
                <a:ext cx="4017895" cy="208519"/>
              </a:xfrm>
              <a:prstGeom prst="rect">
                <a:avLst/>
              </a:prstGeom>
              <a:blipFill>
                <a:blip r:embed="rId14"/>
                <a:stretch>
                  <a:fillRect l="-607" t="-20588" r="-2276" b="-4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92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EB9095-6007-4F8E-805E-793F64266CC3}"/>
              </a:ext>
            </a:extLst>
          </p:cNvPr>
          <p:cNvCxnSpPr/>
          <p:nvPr/>
        </p:nvCxnSpPr>
        <p:spPr>
          <a:xfrm flipV="1">
            <a:off x="914401" y="1837189"/>
            <a:ext cx="0" cy="392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EAB582-93AA-4284-B3DC-B903453ECC63}"/>
              </a:ext>
            </a:extLst>
          </p:cNvPr>
          <p:cNvCxnSpPr>
            <a:cxnSpLocks/>
          </p:cNvCxnSpPr>
          <p:nvPr/>
        </p:nvCxnSpPr>
        <p:spPr>
          <a:xfrm flipV="1">
            <a:off x="914401" y="5763237"/>
            <a:ext cx="78017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04075C-0CCC-41D0-921C-913F71EFE9AB}"/>
              </a:ext>
            </a:extLst>
          </p:cNvPr>
          <p:cNvCxnSpPr>
            <a:cxnSpLocks/>
          </p:cNvCxnSpPr>
          <p:nvPr/>
        </p:nvCxnSpPr>
        <p:spPr>
          <a:xfrm flipV="1">
            <a:off x="276837" y="1480414"/>
            <a:ext cx="8734067" cy="2856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A5FFC1-C03E-4A76-9CAD-46D93C9F5815}"/>
              </a:ext>
            </a:extLst>
          </p:cNvPr>
          <p:cNvCxnSpPr>
            <a:cxnSpLocks/>
          </p:cNvCxnSpPr>
          <p:nvPr/>
        </p:nvCxnSpPr>
        <p:spPr>
          <a:xfrm flipV="1">
            <a:off x="427840" y="1082180"/>
            <a:ext cx="8556769" cy="37247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0ACD0AF4-3657-42EA-9997-0886FEED653E}"/>
              </a:ext>
            </a:extLst>
          </p:cNvPr>
          <p:cNvSpPr/>
          <p:nvPr/>
        </p:nvSpPr>
        <p:spPr>
          <a:xfrm>
            <a:off x="2155984" y="3850546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685DEA-AD2E-4894-961A-14919723256D}"/>
              </a:ext>
            </a:extLst>
          </p:cNvPr>
          <p:cNvSpPr/>
          <p:nvPr/>
        </p:nvSpPr>
        <p:spPr>
          <a:xfrm>
            <a:off x="4509683" y="2558642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2BB4FE-C432-4479-BA67-426D4C3A057F}"/>
              </a:ext>
            </a:extLst>
          </p:cNvPr>
          <p:cNvSpPr/>
          <p:nvPr/>
        </p:nvSpPr>
        <p:spPr>
          <a:xfrm>
            <a:off x="6249811" y="2508308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71BB51-FB1F-4586-ADAD-6669F06F38C9}"/>
              </a:ext>
            </a:extLst>
          </p:cNvPr>
          <p:cNvSpPr/>
          <p:nvPr/>
        </p:nvSpPr>
        <p:spPr>
          <a:xfrm>
            <a:off x="7852108" y="1354823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/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blipFill>
                <a:blip r:embed="rId2"/>
                <a:stretch>
                  <a:fillRect l="-19444" r="-16667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/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/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blipFill>
                <a:blip r:embed="rId4"/>
                <a:stretch>
                  <a:fillRect l="-5769" r="-192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/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blipFill>
                <a:blip r:embed="rId5"/>
                <a:stretch>
                  <a:fillRect l="-6383" r="-425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/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blipFill>
                <a:blip r:embed="rId6"/>
                <a:stretch>
                  <a:fillRect l="-6250" r="-8333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>
            <a:extLst>
              <a:ext uri="{FF2B5EF4-FFF2-40B4-BE49-F238E27FC236}">
                <a16:creationId xmlns:a16="http://schemas.microsoft.com/office/drawing/2014/main" id="{56AC0EFC-F1A4-4BEC-80B3-2762FE3D0689}"/>
              </a:ext>
            </a:extLst>
          </p:cNvPr>
          <p:cNvSpPr/>
          <p:nvPr/>
        </p:nvSpPr>
        <p:spPr>
          <a:xfrm>
            <a:off x="8432097" y="1890409"/>
            <a:ext cx="109044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F1744-FD78-4A46-9AED-8FFBF2DA290A}"/>
              </a:ext>
            </a:extLst>
          </p:cNvPr>
          <p:cNvSpPr txBox="1"/>
          <p:nvPr/>
        </p:nvSpPr>
        <p:spPr>
          <a:xfrm>
            <a:off x="8300287" y="2085755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Extrapolation data</a:t>
            </a:r>
            <a:endParaRPr lang="ko-KR" altLang="en-US" sz="14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3954D99-5CF0-4C67-9592-E0CA01E7A504}"/>
              </a:ext>
            </a:extLst>
          </p:cNvPr>
          <p:cNvSpPr/>
          <p:nvPr/>
        </p:nvSpPr>
        <p:spPr>
          <a:xfrm>
            <a:off x="3217204" y="3389315"/>
            <a:ext cx="109044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D1B8A-C21C-44F8-9A48-23D074D2DC1F}"/>
              </a:ext>
            </a:extLst>
          </p:cNvPr>
          <p:cNvSpPr txBox="1"/>
          <p:nvPr/>
        </p:nvSpPr>
        <p:spPr>
          <a:xfrm>
            <a:off x="1765269" y="3050761"/>
            <a:ext cx="1707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Interpolation data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/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blipFill>
                <a:blip r:embed="rId7"/>
                <a:stretch>
                  <a:fillRect l="-9677" r="-1290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/>
              <p:nvPr/>
            </p:nvSpPr>
            <p:spPr>
              <a:xfrm>
                <a:off x="9023713" y="876813"/>
                <a:ext cx="380745" cy="288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13" y="876813"/>
                <a:ext cx="380745" cy="288605"/>
              </a:xfrm>
              <a:prstGeom prst="rect">
                <a:avLst/>
              </a:prstGeom>
              <a:blipFill>
                <a:blip r:embed="rId8"/>
                <a:stretch>
                  <a:fillRect l="-9524" t="-14894" r="-69841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/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</a:t>
                </a:r>
                <a:r>
                  <a:rPr lang="en-US" altLang="ko-KR" sz="1200"/>
                  <a:t>unknown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blipFill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/>
              <p:nvPr/>
            </p:nvSpPr>
            <p:spPr>
              <a:xfrm>
                <a:off x="9398816" y="887792"/>
                <a:ext cx="2585388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점 추정한</a:t>
                </a:r>
                <a:r>
                  <a:rPr lang="en-US" altLang="ko-KR" sz="1200" b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20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6" y="887792"/>
                <a:ext cx="2585388" cy="284758"/>
              </a:xfrm>
              <a:prstGeom prst="rect">
                <a:avLst/>
              </a:prstGeom>
              <a:blipFill>
                <a:blip r:embed="rId10"/>
                <a:stretch>
                  <a:fillRect r="-495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2EE2DAE-8FC8-420F-90A7-70B5EA8EACAF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4536695" y="2659310"/>
            <a:ext cx="27510" cy="311651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19566D-421E-4FD1-A860-21B02D527D61}"/>
              </a:ext>
            </a:extLst>
          </p:cNvPr>
          <p:cNvSpPr txBox="1"/>
          <p:nvPr/>
        </p:nvSpPr>
        <p:spPr>
          <a:xfrm>
            <a:off x="1120070" y="402927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관측된 데이터</a:t>
            </a:r>
          </a:p>
        </p:txBody>
      </p:sp>
      <p:sp>
        <p:nvSpPr>
          <p:cNvPr id="42" name="오른쪽 중괄호 41">
            <a:extLst>
              <a:ext uri="{FF2B5EF4-FFF2-40B4-BE49-F238E27FC236}">
                <a16:creationId xmlns:a16="http://schemas.microsoft.com/office/drawing/2014/main" id="{B0FE0102-6782-486A-9552-99979E9BC1C2}"/>
              </a:ext>
            </a:extLst>
          </p:cNvPr>
          <p:cNvSpPr/>
          <p:nvPr/>
        </p:nvSpPr>
        <p:spPr>
          <a:xfrm rot="10800000">
            <a:off x="4261994" y="2608975"/>
            <a:ext cx="274695" cy="3775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69D438-E77E-445A-944A-E6B788B46588}"/>
              </a:ext>
            </a:extLst>
          </p:cNvPr>
          <p:cNvSpPr txBox="1"/>
          <p:nvPr/>
        </p:nvSpPr>
        <p:spPr>
          <a:xfrm>
            <a:off x="3478604" y="2619710"/>
            <a:ext cx="815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residual</a:t>
            </a:r>
            <a:endParaRPr lang="ko-KR" altLang="en-US" sz="1400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BA62C1BB-8596-4A01-9695-1C8275ED174C}"/>
              </a:ext>
            </a:extLst>
          </p:cNvPr>
          <p:cNvSpPr/>
          <p:nvPr/>
        </p:nvSpPr>
        <p:spPr>
          <a:xfrm rot="10800000">
            <a:off x="4251411" y="3011775"/>
            <a:ext cx="258272" cy="273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0A537-844A-443A-83E7-7DCA9752A0AE}"/>
                  </a:ext>
                </a:extLst>
              </p:cNvPr>
              <p:cNvSpPr txBox="1"/>
              <p:nvPr/>
            </p:nvSpPr>
            <p:spPr>
              <a:xfrm>
                <a:off x="3709240" y="4190743"/>
                <a:ext cx="529361" cy="380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410A537-844A-443A-83E7-7DCA9752A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240" y="4190743"/>
                <a:ext cx="529361" cy="380938"/>
              </a:xfrm>
              <a:prstGeom prst="rect">
                <a:avLst/>
              </a:prstGeom>
              <a:blipFill>
                <a:blip r:embed="rId11"/>
                <a:stretch>
                  <a:fillRect r="-36782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D765A0-8C01-4F88-8954-F6556640A4C1}"/>
                  </a:ext>
                </a:extLst>
              </p:cNvPr>
              <p:cNvSpPr txBox="1"/>
              <p:nvPr/>
            </p:nvSpPr>
            <p:spPr>
              <a:xfrm>
                <a:off x="1610781" y="2411141"/>
                <a:ext cx="2714205" cy="252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/>
                  <a:t>내가 구한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000"/>
                  <a:t>에 대입했을 때 차이나는 나머지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D765A0-8C01-4F88-8954-F6556640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81" y="2411141"/>
                <a:ext cx="2714205" cy="252698"/>
              </a:xfrm>
              <a:prstGeom prst="rect">
                <a:avLst/>
              </a:prstGeom>
              <a:blipFill>
                <a:blip r:embed="rId1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CF2237-8D99-4560-98FE-09A17C1F2A1E}"/>
                  </a:ext>
                </a:extLst>
              </p:cNvPr>
              <p:cNvSpPr txBox="1"/>
              <p:nvPr/>
            </p:nvSpPr>
            <p:spPr>
              <a:xfrm>
                <a:off x="7642647" y="3442293"/>
                <a:ext cx="4121513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1400"/>
                  <a:t>=</a:t>
                </a:r>
                <a:r>
                  <a:rPr lang="ko-KR" altLang="en-US" sz="1400" b="1"/>
                  <a:t>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저렇게 관측된 데이터에 대해서 구한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400"/>
                  <a:t>를</a:t>
                </a:r>
                <a:endParaRPr lang="en-US" altLang="ko-KR" sz="1400"/>
              </a:p>
              <a:p>
                <a:r>
                  <a:rPr lang="ko-KR" altLang="en-US" sz="1400"/>
                  <a:t>무한번 반복하게되면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에 수렴한다</a:t>
                </a:r>
                <a:r>
                  <a:rPr lang="en-US" altLang="ko-KR" sz="1400"/>
                  <a:t>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CF2237-8D99-4560-98FE-09A17C1F2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647" y="3442293"/>
                <a:ext cx="4121513" cy="458587"/>
              </a:xfrm>
              <a:prstGeom prst="rect">
                <a:avLst/>
              </a:prstGeom>
              <a:blipFill>
                <a:blip r:embed="rId13"/>
                <a:stretch>
                  <a:fillRect l="-2663" t="-12000" r="-3698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96BFF8-004D-4548-8E0B-82F843904354}"/>
              </a:ext>
            </a:extLst>
          </p:cNvPr>
          <p:cNvCxnSpPr>
            <a:cxnSpLocks/>
          </p:cNvCxnSpPr>
          <p:nvPr/>
        </p:nvCxnSpPr>
        <p:spPr>
          <a:xfrm>
            <a:off x="7665578" y="1681603"/>
            <a:ext cx="0" cy="233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DD3046-3455-472F-B1EA-41BF71DD618F}"/>
              </a:ext>
            </a:extLst>
          </p:cNvPr>
          <p:cNvCxnSpPr>
            <a:cxnSpLocks/>
          </p:cNvCxnSpPr>
          <p:nvPr/>
        </p:nvCxnSpPr>
        <p:spPr>
          <a:xfrm flipH="1" flipV="1">
            <a:off x="7719229" y="2068994"/>
            <a:ext cx="295574" cy="12895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66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EB9095-6007-4F8E-805E-793F64266CC3}"/>
              </a:ext>
            </a:extLst>
          </p:cNvPr>
          <p:cNvCxnSpPr/>
          <p:nvPr/>
        </p:nvCxnSpPr>
        <p:spPr>
          <a:xfrm flipV="1">
            <a:off x="914401" y="1837189"/>
            <a:ext cx="0" cy="392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EAB582-93AA-4284-B3DC-B903453ECC63}"/>
              </a:ext>
            </a:extLst>
          </p:cNvPr>
          <p:cNvCxnSpPr>
            <a:cxnSpLocks/>
          </p:cNvCxnSpPr>
          <p:nvPr/>
        </p:nvCxnSpPr>
        <p:spPr>
          <a:xfrm flipV="1">
            <a:off x="914401" y="5763237"/>
            <a:ext cx="78017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04075C-0CCC-41D0-921C-913F71EFE9AB}"/>
              </a:ext>
            </a:extLst>
          </p:cNvPr>
          <p:cNvCxnSpPr>
            <a:cxnSpLocks/>
          </p:cNvCxnSpPr>
          <p:nvPr/>
        </p:nvCxnSpPr>
        <p:spPr>
          <a:xfrm flipV="1">
            <a:off x="311288" y="1489128"/>
            <a:ext cx="8734067" cy="2856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A5FFC1-C03E-4A76-9CAD-46D93C9F5815}"/>
              </a:ext>
            </a:extLst>
          </p:cNvPr>
          <p:cNvCxnSpPr>
            <a:cxnSpLocks/>
          </p:cNvCxnSpPr>
          <p:nvPr/>
        </p:nvCxnSpPr>
        <p:spPr>
          <a:xfrm flipV="1">
            <a:off x="427840" y="1082180"/>
            <a:ext cx="8556769" cy="372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3E2BB4FE-C432-4479-BA67-426D4C3A057F}"/>
              </a:ext>
            </a:extLst>
          </p:cNvPr>
          <p:cNvSpPr/>
          <p:nvPr/>
        </p:nvSpPr>
        <p:spPr>
          <a:xfrm>
            <a:off x="2045525" y="4236387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/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blipFill>
                <a:blip r:embed="rId2"/>
                <a:stretch>
                  <a:fillRect l="-19444" r="-16667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/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/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blipFill>
                <a:blip r:embed="rId4"/>
                <a:stretch>
                  <a:fillRect l="-5769" r="-192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/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blipFill>
                <a:blip r:embed="rId5"/>
                <a:stretch>
                  <a:fillRect l="-6383" r="-425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/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blipFill>
                <a:blip r:embed="rId6"/>
                <a:stretch>
                  <a:fillRect l="-6250" r="-8333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/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blipFill>
                <a:blip r:embed="rId7"/>
                <a:stretch>
                  <a:fillRect l="-9677" r="-1290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/>
              <p:nvPr/>
            </p:nvSpPr>
            <p:spPr>
              <a:xfrm>
                <a:off x="9023713" y="876813"/>
                <a:ext cx="380745" cy="288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13" y="876813"/>
                <a:ext cx="380745" cy="288605"/>
              </a:xfrm>
              <a:prstGeom prst="rect">
                <a:avLst/>
              </a:prstGeom>
              <a:blipFill>
                <a:blip r:embed="rId8"/>
                <a:stretch>
                  <a:fillRect l="-9524" t="-14894" r="-69841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/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</a:t>
                </a:r>
                <a:r>
                  <a:rPr lang="en-US" altLang="ko-KR" sz="1200"/>
                  <a:t>unknown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blipFill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/>
              <p:nvPr/>
            </p:nvSpPr>
            <p:spPr>
              <a:xfrm>
                <a:off x="9398816" y="887792"/>
                <a:ext cx="2585388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점 추정한</a:t>
                </a:r>
                <a:r>
                  <a:rPr lang="en-US" altLang="ko-KR" sz="1200" b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20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6" y="887792"/>
                <a:ext cx="2585388" cy="284758"/>
              </a:xfrm>
              <a:prstGeom prst="rect">
                <a:avLst/>
              </a:prstGeom>
              <a:blipFill>
                <a:blip r:embed="rId10"/>
                <a:stretch>
                  <a:fillRect r="-495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F98DF7-BEA8-4482-AC5B-BA5E174F02CF}"/>
              </a:ext>
            </a:extLst>
          </p:cNvPr>
          <p:cNvSpPr txBox="1"/>
          <p:nvPr/>
        </p:nvSpPr>
        <p:spPr>
          <a:xfrm>
            <a:off x="176169" y="238953"/>
            <a:ext cx="29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Interpolation, extrapolation </a:t>
            </a:r>
            <a:r>
              <a:rPr lang="ko-KR" altLang="en-US" sz="1400" b="1"/>
              <a:t>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0FBC51-6B83-446D-92C5-6BA0993070C4}"/>
                  </a:ext>
                </a:extLst>
              </p:cNvPr>
              <p:cNvSpPr txBox="1"/>
              <p:nvPr/>
            </p:nvSpPr>
            <p:spPr>
              <a:xfrm>
                <a:off x="176168" y="590228"/>
                <a:ext cx="337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Type1 : </a:t>
                </a:r>
                <a:r>
                  <a:rPr lang="ko-KR" altLang="en-US" sz="1400"/>
                  <a:t>같은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 자리에서 반복 관찰될때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0FBC51-6B83-446D-92C5-6BA09930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8" y="590228"/>
                <a:ext cx="3372205" cy="307777"/>
              </a:xfrm>
              <a:prstGeom prst="rect">
                <a:avLst/>
              </a:prstGeom>
              <a:blipFill>
                <a:blip r:embed="rId11"/>
                <a:stretch>
                  <a:fillRect l="-54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A4A6630D-31D5-4C8B-B319-624E47EE6957}"/>
              </a:ext>
            </a:extLst>
          </p:cNvPr>
          <p:cNvSpPr/>
          <p:nvPr/>
        </p:nvSpPr>
        <p:spPr>
          <a:xfrm>
            <a:off x="2056713" y="3844515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B6ABDCA-AECA-4DF5-B421-FD8DD77E14FC}"/>
              </a:ext>
            </a:extLst>
          </p:cNvPr>
          <p:cNvSpPr/>
          <p:nvPr/>
        </p:nvSpPr>
        <p:spPr>
          <a:xfrm>
            <a:off x="2056713" y="3452643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389DAA-3B80-4D5B-B9BA-9EBE5902A9E5}"/>
              </a:ext>
            </a:extLst>
          </p:cNvPr>
          <p:cNvSpPr/>
          <p:nvPr/>
        </p:nvSpPr>
        <p:spPr>
          <a:xfrm>
            <a:off x="2045525" y="4382953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CBC54D4-219D-4A1B-8CC8-5C8766FE148B}"/>
              </a:ext>
            </a:extLst>
          </p:cNvPr>
          <p:cNvSpPr/>
          <p:nvPr/>
        </p:nvSpPr>
        <p:spPr>
          <a:xfrm>
            <a:off x="2056713" y="3991081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F523047-7972-4B63-82A5-F0BD6320E621}"/>
              </a:ext>
            </a:extLst>
          </p:cNvPr>
          <p:cNvSpPr/>
          <p:nvPr/>
        </p:nvSpPr>
        <p:spPr>
          <a:xfrm>
            <a:off x="2056713" y="3599209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74A7CA-896F-40A0-83D7-38AD78066CB4}"/>
              </a:ext>
            </a:extLst>
          </p:cNvPr>
          <p:cNvSpPr/>
          <p:nvPr/>
        </p:nvSpPr>
        <p:spPr>
          <a:xfrm>
            <a:off x="4543675" y="3232100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9D3A22-E94C-4A86-88CC-21AB7E9B6B8D}"/>
              </a:ext>
            </a:extLst>
          </p:cNvPr>
          <p:cNvSpPr/>
          <p:nvPr/>
        </p:nvSpPr>
        <p:spPr>
          <a:xfrm>
            <a:off x="4554863" y="2840228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5D8558-790A-4219-A800-34A6D8747C0E}"/>
              </a:ext>
            </a:extLst>
          </p:cNvPr>
          <p:cNvSpPr/>
          <p:nvPr/>
        </p:nvSpPr>
        <p:spPr>
          <a:xfrm>
            <a:off x="4554863" y="2448356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EC42A2E-6A2C-4585-A1AD-F256DFFDCC5A}"/>
              </a:ext>
            </a:extLst>
          </p:cNvPr>
          <p:cNvSpPr/>
          <p:nvPr/>
        </p:nvSpPr>
        <p:spPr>
          <a:xfrm>
            <a:off x="4543675" y="3378666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E09AA38-B67B-4CCB-B0E7-32055567882A}"/>
              </a:ext>
            </a:extLst>
          </p:cNvPr>
          <p:cNvSpPr/>
          <p:nvPr/>
        </p:nvSpPr>
        <p:spPr>
          <a:xfrm>
            <a:off x="4554863" y="2986794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22FB33-F77A-4A71-8084-5B1C1AA5AC56}"/>
              </a:ext>
            </a:extLst>
          </p:cNvPr>
          <p:cNvSpPr/>
          <p:nvPr/>
        </p:nvSpPr>
        <p:spPr>
          <a:xfrm>
            <a:off x="4554863" y="2594922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D15EAC-9BE9-4153-85A2-3F9C4BBA8D65}"/>
              </a:ext>
            </a:extLst>
          </p:cNvPr>
          <p:cNvSpPr/>
          <p:nvPr/>
        </p:nvSpPr>
        <p:spPr>
          <a:xfrm>
            <a:off x="6463953" y="2392165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0176C1-EE75-43DF-91F9-496FC2EE7B57}"/>
              </a:ext>
            </a:extLst>
          </p:cNvPr>
          <p:cNvSpPr/>
          <p:nvPr/>
        </p:nvSpPr>
        <p:spPr>
          <a:xfrm>
            <a:off x="6475141" y="2000293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6CBC08A-D5BE-4A9F-BA89-83143EC4F744}"/>
              </a:ext>
            </a:extLst>
          </p:cNvPr>
          <p:cNvSpPr/>
          <p:nvPr/>
        </p:nvSpPr>
        <p:spPr>
          <a:xfrm>
            <a:off x="6475141" y="1608421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1E4B85-CC7D-4050-A39A-43B2C86FCA37}"/>
              </a:ext>
            </a:extLst>
          </p:cNvPr>
          <p:cNvSpPr/>
          <p:nvPr/>
        </p:nvSpPr>
        <p:spPr>
          <a:xfrm>
            <a:off x="6463953" y="2538731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46DDD2F-D457-48AD-9C53-50B408A844BD}"/>
              </a:ext>
            </a:extLst>
          </p:cNvPr>
          <p:cNvSpPr/>
          <p:nvPr/>
        </p:nvSpPr>
        <p:spPr>
          <a:xfrm>
            <a:off x="6475141" y="2146859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9811CE3-AB73-4A67-9A34-F07CD71E1972}"/>
              </a:ext>
            </a:extLst>
          </p:cNvPr>
          <p:cNvSpPr/>
          <p:nvPr/>
        </p:nvSpPr>
        <p:spPr>
          <a:xfrm>
            <a:off x="6475141" y="1754987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53C89BC-FE9A-4E46-AE42-AF9E4F5D48A2}"/>
              </a:ext>
            </a:extLst>
          </p:cNvPr>
          <p:cNvCxnSpPr>
            <a:cxnSpLocks/>
          </p:cNvCxnSpPr>
          <p:nvPr/>
        </p:nvCxnSpPr>
        <p:spPr>
          <a:xfrm flipV="1">
            <a:off x="385522" y="952948"/>
            <a:ext cx="8556769" cy="3749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50BDEDC-A642-4DBC-84CB-890B6F6F0755}"/>
              </a:ext>
            </a:extLst>
          </p:cNvPr>
          <p:cNvCxnSpPr>
            <a:cxnSpLocks/>
          </p:cNvCxnSpPr>
          <p:nvPr/>
        </p:nvCxnSpPr>
        <p:spPr>
          <a:xfrm flipV="1">
            <a:off x="401545" y="1652524"/>
            <a:ext cx="8553555" cy="2831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EBB364-08E2-436B-BF6A-5659530E928B}"/>
                  </a:ext>
                </a:extLst>
              </p:cNvPr>
              <p:cNvSpPr txBox="1"/>
              <p:nvPr/>
            </p:nvSpPr>
            <p:spPr>
              <a:xfrm>
                <a:off x="7704427" y="3143934"/>
                <a:ext cx="1781898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200"/>
                  <a:t> 시행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EBB364-08E2-436B-BF6A-5659530E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427" y="3143934"/>
                <a:ext cx="1781898" cy="284758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AF2EECB6-A3D6-4B90-90F7-0E58304D9DC7}"/>
              </a:ext>
            </a:extLst>
          </p:cNvPr>
          <p:cNvSpPr/>
          <p:nvPr/>
        </p:nvSpPr>
        <p:spPr>
          <a:xfrm rot="5400000">
            <a:off x="3131170" y="3421262"/>
            <a:ext cx="584449" cy="2262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80CD12-35B2-4B68-B275-D6FC2B014D1F}"/>
              </a:ext>
            </a:extLst>
          </p:cNvPr>
          <p:cNvSpPr txBox="1"/>
          <p:nvPr/>
        </p:nvSpPr>
        <p:spPr>
          <a:xfrm>
            <a:off x="3033384" y="4863129"/>
            <a:ext cx="1834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Unknown(interpolation)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73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149B8-D4F0-4B47-AE94-0B8318DA247A}"/>
              </a:ext>
            </a:extLst>
          </p:cNvPr>
          <p:cNvSpPr txBox="1"/>
          <p:nvPr/>
        </p:nvSpPr>
        <p:spPr>
          <a:xfrm>
            <a:off x="3322354" y="942328"/>
            <a:ext cx="5378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/>
              <a:t>Deep neural network </a:t>
            </a:r>
            <a:r>
              <a:rPr lang="ko-KR" altLang="en-US" sz="2200" b="1"/>
              <a:t>의 </a:t>
            </a:r>
            <a:r>
              <a:rPr lang="en-US" altLang="ko-KR" sz="2200" b="1"/>
              <a:t>Risk </a:t>
            </a:r>
            <a:r>
              <a:rPr lang="ko-KR" altLang="en-US" sz="2200" b="1"/>
              <a:t>관점 해석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298F6-5131-4181-A05E-41527304EE94}"/>
              </a:ext>
            </a:extLst>
          </p:cNvPr>
          <p:cNvSpPr txBox="1"/>
          <p:nvPr/>
        </p:nvSpPr>
        <p:spPr>
          <a:xfrm>
            <a:off x="3603458" y="2398076"/>
            <a:ext cx="4985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일반적인 사회에서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Risk : </a:t>
            </a:r>
            <a:r>
              <a:rPr lang="ko-KR" altLang="en-US" sz="1200"/>
              <a:t>간단히 정의하면</a:t>
            </a:r>
            <a:r>
              <a:rPr lang="en-US" altLang="ko-KR" sz="1200"/>
              <a:t>, </a:t>
            </a:r>
            <a:r>
              <a:rPr lang="ko-KR" altLang="en-US" sz="1200"/>
              <a:t>어떤 나쁜일의 가능성이다</a:t>
            </a:r>
            <a:r>
              <a:rPr lang="en-US" altLang="ko-KR" sz="120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Risk</a:t>
            </a:r>
            <a:r>
              <a:rPr lang="ko-KR" altLang="en-US" sz="1200"/>
              <a:t>에 대한 여러가지 정의가 있음</a:t>
            </a:r>
            <a:r>
              <a:rPr lang="en-US" altLang="ko-KR" sz="1200"/>
              <a:t>.  https://en.wikipedia.org/wiki/Risk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13987-8C55-4315-8F31-C73B51C4B696}"/>
              </a:ext>
            </a:extLst>
          </p:cNvPr>
          <p:cNvSpPr txBox="1"/>
          <p:nvPr/>
        </p:nvSpPr>
        <p:spPr>
          <a:xfrm>
            <a:off x="3603458" y="4069268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어떤 좋은 일의 가능성을 나타내는 단어도 있을텐데</a:t>
            </a:r>
            <a:r>
              <a:rPr lang="en-US" altLang="ko-KR" sz="1200"/>
              <a:t>? </a:t>
            </a:r>
          </a:p>
          <a:p>
            <a:endParaRPr lang="en-US" altLang="ko-KR" sz="1200"/>
          </a:p>
          <a:p>
            <a:r>
              <a:rPr lang="ko-KR" altLang="en-US" sz="1200"/>
              <a:t>상대적으로 사람들은 어떤 불확실한 상황에서 발생하는 피해에 대해서 알고 예방하고 싶어함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0290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EB9095-6007-4F8E-805E-793F64266CC3}"/>
              </a:ext>
            </a:extLst>
          </p:cNvPr>
          <p:cNvCxnSpPr/>
          <p:nvPr/>
        </p:nvCxnSpPr>
        <p:spPr>
          <a:xfrm flipV="1">
            <a:off x="914401" y="1837189"/>
            <a:ext cx="0" cy="392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EAB582-93AA-4284-B3DC-B903453ECC63}"/>
              </a:ext>
            </a:extLst>
          </p:cNvPr>
          <p:cNvCxnSpPr>
            <a:cxnSpLocks/>
          </p:cNvCxnSpPr>
          <p:nvPr/>
        </p:nvCxnSpPr>
        <p:spPr>
          <a:xfrm flipV="1">
            <a:off x="914401" y="5763237"/>
            <a:ext cx="780176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204075C-0CCC-41D0-921C-913F71EFE9AB}"/>
              </a:ext>
            </a:extLst>
          </p:cNvPr>
          <p:cNvCxnSpPr>
            <a:cxnSpLocks/>
          </p:cNvCxnSpPr>
          <p:nvPr/>
        </p:nvCxnSpPr>
        <p:spPr>
          <a:xfrm flipV="1">
            <a:off x="311288" y="1489128"/>
            <a:ext cx="8734067" cy="28566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/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62F8D0-B9EA-4C27-85F5-F79929BF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8" y="1568742"/>
                <a:ext cx="215572" cy="276999"/>
              </a:xfrm>
              <a:prstGeom prst="rect">
                <a:avLst/>
              </a:prstGeom>
              <a:blipFill>
                <a:blip r:embed="rId2"/>
                <a:stretch>
                  <a:fillRect l="-19444" r="-16667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/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ko-KR" altLang="en-US" sz="1800" b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B3EA4E-18AA-4321-8E5C-1E9FE90A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62" y="5578571"/>
                <a:ext cx="1365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/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B7CEE16-F411-4053-8ADD-BB8A98C4C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75" y="5788161"/>
                <a:ext cx="316817" cy="276999"/>
              </a:xfrm>
              <a:prstGeom prst="rect">
                <a:avLst/>
              </a:prstGeom>
              <a:blipFill>
                <a:blip r:embed="rId4"/>
                <a:stretch>
                  <a:fillRect l="-5769" r="-192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/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E5125C-F520-4925-B615-2792D8D3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5" y="5775820"/>
                <a:ext cx="289438" cy="276999"/>
              </a:xfrm>
              <a:prstGeom prst="rect">
                <a:avLst/>
              </a:prstGeom>
              <a:blipFill>
                <a:blip r:embed="rId5"/>
                <a:stretch>
                  <a:fillRect l="-6383" r="-425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/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5A699F-9AAB-417C-953D-AE7370B4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783" y="5788161"/>
                <a:ext cx="288156" cy="299313"/>
              </a:xfrm>
              <a:prstGeom prst="rect">
                <a:avLst/>
              </a:prstGeom>
              <a:blipFill>
                <a:blip r:embed="rId6"/>
                <a:stretch>
                  <a:fillRect l="-6250" r="-8333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/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40B257-415F-4752-A933-1401DE6FF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713" y="1341914"/>
                <a:ext cx="375103" cy="276999"/>
              </a:xfrm>
              <a:prstGeom prst="rect">
                <a:avLst/>
              </a:prstGeom>
              <a:blipFill>
                <a:blip r:embed="rId7"/>
                <a:stretch>
                  <a:fillRect l="-9677" r="-1290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/>
              <p:nvPr/>
            </p:nvSpPr>
            <p:spPr>
              <a:xfrm>
                <a:off x="8815933" y="1059170"/>
                <a:ext cx="380745" cy="288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36FE55-8626-4C87-8633-65490D98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933" y="1059170"/>
                <a:ext cx="380745" cy="288605"/>
              </a:xfrm>
              <a:prstGeom prst="rect">
                <a:avLst/>
              </a:prstGeom>
              <a:blipFill>
                <a:blip r:embed="rId8"/>
                <a:stretch>
                  <a:fillRect l="-9524" t="-14894" r="-69841" b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/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</a:t>
                </a:r>
                <a:r>
                  <a:rPr lang="en-US" altLang="ko-KR" sz="1200"/>
                  <a:t>unknown </a:t>
                </a:r>
                <a14:m>
                  <m:oMath xmlns:m="http://schemas.openxmlformats.org/officeDocument/2006/math"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C8D020-1229-4953-B8B8-A2B4150E2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16" y="1350629"/>
                <a:ext cx="2505238" cy="276999"/>
              </a:xfrm>
              <a:prstGeom prst="rect">
                <a:avLst/>
              </a:prstGeom>
              <a:blipFill>
                <a:blip r:embed="rId9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/>
              <p:nvPr/>
            </p:nvSpPr>
            <p:spPr>
              <a:xfrm>
                <a:off x="9191036" y="1070149"/>
                <a:ext cx="2585388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개의 데이터에 대한 점 추정한</a:t>
                </a:r>
                <a:r>
                  <a:rPr lang="en-US" altLang="ko-KR" sz="1200" b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sz="120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5F2A3A-09CF-48E3-BDD6-C2AF92E5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036" y="1070149"/>
                <a:ext cx="2585388" cy="284758"/>
              </a:xfrm>
              <a:prstGeom prst="rect">
                <a:avLst/>
              </a:prstGeom>
              <a:blipFill>
                <a:blip r:embed="rId10"/>
                <a:stretch>
                  <a:fillRect r="-495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F98DF7-BEA8-4482-AC5B-BA5E174F02CF}"/>
              </a:ext>
            </a:extLst>
          </p:cNvPr>
          <p:cNvSpPr txBox="1"/>
          <p:nvPr/>
        </p:nvSpPr>
        <p:spPr>
          <a:xfrm>
            <a:off x="176169" y="238953"/>
            <a:ext cx="2968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Interpolation, extrapolation </a:t>
            </a:r>
            <a:r>
              <a:rPr lang="ko-KR" altLang="en-US" sz="1400" b="1"/>
              <a:t>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0FBC51-6B83-446D-92C5-6BA0993070C4}"/>
                  </a:ext>
                </a:extLst>
              </p:cNvPr>
              <p:cNvSpPr txBox="1"/>
              <p:nvPr/>
            </p:nvSpPr>
            <p:spPr>
              <a:xfrm>
                <a:off x="176168" y="590228"/>
                <a:ext cx="3332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Type2 : </a:t>
                </a:r>
                <a:r>
                  <a:rPr lang="ko-KR" altLang="en-US" sz="1400"/>
                  <a:t>다른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/>
                  <a:t> 자리에서 반복 관찰될때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0FBC51-6B83-446D-92C5-6BA099307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8" y="590228"/>
                <a:ext cx="3332515" cy="307777"/>
              </a:xfrm>
              <a:prstGeom prst="rect">
                <a:avLst/>
              </a:prstGeom>
              <a:blipFill>
                <a:blip r:embed="rId11"/>
                <a:stretch>
                  <a:fillRect l="-548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4B6ABDCA-AECA-4DF5-B421-FD8DD77E14FC}"/>
              </a:ext>
            </a:extLst>
          </p:cNvPr>
          <p:cNvSpPr/>
          <p:nvPr/>
        </p:nvSpPr>
        <p:spPr>
          <a:xfrm>
            <a:off x="3089960" y="3093600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F523047-7972-4B63-82A5-F0BD6320E621}"/>
              </a:ext>
            </a:extLst>
          </p:cNvPr>
          <p:cNvSpPr/>
          <p:nvPr/>
        </p:nvSpPr>
        <p:spPr>
          <a:xfrm>
            <a:off x="2056713" y="3849311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EBB364-08E2-436B-BF6A-5659530E928B}"/>
                  </a:ext>
                </a:extLst>
              </p:cNvPr>
              <p:cNvSpPr txBox="1"/>
              <p:nvPr/>
            </p:nvSpPr>
            <p:spPr>
              <a:xfrm>
                <a:off x="7704427" y="3143934"/>
                <a:ext cx="1781898" cy="284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200"/>
                  <a:t> 시행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2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func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0EBB364-08E2-436B-BF6A-5659530E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427" y="3143934"/>
                <a:ext cx="1781898" cy="284758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85454F01-D185-477D-B03B-B33A72E7CD81}"/>
              </a:ext>
            </a:extLst>
          </p:cNvPr>
          <p:cNvSpPr/>
          <p:nvPr/>
        </p:nvSpPr>
        <p:spPr>
          <a:xfrm>
            <a:off x="4696053" y="3093600"/>
            <a:ext cx="109044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D10B914-3B48-441C-80F5-C6BCB90A1358}"/>
              </a:ext>
            </a:extLst>
          </p:cNvPr>
          <p:cNvSpPr/>
          <p:nvPr/>
        </p:nvSpPr>
        <p:spPr>
          <a:xfrm>
            <a:off x="5853734" y="2296646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48768B1-F021-42F8-BEC5-C1700298E24C}"/>
              </a:ext>
            </a:extLst>
          </p:cNvPr>
          <p:cNvSpPr/>
          <p:nvPr/>
        </p:nvSpPr>
        <p:spPr>
          <a:xfrm>
            <a:off x="7711022" y="2143353"/>
            <a:ext cx="109044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CD1FE8B-B1EE-4799-9EF3-BDB8ECA1B578}"/>
              </a:ext>
            </a:extLst>
          </p:cNvPr>
          <p:cNvSpPr/>
          <p:nvPr/>
        </p:nvSpPr>
        <p:spPr>
          <a:xfrm>
            <a:off x="3603286" y="3235979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922DC9D-35D5-4BE8-AE1D-A2C1D5D8B83C}"/>
              </a:ext>
            </a:extLst>
          </p:cNvPr>
          <p:cNvSpPr/>
          <p:nvPr/>
        </p:nvSpPr>
        <p:spPr>
          <a:xfrm>
            <a:off x="2570039" y="3835612"/>
            <a:ext cx="109044" cy="1006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635A22-FC68-4F3B-8772-750A5269BD62}"/>
              </a:ext>
            </a:extLst>
          </p:cNvPr>
          <p:cNvSpPr/>
          <p:nvPr/>
        </p:nvSpPr>
        <p:spPr>
          <a:xfrm>
            <a:off x="5264414" y="2935395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62550C1-0A8B-4ED3-B708-03B64FDBEA5C}"/>
              </a:ext>
            </a:extLst>
          </p:cNvPr>
          <p:cNvSpPr/>
          <p:nvPr/>
        </p:nvSpPr>
        <p:spPr>
          <a:xfrm>
            <a:off x="6467087" y="2018660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71B60FA-64B9-42FD-AE53-D4ED16047B87}"/>
              </a:ext>
            </a:extLst>
          </p:cNvPr>
          <p:cNvSpPr/>
          <p:nvPr/>
        </p:nvSpPr>
        <p:spPr>
          <a:xfrm>
            <a:off x="8081735" y="1634867"/>
            <a:ext cx="109044" cy="1006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087BBDF-57CB-44EF-A752-09C58046D992}"/>
              </a:ext>
            </a:extLst>
          </p:cNvPr>
          <p:cNvCxnSpPr>
            <a:cxnSpLocks/>
          </p:cNvCxnSpPr>
          <p:nvPr/>
        </p:nvCxnSpPr>
        <p:spPr>
          <a:xfrm flipV="1">
            <a:off x="311288" y="1837189"/>
            <a:ext cx="8639765" cy="2332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0B94A5F-CAC0-4271-B7A0-174E00F0D3F6}"/>
              </a:ext>
            </a:extLst>
          </p:cNvPr>
          <p:cNvCxnSpPr>
            <a:cxnSpLocks/>
          </p:cNvCxnSpPr>
          <p:nvPr/>
        </p:nvCxnSpPr>
        <p:spPr>
          <a:xfrm flipV="1">
            <a:off x="536895" y="1350629"/>
            <a:ext cx="8279038" cy="3166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163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4A7FAA-6B39-4E90-9BDC-D3C6F509069A}"/>
                  </a:ext>
                </a:extLst>
              </p:cNvPr>
              <p:cNvSpPr txBox="1"/>
              <p:nvPr/>
            </p:nvSpPr>
            <p:spPr>
              <a:xfrm>
                <a:off x="681605" y="935248"/>
                <a:ext cx="3048699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4A7FAA-6B39-4E90-9BDC-D3C6F509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5" y="935248"/>
                <a:ext cx="3048699" cy="39453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AF3CF-2962-4E6D-B755-368E575E27BC}"/>
                  </a:ext>
                </a:extLst>
              </p:cNvPr>
              <p:cNvSpPr txBox="1"/>
              <p:nvPr/>
            </p:nvSpPr>
            <p:spPr>
              <a:xfrm>
                <a:off x="3730304" y="994014"/>
                <a:ext cx="2872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ko-KR" altLang="en-US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AF3CF-2962-4E6D-B755-368E575E2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04" y="994014"/>
                <a:ext cx="2872005" cy="276999"/>
              </a:xfrm>
              <a:prstGeom prst="rect">
                <a:avLst/>
              </a:prstGeom>
              <a:blipFill>
                <a:blip r:embed="rId3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B3F142-5D69-4913-BC17-F5C08D6B9959}"/>
              </a:ext>
            </a:extLst>
          </p:cNvPr>
          <p:cNvSpPr txBox="1"/>
          <p:nvPr/>
        </p:nvSpPr>
        <p:spPr>
          <a:xfrm>
            <a:off x="176169" y="238953"/>
            <a:ext cx="2802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</a:t>
            </a:r>
            <a:r>
              <a:rPr lang="ko-KR" altLang="en-US" sz="1400" b="1"/>
              <a:t>관점에서 </a:t>
            </a:r>
            <a:r>
              <a:rPr lang="en-US" altLang="ko-KR" sz="1400" b="1"/>
              <a:t>linear regression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4E157-3F3C-4524-8D95-CD597C63BC80}"/>
                  </a:ext>
                </a:extLst>
              </p:cNvPr>
              <p:cNvSpPr txBox="1"/>
              <p:nvPr/>
            </p:nvSpPr>
            <p:spPr>
              <a:xfrm>
                <a:off x="681605" y="1626019"/>
                <a:ext cx="225454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𝑞𝑢𝑎𝑑𝑟𝑎𝑡𝑖𝑐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4E157-3F3C-4524-8D95-CD597C63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5" y="1626019"/>
                <a:ext cx="2254543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C11E92-9A06-426D-940B-C6FB15D48070}"/>
                  </a:ext>
                </a:extLst>
              </p:cNvPr>
              <p:cNvSpPr txBox="1"/>
              <p:nvPr/>
            </p:nvSpPr>
            <p:spPr>
              <a:xfrm>
                <a:off x="6937695" y="936732"/>
                <a:ext cx="3214021" cy="31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1400"/>
                  <a:t>의 </a:t>
                </a:r>
                <a:r>
                  <a:rPr lang="en-US" altLang="ko-KR" sz="1400"/>
                  <a:t>random variable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/>
                  <a:t> 대한 </a:t>
                </a:r>
                <a:r>
                  <a:rPr lang="en-US" altLang="ko-KR" sz="1400"/>
                  <a:t>Risk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C11E92-9A06-426D-940B-C6FB15D4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95" y="936732"/>
                <a:ext cx="3214021" cy="311817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32959-B0B9-489C-8C81-4F758D5FC2CC}"/>
                  </a:ext>
                </a:extLst>
              </p:cNvPr>
              <p:cNvSpPr txBox="1"/>
              <p:nvPr/>
            </p:nvSpPr>
            <p:spPr>
              <a:xfrm>
                <a:off x="780176" y="2860646"/>
                <a:ext cx="769345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… unbiased estimator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32959-B0B9-489C-8C81-4F758D5F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6" y="2860646"/>
                <a:ext cx="7693453" cy="335476"/>
              </a:xfrm>
              <a:prstGeom prst="rect">
                <a:avLst/>
              </a:prstGeom>
              <a:blipFill>
                <a:blip r:embed="rId6"/>
                <a:stretch>
                  <a:fillRect t="-1818"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567CF5-D1D6-43AE-B2AE-96FE7646524B}"/>
                  </a:ext>
                </a:extLst>
              </p:cNvPr>
              <p:cNvSpPr txBox="1"/>
              <p:nvPr/>
            </p:nvSpPr>
            <p:spPr>
              <a:xfrm>
                <a:off x="780176" y="3347646"/>
                <a:ext cx="7167988" cy="34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0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∁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… BLUE (best linear unbiased estimator)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567CF5-D1D6-43AE-B2AE-96FE7646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6" y="3347646"/>
                <a:ext cx="7167988" cy="342914"/>
              </a:xfrm>
              <a:prstGeom prst="rect">
                <a:avLst/>
              </a:prstGeom>
              <a:blipFill>
                <a:blip r:embed="rId7"/>
                <a:stretch>
                  <a:fillRect l="-255" t="-1786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F315B-4C85-4711-A377-183A24AB8E74}"/>
                  </a:ext>
                </a:extLst>
              </p:cNvPr>
              <p:cNvSpPr txBox="1"/>
              <p:nvPr/>
            </p:nvSpPr>
            <p:spPr>
              <a:xfrm>
                <a:off x="780176" y="2397305"/>
                <a:ext cx="3881319" cy="316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400"/>
                  <a:t>로 </a:t>
                </a:r>
                <a14:m>
                  <m:oMath xmlns:m="http://schemas.openxmlformats.org/officeDocument/2006/math">
                    <m:r>
                      <a:rPr lang="ko-KR" altLang="en-US" sz="1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sz="1400"/>
                  <a:t>의 추정이 안정적인지 확인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F315B-4C85-4711-A377-183A24AB8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76" y="2397305"/>
                <a:ext cx="3881319" cy="316882"/>
              </a:xfrm>
              <a:prstGeom prst="rect">
                <a:avLst/>
              </a:prstGeom>
              <a:blipFill>
                <a:blip r:embed="rId8"/>
                <a:stretch>
                  <a:fillRect l="-471" t="-1923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40C19-5AA5-44A1-A8AC-8AF7BA368177}"/>
                  </a:ext>
                </a:extLst>
              </p:cNvPr>
              <p:cNvSpPr txBox="1"/>
              <p:nvPr/>
            </p:nvSpPr>
            <p:spPr>
              <a:xfrm>
                <a:off x="6937695" y="1468090"/>
                <a:ext cx="4942059" cy="527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Linear regression </a:t>
                </a:r>
                <a:r>
                  <a:rPr lang="ko-KR" altLang="en-US" sz="1400"/>
                  <a:t>관점에서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/>
                  <a:t> 분포 가정은 참이 분포라고 </a:t>
                </a:r>
                <a:endParaRPr lang="en-US" altLang="ko-KR" sz="1400"/>
              </a:p>
              <a:p>
                <a:r>
                  <a:rPr lang="ko-KR" altLang="en-US" sz="1400"/>
                  <a:t>가정하는 것인가</a:t>
                </a:r>
                <a:r>
                  <a:rPr lang="en-US" altLang="ko-KR" sz="1400"/>
                  <a:t>? </a:t>
                </a:r>
                <a:r>
                  <a:rPr lang="ko-KR" altLang="en-US" sz="1400"/>
                  <a:t> 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이또한 </a:t>
                </a:r>
                <a:r>
                  <a:rPr lang="en-US" altLang="ko-KR" sz="1400"/>
                  <a:t>empirical?)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40C19-5AA5-44A1-A8AC-8AF7BA368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95" y="1468090"/>
                <a:ext cx="4942059" cy="527260"/>
              </a:xfrm>
              <a:prstGeom prst="rect">
                <a:avLst/>
              </a:prstGeom>
              <a:blipFill>
                <a:blip r:embed="rId9"/>
                <a:stretch>
                  <a:fillRect l="-370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254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4A7FAA-6B39-4E90-9BDC-D3C6F509069A}"/>
                  </a:ext>
                </a:extLst>
              </p:cNvPr>
              <p:cNvSpPr txBox="1"/>
              <p:nvPr/>
            </p:nvSpPr>
            <p:spPr>
              <a:xfrm>
                <a:off x="681605" y="935248"/>
                <a:ext cx="3336722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4A7FAA-6B39-4E90-9BDC-D3C6F5090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5" y="935248"/>
                <a:ext cx="3336722" cy="39453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7B3F142-5D69-4913-BC17-F5C08D6B9959}"/>
              </a:ext>
            </a:extLst>
          </p:cNvPr>
          <p:cNvSpPr txBox="1"/>
          <p:nvPr/>
        </p:nvSpPr>
        <p:spPr>
          <a:xfrm>
            <a:off x="176169" y="238953"/>
            <a:ext cx="3160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Risk </a:t>
            </a:r>
            <a:r>
              <a:rPr lang="ko-KR" altLang="en-US" sz="1400" b="1"/>
              <a:t>관점에서 </a:t>
            </a:r>
            <a:r>
              <a:rPr lang="en-US" altLang="ko-KR" sz="1400" b="1"/>
              <a:t>deep neural network</a:t>
            </a:r>
            <a:endParaRPr lang="ko-KR" altLang="en-US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C6433-6B6C-47FA-93D1-D24784AA68EA}"/>
              </a:ext>
            </a:extLst>
          </p:cNvPr>
          <p:cNvSpPr txBox="1"/>
          <p:nvPr/>
        </p:nvSpPr>
        <p:spPr>
          <a:xfrm>
            <a:off x="5609438" y="2032374"/>
            <a:ext cx="5248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True distribution</a:t>
            </a:r>
            <a:r>
              <a:rPr lang="ko-KR" altLang="en-US" sz="1200"/>
              <a:t>을 고려한다면 순수한 최적화이지만</a:t>
            </a:r>
            <a:r>
              <a:rPr lang="en-US" altLang="ko-KR" sz="1200"/>
              <a:t>,</a:t>
            </a:r>
          </a:p>
          <a:p>
            <a:r>
              <a:rPr lang="ko-KR" altLang="en-US" sz="1200"/>
              <a:t>그렇지 않고 경험적인</a:t>
            </a:r>
            <a:r>
              <a:rPr lang="en-US" altLang="ko-KR" sz="1200"/>
              <a:t>(1/m)</a:t>
            </a:r>
            <a:r>
              <a:rPr lang="ko-KR" altLang="en-US" sz="1200"/>
              <a:t> 분포를 사용하는 것이므로 기계학습 최적화는</a:t>
            </a:r>
            <a:endParaRPr lang="en-US" altLang="ko-KR" sz="1200"/>
          </a:p>
          <a:p>
            <a:r>
              <a:rPr lang="ko-KR" altLang="en-US" sz="1200"/>
              <a:t>다름</a:t>
            </a:r>
            <a:r>
              <a:rPr lang="en-US" altLang="ko-KR" sz="1200"/>
              <a:t>, </a:t>
            </a:r>
            <a:endParaRPr lang="ko-KR" altLang="en-US" sz="12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B9E35C-28A5-4528-9C03-D21F948BA409}"/>
              </a:ext>
            </a:extLst>
          </p:cNvPr>
          <p:cNvCxnSpPr>
            <a:cxnSpLocks/>
          </p:cNvCxnSpPr>
          <p:nvPr/>
        </p:nvCxnSpPr>
        <p:spPr>
          <a:xfrm flipV="1">
            <a:off x="1761688" y="2986481"/>
            <a:ext cx="0" cy="2533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0E7512-91CC-481D-BB79-59D6B3D55A22}"/>
              </a:ext>
            </a:extLst>
          </p:cNvPr>
          <p:cNvCxnSpPr>
            <a:cxnSpLocks/>
          </p:cNvCxnSpPr>
          <p:nvPr/>
        </p:nvCxnSpPr>
        <p:spPr>
          <a:xfrm>
            <a:off x="1761688" y="5519956"/>
            <a:ext cx="3766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D1CD47-C7AA-4C5F-B46F-02D445E94420}"/>
                  </a:ext>
                </a:extLst>
              </p:cNvPr>
              <p:cNvSpPr txBox="1"/>
              <p:nvPr/>
            </p:nvSpPr>
            <p:spPr>
              <a:xfrm>
                <a:off x="5298348" y="5519956"/>
                <a:ext cx="13653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D1CD47-C7AA-4C5F-B46F-02D445E94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48" y="5519956"/>
                <a:ext cx="1365309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D1AF10-AD9A-41E2-8D5F-AD50D38CBD6F}"/>
                  </a:ext>
                </a:extLst>
              </p:cNvPr>
              <p:cNvSpPr txBox="1"/>
              <p:nvPr/>
            </p:nvSpPr>
            <p:spPr>
              <a:xfrm>
                <a:off x="1612783" y="2678705"/>
                <a:ext cx="279982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is uniformdistribution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D1AF10-AD9A-41E2-8D5F-AD50D38CB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83" y="2678705"/>
                <a:ext cx="2799826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66704-6BD6-4CD4-BEE8-86F459BD0A1E}"/>
                  </a:ext>
                </a:extLst>
              </p:cNvPr>
              <p:cNvSpPr txBox="1"/>
              <p:nvPr/>
            </p:nvSpPr>
            <p:spPr>
              <a:xfrm>
                <a:off x="4557320" y="708231"/>
                <a:ext cx="6094602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66704-6BD6-4CD4-BEE8-86F459BD0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20" y="708231"/>
                <a:ext cx="609460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1878A0-C452-4079-BED1-B4FE63B8CB20}"/>
              </a:ext>
            </a:extLst>
          </p:cNvPr>
          <p:cNvSpPr txBox="1"/>
          <p:nvPr/>
        </p:nvSpPr>
        <p:spPr>
          <a:xfrm>
            <a:off x="4018327" y="1022003"/>
            <a:ext cx="968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-&gt; </a:t>
            </a:r>
            <a:r>
              <a:rPr lang="ko-KR" altLang="en-US" sz="1400"/>
              <a:t>모름</a:t>
            </a:r>
          </a:p>
        </p:txBody>
      </p:sp>
    </p:spTree>
    <p:extLst>
      <p:ext uri="{BB962C8B-B14F-4D97-AF65-F5344CB8AC3E}">
        <p14:creationId xmlns:p14="http://schemas.microsoft.com/office/powerpoint/2010/main" val="411612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CBE81-7348-44EE-BA5A-0C8F2D1D09F4}"/>
                  </a:ext>
                </a:extLst>
              </p:cNvPr>
              <p:cNvSpPr txBox="1"/>
              <p:nvPr/>
            </p:nvSpPr>
            <p:spPr>
              <a:xfrm>
                <a:off x="681605" y="935248"/>
                <a:ext cx="8135224" cy="39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CBE81-7348-44EE-BA5A-0C8F2D1D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5" y="935248"/>
                <a:ext cx="8135224" cy="39453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F9E34-2DC7-4D47-8B91-73CDB20FCBC3}"/>
                  </a:ext>
                </a:extLst>
              </p:cNvPr>
              <p:cNvSpPr txBox="1"/>
              <p:nvPr/>
            </p:nvSpPr>
            <p:spPr>
              <a:xfrm>
                <a:off x="176169" y="238953"/>
                <a:ext cx="38658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/>
                  <a:t>Risk </a:t>
                </a:r>
                <a:r>
                  <a:rPr lang="ko-KR" altLang="en-US" sz="1400" b="1"/>
                  <a:t>관점에서 </a:t>
                </a:r>
                <a:r>
                  <a:rPr lang="en-US" altLang="ko-KR" sz="1400" b="1"/>
                  <a:t>deep neural network (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ko-KR" altLang="en-US" sz="1400" b="1"/>
                  <a:t> 해석</a:t>
                </a:r>
                <a:r>
                  <a:rPr lang="en-US" altLang="ko-KR" sz="1400" b="1"/>
                  <a:t>)</a:t>
                </a:r>
                <a:endParaRPr lang="ko-KR" altLang="en-US" sz="14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F9E34-2DC7-4D47-8B91-73CDB20F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9" y="238953"/>
                <a:ext cx="3865866" cy="307777"/>
              </a:xfrm>
              <a:prstGeom prst="rect">
                <a:avLst/>
              </a:prstGeom>
              <a:blipFill>
                <a:blip r:embed="rId3"/>
                <a:stretch>
                  <a:fillRect l="-473"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429CA5-0F8B-4C14-8451-A1EB646640FC}"/>
                  </a:ext>
                </a:extLst>
              </p:cNvPr>
              <p:cNvSpPr txBox="1"/>
              <p:nvPr/>
            </p:nvSpPr>
            <p:spPr>
              <a:xfrm>
                <a:off x="494950" y="356531"/>
                <a:ext cx="179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⋯.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429CA5-0F8B-4C14-8451-A1EB64664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356531"/>
                <a:ext cx="1794722" cy="276999"/>
              </a:xfrm>
              <a:prstGeom prst="rect">
                <a:avLst/>
              </a:prstGeom>
              <a:blipFill>
                <a:blip r:embed="rId2"/>
                <a:stretch>
                  <a:fillRect l="-2034" r="-3390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2B02FD-350F-458E-BEBE-C117B21122A3}"/>
              </a:ext>
            </a:extLst>
          </p:cNvPr>
          <p:cNvSpPr txBox="1"/>
          <p:nvPr/>
        </p:nvSpPr>
        <p:spPr>
          <a:xfrm>
            <a:off x="2491530" y="387309"/>
            <a:ext cx="2784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가정 </a:t>
            </a:r>
            <a:r>
              <a:rPr lang="en-US" altLang="ko-KR" sz="1000"/>
              <a:t>: </a:t>
            </a:r>
            <a:r>
              <a:rPr lang="ko-KR" altLang="en-US" sz="1000"/>
              <a:t>레이블 </a:t>
            </a:r>
            <a:r>
              <a:rPr lang="en-US" altLang="ko-KR" sz="1000"/>
              <a:t>y</a:t>
            </a:r>
            <a:r>
              <a:rPr lang="ko-KR" altLang="en-US" sz="1000"/>
              <a:t>는 </a:t>
            </a:r>
            <a:r>
              <a:rPr lang="en-US" altLang="ko-KR" sz="1000"/>
              <a:t>x1 ~ xk</a:t>
            </a:r>
            <a:r>
              <a:rPr lang="ko-KR" altLang="en-US" sz="1000"/>
              <a:t>의 함수관계에 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8340B1-70BD-4213-8122-2D9C005125A5}"/>
              </a:ext>
            </a:extLst>
          </p:cNvPr>
          <p:cNvCxnSpPr/>
          <p:nvPr/>
        </p:nvCxnSpPr>
        <p:spPr>
          <a:xfrm>
            <a:off x="117446" y="864066"/>
            <a:ext cx="5226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C027DF-8610-48BA-BBD6-7FF691C7F2C2}"/>
              </a:ext>
            </a:extLst>
          </p:cNvPr>
          <p:cNvSpPr txBox="1"/>
          <p:nvPr/>
        </p:nvSpPr>
        <p:spPr>
          <a:xfrm>
            <a:off x="123694" y="109460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관측된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EC4C2-8AE4-469A-8B04-D114670EF48D}"/>
                  </a:ext>
                </a:extLst>
              </p:cNvPr>
              <p:cNvSpPr txBox="1"/>
              <p:nvPr/>
            </p:nvSpPr>
            <p:spPr>
              <a:xfrm>
                <a:off x="1992945" y="1094602"/>
                <a:ext cx="1769587" cy="731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7EC4C2-8AE4-469A-8B04-D114670EF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45" y="1094602"/>
                <a:ext cx="1769587" cy="7314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DA1B56-A147-4506-9070-0292CC3D01EC}"/>
                  </a:ext>
                </a:extLst>
              </p:cNvPr>
              <p:cNvSpPr txBox="1"/>
              <p:nvPr/>
            </p:nvSpPr>
            <p:spPr>
              <a:xfrm>
                <a:off x="1073791" y="1094603"/>
                <a:ext cx="979755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DA1B56-A147-4506-9070-0292CC3D0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91" y="1094603"/>
                <a:ext cx="979755" cy="733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A6F4C6-AC67-405C-9901-2FA077D44664}"/>
                  </a:ext>
                </a:extLst>
              </p:cNvPr>
              <p:cNvSpPr txBox="1"/>
              <p:nvPr/>
            </p:nvSpPr>
            <p:spPr>
              <a:xfrm>
                <a:off x="5471519" y="1481124"/>
                <a:ext cx="370165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altLang="ko-KR" sz="1000"/>
              </a:p>
              <a:p>
                <a:endParaRPr lang="en-US" altLang="ko-KR" sz="1000"/>
              </a:p>
              <a:p>
                <a:pPr marL="171450" indent="-171450">
                  <a:buFontTx/>
                  <a:buChar char="-"/>
                </a:pPr>
                <a:r>
                  <a:rPr lang="ko-KR" altLang="en-US" sz="1000"/>
                  <a:t>얻어진 </a:t>
                </a:r>
                <a:r>
                  <a:rPr lang="en-US" altLang="ko-KR" sz="1000"/>
                  <a:t>m</a:t>
                </a:r>
                <a:r>
                  <a:rPr lang="ko-KR" altLang="en-US" sz="1000"/>
                  <a:t>개의 자료만 가지고 정확히 알 수 없음</a:t>
                </a:r>
                <a:r>
                  <a:rPr lang="en-US" altLang="ko-KR" sz="1000"/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000"/>
                  <a:t>관측한 </a:t>
                </a:r>
                <a:r>
                  <a:rPr lang="en-US" altLang="ko-KR" sz="1000"/>
                  <a:t>y </a:t>
                </a:r>
                <a:r>
                  <a:rPr lang="ko-KR" altLang="en-US" sz="1000"/>
                  <a:t>와 </a:t>
                </a:r>
                <a:r>
                  <a:rPr lang="en-US" altLang="ko-KR" sz="1000"/>
                  <a:t>z </a:t>
                </a:r>
                <a:r>
                  <a:rPr lang="ko-KR" altLang="en-US" sz="1000"/>
                  <a:t>또한 </a:t>
                </a:r>
                <a:r>
                  <a:rPr lang="en-US" altLang="ko-KR" sz="1000"/>
                  <a:t>noise</a:t>
                </a:r>
                <a:r>
                  <a:rPr lang="ko-KR" altLang="en-US" sz="1000"/>
                  <a:t>를 동반하여 관측된 값일 수 있음</a:t>
                </a:r>
                <a:r>
                  <a:rPr lang="en-US" altLang="ko-KR" sz="1000"/>
                  <a:t>.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000" b="1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sz="1000"/>
                  <a:t>라는 보장이 없음</a:t>
                </a:r>
                <a:r>
                  <a:rPr lang="en-US" altLang="ko-KR" sz="1000"/>
                  <a:t>.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000"/>
                  <a:t> 라는 보장이 없음</a:t>
                </a:r>
                <a:r>
                  <a:rPr lang="en-US" altLang="ko-KR" sz="1000"/>
                  <a:t>.</a:t>
                </a:r>
                <a:endParaRPr lang="ko-KR" altLang="en-US" sz="10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A6F4C6-AC67-405C-9901-2FA077D4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19" y="1481124"/>
                <a:ext cx="3701654" cy="1015663"/>
              </a:xfrm>
              <a:prstGeom prst="rect">
                <a:avLst/>
              </a:prstGeom>
              <a:blipFill>
                <a:blip r:embed="rId5"/>
                <a:stretch>
                  <a:fillRect b="-17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1FB0A5-FD14-4325-AD5B-0B225BAE1B1A}"/>
                  </a:ext>
                </a:extLst>
              </p:cNvPr>
              <p:cNvSpPr txBox="1"/>
              <p:nvPr/>
            </p:nvSpPr>
            <p:spPr>
              <a:xfrm>
                <a:off x="5471519" y="971492"/>
                <a:ext cx="40125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</m:oMath>
                </a14:m>
                <a:r>
                  <a:rPr lang="ko-KR" altLang="en-US" sz="1000"/>
                  <a:t> </a:t>
                </a:r>
                <a:r>
                  <a:rPr lang="en-US" altLang="ko-KR" sz="1000"/>
                  <a:t>: </a:t>
                </a:r>
                <a:r>
                  <a:rPr lang="ko-KR" altLang="en-US" sz="1000"/>
                  <a:t>얻어진 자료를 가지고 참이라 가정한 함수관계를 찾아보자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1FB0A5-FD14-4325-AD5B-0B225BAE1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19" y="971492"/>
                <a:ext cx="4012573" cy="246221"/>
              </a:xfrm>
              <a:prstGeom prst="rect">
                <a:avLst/>
              </a:prstGeom>
              <a:blipFill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910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9D1B-F8FB-4C6B-9675-242CFDBCBE6F}"/>
              </a:ext>
            </a:extLst>
          </p:cNvPr>
          <p:cNvSpPr txBox="1"/>
          <p:nvPr/>
        </p:nvSpPr>
        <p:spPr>
          <a:xfrm>
            <a:off x="209725" y="109057"/>
            <a:ext cx="273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Linear regression </a:t>
            </a:r>
            <a:r>
              <a:rPr lang="ko-KR" altLang="en-US"/>
              <a:t>관점은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35D2-7067-4AB8-AFD5-5BC43D4C402D}"/>
                  </a:ext>
                </a:extLst>
              </p:cNvPr>
              <p:cNvSpPr txBox="1"/>
              <p:nvPr/>
            </p:nvSpPr>
            <p:spPr>
              <a:xfrm>
                <a:off x="662730" y="910204"/>
                <a:ext cx="1794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⋯.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35D2-7067-4AB8-AFD5-5BC43D4C4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30" y="910204"/>
                <a:ext cx="1794722" cy="276999"/>
              </a:xfrm>
              <a:prstGeom prst="rect">
                <a:avLst/>
              </a:prstGeom>
              <a:blipFill>
                <a:blip r:embed="rId2"/>
                <a:stretch>
                  <a:fillRect l="-2041" r="-374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87BE5E-5B30-4E7F-87B1-060F4E95E205}"/>
              </a:ext>
            </a:extLst>
          </p:cNvPr>
          <p:cNvSpPr txBox="1"/>
          <p:nvPr/>
        </p:nvSpPr>
        <p:spPr>
          <a:xfrm>
            <a:off x="2659310" y="940982"/>
            <a:ext cx="2784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가정 </a:t>
            </a:r>
            <a:r>
              <a:rPr lang="en-US" altLang="ko-KR" sz="1000"/>
              <a:t>: </a:t>
            </a:r>
            <a:r>
              <a:rPr lang="ko-KR" altLang="en-US" sz="1000"/>
              <a:t>레이블 </a:t>
            </a:r>
            <a:r>
              <a:rPr lang="en-US" altLang="ko-KR" sz="1000"/>
              <a:t>y</a:t>
            </a:r>
            <a:r>
              <a:rPr lang="ko-KR" altLang="en-US" sz="1000"/>
              <a:t>는 </a:t>
            </a:r>
            <a:r>
              <a:rPr lang="en-US" altLang="ko-KR" sz="1000"/>
              <a:t>x1 ~ xk</a:t>
            </a:r>
            <a:r>
              <a:rPr lang="ko-KR" altLang="en-US" sz="1000"/>
              <a:t>의 함수관계에 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537D63F-54C7-4ABD-9D73-207FAD952FE1}"/>
              </a:ext>
            </a:extLst>
          </p:cNvPr>
          <p:cNvCxnSpPr/>
          <p:nvPr/>
        </p:nvCxnSpPr>
        <p:spPr>
          <a:xfrm>
            <a:off x="285226" y="1417739"/>
            <a:ext cx="5226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1CEF21-438C-4544-90AF-7C1999E326E8}"/>
              </a:ext>
            </a:extLst>
          </p:cNvPr>
          <p:cNvSpPr txBox="1"/>
          <p:nvPr/>
        </p:nvSpPr>
        <p:spPr>
          <a:xfrm>
            <a:off x="291474" y="164827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관측된 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2C7834-341C-4338-8DD5-8DA6C586D34B}"/>
                  </a:ext>
                </a:extLst>
              </p:cNvPr>
              <p:cNvSpPr txBox="1"/>
              <p:nvPr/>
            </p:nvSpPr>
            <p:spPr>
              <a:xfrm>
                <a:off x="2040719" y="1648276"/>
                <a:ext cx="1957587" cy="779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2C7834-341C-4338-8DD5-8DA6C586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19" y="1648276"/>
                <a:ext cx="1957587" cy="779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CD7DD4-EA81-4801-972F-D43BD025983D}"/>
                  </a:ext>
                </a:extLst>
              </p:cNvPr>
              <p:cNvSpPr txBox="1"/>
              <p:nvPr/>
            </p:nvSpPr>
            <p:spPr>
              <a:xfrm>
                <a:off x="1241571" y="1648276"/>
                <a:ext cx="782265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CD7DD4-EA81-4801-972F-D43BD025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1" y="1648276"/>
                <a:ext cx="782265" cy="733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E2C80-820B-4D59-B338-CFCD084ADA59}"/>
                  </a:ext>
                </a:extLst>
              </p:cNvPr>
              <p:cNvSpPr txBox="1"/>
              <p:nvPr/>
            </p:nvSpPr>
            <p:spPr>
              <a:xfrm>
                <a:off x="7219546" y="4598005"/>
                <a:ext cx="263405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altLang="ko-KR" sz="1000"/>
              </a:p>
              <a:p>
                <a:endParaRPr lang="en-US" altLang="ko-KR" sz="10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0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ko-KR" sz="1000"/>
                  <a:t> </a:t>
                </a:r>
                <a:r>
                  <a:rPr lang="ko-KR" altLang="en-US" sz="1000"/>
                  <a:t>는 </a:t>
                </a:r>
                <a:r>
                  <a:rPr lang="en-US" altLang="ko-KR" sz="1000"/>
                  <a:t>linearly independent variable </a:t>
                </a:r>
                <a:r>
                  <a:rPr lang="ko-KR" altLang="en-US" sz="1000"/>
                  <a:t>가정</a:t>
                </a:r>
                <a:endParaRPr lang="en-US" altLang="ko-KR" sz="1000"/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000"/>
                  <a:t> 는 선형함수라 가정</a:t>
                </a:r>
                <a:endParaRPr lang="en-US" altLang="ko-KR" sz="1000"/>
              </a:p>
              <a:p>
                <a:pPr marL="171450" indent="-171450">
                  <a:buFontTx/>
                  <a:buChar char="-"/>
                </a:pPr>
                <a:endParaRPr lang="ko-KR" altLang="en-US" sz="10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DE2C80-820B-4D59-B338-CFCD084AD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46" y="4598005"/>
                <a:ext cx="263405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CB637E-0138-400A-BF0D-66CFF2ED6097}"/>
                  </a:ext>
                </a:extLst>
              </p:cNvPr>
              <p:cNvSpPr txBox="1"/>
              <p:nvPr/>
            </p:nvSpPr>
            <p:spPr>
              <a:xfrm>
                <a:off x="7479592" y="4017407"/>
                <a:ext cx="27189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𝑜𝑏𝑗𝑒𝑐𝑡</m:t>
                    </m:r>
                  </m:oMath>
                </a14:m>
                <a:r>
                  <a:rPr lang="ko-KR" altLang="en-US" sz="1000"/>
                  <a:t> </a:t>
                </a:r>
                <a:r>
                  <a:rPr lang="en-US" altLang="ko-KR" sz="1000"/>
                  <a:t>: MSE</a:t>
                </a:r>
                <a:r>
                  <a:rPr lang="ko-KR" altLang="en-US" sz="1000"/>
                  <a:t>로 정의되는 함수를 최소화하자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CB637E-0138-400A-BF0D-66CFF2ED6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2" y="4017407"/>
                <a:ext cx="2718949" cy="24622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7DF912-30EF-4AEC-8A9D-4C2DD110357E}"/>
                  </a:ext>
                </a:extLst>
              </p:cNvPr>
              <p:cNvSpPr txBox="1"/>
              <p:nvPr/>
            </p:nvSpPr>
            <p:spPr>
              <a:xfrm>
                <a:off x="3998306" y="1648275"/>
                <a:ext cx="1481303" cy="784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7DF912-30EF-4AEC-8A9D-4C2DD110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306" y="1648275"/>
                <a:ext cx="1481303" cy="7849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7D9E86-8767-4F0E-A580-F1E0355F43C8}"/>
              </a:ext>
            </a:extLst>
          </p:cNvPr>
          <p:cNvCxnSpPr/>
          <p:nvPr/>
        </p:nvCxnSpPr>
        <p:spPr>
          <a:xfrm flipV="1">
            <a:off x="1033985" y="3221409"/>
            <a:ext cx="0" cy="1568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FBB819-6E17-496B-B2D5-231E139538C5}"/>
              </a:ext>
            </a:extLst>
          </p:cNvPr>
          <p:cNvCxnSpPr>
            <a:cxnSpLocks/>
          </p:cNvCxnSpPr>
          <p:nvPr/>
        </p:nvCxnSpPr>
        <p:spPr>
          <a:xfrm>
            <a:off x="1033985" y="4790114"/>
            <a:ext cx="3338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5926B2E-DBED-4B6C-B61D-33262ADAFBD0}"/>
              </a:ext>
            </a:extLst>
          </p:cNvPr>
          <p:cNvCxnSpPr>
            <a:cxnSpLocks/>
          </p:cNvCxnSpPr>
          <p:nvPr/>
        </p:nvCxnSpPr>
        <p:spPr>
          <a:xfrm flipV="1">
            <a:off x="826315" y="3221409"/>
            <a:ext cx="3401736" cy="1239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08D3E-F4EB-4E67-A055-D10947D6E9B8}"/>
                  </a:ext>
                </a:extLst>
              </p:cNvPr>
              <p:cNvSpPr txBox="1"/>
              <p:nvPr/>
            </p:nvSpPr>
            <p:spPr>
              <a:xfrm>
                <a:off x="818413" y="2990872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F508D3E-F4EB-4E67-A055-D10947D6E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3" y="2990872"/>
                <a:ext cx="215572" cy="276999"/>
              </a:xfrm>
              <a:prstGeom prst="rect">
                <a:avLst/>
              </a:prstGeom>
              <a:blipFill>
                <a:blip r:embed="rId8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8592D-2636-487F-95EF-C7FB85700DAA}"/>
                  </a:ext>
                </a:extLst>
              </p:cNvPr>
              <p:cNvSpPr txBox="1"/>
              <p:nvPr/>
            </p:nvSpPr>
            <p:spPr>
              <a:xfrm>
                <a:off x="4459235" y="4651614"/>
                <a:ext cx="200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8592D-2636-487F-95EF-C7FB85700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5" y="4651614"/>
                <a:ext cx="200375" cy="276999"/>
              </a:xfrm>
              <a:prstGeom prst="rect">
                <a:avLst/>
              </a:prstGeom>
              <a:blipFill>
                <a:blip r:embed="rId9"/>
                <a:stretch>
                  <a:fillRect l="-9375" r="-1562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5482BAE-E659-4141-AC3D-91E76B504EE3}"/>
              </a:ext>
            </a:extLst>
          </p:cNvPr>
          <p:cNvCxnSpPr>
            <a:cxnSpLocks/>
          </p:cNvCxnSpPr>
          <p:nvPr/>
        </p:nvCxnSpPr>
        <p:spPr>
          <a:xfrm>
            <a:off x="3162650" y="3355596"/>
            <a:ext cx="0" cy="4855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827B3A9-A643-4A72-96C7-71F3727C8F18}"/>
              </a:ext>
            </a:extLst>
          </p:cNvPr>
          <p:cNvSpPr/>
          <p:nvPr/>
        </p:nvSpPr>
        <p:spPr>
          <a:xfrm rot="5400000">
            <a:off x="3028207" y="3497009"/>
            <a:ext cx="485575" cy="202749"/>
          </a:xfrm>
          <a:custGeom>
            <a:avLst/>
            <a:gdLst>
              <a:gd name="connsiteX0" fmla="*/ 0 w 1677798"/>
              <a:gd name="connsiteY0" fmla="*/ 1166103 h 1166103"/>
              <a:gd name="connsiteX1" fmla="*/ 436227 w 1677798"/>
              <a:gd name="connsiteY1" fmla="*/ 906044 h 1166103"/>
              <a:gd name="connsiteX2" fmla="*/ 847288 w 1677798"/>
              <a:gd name="connsiteY2" fmla="*/ 33 h 1166103"/>
              <a:gd name="connsiteX3" fmla="*/ 1140903 w 1677798"/>
              <a:gd name="connsiteY3" fmla="*/ 872488 h 1166103"/>
              <a:gd name="connsiteX4" fmla="*/ 1677798 w 1677798"/>
              <a:gd name="connsiteY4" fmla="*/ 1115769 h 1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98" h="1166103">
                <a:moveTo>
                  <a:pt x="0" y="1166103"/>
                </a:moveTo>
                <a:cubicBezTo>
                  <a:pt x="147506" y="1133246"/>
                  <a:pt x="295012" y="1100389"/>
                  <a:pt x="436227" y="906044"/>
                </a:cubicBezTo>
                <a:cubicBezTo>
                  <a:pt x="577442" y="711699"/>
                  <a:pt x="729842" y="5626"/>
                  <a:pt x="847288" y="33"/>
                </a:cubicBezTo>
                <a:cubicBezTo>
                  <a:pt x="964734" y="-5560"/>
                  <a:pt x="1002485" y="686532"/>
                  <a:pt x="1140903" y="872488"/>
                </a:cubicBezTo>
                <a:cubicBezTo>
                  <a:pt x="1279321" y="1058444"/>
                  <a:pt x="1478559" y="1087106"/>
                  <a:pt x="1677798" y="111576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D97864D-C42A-441C-A04C-BD909FF192E7}"/>
              </a:ext>
            </a:extLst>
          </p:cNvPr>
          <p:cNvCxnSpPr>
            <a:cxnSpLocks/>
          </p:cNvCxnSpPr>
          <p:nvPr/>
        </p:nvCxnSpPr>
        <p:spPr>
          <a:xfrm>
            <a:off x="1986489" y="3774621"/>
            <a:ext cx="0" cy="4855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315A44B-A577-424F-AF09-9C132445567C}"/>
              </a:ext>
            </a:extLst>
          </p:cNvPr>
          <p:cNvSpPr/>
          <p:nvPr/>
        </p:nvSpPr>
        <p:spPr>
          <a:xfrm rot="5400000">
            <a:off x="1852046" y="3916034"/>
            <a:ext cx="485575" cy="202749"/>
          </a:xfrm>
          <a:custGeom>
            <a:avLst/>
            <a:gdLst>
              <a:gd name="connsiteX0" fmla="*/ 0 w 1677798"/>
              <a:gd name="connsiteY0" fmla="*/ 1166103 h 1166103"/>
              <a:gd name="connsiteX1" fmla="*/ 436227 w 1677798"/>
              <a:gd name="connsiteY1" fmla="*/ 906044 h 1166103"/>
              <a:gd name="connsiteX2" fmla="*/ 847288 w 1677798"/>
              <a:gd name="connsiteY2" fmla="*/ 33 h 1166103"/>
              <a:gd name="connsiteX3" fmla="*/ 1140903 w 1677798"/>
              <a:gd name="connsiteY3" fmla="*/ 872488 h 1166103"/>
              <a:gd name="connsiteX4" fmla="*/ 1677798 w 1677798"/>
              <a:gd name="connsiteY4" fmla="*/ 1115769 h 116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98" h="1166103">
                <a:moveTo>
                  <a:pt x="0" y="1166103"/>
                </a:moveTo>
                <a:cubicBezTo>
                  <a:pt x="147506" y="1133246"/>
                  <a:pt x="295012" y="1100389"/>
                  <a:pt x="436227" y="906044"/>
                </a:cubicBezTo>
                <a:cubicBezTo>
                  <a:pt x="577442" y="711699"/>
                  <a:pt x="729842" y="5626"/>
                  <a:pt x="847288" y="33"/>
                </a:cubicBezTo>
                <a:cubicBezTo>
                  <a:pt x="964734" y="-5560"/>
                  <a:pt x="1002485" y="686532"/>
                  <a:pt x="1140903" y="872488"/>
                </a:cubicBezTo>
                <a:cubicBezTo>
                  <a:pt x="1279321" y="1058444"/>
                  <a:pt x="1478559" y="1087106"/>
                  <a:pt x="1677798" y="111576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B5A9599-5910-44C5-9802-48FCFE348CC9}"/>
              </a:ext>
            </a:extLst>
          </p:cNvPr>
          <p:cNvSpPr/>
          <p:nvPr/>
        </p:nvSpPr>
        <p:spPr>
          <a:xfrm>
            <a:off x="1969728" y="39661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3E9748D-98BC-4C30-A460-B9E37347EAB6}"/>
              </a:ext>
            </a:extLst>
          </p:cNvPr>
          <p:cNvSpPr/>
          <p:nvPr/>
        </p:nvSpPr>
        <p:spPr>
          <a:xfrm>
            <a:off x="3142810" y="36081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48826A-2576-4544-BD52-EDBC61D2F8A5}"/>
                  </a:ext>
                </a:extLst>
              </p:cNvPr>
              <p:cNvSpPr txBox="1"/>
              <p:nvPr/>
            </p:nvSpPr>
            <p:spPr>
              <a:xfrm>
                <a:off x="5595456" y="1899466"/>
                <a:ext cx="3059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48826A-2576-4544-BD52-EDBC61D2F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56" y="1899466"/>
                <a:ext cx="3059492" cy="276999"/>
              </a:xfrm>
              <a:prstGeom prst="rect">
                <a:avLst/>
              </a:prstGeom>
              <a:blipFill>
                <a:blip r:embed="rId10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800A23-B786-4BB9-978C-14E7E4EBC11D}"/>
                  </a:ext>
                </a:extLst>
              </p:cNvPr>
              <p:cNvSpPr txBox="1"/>
              <p:nvPr/>
            </p:nvSpPr>
            <p:spPr>
              <a:xfrm>
                <a:off x="4338811" y="3119452"/>
                <a:ext cx="375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800A23-B786-4BB9-978C-14E7E4EB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11" y="3119452"/>
                <a:ext cx="375103" cy="276999"/>
              </a:xfrm>
              <a:prstGeom prst="rect">
                <a:avLst/>
              </a:prstGeom>
              <a:blipFill>
                <a:blip r:embed="rId11"/>
                <a:stretch>
                  <a:fillRect l="-11475" r="-2131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62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2385B-8D85-4F0C-AC83-B69A9F72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E9C84-FF5C-423A-98A9-BBA37E03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95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A8871-9688-4C5E-8FF2-658F53572310}"/>
              </a:ext>
            </a:extLst>
          </p:cNvPr>
          <p:cNvSpPr txBox="1"/>
          <p:nvPr/>
        </p:nvSpPr>
        <p:spPr>
          <a:xfrm>
            <a:off x="3573710" y="2348917"/>
            <a:ext cx="562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Deep neural network </a:t>
            </a:r>
            <a:r>
              <a:rPr lang="ko-KR" altLang="en-US"/>
              <a:t>에서 현재 사용하는 측도가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우리가</a:t>
            </a:r>
            <a:r>
              <a:rPr lang="en-US" altLang="ko-KR"/>
              <a:t> </a:t>
            </a:r>
            <a:r>
              <a:rPr lang="ko-KR" altLang="en-US"/>
              <a:t>정말로 측정해야하는 측도와 얼마나 같을까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8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A8370-2F6D-4944-AD6D-41EA55A772C3}"/>
              </a:ext>
            </a:extLst>
          </p:cNvPr>
          <p:cNvSpPr txBox="1"/>
          <p:nvPr/>
        </p:nvSpPr>
        <p:spPr>
          <a:xfrm>
            <a:off x="2281806" y="6543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모든 경우의 수 공간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EC654-56C2-4DB8-80B6-30343CD6342E}"/>
              </a:ext>
            </a:extLst>
          </p:cNvPr>
          <p:cNvSpPr txBox="1"/>
          <p:nvPr/>
        </p:nvSpPr>
        <p:spPr>
          <a:xfrm>
            <a:off x="2390862" y="3741490"/>
            <a:ext cx="2409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확률 관점 </a:t>
            </a:r>
            <a:r>
              <a:rPr lang="en-US" altLang="ko-KR" sz="1200"/>
              <a:t>random variable </a:t>
            </a:r>
            <a:r>
              <a:rPr lang="ko-KR" altLang="en-US" sz="1200"/>
              <a:t>공간</a:t>
            </a:r>
            <a:endParaRPr lang="en-US" altLang="ko-KR" sz="12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5966A2-DB51-4F0D-8AB6-AE68D053E8B0}"/>
              </a:ext>
            </a:extLst>
          </p:cNvPr>
          <p:cNvCxnSpPr/>
          <p:nvPr/>
        </p:nvCxnSpPr>
        <p:spPr>
          <a:xfrm>
            <a:off x="2390862" y="1593908"/>
            <a:ext cx="0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BCB149-2D60-425C-AD41-B2C614A02379}"/>
              </a:ext>
            </a:extLst>
          </p:cNvPr>
          <p:cNvSpPr txBox="1"/>
          <p:nvPr/>
        </p:nvSpPr>
        <p:spPr>
          <a:xfrm>
            <a:off x="3861084" y="654340"/>
            <a:ext cx="2957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우리가 순수하게 최적화해야 하는 문제</a:t>
            </a:r>
            <a:r>
              <a:rPr lang="en-US" altLang="ko-KR" sz="120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E9885-12AA-4D3C-9F16-36D24C6BCFDF}"/>
              </a:ext>
            </a:extLst>
          </p:cNvPr>
          <p:cNvSpPr txBox="1"/>
          <p:nvPr/>
        </p:nvSpPr>
        <p:spPr>
          <a:xfrm>
            <a:off x="4800689" y="3741651"/>
            <a:ext cx="4506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확률 관점으로 바라본 우리가 순수하게 최적화해야 하는 문제</a:t>
            </a:r>
            <a:r>
              <a:rPr lang="en-US" altLang="ko-KR" sz="1200"/>
              <a:t>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CF254E-DF5D-4CA0-8112-E2DA0BE8CB1C}"/>
              </a:ext>
            </a:extLst>
          </p:cNvPr>
          <p:cNvCxnSpPr/>
          <p:nvPr/>
        </p:nvCxnSpPr>
        <p:spPr>
          <a:xfrm>
            <a:off x="6137945" y="1535185"/>
            <a:ext cx="0" cy="9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3709D9-859C-47B4-8BAE-209CB6333203}"/>
              </a:ext>
            </a:extLst>
          </p:cNvPr>
          <p:cNvSpPr txBox="1"/>
          <p:nvPr/>
        </p:nvSpPr>
        <p:spPr>
          <a:xfrm>
            <a:off x="6177094" y="1841223"/>
            <a:ext cx="2549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상수배 혹은 </a:t>
            </a:r>
            <a:r>
              <a:rPr lang="en-US" altLang="ko-KR" sz="1200"/>
              <a:t>equal </a:t>
            </a:r>
            <a:r>
              <a:rPr lang="ko-KR" altLang="en-US" sz="1200"/>
              <a:t>이 성립하는가</a:t>
            </a:r>
            <a:r>
              <a:rPr lang="en-US" altLang="ko-KR" sz="120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97CA2C-BB75-4EBB-BAE9-C23187C149D8}"/>
                  </a:ext>
                </a:extLst>
              </p:cNvPr>
              <p:cNvSpPr txBox="1"/>
              <p:nvPr/>
            </p:nvSpPr>
            <p:spPr>
              <a:xfrm>
                <a:off x="6884212" y="549425"/>
                <a:ext cx="2128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97CA2C-BB75-4EBB-BAE9-C23187C1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212" y="549425"/>
                <a:ext cx="2128268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D1F5B-4B95-4B6E-BCE2-47D3A1C9290D}"/>
                  </a:ext>
                </a:extLst>
              </p:cNvPr>
              <p:cNvSpPr txBox="1"/>
              <p:nvPr/>
            </p:nvSpPr>
            <p:spPr>
              <a:xfrm>
                <a:off x="6375392" y="4131577"/>
                <a:ext cx="2763257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D1F5B-4B95-4B6E-BCE2-47D3A1C92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92" y="4131577"/>
                <a:ext cx="2763257" cy="302199"/>
              </a:xfrm>
              <a:prstGeom prst="rect">
                <a:avLst/>
              </a:prstGeom>
              <a:blipFill>
                <a:blip r:embed="rId3"/>
                <a:stretch>
                  <a:fillRect l="-1325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E76B02-E6FC-4074-A28E-C5E4BF423250}"/>
                  </a:ext>
                </a:extLst>
              </p:cNvPr>
              <p:cNvSpPr txBox="1"/>
              <p:nvPr/>
            </p:nvSpPr>
            <p:spPr>
              <a:xfrm>
                <a:off x="1648799" y="5532753"/>
                <a:ext cx="2128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E76B02-E6FC-4074-A28E-C5E4BF423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99" y="5532753"/>
                <a:ext cx="212826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D86E5C-98EA-4AF1-AACD-BFB0A85509FD}"/>
                  </a:ext>
                </a:extLst>
              </p:cNvPr>
              <p:cNvSpPr txBox="1"/>
              <p:nvPr/>
            </p:nvSpPr>
            <p:spPr>
              <a:xfrm>
                <a:off x="3861084" y="5566319"/>
                <a:ext cx="5153975" cy="30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𝑠𝑐𝑎𝑙𝑎𝑟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/>
                  <a:t> 이 성립하는가</a:t>
                </a:r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D86E5C-98EA-4AF1-AACD-BFB0A855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84" y="5566319"/>
                <a:ext cx="5153975" cy="302199"/>
              </a:xfrm>
              <a:prstGeom prst="rect">
                <a:avLst/>
              </a:prstGeom>
              <a:blipFill>
                <a:blip r:embed="rId5"/>
                <a:stretch>
                  <a:fillRect l="-946" t="-28000" r="-2128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83C12D62-82CF-4538-994C-C7390342C590}"/>
              </a:ext>
            </a:extLst>
          </p:cNvPr>
          <p:cNvSpPr/>
          <p:nvPr/>
        </p:nvSpPr>
        <p:spPr>
          <a:xfrm>
            <a:off x="1442906" y="5385732"/>
            <a:ext cx="7793372" cy="729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7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609B5-7154-400C-9602-2F299088DB34}"/>
                  </a:ext>
                </a:extLst>
              </p:cNvPr>
              <p:cNvSpPr txBox="1"/>
              <p:nvPr/>
            </p:nvSpPr>
            <p:spPr>
              <a:xfrm>
                <a:off x="192948" y="3578027"/>
                <a:ext cx="3161310" cy="56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609B5-7154-400C-9602-2F299088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8" y="3578027"/>
                <a:ext cx="3161310" cy="561372"/>
              </a:xfrm>
              <a:prstGeom prst="rect">
                <a:avLst/>
              </a:prstGeom>
              <a:blipFill>
                <a:blip r:embed="rId2"/>
                <a:stretch>
                  <a:fillRect t="-111957" b="-15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25C51-00A4-4F9B-8B3D-8784C570CC2B}"/>
                  </a:ext>
                </a:extLst>
              </p:cNvPr>
              <p:cNvSpPr txBox="1"/>
              <p:nvPr/>
            </p:nvSpPr>
            <p:spPr>
              <a:xfrm>
                <a:off x="192947" y="603623"/>
                <a:ext cx="80696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ko-KR" altLang="en-US" sz="1200"/>
                  <a:t> 은 모든 경우를 나타내는 공간</a:t>
                </a:r>
                <a:r>
                  <a:rPr lang="en-US" altLang="ko-KR" sz="1200"/>
                  <a:t>(</a:t>
                </a:r>
                <a:r>
                  <a:rPr lang="ko-KR" altLang="en-US" sz="1200"/>
                  <a:t>유한한 집합이라 가정</a:t>
                </a:r>
                <a:r>
                  <a:rPr lang="en-US" altLang="ko-KR" sz="1200"/>
                  <a:t>-&gt; </a:t>
                </a:r>
                <a:r>
                  <a:rPr lang="ko-KR" altLang="en-US" sz="1200"/>
                  <a:t>빈도 수가 무한대인 상황의 정의가 쉽지 않으므로</a:t>
                </a:r>
                <a:r>
                  <a:rPr lang="en-US" altLang="ko-KR" sz="120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25C51-00A4-4F9B-8B3D-8784C570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603623"/>
                <a:ext cx="8069645" cy="276999"/>
              </a:xfrm>
              <a:prstGeom prst="rect">
                <a:avLst/>
              </a:prstGeom>
              <a:blipFill>
                <a:blip r:embed="rId3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6E75E1-3EEA-457E-A4DC-A212BC26EA43}"/>
                  </a:ext>
                </a:extLst>
              </p:cNvPr>
              <p:cNvSpPr txBox="1"/>
              <p:nvPr/>
            </p:nvSpPr>
            <p:spPr>
              <a:xfrm>
                <a:off x="192947" y="933611"/>
                <a:ext cx="2145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ko-KR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6E75E1-3EEA-457E-A4DC-A212BC26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933611"/>
                <a:ext cx="214584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8C57A-2139-4EDD-8869-8EF7419F5068}"/>
                  </a:ext>
                </a:extLst>
              </p:cNvPr>
              <p:cNvSpPr txBox="1"/>
              <p:nvPr/>
            </p:nvSpPr>
            <p:spPr>
              <a:xfrm>
                <a:off x="192947" y="1263599"/>
                <a:ext cx="5337680" cy="305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/>
                  <a:t>경우의</a:t>
                </a:r>
                <a:r>
                  <a:rPr lang="en-US" altLang="ko-KR" sz="1200"/>
                  <a:t> linearity</a:t>
                </a:r>
                <a:r>
                  <a:rPr lang="ko-KR" altLang="en-US" sz="1200"/>
                  <a:t>를 만족</a:t>
                </a:r>
                <a:r>
                  <a:rPr lang="en-US" altLang="ko-KR" sz="1200"/>
                  <a:t>. (ex: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8C57A-2139-4EDD-8869-8EF7419F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1263599"/>
                <a:ext cx="5337680" cy="305084"/>
              </a:xfrm>
              <a:prstGeom prst="rect">
                <a:avLst/>
              </a:prstGeom>
              <a:blipFill>
                <a:blip r:embed="rId5"/>
                <a:stretch>
                  <a:fillRect t="-84000" r="-114" b="-1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67C58-47D6-40ED-B0BF-C8945D67049A}"/>
                  </a:ext>
                </a:extLst>
              </p:cNvPr>
              <p:cNvSpPr txBox="1"/>
              <p:nvPr/>
            </p:nvSpPr>
            <p:spPr>
              <a:xfrm>
                <a:off x="192947" y="1595639"/>
                <a:ext cx="6237413" cy="30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발생빈도주의 관점의 확률에 대응하는 기댓값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67C58-47D6-40ED-B0BF-C8945D67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1595639"/>
                <a:ext cx="6237413" cy="301621"/>
              </a:xfrm>
              <a:prstGeom prst="rect">
                <a:avLst/>
              </a:prstGeom>
              <a:blipFill>
                <a:blip r:embed="rId6"/>
                <a:stretch>
                  <a:fillRect t="-2041"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597795-430B-4255-B302-45C51059A668}"/>
                  </a:ext>
                </a:extLst>
              </p:cNvPr>
              <p:cNvSpPr txBox="1"/>
              <p:nvPr/>
            </p:nvSpPr>
            <p:spPr>
              <a:xfrm>
                <a:off x="205194" y="1899215"/>
                <a:ext cx="2133597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200"/>
                  <a:t> joint probability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597795-430B-4255-B302-45C51059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4" y="1899215"/>
                <a:ext cx="2133597" cy="325025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7E3731-14E4-49AA-8B98-0B23BFCFBA6B}"/>
              </a:ext>
            </a:extLst>
          </p:cNvPr>
          <p:cNvSpPr txBox="1"/>
          <p:nvPr/>
        </p:nvSpPr>
        <p:spPr>
          <a:xfrm>
            <a:off x="265445" y="2717455"/>
            <a:ext cx="1789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(Proof) discrete</a:t>
            </a:r>
            <a:r>
              <a:rPr lang="ko-KR" altLang="en-US" sz="1200" b="1"/>
              <a:t> </a:t>
            </a:r>
            <a:r>
              <a:rPr lang="en-US" altLang="ko-KR" sz="1200" b="1"/>
              <a:t>case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A87EBF-BC55-4833-AB2F-6CE500713D92}"/>
                  </a:ext>
                </a:extLst>
              </p:cNvPr>
              <p:cNvSpPr txBox="1"/>
              <p:nvPr/>
            </p:nvSpPr>
            <p:spPr>
              <a:xfrm>
                <a:off x="265445" y="3115303"/>
                <a:ext cx="10740911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경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우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200"/>
                  <a:t> 경우의 모든 빈도 수</a:t>
                </a:r>
                <a:r>
                  <a:rPr lang="en-US" altLang="ko-KR" sz="12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200"/>
                  <a:t>는 </a:t>
                </a:r>
                <a:r>
                  <a:rPr lang="en-US" altLang="ko-KR" sz="1200"/>
                  <a:t>n</a:t>
                </a:r>
                <a:r>
                  <a:rPr lang="ko-KR" altLang="en-US" sz="1200"/>
                  <a:t>차원 변수의 가능한 조합을 간단히 표기하기 위함</a:t>
                </a:r>
                <a:r>
                  <a:rPr lang="en-US" altLang="ko-KR" sz="1200"/>
                  <a:t>),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경우의 발생 빈도 총합 수</a:t>
                </a:r>
                <a:r>
                  <a:rPr lang="en-US" altLang="ko-KR" sz="120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A87EBF-BC55-4833-AB2F-6CE500713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45" y="3115303"/>
                <a:ext cx="10740911" cy="299634"/>
              </a:xfrm>
              <a:prstGeom prst="rect">
                <a:avLst/>
              </a:prstGeom>
              <a:blipFill>
                <a:blip r:embed="rId8"/>
                <a:stretch>
                  <a:fillRect t="-89796" b="-140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0F5A4-E2AB-46EE-B469-70CFAA7BC4C4}"/>
                  </a:ext>
                </a:extLst>
              </p:cNvPr>
              <p:cNvSpPr txBox="1"/>
              <p:nvPr/>
            </p:nvSpPr>
            <p:spPr>
              <a:xfrm>
                <a:off x="192947" y="4247316"/>
                <a:ext cx="7935985" cy="56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𝑅𝑖𝑠𝑘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0F5A4-E2AB-46EE-B469-70CFAA7B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4247316"/>
                <a:ext cx="7935985" cy="561372"/>
              </a:xfrm>
              <a:prstGeom prst="rect">
                <a:avLst/>
              </a:prstGeom>
              <a:blipFill>
                <a:blip r:embed="rId9"/>
                <a:stretch>
                  <a:fillRect t="-111957" b="-15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4E7DE67-6241-4653-AA41-DD8E8DA6A077}"/>
              </a:ext>
            </a:extLst>
          </p:cNvPr>
          <p:cNvSpPr txBox="1"/>
          <p:nvPr/>
        </p:nvSpPr>
        <p:spPr>
          <a:xfrm>
            <a:off x="205194" y="17520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Notation :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EF2EE-F009-4C80-AA2E-58BE284EB7E0}"/>
                  </a:ext>
                </a:extLst>
              </p:cNvPr>
              <p:cNvSpPr txBox="1"/>
              <p:nvPr/>
            </p:nvSpPr>
            <p:spPr>
              <a:xfrm>
                <a:off x="272569" y="5316260"/>
                <a:ext cx="356532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EF2EE-F009-4C80-AA2E-58BE284E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9" y="5316260"/>
                <a:ext cx="3565321" cy="293863"/>
              </a:xfrm>
              <a:prstGeom prst="rect">
                <a:avLst/>
              </a:prstGeom>
              <a:blipFill>
                <a:blip r:embed="rId10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D31FB53-B8F9-4D61-AC35-F42E8F3FDE28}"/>
              </a:ext>
            </a:extLst>
          </p:cNvPr>
          <p:cNvSpPr txBox="1"/>
          <p:nvPr/>
        </p:nvSpPr>
        <p:spPr>
          <a:xfrm>
            <a:off x="3913666" y="5324691"/>
            <a:ext cx="7669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즉</a:t>
            </a:r>
            <a:r>
              <a:rPr lang="en-US" altLang="ko-KR" sz="1200"/>
              <a:t>, </a:t>
            </a:r>
            <a:r>
              <a:rPr lang="ko-KR" altLang="en-US" sz="1200"/>
              <a:t>위의 가정을 만족하는 조건하에 우리가 순수하게 최적화해야 하는 문제와 </a:t>
            </a:r>
            <a:r>
              <a:rPr lang="en-US" altLang="ko-KR" sz="1200"/>
              <a:t>Risk</a:t>
            </a:r>
            <a:r>
              <a:rPr lang="ko-KR" altLang="en-US" sz="1200"/>
              <a:t>는 상수배 관계를 만족한다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4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478344-D4DE-4B3D-ABE9-612FE0B5A894}"/>
              </a:ext>
            </a:extLst>
          </p:cNvPr>
          <p:cNvSpPr txBox="1"/>
          <p:nvPr/>
        </p:nvSpPr>
        <p:spPr>
          <a:xfrm>
            <a:off x="4418625" y="535580"/>
            <a:ext cx="2733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Risk  </a:t>
            </a:r>
            <a:r>
              <a:rPr lang="ko-KR" altLang="en-US" sz="1600"/>
              <a:t>설명하는 다양한 관점</a:t>
            </a:r>
            <a:r>
              <a:rPr lang="en-US" altLang="ko-KR" sz="1600"/>
              <a:t>:</a:t>
            </a:r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31B62-4C20-42E5-B27B-A83C6C49D2F9}"/>
                  </a:ext>
                </a:extLst>
              </p:cNvPr>
              <p:cNvSpPr txBox="1"/>
              <p:nvPr/>
            </p:nvSpPr>
            <p:spPr>
              <a:xfrm>
                <a:off x="548577" y="1498729"/>
                <a:ext cx="35846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Triplets</a:t>
                </a:r>
                <a:r>
                  <a:rPr lang="en-US" altLang="ko-KR" sz="1200"/>
                  <a:t> 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200"/>
              </a:p>
              <a:p>
                <a:endParaRPr lang="en-US" altLang="ko-KR" sz="1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200"/>
                  <a:t> 가능한 사건을 설명하는 시나리오</a:t>
                </a:r>
                <a:endParaRPr lang="en-US" altLang="ko-KR" sz="1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1200"/>
                  <a:t> 시나리오가 일어날 확률</a:t>
                </a:r>
                <a:endParaRPr lang="en-US" altLang="ko-KR" sz="1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시나리오의 결과</a:t>
                </a:r>
                <a:endParaRPr lang="en-US" altLang="ko-KR" sz="1200"/>
              </a:p>
              <a:p>
                <a:r>
                  <a:rPr lang="en-US" altLang="ko-KR" sz="1200" b="0"/>
                  <a:t>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200"/>
                  <a:t> risk</a:t>
                </a:r>
                <a:r>
                  <a:rPr lang="ko-KR" altLang="en-US" sz="1200"/>
                  <a:t>를 설명하기 위해 선택된 시나리오의 개수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31B62-4C20-42E5-B27B-A83C6C49D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7" y="1498729"/>
                <a:ext cx="3584636" cy="1200329"/>
              </a:xfrm>
              <a:prstGeom prst="rect">
                <a:avLst/>
              </a:prstGeom>
              <a:blipFill>
                <a:blip r:embed="rId2"/>
                <a:stretch>
                  <a:fillRect l="-170" t="-1015" b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1CD84C-68C2-4099-B388-ED4272AD39FC}"/>
              </a:ext>
            </a:extLst>
          </p:cNvPr>
          <p:cNvSpPr txBox="1"/>
          <p:nvPr/>
        </p:nvSpPr>
        <p:spPr>
          <a:xfrm>
            <a:off x="5099983" y="1707850"/>
            <a:ext cx="3198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무슨 일이 발생할 수 있는가</a:t>
            </a:r>
            <a:r>
              <a:rPr lang="en-US" altLang="ko-KR" sz="1200"/>
              <a:t>?</a:t>
            </a:r>
          </a:p>
          <a:p>
            <a:endParaRPr lang="en-US" altLang="ko-KR" sz="1200"/>
          </a:p>
          <a:p>
            <a:r>
              <a:rPr lang="ko-KR" altLang="en-US" sz="1200"/>
              <a:t>그 일이 발생할 가능성은 얼마나 되는가</a:t>
            </a:r>
            <a:r>
              <a:rPr lang="en-US" altLang="ko-KR" sz="1200"/>
              <a:t>?</a:t>
            </a:r>
          </a:p>
          <a:p>
            <a:endParaRPr lang="en-US" altLang="ko-KR" sz="1200"/>
          </a:p>
          <a:p>
            <a:r>
              <a:rPr lang="ko-KR" altLang="en-US" sz="1200"/>
              <a:t>만약 그 일이 발생하면 그 결과는 무엇인가</a:t>
            </a:r>
            <a:r>
              <a:rPr lang="en-US" altLang="ko-KR" sz="1200"/>
              <a:t>?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971B0-F726-4375-A538-BEFE6B6369FB}"/>
                  </a:ext>
                </a:extLst>
              </p:cNvPr>
              <p:cNvSpPr txBox="1"/>
              <p:nvPr/>
            </p:nvSpPr>
            <p:spPr>
              <a:xfrm>
                <a:off x="615579" y="3907815"/>
                <a:ext cx="5569986" cy="859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/>
                  <a:t>통계학 관점 </a:t>
                </a:r>
                <a:r>
                  <a:rPr lang="en-US" altLang="ko-KR" sz="1200" b="1"/>
                  <a:t>: Expected value </a:t>
                </a:r>
                <a:r>
                  <a:rPr lang="en-US" altLang="ko-KR" sz="120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ko-KR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altLang="ko-KR" sz="1200"/>
              </a:p>
              <a:p>
                <a:endParaRPr lang="en-US" altLang="ko-KR" sz="120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200"/>
                  <a:t> : </a:t>
                </a:r>
                <a:r>
                  <a:rPr lang="ko-KR" altLang="en-US" sz="1200"/>
                  <a:t>그 사건이 발생할 확률</a:t>
                </a:r>
                <a:endParaRPr lang="en-US" altLang="ko-KR" sz="120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/>
                  <a:t> : </a:t>
                </a:r>
                <a:r>
                  <a:rPr lang="ko-KR" altLang="en-US" sz="1200"/>
                  <a:t>사건이 일어나는 경우에 발생하는 손실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8971B0-F726-4375-A538-BEFE6B63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79" y="3907815"/>
                <a:ext cx="5569986" cy="859594"/>
              </a:xfrm>
              <a:prstGeom prst="rect">
                <a:avLst/>
              </a:prstGeom>
              <a:blipFill>
                <a:blip r:embed="rId3"/>
                <a:stretch>
                  <a:fillRect l="-109" t="-39716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A028E6-80E1-4FBE-8F81-61878DBEB229}"/>
              </a:ext>
            </a:extLst>
          </p:cNvPr>
          <p:cNvCxnSpPr/>
          <p:nvPr/>
        </p:nvCxnSpPr>
        <p:spPr>
          <a:xfrm flipV="1">
            <a:off x="3263317" y="1845578"/>
            <a:ext cx="1836666" cy="13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56C223-5754-49BB-9B70-F5C20FBA28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0921" y="2184642"/>
            <a:ext cx="2449062" cy="3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DD0118-473F-45EF-8D88-DF1F47C33415}"/>
              </a:ext>
            </a:extLst>
          </p:cNvPr>
          <p:cNvCxnSpPr>
            <a:cxnSpLocks/>
          </p:cNvCxnSpPr>
          <p:nvPr/>
        </p:nvCxnSpPr>
        <p:spPr>
          <a:xfrm>
            <a:off x="2258340" y="2389482"/>
            <a:ext cx="2841643" cy="16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AE971F-1003-4EE2-816D-C74291E8148B}"/>
              </a:ext>
            </a:extLst>
          </p:cNvPr>
          <p:cNvSpPr txBox="1"/>
          <p:nvPr/>
        </p:nvSpPr>
        <p:spPr>
          <a:xfrm>
            <a:off x="8824435" y="1979802"/>
            <a:ext cx="3054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0000"/>
                </a:solidFill>
              </a:rPr>
              <a:t>즉 </a:t>
            </a:r>
            <a:r>
              <a:rPr lang="en-US" altLang="ko-KR" sz="1000" b="1">
                <a:solidFill>
                  <a:srgbClr val="FF0000"/>
                </a:solidFill>
              </a:rPr>
              <a:t>Triplets</a:t>
            </a:r>
            <a:r>
              <a:rPr lang="ko-KR" altLang="en-US" sz="1000" b="1">
                <a:solidFill>
                  <a:srgbClr val="FF0000"/>
                </a:solidFill>
              </a:rPr>
              <a:t>은 </a:t>
            </a:r>
            <a:r>
              <a:rPr lang="en-US" altLang="ko-KR" sz="1000" b="1">
                <a:solidFill>
                  <a:srgbClr val="FF0000"/>
                </a:solidFill>
              </a:rPr>
              <a:t>Risk</a:t>
            </a:r>
            <a:r>
              <a:rPr lang="ko-KR" altLang="en-US" sz="1000" b="1">
                <a:solidFill>
                  <a:srgbClr val="FF0000"/>
                </a:solidFill>
              </a:rPr>
              <a:t>를 설명하는 요인을</a:t>
            </a:r>
            <a:endParaRPr lang="en-US" altLang="ko-KR" sz="1000" b="1">
              <a:solidFill>
                <a:srgbClr val="FF0000"/>
              </a:solidFill>
            </a:endParaRPr>
          </a:p>
          <a:p>
            <a:endParaRPr lang="en-US" altLang="ko-KR" sz="1000" b="1">
              <a:solidFill>
                <a:srgbClr val="FF0000"/>
              </a:solidFill>
            </a:endParaRPr>
          </a:p>
          <a:p>
            <a:r>
              <a:rPr lang="en-US" altLang="ko-KR" sz="1000" b="1">
                <a:solidFill>
                  <a:srgbClr val="FF0000"/>
                </a:solidFill>
              </a:rPr>
              <a:t>3</a:t>
            </a:r>
            <a:r>
              <a:rPr lang="ko-KR" altLang="en-US" sz="1000" b="1">
                <a:solidFill>
                  <a:srgbClr val="FF0000"/>
                </a:solidFill>
              </a:rPr>
              <a:t>가지로</a:t>
            </a:r>
            <a:r>
              <a:rPr lang="en-US" altLang="ko-KR" sz="1000" b="1">
                <a:solidFill>
                  <a:srgbClr val="FF0000"/>
                </a:solidFill>
              </a:rPr>
              <a:t> </a:t>
            </a:r>
            <a:r>
              <a:rPr lang="ko-KR" altLang="en-US" sz="1000" b="1">
                <a:solidFill>
                  <a:srgbClr val="FF0000"/>
                </a:solidFill>
              </a:rPr>
              <a:t>나열함</a:t>
            </a:r>
            <a:r>
              <a:rPr lang="en-US" altLang="ko-KR" sz="1000" b="1">
                <a:solidFill>
                  <a:srgbClr val="FF0000"/>
                </a:solidFill>
              </a:rPr>
              <a:t>. (</a:t>
            </a:r>
            <a:r>
              <a:rPr lang="ko-KR" altLang="en-US" sz="1000" b="1">
                <a:solidFill>
                  <a:srgbClr val="FF0000"/>
                </a:solidFill>
              </a:rPr>
              <a:t>나열만 함</a:t>
            </a:r>
            <a:r>
              <a:rPr lang="en-US" altLang="ko-KR" sz="1000" b="1">
                <a:solidFill>
                  <a:srgbClr val="FF0000"/>
                </a:solidFill>
              </a:rPr>
              <a:t>)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67E4-129A-4E29-AF3A-2CBFB75A6D5D}"/>
                  </a:ext>
                </a:extLst>
              </p:cNvPr>
              <p:cNvSpPr txBox="1"/>
              <p:nvPr/>
            </p:nvSpPr>
            <p:spPr>
              <a:xfrm>
                <a:off x="615579" y="3164473"/>
                <a:ext cx="8931093" cy="32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>
                    <a:solidFill>
                      <a:srgbClr val="FF0000"/>
                    </a:solidFill>
                  </a:rPr>
                  <a:t>통계학 관점에서 </a:t>
                </a:r>
                <a:r>
                  <a:rPr lang="en-US" altLang="ko-KR" sz="1000" b="1">
                    <a:solidFill>
                      <a:srgbClr val="FF0000"/>
                    </a:solidFill>
                  </a:rPr>
                  <a:t>Risk</a:t>
                </a:r>
                <a:r>
                  <a:rPr lang="ko-KR" altLang="en-US" sz="1000" b="1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sz="1000" b="1">
                    <a:solidFill>
                      <a:srgbClr val="FF0000"/>
                    </a:solidFill>
                  </a:rPr>
                  <a:t>Triplets</a:t>
                </a:r>
                <a:r>
                  <a:rPr lang="ko-KR" altLang="en-US" sz="1000" b="1">
                    <a:solidFill>
                      <a:srgbClr val="FF0000"/>
                    </a:solidFill>
                  </a:rPr>
                  <a:t>이 설명하는 </a:t>
                </a:r>
                <a:r>
                  <a:rPr lang="en-US" altLang="ko-KR" sz="1000" b="1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000" b="1">
                    <a:solidFill>
                      <a:srgbClr val="FF0000"/>
                    </a:solidFill>
                  </a:rPr>
                  <a:t>가지 요인의 특정한 연산으로 정의됨</a:t>
                </a:r>
                <a:r>
                  <a:rPr lang="en-US" altLang="ko-KR" sz="1000" b="1">
                    <a:solidFill>
                      <a:srgbClr val="FF0000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altLang="ko-KR" sz="13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𝐑𝐢𝐬𝐤</m:t>
                    </m:r>
                    <m:r>
                      <a:rPr lang="en-US" altLang="ko-KR" sz="13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3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3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ko-KR" sz="13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3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ko-KR" altLang="en-US" sz="13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767E4-129A-4E29-AF3A-2CBFB75A6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79" y="3164473"/>
                <a:ext cx="8931093" cy="323358"/>
              </a:xfrm>
              <a:prstGeom prst="rect">
                <a:avLst/>
              </a:prstGeom>
              <a:blipFill>
                <a:blip r:embed="rId4"/>
                <a:stretch>
                  <a:fillRect t="-122642" b="-175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24EE3F-3FAC-4E43-8EF3-C7E95A502758}"/>
              </a:ext>
            </a:extLst>
          </p:cNvPr>
          <p:cNvCxnSpPr>
            <a:cxnSpLocks/>
          </p:cNvCxnSpPr>
          <p:nvPr/>
        </p:nvCxnSpPr>
        <p:spPr>
          <a:xfrm flipH="1">
            <a:off x="461394" y="3020037"/>
            <a:ext cx="1" cy="97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9883F7-D9A7-47B2-98D2-469A4852FF4D}"/>
              </a:ext>
            </a:extLst>
          </p:cNvPr>
          <p:cNvCxnSpPr>
            <a:cxnSpLocks/>
          </p:cNvCxnSpPr>
          <p:nvPr/>
        </p:nvCxnSpPr>
        <p:spPr>
          <a:xfrm flipV="1">
            <a:off x="696286" y="5142451"/>
            <a:ext cx="0" cy="1325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A1EAA6-B1C1-48C6-B78D-CD84750CC353}"/>
              </a:ext>
            </a:extLst>
          </p:cNvPr>
          <p:cNvCxnSpPr>
            <a:cxnSpLocks/>
          </p:cNvCxnSpPr>
          <p:nvPr/>
        </p:nvCxnSpPr>
        <p:spPr>
          <a:xfrm>
            <a:off x="696286" y="6467912"/>
            <a:ext cx="3338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63FF9E2A-E94B-4939-833D-B6FBF44073CB}"/>
              </a:ext>
            </a:extLst>
          </p:cNvPr>
          <p:cNvSpPr/>
          <p:nvPr/>
        </p:nvSpPr>
        <p:spPr>
          <a:xfrm rot="10800000">
            <a:off x="696285" y="5679350"/>
            <a:ext cx="3271818" cy="788561"/>
          </a:xfrm>
          <a:prstGeom prst="flowChartDocumen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2A44AA-8F34-4BC7-BABA-4ABB946013E3}"/>
                  </a:ext>
                </a:extLst>
              </p:cNvPr>
              <p:cNvSpPr txBox="1"/>
              <p:nvPr/>
            </p:nvSpPr>
            <p:spPr>
              <a:xfrm>
                <a:off x="4035105" y="6283246"/>
                <a:ext cx="398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A2A44AA-8F34-4BC7-BABA-4ABB9460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05" y="6283246"/>
                <a:ext cx="398476" cy="369332"/>
              </a:xfrm>
              <a:prstGeom prst="rect">
                <a:avLst/>
              </a:prstGeom>
              <a:blipFill>
                <a:blip r:embed="rId5"/>
                <a:stretch>
                  <a:fillRect r="-6461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F3B8DD-7ED4-4AD7-88F2-15B0B77ED658}"/>
                  </a:ext>
                </a:extLst>
              </p:cNvPr>
              <p:cNvSpPr txBox="1"/>
              <p:nvPr/>
            </p:nvSpPr>
            <p:spPr>
              <a:xfrm>
                <a:off x="0" y="4989939"/>
                <a:ext cx="5494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F3B8DD-7ED4-4AD7-88F2-15B0B77E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9939"/>
                <a:ext cx="54947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FBF255D-FEF0-44A3-AF31-80DFF6370BF1}"/>
              </a:ext>
            </a:extLst>
          </p:cNvPr>
          <p:cNvSpPr txBox="1"/>
          <p:nvPr/>
        </p:nvSpPr>
        <p:spPr>
          <a:xfrm>
            <a:off x="4743974" y="5448517"/>
            <a:ext cx="5957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기댓값의 의미는 면적을 의미함</a:t>
            </a:r>
            <a:r>
              <a:rPr lang="en-US" altLang="ko-KR" sz="1200" b="1"/>
              <a:t>.</a:t>
            </a:r>
          </a:p>
          <a:p>
            <a:endParaRPr lang="en-US" altLang="ko-KR" sz="1200" b="1"/>
          </a:p>
          <a:p>
            <a:r>
              <a:rPr lang="ko-KR" altLang="en-US" sz="1200" b="1"/>
              <a:t>과연 그럼 </a:t>
            </a:r>
            <a:r>
              <a:rPr lang="en-US" altLang="ko-KR" sz="1200" b="1"/>
              <a:t>Risk</a:t>
            </a:r>
            <a:r>
              <a:rPr lang="ko-KR" altLang="en-US" sz="1200" b="1"/>
              <a:t>를 기댓값으로 표현하면서 </a:t>
            </a:r>
            <a:r>
              <a:rPr lang="en-US" altLang="ko-KR" sz="1200" b="1"/>
              <a:t>Risk</a:t>
            </a:r>
            <a:r>
              <a:rPr lang="ko-KR" altLang="en-US" sz="1200" b="1"/>
              <a:t>의 온전한 의미를 모두 담아내었는가</a:t>
            </a:r>
            <a:r>
              <a:rPr lang="en-US" altLang="ko-KR" sz="12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094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609B5-7154-400C-9602-2F299088DB34}"/>
                  </a:ext>
                </a:extLst>
              </p:cNvPr>
              <p:cNvSpPr txBox="1"/>
              <p:nvPr/>
            </p:nvSpPr>
            <p:spPr>
              <a:xfrm>
                <a:off x="205193" y="3177731"/>
                <a:ext cx="3485963" cy="56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altLang="ko-KR" sz="1200"/>
                            <m:t>Ω</m:t>
                          </m:r>
                        </m:sup>
                        <m:e>
                          <m:sSub>
                            <m:sSubPr>
                              <m:ctrlPr>
                                <a:rPr lang="el-GR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D609B5-7154-400C-9602-2F299088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3" y="3177731"/>
                <a:ext cx="3485963" cy="569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25C51-00A4-4F9B-8B3D-8784C570CC2B}"/>
                  </a:ext>
                </a:extLst>
              </p:cNvPr>
              <p:cNvSpPr txBox="1"/>
              <p:nvPr/>
            </p:nvSpPr>
            <p:spPr>
              <a:xfrm>
                <a:off x="192947" y="603623"/>
                <a:ext cx="4510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lang="ko-KR" altLang="en-US" sz="1200"/>
                  <a:t> 은 모든 경우를 나타내는 공간</a:t>
                </a:r>
                <a:r>
                  <a:rPr lang="en-US" altLang="ko-KR" sz="1200"/>
                  <a:t>(</a:t>
                </a:r>
                <a:r>
                  <a:rPr lang="ko-KR" altLang="en-US" sz="1200"/>
                  <a:t>유한한 넓이</a:t>
                </a:r>
                <a:r>
                  <a:rPr lang="en-US" altLang="ko-KR" sz="1200"/>
                  <a:t>?</a:t>
                </a:r>
                <a:r>
                  <a:rPr lang="ko-KR" altLang="en-US" sz="1200"/>
                  <a:t>라 가정</a:t>
                </a:r>
                <a:r>
                  <a:rPr lang="en-US" altLang="ko-KR" sz="120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25C51-00A4-4F9B-8B3D-8784C570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603623"/>
                <a:ext cx="4510978" cy="276999"/>
              </a:xfrm>
              <a:prstGeom prst="rect">
                <a:avLst/>
              </a:prstGeom>
              <a:blipFill>
                <a:blip r:embed="rId3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6E75E1-3EEA-457E-A4DC-A212BC26EA43}"/>
                  </a:ext>
                </a:extLst>
              </p:cNvPr>
              <p:cNvSpPr txBox="1"/>
              <p:nvPr/>
            </p:nvSpPr>
            <p:spPr>
              <a:xfrm>
                <a:off x="192947" y="933611"/>
                <a:ext cx="2145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ko-KR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6E75E1-3EEA-457E-A4DC-A212BC26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933611"/>
                <a:ext cx="2145844" cy="276999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67C58-47D6-40ED-B0BF-C8945D67049A}"/>
                  </a:ext>
                </a:extLst>
              </p:cNvPr>
              <p:cNvSpPr txBox="1"/>
              <p:nvPr/>
            </p:nvSpPr>
            <p:spPr>
              <a:xfrm>
                <a:off x="192947" y="1595639"/>
                <a:ext cx="6237413" cy="30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발생빈도주의 관점의 확률에 대응하는 기댓값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67C58-47D6-40ED-B0BF-C8945D67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1595639"/>
                <a:ext cx="6237413" cy="301621"/>
              </a:xfrm>
              <a:prstGeom prst="rect">
                <a:avLst/>
              </a:prstGeom>
              <a:blipFill>
                <a:blip r:embed="rId6"/>
                <a:stretch>
                  <a:fillRect t="-2041"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597795-430B-4255-B302-45C51059A668}"/>
                  </a:ext>
                </a:extLst>
              </p:cNvPr>
              <p:cNvSpPr txBox="1"/>
              <p:nvPr/>
            </p:nvSpPr>
            <p:spPr>
              <a:xfrm>
                <a:off x="205194" y="1899215"/>
                <a:ext cx="2133597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200"/>
                  <a:t> joint probability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597795-430B-4255-B302-45C51059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4" y="1899215"/>
                <a:ext cx="2133597" cy="325025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7E3731-14E4-49AA-8B98-0B23BFCFBA6B}"/>
              </a:ext>
            </a:extLst>
          </p:cNvPr>
          <p:cNvSpPr txBox="1"/>
          <p:nvPr/>
        </p:nvSpPr>
        <p:spPr>
          <a:xfrm>
            <a:off x="265445" y="2717455"/>
            <a:ext cx="2025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(Proof) continuous</a:t>
            </a:r>
            <a:r>
              <a:rPr lang="ko-KR" altLang="en-US" sz="1200" b="1"/>
              <a:t> </a:t>
            </a:r>
            <a:r>
              <a:rPr lang="en-US" altLang="ko-KR" sz="1200" b="1"/>
              <a:t>case</a:t>
            </a:r>
            <a:r>
              <a:rPr lang="ko-KR" altLang="en-US" sz="1200" b="1"/>
              <a:t> </a:t>
            </a:r>
            <a:r>
              <a:rPr lang="en-US" altLang="ko-KR" sz="1200" b="1"/>
              <a:t>: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0F5A4-E2AB-46EE-B469-70CFAA7BC4C4}"/>
                  </a:ext>
                </a:extLst>
              </p:cNvPr>
              <p:cNvSpPr txBox="1"/>
              <p:nvPr/>
            </p:nvSpPr>
            <p:spPr>
              <a:xfrm>
                <a:off x="192947" y="3898773"/>
                <a:ext cx="8674216" cy="56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altLang="ko-KR" sz="1200"/>
                            <m:t>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altLang="ko-KR" sz="1200"/>
                            <m:t>Ω</m:t>
                          </m:r>
                        </m:sup>
                        <m:e>
                          <m:f>
                            <m:fPr>
                              <m:ctrlPr>
                                <a:rPr lang="el-GR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altLang="ko-KR" sz="1200"/>
                            <m:t>Ω</m:t>
                          </m:r>
                        </m:sup>
                        <m:e>
                          <m:sSub>
                            <m:sSubPr>
                              <m:ctrlPr>
                                <a:rPr lang="el-GR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0F5A4-E2AB-46EE-B469-70CFAA7B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3898773"/>
                <a:ext cx="8674216" cy="569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4E7DE67-6241-4653-AA41-DD8E8DA6A077}"/>
              </a:ext>
            </a:extLst>
          </p:cNvPr>
          <p:cNvSpPr txBox="1"/>
          <p:nvPr/>
        </p:nvSpPr>
        <p:spPr>
          <a:xfrm>
            <a:off x="205194" y="175206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Notation :</a:t>
            </a:r>
            <a:endParaRPr lang="ko-KR" altLang="en-US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EF2EE-F009-4C80-AA2E-58BE284EB7E0}"/>
                  </a:ext>
                </a:extLst>
              </p:cNvPr>
              <p:cNvSpPr txBox="1"/>
              <p:nvPr/>
            </p:nvSpPr>
            <p:spPr>
              <a:xfrm>
                <a:off x="272569" y="5316260"/>
                <a:ext cx="3565321" cy="29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2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EF2EE-F009-4C80-AA2E-58BE284E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9" y="5316260"/>
                <a:ext cx="3565321" cy="293863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1D5333-9F91-4F2E-BB07-407BF6652A02}"/>
                  </a:ext>
                </a:extLst>
              </p:cNvPr>
              <p:cNvSpPr txBox="1"/>
              <p:nvPr/>
            </p:nvSpPr>
            <p:spPr>
              <a:xfrm>
                <a:off x="192947" y="1263599"/>
                <a:ext cx="5337680" cy="305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/>
                  <a:t>경우의</a:t>
                </a:r>
                <a:r>
                  <a:rPr lang="en-US" altLang="ko-KR" sz="1200"/>
                  <a:t> linearity</a:t>
                </a:r>
                <a:r>
                  <a:rPr lang="ko-KR" altLang="en-US" sz="1200"/>
                  <a:t>를 만족</a:t>
                </a:r>
                <a:r>
                  <a:rPr lang="en-US" altLang="ko-KR" sz="1200"/>
                  <a:t>. (ex: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1D5333-9F91-4F2E-BB07-407BF665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47" y="1263599"/>
                <a:ext cx="5337680" cy="305084"/>
              </a:xfrm>
              <a:prstGeom prst="rect">
                <a:avLst/>
              </a:prstGeom>
              <a:blipFill>
                <a:blip r:embed="rId11"/>
                <a:stretch>
                  <a:fillRect t="-84000" r="-114" b="-1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70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8E06B65-910C-4826-9847-0AD1B833861D}"/>
              </a:ext>
            </a:extLst>
          </p:cNvPr>
          <p:cNvCxnSpPr>
            <a:cxnSpLocks/>
          </p:cNvCxnSpPr>
          <p:nvPr/>
        </p:nvCxnSpPr>
        <p:spPr>
          <a:xfrm flipH="1" flipV="1">
            <a:off x="3920450" y="1459274"/>
            <a:ext cx="1" cy="1677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932D80-C669-40E4-AB3D-8E93AD4BE1EE}"/>
              </a:ext>
            </a:extLst>
          </p:cNvPr>
          <p:cNvCxnSpPr>
            <a:cxnSpLocks/>
          </p:cNvCxnSpPr>
          <p:nvPr/>
        </p:nvCxnSpPr>
        <p:spPr>
          <a:xfrm>
            <a:off x="3909270" y="5033395"/>
            <a:ext cx="280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7F129AF9-9CA7-4B92-AE03-069BE87170E7}"/>
              </a:ext>
            </a:extLst>
          </p:cNvPr>
          <p:cNvSpPr/>
          <p:nvPr/>
        </p:nvSpPr>
        <p:spPr>
          <a:xfrm>
            <a:off x="5343782" y="4999842"/>
            <a:ext cx="104860" cy="8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C5344-BBA1-4A6F-AE68-45F74155175F}"/>
                  </a:ext>
                </a:extLst>
              </p:cNvPr>
              <p:cNvSpPr txBox="1"/>
              <p:nvPr/>
            </p:nvSpPr>
            <p:spPr>
              <a:xfrm>
                <a:off x="5459110" y="4999842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C5344-BBA1-4A6F-AE68-45F74155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10" y="4999842"/>
                <a:ext cx="289438" cy="276999"/>
              </a:xfrm>
              <a:prstGeom prst="rect">
                <a:avLst/>
              </a:prstGeom>
              <a:blipFill>
                <a:blip r:embed="rId2"/>
                <a:stretch>
                  <a:fillRect l="-6383" r="-4255"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6F0C3-9861-450B-B560-C5B39BFDF767}"/>
                  </a:ext>
                </a:extLst>
              </p:cNvPr>
              <p:cNvSpPr txBox="1"/>
              <p:nvPr/>
            </p:nvSpPr>
            <p:spPr>
              <a:xfrm>
                <a:off x="6871973" y="4894895"/>
                <a:ext cx="214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06F0C3-9861-450B-B560-C5B39BFD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73" y="4894895"/>
                <a:ext cx="214802" cy="276999"/>
              </a:xfrm>
              <a:prstGeom prst="rect">
                <a:avLst/>
              </a:prstGeom>
              <a:blipFill>
                <a:blip r:embed="rId3"/>
                <a:stretch>
                  <a:fillRect l="-8333" r="-8333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55BF92-DFEB-455F-A7EF-44EF91528147}"/>
              </a:ext>
            </a:extLst>
          </p:cNvPr>
          <p:cNvCxnSpPr>
            <a:cxnSpLocks/>
          </p:cNvCxnSpPr>
          <p:nvPr/>
        </p:nvCxnSpPr>
        <p:spPr>
          <a:xfrm>
            <a:off x="3909270" y="4108347"/>
            <a:ext cx="280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F2ADA0E-A7B9-43CD-9226-458DCAC11D20}"/>
              </a:ext>
            </a:extLst>
          </p:cNvPr>
          <p:cNvSpPr/>
          <p:nvPr/>
        </p:nvSpPr>
        <p:spPr>
          <a:xfrm>
            <a:off x="5343782" y="4074794"/>
            <a:ext cx="104860" cy="8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29A6D2-AE2C-42EE-9705-DCA3DF6E4BC7}"/>
                  </a:ext>
                </a:extLst>
              </p:cNvPr>
              <p:cNvSpPr txBox="1"/>
              <p:nvPr/>
            </p:nvSpPr>
            <p:spPr>
              <a:xfrm>
                <a:off x="5459110" y="4108346"/>
                <a:ext cx="850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29A6D2-AE2C-42EE-9705-DCA3DF6E4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10" y="4108346"/>
                <a:ext cx="850361" cy="276999"/>
              </a:xfrm>
              <a:prstGeom prst="rect">
                <a:avLst/>
              </a:prstGeom>
              <a:blipFill>
                <a:blip r:embed="rId4"/>
                <a:stretch>
                  <a:fillRect l="-791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69044-1011-4775-85FF-01536F1BC5E9}"/>
                  </a:ext>
                </a:extLst>
              </p:cNvPr>
              <p:cNvSpPr txBox="1"/>
              <p:nvPr/>
            </p:nvSpPr>
            <p:spPr>
              <a:xfrm>
                <a:off x="6871973" y="3969847"/>
                <a:ext cx="779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469044-1011-4775-85FF-01536F1B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73" y="3969847"/>
                <a:ext cx="779893" cy="276999"/>
              </a:xfrm>
              <a:prstGeom prst="rect">
                <a:avLst/>
              </a:prstGeom>
              <a:blipFill>
                <a:blip r:embed="rId5"/>
                <a:stretch>
                  <a:fillRect l="-859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7D99A1-37F0-4571-8B8A-D9DE0B42EFE0}"/>
              </a:ext>
            </a:extLst>
          </p:cNvPr>
          <p:cNvCxnSpPr>
            <a:cxnSpLocks/>
          </p:cNvCxnSpPr>
          <p:nvPr/>
        </p:nvCxnSpPr>
        <p:spPr>
          <a:xfrm flipH="1" flipV="1">
            <a:off x="5396212" y="4253214"/>
            <a:ext cx="1" cy="6586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B5B9C4-2777-4F4F-8692-77C7C9986A23}"/>
              </a:ext>
            </a:extLst>
          </p:cNvPr>
          <p:cNvCxnSpPr>
            <a:cxnSpLocks/>
          </p:cNvCxnSpPr>
          <p:nvPr/>
        </p:nvCxnSpPr>
        <p:spPr>
          <a:xfrm>
            <a:off x="3909270" y="3128683"/>
            <a:ext cx="280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BA110B9-F3F3-4758-98D1-49EC012E954A}"/>
              </a:ext>
            </a:extLst>
          </p:cNvPr>
          <p:cNvSpPr/>
          <p:nvPr/>
        </p:nvSpPr>
        <p:spPr>
          <a:xfrm>
            <a:off x="5343782" y="3095130"/>
            <a:ext cx="104860" cy="8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9EF-F5DD-45A6-8326-B0CDA7CA92D2}"/>
                  </a:ext>
                </a:extLst>
              </p:cNvPr>
              <p:cNvSpPr txBox="1"/>
              <p:nvPr/>
            </p:nvSpPr>
            <p:spPr>
              <a:xfrm>
                <a:off x="5438944" y="3179014"/>
                <a:ext cx="1355436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9EF-F5DD-45A6-8326-B0CDA7CA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4" y="3179014"/>
                <a:ext cx="1355436" cy="319062"/>
              </a:xfrm>
              <a:prstGeom prst="rect">
                <a:avLst/>
              </a:prstGeom>
              <a:blipFill>
                <a:blip r:embed="rId6"/>
                <a:stretch>
                  <a:fillRect b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A22BEF-84C7-4EC6-AC28-083DDA136B46}"/>
                  </a:ext>
                </a:extLst>
              </p:cNvPr>
              <p:cNvSpPr txBox="1"/>
              <p:nvPr/>
            </p:nvSpPr>
            <p:spPr>
              <a:xfrm>
                <a:off x="6871973" y="2990183"/>
                <a:ext cx="1195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A22BEF-84C7-4EC6-AC28-083DDA13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73" y="2990183"/>
                <a:ext cx="1195392" cy="276999"/>
              </a:xfrm>
              <a:prstGeom prst="rect">
                <a:avLst/>
              </a:prstGeom>
              <a:blipFill>
                <a:blip r:embed="rId7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3217EB-AF90-4B65-913D-9CB89D7F546B}"/>
              </a:ext>
            </a:extLst>
          </p:cNvPr>
          <p:cNvCxnSpPr>
            <a:cxnSpLocks/>
          </p:cNvCxnSpPr>
          <p:nvPr/>
        </p:nvCxnSpPr>
        <p:spPr>
          <a:xfrm flipH="1" flipV="1">
            <a:off x="5385063" y="3297594"/>
            <a:ext cx="1" cy="6586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43EE44-41AB-46C1-97EB-6872BD3C97AE}"/>
                  </a:ext>
                </a:extLst>
              </p:cNvPr>
              <p:cNvSpPr txBox="1"/>
              <p:nvPr/>
            </p:nvSpPr>
            <p:spPr>
              <a:xfrm>
                <a:off x="2713878" y="1191385"/>
                <a:ext cx="1323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43EE44-41AB-46C1-97EB-6872BD3C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78" y="1191385"/>
                <a:ext cx="1323567" cy="276999"/>
              </a:xfrm>
              <a:prstGeom prst="rect">
                <a:avLst/>
              </a:prstGeom>
              <a:blipFill>
                <a:blip r:embed="rId8"/>
                <a:stretch>
                  <a:fillRect l="-230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14270734-7785-4EEB-909E-A19D694259B3}"/>
              </a:ext>
            </a:extLst>
          </p:cNvPr>
          <p:cNvSpPr/>
          <p:nvPr/>
        </p:nvSpPr>
        <p:spPr>
          <a:xfrm>
            <a:off x="5332633" y="1878726"/>
            <a:ext cx="104860" cy="83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23E89D6-D2DE-4410-B5D8-C43017AF8B79}"/>
              </a:ext>
            </a:extLst>
          </p:cNvPr>
          <p:cNvCxnSpPr>
            <a:cxnSpLocks/>
            <a:stCxn id="22" idx="0"/>
            <a:endCxn id="27" idx="4"/>
          </p:cNvCxnSpPr>
          <p:nvPr/>
        </p:nvCxnSpPr>
        <p:spPr>
          <a:xfrm flipH="1" flipV="1">
            <a:off x="5385063" y="1962610"/>
            <a:ext cx="11149" cy="11325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52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7EF0AA-C0D1-482C-88E7-FDC75BE1F5D2}"/>
                  </a:ext>
                </a:extLst>
              </p:cNvPr>
              <p:cNvSpPr txBox="1"/>
              <p:nvPr/>
            </p:nvSpPr>
            <p:spPr>
              <a:xfrm>
                <a:off x="487318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7EF0AA-C0D1-482C-88E7-FDC75BE1F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8" y="750814"/>
                <a:ext cx="304955" cy="276999"/>
              </a:xfrm>
              <a:prstGeom prst="rect">
                <a:avLst/>
              </a:prstGeom>
              <a:blipFill>
                <a:blip r:embed="rId2"/>
                <a:stretch>
                  <a:fillRect l="-6000" r="-2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34D6B-A4D4-4B23-BC96-3A92C9BD1924}"/>
                  </a:ext>
                </a:extLst>
              </p:cNvPr>
              <p:cNvSpPr txBox="1"/>
              <p:nvPr/>
            </p:nvSpPr>
            <p:spPr>
              <a:xfrm>
                <a:off x="982269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34D6B-A4D4-4B23-BC96-3A92C9BD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750814"/>
                <a:ext cx="304955" cy="276999"/>
              </a:xfrm>
              <a:prstGeom prst="rect">
                <a:avLst/>
              </a:prstGeom>
              <a:blipFill>
                <a:blip r:embed="rId3"/>
                <a:stretch>
                  <a:fillRect l="-6000" r="-4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BF54E-D403-495B-B248-7D634A71644A}"/>
                  </a:ext>
                </a:extLst>
              </p:cNvPr>
              <p:cNvSpPr txBox="1"/>
              <p:nvPr/>
            </p:nvSpPr>
            <p:spPr>
              <a:xfrm>
                <a:off x="1477220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BF54E-D403-495B-B248-7D634A71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220" y="750814"/>
                <a:ext cx="304955" cy="276999"/>
              </a:xfrm>
              <a:prstGeom prst="rect">
                <a:avLst/>
              </a:prstGeom>
              <a:blipFill>
                <a:blip r:embed="rId4"/>
                <a:stretch>
                  <a:fillRect l="-6000" r="-4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F14E5-5E2B-4F26-800A-FEB09B6D5955}"/>
                  </a:ext>
                </a:extLst>
              </p:cNvPr>
              <p:cNvSpPr txBox="1"/>
              <p:nvPr/>
            </p:nvSpPr>
            <p:spPr>
              <a:xfrm>
                <a:off x="487317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F14E5-5E2B-4F26-800A-FEB09B6D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7" y="1237375"/>
                <a:ext cx="310278" cy="276999"/>
              </a:xfrm>
              <a:prstGeom prst="rect">
                <a:avLst/>
              </a:prstGeom>
              <a:blipFill>
                <a:blip r:embed="rId5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D8721-8194-46A7-A24E-F92C41A4C237}"/>
                  </a:ext>
                </a:extLst>
              </p:cNvPr>
              <p:cNvSpPr txBox="1"/>
              <p:nvPr/>
            </p:nvSpPr>
            <p:spPr>
              <a:xfrm>
                <a:off x="982269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D8721-8194-46A7-A24E-F92C41A4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1237375"/>
                <a:ext cx="310278" cy="276999"/>
              </a:xfrm>
              <a:prstGeom prst="rect">
                <a:avLst/>
              </a:prstGeom>
              <a:blipFill>
                <a:blip r:embed="rId6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AB6366-28FB-408E-8F07-663AFB3AC979}"/>
                  </a:ext>
                </a:extLst>
              </p:cNvPr>
              <p:cNvSpPr txBox="1"/>
              <p:nvPr/>
            </p:nvSpPr>
            <p:spPr>
              <a:xfrm>
                <a:off x="1477220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AB6366-28FB-408E-8F07-663AFB3A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220" y="1237375"/>
                <a:ext cx="310278" cy="276999"/>
              </a:xfrm>
              <a:prstGeom prst="rect">
                <a:avLst/>
              </a:prstGeom>
              <a:blipFill>
                <a:blip r:embed="rId7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96685-FD05-4534-B601-31932D935315}"/>
                  </a:ext>
                </a:extLst>
              </p:cNvPr>
              <p:cNvSpPr txBox="1"/>
              <p:nvPr/>
            </p:nvSpPr>
            <p:spPr>
              <a:xfrm>
                <a:off x="1973647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996685-FD05-4534-B601-31932D93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47" y="1237375"/>
                <a:ext cx="310278" cy="276999"/>
              </a:xfrm>
              <a:prstGeom prst="rect">
                <a:avLst/>
              </a:prstGeom>
              <a:blipFill>
                <a:blip r:embed="rId8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D13374-FFFE-4EB1-ABA8-31698FA0A7CB}"/>
                  </a:ext>
                </a:extLst>
              </p:cNvPr>
              <p:cNvSpPr txBox="1"/>
              <p:nvPr/>
            </p:nvSpPr>
            <p:spPr>
              <a:xfrm>
                <a:off x="2468598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D13374-FFFE-4EB1-ABA8-31698FA0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98" y="1237375"/>
                <a:ext cx="310278" cy="276999"/>
              </a:xfrm>
              <a:prstGeom prst="rect">
                <a:avLst/>
              </a:prstGeom>
              <a:blipFill>
                <a:blip r:embed="rId9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E0ACC-9095-439A-810E-5F4A7CA92467}"/>
                  </a:ext>
                </a:extLst>
              </p:cNvPr>
              <p:cNvSpPr txBox="1"/>
              <p:nvPr/>
            </p:nvSpPr>
            <p:spPr>
              <a:xfrm>
                <a:off x="487317" y="172393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E0ACC-9095-439A-810E-5F4A7CA9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7" y="1723936"/>
                <a:ext cx="310278" cy="276999"/>
              </a:xfrm>
              <a:prstGeom prst="rect">
                <a:avLst/>
              </a:prstGeom>
              <a:blipFill>
                <a:blip r:embed="rId10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FB0AA-BCD9-4D6E-B898-75EBBDEDE40D}"/>
                  </a:ext>
                </a:extLst>
              </p:cNvPr>
              <p:cNvSpPr txBox="1"/>
              <p:nvPr/>
            </p:nvSpPr>
            <p:spPr>
              <a:xfrm>
                <a:off x="982269" y="172393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6FB0AA-BCD9-4D6E-B898-75EBBDED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1723936"/>
                <a:ext cx="310278" cy="276999"/>
              </a:xfrm>
              <a:prstGeom prst="rect">
                <a:avLst/>
              </a:prstGeom>
              <a:blipFill>
                <a:blip r:embed="rId11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A08C5CB-DFBD-4C45-8789-A0EA81E51505}"/>
              </a:ext>
            </a:extLst>
          </p:cNvPr>
          <p:cNvSpPr txBox="1"/>
          <p:nvPr/>
        </p:nvSpPr>
        <p:spPr>
          <a:xfrm>
            <a:off x="468347" y="29230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Population set</a:t>
            </a:r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518E0D-A789-4FAB-A3A2-F162297F5813}"/>
                  </a:ext>
                </a:extLst>
              </p:cNvPr>
              <p:cNvSpPr txBox="1"/>
              <p:nvPr/>
            </p:nvSpPr>
            <p:spPr>
              <a:xfrm>
                <a:off x="3850547" y="292496"/>
                <a:ext cx="10495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200"/>
                  <a:t>Function 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518E0D-A789-4FAB-A3A2-F162297F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7" y="292496"/>
                <a:ext cx="1049518" cy="184666"/>
              </a:xfrm>
              <a:prstGeom prst="rect">
                <a:avLst/>
              </a:prstGeom>
              <a:blipFill>
                <a:blip r:embed="rId12"/>
                <a:stretch>
                  <a:fillRect l="-9302" t="-30000" r="-5814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12693-5CA9-4C31-A43B-27177F20D00E}"/>
                  </a:ext>
                </a:extLst>
              </p:cNvPr>
              <p:cNvSpPr txBox="1"/>
              <p:nvPr/>
            </p:nvSpPr>
            <p:spPr>
              <a:xfrm>
                <a:off x="4223411" y="1375874"/>
                <a:ext cx="3010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+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12693-5CA9-4C31-A43B-27177F20D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1375874"/>
                <a:ext cx="3010696" cy="215444"/>
              </a:xfrm>
              <a:prstGeom prst="rect">
                <a:avLst/>
              </a:prstGeom>
              <a:blipFill>
                <a:blip r:embed="rId13"/>
                <a:stretch>
                  <a:fillRect l="-2024" t="-28571" r="-1619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36625A-2EB5-4A6D-8C75-DF41089DA50C}"/>
                  </a:ext>
                </a:extLst>
              </p:cNvPr>
              <p:cNvSpPr txBox="1"/>
              <p:nvPr/>
            </p:nvSpPr>
            <p:spPr>
              <a:xfrm>
                <a:off x="216931" y="2509329"/>
                <a:ext cx="91781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36625A-2EB5-4A6D-8C75-DF41089DA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1" y="2509329"/>
                <a:ext cx="917815" cy="404726"/>
              </a:xfrm>
              <a:prstGeom prst="rect">
                <a:avLst/>
              </a:prstGeom>
              <a:blipFill>
                <a:blip r:embed="rId14"/>
                <a:stretch>
                  <a:fillRect l="-3333" t="-1515" r="-266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6A3E9-FD70-4936-8B4A-A6EEE663D137}"/>
                  </a:ext>
                </a:extLst>
              </p:cNvPr>
              <p:cNvSpPr txBox="1"/>
              <p:nvPr/>
            </p:nvSpPr>
            <p:spPr>
              <a:xfrm>
                <a:off x="1321183" y="2504969"/>
                <a:ext cx="921983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6A3E9-FD70-4936-8B4A-A6EEE663D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83" y="2504969"/>
                <a:ext cx="921983" cy="409086"/>
              </a:xfrm>
              <a:prstGeom prst="rect">
                <a:avLst/>
              </a:prstGeom>
              <a:blipFill>
                <a:blip r:embed="rId15"/>
                <a:stretch>
                  <a:fillRect l="-3311" t="-1493" r="-2649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4F5DE9-48CC-4E73-ACC3-CA0F848B2C95}"/>
                  </a:ext>
                </a:extLst>
              </p:cNvPr>
              <p:cNvSpPr txBox="1"/>
              <p:nvPr/>
            </p:nvSpPr>
            <p:spPr>
              <a:xfrm>
                <a:off x="2429603" y="2509329"/>
                <a:ext cx="92198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4F5DE9-48CC-4E73-ACC3-CA0F848B2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03" y="2509329"/>
                <a:ext cx="921983" cy="404726"/>
              </a:xfrm>
              <a:prstGeom prst="rect">
                <a:avLst/>
              </a:prstGeom>
              <a:blipFill>
                <a:blip r:embed="rId16"/>
                <a:stretch>
                  <a:fillRect l="-3311" t="-1515" r="-264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1E3F0-98C1-4217-89E3-4374A7FB0184}"/>
                  </a:ext>
                </a:extLst>
              </p:cNvPr>
              <p:cNvSpPr txBox="1"/>
              <p:nvPr/>
            </p:nvSpPr>
            <p:spPr>
              <a:xfrm>
                <a:off x="4223411" y="3288999"/>
                <a:ext cx="3306354" cy="1170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>
                  <a:ea typeface="Cambria Math" panose="02040503050406030204" pitchFamily="18" charset="0"/>
                </a:endParaRPr>
              </a:p>
              <a:p>
                <a:endParaRPr lang="en-US" altLang="ko-KR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>
                  <a:ea typeface="Cambria Math" panose="02040503050406030204" pitchFamily="18" charset="0"/>
                </a:endParaRPr>
              </a:p>
              <a:p>
                <a:endParaRPr lang="en-US" altLang="ko-KR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1E3F0-98C1-4217-89E3-4374A7FB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3288999"/>
                <a:ext cx="3306354" cy="1170833"/>
              </a:xfrm>
              <a:prstGeom prst="rect">
                <a:avLst/>
              </a:prstGeom>
              <a:blipFill>
                <a:blip r:embed="rId17"/>
                <a:stretch>
                  <a:fillRect l="-1845" t="-5208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03B266-B899-4904-9789-13EF07CA1A09}"/>
                  </a:ext>
                </a:extLst>
              </p:cNvPr>
              <p:cNvSpPr txBox="1"/>
              <p:nvPr/>
            </p:nvSpPr>
            <p:spPr>
              <a:xfrm>
                <a:off x="4223411" y="5618904"/>
                <a:ext cx="8333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03B266-B899-4904-9789-13EF07CA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5618904"/>
                <a:ext cx="833305" cy="215444"/>
              </a:xfrm>
              <a:prstGeom prst="rect">
                <a:avLst/>
              </a:prstGeom>
              <a:blipFill>
                <a:blip r:embed="rId18"/>
                <a:stretch>
                  <a:fillRect l="-292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6CB4ADC-2D06-418E-9DEC-B6ADFD39D6D1}"/>
              </a:ext>
            </a:extLst>
          </p:cNvPr>
          <p:cNvSpPr txBox="1"/>
          <p:nvPr/>
        </p:nvSpPr>
        <p:spPr>
          <a:xfrm>
            <a:off x="5427677" y="5683155"/>
            <a:ext cx="532568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/>
              <a:t>상수배 관계를 갖음</a:t>
            </a:r>
            <a:r>
              <a:rPr lang="en-US" altLang="ko-KR" sz="1200"/>
              <a:t> </a:t>
            </a:r>
            <a:r>
              <a:rPr lang="ko-KR" altLang="en-US" sz="1200"/>
              <a:t>왜냐하면 </a:t>
            </a:r>
            <a:r>
              <a:rPr lang="en-US" altLang="ko-KR" sz="1200"/>
              <a:t>Expected value </a:t>
            </a:r>
            <a:r>
              <a:rPr lang="ko-KR" altLang="en-US" sz="1200"/>
              <a:t>함수는 선형성을 만족하기 때문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그렇다면 </a:t>
            </a:r>
            <a:r>
              <a:rPr lang="en-US" altLang="ko-KR" sz="1200"/>
              <a:t>L </a:t>
            </a:r>
            <a:r>
              <a:rPr lang="ko-KR" altLang="en-US" sz="1200"/>
              <a:t>이 개입된다면</a:t>
            </a:r>
            <a:r>
              <a:rPr lang="en-US" altLang="ko-KR" sz="120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2F2A5-C9E5-4266-92F6-7EE6C92B2A09}"/>
              </a:ext>
            </a:extLst>
          </p:cNvPr>
          <p:cNvSpPr txBox="1"/>
          <p:nvPr/>
        </p:nvSpPr>
        <p:spPr>
          <a:xfrm>
            <a:off x="7529765" y="5138687"/>
            <a:ext cx="24042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/>
              <a:t>Linearity = additivity, homogenety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49100DD-3D19-4009-B12C-B689C6CC1EB1}"/>
              </a:ext>
            </a:extLst>
          </p:cNvPr>
          <p:cNvSpPr/>
          <p:nvPr/>
        </p:nvSpPr>
        <p:spPr>
          <a:xfrm>
            <a:off x="73539" y="542883"/>
            <a:ext cx="3112315" cy="1803399"/>
          </a:xfrm>
          <a:prstGeom prst="ellipse">
            <a:avLst/>
          </a:prstGeom>
          <a:noFill/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5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518E0D-A789-4FAB-A3A2-F162297F5813}"/>
                  </a:ext>
                </a:extLst>
              </p:cNvPr>
              <p:cNvSpPr txBox="1"/>
              <p:nvPr/>
            </p:nvSpPr>
            <p:spPr>
              <a:xfrm>
                <a:off x="3850547" y="292496"/>
                <a:ext cx="2741328" cy="228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/>
                  <a:t>Function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518E0D-A789-4FAB-A3A2-F162297F5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547" y="292496"/>
                <a:ext cx="2741328" cy="228139"/>
              </a:xfrm>
              <a:prstGeom prst="rect">
                <a:avLst/>
              </a:prstGeom>
              <a:blipFill>
                <a:blip r:embed="rId2"/>
                <a:stretch>
                  <a:fillRect l="-4009" t="-154054" r="-8018" b="-240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12693-5CA9-4C31-A43B-27177F20D00E}"/>
                  </a:ext>
                </a:extLst>
              </p:cNvPr>
              <p:cNvSpPr txBox="1"/>
              <p:nvPr/>
            </p:nvSpPr>
            <p:spPr>
              <a:xfrm>
                <a:off x="4223411" y="1375874"/>
                <a:ext cx="3010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+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12693-5CA9-4C31-A43B-27177F20D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1375874"/>
                <a:ext cx="3010696" cy="215444"/>
              </a:xfrm>
              <a:prstGeom prst="rect">
                <a:avLst/>
              </a:prstGeom>
              <a:blipFill>
                <a:blip r:embed="rId3"/>
                <a:stretch>
                  <a:fillRect l="-2024" t="-28571" r="-1619" b="-5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1E3F0-98C1-4217-89E3-4374A7FB0184}"/>
                  </a:ext>
                </a:extLst>
              </p:cNvPr>
              <p:cNvSpPr txBox="1"/>
              <p:nvPr/>
            </p:nvSpPr>
            <p:spPr>
              <a:xfrm>
                <a:off x="4223411" y="3288999"/>
                <a:ext cx="6849824" cy="309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4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1E3F0-98C1-4217-89E3-4374A7FB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3288999"/>
                <a:ext cx="6849824" cy="309059"/>
              </a:xfrm>
              <a:prstGeom prst="rect">
                <a:avLst/>
              </a:prstGeom>
              <a:blipFill>
                <a:blip r:embed="rId4"/>
                <a:stretch>
                  <a:fillRect l="-890" t="-8000" r="-98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03B266-B899-4904-9789-13EF07CA1A09}"/>
                  </a:ext>
                </a:extLst>
              </p:cNvPr>
              <p:cNvSpPr txBox="1"/>
              <p:nvPr/>
            </p:nvSpPr>
            <p:spPr>
              <a:xfrm>
                <a:off x="3985167" y="5043893"/>
                <a:ext cx="12280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)=10(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03B266-B899-4904-9789-13EF07CA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67" y="5043893"/>
                <a:ext cx="1228092" cy="215444"/>
              </a:xfrm>
              <a:prstGeom prst="rect">
                <a:avLst/>
              </a:prstGeom>
              <a:blipFill>
                <a:blip r:embed="rId5"/>
                <a:stretch>
                  <a:fillRect l="-1990" r="-3483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6CB4ADC-2D06-418E-9DEC-B6ADFD39D6D1}"/>
              </a:ext>
            </a:extLst>
          </p:cNvPr>
          <p:cNvSpPr txBox="1"/>
          <p:nvPr/>
        </p:nvSpPr>
        <p:spPr>
          <a:xfrm>
            <a:off x="5425945" y="5066809"/>
            <a:ext cx="1340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200"/>
              <a:t>상수배 관계를 갖음</a:t>
            </a:r>
            <a:endParaRPr lang="en-US" altLang="ko-K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741CA0-AAA0-42D4-B25D-D811AA7072BA}"/>
                  </a:ext>
                </a:extLst>
              </p:cNvPr>
              <p:cNvSpPr txBox="1"/>
              <p:nvPr/>
            </p:nvSpPr>
            <p:spPr>
              <a:xfrm>
                <a:off x="4204788" y="3973210"/>
                <a:ext cx="6776086" cy="32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ko-KR" sz="1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/>
                  <a:t>+</a:t>
                </a:r>
                <a:r>
                  <a:rPr lang="en-US" altLang="ko-KR" sz="1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𝑅𝑖𝑠𝑘</m:t>
                        </m:r>
                      </m:e>
                    </m:nary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741CA0-AAA0-42D4-B25D-D811AA70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88" y="3973210"/>
                <a:ext cx="6776086" cy="320152"/>
              </a:xfrm>
              <a:prstGeom prst="rect">
                <a:avLst/>
              </a:prstGeom>
              <a:blipFill>
                <a:blip r:embed="rId6"/>
                <a:stretch>
                  <a:fillRect l="-900" t="-96154" b="-155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CA7719C-A7D4-4961-9328-69C1AB7A3561}"/>
              </a:ext>
            </a:extLst>
          </p:cNvPr>
          <p:cNvSpPr txBox="1"/>
          <p:nvPr/>
        </p:nvSpPr>
        <p:spPr>
          <a:xfrm>
            <a:off x="3985167" y="6125117"/>
            <a:ext cx="578837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Loss function</a:t>
            </a:r>
            <a:r>
              <a:rPr lang="ko-KR" altLang="en-US" sz="1200" b="1">
                <a:solidFill>
                  <a:srgbClr val="FF0000"/>
                </a:solidFill>
              </a:rPr>
              <a:t>은 </a:t>
            </a:r>
            <a:r>
              <a:rPr lang="en-US" altLang="ko-KR" sz="1200" b="1">
                <a:solidFill>
                  <a:srgbClr val="FF0000"/>
                </a:solidFill>
              </a:rPr>
              <a:t>non negative </a:t>
            </a:r>
            <a:r>
              <a:rPr lang="ko-KR" altLang="en-US" sz="1200" b="1">
                <a:solidFill>
                  <a:srgbClr val="FF0000"/>
                </a:solidFill>
              </a:rPr>
              <a:t>일 필요가 있나</a:t>
            </a:r>
            <a:r>
              <a:rPr lang="en-US" altLang="ko-KR" sz="1200" b="1">
                <a:solidFill>
                  <a:srgbClr val="FF0000"/>
                </a:solidFill>
              </a:rPr>
              <a:t>? -&gt; </a:t>
            </a:r>
            <a:r>
              <a:rPr lang="ko-KR" altLang="en-US" sz="1200" b="1">
                <a:solidFill>
                  <a:srgbClr val="FF0000"/>
                </a:solidFill>
              </a:rPr>
              <a:t>없음</a:t>
            </a:r>
            <a:r>
              <a:rPr lang="en-US" altLang="ko-KR" sz="1200" b="1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최소점이 </a:t>
            </a:r>
            <a:r>
              <a:rPr lang="en-US" altLang="ko-KR" sz="1200" b="1">
                <a:solidFill>
                  <a:srgbClr val="FF0000"/>
                </a:solidFill>
              </a:rPr>
              <a:t>-5</a:t>
            </a:r>
            <a:r>
              <a:rPr lang="ko-KR" altLang="en-US" sz="1200" b="1">
                <a:solidFill>
                  <a:srgbClr val="FF0000"/>
                </a:solidFill>
              </a:rPr>
              <a:t>여도 상관없음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Loss function</a:t>
            </a:r>
            <a:r>
              <a:rPr lang="ko-KR" altLang="en-US" sz="1200" b="1">
                <a:solidFill>
                  <a:srgbClr val="FF0000"/>
                </a:solidFill>
              </a:rPr>
              <a:t>은 </a:t>
            </a:r>
            <a:r>
              <a:rPr lang="en-US" altLang="ko-KR" sz="1200" b="1">
                <a:solidFill>
                  <a:srgbClr val="FF0000"/>
                </a:solidFill>
              </a:rPr>
              <a:t>convex function</a:t>
            </a:r>
            <a:r>
              <a:rPr lang="ko-KR" altLang="en-US" sz="1200" b="1">
                <a:solidFill>
                  <a:srgbClr val="FF0000"/>
                </a:solidFill>
              </a:rPr>
              <a:t>일 필요가 있나</a:t>
            </a:r>
            <a:r>
              <a:rPr lang="en-US" altLang="ko-KR" sz="1200" b="1">
                <a:solidFill>
                  <a:srgbClr val="FF0000"/>
                </a:solidFill>
              </a:rPr>
              <a:t>? -&gt;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000B46-6CF7-4B93-A2CC-755CF2022218}"/>
                  </a:ext>
                </a:extLst>
              </p:cNvPr>
              <p:cNvSpPr txBox="1"/>
              <p:nvPr/>
            </p:nvSpPr>
            <p:spPr>
              <a:xfrm>
                <a:off x="4223411" y="1862435"/>
                <a:ext cx="5009898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/>
                  <a:t>+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000B46-6CF7-4B93-A2CC-755CF202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411" y="1862435"/>
                <a:ext cx="5009898" cy="285656"/>
              </a:xfrm>
              <a:prstGeom prst="rect">
                <a:avLst/>
              </a:prstGeom>
              <a:blipFill>
                <a:blip r:embed="rId7"/>
                <a:stretch>
                  <a:fillRect l="-1217" t="-4348" r="-608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D92114-C2A0-469C-BB2E-9E56ED189776}"/>
                  </a:ext>
                </a:extLst>
              </p:cNvPr>
              <p:cNvSpPr txBox="1"/>
              <p:nvPr/>
            </p:nvSpPr>
            <p:spPr>
              <a:xfrm>
                <a:off x="7787976" y="271218"/>
                <a:ext cx="857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D92114-C2A0-469C-BB2E-9E56ED189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976" y="271218"/>
                <a:ext cx="857671" cy="276999"/>
              </a:xfrm>
              <a:prstGeom prst="rect">
                <a:avLst/>
              </a:prstGeom>
              <a:blipFill>
                <a:blip r:embed="rId8"/>
                <a:stretch>
                  <a:fillRect l="-5000" r="-8571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B272A-3EF8-476F-A663-0C7446823221}"/>
                  </a:ext>
                </a:extLst>
              </p:cNvPr>
              <p:cNvSpPr txBox="1"/>
              <p:nvPr/>
            </p:nvSpPr>
            <p:spPr>
              <a:xfrm>
                <a:off x="3985167" y="5390069"/>
                <a:ext cx="4621772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10×</m:t>
                    </m:r>
                    <m:nary>
                      <m:naryPr>
                        <m:chr m:val="∑"/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10×</m:t>
                        </m:r>
                        <m: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𝑅𝑖𝑠𝑘</m:t>
                        </m:r>
                      </m:e>
                    </m:nary>
                  </m:oMath>
                </a14:m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B272A-3EF8-476F-A663-0C744682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67" y="5390069"/>
                <a:ext cx="4621772" cy="335476"/>
              </a:xfrm>
              <a:prstGeom prst="rect">
                <a:avLst/>
              </a:prstGeom>
              <a:blipFill>
                <a:blip r:embed="rId9"/>
                <a:stretch>
                  <a:fillRect t="-89091" b="-14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E87AC-3876-4DBB-84D7-95BF7F2D8A0D}"/>
                  </a:ext>
                </a:extLst>
              </p:cNvPr>
              <p:cNvSpPr txBox="1"/>
              <p:nvPr/>
            </p:nvSpPr>
            <p:spPr>
              <a:xfrm>
                <a:off x="10090245" y="1585436"/>
                <a:ext cx="1781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𝑠𝑐𝑎𝑙𝑎𝑟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AE87AC-3876-4DBB-84D7-95BF7F2D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245" y="1585436"/>
                <a:ext cx="1781257" cy="276999"/>
              </a:xfrm>
              <a:prstGeom prst="rect">
                <a:avLst/>
              </a:prstGeom>
              <a:blipFill>
                <a:blip r:embed="rId10"/>
                <a:stretch>
                  <a:fillRect l="-2055" r="-376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548927-0108-4423-B065-37AD51603A61}"/>
                  </a:ext>
                </a:extLst>
              </p:cNvPr>
              <p:cNvSpPr txBox="1"/>
              <p:nvPr/>
            </p:nvSpPr>
            <p:spPr>
              <a:xfrm>
                <a:off x="9886022" y="2058729"/>
                <a:ext cx="2189702" cy="188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𝒔𝒄𝒂𝒍𝒂𝒓</m:t>
                    </m:r>
                    <m:r>
                      <a:rPr lang="ko-KR" altLang="en-US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b="1">
                    <a:solidFill>
                      <a:srgbClr val="FF0000"/>
                    </a:solidFill>
                  </a:rPr>
                  <a:t> 대해 선형성을 만족함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548927-0108-4423-B065-37AD5160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022" y="2058729"/>
                <a:ext cx="2189702" cy="188193"/>
              </a:xfrm>
              <a:prstGeom prst="rect">
                <a:avLst/>
              </a:prstGeom>
              <a:blipFill>
                <a:blip r:embed="rId11"/>
                <a:stretch>
                  <a:fillRect l="-2786" t="-25806" r="-3343" b="-451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1C90DB-2783-47C2-BEEC-B8B7DB26693B}"/>
                  </a:ext>
                </a:extLst>
              </p:cNvPr>
              <p:cNvSpPr txBox="1"/>
              <p:nvPr/>
            </p:nvSpPr>
            <p:spPr>
              <a:xfrm>
                <a:off x="94223" y="5151615"/>
                <a:ext cx="2859757" cy="557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𝒔𝒄𝒂𝒍𝒂𝒓</m:t>
                    </m:r>
                    <m:r>
                      <a:rPr lang="ko-KR" altLang="en-US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200" b="1">
                    <a:solidFill>
                      <a:srgbClr val="FF0000"/>
                    </a:solidFill>
                  </a:rPr>
                  <a:t> 대해 선형성을 만족하기 때문에</a:t>
                </a:r>
                <a:endParaRPr lang="en-US" altLang="ko-KR" sz="1200" b="1">
                  <a:solidFill>
                    <a:srgbClr val="FF0000"/>
                  </a:solidFill>
                </a:endParaRPr>
              </a:p>
              <a:p>
                <a:endParaRPr lang="en-US" altLang="ko-KR" sz="1200" b="1">
                  <a:solidFill>
                    <a:srgbClr val="FF0000"/>
                  </a:solidFill>
                </a:endParaRPr>
              </a:p>
              <a:p>
                <a:r>
                  <a:rPr lang="ko-KR" altLang="en-US" sz="1200" b="1">
                    <a:solidFill>
                      <a:srgbClr val="FF0000"/>
                    </a:solidFill>
                  </a:rPr>
                  <a:t>성질이 변하지 않음</a:t>
                </a:r>
                <a:r>
                  <a:rPr lang="en-US" altLang="ko-KR" sz="1200" b="1">
                    <a:solidFill>
                      <a:srgbClr val="FF0000"/>
                    </a:solidFill>
                  </a:rPr>
                  <a:t>.</a:t>
                </a:r>
                <a:endParaRPr lang="ko-KR" altLang="en-US" sz="12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1C90DB-2783-47C2-BEEC-B8B7DB26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" y="5151615"/>
                <a:ext cx="2859757" cy="557525"/>
              </a:xfrm>
              <a:prstGeom prst="rect">
                <a:avLst/>
              </a:prstGeom>
              <a:blipFill>
                <a:blip r:embed="rId12"/>
                <a:stretch>
                  <a:fillRect l="-3191" t="-8696" r="-2128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5CE896-6442-48C3-9832-73CB68CD1987}"/>
                  </a:ext>
                </a:extLst>
              </p:cNvPr>
              <p:cNvSpPr txBox="1"/>
              <p:nvPr/>
            </p:nvSpPr>
            <p:spPr>
              <a:xfrm>
                <a:off x="487318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5CE896-6442-48C3-9832-73CB68CD1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8" y="750814"/>
                <a:ext cx="304955" cy="276999"/>
              </a:xfrm>
              <a:prstGeom prst="rect">
                <a:avLst/>
              </a:prstGeom>
              <a:blipFill>
                <a:blip r:embed="rId13"/>
                <a:stretch>
                  <a:fillRect l="-6000" r="-2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755511-1E0D-43AD-8B81-1F364491F69B}"/>
                  </a:ext>
                </a:extLst>
              </p:cNvPr>
              <p:cNvSpPr txBox="1"/>
              <p:nvPr/>
            </p:nvSpPr>
            <p:spPr>
              <a:xfrm>
                <a:off x="982269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755511-1E0D-43AD-8B81-1F364491F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750814"/>
                <a:ext cx="304955" cy="276999"/>
              </a:xfrm>
              <a:prstGeom prst="rect">
                <a:avLst/>
              </a:prstGeom>
              <a:blipFill>
                <a:blip r:embed="rId14"/>
                <a:stretch>
                  <a:fillRect l="-6000" r="-4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5A8361-3708-4295-A577-C3779A83296D}"/>
                  </a:ext>
                </a:extLst>
              </p:cNvPr>
              <p:cNvSpPr txBox="1"/>
              <p:nvPr/>
            </p:nvSpPr>
            <p:spPr>
              <a:xfrm>
                <a:off x="1477220" y="750814"/>
                <a:ext cx="304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5A8361-3708-4295-A577-C3779A832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220" y="750814"/>
                <a:ext cx="304955" cy="276999"/>
              </a:xfrm>
              <a:prstGeom prst="rect">
                <a:avLst/>
              </a:prstGeom>
              <a:blipFill>
                <a:blip r:embed="rId15"/>
                <a:stretch>
                  <a:fillRect l="-6000" r="-400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734E03-A508-41CC-901A-B09494CEDFF9}"/>
                  </a:ext>
                </a:extLst>
              </p:cNvPr>
              <p:cNvSpPr txBox="1"/>
              <p:nvPr/>
            </p:nvSpPr>
            <p:spPr>
              <a:xfrm>
                <a:off x="487317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734E03-A508-41CC-901A-B09494CE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7" y="1237375"/>
                <a:ext cx="310278" cy="276999"/>
              </a:xfrm>
              <a:prstGeom prst="rect">
                <a:avLst/>
              </a:prstGeom>
              <a:blipFill>
                <a:blip r:embed="rId16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6F45D-C0C9-453A-BD5C-9DEF8268DA01}"/>
                  </a:ext>
                </a:extLst>
              </p:cNvPr>
              <p:cNvSpPr txBox="1"/>
              <p:nvPr/>
            </p:nvSpPr>
            <p:spPr>
              <a:xfrm>
                <a:off x="982269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A6F45D-C0C9-453A-BD5C-9DEF8268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1237375"/>
                <a:ext cx="310278" cy="276999"/>
              </a:xfrm>
              <a:prstGeom prst="rect">
                <a:avLst/>
              </a:prstGeom>
              <a:blipFill>
                <a:blip r:embed="rId17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1291B8-4BEA-4421-975E-AFCED1D14F95}"/>
                  </a:ext>
                </a:extLst>
              </p:cNvPr>
              <p:cNvSpPr txBox="1"/>
              <p:nvPr/>
            </p:nvSpPr>
            <p:spPr>
              <a:xfrm>
                <a:off x="1477220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1291B8-4BEA-4421-975E-AFCED1D14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220" y="1237375"/>
                <a:ext cx="310278" cy="276999"/>
              </a:xfrm>
              <a:prstGeom prst="rect">
                <a:avLst/>
              </a:prstGeom>
              <a:blipFill>
                <a:blip r:embed="rId18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7C6367-0FC2-48A5-A3A1-B5F88DD96482}"/>
                  </a:ext>
                </a:extLst>
              </p:cNvPr>
              <p:cNvSpPr txBox="1"/>
              <p:nvPr/>
            </p:nvSpPr>
            <p:spPr>
              <a:xfrm>
                <a:off x="1973647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87C6367-0FC2-48A5-A3A1-B5F88DD96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47" y="1237375"/>
                <a:ext cx="310278" cy="276999"/>
              </a:xfrm>
              <a:prstGeom prst="rect">
                <a:avLst/>
              </a:prstGeom>
              <a:blipFill>
                <a:blip r:embed="rId19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68EA8-4044-4D09-A4CC-6EEA3D88A840}"/>
                  </a:ext>
                </a:extLst>
              </p:cNvPr>
              <p:cNvSpPr txBox="1"/>
              <p:nvPr/>
            </p:nvSpPr>
            <p:spPr>
              <a:xfrm>
                <a:off x="2468598" y="1237375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68EA8-4044-4D09-A4CC-6EEA3D88A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98" y="1237375"/>
                <a:ext cx="310278" cy="276999"/>
              </a:xfrm>
              <a:prstGeom prst="rect">
                <a:avLst/>
              </a:prstGeom>
              <a:blipFill>
                <a:blip r:embed="rId20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DFD5-ECBA-4748-A155-0F0B5F2B05D0}"/>
                  </a:ext>
                </a:extLst>
              </p:cNvPr>
              <p:cNvSpPr txBox="1"/>
              <p:nvPr/>
            </p:nvSpPr>
            <p:spPr>
              <a:xfrm>
                <a:off x="487317" y="172393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DFD5-ECBA-4748-A155-0F0B5F2B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7" y="1723936"/>
                <a:ext cx="310278" cy="276999"/>
              </a:xfrm>
              <a:prstGeom prst="rect">
                <a:avLst/>
              </a:prstGeom>
              <a:blipFill>
                <a:blip r:embed="rId21"/>
                <a:stretch>
                  <a:fillRect l="-5882" r="-196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DBC-9378-4B9C-8198-5882BB97566C}"/>
                  </a:ext>
                </a:extLst>
              </p:cNvPr>
              <p:cNvSpPr txBox="1"/>
              <p:nvPr/>
            </p:nvSpPr>
            <p:spPr>
              <a:xfrm>
                <a:off x="982269" y="1723936"/>
                <a:ext cx="310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DBC-9378-4B9C-8198-5882BB975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" y="1723936"/>
                <a:ext cx="310278" cy="276999"/>
              </a:xfrm>
              <a:prstGeom prst="rect">
                <a:avLst/>
              </a:prstGeom>
              <a:blipFill>
                <a:blip r:embed="rId22"/>
                <a:stretch>
                  <a:fillRect l="-5882" r="-392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20DF7AB-88E8-4A19-BE43-9C9D1FFD21AB}"/>
              </a:ext>
            </a:extLst>
          </p:cNvPr>
          <p:cNvSpPr txBox="1"/>
          <p:nvPr/>
        </p:nvSpPr>
        <p:spPr>
          <a:xfrm>
            <a:off x="468347" y="292307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Population set</a:t>
            </a:r>
            <a:endParaRPr lang="ko-KR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6BBEDC-754D-463B-A16B-C8B54302957C}"/>
                  </a:ext>
                </a:extLst>
              </p:cNvPr>
              <p:cNvSpPr txBox="1"/>
              <p:nvPr/>
            </p:nvSpPr>
            <p:spPr>
              <a:xfrm>
                <a:off x="216931" y="2509329"/>
                <a:ext cx="91781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6BBEDC-754D-463B-A16B-C8B54302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1" y="2509329"/>
                <a:ext cx="917815" cy="404726"/>
              </a:xfrm>
              <a:prstGeom prst="rect">
                <a:avLst/>
              </a:prstGeom>
              <a:blipFill>
                <a:blip r:embed="rId23"/>
                <a:stretch>
                  <a:fillRect l="-3333" t="-1515" r="-266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3EAE87-1C90-4B14-AEE9-358FC6734920}"/>
                  </a:ext>
                </a:extLst>
              </p:cNvPr>
              <p:cNvSpPr txBox="1"/>
              <p:nvPr/>
            </p:nvSpPr>
            <p:spPr>
              <a:xfrm>
                <a:off x="1321183" y="2504969"/>
                <a:ext cx="921983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C3EAE87-1C90-4B14-AEE9-358FC673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83" y="2504969"/>
                <a:ext cx="921983" cy="409086"/>
              </a:xfrm>
              <a:prstGeom prst="rect">
                <a:avLst/>
              </a:prstGeom>
              <a:blipFill>
                <a:blip r:embed="rId24"/>
                <a:stretch>
                  <a:fillRect l="-3311" t="-1493" r="-2649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BDCC97-8B46-4142-9ACE-569326F91D05}"/>
                  </a:ext>
                </a:extLst>
              </p:cNvPr>
              <p:cNvSpPr txBox="1"/>
              <p:nvPr/>
            </p:nvSpPr>
            <p:spPr>
              <a:xfrm>
                <a:off x="2429603" y="2509329"/>
                <a:ext cx="92198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BDCC97-8B46-4142-9ACE-569326F91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03" y="2509329"/>
                <a:ext cx="921983" cy="404726"/>
              </a:xfrm>
              <a:prstGeom prst="rect">
                <a:avLst/>
              </a:prstGeom>
              <a:blipFill>
                <a:blip r:embed="rId25"/>
                <a:stretch>
                  <a:fillRect l="-3311" t="-1515" r="-2649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>
            <a:extLst>
              <a:ext uri="{FF2B5EF4-FFF2-40B4-BE49-F238E27FC236}">
                <a16:creationId xmlns:a16="http://schemas.microsoft.com/office/drawing/2014/main" id="{7815C5A5-7ECA-4B8F-A06A-EE83BD4A318D}"/>
              </a:ext>
            </a:extLst>
          </p:cNvPr>
          <p:cNvSpPr/>
          <p:nvPr/>
        </p:nvSpPr>
        <p:spPr>
          <a:xfrm>
            <a:off x="73539" y="542883"/>
            <a:ext cx="3112315" cy="1803399"/>
          </a:xfrm>
          <a:prstGeom prst="ellipse">
            <a:avLst/>
          </a:prstGeom>
          <a:noFill/>
          <a:ln w="952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2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D6C3B-DB09-4F35-A02A-03086430013C}"/>
              </a:ext>
            </a:extLst>
          </p:cNvPr>
          <p:cNvSpPr txBox="1"/>
          <p:nvPr/>
        </p:nvSpPr>
        <p:spPr>
          <a:xfrm>
            <a:off x="243280" y="209724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만약 </a:t>
            </a:r>
            <a:r>
              <a:rPr lang="en-US" altLang="ko-KR" sz="1400" b="1"/>
              <a:t>Risk minimization</a:t>
            </a:r>
            <a:r>
              <a:rPr lang="ko-KR" altLang="en-US" sz="1400" b="1"/>
              <a:t>이 가능하다면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BEA2AF-585E-441B-9367-FC524421A3D5}"/>
                  </a:ext>
                </a:extLst>
              </p:cNvPr>
              <p:cNvSpPr txBox="1"/>
              <p:nvPr/>
            </p:nvSpPr>
            <p:spPr>
              <a:xfrm>
                <a:off x="243280" y="939567"/>
                <a:ext cx="7286418" cy="1673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ko-KR" altLang="en-US" sz="1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𝑎𝑙𝑙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1400"/>
                  <a:t> 의 최소점을 만족하는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/>
                  <a:t> 을 구할 수 있다면</a:t>
                </a:r>
                <a:r>
                  <a:rPr lang="en-US" altLang="ko-KR" sz="1400"/>
                  <a:t>(</a:t>
                </a:r>
                <a:r>
                  <a:rPr lang="ko-KR" altLang="en-US" sz="1400"/>
                  <a:t>구했다고 가정해보면</a:t>
                </a:r>
                <a:r>
                  <a:rPr lang="en-US" altLang="ko-KR" sz="1400"/>
                  <a:t>) </a:t>
                </a:r>
              </a:p>
              <a:p>
                <a:endParaRPr lang="en-US" altLang="ko-KR" sz="1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위의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만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족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하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였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을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때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400" b="0" i="1">
                  <a:latin typeface="Cambria Math" panose="02040503050406030204" pitchFamily="18" charset="0"/>
                </a:endParaRPr>
              </a:p>
              <a:p>
                <a:endParaRPr lang="en-US" altLang="ko-KR" sz="1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/>
              </a:p>
              <a:p>
                <a:endParaRPr lang="en-US" altLang="ko-KR" sz="1400"/>
              </a:p>
              <a:p>
                <a:r>
                  <a:rPr lang="ko-KR" altLang="en-US" sz="1400"/>
                  <a:t>일치하는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400"/>
                  <a:t> 을 구함</a:t>
                </a:r>
                <a:r>
                  <a:rPr lang="en-US" altLang="ko-KR" sz="1400"/>
                  <a:t>.(</a:t>
                </a:r>
                <a:r>
                  <a:rPr lang="ko-KR" altLang="en-US" sz="1400"/>
                  <a:t>단</a:t>
                </a:r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e>
                    </m:d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/>
                  <a:t> 값이 </a:t>
                </a:r>
                <a:r>
                  <a:rPr lang="en-US" altLang="ko-KR" sz="1400"/>
                  <a:t>0</a:t>
                </a:r>
                <a:r>
                  <a:rPr lang="ko-KR" altLang="en-US" sz="1400"/>
                  <a:t>이라는 보장은 없음</a:t>
                </a:r>
                <a:r>
                  <a:rPr lang="en-US" altLang="ko-KR" sz="1400"/>
                  <a:t>,)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BEA2AF-585E-441B-9367-FC524421A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" y="939567"/>
                <a:ext cx="7286418" cy="1673407"/>
              </a:xfrm>
              <a:prstGeom prst="rect">
                <a:avLst/>
              </a:prstGeom>
              <a:blipFill>
                <a:blip r:embed="rId2"/>
                <a:stretch>
                  <a:fillRect l="-251" t="-727" r="-84" b="-2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528106-C824-4D83-AC91-F5F49B19763F}"/>
                  </a:ext>
                </a:extLst>
              </p:cNvPr>
              <p:cNvSpPr txBox="1"/>
              <p:nvPr/>
            </p:nvSpPr>
            <p:spPr>
              <a:xfrm>
                <a:off x="243280" y="3121223"/>
                <a:ext cx="9816533" cy="758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/>
                  <a:t>이 말은 모든 공간에 대한 경우를 고려하여 최소화하였다는 말과 동치이므로 </a:t>
                </a:r>
                <a:endParaRPr lang="en-US" altLang="ko-KR" sz="1400"/>
              </a:p>
              <a:p>
                <a:endParaRPr lang="en-US" altLang="ko-KR" sz="1400"/>
              </a:p>
              <a:p>
                <a:r>
                  <a:rPr lang="ko-KR" altLang="en-US" sz="1400"/>
                  <a:t>통계에서 정의된 </a:t>
                </a:r>
                <a:r>
                  <a:rPr lang="en-US" altLang="ko-KR" sz="1400"/>
                  <a:t>Risk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4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/>
                  <a:t> 를 최소화</a:t>
                </a:r>
                <a:r>
                  <a:rPr lang="en-US" altLang="ko-KR" sz="1400"/>
                  <a:t> </a:t>
                </a:r>
                <a:r>
                  <a:rPr lang="ko-KR" altLang="en-US" sz="1400"/>
                  <a:t>하였을때</a:t>
                </a:r>
                <a:r>
                  <a:rPr lang="en-US" altLang="ko-KR" sz="1400"/>
                  <a:t>, </a:t>
                </a:r>
                <a:r>
                  <a:rPr lang="ko-KR" altLang="en-US" sz="1400"/>
                  <a:t> </a:t>
                </a:r>
                <a:r>
                  <a:rPr lang="ko-KR" altLang="en-US" sz="1400">
                    <a:solidFill>
                      <a:srgbClr val="FF0000"/>
                    </a:solidFill>
                  </a:rPr>
                  <a:t>손실의 분산과 같은 다른 측도를 고려할 필요가 없음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.</a:t>
                </a:r>
                <a:endParaRPr lang="ko-KR" alt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528106-C824-4D83-AC91-F5F49B197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0" y="3121223"/>
                <a:ext cx="9816533" cy="758221"/>
              </a:xfrm>
              <a:prstGeom prst="rect">
                <a:avLst/>
              </a:prstGeom>
              <a:blipFill>
                <a:blip r:embed="rId3"/>
                <a:stretch>
                  <a:fillRect l="-186" t="-1613" b="-4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722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4DF985-0E2B-4448-B886-F76ADF56F43D}"/>
              </a:ext>
            </a:extLst>
          </p:cNvPr>
          <p:cNvSpPr txBox="1"/>
          <p:nvPr/>
        </p:nvSpPr>
        <p:spPr>
          <a:xfrm>
            <a:off x="243280" y="209724"/>
            <a:ext cx="73853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하지만 </a:t>
            </a:r>
            <a:r>
              <a:rPr lang="en-US" altLang="ko-KR" sz="1400" b="1"/>
              <a:t>Risk minimization</a:t>
            </a:r>
            <a:r>
              <a:rPr lang="ko-KR" altLang="en-US" sz="1400" b="1"/>
              <a:t>은 현실에서 불가능한 경우가 대부분</a:t>
            </a:r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sz="1400" b="1"/>
              <a:t>(</a:t>
            </a:r>
            <a:r>
              <a:rPr lang="ko-KR" altLang="en-US" sz="1400" b="1"/>
              <a:t>전체 모집단을 가지지못하거나 가지더라도 계산상의 복잡성 때문에 실현 불가능한 경우</a:t>
            </a:r>
            <a:r>
              <a:rPr lang="en-US" altLang="ko-KR" sz="1400" b="1"/>
              <a:t>.)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2735518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681144-1121-4C87-AD3E-4FA9AA513D80}"/>
              </a:ext>
            </a:extLst>
          </p:cNvPr>
          <p:cNvSpPr txBox="1"/>
          <p:nvPr/>
        </p:nvSpPr>
        <p:spPr>
          <a:xfrm>
            <a:off x="159390" y="201335"/>
            <a:ext cx="27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Supervised</a:t>
            </a:r>
            <a:r>
              <a:rPr lang="ko-KR" altLang="en-US"/>
              <a:t> </a:t>
            </a:r>
            <a:r>
              <a:rPr lang="en-US" altLang="ko-KR"/>
              <a:t>learning </a:t>
            </a:r>
            <a:r>
              <a:rPr lang="ko-KR" altLang="en-US"/>
              <a:t>관점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/>
              <p:nvPr/>
            </p:nvSpPr>
            <p:spPr>
              <a:xfrm>
                <a:off x="234891" y="876649"/>
                <a:ext cx="4508927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876649"/>
                <a:ext cx="4508927" cy="588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43389B-B801-4EEA-890F-4B8E19F60FA7}"/>
              </a:ext>
            </a:extLst>
          </p:cNvPr>
          <p:cNvSpPr txBox="1"/>
          <p:nvPr/>
        </p:nvSpPr>
        <p:spPr>
          <a:xfrm>
            <a:off x="5025006" y="101684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보통 신경망에서 접근하는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328A7-3FF3-4BFD-9B2F-A4944CB87211}"/>
              </a:ext>
            </a:extLst>
          </p:cNvPr>
          <p:cNvSpPr txBox="1"/>
          <p:nvPr/>
        </p:nvSpPr>
        <p:spPr>
          <a:xfrm>
            <a:off x="159390" y="2801405"/>
            <a:ext cx="5350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만약 </a:t>
            </a:r>
            <a:r>
              <a:rPr lang="en-US" altLang="ko-KR" sz="1200"/>
              <a:t>True distribution</a:t>
            </a:r>
            <a:r>
              <a:rPr lang="ko-KR" altLang="en-US" sz="1200"/>
              <a:t>이 </a:t>
            </a:r>
            <a:r>
              <a:rPr lang="en-US" altLang="ko-KR" sz="1200"/>
              <a:t>discrete</a:t>
            </a:r>
            <a:r>
              <a:rPr lang="ko-KR" altLang="en-US" sz="1200"/>
              <a:t>한 균등분포</a:t>
            </a:r>
            <a:r>
              <a:rPr lang="en-US" altLang="ko-KR" sz="1200"/>
              <a:t>(uniform distribution)</a:t>
            </a:r>
            <a:r>
              <a:rPr lang="ko-KR" altLang="en-US" sz="1200"/>
              <a:t>이라면</a:t>
            </a:r>
            <a:r>
              <a:rPr lang="en-US" altLang="ko-KR" sz="1200"/>
              <a:t>? 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486DB-B5A0-4D25-833E-F6BA67347739}"/>
              </a:ext>
            </a:extLst>
          </p:cNvPr>
          <p:cNvSpPr txBox="1"/>
          <p:nvPr/>
        </p:nvSpPr>
        <p:spPr>
          <a:xfrm>
            <a:off x="159390" y="2184248"/>
            <a:ext cx="662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True distribution</a:t>
            </a:r>
            <a:r>
              <a:rPr lang="ko-KR" altLang="en-US" sz="1400" b="1"/>
              <a:t>과 얼마나 닮아 있는가</a:t>
            </a:r>
            <a:r>
              <a:rPr lang="en-US" altLang="ko-KR" sz="1400" b="1"/>
              <a:t>?(discrete , uniform distribution </a:t>
            </a:r>
            <a:r>
              <a:rPr lang="ko-KR" altLang="en-US" sz="1400" b="1"/>
              <a:t>가정</a:t>
            </a:r>
            <a:r>
              <a:rPr lang="en-US" altLang="ko-KR" sz="1400" b="1"/>
              <a:t>):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77635-1742-4856-B3C1-7DF56DC2D332}"/>
                  </a:ext>
                </a:extLst>
              </p:cNvPr>
              <p:cNvSpPr txBox="1"/>
              <p:nvPr/>
            </p:nvSpPr>
            <p:spPr>
              <a:xfrm>
                <a:off x="5509957" y="2801405"/>
                <a:ext cx="6522653" cy="261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𝑅𝑖𝑠𝑘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2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1200"/>
                  <a:t>총 빈도수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):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random variable</a:t>
                </a:r>
                <a:r>
                  <a:rPr lang="ko-KR" altLang="en-US" sz="1200"/>
                  <a:t>이</a:t>
                </a:r>
                <a:r>
                  <a:rPr lang="en-US" altLang="ko-KR" sz="1200"/>
                  <a:t> </a:t>
                </a:r>
                <a:r>
                  <a:rPr lang="ko-KR" altLang="en-US" sz="1200"/>
                  <a:t>나타날 수 있는 경우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977635-1742-4856-B3C1-7DF56DC2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957" y="2801405"/>
                <a:ext cx="6522653" cy="261995"/>
              </a:xfrm>
              <a:prstGeom prst="rect">
                <a:avLst/>
              </a:prstGeom>
              <a:blipFill>
                <a:blip r:embed="rId3"/>
                <a:stretch>
                  <a:fillRect l="-935" t="-106977" r="-93" b="-16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EA619-BCA9-4A37-81AB-C181B546A123}"/>
                  </a:ext>
                </a:extLst>
              </p:cNvPr>
              <p:cNvSpPr txBox="1"/>
              <p:nvPr/>
            </p:nvSpPr>
            <p:spPr>
              <a:xfrm>
                <a:off x="234891" y="3546059"/>
                <a:ext cx="5875519" cy="261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𝐷𝑁𝑁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2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,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200"/>
                  <a:t>측된 데이터</a:t>
                </a:r>
                <a:r>
                  <a:rPr lang="en-US" altLang="ko-KR" sz="1200"/>
                  <a:t>(sample</a:t>
                </a:r>
                <a:r>
                  <a:rPr lang="ko-KR" altLang="en-US" sz="1200"/>
                  <a:t>인지 아닌지 모름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EA619-BCA9-4A37-81AB-C181B546A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3546059"/>
                <a:ext cx="5875519" cy="261803"/>
              </a:xfrm>
              <a:prstGeom prst="rect">
                <a:avLst/>
              </a:prstGeom>
              <a:blipFill>
                <a:blip r:embed="rId4"/>
                <a:stretch>
                  <a:fillRect l="-935" t="-106977" r="-1558" b="-16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2855E-BEA9-40B9-A813-74B86305CBEF}"/>
                  </a:ext>
                </a:extLst>
              </p:cNvPr>
              <p:cNvSpPr txBox="1"/>
              <p:nvPr/>
            </p:nvSpPr>
            <p:spPr>
              <a:xfrm>
                <a:off x="234891" y="4275517"/>
                <a:ext cx="1144076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주</m:t>
                    </m:r>
                  </m:oMath>
                </a14:m>
                <a:r>
                  <a:rPr lang="ko-KR" altLang="en-US" sz="1200"/>
                  <a:t>사위 기댓값 예시 </a:t>
                </a:r>
                <a:r>
                  <a:rPr lang="en-US" altLang="ko-KR" sz="1200"/>
                  <a:t>-&gt; </a:t>
                </a:r>
                <a:r>
                  <a:rPr lang="ko-KR" altLang="en-US" sz="1200"/>
                  <a:t>이산적인 균등분포를 따르는 주사위의 기댓값은 </a:t>
                </a:r>
                <a:r>
                  <a:rPr lang="en-US" altLang="ko-KR" sz="1200"/>
                  <a:t>3.5, </a:t>
                </a:r>
                <a:r>
                  <a:rPr lang="ko-KR" altLang="en-US" sz="1200"/>
                  <a:t>만약 </a:t>
                </a:r>
                <a:r>
                  <a:rPr lang="en-US" altLang="ko-KR" sz="1200"/>
                  <a:t>3</a:t>
                </a:r>
                <a:r>
                  <a:rPr lang="ko-KR" altLang="en-US" sz="1200"/>
                  <a:t>번 시행해서 주사위 눈금이 </a:t>
                </a:r>
                <a:r>
                  <a:rPr lang="en-US" altLang="ko-KR" sz="1200"/>
                  <a:t>1,1,4</a:t>
                </a:r>
                <a:r>
                  <a:rPr lang="ko-KR" altLang="en-US" sz="1200"/>
                  <a:t>가 나왔다면 </a:t>
                </a:r>
                <a:r>
                  <a:rPr lang="en-US" altLang="ko-KR" sz="1200"/>
                  <a:t>3</a:t>
                </a:r>
                <a:r>
                  <a:rPr lang="ko-KR" altLang="en-US" sz="1200"/>
                  <a:t>임</a:t>
                </a:r>
                <a:r>
                  <a:rPr lang="en-US" altLang="ko-KR" sz="1200"/>
                  <a:t>. </a:t>
                </a:r>
                <a:r>
                  <a:rPr lang="ko-KR" altLang="en-US" sz="1200"/>
                  <a:t>같지않음</a:t>
                </a:r>
                <a:r>
                  <a:rPr lang="en-US" altLang="ko-KR" sz="1200"/>
                  <a:t>.(</a:t>
                </a:r>
                <a:r>
                  <a:rPr lang="ko-KR" altLang="en-US" sz="1200"/>
                  <a:t>한 번의 시행으로 불가</a:t>
                </a:r>
                <a:r>
                  <a:rPr lang="en-US" altLang="ko-KR" sz="1200"/>
                  <a:t>)</a:t>
                </a:r>
              </a:p>
              <a:p>
                <a:endParaRPr lang="en-US" altLang="ko-KR" sz="1200"/>
              </a:p>
              <a:p>
                <a:r>
                  <a:rPr lang="ko-KR" altLang="en-US" sz="1200"/>
                  <a:t>하지만 이를 무한번 시행한다면 같아짐</a:t>
                </a:r>
                <a:r>
                  <a:rPr lang="en-US" altLang="ko-KR" sz="1200"/>
                  <a:t>.</a:t>
                </a:r>
              </a:p>
              <a:p>
                <a:endParaRPr lang="en-US" altLang="ko-KR" sz="1200"/>
              </a:p>
              <a:p>
                <a:r>
                  <a:rPr lang="ko-KR" altLang="en-US" sz="1200"/>
                  <a:t>관측된 데이터가 </a:t>
                </a:r>
                <a:r>
                  <a:rPr lang="en-US" altLang="ko-KR" sz="1200"/>
                  <a:t>sample</a:t>
                </a:r>
                <a:r>
                  <a:rPr lang="ko-KR" altLang="en-US" sz="1200"/>
                  <a:t>을 만족하고 무한번 시행한다면 </a:t>
                </a:r>
                <a:r>
                  <a:rPr lang="en-US" altLang="ko-KR" sz="1200"/>
                  <a:t>Risk</a:t>
                </a:r>
                <a:r>
                  <a:rPr lang="ko-KR" altLang="en-US" sz="1200"/>
                  <a:t>와 같아짐을 알 수 있음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12855E-BEA9-40B9-A813-74B86305C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4275517"/>
                <a:ext cx="11440761" cy="923330"/>
              </a:xfrm>
              <a:prstGeom prst="rect">
                <a:avLst/>
              </a:prstGeom>
              <a:blipFill>
                <a:blip r:embed="rId5"/>
                <a:stretch>
                  <a:fillRect l="-853" t="-5921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509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681144-1121-4C87-AD3E-4FA9AA513D80}"/>
              </a:ext>
            </a:extLst>
          </p:cNvPr>
          <p:cNvSpPr txBox="1"/>
          <p:nvPr/>
        </p:nvSpPr>
        <p:spPr>
          <a:xfrm>
            <a:off x="159390" y="201335"/>
            <a:ext cx="27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Supervised</a:t>
            </a:r>
            <a:r>
              <a:rPr lang="ko-KR" altLang="en-US"/>
              <a:t> </a:t>
            </a:r>
            <a:r>
              <a:rPr lang="en-US" altLang="ko-KR"/>
              <a:t>learning </a:t>
            </a:r>
            <a:r>
              <a:rPr lang="ko-KR" altLang="en-US"/>
              <a:t>관점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/>
              <p:nvPr/>
            </p:nvSpPr>
            <p:spPr>
              <a:xfrm>
                <a:off x="234891" y="876649"/>
                <a:ext cx="4508927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1" y="876649"/>
                <a:ext cx="4508927" cy="588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543389B-B801-4EEA-890F-4B8E19F60FA7}"/>
              </a:ext>
            </a:extLst>
          </p:cNvPr>
          <p:cNvSpPr txBox="1"/>
          <p:nvPr/>
        </p:nvSpPr>
        <p:spPr>
          <a:xfrm>
            <a:off x="5025006" y="101684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보통 신경망에서 접근하는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486DB-B5A0-4D25-833E-F6BA67347739}"/>
              </a:ext>
            </a:extLst>
          </p:cNvPr>
          <p:cNvSpPr txBox="1"/>
          <p:nvPr/>
        </p:nvSpPr>
        <p:spPr>
          <a:xfrm>
            <a:off x="159390" y="2184248"/>
            <a:ext cx="3670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True distribution</a:t>
            </a:r>
            <a:r>
              <a:rPr lang="ko-KR" altLang="en-US" sz="1400" b="1"/>
              <a:t>과 얼마나 닮아 있는가</a:t>
            </a:r>
            <a:r>
              <a:rPr lang="en-US" altLang="ko-KR" sz="1400" b="1"/>
              <a:t>?: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EA619-BCA9-4A37-81AB-C181B546A123}"/>
                  </a:ext>
                </a:extLst>
              </p:cNvPr>
              <p:cNvSpPr txBox="1"/>
              <p:nvPr/>
            </p:nvSpPr>
            <p:spPr>
              <a:xfrm>
                <a:off x="453005" y="3503566"/>
                <a:ext cx="5875519" cy="261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𝐷𝑁𝑁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1200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,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관</m:t>
                    </m:r>
                  </m:oMath>
                </a14:m>
                <a:r>
                  <a:rPr lang="ko-KR" altLang="en-US" sz="1200"/>
                  <a:t>측된 데이터</a:t>
                </a:r>
                <a:r>
                  <a:rPr lang="en-US" altLang="ko-KR" sz="1200"/>
                  <a:t>(sample</a:t>
                </a:r>
                <a:r>
                  <a:rPr lang="ko-KR" altLang="en-US" sz="1200"/>
                  <a:t>인지 아닌지 모름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BEA619-BCA9-4A37-81AB-C181B546A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5" y="3503566"/>
                <a:ext cx="5875519" cy="261803"/>
              </a:xfrm>
              <a:prstGeom prst="rect">
                <a:avLst/>
              </a:prstGeom>
              <a:blipFill>
                <a:blip r:embed="rId3"/>
                <a:stretch>
                  <a:fillRect l="-934" t="-106977" r="-1556" b="-169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735BCB8-75C8-4692-80A9-AFB245108910}"/>
              </a:ext>
            </a:extLst>
          </p:cNvPr>
          <p:cNvCxnSpPr/>
          <p:nvPr/>
        </p:nvCxnSpPr>
        <p:spPr>
          <a:xfrm>
            <a:off x="7625593" y="3951215"/>
            <a:ext cx="3523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791AC6-C5A3-4A94-A373-E8A197D16F1E}"/>
              </a:ext>
            </a:extLst>
          </p:cNvPr>
          <p:cNvCxnSpPr>
            <a:cxnSpLocks/>
          </p:cNvCxnSpPr>
          <p:nvPr/>
        </p:nvCxnSpPr>
        <p:spPr>
          <a:xfrm flipV="1">
            <a:off x="7625593" y="2780387"/>
            <a:ext cx="0" cy="1170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563EB06F-6096-47BB-8514-ED0922EA0AF2}"/>
              </a:ext>
            </a:extLst>
          </p:cNvPr>
          <p:cNvSpPr/>
          <p:nvPr/>
        </p:nvSpPr>
        <p:spPr>
          <a:xfrm>
            <a:off x="7633982" y="2923144"/>
            <a:ext cx="3489820" cy="634659"/>
          </a:xfrm>
          <a:custGeom>
            <a:avLst/>
            <a:gdLst>
              <a:gd name="connsiteX0" fmla="*/ 0 w 3489820"/>
              <a:gd name="connsiteY0" fmla="*/ 113671 h 634659"/>
              <a:gd name="connsiteX1" fmla="*/ 1300293 w 3489820"/>
              <a:gd name="connsiteY1" fmla="*/ 633788 h 634659"/>
              <a:gd name="connsiteX2" fmla="*/ 2306972 w 3489820"/>
              <a:gd name="connsiteY2" fmla="*/ 4614 h 634659"/>
              <a:gd name="connsiteX3" fmla="*/ 3489820 w 3489820"/>
              <a:gd name="connsiteY3" fmla="*/ 398896 h 63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9820" h="634659">
                <a:moveTo>
                  <a:pt x="0" y="113671"/>
                </a:moveTo>
                <a:cubicBezTo>
                  <a:pt x="457899" y="382817"/>
                  <a:pt x="915798" y="651964"/>
                  <a:pt x="1300293" y="633788"/>
                </a:cubicBezTo>
                <a:cubicBezTo>
                  <a:pt x="1684788" y="615612"/>
                  <a:pt x="1942051" y="43763"/>
                  <a:pt x="2306972" y="4614"/>
                </a:cubicBezTo>
                <a:cubicBezTo>
                  <a:pt x="2671893" y="-34535"/>
                  <a:pt x="3080856" y="182180"/>
                  <a:pt x="3489820" y="3988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C2A8B-8B47-40DB-B271-9B56BA6EE5FB}"/>
                  </a:ext>
                </a:extLst>
              </p:cNvPr>
              <p:cNvSpPr txBox="1"/>
              <p:nvPr/>
            </p:nvSpPr>
            <p:spPr>
              <a:xfrm>
                <a:off x="11241248" y="3844839"/>
                <a:ext cx="525144" cy="21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9C2A8B-8B47-40DB-B271-9B56BA6E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48" y="3844839"/>
                <a:ext cx="525144" cy="212751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352C8B-9FB0-47D5-9A37-C15F590C63D9}"/>
              </a:ext>
            </a:extLst>
          </p:cNvPr>
          <p:cNvCxnSpPr/>
          <p:nvPr/>
        </p:nvCxnSpPr>
        <p:spPr>
          <a:xfrm>
            <a:off x="8212822" y="3365801"/>
            <a:ext cx="0" cy="58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AB36426-CB78-4F7B-995D-08E5D0EDFFC2}"/>
              </a:ext>
            </a:extLst>
          </p:cNvPr>
          <p:cNvCxnSpPr>
            <a:cxnSpLocks/>
          </p:cNvCxnSpPr>
          <p:nvPr/>
        </p:nvCxnSpPr>
        <p:spPr>
          <a:xfrm>
            <a:off x="8992998" y="3552132"/>
            <a:ext cx="0" cy="399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C21FCCE-6D91-46F1-94D7-CB1D135A3B28}"/>
              </a:ext>
            </a:extLst>
          </p:cNvPr>
          <p:cNvCxnSpPr>
            <a:cxnSpLocks/>
          </p:cNvCxnSpPr>
          <p:nvPr/>
        </p:nvCxnSpPr>
        <p:spPr>
          <a:xfrm>
            <a:off x="9630561" y="3058156"/>
            <a:ext cx="0" cy="89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92CE2E-0499-4344-8CFB-CE267DDBF3E9}"/>
              </a:ext>
            </a:extLst>
          </p:cNvPr>
          <p:cNvCxnSpPr>
            <a:cxnSpLocks/>
          </p:cNvCxnSpPr>
          <p:nvPr/>
        </p:nvCxnSpPr>
        <p:spPr>
          <a:xfrm>
            <a:off x="10595295" y="3060190"/>
            <a:ext cx="0" cy="893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D77E64-5008-4362-988B-AC7F2C889DF7}"/>
                  </a:ext>
                </a:extLst>
              </p:cNvPr>
              <p:cNvSpPr txBox="1"/>
              <p:nvPr/>
            </p:nvSpPr>
            <p:spPr>
              <a:xfrm>
                <a:off x="7853172" y="4028308"/>
                <a:ext cx="719299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D77E64-5008-4362-988B-AC7F2C88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72" y="4028308"/>
                <a:ext cx="719299" cy="208455"/>
              </a:xfrm>
              <a:prstGeom prst="rect">
                <a:avLst/>
              </a:prstGeom>
              <a:blipFill>
                <a:blip r:embed="rId5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BEAF7BD-C9AB-4E11-8241-95210798EFB1}"/>
              </a:ext>
            </a:extLst>
          </p:cNvPr>
          <p:cNvSpPr/>
          <p:nvPr/>
        </p:nvSpPr>
        <p:spPr>
          <a:xfrm>
            <a:off x="7659149" y="2692866"/>
            <a:ext cx="3506598" cy="973679"/>
          </a:xfrm>
          <a:custGeom>
            <a:avLst/>
            <a:gdLst>
              <a:gd name="connsiteX0" fmla="*/ 0 w 3506598"/>
              <a:gd name="connsiteY0" fmla="*/ 0 h 973679"/>
              <a:gd name="connsiteX1" fmla="*/ 562062 w 3506598"/>
              <a:gd name="connsiteY1" fmla="*/ 662730 h 973679"/>
              <a:gd name="connsiteX2" fmla="*/ 1065401 w 3506598"/>
              <a:gd name="connsiteY2" fmla="*/ 973123 h 973679"/>
              <a:gd name="connsiteX3" fmla="*/ 1619075 w 3506598"/>
              <a:gd name="connsiteY3" fmla="*/ 595618 h 973679"/>
              <a:gd name="connsiteX4" fmla="*/ 2030135 w 3506598"/>
              <a:gd name="connsiteY4" fmla="*/ 352338 h 973679"/>
              <a:gd name="connsiteX5" fmla="*/ 2617365 w 3506598"/>
              <a:gd name="connsiteY5" fmla="*/ 562062 h 973679"/>
              <a:gd name="connsiteX6" fmla="*/ 3179427 w 3506598"/>
              <a:gd name="connsiteY6" fmla="*/ 151002 h 973679"/>
              <a:gd name="connsiteX7" fmla="*/ 3506598 w 3506598"/>
              <a:gd name="connsiteY7" fmla="*/ 134224 h 97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6598" h="973679">
                <a:moveTo>
                  <a:pt x="0" y="0"/>
                </a:moveTo>
                <a:cubicBezTo>
                  <a:pt x="192247" y="250271"/>
                  <a:pt x="384495" y="500543"/>
                  <a:pt x="562062" y="662730"/>
                </a:cubicBezTo>
                <a:cubicBezTo>
                  <a:pt x="739629" y="824917"/>
                  <a:pt x="889232" y="984308"/>
                  <a:pt x="1065401" y="973123"/>
                </a:cubicBezTo>
                <a:cubicBezTo>
                  <a:pt x="1241570" y="961938"/>
                  <a:pt x="1458286" y="699082"/>
                  <a:pt x="1619075" y="595618"/>
                </a:cubicBezTo>
                <a:cubicBezTo>
                  <a:pt x="1779864" y="492154"/>
                  <a:pt x="1863753" y="357931"/>
                  <a:pt x="2030135" y="352338"/>
                </a:cubicBezTo>
                <a:cubicBezTo>
                  <a:pt x="2196517" y="346745"/>
                  <a:pt x="2425816" y="595618"/>
                  <a:pt x="2617365" y="562062"/>
                </a:cubicBezTo>
                <a:cubicBezTo>
                  <a:pt x="2808914" y="528506"/>
                  <a:pt x="3031222" y="222308"/>
                  <a:pt x="3179427" y="151002"/>
                </a:cubicBezTo>
                <a:cubicBezTo>
                  <a:pt x="3327632" y="79696"/>
                  <a:pt x="3417115" y="106960"/>
                  <a:pt x="3506598" y="1342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B99CA9-F883-496B-9716-394B0DB7FCC0}"/>
                  </a:ext>
                </a:extLst>
              </p:cNvPr>
              <p:cNvSpPr txBox="1"/>
              <p:nvPr/>
            </p:nvSpPr>
            <p:spPr>
              <a:xfrm>
                <a:off x="11104608" y="3281820"/>
                <a:ext cx="5385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B99CA9-F883-496B-9716-394B0DB7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4608" y="3281820"/>
                <a:ext cx="538506" cy="184666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68562E-A3EE-489A-A963-F468A12E22B9}"/>
                  </a:ext>
                </a:extLst>
              </p:cNvPr>
              <p:cNvSpPr txBox="1"/>
              <p:nvPr/>
            </p:nvSpPr>
            <p:spPr>
              <a:xfrm>
                <a:off x="11241248" y="2775730"/>
                <a:ext cx="44230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68562E-A3EE-489A-A963-F468A12E2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48" y="2775730"/>
                <a:ext cx="442301" cy="184666"/>
              </a:xfrm>
              <a:prstGeom prst="rect">
                <a:avLst/>
              </a:prstGeom>
              <a:blipFill>
                <a:blip r:embed="rId7"/>
                <a:stretch>
                  <a:fillRect l="-5479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51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/>
              <p:nvPr/>
            </p:nvSpPr>
            <p:spPr>
              <a:xfrm>
                <a:off x="260058" y="314587"/>
                <a:ext cx="4508927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1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  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6C2255-E15B-4B2F-842A-29BD3E0DC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58" y="314587"/>
                <a:ext cx="4508927" cy="588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2C6BF-6F51-4A66-B524-EC6C5C34EDCE}"/>
                  </a:ext>
                </a:extLst>
              </p:cNvPr>
              <p:cNvSpPr txBox="1"/>
              <p:nvPr/>
            </p:nvSpPr>
            <p:spPr>
              <a:xfrm>
                <a:off x="360727" y="1459684"/>
                <a:ext cx="4694875" cy="305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만약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joint distribution </a:t>
                </a:r>
                <a:r>
                  <a:rPr lang="ko-KR" altLang="en-US" sz="1200"/>
                  <a:t>에서 </a:t>
                </a:r>
                <a:r>
                  <a:rPr lang="en-US" altLang="ko-KR" sz="1200"/>
                  <a:t>m</a:t>
                </a:r>
                <a:r>
                  <a:rPr lang="ko-KR" altLang="en-US" sz="1200"/>
                  <a:t>개 </a:t>
                </a:r>
                <a:r>
                  <a:rPr lang="en-US" altLang="ko-KR" sz="1200"/>
                  <a:t>sample</a:t>
                </a:r>
                <a:r>
                  <a:rPr lang="ko-KR" altLang="en-US" sz="1200"/>
                  <a:t>을 가정해보면</a:t>
                </a:r>
                <a:r>
                  <a:rPr lang="en-US" altLang="ko-KR" sz="1200"/>
                  <a:t>..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2C6BF-6F51-4A66-B524-EC6C5C34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7" y="1459684"/>
                <a:ext cx="4694875" cy="305084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4DF65-D275-446F-805D-CD99F1CC2A5A}"/>
                  </a:ext>
                </a:extLst>
              </p:cNvPr>
              <p:cNvSpPr txBox="1"/>
              <p:nvPr/>
            </p:nvSpPr>
            <p:spPr>
              <a:xfrm>
                <a:off x="494950" y="2069635"/>
                <a:ext cx="2824491" cy="261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acc>
                      </m:e>
                    </m:nary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.. Sample mean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74DF65-D275-446F-805D-CD99F1CC2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2069635"/>
                <a:ext cx="2824491" cy="261803"/>
              </a:xfrm>
              <a:prstGeom prst="rect">
                <a:avLst/>
              </a:prstGeom>
              <a:blipFill>
                <a:blip r:embed="rId4"/>
                <a:stretch>
                  <a:fillRect l="-5172" t="-109524" r="-2371" b="-17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06B9B78-F5F5-4C02-A691-2744139EE66E}"/>
              </a:ext>
            </a:extLst>
          </p:cNvPr>
          <p:cNvSpPr txBox="1"/>
          <p:nvPr/>
        </p:nvSpPr>
        <p:spPr>
          <a:xfrm>
            <a:off x="494950" y="4341897"/>
            <a:ext cx="18210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/>
              <a:t>Sample </a:t>
            </a:r>
            <a:r>
              <a:rPr lang="ko-KR" altLang="en-US" sz="1200"/>
              <a:t>을 만족하면 </a:t>
            </a:r>
            <a:r>
              <a:rPr lang="en-US" altLang="ko-KR" sz="1200"/>
              <a:t>… </a:t>
            </a:r>
            <a:r>
              <a:rPr lang="ko-KR" altLang="en-US" sz="1200"/>
              <a:t>됨</a:t>
            </a:r>
            <a:r>
              <a:rPr lang="en-US" altLang="ko-KR" sz="1200"/>
              <a:t>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8191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CE4C7-8A3C-4890-B32F-358E6A59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4D9FB-748D-4FBA-963C-53000869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070EB-82FD-462D-83E2-B91BB0D94986}"/>
              </a:ext>
            </a:extLst>
          </p:cNvPr>
          <p:cNvSpPr txBox="1"/>
          <p:nvPr/>
        </p:nvSpPr>
        <p:spPr>
          <a:xfrm>
            <a:off x="127932" y="188870"/>
            <a:ext cx="638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 Risk </a:t>
            </a:r>
            <a:r>
              <a:rPr lang="ko-KR" altLang="en-US" sz="1200" b="1"/>
              <a:t>를 통계학 관점에서 </a:t>
            </a:r>
            <a:r>
              <a:rPr lang="en-US" altLang="ko-KR" sz="1200" b="1"/>
              <a:t>Loss</a:t>
            </a:r>
            <a:r>
              <a:rPr lang="ko-KR" altLang="en-US" sz="1200" b="1"/>
              <a:t>의 기댓값으로 정의하면서 </a:t>
            </a:r>
            <a:r>
              <a:rPr lang="en-US" altLang="ko-KR" sz="1200" b="1"/>
              <a:t>Risk</a:t>
            </a:r>
            <a:r>
              <a:rPr lang="ko-KR" altLang="en-US" sz="1200" b="1"/>
              <a:t>의 의미를 잘 담아내었는가</a:t>
            </a:r>
            <a:r>
              <a:rPr lang="en-US" altLang="ko-KR" sz="1200" b="1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FA4C-A57F-4057-BDC3-545500469899}"/>
                  </a:ext>
                </a:extLst>
              </p:cNvPr>
              <p:cNvSpPr txBox="1"/>
              <p:nvPr/>
            </p:nvSpPr>
            <p:spPr>
              <a:xfrm>
                <a:off x="275183" y="544982"/>
                <a:ext cx="4351790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</m:e>
                      </m:nary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EFA4C-A57F-4057-BDC3-54550046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3" y="544982"/>
                <a:ext cx="4351790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0CE383E-24CD-479E-AA47-E4DE40814048}"/>
              </a:ext>
            </a:extLst>
          </p:cNvPr>
          <p:cNvSpPr txBox="1"/>
          <p:nvPr/>
        </p:nvSpPr>
        <p:spPr>
          <a:xfrm>
            <a:off x="605483" y="188968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 </a:t>
            </a:r>
            <a:r>
              <a:rPr lang="ko-KR" altLang="en-US"/>
              <a:t>보험사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D656-FD7E-4E68-B2D2-499AA165C0F2}"/>
              </a:ext>
            </a:extLst>
          </p:cNvPr>
          <p:cNvSpPr txBox="1"/>
          <p:nvPr/>
        </p:nvSpPr>
        <p:spPr>
          <a:xfrm>
            <a:off x="605483" y="382291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 </a:t>
            </a:r>
            <a:r>
              <a:rPr lang="ko-KR" altLang="en-US"/>
              <a:t>보험사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5ACD9D8-BFDC-47E0-A62E-91D1677CC332}"/>
              </a:ext>
            </a:extLst>
          </p:cNvPr>
          <p:cNvCxnSpPr>
            <a:cxnSpLocks/>
          </p:cNvCxnSpPr>
          <p:nvPr/>
        </p:nvCxnSpPr>
        <p:spPr>
          <a:xfrm>
            <a:off x="2317715" y="2418189"/>
            <a:ext cx="378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8657C6-9131-4333-A866-33F50130B4D1}"/>
              </a:ext>
            </a:extLst>
          </p:cNvPr>
          <p:cNvSpPr txBox="1"/>
          <p:nvPr/>
        </p:nvSpPr>
        <p:spPr>
          <a:xfrm>
            <a:off x="2154422" y="242951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2A2EC-70EE-47FE-A089-8504F5801775}"/>
              </a:ext>
            </a:extLst>
          </p:cNvPr>
          <p:cNvSpPr txBox="1"/>
          <p:nvPr/>
        </p:nvSpPr>
        <p:spPr>
          <a:xfrm>
            <a:off x="2861709" y="242951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2</a:t>
            </a:r>
            <a:r>
              <a:rPr lang="ko-KR" altLang="en-US" sz="1000"/>
              <a:t>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8F242-9B5D-4DBE-92B6-DAEE9714E240}"/>
              </a:ext>
            </a:extLst>
          </p:cNvPr>
          <p:cNvSpPr txBox="1"/>
          <p:nvPr/>
        </p:nvSpPr>
        <p:spPr>
          <a:xfrm>
            <a:off x="5553654" y="242951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12</a:t>
            </a:r>
            <a:r>
              <a:rPr lang="ko-KR" altLang="en-US" sz="1000"/>
              <a:t>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879AF-DACF-43C3-B79B-2E91FBD646F8}"/>
              </a:ext>
            </a:extLst>
          </p:cNvPr>
          <p:cNvSpPr txBox="1"/>
          <p:nvPr/>
        </p:nvSpPr>
        <p:spPr>
          <a:xfrm>
            <a:off x="4046139" y="2429518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…</a:t>
            </a:r>
            <a:endParaRPr lang="ko-KR" alt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86545-2AAF-43B5-BFEE-FF7DED23E783}"/>
              </a:ext>
            </a:extLst>
          </p:cNvPr>
          <p:cNvSpPr txBox="1"/>
          <p:nvPr/>
        </p:nvSpPr>
        <p:spPr>
          <a:xfrm>
            <a:off x="6225142" y="2279689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월당 보험금 보상 발생액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825453-36F4-4979-9556-5855DD0E1D7C}"/>
              </a:ext>
            </a:extLst>
          </p:cNvPr>
          <p:cNvCxnSpPr>
            <a:cxnSpLocks/>
          </p:cNvCxnSpPr>
          <p:nvPr/>
        </p:nvCxnSpPr>
        <p:spPr>
          <a:xfrm>
            <a:off x="2418384" y="1898072"/>
            <a:ext cx="0" cy="5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5BCC5B-4FDB-46B6-9118-0C53742CAFC1}"/>
              </a:ext>
            </a:extLst>
          </p:cNvPr>
          <p:cNvCxnSpPr>
            <a:cxnSpLocks/>
          </p:cNvCxnSpPr>
          <p:nvPr/>
        </p:nvCxnSpPr>
        <p:spPr>
          <a:xfrm>
            <a:off x="3047558" y="1901012"/>
            <a:ext cx="0" cy="5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393CF2-8DF7-416F-8FF4-6B28B9DFA871}"/>
              </a:ext>
            </a:extLst>
          </p:cNvPr>
          <p:cNvCxnSpPr>
            <a:cxnSpLocks/>
          </p:cNvCxnSpPr>
          <p:nvPr/>
        </p:nvCxnSpPr>
        <p:spPr>
          <a:xfrm>
            <a:off x="3844512" y="1898071"/>
            <a:ext cx="0" cy="5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FA866D4-EECD-4BAA-B77E-E51B51F3E235}"/>
              </a:ext>
            </a:extLst>
          </p:cNvPr>
          <p:cNvCxnSpPr>
            <a:cxnSpLocks/>
          </p:cNvCxnSpPr>
          <p:nvPr/>
        </p:nvCxnSpPr>
        <p:spPr>
          <a:xfrm>
            <a:off x="4730949" y="1901012"/>
            <a:ext cx="0" cy="5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EFA60C1-89A2-4DD5-A79B-34180A75A7B1}"/>
              </a:ext>
            </a:extLst>
          </p:cNvPr>
          <p:cNvCxnSpPr>
            <a:cxnSpLocks/>
          </p:cNvCxnSpPr>
          <p:nvPr/>
        </p:nvCxnSpPr>
        <p:spPr>
          <a:xfrm>
            <a:off x="5787962" y="1901012"/>
            <a:ext cx="0" cy="5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67A4E9-8043-4C82-8D06-E7630ACC9BF8}"/>
              </a:ext>
            </a:extLst>
          </p:cNvPr>
          <p:cNvSpPr txBox="1"/>
          <p:nvPr/>
        </p:nvSpPr>
        <p:spPr>
          <a:xfrm>
            <a:off x="2161122" y="164490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</a:t>
            </a:r>
            <a:endParaRPr lang="ko-KR" altLang="en-US" sz="1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C4C57-708C-4858-9FD4-6B0508DF3018}"/>
              </a:ext>
            </a:extLst>
          </p:cNvPr>
          <p:cNvSpPr txBox="1"/>
          <p:nvPr/>
        </p:nvSpPr>
        <p:spPr>
          <a:xfrm>
            <a:off x="2799733" y="164052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</a:t>
            </a:r>
            <a:endParaRPr lang="ko-KR" altLang="en-US" sz="1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EB7F5B-166F-4830-ADE5-724F7A4F2A99}"/>
              </a:ext>
            </a:extLst>
          </p:cNvPr>
          <p:cNvSpPr txBox="1"/>
          <p:nvPr/>
        </p:nvSpPr>
        <p:spPr>
          <a:xfrm>
            <a:off x="3596687" y="164052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</a:t>
            </a:r>
            <a:endParaRPr lang="ko-KR" altLang="en-US" sz="1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87F54C-8A6C-4A9F-BD4F-AF10CB5CE39F}"/>
              </a:ext>
            </a:extLst>
          </p:cNvPr>
          <p:cNvSpPr txBox="1"/>
          <p:nvPr/>
        </p:nvSpPr>
        <p:spPr>
          <a:xfrm>
            <a:off x="4483124" y="165185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</a:t>
            </a:r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DD8BA-6974-4BB2-B0FD-3275479CA364}"/>
              </a:ext>
            </a:extLst>
          </p:cNvPr>
          <p:cNvSpPr txBox="1"/>
          <p:nvPr/>
        </p:nvSpPr>
        <p:spPr>
          <a:xfrm>
            <a:off x="5553654" y="164052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</a:t>
            </a:r>
            <a:endParaRPr lang="ko-KR" altLang="en-US"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0EE2F9-97A1-44F5-9840-B0E61B17E64A}"/>
              </a:ext>
            </a:extLst>
          </p:cNvPr>
          <p:cNvSpPr txBox="1"/>
          <p:nvPr/>
        </p:nvSpPr>
        <p:spPr>
          <a:xfrm>
            <a:off x="8763425" y="1873708"/>
            <a:ext cx="172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</a:t>
            </a:r>
            <a:r>
              <a:rPr lang="ko-KR" altLang="en-US" sz="1200"/>
              <a:t> 회사의 </a:t>
            </a:r>
            <a:r>
              <a:rPr lang="en-US" altLang="ko-KR" sz="1200">
                <a:solidFill>
                  <a:srgbClr val="FF0000"/>
                </a:solidFill>
              </a:rPr>
              <a:t>Risk = 1,000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00F24B8-2063-4407-A1C4-B32AF115E877}"/>
              </a:ext>
            </a:extLst>
          </p:cNvPr>
          <p:cNvCxnSpPr>
            <a:cxnSpLocks/>
          </p:cNvCxnSpPr>
          <p:nvPr/>
        </p:nvCxnSpPr>
        <p:spPr>
          <a:xfrm>
            <a:off x="2317715" y="4158875"/>
            <a:ext cx="3783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B3D88B-75BD-4363-B627-A58FDA74EB02}"/>
              </a:ext>
            </a:extLst>
          </p:cNvPr>
          <p:cNvSpPr txBox="1"/>
          <p:nvPr/>
        </p:nvSpPr>
        <p:spPr>
          <a:xfrm>
            <a:off x="2154422" y="4170204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</a:t>
            </a:r>
            <a:r>
              <a:rPr lang="ko-KR" altLang="en-US" sz="1000"/>
              <a:t>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D78B5-707E-49D8-9CF3-E839A54DF4AD}"/>
              </a:ext>
            </a:extLst>
          </p:cNvPr>
          <p:cNvSpPr txBox="1"/>
          <p:nvPr/>
        </p:nvSpPr>
        <p:spPr>
          <a:xfrm>
            <a:off x="3045631" y="417185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2</a:t>
            </a:r>
            <a:r>
              <a:rPr lang="ko-KR" altLang="en-US" sz="1000"/>
              <a:t>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5473B-46E2-4BF6-885A-B3B71EFCD6AC}"/>
              </a:ext>
            </a:extLst>
          </p:cNvPr>
          <p:cNvSpPr txBox="1"/>
          <p:nvPr/>
        </p:nvSpPr>
        <p:spPr>
          <a:xfrm>
            <a:off x="5553654" y="417020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12</a:t>
            </a:r>
            <a:r>
              <a:rPr lang="ko-KR" altLang="en-US" sz="1000"/>
              <a:t>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D09330-C1CE-4864-BE34-8FE4C59A3C56}"/>
              </a:ext>
            </a:extLst>
          </p:cNvPr>
          <p:cNvSpPr txBox="1"/>
          <p:nvPr/>
        </p:nvSpPr>
        <p:spPr>
          <a:xfrm>
            <a:off x="4046139" y="4170204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…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906B27-02B3-49F6-8175-06F0A5C46EB0}"/>
              </a:ext>
            </a:extLst>
          </p:cNvPr>
          <p:cNvSpPr txBox="1"/>
          <p:nvPr/>
        </p:nvSpPr>
        <p:spPr>
          <a:xfrm>
            <a:off x="6225142" y="4020375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월당 보험금 보상 발생액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B04E3DF-1FD3-4A71-83BC-4B9F21ADB599}"/>
              </a:ext>
            </a:extLst>
          </p:cNvPr>
          <p:cNvCxnSpPr>
            <a:cxnSpLocks/>
          </p:cNvCxnSpPr>
          <p:nvPr/>
        </p:nvCxnSpPr>
        <p:spPr>
          <a:xfrm>
            <a:off x="2418384" y="4020375"/>
            <a:ext cx="0" cy="13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E87C591-FE33-4C8A-B0C9-E61F5F674DE0}"/>
              </a:ext>
            </a:extLst>
          </p:cNvPr>
          <p:cNvCxnSpPr>
            <a:cxnSpLocks/>
          </p:cNvCxnSpPr>
          <p:nvPr/>
        </p:nvCxnSpPr>
        <p:spPr>
          <a:xfrm>
            <a:off x="3018537" y="3273866"/>
            <a:ext cx="0" cy="87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EE19D4A-72D8-482F-81C6-1F2BC29989A9}"/>
              </a:ext>
            </a:extLst>
          </p:cNvPr>
          <p:cNvCxnSpPr>
            <a:cxnSpLocks/>
          </p:cNvCxnSpPr>
          <p:nvPr/>
        </p:nvCxnSpPr>
        <p:spPr>
          <a:xfrm>
            <a:off x="3844512" y="3901756"/>
            <a:ext cx="0" cy="257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31F644A-F7C9-4CAC-A0E8-20ACF7DC33AA}"/>
              </a:ext>
            </a:extLst>
          </p:cNvPr>
          <p:cNvCxnSpPr>
            <a:cxnSpLocks/>
          </p:cNvCxnSpPr>
          <p:nvPr/>
        </p:nvCxnSpPr>
        <p:spPr>
          <a:xfrm>
            <a:off x="4730949" y="3260883"/>
            <a:ext cx="0" cy="9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0E34A78-02CB-46CA-90A0-C3562C08A98F}"/>
              </a:ext>
            </a:extLst>
          </p:cNvPr>
          <p:cNvCxnSpPr>
            <a:cxnSpLocks/>
          </p:cNvCxnSpPr>
          <p:nvPr/>
        </p:nvCxnSpPr>
        <p:spPr>
          <a:xfrm>
            <a:off x="5787962" y="4030315"/>
            <a:ext cx="0" cy="13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18F914-E973-4CA1-A8B6-D34F60C4309D}"/>
              </a:ext>
            </a:extLst>
          </p:cNvPr>
          <p:cNvSpPr txBox="1"/>
          <p:nvPr/>
        </p:nvSpPr>
        <p:spPr>
          <a:xfrm>
            <a:off x="2125348" y="376282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912C39-2635-4A7C-85CD-0D969320641D}"/>
              </a:ext>
            </a:extLst>
          </p:cNvPr>
          <p:cNvSpPr txBox="1"/>
          <p:nvPr/>
        </p:nvSpPr>
        <p:spPr>
          <a:xfrm>
            <a:off x="2656771" y="3014662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1,000,000</a:t>
            </a:r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D32CD-63B5-471C-A79D-56DC0724990A}"/>
              </a:ext>
            </a:extLst>
          </p:cNvPr>
          <p:cNvSpPr txBox="1"/>
          <p:nvPr/>
        </p:nvSpPr>
        <p:spPr>
          <a:xfrm>
            <a:off x="3637659" y="360682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100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4895CC-C865-4633-91B1-48F3BF43C7F0}"/>
              </a:ext>
            </a:extLst>
          </p:cNvPr>
          <p:cNvSpPr txBox="1"/>
          <p:nvPr/>
        </p:nvSpPr>
        <p:spPr>
          <a:xfrm>
            <a:off x="4483124" y="301466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10000</a:t>
            </a:r>
            <a:endParaRPr lang="ko-KR" altLang="en-US" sz="10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67D518-92BE-4600-97B0-0BFF32433D6C}"/>
              </a:ext>
            </a:extLst>
          </p:cNvPr>
          <p:cNvSpPr txBox="1"/>
          <p:nvPr/>
        </p:nvSpPr>
        <p:spPr>
          <a:xfrm>
            <a:off x="5649576" y="373126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EDF4D1-FB04-4BCA-B227-4B8110B954E1}"/>
              </a:ext>
            </a:extLst>
          </p:cNvPr>
          <p:cNvSpPr txBox="1"/>
          <p:nvPr/>
        </p:nvSpPr>
        <p:spPr>
          <a:xfrm>
            <a:off x="8803697" y="3762825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</a:t>
            </a:r>
            <a:r>
              <a:rPr lang="ko-KR" altLang="en-US" sz="1200"/>
              <a:t> 회사의 </a:t>
            </a:r>
            <a:r>
              <a:rPr lang="en-US" altLang="ko-KR" sz="1200">
                <a:solidFill>
                  <a:srgbClr val="FF0000"/>
                </a:solidFill>
              </a:rPr>
              <a:t>Risk = 1,000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/>
              <a:t>B</a:t>
            </a:r>
            <a:r>
              <a:rPr lang="ko-KR" altLang="en-US" sz="1200"/>
              <a:t> 회사의 </a:t>
            </a:r>
            <a:r>
              <a:rPr lang="en-US" altLang="ko-KR" sz="1200">
                <a:solidFill>
                  <a:srgbClr val="FF0000"/>
                </a:solidFill>
              </a:rPr>
              <a:t>loss</a:t>
            </a:r>
            <a:r>
              <a:rPr lang="ko-KR" altLang="en-US" sz="1200">
                <a:solidFill>
                  <a:srgbClr val="FF0000"/>
                </a:solidFill>
              </a:rPr>
              <a:t>의 분산</a:t>
            </a:r>
            <a:r>
              <a:rPr lang="en-US" altLang="ko-KR" sz="1200">
                <a:solidFill>
                  <a:srgbClr val="FF0000"/>
                </a:solidFill>
              </a:rPr>
              <a:t> = 10,000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F3FD27-0F31-4E4F-A708-9A997AB3AA94}"/>
              </a:ext>
            </a:extLst>
          </p:cNvPr>
          <p:cNvSpPr txBox="1"/>
          <p:nvPr/>
        </p:nvSpPr>
        <p:spPr>
          <a:xfrm>
            <a:off x="568009" y="4976230"/>
            <a:ext cx="91653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보험회사를 인수해야하는 </a:t>
            </a:r>
            <a:r>
              <a:rPr lang="en-US" altLang="ko-KR" sz="1200">
                <a:solidFill>
                  <a:srgbClr val="FF0000"/>
                </a:solidFill>
              </a:rPr>
              <a:t>CEO </a:t>
            </a:r>
            <a:r>
              <a:rPr lang="ko-KR" altLang="en-US" sz="1200">
                <a:solidFill>
                  <a:srgbClr val="FF0000"/>
                </a:solidFill>
              </a:rPr>
              <a:t>라면 </a:t>
            </a:r>
            <a:r>
              <a:rPr lang="en-US" altLang="ko-KR" sz="1200">
                <a:solidFill>
                  <a:srgbClr val="FF0000"/>
                </a:solidFill>
              </a:rPr>
              <a:t>A,B </a:t>
            </a:r>
            <a:r>
              <a:rPr lang="ko-KR" altLang="en-US" sz="1200">
                <a:solidFill>
                  <a:srgbClr val="FF0000"/>
                </a:solidFill>
              </a:rPr>
              <a:t>회사 모두 같은 통계적 </a:t>
            </a:r>
            <a:r>
              <a:rPr lang="en-US" altLang="ko-KR" sz="1200">
                <a:solidFill>
                  <a:srgbClr val="FF0000"/>
                </a:solidFill>
              </a:rPr>
              <a:t>Risk </a:t>
            </a:r>
            <a:r>
              <a:rPr lang="ko-KR" altLang="en-US" sz="1200">
                <a:solidFill>
                  <a:srgbClr val="FF0000"/>
                </a:solidFill>
              </a:rPr>
              <a:t>를 갖지만 </a:t>
            </a:r>
            <a:r>
              <a:rPr lang="en-US" altLang="ko-KR" sz="1200">
                <a:solidFill>
                  <a:srgbClr val="FF0000"/>
                </a:solidFill>
              </a:rPr>
              <a:t>B </a:t>
            </a:r>
            <a:r>
              <a:rPr lang="ko-KR" altLang="en-US" sz="1200">
                <a:solidFill>
                  <a:srgbClr val="FF0000"/>
                </a:solidFill>
              </a:rPr>
              <a:t>보험사를 인수할 것임</a:t>
            </a:r>
            <a:r>
              <a:rPr lang="en-US" altLang="ko-KR" sz="1200">
                <a:solidFill>
                  <a:srgbClr val="FF0000"/>
                </a:solidFill>
              </a:rPr>
              <a:t>.(</a:t>
            </a:r>
            <a:r>
              <a:rPr lang="ko-KR" altLang="en-US" sz="1200">
                <a:solidFill>
                  <a:srgbClr val="FF0000"/>
                </a:solidFill>
              </a:rPr>
              <a:t>월별 예상이 불안정하므로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en-US" altLang="ko-KR" sz="1200">
                <a:solidFill>
                  <a:srgbClr val="FF0000"/>
                </a:solidFill>
              </a:rPr>
              <a:t>CEO </a:t>
            </a:r>
            <a:r>
              <a:rPr lang="ko-KR" altLang="en-US" sz="1200">
                <a:solidFill>
                  <a:srgbClr val="FF0000"/>
                </a:solidFill>
              </a:rPr>
              <a:t>입장에서도 </a:t>
            </a:r>
            <a:r>
              <a:rPr lang="en-US" altLang="ko-KR" sz="1200">
                <a:solidFill>
                  <a:srgbClr val="FF0000"/>
                </a:solidFill>
              </a:rPr>
              <a:t>Risk</a:t>
            </a:r>
            <a:r>
              <a:rPr lang="ko-KR" altLang="en-US" sz="1200">
                <a:solidFill>
                  <a:srgbClr val="FF0000"/>
                </a:solidFill>
              </a:rPr>
              <a:t>를 감수해야 하는데 </a:t>
            </a:r>
            <a:r>
              <a:rPr lang="en-US" altLang="ko-KR" sz="1200">
                <a:solidFill>
                  <a:srgbClr val="FF0000"/>
                </a:solidFill>
              </a:rPr>
              <a:t>Loss</a:t>
            </a:r>
            <a:r>
              <a:rPr lang="ko-KR" altLang="en-US" sz="1200">
                <a:solidFill>
                  <a:srgbClr val="FF0000"/>
                </a:solidFill>
              </a:rPr>
              <a:t>의 기댓값만으로 </a:t>
            </a:r>
            <a:r>
              <a:rPr lang="en-US" altLang="ko-KR" sz="1200">
                <a:solidFill>
                  <a:srgbClr val="FF0000"/>
                </a:solidFill>
              </a:rPr>
              <a:t>Risk</a:t>
            </a:r>
            <a:r>
              <a:rPr lang="ko-KR" altLang="en-US" sz="1200">
                <a:solidFill>
                  <a:srgbClr val="FF0000"/>
                </a:solidFill>
              </a:rPr>
              <a:t>를 표현하는 것은 충분치 않음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 b="1">
                <a:solidFill>
                  <a:srgbClr val="FF0000"/>
                </a:solidFill>
              </a:rPr>
              <a:t>즉 </a:t>
            </a:r>
            <a:r>
              <a:rPr lang="en-US" altLang="ko-KR" sz="1200" b="1">
                <a:solidFill>
                  <a:srgbClr val="FF0000"/>
                </a:solidFill>
              </a:rPr>
              <a:t>Loss</a:t>
            </a:r>
            <a:r>
              <a:rPr lang="ko-KR" altLang="en-US" sz="1200" b="1">
                <a:solidFill>
                  <a:srgbClr val="FF0000"/>
                </a:solidFill>
              </a:rPr>
              <a:t>의 기댓값만으로는 일반적으로 사회에서 사용하는 </a:t>
            </a:r>
            <a:r>
              <a:rPr lang="en-US" altLang="ko-KR" sz="1200" b="1">
                <a:solidFill>
                  <a:srgbClr val="FF0000"/>
                </a:solidFill>
              </a:rPr>
              <a:t>Risk</a:t>
            </a:r>
            <a:r>
              <a:rPr lang="ko-KR" altLang="en-US" sz="1200" b="1">
                <a:solidFill>
                  <a:srgbClr val="FF0000"/>
                </a:solidFill>
              </a:rPr>
              <a:t>를 모두 내포하기에는 충분하지 않음</a:t>
            </a:r>
            <a:r>
              <a:rPr lang="en-US" altLang="ko-KR" sz="1200" b="1">
                <a:solidFill>
                  <a:srgbClr val="FF0000"/>
                </a:solidFill>
              </a:rPr>
              <a:t>.</a:t>
            </a:r>
          </a:p>
          <a:p>
            <a:endParaRPr lang="en-US" altLang="ko-KR" sz="1200">
              <a:solidFill>
                <a:srgbClr val="FF0000"/>
              </a:solidFill>
            </a:endParaRPr>
          </a:p>
          <a:p>
            <a:r>
              <a:rPr lang="ko-KR" altLang="en-US" sz="1200">
                <a:solidFill>
                  <a:srgbClr val="FF0000"/>
                </a:solidFill>
              </a:rPr>
              <a:t>적어도 또 다른 측도인 분산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손실의 분산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을 봐야함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A8E8F3-6687-4EDB-907B-D22A40E5655F}"/>
              </a:ext>
            </a:extLst>
          </p:cNvPr>
          <p:cNvSpPr txBox="1"/>
          <p:nvPr/>
        </p:nvSpPr>
        <p:spPr>
          <a:xfrm>
            <a:off x="8763425" y="2253936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</a:t>
            </a:r>
            <a:r>
              <a:rPr lang="ko-KR" altLang="en-US" sz="1200"/>
              <a:t> 회사의 </a:t>
            </a:r>
            <a:r>
              <a:rPr lang="en-US" altLang="ko-KR" sz="1200">
                <a:solidFill>
                  <a:srgbClr val="FF0000"/>
                </a:solidFill>
              </a:rPr>
              <a:t>loss</a:t>
            </a:r>
            <a:r>
              <a:rPr lang="ko-KR" altLang="en-US" sz="1200">
                <a:solidFill>
                  <a:srgbClr val="FF0000"/>
                </a:solidFill>
              </a:rPr>
              <a:t>의 분산</a:t>
            </a:r>
            <a:r>
              <a:rPr lang="en-US" altLang="ko-KR" sz="1200">
                <a:solidFill>
                  <a:srgbClr val="FF0000"/>
                </a:solidFill>
              </a:rPr>
              <a:t> = 0</a:t>
            </a:r>
            <a:endParaRPr lang="ko-KR" altLang="en-US" sz="1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4C467D-0594-4B6B-AF35-CAC5E08F435E}"/>
                  </a:ext>
                </a:extLst>
              </p:cNvPr>
              <p:cNvSpPr txBox="1"/>
              <p:nvPr/>
            </p:nvSpPr>
            <p:spPr>
              <a:xfrm>
                <a:off x="4209432" y="6030559"/>
                <a:ext cx="2380631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F4C467D-0594-4B6B-AF35-CAC5E08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32" y="6030559"/>
                <a:ext cx="2380631" cy="614079"/>
              </a:xfrm>
              <a:prstGeom prst="rect">
                <a:avLst/>
              </a:prstGeom>
              <a:blipFill>
                <a:blip r:embed="rId3"/>
                <a:stretch>
                  <a:fillRect t="-115842" b="-166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43F0096-7C8E-4FE0-AFF5-643AB60BB2C6}"/>
              </a:ext>
            </a:extLst>
          </p:cNvPr>
          <p:cNvSpPr txBox="1"/>
          <p:nvPr/>
        </p:nvSpPr>
        <p:spPr>
          <a:xfrm>
            <a:off x="6770552" y="6222725"/>
            <a:ext cx="499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즉 </a:t>
            </a:r>
            <a:r>
              <a:rPr lang="en-US" altLang="ko-KR" sz="1200"/>
              <a:t>Deep neural network </a:t>
            </a:r>
            <a:r>
              <a:rPr lang="ko-KR" altLang="en-US" sz="1200"/>
              <a:t>의 손실함수의 </a:t>
            </a:r>
            <a:r>
              <a:rPr lang="en-US" altLang="ko-KR" sz="1200"/>
              <a:t>Risk</a:t>
            </a:r>
            <a:r>
              <a:rPr lang="ko-KR" altLang="en-US" sz="1200"/>
              <a:t>와 분산을 모두 보아야 함</a:t>
            </a:r>
          </a:p>
        </p:txBody>
      </p:sp>
    </p:spTree>
    <p:extLst>
      <p:ext uri="{BB962C8B-B14F-4D97-AF65-F5344CB8AC3E}">
        <p14:creationId xmlns:p14="http://schemas.microsoft.com/office/powerpoint/2010/main" val="2439119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D90A4-3628-43A7-A201-CB397A775991}"/>
              </a:ext>
            </a:extLst>
          </p:cNvPr>
          <p:cNvSpPr txBox="1"/>
          <p:nvPr/>
        </p:nvSpPr>
        <p:spPr>
          <a:xfrm>
            <a:off x="83890" y="100669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분류문제에서 사용하는 </a:t>
            </a:r>
            <a:r>
              <a:rPr lang="en-US" altLang="ko-KR"/>
              <a:t>loss function</a:t>
            </a:r>
            <a:r>
              <a:rPr lang="ko-KR" altLang="en-US"/>
              <a:t>의 타당성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A95B6B-8FED-4487-A110-DD86CBE403BB}"/>
                  </a:ext>
                </a:extLst>
              </p:cNvPr>
              <p:cNvSpPr txBox="1"/>
              <p:nvPr/>
            </p:nvSpPr>
            <p:spPr>
              <a:xfrm>
                <a:off x="213573" y="851428"/>
                <a:ext cx="2392001" cy="23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A95B6B-8FED-4487-A110-DD86CBE4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3" y="851428"/>
                <a:ext cx="2392001" cy="235001"/>
              </a:xfrm>
              <a:prstGeom prst="rect">
                <a:avLst/>
              </a:prstGeom>
              <a:blipFill>
                <a:blip r:embed="rId2"/>
                <a:stretch>
                  <a:fillRect l="-765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C3CC4-F6E9-4649-9E70-19F2349851E5}"/>
                  </a:ext>
                </a:extLst>
              </p:cNvPr>
              <p:cNvSpPr txBox="1"/>
              <p:nvPr/>
            </p:nvSpPr>
            <p:spPr>
              <a:xfrm>
                <a:off x="213573" y="1467856"/>
                <a:ext cx="3229795" cy="631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ko-KR" alt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FC3CC4-F6E9-4649-9E70-19F23498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3" y="1467856"/>
                <a:ext cx="3229795" cy="63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E031E-8C10-44A2-B351-9F10DEE31A3F}"/>
                  </a:ext>
                </a:extLst>
              </p:cNvPr>
              <p:cNvSpPr txBox="1"/>
              <p:nvPr/>
            </p:nvSpPr>
            <p:spPr>
              <a:xfrm>
                <a:off x="4508736" y="1673809"/>
                <a:ext cx="4919167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𝐷𝑁𝑁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𝑐𝑙𝑎𝑠𝑠𝑖𝑓𝑖𝑐𝑎𝑡𝑖𝑜𝑛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/>
                  <a:t>서 사용되는 </a:t>
                </a:r>
                <a:r>
                  <a:rPr lang="en-US" altLang="ko-KR" sz="1400"/>
                  <a:t>DNN </a:t>
                </a:r>
                <a:r>
                  <a:rPr lang="ko-KR" altLang="en-US" sz="1400"/>
                  <a:t>손실함수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E031E-8C10-44A2-B351-9F10DEE3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6" y="1673809"/>
                <a:ext cx="4919167" cy="219484"/>
              </a:xfrm>
              <a:prstGeom prst="rect">
                <a:avLst/>
              </a:prstGeom>
              <a:blipFill>
                <a:blip r:embed="rId4"/>
                <a:stretch>
                  <a:fillRect l="-1239" t="-27778" r="-1239" b="-47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56396-A36C-4AD5-A6C6-502D533878FF}"/>
                  </a:ext>
                </a:extLst>
              </p:cNvPr>
              <p:cNvSpPr txBox="1"/>
              <p:nvPr/>
            </p:nvSpPr>
            <p:spPr>
              <a:xfrm>
                <a:off x="4508736" y="2099247"/>
                <a:ext cx="23861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B56396-A36C-4AD5-A6C6-502D5338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6" y="2099247"/>
                <a:ext cx="2386166" cy="215444"/>
              </a:xfrm>
              <a:prstGeom prst="rect">
                <a:avLst/>
              </a:prstGeom>
              <a:blipFill>
                <a:blip r:embed="rId5"/>
                <a:stretch>
                  <a:fillRect l="-256" r="-512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37F9DE-AEBD-4816-BCCF-8D81BFF1541E}"/>
                  </a:ext>
                </a:extLst>
              </p:cNvPr>
              <p:cNvSpPr txBox="1"/>
              <p:nvPr/>
            </p:nvSpPr>
            <p:spPr>
              <a:xfrm>
                <a:off x="4508736" y="2511586"/>
                <a:ext cx="18261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𝑐𝑙𝑎𝑠𝑠𝑒𝑠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37F9DE-AEBD-4816-BCCF-8D81BFF15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6" y="2511586"/>
                <a:ext cx="1826141" cy="215444"/>
              </a:xfrm>
              <a:prstGeom prst="rect">
                <a:avLst/>
              </a:prstGeom>
              <a:blipFill>
                <a:blip r:embed="rId6"/>
                <a:stretch>
                  <a:fillRect l="-1338" r="-66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8A521-E211-409E-A155-96D29DB591DB}"/>
                  </a:ext>
                </a:extLst>
              </p:cNvPr>
              <p:cNvSpPr txBox="1"/>
              <p:nvPr/>
            </p:nvSpPr>
            <p:spPr>
              <a:xfrm>
                <a:off x="4508736" y="2865487"/>
                <a:ext cx="5269135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400"/>
                  <a:t> 정의되어 있는 </a:t>
                </a:r>
                <a:r>
                  <a:rPr lang="en-US" altLang="ko-KR" sz="1400"/>
                  <a:t>one-hot vector</a:t>
                </a:r>
                <a:r>
                  <a:rPr lang="ko-KR" altLang="en-US" sz="1400"/>
                  <a:t>에서 </a:t>
                </a:r>
                <a:r>
                  <a:rPr lang="en-US" altLang="ko-KR" sz="1400"/>
                  <a:t>j</a:t>
                </a:r>
                <a:r>
                  <a:rPr lang="ko-KR" altLang="en-US" sz="1400"/>
                  <a:t>번째 </a:t>
                </a:r>
                <a:r>
                  <a:rPr lang="en-US" altLang="ko-KR" sz="1400"/>
                  <a:t>index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A8A521-E211-409E-A155-96D29DB5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6" y="2865487"/>
                <a:ext cx="5269135" cy="298543"/>
              </a:xfrm>
              <a:prstGeom prst="rect">
                <a:avLst/>
              </a:prstGeom>
              <a:blipFill>
                <a:blip r:embed="rId7"/>
                <a:stretch>
                  <a:fillRect l="-1273" t="-6122" r="-1042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3E1CD-1C0E-491E-B9E3-4F876FA131F7}"/>
                  </a:ext>
                </a:extLst>
              </p:cNvPr>
              <p:cNvSpPr txBox="1"/>
              <p:nvPr/>
            </p:nvSpPr>
            <p:spPr>
              <a:xfrm>
                <a:off x="4508735" y="3302487"/>
                <a:ext cx="5675336" cy="296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/>
                  <a:t>를 입력으로 하는 모델 </a:t>
                </a:r>
                <a:r>
                  <a:rPr lang="en-US" altLang="ko-KR" sz="1400"/>
                  <a:t>f</a:t>
                </a:r>
                <a:r>
                  <a:rPr lang="ko-KR" altLang="en-US" sz="1400"/>
                  <a:t>의 출력에서 </a:t>
                </a:r>
                <a:r>
                  <a:rPr lang="en-US" altLang="ko-KR" sz="1400"/>
                  <a:t>j</a:t>
                </a:r>
                <a:r>
                  <a:rPr lang="ko-KR" altLang="en-US" sz="1400"/>
                  <a:t>번째 </a:t>
                </a:r>
                <a:r>
                  <a:rPr lang="en-US" altLang="ko-KR" sz="1400"/>
                  <a:t>index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3E1CD-1C0E-491E-B9E3-4F876FA1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5" y="3302487"/>
                <a:ext cx="5675336" cy="296748"/>
              </a:xfrm>
              <a:prstGeom prst="rect">
                <a:avLst/>
              </a:prstGeom>
              <a:blipFill>
                <a:blip r:embed="rId8"/>
                <a:stretch>
                  <a:fillRect l="-1504" t="-18750" r="-859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B58FA5-DE78-422E-9538-B2BE57C6DC1F}"/>
              </a:ext>
            </a:extLst>
          </p:cNvPr>
          <p:cNvSpPr txBox="1"/>
          <p:nvPr/>
        </p:nvSpPr>
        <p:spPr>
          <a:xfrm>
            <a:off x="3129093" y="846014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일반적으로 최소화해야 하는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8FEE86-DABA-483C-B58C-A9EE4751F948}"/>
                  </a:ext>
                </a:extLst>
              </p:cNvPr>
              <p:cNvSpPr txBox="1"/>
              <p:nvPr/>
            </p:nvSpPr>
            <p:spPr>
              <a:xfrm>
                <a:off x="213573" y="4756420"/>
                <a:ext cx="4374787" cy="279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𝐷𝑁𝑁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200"/>
                  <a:t> 사용하면서 본질적인 문제</a:t>
                </a:r>
                <a:r>
                  <a:rPr lang="en-US" altLang="ko-KR" sz="1200"/>
                  <a:t>(Risk)</a:t>
                </a:r>
                <a:r>
                  <a:rPr lang="ko-KR" altLang="en-US" sz="1200"/>
                  <a:t>가 해결되었는가</a:t>
                </a:r>
                <a:r>
                  <a:rPr lang="en-US" altLang="ko-KR" sz="1200"/>
                  <a:t>?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8FEE86-DABA-483C-B58C-A9EE4751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3" y="4756420"/>
                <a:ext cx="4374787" cy="279885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1BA7FF-0B17-454D-B012-ECB4BAF04782}"/>
              </a:ext>
            </a:extLst>
          </p:cNvPr>
          <p:cNvSpPr txBox="1"/>
          <p:nvPr/>
        </p:nvSpPr>
        <p:spPr>
          <a:xfrm>
            <a:off x="213573" y="5328760"/>
            <a:ext cx="5240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- Classification problem</a:t>
            </a:r>
            <a:r>
              <a:rPr lang="ko-KR" altLang="en-US" sz="1200"/>
              <a:t>에서 </a:t>
            </a:r>
            <a:r>
              <a:rPr lang="en-US" altLang="ko-KR" sz="1200"/>
              <a:t>cross-entropy</a:t>
            </a:r>
            <a:r>
              <a:rPr lang="ko-KR" altLang="en-US" sz="1200"/>
              <a:t>를 사용하는 이유가 무엇인가</a:t>
            </a:r>
            <a:r>
              <a:rPr lang="en-US" altLang="ko-KR" sz="1200"/>
              <a:t>?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541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6FE57-61D8-453E-BA4E-64FD3BDA0BA5}"/>
                  </a:ext>
                </a:extLst>
              </p:cNvPr>
              <p:cNvSpPr txBox="1"/>
              <p:nvPr/>
            </p:nvSpPr>
            <p:spPr>
              <a:xfrm>
                <a:off x="146461" y="226365"/>
                <a:ext cx="4445448" cy="279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𝑫𝑵𝑵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𝑪𝑳</m:t>
                        </m:r>
                      </m:sub>
                    </m:sSub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200" b="1"/>
                  <a:t> 사용하면서 본질적인 문제</a:t>
                </a:r>
                <a:r>
                  <a:rPr lang="en-US" altLang="ko-KR" sz="1200" b="1"/>
                  <a:t>(Risk)</a:t>
                </a:r>
                <a:r>
                  <a:rPr lang="ko-KR" altLang="en-US" sz="1200" b="1"/>
                  <a:t>가 해결되었는가</a:t>
                </a:r>
                <a:r>
                  <a:rPr lang="en-US" altLang="ko-KR" sz="1200" b="1"/>
                  <a:t>?</a:t>
                </a:r>
                <a:endParaRPr lang="ko-KR" altLang="en-US" sz="12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6FE57-61D8-453E-BA4E-64FD3BDA0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1" y="226365"/>
                <a:ext cx="4445448" cy="279885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29C12-5619-409C-B080-315CA8D110BE}"/>
                  </a:ext>
                </a:extLst>
              </p:cNvPr>
              <p:cNvSpPr txBox="1"/>
              <p:nvPr/>
            </p:nvSpPr>
            <p:spPr>
              <a:xfrm>
                <a:off x="213573" y="851428"/>
                <a:ext cx="2392001" cy="23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𝑅𝑖𝑠𝑘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D29C12-5619-409C-B080-315CA8D1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3" y="851428"/>
                <a:ext cx="2392001" cy="235001"/>
              </a:xfrm>
              <a:prstGeom prst="rect">
                <a:avLst/>
              </a:prstGeom>
              <a:blipFill>
                <a:blip r:embed="rId3"/>
                <a:stretch>
                  <a:fillRect l="-765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023AB-E4C9-4A22-9478-DF29E5193D2D}"/>
                  </a:ext>
                </a:extLst>
              </p:cNvPr>
              <p:cNvSpPr txBox="1"/>
              <p:nvPr/>
            </p:nvSpPr>
            <p:spPr>
              <a:xfrm>
                <a:off x="3837617" y="653232"/>
                <a:ext cx="3229795" cy="631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𝐷𝑁𝑁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ko-KR" altLang="en-US" sz="1400" b="1" i="1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4023AB-E4C9-4A22-9478-DF29E519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17" y="653232"/>
                <a:ext cx="3229795" cy="631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91F51A-7F68-4D9E-ADA4-28A9F866E66D}"/>
                  </a:ext>
                </a:extLst>
              </p:cNvPr>
              <p:cNvSpPr txBox="1"/>
              <p:nvPr/>
            </p:nvSpPr>
            <p:spPr>
              <a:xfrm>
                <a:off x="2605574" y="3052218"/>
                <a:ext cx="7777129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속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것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1200"/>
                  <a:t>로 가정</a:t>
                </a:r>
                <a:r>
                  <a:rPr lang="en-US" altLang="ko-KR" sz="1200"/>
                  <a:t>. (</a:t>
                </a:r>
                <a:r>
                  <a:rPr lang="ko-KR" altLang="en-US" sz="1200"/>
                  <a:t>일반적으로 </a:t>
                </a:r>
                <a:r>
                  <a:rPr lang="en-US" altLang="ko-KR" sz="1200"/>
                  <a:t>random variable</a:t>
                </a:r>
                <a:r>
                  <a:rPr lang="ko-KR" altLang="en-US" sz="1200"/>
                  <a:t>로 가정하는 </a:t>
                </a:r>
                <a:r>
                  <a:rPr lang="en-US" altLang="ko-KR" sz="1200"/>
                  <a:t>Risk</a:t>
                </a:r>
                <a:r>
                  <a:rPr lang="ko-KR" altLang="en-US" sz="1200"/>
                  <a:t>랑 다름</a:t>
                </a:r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91F51A-7F68-4D9E-ADA4-28A9F866E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74" y="3052218"/>
                <a:ext cx="7777129" cy="192360"/>
              </a:xfrm>
              <a:prstGeom prst="rect">
                <a:avLst/>
              </a:prstGeom>
              <a:blipFill>
                <a:blip r:embed="rId5"/>
                <a:stretch>
                  <a:fillRect l="-705" t="-22581" r="-313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4B1653-FE39-464D-8CB6-A053436C84CC}"/>
              </a:ext>
            </a:extLst>
          </p:cNvPr>
          <p:cNvCxnSpPr/>
          <p:nvPr/>
        </p:nvCxnSpPr>
        <p:spPr>
          <a:xfrm>
            <a:off x="8305101" y="2008576"/>
            <a:ext cx="31290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1DF9C1-71DB-4121-B2AF-89B73CA71B0D}"/>
              </a:ext>
            </a:extLst>
          </p:cNvPr>
          <p:cNvCxnSpPr>
            <a:cxnSpLocks/>
          </p:cNvCxnSpPr>
          <p:nvPr/>
        </p:nvCxnSpPr>
        <p:spPr>
          <a:xfrm flipV="1">
            <a:off x="8305101" y="851428"/>
            <a:ext cx="0" cy="1157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8701FE-5E85-49BB-9CF4-D395CAF9F3EE}"/>
              </a:ext>
            </a:extLst>
          </p:cNvPr>
          <p:cNvCxnSpPr/>
          <p:nvPr/>
        </p:nvCxnSpPr>
        <p:spPr>
          <a:xfrm flipV="1">
            <a:off x="8774884" y="851428"/>
            <a:ext cx="0" cy="11571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BB1C290-3AC2-4CA5-B85C-C10496E053BB}"/>
              </a:ext>
            </a:extLst>
          </p:cNvPr>
          <p:cNvCxnSpPr>
            <a:cxnSpLocks/>
          </p:cNvCxnSpPr>
          <p:nvPr/>
        </p:nvCxnSpPr>
        <p:spPr>
          <a:xfrm flipV="1">
            <a:off x="9244668" y="1284623"/>
            <a:ext cx="0" cy="723953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CCEC8C7-9140-4510-9C87-978062B51C17}"/>
              </a:ext>
            </a:extLst>
          </p:cNvPr>
          <p:cNvCxnSpPr>
            <a:cxnSpLocks/>
          </p:cNvCxnSpPr>
          <p:nvPr/>
        </p:nvCxnSpPr>
        <p:spPr>
          <a:xfrm flipV="1">
            <a:off x="9731229" y="1646599"/>
            <a:ext cx="0" cy="361978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61F24C-030C-4B3F-96C9-A717C0D233EB}"/>
              </a:ext>
            </a:extLst>
          </p:cNvPr>
          <p:cNvCxnSpPr>
            <a:cxnSpLocks/>
          </p:cNvCxnSpPr>
          <p:nvPr/>
        </p:nvCxnSpPr>
        <p:spPr>
          <a:xfrm flipV="1">
            <a:off x="10234569" y="1816216"/>
            <a:ext cx="0" cy="192361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27E7CD-D3FB-4ED3-ABEA-992630454E5E}"/>
              </a:ext>
            </a:extLst>
          </p:cNvPr>
          <p:cNvCxnSpPr>
            <a:cxnSpLocks/>
          </p:cNvCxnSpPr>
          <p:nvPr/>
        </p:nvCxnSpPr>
        <p:spPr>
          <a:xfrm flipV="1">
            <a:off x="10721130" y="1526794"/>
            <a:ext cx="0" cy="481782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36C2DD0-4C67-49B3-9BEF-75D442CFAC31}"/>
              </a:ext>
            </a:extLst>
          </p:cNvPr>
          <p:cNvCxnSpPr>
            <a:cxnSpLocks/>
          </p:cNvCxnSpPr>
          <p:nvPr/>
        </p:nvCxnSpPr>
        <p:spPr>
          <a:xfrm flipV="1">
            <a:off x="11190914" y="1526794"/>
            <a:ext cx="0" cy="481782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7BD1FB-C50E-4C0A-B2FF-4CF2C32AA7F8}"/>
              </a:ext>
            </a:extLst>
          </p:cNvPr>
          <p:cNvCxnSpPr>
            <a:cxnSpLocks/>
          </p:cNvCxnSpPr>
          <p:nvPr/>
        </p:nvCxnSpPr>
        <p:spPr>
          <a:xfrm flipV="1">
            <a:off x="8774884" y="1526794"/>
            <a:ext cx="0" cy="481783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9F96EC-331A-4517-B3C5-ED52B09FBCFE}"/>
              </a:ext>
            </a:extLst>
          </p:cNvPr>
          <p:cNvCxnSpPr>
            <a:cxnSpLocks/>
          </p:cNvCxnSpPr>
          <p:nvPr/>
        </p:nvCxnSpPr>
        <p:spPr>
          <a:xfrm flipH="1">
            <a:off x="10662407" y="525248"/>
            <a:ext cx="43622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0299D9-7DC1-4E3C-B6A0-931CAB08911A}"/>
                  </a:ext>
                </a:extLst>
              </p:cNvPr>
              <p:cNvSpPr txBox="1"/>
              <p:nvPr/>
            </p:nvSpPr>
            <p:spPr>
              <a:xfrm>
                <a:off x="11190914" y="353722"/>
                <a:ext cx="291875" cy="25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0299D9-7DC1-4E3C-B6A0-931CAB089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14" y="353722"/>
                <a:ext cx="291875" cy="255968"/>
              </a:xfrm>
              <a:prstGeom prst="rect">
                <a:avLst/>
              </a:prstGeom>
              <a:blipFill>
                <a:blip r:embed="rId6"/>
                <a:stretch>
                  <a:fillRect l="-8333" t="-2381" r="-4167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BA533A-F65D-409B-B6C6-D66487117FD0}"/>
              </a:ext>
            </a:extLst>
          </p:cNvPr>
          <p:cNvCxnSpPr>
            <a:cxnSpLocks/>
          </p:cNvCxnSpPr>
          <p:nvPr/>
        </p:nvCxnSpPr>
        <p:spPr>
          <a:xfrm flipH="1">
            <a:off x="10662407" y="898504"/>
            <a:ext cx="436228" cy="0"/>
          </a:xfrm>
          <a:prstGeom prst="line">
            <a:avLst/>
          </a:prstGeom>
          <a:ln w="12700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09A390-5AFB-4E10-87AF-93531A41A67F}"/>
                  </a:ext>
                </a:extLst>
              </p:cNvPr>
              <p:cNvSpPr txBox="1"/>
              <p:nvPr/>
            </p:nvSpPr>
            <p:spPr>
              <a:xfrm>
                <a:off x="11033620" y="717609"/>
                <a:ext cx="1063305" cy="346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09A390-5AFB-4E10-87AF-93531A41A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620" y="717609"/>
                <a:ext cx="1063305" cy="346698"/>
              </a:xfrm>
              <a:prstGeom prst="rect">
                <a:avLst/>
              </a:prstGeom>
              <a:blipFill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CA1284-4325-484E-902B-9728CA1079A9}"/>
                  </a:ext>
                </a:extLst>
              </p:cNvPr>
              <p:cNvSpPr txBox="1"/>
              <p:nvPr/>
            </p:nvSpPr>
            <p:spPr>
              <a:xfrm>
                <a:off x="11117105" y="2082045"/>
                <a:ext cx="9798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CA1284-4325-484E-902B-9728CA10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105" y="2082045"/>
                <a:ext cx="979820" cy="184666"/>
              </a:xfrm>
              <a:prstGeom prst="rect">
                <a:avLst/>
              </a:prstGeom>
              <a:blipFill>
                <a:blip r:embed="rId8"/>
                <a:stretch>
                  <a:fillRect l="-4375" t="-3333" r="-2500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A0A799-948F-4D08-881F-6DB53AEC1058}"/>
                  </a:ext>
                </a:extLst>
              </p:cNvPr>
              <p:cNvSpPr txBox="1"/>
              <p:nvPr/>
            </p:nvSpPr>
            <p:spPr>
              <a:xfrm>
                <a:off x="326289" y="2683942"/>
                <a:ext cx="2094484" cy="188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𝑟𝑜𝑠𝑠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해</m:t>
                    </m:r>
                  </m:oMath>
                </a14:m>
                <a:r>
                  <a:rPr lang="ko-KR" altLang="en-US" sz="1200"/>
                  <a:t>석 관점에서</a:t>
                </a:r>
                <a:r>
                  <a:rPr lang="en-US" altLang="ko-KR" sz="1200"/>
                  <a:t>…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A0A799-948F-4D08-881F-6DB53AEC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9" y="2683942"/>
                <a:ext cx="2094484" cy="188193"/>
              </a:xfrm>
              <a:prstGeom prst="rect">
                <a:avLst/>
              </a:prstGeom>
              <a:blipFill>
                <a:blip r:embed="rId9"/>
                <a:stretch>
                  <a:fillRect l="-2624" t="-25806" r="-4082" b="-48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1C2305-D558-4D49-A0FF-8F14EED96794}"/>
                  </a:ext>
                </a:extLst>
              </p:cNvPr>
              <p:cNvSpPr txBox="1"/>
              <p:nvPr/>
            </p:nvSpPr>
            <p:spPr>
              <a:xfrm>
                <a:off x="2605574" y="3534516"/>
                <a:ext cx="7378687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200"/>
                  <a:t> 근사하는 </a:t>
                </a:r>
                <a:r>
                  <a:rPr lang="en-US" altLang="ko-KR" sz="1200"/>
                  <a:t>distribution(</a:t>
                </a:r>
                <a:r>
                  <a:rPr lang="ko-KR" altLang="en-US" sz="1200"/>
                  <a:t>일반적으로 </a:t>
                </a:r>
                <a:r>
                  <a:rPr lang="en-US" altLang="ko-KR" sz="1200"/>
                  <a:t>random variable</a:t>
                </a:r>
                <a:r>
                  <a:rPr lang="ko-KR" altLang="en-US" sz="1200"/>
                  <a:t>을 가정하는 </a:t>
                </a:r>
                <a:r>
                  <a:rPr lang="en-US" altLang="ko-KR" sz="1200"/>
                  <a:t>Risk</a:t>
                </a:r>
                <a:r>
                  <a:rPr lang="ko-KR" altLang="en-US" sz="1200"/>
                  <a:t>랑 다름</a:t>
                </a:r>
                <a:r>
                  <a:rPr lang="en-US" altLang="ko-KR" sz="1200"/>
                  <a:t>)</a:t>
                </a:r>
                <a:r>
                  <a:rPr lang="ko-KR" altLang="en-US" sz="120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1C2305-D558-4D49-A0FF-8F14EED9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574" y="3534516"/>
                <a:ext cx="7378687" cy="208455"/>
              </a:xfrm>
              <a:prstGeom prst="rect">
                <a:avLst/>
              </a:prstGeom>
              <a:blipFill>
                <a:blip r:embed="rId10"/>
                <a:stretch>
                  <a:fillRect l="-991" t="-20588" r="-248" b="-3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33B074-771F-4B1F-882C-EB182ADAD353}"/>
                  </a:ext>
                </a:extLst>
              </p:cNvPr>
              <p:cNvSpPr txBox="1"/>
              <p:nvPr/>
            </p:nvSpPr>
            <p:spPr>
              <a:xfrm>
                <a:off x="7786611" y="609690"/>
                <a:ext cx="8426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33B074-771F-4B1F-882C-EB182ADAD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611" y="609690"/>
                <a:ext cx="842603" cy="184666"/>
              </a:xfrm>
              <a:prstGeom prst="rect">
                <a:avLst/>
              </a:prstGeom>
              <a:blipFill>
                <a:blip r:embed="rId11"/>
                <a:stretch>
                  <a:fillRect l="-5036" r="-3597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9E983-7095-44A5-AF6D-9A45464F3A98}"/>
                  </a:ext>
                </a:extLst>
              </p:cNvPr>
              <p:cNvSpPr txBox="1"/>
              <p:nvPr/>
            </p:nvSpPr>
            <p:spPr>
              <a:xfrm>
                <a:off x="362331" y="2174378"/>
                <a:ext cx="41649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𝑟𝑜𝑠𝑠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𝑒𝑛𝑡𝑟𝑜𝑝𝑦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는 </a:t>
                </a:r>
                <a:r>
                  <a:rPr lang="en-US" altLang="ko-KR" sz="1200"/>
                  <a:t>Kullback-Leibler divergence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special case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9E983-7095-44A5-AF6D-9A45464F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1" y="2174378"/>
                <a:ext cx="4164986" cy="184666"/>
              </a:xfrm>
              <a:prstGeom prst="rect">
                <a:avLst/>
              </a:prstGeom>
              <a:blipFill>
                <a:blip r:embed="rId12"/>
                <a:stretch>
                  <a:fillRect l="-1316" t="-30000" r="-1316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78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423DD-7C9F-4787-9950-56E4EE111CFD}"/>
              </a:ext>
            </a:extLst>
          </p:cNvPr>
          <p:cNvSpPr txBox="1"/>
          <p:nvPr/>
        </p:nvSpPr>
        <p:spPr>
          <a:xfrm>
            <a:off x="263907" y="219865"/>
            <a:ext cx="537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- Classification problem</a:t>
            </a:r>
            <a:r>
              <a:rPr lang="ko-KR" altLang="en-US" sz="1200" b="1"/>
              <a:t>에서 </a:t>
            </a:r>
            <a:r>
              <a:rPr lang="en-US" altLang="ko-KR" sz="1200" b="1"/>
              <a:t>cross-entropy</a:t>
            </a:r>
            <a:r>
              <a:rPr lang="ko-KR" altLang="en-US" sz="1200" b="1"/>
              <a:t>를 사용하는 이유가 무엇인가</a:t>
            </a:r>
            <a:r>
              <a:rPr lang="en-US" altLang="ko-KR" sz="1200" b="1"/>
              <a:t>?</a:t>
            </a:r>
            <a:endParaRPr lang="ko-KR" altLang="en-US" sz="12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7EDA82-6FDD-4426-9965-ECC39F34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243" y="219865"/>
            <a:ext cx="4848225" cy="66381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C757C6-96E5-443A-A7D7-B96B74841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24" y="496864"/>
            <a:ext cx="4848225" cy="63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6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3FD0A0-3082-4371-8A43-45BCD8C16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6" y="0"/>
            <a:ext cx="48482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6094DE-0ECA-4650-BEB0-86A73969FE5E}"/>
              </a:ext>
            </a:extLst>
          </p:cNvPr>
          <p:cNvSpPr txBox="1"/>
          <p:nvPr/>
        </p:nvSpPr>
        <p:spPr>
          <a:xfrm>
            <a:off x="8556770" y="360727"/>
            <a:ext cx="1879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Cross entropy </a:t>
            </a:r>
            <a:r>
              <a:rPr lang="ko-KR" altLang="en-US" sz="1200"/>
              <a:t>사용 논리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1498A-2F5B-4C55-8654-D84BB5032907}"/>
              </a:ext>
            </a:extLst>
          </p:cNvPr>
          <p:cNvSpPr txBox="1"/>
          <p:nvPr/>
        </p:nvSpPr>
        <p:spPr>
          <a:xfrm>
            <a:off x="8992209" y="94795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분포의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D4254-A59B-4D17-8DD7-E8D00AE9571F}"/>
              </a:ext>
            </a:extLst>
          </p:cNvPr>
          <p:cNvSpPr txBox="1"/>
          <p:nvPr/>
        </p:nvSpPr>
        <p:spPr>
          <a:xfrm>
            <a:off x="8354645" y="1535187"/>
            <a:ext cx="260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분포의 차이를 보는 방법 </a:t>
            </a:r>
            <a:r>
              <a:rPr lang="en-US" altLang="ko-KR" sz="1200"/>
              <a:t>: norm </a:t>
            </a:r>
            <a:r>
              <a:rPr lang="ko-KR" altLang="en-US" sz="1200"/>
              <a:t>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E8AEC-51A6-4618-B910-B0B5DF71BA3B}"/>
              </a:ext>
            </a:extLst>
          </p:cNvPr>
          <p:cNvSpPr txBox="1"/>
          <p:nvPr/>
        </p:nvSpPr>
        <p:spPr>
          <a:xfrm>
            <a:off x="8354644" y="2122417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교환법칙 </a:t>
            </a:r>
            <a:r>
              <a:rPr lang="en-US" altLang="ko-KR" sz="1200"/>
              <a:t>x, </a:t>
            </a:r>
            <a:r>
              <a:rPr lang="ko-KR" altLang="en-US" sz="1200"/>
              <a:t>계산적 크기 이점</a:t>
            </a:r>
            <a:r>
              <a:rPr lang="en-US" altLang="ko-KR" sz="1200"/>
              <a:t>(</a:t>
            </a:r>
            <a:r>
              <a:rPr lang="ko-KR" altLang="en-US" sz="1200"/>
              <a:t>하지만 </a:t>
            </a:r>
            <a:endParaRPr lang="en-US" altLang="ko-KR" sz="1200"/>
          </a:p>
          <a:p>
            <a:r>
              <a:rPr lang="ko-KR" altLang="en-US" sz="1200"/>
              <a:t>계산량이 크다고 좋다는 보장 없음</a:t>
            </a:r>
            <a:r>
              <a:rPr lang="en-US" altLang="ko-KR" sz="1200"/>
              <a:t>.)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7844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06F8A-6977-4FFA-8BA7-2DF84D8BAFBF}"/>
              </a:ext>
            </a:extLst>
          </p:cNvPr>
          <p:cNvSpPr txBox="1"/>
          <p:nvPr/>
        </p:nvSpPr>
        <p:spPr>
          <a:xfrm>
            <a:off x="1879770" y="1180942"/>
            <a:ext cx="568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통계학에서 정의한 </a:t>
            </a:r>
            <a:r>
              <a:rPr lang="en-US" altLang="ko-KR" sz="1200"/>
              <a:t>Risk </a:t>
            </a:r>
            <a:r>
              <a:rPr lang="ko-KR" altLang="en-US" sz="1200"/>
              <a:t>에서 </a:t>
            </a:r>
            <a:r>
              <a:rPr lang="en-US" altLang="ko-KR" sz="1200"/>
              <a:t>minimization</a:t>
            </a:r>
            <a:r>
              <a:rPr lang="ko-KR" altLang="en-US" sz="1200"/>
              <a:t>을 할 수 있는 요인이 개입되는 경우</a:t>
            </a:r>
            <a:r>
              <a:rPr lang="en-US" altLang="ko-KR" sz="1200"/>
              <a:t>, </a:t>
            </a:r>
          </a:p>
          <a:p>
            <a:endParaRPr lang="en-US" altLang="ko-KR" sz="1200"/>
          </a:p>
          <a:p>
            <a:r>
              <a:rPr lang="en-US" altLang="ko-KR" sz="1200"/>
              <a:t>Risk minimization </a:t>
            </a:r>
            <a:r>
              <a:rPr lang="ko-KR" altLang="en-US" sz="1200"/>
              <a:t>만으로도 </a:t>
            </a:r>
            <a:r>
              <a:rPr lang="en-US" altLang="ko-KR" sz="1200"/>
              <a:t>loss</a:t>
            </a:r>
            <a:r>
              <a:rPr lang="ko-KR" altLang="en-US" sz="1200"/>
              <a:t>의 분산은 필요없는</a:t>
            </a:r>
            <a:r>
              <a:rPr lang="en-US" altLang="ko-KR" sz="1200"/>
              <a:t>?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336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794A97-FF53-4601-9244-4CDA00290E41}"/>
              </a:ext>
            </a:extLst>
          </p:cNvPr>
          <p:cNvSpPr txBox="1"/>
          <p:nvPr/>
        </p:nvSpPr>
        <p:spPr>
          <a:xfrm>
            <a:off x="2188742" y="2064302"/>
            <a:ext cx="8401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statistical decision theory, the </a:t>
            </a:r>
            <a:r>
              <a:rPr lang="en-US" altLang="ko-KR" sz="12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Risk function"/>
              </a:rPr>
              <a:t>risk function</a:t>
            </a:r>
            <a:r>
              <a:rPr lang="en-US" altLang="ko-KR" sz="1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defined as the expected value of a given </a:t>
            </a:r>
            <a:r>
              <a:rPr lang="en-US" altLang="ko-KR" sz="12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Loss function"/>
              </a:rPr>
              <a:t>loss function</a:t>
            </a:r>
            <a:r>
              <a:rPr lang="en-US" altLang="ko-KR" sz="1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a function of the </a:t>
            </a:r>
            <a:r>
              <a:rPr lang="en-US" altLang="ko-KR" sz="1200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Decision rule"/>
              </a:rPr>
              <a:t>decision rule</a:t>
            </a:r>
            <a:r>
              <a:rPr lang="en-US" altLang="ko-KR" sz="12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used to make decisions in the face of uncertainty.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6C897-CCBE-48A2-8918-C8B3D9532F02}"/>
              </a:ext>
            </a:extLst>
          </p:cNvPr>
          <p:cNvSpPr txBox="1"/>
          <p:nvPr/>
        </p:nvSpPr>
        <p:spPr>
          <a:xfrm>
            <a:off x="5380636" y="133495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통계적 관점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75C3E-21C3-484F-8C2A-5D463E1398A4}"/>
              </a:ext>
            </a:extLst>
          </p:cNvPr>
          <p:cNvSpPr txBox="1"/>
          <p:nvPr/>
        </p:nvSpPr>
        <p:spPr>
          <a:xfrm>
            <a:off x="2121630" y="2810532"/>
            <a:ext cx="5894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>
                <a:solidFill>
                  <a:srgbClr val="202124"/>
                </a:solidFill>
                <a:effectLst/>
                <a:latin typeface="Apple SD Gothic Neo"/>
              </a:rPr>
              <a:t>통계적 결정 이론에서 </a:t>
            </a:r>
            <a:r>
              <a:rPr lang="en-US" altLang="ko-KR" sz="1200" b="0" i="0">
                <a:solidFill>
                  <a:srgbClr val="202124"/>
                </a:solidFill>
                <a:effectLst/>
                <a:latin typeface="Apple SD Gothic Neo"/>
              </a:rPr>
              <a:t>risk function</a:t>
            </a:r>
            <a:r>
              <a:rPr lang="ko-KR" altLang="en-US" sz="1200">
                <a:solidFill>
                  <a:srgbClr val="202124"/>
                </a:solidFill>
                <a:latin typeface="Apple SD Gothic Neo"/>
              </a:rPr>
              <a:t>은</a:t>
            </a:r>
            <a:r>
              <a:rPr lang="ko-KR" altLang="en-US" sz="1200" b="0" i="0">
                <a:solidFill>
                  <a:srgbClr val="202124"/>
                </a:solidFill>
                <a:effectLst/>
                <a:latin typeface="Apple SD Gothic Neo"/>
              </a:rPr>
              <a:t> 불확실성에 직면하여 결정을 내리는 데 사용되는</a:t>
            </a:r>
            <a:endParaRPr lang="en-US" altLang="ko-KR" sz="1200" b="0" i="0">
              <a:solidFill>
                <a:srgbClr val="202124"/>
              </a:solidFill>
              <a:effectLst/>
              <a:latin typeface="Apple SD Gothic Neo"/>
            </a:endParaRPr>
          </a:p>
          <a:p>
            <a:r>
              <a:rPr lang="ko-KR" altLang="en-US" sz="1200" b="0" i="0">
                <a:solidFill>
                  <a:srgbClr val="202124"/>
                </a:solidFill>
                <a:effectLst/>
                <a:latin typeface="Apple SD Gothic Neo"/>
              </a:rPr>
              <a:t>결정 규칙의 함수로서 </a:t>
            </a:r>
            <a:r>
              <a:rPr lang="ko-KR" altLang="en-US" sz="1200" b="1" i="0">
                <a:solidFill>
                  <a:srgbClr val="FF0000"/>
                </a:solidFill>
                <a:effectLst/>
                <a:latin typeface="Apple SD Gothic Neo"/>
              </a:rPr>
              <a:t>주어진 손실 함수의 기댓값</a:t>
            </a:r>
            <a:r>
              <a:rPr lang="ko-KR" altLang="en-US" sz="1200" i="0">
                <a:solidFill>
                  <a:srgbClr val="202124"/>
                </a:solidFill>
                <a:effectLst/>
                <a:latin typeface="Apple SD Gothic Neo"/>
              </a:rPr>
              <a:t>으로</a:t>
            </a:r>
            <a:r>
              <a:rPr lang="ko-KR" altLang="en-US" sz="1200" b="1" i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1200" b="0" i="0">
                <a:solidFill>
                  <a:srgbClr val="202124"/>
                </a:solidFill>
                <a:effectLst/>
                <a:latin typeface="Apple SD Gothic Neo"/>
              </a:rPr>
              <a:t>정의됩니다</a:t>
            </a:r>
            <a:r>
              <a:rPr lang="en-US" altLang="ko-KR" sz="1200" b="0" i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F558F-101E-48F5-8296-EA85B049B8D5}"/>
              </a:ext>
            </a:extLst>
          </p:cNvPr>
          <p:cNvSpPr txBox="1"/>
          <p:nvPr/>
        </p:nvSpPr>
        <p:spPr>
          <a:xfrm>
            <a:off x="2188742" y="3674598"/>
            <a:ext cx="7090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202124"/>
                </a:solidFill>
                <a:latin typeface="Apple SD Gothic Neo"/>
              </a:rPr>
              <a:t>Risk</a:t>
            </a:r>
            <a:r>
              <a:rPr lang="ko-KR" altLang="en-US" sz="1200">
                <a:solidFill>
                  <a:srgbClr val="202124"/>
                </a:solidFill>
                <a:latin typeface="Apple SD Gothic Neo"/>
              </a:rPr>
              <a:t> 를 이런 관점에서 보았을 때</a:t>
            </a:r>
            <a:r>
              <a:rPr lang="en-US" altLang="ko-KR" sz="120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1200">
                <a:solidFill>
                  <a:srgbClr val="202124"/>
                </a:solidFill>
                <a:latin typeface="Apple SD Gothic Neo"/>
              </a:rPr>
              <a:t>의사 결정자가 중립적이라는 비현실적인 가정이 반영되었음을 의미함</a:t>
            </a:r>
            <a:r>
              <a:rPr lang="en-US" altLang="ko-KR" sz="120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endParaRPr lang="en-US" altLang="ko-KR" sz="120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sz="1200">
                <a:solidFill>
                  <a:srgbClr val="202124"/>
                </a:solidFill>
                <a:latin typeface="Apple SD Gothic Neo"/>
              </a:rPr>
              <a:t>즉 현실과의 거리가 있는 경우가 존재함</a:t>
            </a:r>
            <a:r>
              <a:rPr lang="en-US" altLang="ko-KR" sz="120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4682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A740B-3474-49F4-BAC6-3AB7AAC42A11}"/>
              </a:ext>
            </a:extLst>
          </p:cNvPr>
          <p:cNvSpPr txBox="1"/>
          <p:nvPr/>
        </p:nvSpPr>
        <p:spPr>
          <a:xfrm>
            <a:off x="184558" y="201336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주어진 손실함수는 어떻게 정의 하는가</a:t>
            </a:r>
            <a:r>
              <a:rPr lang="en-US" altLang="ko-KR" sz="1400" b="1">
                <a:solidFill>
                  <a:srgbClr val="FF0000"/>
                </a:solidFill>
              </a:rPr>
              <a:t>?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F000B-B91D-4A98-80BE-2C070534DDC5}"/>
                  </a:ext>
                </a:extLst>
              </p:cNvPr>
              <p:cNvSpPr txBox="1"/>
              <p:nvPr/>
            </p:nvSpPr>
            <p:spPr>
              <a:xfrm>
                <a:off x="355521" y="342494"/>
                <a:ext cx="3419526" cy="859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/>
                  <a:t>통계학 관점 </a:t>
                </a:r>
                <a:r>
                  <a:rPr lang="en-US" altLang="ko-KR" sz="1200" b="1"/>
                  <a:t>: Expected value </a:t>
                </a:r>
                <a:r>
                  <a:rPr lang="en-US" altLang="ko-KR" sz="120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1200"/>
              </a:p>
              <a:p>
                <a:endParaRPr lang="en-US" altLang="ko-KR" sz="120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200"/>
                  <a:t> : </a:t>
                </a:r>
                <a:r>
                  <a:rPr lang="ko-KR" altLang="en-US" sz="1200"/>
                  <a:t>그 사건이 발생할 확률</a:t>
                </a:r>
                <a:endParaRPr lang="en-US" altLang="ko-KR" sz="120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200"/>
                  <a:t> : </a:t>
                </a:r>
                <a:r>
                  <a:rPr lang="ko-KR" altLang="en-US" sz="1200"/>
                  <a:t>사건이 일어나는 경우에 발생하는 손실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F000B-B91D-4A98-80BE-2C070534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1" y="342494"/>
                <a:ext cx="3419526" cy="859594"/>
              </a:xfrm>
              <a:prstGeom prst="rect">
                <a:avLst/>
              </a:prstGeom>
              <a:blipFill>
                <a:blip r:embed="rId2"/>
                <a:stretch>
                  <a:fillRect t="-39716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5D0AC0-043A-48D4-824C-44814B844C96}"/>
                  </a:ext>
                </a:extLst>
              </p:cNvPr>
              <p:cNvSpPr txBox="1"/>
              <p:nvPr/>
            </p:nvSpPr>
            <p:spPr>
              <a:xfrm>
                <a:off x="355521" y="1789719"/>
                <a:ext cx="6159635" cy="1803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예시 </a:t>
                </a:r>
                <a:r>
                  <a:rPr lang="en-US" altLang="ko-KR" sz="1200"/>
                  <a:t>: </a:t>
                </a:r>
                <a:r>
                  <a:rPr lang="ko-KR" altLang="en-US" sz="1200"/>
                  <a:t>교통 사고가 나는 경우와 안나는 경우 </a:t>
                </a:r>
                <a:endParaRPr lang="en-US" altLang="ko-KR" sz="1200"/>
              </a:p>
              <a:p>
                <a:endParaRPr lang="en-US" altLang="ko-KR" sz="1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𝑎𝑐𝑐𝑖𝑑𝑒𝑛𝑡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𝑜𝑐𝑐𝑢𝑟𝑖𝑛𝑔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𝑎𝑐𝑐𝑖𝑑𝑒𝑛𝑡</m:t>
                          </m:r>
                        </m:e>
                      </m:d>
                    </m:oMath>
                  </m:oMathPara>
                </a14:m>
                <a:endParaRPr lang="en-US" altLang="ko-KR" sz="1200" b="0">
                  <a:ea typeface="Cambria Math" panose="02040503050406030204" pitchFamily="18" charset="0"/>
                </a:endParaRPr>
              </a:p>
              <a:p>
                <a:endParaRPr lang="en-US" altLang="ko-KR" sz="1200"/>
              </a:p>
              <a:p>
                <a:r>
                  <a:rPr lang="ko-KR" altLang="en-US" sz="1200"/>
                  <a:t>사고날 확률 </a:t>
                </a:r>
                <a:r>
                  <a:rPr lang="en-US" altLang="ko-KR" sz="1200"/>
                  <a:t>1%, </a:t>
                </a:r>
                <a:r>
                  <a:rPr lang="ko-KR" altLang="en-US" sz="1200"/>
                  <a:t>사고 피해액</a:t>
                </a:r>
                <a:r>
                  <a:rPr lang="en-US" altLang="ko-KR" sz="1200"/>
                  <a:t> 1,000,000</a:t>
                </a:r>
                <a:r>
                  <a:rPr lang="ko-KR" altLang="en-US" sz="1200"/>
                  <a:t>원 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=0.01×1,000,000=10,000</m:t>
                    </m:r>
                  </m:oMath>
                </a14:m>
                <a:endParaRPr lang="en-US" altLang="ko-KR" sz="1200" b="0">
                  <a:ea typeface="Cambria Math" panose="02040503050406030204" pitchFamily="18" charset="0"/>
                </a:endParaRPr>
              </a:p>
              <a:p>
                <a:endParaRPr lang="en-US" altLang="ko-KR" sz="1200"/>
              </a:p>
              <a:p>
                <a:r>
                  <a:rPr lang="ko-KR" altLang="en-US" sz="1200"/>
                  <a:t>여러 사건이 존재하는 경우</a:t>
                </a:r>
                <a:r>
                  <a:rPr lang="en-US" altLang="ko-KR" sz="1200"/>
                  <a:t>,</a:t>
                </a:r>
              </a:p>
              <a:p>
                <a:endParaRPr lang="en-US" altLang="ko-KR" sz="1200" b="1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20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5D0AC0-043A-48D4-824C-44814B844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1" y="1789719"/>
                <a:ext cx="6159635" cy="1803379"/>
              </a:xfrm>
              <a:prstGeom prst="rect">
                <a:avLst/>
              </a:prstGeom>
              <a:blipFill>
                <a:blip r:embed="rId3"/>
                <a:stretch>
                  <a:fillRect t="-339" b="-2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95842-A99E-42D9-A58A-BF08180AB123}"/>
                  </a:ext>
                </a:extLst>
              </p:cNvPr>
              <p:cNvSpPr txBox="1"/>
              <p:nvPr/>
            </p:nvSpPr>
            <p:spPr>
              <a:xfrm>
                <a:off x="3576893" y="3290500"/>
                <a:ext cx="85329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사실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𝑐𝑎𝑠𝑒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𝑎𝑐𝑐𝑖𝑑𝑒𝑛𝑡</m:t>
                        </m:r>
                      </m:e>
                    </m:d>
                  </m:oMath>
                </a14:m>
                <a:r>
                  <a:rPr lang="ko-KR" altLang="en-US" sz="1200"/>
                  <a:t> 에서 내포하는 </a:t>
                </a:r>
                <a:r>
                  <a:rPr lang="en-US" altLang="ko-KR" sz="1200"/>
                  <a:t>expected loss(</a:t>
                </a:r>
                <a:r>
                  <a:rPr lang="ko-KR" altLang="en-US" sz="1200"/>
                  <a:t>기대 손실</a:t>
                </a:r>
                <a:r>
                  <a:rPr lang="en-US" altLang="ko-KR" sz="1200"/>
                  <a:t>)</a:t>
                </a:r>
                <a:r>
                  <a:rPr lang="ko-KR" altLang="en-US" sz="1200"/>
                  <a:t> 또한 확률적 해석이 개입될 수 있음</a:t>
                </a:r>
                <a:r>
                  <a:rPr lang="en-US" altLang="ko-KR" sz="1200"/>
                  <a:t>.</a:t>
                </a:r>
                <a:r>
                  <a:rPr lang="ko-KR" altLang="en-US" sz="1200"/>
                  <a:t> 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95842-A99E-42D9-A58A-BF08180AB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893" y="3290500"/>
                <a:ext cx="8532977" cy="276999"/>
              </a:xfrm>
              <a:prstGeom prst="rect">
                <a:avLst/>
              </a:prstGeom>
              <a:blipFill>
                <a:blip r:embed="rId4"/>
                <a:stretch>
                  <a:fillRect l="-71"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5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54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2825</Words>
  <Application>Microsoft Office PowerPoint</Application>
  <PresentationFormat>와이드스크린</PresentationFormat>
  <Paragraphs>451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Apple SD Gothic Neo</vt:lpstr>
      <vt:lpstr>맑은 고딕</vt:lpstr>
      <vt:lpstr>Arial</vt:lpstr>
      <vt:lpstr>Cambria Math</vt:lpstr>
      <vt:lpstr>Office 테마</vt:lpstr>
      <vt:lpstr>2021 9 24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yeongmin</dc:creator>
  <cp:lastModifiedBy>Ko yeongmin</cp:lastModifiedBy>
  <cp:revision>816</cp:revision>
  <dcterms:created xsi:type="dcterms:W3CDTF">2021-09-22T07:22:23Z</dcterms:created>
  <dcterms:modified xsi:type="dcterms:W3CDTF">2021-10-17T13:14:55Z</dcterms:modified>
</cp:coreProperties>
</file>