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59" r:id="rId6"/>
    <p:sldId id="266" r:id="rId7"/>
    <p:sldId id="260" r:id="rId8"/>
    <p:sldId id="261" r:id="rId9"/>
    <p:sldId id="262" r:id="rId10"/>
    <p:sldId id="263" r:id="rId11"/>
    <p:sldId id="268" r:id="rId12"/>
    <p:sldId id="270" r:id="rId13"/>
    <p:sldId id="271" r:id="rId14"/>
    <p:sldId id="272" r:id="rId15"/>
    <p:sldId id="273" r:id="rId16"/>
    <p:sldId id="274" r:id="rId17"/>
    <p:sldId id="269" r:id="rId18"/>
    <p:sldId id="264" r:id="rId19"/>
    <p:sldId id="26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919-1249-475B-8F5A-4B99C57F5BA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AAB3-FD80-4F5E-BC60-4DC1CECF8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1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919-1249-475B-8F5A-4B99C57F5BA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AAB3-FD80-4F5E-BC60-4DC1CECF8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3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919-1249-475B-8F5A-4B99C57F5BA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AAB3-FD80-4F5E-BC60-4DC1CECF8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3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919-1249-475B-8F5A-4B99C57F5BA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AAB3-FD80-4F5E-BC60-4DC1CECF8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0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919-1249-475B-8F5A-4B99C57F5BA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AAB3-FD80-4F5E-BC60-4DC1CECF8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7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919-1249-475B-8F5A-4B99C57F5BA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AAB3-FD80-4F5E-BC60-4DC1CECF8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2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919-1249-475B-8F5A-4B99C57F5BA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AAB3-FD80-4F5E-BC60-4DC1CECF8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3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919-1249-475B-8F5A-4B99C57F5BA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AAB3-FD80-4F5E-BC60-4DC1CECF8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3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919-1249-475B-8F5A-4B99C57F5BA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AAB3-FD80-4F5E-BC60-4DC1CECF8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6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919-1249-475B-8F5A-4B99C57F5BA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AAB3-FD80-4F5E-BC60-4DC1CECF8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8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5919-1249-475B-8F5A-4B99C57F5BA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AAB3-FD80-4F5E-BC60-4DC1CECF8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0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5919-1249-475B-8F5A-4B99C57F5BA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AAB3-FD80-4F5E-BC60-4DC1CECF8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_peo6U7IR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.gif"/><Relationship Id="rId7" Type="http://schemas.openxmlformats.org/officeDocument/2006/relationships/image" Target="../media/image4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13" Type="http://schemas.openxmlformats.org/officeDocument/2006/relationships/image" Target="../media/image19.PNG"/><Relationship Id="rId18" Type="http://schemas.openxmlformats.org/officeDocument/2006/relationships/image" Target="../media/image22.gif"/><Relationship Id="rId3" Type="http://schemas.openxmlformats.org/officeDocument/2006/relationships/image" Target="../media/image9.gif"/><Relationship Id="rId7" Type="http://schemas.openxmlformats.org/officeDocument/2006/relationships/image" Target="../media/image13.gif"/><Relationship Id="rId12" Type="http://schemas.openxmlformats.org/officeDocument/2006/relationships/image" Target="../media/image18.gif"/><Relationship Id="rId17" Type="http://schemas.openxmlformats.org/officeDocument/2006/relationships/image" Target="../media/image21.gif"/><Relationship Id="rId2" Type="http://schemas.openxmlformats.org/officeDocument/2006/relationships/image" Target="../media/image8.gif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11" Type="http://schemas.openxmlformats.org/officeDocument/2006/relationships/image" Target="../media/image17.gif"/><Relationship Id="rId5" Type="http://schemas.openxmlformats.org/officeDocument/2006/relationships/image" Target="../media/image11.gif"/><Relationship Id="rId15" Type="http://schemas.openxmlformats.org/officeDocument/2006/relationships/hyperlink" Target="https://darkpgmr.tistory.com/106" TargetMode="External"/><Relationship Id="rId10" Type="http://schemas.openxmlformats.org/officeDocument/2006/relationships/image" Target="../media/image16.gif"/><Relationship Id="rId19" Type="http://schemas.openxmlformats.org/officeDocument/2006/relationships/image" Target="../media/image23.gif"/><Relationship Id="rId4" Type="http://schemas.openxmlformats.org/officeDocument/2006/relationships/image" Target="../media/image10.gif"/><Relationship Id="rId9" Type="http://schemas.openxmlformats.org/officeDocument/2006/relationships/image" Target="../media/image15.gif"/><Relationship Id="rId14" Type="http://schemas.openxmlformats.org/officeDocument/2006/relationships/image" Target="../media/image20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gif"/><Relationship Id="rId13" Type="http://schemas.openxmlformats.org/officeDocument/2006/relationships/image" Target="../media/image28.gif"/><Relationship Id="rId18" Type="http://schemas.openxmlformats.org/officeDocument/2006/relationships/image" Target="../media/image33.gif"/><Relationship Id="rId3" Type="http://schemas.openxmlformats.org/officeDocument/2006/relationships/image" Target="../media/image8.gif"/><Relationship Id="rId21" Type="http://schemas.openxmlformats.org/officeDocument/2006/relationships/image" Target="../media/image35.gif"/><Relationship Id="rId7" Type="http://schemas.openxmlformats.org/officeDocument/2006/relationships/image" Target="../media/image23.gif"/><Relationship Id="rId12" Type="http://schemas.openxmlformats.org/officeDocument/2006/relationships/image" Target="../media/image27.gif"/><Relationship Id="rId17" Type="http://schemas.openxmlformats.org/officeDocument/2006/relationships/image" Target="../media/image32.gif"/><Relationship Id="rId2" Type="http://schemas.openxmlformats.org/officeDocument/2006/relationships/image" Target="../media/image2.gif"/><Relationship Id="rId16" Type="http://schemas.openxmlformats.org/officeDocument/2006/relationships/image" Target="../media/image31.gif"/><Relationship Id="rId20" Type="http://schemas.openxmlformats.org/officeDocument/2006/relationships/image" Target="../media/image3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11" Type="http://schemas.openxmlformats.org/officeDocument/2006/relationships/image" Target="../media/image17.gif"/><Relationship Id="rId5" Type="http://schemas.openxmlformats.org/officeDocument/2006/relationships/image" Target="../media/image21.gif"/><Relationship Id="rId15" Type="http://schemas.openxmlformats.org/officeDocument/2006/relationships/image" Target="../media/image30.gif"/><Relationship Id="rId10" Type="http://schemas.openxmlformats.org/officeDocument/2006/relationships/image" Target="../media/image26.gif"/><Relationship Id="rId19" Type="http://schemas.openxmlformats.org/officeDocument/2006/relationships/image" Target="../media/image10.gif"/><Relationship Id="rId4" Type="http://schemas.openxmlformats.org/officeDocument/2006/relationships/image" Target="../media/image16.gif"/><Relationship Id="rId9" Type="http://schemas.openxmlformats.org/officeDocument/2006/relationships/image" Target="../media/image25.gif"/><Relationship Id="rId14" Type="http://schemas.openxmlformats.org/officeDocument/2006/relationships/image" Target="../media/image29.gif"/><Relationship Id="rId22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gif"/><Relationship Id="rId3" Type="http://schemas.openxmlformats.org/officeDocument/2006/relationships/image" Target="../media/image8.gif"/><Relationship Id="rId7" Type="http://schemas.openxmlformats.org/officeDocument/2006/relationships/image" Target="../media/image17.gif"/><Relationship Id="rId12" Type="http://schemas.openxmlformats.org/officeDocument/2006/relationships/image" Target="../media/image4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11" Type="http://schemas.openxmlformats.org/officeDocument/2006/relationships/image" Target="../media/image39.PNG"/><Relationship Id="rId5" Type="http://schemas.openxmlformats.org/officeDocument/2006/relationships/image" Target="../media/image21.gif"/><Relationship Id="rId10" Type="http://schemas.openxmlformats.org/officeDocument/2006/relationships/image" Target="../media/image38.PNG"/><Relationship Id="rId4" Type="http://schemas.openxmlformats.org/officeDocument/2006/relationships/image" Target="../media/image16.gif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0510"/>
          </a:xfrm>
        </p:spPr>
        <p:txBody>
          <a:bodyPr/>
          <a:lstStyle/>
          <a:p>
            <a:r>
              <a:rPr lang="en-US" altLang="ko-KR" dirty="0" smtClean="0"/>
              <a:t>Auto-Encoder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800" dirty="0" smtClean="0"/>
              <a:t>신경망과 </a:t>
            </a:r>
            <a:r>
              <a:rPr lang="ko-KR" altLang="en-US" sz="1800" dirty="0" err="1" smtClean="0"/>
              <a:t>심층학습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/</a:t>
            </a:r>
            <a:r>
              <a:rPr lang="ko-KR" altLang="en-US" sz="1800" dirty="0" err="1" smtClean="0"/>
              <a:t>차루</a:t>
            </a:r>
            <a:r>
              <a:rPr lang="en-US" altLang="ko-KR" sz="1800" dirty="0" smtClean="0"/>
              <a:t>C </a:t>
            </a:r>
            <a:r>
              <a:rPr lang="ko-KR" altLang="en-US" sz="1800" dirty="0" err="1" smtClean="0"/>
              <a:t>아가르왈</a:t>
            </a:r>
            <a:r>
              <a:rPr lang="ko-KR" altLang="en-US" sz="1800" dirty="0" smtClean="0"/>
              <a:t> 지음</a:t>
            </a:r>
            <a:r>
              <a:rPr lang="en-US" altLang="ko-KR" sz="1800" dirty="0" smtClean="0"/>
              <a:t>/</a:t>
            </a:r>
            <a:r>
              <a:rPr lang="ko-KR" altLang="en-US" sz="1800" dirty="0" err="1" smtClean="0"/>
              <a:t>류광</a:t>
            </a:r>
            <a:r>
              <a:rPr lang="ko-KR" altLang="en-US" sz="1800" dirty="0" smtClean="0"/>
              <a:t> 옮김</a:t>
            </a:r>
            <a:endParaRPr lang="ko-KR" altLang="en-US" sz="18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524000" y="2626988"/>
            <a:ext cx="9144000" cy="550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/>
              <a:t>참고 문헌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23999" y="4183672"/>
            <a:ext cx="9556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</a:t>
            </a:r>
            <a:r>
              <a:rPr lang="ko-KR" altLang="en-US" dirty="0" smtClean="0">
                <a:hlinkClick r:id="rId2"/>
              </a:rPr>
              <a:t>www.youtube.com/watch?v=o_peo6U7IRM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이활석</a:t>
            </a:r>
            <a:r>
              <a:rPr lang="en-US" altLang="ko-KR" dirty="0" smtClean="0"/>
              <a:t>(NAVER) </a:t>
            </a:r>
            <a:r>
              <a:rPr lang="ko-KR" altLang="en-US" dirty="0" smtClean="0"/>
              <a:t>오토인코더의 모든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7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0108" y="224445"/>
            <a:ext cx="4076008" cy="40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심층 </a:t>
            </a:r>
            <a:r>
              <a:rPr lang="ko-KR" altLang="en-US" sz="2000" dirty="0" err="1" smtClean="0"/>
              <a:t>자동부호기</a:t>
            </a:r>
            <a:endParaRPr lang="en-US" altLang="ko-KR" sz="2000" dirty="0" smtClean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80108" y="698270"/>
            <a:ext cx="11747269" cy="892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 smtClean="0"/>
              <a:t>(</a:t>
            </a:r>
            <a:r>
              <a:rPr lang="ko-KR" altLang="en-US" sz="1100" dirty="0" smtClean="0"/>
              <a:t>일부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중간층들에 대해 비선형 활성화 함수를 넣은 심층 자동부호기는 큰 표현력을 제공한다는데 </a:t>
            </a:r>
            <a:r>
              <a:rPr lang="ko-KR" altLang="en-US" sz="1100" dirty="0" smtClean="0">
                <a:solidFill>
                  <a:srgbClr val="92D050"/>
                </a:solidFill>
              </a:rPr>
              <a:t>왜 그럴까</a:t>
            </a:r>
            <a:r>
              <a:rPr lang="en-US" altLang="ko-KR" sz="1100" dirty="0" smtClean="0">
                <a:solidFill>
                  <a:srgbClr val="92D050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92D050"/>
                </a:solidFill>
              </a:rPr>
              <a:t> </a:t>
            </a:r>
            <a:r>
              <a:rPr lang="en-US" altLang="ko-KR" sz="1100" dirty="0" smtClean="0">
                <a:solidFill>
                  <a:srgbClr val="92D050"/>
                </a:solidFill>
              </a:rPr>
              <a:t>                                                                              </a:t>
            </a:r>
            <a:r>
              <a:rPr lang="ko-KR" altLang="en-US" sz="1100" dirty="0" smtClean="0"/>
              <a:t>다층 구조 때문에 자료의 표현이 위계적으로 축소된다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비선형 차원 축소는 임의의 형태의 </a:t>
            </a:r>
            <a:r>
              <a:rPr lang="ko-KR" altLang="en-US" sz="1100" dirty="0" err="1" smtClean="0"/>
              <a:t>다양체</a:t>
            </a:r>
            <a:r>
              <a:rPr lang="en-US" altLang="ko-KR" sz="1100" dirty="0" smtClean="0"/>
              <a:t>(manifold)</a:t>
            </a:r>
            <a:r>
              <a:rPr lang="ko-KR" altLang="en-US" sz="1100" dirty="0" smtClean="0"/>
              <a:t>를 그보다 차원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				    </a:t>
            </a:r>
            <a:r>
              <a:rPr lang="ko-KR" altLang="en-US" sz="1100" dirty="0" smtClean="0"/>
              <a:t>이 낮은 표현으로 사상한다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96486" y="1180887"/>
            <a:ext cx="4067696" cy="1886509"/>
            <a:chOff x="180108" y="1687964"/>
            <a:chExt cx="6016353" cy="2472203"/>
          </a:xfrm>
        </p:grpSpPr>
        <p:grpSp>
          <p:nvGrpSpPr>
            <p:cNvPr id="7" name="그룹 6"/>
            <p:cNvGrpSpPr/>
            <p:nvPr/>
          </p:nvGrpSpPr>
          <p:grpSpPr>
            <a:xfrm>
              <a:off x="180108" y="1687964"/>
              <a:ext cx="5648021" cy="2472203"/>
              <a:chOff x="3507515" y="1388706"/>
              <a:chExt cx="5648021" cy="247220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4163291" y="1517377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4163290" y="1899763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163290" y="2282149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4163290" y="3124267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276918" y="1809284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5276917" y="2262025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276917" y="2719225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183457" y="2061810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6183456" y="2444196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>
                <a:stCxn id="13" idx="6"/>
                <a:endCxn id="17" idx="2"/>
              </p:cNvCxnSpPr>
              <p:nvPr/>
            </p:nvCxnSpPr>
            <p:spPr>
              <a:xfrm>
                <a:off x="4414058" y="1637912"/>
                <a:ext cx="862860" cy="2919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4" idx="6"/>
                <a:endCxn id="17" idx="2"/>
              </p:cNvCxnSpPr>
              <p:nvPr/>
            </p:nvCxnSpPr>
            <p:spPr>
              <a:xfrm flipV="1">
                <a:off x="4414057" y="1929819"/>
                <a:ext cx="862861" cy="904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15" idx="6"/>
                <a:endCxn id="17" idx="2"/>
              </p:cNvCxnSpPr>
              <p:nvPr/>
            </p:nvCxnSpPr>
            <p:spPr>
              <a:xfrm flipV="1">
                <a:off x="4414057" y="1929819"/>
                <a:ext cx="862861" cy="4728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6" idx="6"/>
                <a:endCxn id="17" idx="2"/>
              </p:cNvCxnSpPr>
              <p:nvPr/>
            </p:nvCxnSpPr>
            <p:spPr>
              <a:xfrm flipV="1">
                <a:off x="4414057" y="1929819"/>
                <a:ext cx="862861" cy="13149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4" idx="6"/>
                <a:endCxn id="19" idx="2"/>
              </p:cNvCxnSpPr>
              <p:nvPr/>
            </p:nvCxnSpPr>
            <p:spPr>
              <a:xfrm>
                <a:off x="4414057" y="2020298"/>
                <a:ext cx="862860" cy="819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4" idx="6"/>
                <a:endCxn id="18" idx="2"/>
              </p:cNvCxnSpPr>
              <p:nvPr/>
            </p:nvCxnSpPr>
            <p:spPr>
              <a:xfrm>
                <a:off x="4414057" y="2020298"/>
                <a:ext cx="862860" cy="3622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5" idx="6"/>
                <a:endCxn id="18" idx="2"/>
              </p:cNvCxnSpPr>
              <p:nvPr/>
            </p:nvCxnSpPr>
            <p:spPr>
              <a:xfrm flipV="1">
                <a:off x="4414057" y="2382560"/>
                <a:ext cx="862860" cy="201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5" idx="6"/>
                <a:endCxn id="19" idx="2"/>
              </p:cNvCxnSpPr>
              <p:nvPr/>
            </p:nvCxnSpPr>
            <p:spPr>
              <a:xfrm>
                <a:off x="4414057" y="2402684"/>
                <a:ext cx="862860" cy="4370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stCxn id="16" idx="6"/>
                <a:endCxn id="18" idx="2"/>
              </p:cNvCxnSpPr>
              <p:nvPr/>
            </p:nvCxnSpPr>
            <p:spPr>
              <a:xfrm flipV="1">
                <a:off x="4414057" y="2382560"/>
                <a:ext cx="862860" cy="8622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stCxn id="16" idx="6"/>
                <a:endCxn id="19" idx="2"/>
              </p:cNvCxnSpPr>
              <p:nvPr/>
            </p:nvCxnSpPr>
            <p:spPr>
              <a:xfrm flipV="1">
                <a:off x="4414057" y="2839760"/>
                <a:ext cx="862860" cy="405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17" idx="6"/>
                <a:endCxn id="20" idx="2"/>
              </p:cNvCxnSpPr>
              <p:nvPr/>
            </p:nvCxnSpPr>
            <p:spPr>
              <a:xfrm>
                <a:off x="5527685" y="1929819"/>
                <a:ext cx="655772" cy="2525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stCxn id="13" idx="6"/>
                <a:endCxn id="18" idx="2"/>
              </p:cNvCxnSpPr>
              <p:nvPr/>
            </p:nvCxnSpPr>
            <p:spPr>
              <a:xfrm>
                <a:off x="4414058" y="1637912"/>
                <a:ext cx="862859" cy="7446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stCxn id="17" idx="6"/>
                <a:endCxn id="21" idx="2"/>
              </p:cNvCxnSpPr>
              <p:nvPr/>
            </p:nvCxnSpPr>
            <p:spPr>
              <a:xfrm>
                <a:off x="5527685" y="1929819"/>
                <a:ext cx="655771" cy="6349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13" idx="6"/>
                <a:endCxn id="19" idx="2"/>
              </p:cNvCxnSpPr>
              <p:nvPr/>
            </p:nvCxnSpPr>
            <p:spPr>
              <a:xfrm>
                <a:off x="4414058" y="1637912"/>
                <a:ext cx="862859" cy="12018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>
                <a:stCxn id="18" idx="6"/>
                <a:endCxn id="20" idx="2"/>
              </p:cNvCxnSpPr>
              <p:nvPr/>
            </p:nvCxnSpPr>
            <p:spPr>
              <a:xfrm flipV="1">
                <a:off x="5527684" y="2182345"/>
                <a:ext cx="655773" cy="2002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>
                <a:stCxn id="18" idx="6"/>
                <a:endCxn id="21" idx="2"/>
              </p:cNvCxnSpPr>
              <p:nvPr/>
            </p:nvCxnSpPr>
            <p:spPr>
              <a:xfrm>
                <a:off x="5527684" y="2382560"/>
                <a:ext cx="655772" cy="1821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9" idx="6"/>
                <a:endCxn id="20" idx="2"/>
              </p:cNvCxnSpPr>
              <p:nvPr/>
            </p:nvCxnSpPr>
            <p:spPr>
              <a:xfrm flipV="1">
                <a:off x="5527684" y="2182345"/>
                <a:ext cx="655773" cy="6574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stCxn id="19" idx="6"/>
                <a:endCxn id="21" idx="2"/>
              </p:cNvCxnSpPr>
              <p:nvPr/>
            </p:nvCxnSpPr>
            <p:spPr>
              <a:xfrm flipV="1">
                <a:off x="5527684" y="2564731"/>
                <a:ext cx="655772" cy="2750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타원 39"/>
              <p:cNvSpPr/>
              <p:nvPr/>
            </p:nvSpPr>
            <p:spPr>
              <a:xfrm>
                <a:off x="4163290" y="2664535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/>
              <p:cNvCxnSpPr>
                <a:stCxn id="40" idx="6"/>
                <a:endCxn id="17" idx="2"/>
              </p:cNvCxnSpPr>
              <p:nvPr/>
            </p:nvCxnSpPr>
            <p:spPr>
              <a:xfrm flipV="1">
                <a:off x="4414057" y="1929819"/>
                <a:ext cx="862861" cy="85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>
                <a:stCxn id="40" idx="6"/>
                <a:endCxn id="18" idx="2"/>
              </p:cNvCxnSpPr>
              <p:nvPr/>
            </p:nvCxnSpPr>
            <p:spPr>
              <a:xfrm flipV="1">
                <a:off x="4414057" y="2382560"/>
                <a:ext cx="862860" cy="4025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stCxn id="40" idx="6"/>
                <a:endCxn id="19" idx="2"/>
              </p:cNvCxnSpPr>
              <p:nvPr/>
            </p:nvCxnSpPr>
            <p:spPr>
              <a:xfrm>
                <a:off x="4414057" y="2785070"/>
                <a:ext cx="862860" cy="54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타원 43"/>
              <p:cNvSpPr/>
              <p:nvPr/>
            </p:nvSpPr>
            <p:spPr>
              <a:xfrm>
                <a:off x="7147383" y="1809284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7147382" y="2262025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7147382" y="2719225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/>
              <p:cNvCxnSpPr>
                <a:stCxn id="20" idx="6"/>
                <a:endCxn id="44" idx="2"/>
              </p:cNvCxnSpPr>
              <p:nvPr/>
            </p:nvCxnSpPr>
            <p:spPr>
              <a:xfrm flipV="1">
                <a:off x="6434224" y="1929819"/>
                <a:ext cx="713159" cy="2525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>
                <a:stCxn id="20" idx="6"/>
                <a:endCxn id="45" idx="2"/>
              </p:cNvCxnSpPr>
              <p:nvPr/>
            </p:nvCxnSpPr>
            <p:spPr>
              <a:xfrm>
                <a:off x="6434224" y="2182345"/>
                <a:ext cx="713158" cy="2002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20" idx="6"/>
                <a:endCxn id="46" idx="2"/>
              </p:cNvCxnSpPr>
              <p:nvPr/>
            </p:nvCxnSpPr>
            <p:spPr>
              <a:xfrm>
                <a:off x="6434224" y="2182345"/>
                <a:ext cx="713158" cy="6574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stCxn id="21" idx="6"/>
                <a:endCxn id="44" idx="2"/>
              </p:cNvCxnSpPr>
              <p:nvPr/>
            </p:nvCxnSpPr>
            <p:spPr>
              <a:xfrm flipV="1">
                <a:off x="6434223" y="1929819"/>
                <a:ext cx="713160" cy="6349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>
                <a:stCxn id="21" idx="6"/>
                <a:endCxn id="45" idx="2"/>
              </p:cNvCxnSpPr>
              <p:nvPr/>
            </p:nvCxnSpPr>
            <p:spPr>
              <a:xfrm flipV="1">
                <a:off x="6434223" y="2382560"/>
                <a:ext cx="713159" cy="1821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stCxn id="21" idx="6"/>
                <a:endCxn id="46" idx="2"/>
              </p:cNvCxnSpPr>
              <p:nvPr/>
            </p:nvCxnSpPr>
            <p:spPr>
              <a:xfrm>
                <a:off x="6434223" y="2564731"/>
                <a:ext cx="713159" cy="2750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타원 52"/>
              <p:cNvSpPr/>
              <p:nvPr/>
            </p:nvSpPr>
            <p:spPr>
              <a:xfrm>
                <a:off x="8197302" y="1517377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8197301" y="1899763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8197301" y="2282149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8197301" y="3124267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197301" y="2664535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>
                <a:stCxn id="45" idx="6"/>
                <a:endCxn id="53" idx="2"/>
              </p:cNvCxnSpPr>
              <p:nvPr/>
            </p:nvCxnSpPr>
            <p:spPr>
              <a:xfrm flipV="1">
                <a:off x="7398149" y="1637912"/>
                <a:ext cx="799153" cy="7446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44" idx="6"/>
                <a:endCxn id="53" idx="2"/>
              </p:cNvCxnSpPr>
              <p:nvPr/>
            </p:nvCxnSpPr>
            <p:spPr>
              <a:xfrm flipV="1">
                <a:off x="7398150" y="1637912"/>
                <a:ext cx="799152" cy="2919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44" idx="6"/>
                <a:endCxn id="54" idx="2"/>
              </p:cNvCxnSpPr>
              <p:nvPr/>
            </p:nvCxnSpPr>
            <p:spPr>
              <a:xfrm>
                <a:off x="7398150" y="1929819"/>
                <a:ext cx="799151" cy="904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44" idx="6"/>
                <a:endCxn id="55" idx="2"/>
              </p:cNvCxnSpPr>
              <p:nvPr/>
            </p:nvCxnSpPr>
            <p:spPr>
              <a:xfrm>
                <a:off x="7398150" y="1929819"/>
                <a:ext cx="799151" cy="4728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stCxn id="44" idx="6"/>
                <a:endCxn id="57" idx="2"/>
              </p:cNvCxnSpPr>
              <p:nvPr/>
            </p:nvCxnSpPr>
            <p:spPr>
              <a:xfrm>
                <a:off x="7398150" y="1929819"/>
                <a:ext cx="799151" cy="85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stCxn id="44" idx="6"/>
                <a:endCxn id="56" idx="2"/>
              </p:cNvCxnSpPr>
              <p:nvPr/>
            </p:nvCxnSpPr>
            <p:spPr>
              <a:xfrm>
                <a:off x="7398150" y="1929819"/>
                <a:ext cx="799151" cy="13149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>
                <a:stCxn id="45" idx="6"/>
                <a:endCxn id="54" idx="2"/>
              </p:cNvCxnSpPr>
              <p:nvPr/>
            </p:nvCxnSpPr>
            <p:spPr>
              <a:xfrm flipV="1">
                <a:off x="7398149" y="2020298"/>
                <a:ext cx="799152" cy="3622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>
                <a:stCxn id="45" idx="6"/>
                <a:endCxn id="55" idx="2"/>
              </p:cNvCxnSpPr>
              <p:nvPr/>
            </p:nvCxnSpPr>
            <p:spPr>
              <a:xfrm>
                <a:off x="7398149" y="2382560"/>
                <a:ext cx="799152" cy="201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stCxn id="45" idx="6"/>
                <a:endCxn id="57" idx="2"/>
              </p:cNvCxnSpPr>
              <p:nvPr/>
            </p:nvCxnSpPr>
            <p:spPr>
              <a:xfrm>
                <a:off x="7398149" y="2382560"/>
                <a:ext cx="799152" cy="4025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>
                <a:stCxn id="45" idx="6"/>
                <a:endCxn id="56" idx="2"/>
              </p:cNvCxnSpPr>
              <p:nvPr/>
            </p:nvCxnSpPr>
            <p:spPr>
              <a:xfrm>
                <a:off x="7398149" y="2382560"/>
                <a:ext cx="799152" cy="8622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46" idx="6"/>
                <a:endCxn id="53" idx="2"/>
              </p:cNvCxnSpPr>
              <p:nvPr/>
            </p:nvCxnSpPr>
            <p:spPr>
              <a:xfrm flipV="1">
                <a:off x="7398149" y="1637912"/>
                <a:ext cx="799153" cy="12018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>
                <a:stCxn id="46" idx="6"/>
                <a:endCxn id="54" idx="2"/>
              </p:cNvCxnSpPr>
              <p:nvPr/>
            </p:nvCxnSpPr>
            <p:spPr>
              <a:xfrm flipV="1">
                <a:off x="7398149" y="2020298"/>
                <a:ext cx="799152" cy="819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>
                <a:stCxn id="46" idx="6"/>
                <a:endCxn id="55" idx="2"/>
              </p:cNvCxnSpPr>
              <p:nvPr/>
            </p:nvCxnSpPr>
            <p:spPr>
              <a:xfrm flipV="1">
                <a:off x="7398149" y="2402684"/>
                <a:ext cx="799152" cy="4370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>
                <a:stCxn id="46" idx="6"/>
                <a:endCxn id="57" idx="2"/>
              </p:cNvCxnSpPr>
              <p:nvPr/>
            </p:nvCxnSpPr>
            <p:spPr>
              <a:xfrm flipV="1">
                <a:off x="7398149" y="2785070"/>
                <a:ext cx="799152" cy="54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46" idx="6"/>
                <a:endCxn id="56" idx="2"/>
              </p:cNvCxnSpPr>
              <p:nvPr/>
            </p:nvCxnSpPr>
            <p:spPr>
              <a:xfrm>
                <a:off x="7398149" y="2839760"/>
                <a:ext cx="799152" cy="405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직사각형 72"/>
              <p:cNvSpPr/>
              <p:nvPr/>
            </p:nvSpPr>
            <p:spPr>
              <a:xfrm>
                <a:off x="5051365" y="1619690"/>
                <a:ext cx="2560320" cy="15458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내용 개체 틀 2"/>
              <p:cNvSpPr txBox="1">
                <a:spLocks/>
              </p:cNvSpPr>
              <p:nvPr/>
            </p:nvSpPr>
            <p:spPr>
              <a:xfrm>
                <a:off x="6082806" y="1405015"/>
                <a:ext cx="580031" cy="2464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sz="1000" dirty="0" err="1" smtClean="0"/>
                  <a:t>은닉층</a:t>
                </a:r>
                <a:endParaRPr lang="ko-KR" altLang="en-US" sz="1000" dirty="0"/>
              </a:p>
            </p:txBody>
          </p:sp>
          <p:sp>
            <p:nvSpPr>
              <p:cNvPr id="75" name="내용 개체 틀 2"/>
              <p:cNvSpPr txBox="1">
                <a:spLocks/>
              </p:cNvSpPr>
              <p:nvPr/>
            </p:nvSpPr>
            <p:spPr>
              <a:xfrm>
                <a:off x="3507515" y="1394130"/>
                <a:ext cx="580031" cy="2464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sz="1000" dirty="0" err="1" smtClean="0"/>
                  <a:t>입력층</a:t>
                </a:r>
                <a:endParaRPr lang="ko-KR" altLang="en-US" sz="1000" dirty="0"/>
              </a:p>
            </p:txBody>
          </p:sp>
          <p:sp>
            <p:nvSpPr>
              <p:cNvPr id="76" name="내용 개체 틀 2"/>
              <p:cNvSpPr txBox="1">
                <a:spLocks/>
              </p:cNvSpPr>
              <p:nvPr/>
            </p:nvSpPr>
            <p:spPr>
              <a:xfrm>
                <a:off x="8575505" y="1388706"/>
                <a:ext cx="580031" cy="2464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sz="1000" dirty="0" err="1" smtClean="0"/>
                  <a:t>출력층</a:t>
                </a:r>
                <a:endParaRPr lang="ko-KR" altLang="en-US" sz="1000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6082806" y="1971401"/>
                <a:ext cx="475740" cy="808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8" name="직선 화살표 연결선 77"/>
              <p:cNvCxnSpPr>
                <a:stCxn id="77" idx="2"/>
              </p:cNvCxnSpPr>
              <p:nvPr/>
            </p:nvCxnSpPr>
            <p:spPr>
              <a:xfrm>
                <a:off x="6320676" y="2779406"/>
                <a:ext cx="237870" cy="799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내용 개체 틀 2"/>
              <p:cNvSpPr txBox="1">
                <a:spLocks/>
              </p:cNvSpPr>
              <p:nvPr/>
            </p:nvSpPr>
            <p:spPr>
              <a:xfrm>
                <a:off x="6500786" y="3578933"/>
                <a:ext cx="1254989" cy="2819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sz="1000" dirty="0" smtClean="0"/>
                  <a:t>축소된 표현 제공</a:t>
                </a:r>
                <a:endParaRPr lang="ko-KR" altLang="en-US" sz="1000" dirty="0"/>
              </a:p>
            </p:txBody>
          </p:sp>
        </p:grpSp>
        <p:pic>
          <p:nvPicPr>
            <p:cNvPr id="8" name="Picture 2" descr="https://latex.codecogs.com/gif.latex?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066" y="3817016"/>
              <a:ext cx="1524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latex.codecogs.com/gif.latex?F%28%5Ccdot%20%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458" y="3638340"/>
              <a:ext cx="3048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latex.codecogs.com/gif.latex?F%28X%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330" y="3145789"/>
              <a:ext cx="409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https://latex.codecogs.com/gif.latex?G%28%5Ccdot%20%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9150" y="3609946"/>
              <a:ext cx="3048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https://latex.codecogs.com/gif.latex?%28G%5Ccirc%20F%29%28X%29%3DX%2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636" y="3808391"/>
              <a:ext cx="12668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0" name="내용 개체 틀 2"/>
          <p:cNvSpPr txBox="1">
            <a:spLocks/>
          </p:cNvSpPr>
          <p:nvPr/>
        </p:nvSpPr>
        <p:spPr>
          <a:xfrm>
            <a:off x="4498051" y="1625535"/>
            <a:ext cx="7429326" cy="1043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전통적인 기계 학습 분야의 비선형 차원 축소 방법과 비교한 신경망의 장점</a:t>
            </a:r>
            <a:r>
              <a:rPr lang="en-US" altLang="ko-KR" sz="1100" dirty="0" smtClean="0"/>
              <a:t>: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ko-KR" altLang="en-US" sz="1100" dirty="0" smtClean="0"/>
              <a:t>전통적인 방법은 표본 외 </a:t>
            </a:r>
            <a:r>
              <a:rPr lang="ko-KR" altLang="en-US" sz="1100" dirty="0" err="1" smtClean="0"/>
              <a:t>자료점을</a:t>
            </a:r>
            <a:r>
              <a:rPr lang="ko-KR" altLang="en-US" sz="1100" dirty="0" smtClean="0"/>
              <a:t> 축소된 표현으로 사상하는 데 어려움이 많다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반면 신경망은 간단하다</a:t>
            </a:r>
            <a:r>
              <a:rPr lang="en-US" altLang="ko-KR" sz="1100" dirty="0" smtClean="0"/>
              <a:t>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ko-KR" altLang="en-US" sz="1100" dirty="0" smtClean="0"/>
              <a:t>중간층들을 자유롭게 둠으로써 비선형 자료 축소 문제를 좀 더 강력하고 유연하게 풀 수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특정 층을 제어하는 것도 가능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81" name="내용 개체 틀 2"/>
          <p:cNvSpPr txBox="1">
            <a:spLocks/>
          </p:cNvSpPr>
          <p:nvPr/>
        </p:nvSpPr>
        <p:spPr>
          <a:xfrm>
            <a:off x="180108" y="3212215"/>
            <a:ext cx="11747269" cy="1143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저자가 말하는 축소가 잘 되는 이유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왜곡된 </a:t>
            </a:r>
            <a:r>
              <a:rPr lang="ko-KR" altLang="en-US" sz="1100" dirty="0" err="1" smtClean="0"/>
              <a:t>다양체를</a:t>
            </a:r>
            <a:r>
              <a:rPr lang="ko-KR" altLang="en-US" sz="1100" dirty="0" smtClean="0"/>
              <a:t> 다수의 점을 통해서 연결하는 것이 선형 평면들을 연결하는 것보다 더 쉽기 때문</a:t>
            </a:r>
            <a:r>
              <a:rPr lang="en-US" altLang="ko-KR" sz="11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축소가 너무 과하면 시험 자료를 잘 표현하지 못할 수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훈련 자료를 가지고 축소를 해서 </a:t>
            </a:r>
            <a:r>
              <a:rPr lang="ko-KR" altLang="en-US" sz="1100" dirty="0" err="1" smtClean="0"/>
              <a:t>재구축을</a:t>
            </a:r>
            <a:r>
              <a:rPr lang="ko-KR" altLang="en-US" sz="1100" dirty="0" smtClean="0"/>
              <a:t> 잘 하였다 해도 시험 자료에 대해서 오차가 대단히 클 수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이를 막는 한 방법은 검증 자료를 사용하는 것인데 학습이 끝난 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검증 자료를 대입하여 오차를 측정해보는 것이다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만일 두 자료에 대해 차이가 크다면 </a:t>
            </a:r>
            <a:r>
              <a:rPr lang="ko-KR" altLang="en-US" sz="1100" dirty="0" err="1" smtClean="0"/>
              <a:t>과대적합이</a:t>
            </a:r>
            <a:r>
              <a:rPr lang="ko-KR" altLang="en-US" sz="1100" dirty="0" smtClean="0"/>
              <a:t> 일어난 것으로 해석할 수 있다</a:t>
            </a:r>
            <a:r>
              <a:rPr lang="en-US" altLang="ko-KR" sz="1100" dirty="0" smtClean="0"/>
              <a:t>. </a:t>
            </a:r>
            <a:endParaRPr lang="en-US" altLang="ko-KR" sz="11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100" dirty="0"/>
          </a:p>
        </p:txBody>
      </p:sp>
      <p:sp>
        <p:nvSpPr>
          <p:cNvPr id="82" name="내용 개체 틀 2"/>
          <p:cNvSpPr txBox="1">
            <a:spLocks/>
          </p:cNvSpPr>
          <p:nvPr/>
        </p:nvSpPr>
        <p:spPr>
          <a:xfrm>
            <a:off x="5034740" y="6333037"/>
            <a:ext cx="3287173" cy="26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err="1" smtClean="0"/>
              <a:t>Mnist</a:t>
            </a:r>
            <a:r>
              <a:rPr lang="en-US" altLang="ko-KR" sz="1100" dirty="0" smtClean="0"/>
              <a:t> (784 250 100 3 100 250 784) – 3D view</a:t>
            </a:r>
            <a:endParaRPr lang="ko-KR" altLang="en-US" sz="1100" dirty="0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62" y="4585234"/>
            <a:ext cx="1557533" cy="1472188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15" y="4322063"/>
            <a:ext cx="2336120" cy="1820410"/>
          </a:xfrm>
          <a:prstGeom prst="rect">
            <a:avLst/>
          </a:prstGeom>
        </p:spPr>
      </p:pic>
      <p:sp>
        <p:nvSpPr>
          <p:cNvPr id="85" name="내용 개체 틀 2"/>
          <p:cNvSpPr txBox="1">
            <a:spLocks/>
          </p:cNvSpPr>
          <p:nvPr/>
        </p:nvSpPr>
        <p:spPr>
          <a:xfrm>
            <a:off x="8745862" y="6317007"/>
            <a:ext cx="1981202" cy="26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/>
              <a:t>5 – encoder- decoder - ?</a:t>
            </a:r>
            <a:endParaRPr lang="ko-KR" altLang="en-US" sz="1100" dirty="0"/>
          </a:p>
        </p:txBody>
      </p:sp>
      <p:sp>
        <p:nvSpPr>
          <p:cNvPr id="86" name="내용 개체 틀 2"/>
          <p:cNvSpPr txBox="1">
            <a:spLocks/>
          </p:cNvSpPr>
          <p:nvPr/>
        </p:nvSpPr>
        <p:spPr>
          <a:xfrm>
            <a:off x="180108" y="5187396"/>
            <a:ext cx="4769860" cy="26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고차원을 시각화할 때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차원 </a:t>
            </a:r>
            <a:r>
              <a:rPr lang="en-US" altLang="ko-KR" sz="1100" dirty="0" smtClean="0"/>
              <a:t>, 2</a:t>
            </a:r>
            <a:r>
              <a:rPr lang="ko-KR" altLang="en-US" sz="1100" dirty="0" smtClean="0"/>
              <a:t>차원으로 투영한다는 것을 유의해야함 </a:t>
            </a:r>
            <a:endParaRPr lang="ko-KR" altLang="en-US" sz="1100" dirty="0"/>
          </a:p>
        </p:txBody>
      </p:sp>
      <p:sp>
        <p:nvSpPr>
          <p:cNvPr id="87" name="부제목 2"/>
          <p:cNvSpPr txBox="1">
            <a:spLocks/>
          </p:cNvSpPr>
          <p:nvPr/>
        </p:nvSpPr>
        <p:spPr>
          <a:xfrm>
            <a:off x="10756670" y="67987"/>
            <a:ext cx="1346662" cy="347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dirty="0" smtClean="0"/>
              <a:t>2. </a:t>
            </a:r>
            <a:r>
              <a:rPr lang="ko-KR" altLang="en-US" sz="1100" dirty="0" smtClean="0"/>
              <a:t>비선형차원축소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526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44396" cy="1325563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3. Generative Model Learning</a:t>
            </a:r>
            <a:endParaRPr lang="en-US" altLang="ko-KR" sz="40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71698" y="1927918"/>
            <a:ext cx="10515600" cy="2560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Autoencoder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를 사용해 데이터를 생성하여 그 데이터를 모델이 학습한다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058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44396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4. ML density estimation</a:t>
            </a:r>
            <a:endParaRPr lang="ko-KR" altLang="en-US" sz="40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71698" y="1927918"/>
            <a:ext cx="10515600" cy="2560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 smtClean="0"/>
              <a:t>머신러닝에서</a:t>
            </a:r>
            <a:r>
              <a:rPr lang="ko-KR" altLang="en-US" sz="1800" dirty="0" smtClean="0"/>
              <a:t> 밀도를 추정하는 개념으로 사용할 수 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5064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2" y="261495"/>
            <a:ext cx="11641175" cy="6335009"/>
          </a:xfrm>
          <a:prstGeom prst="rect">
            <a:avLst/>
          </a:prstGeom>
        </p:spPr>
      </p:pic>
      <p:sp>
        <p:nvSpPr>
          <p:cNvPr id="7" name="부제목 2"/>
          <p:cNvSpPr txBox="1">
            <a:spLocks/>
          </p:cNvSpPr>
          <p:nvPr/>
        </p:nvSpPr>
        <p:spPr>
          <a:xfrm>
            <a:off x="10756670" y="67987"/>
            <a:ext cx="1346662" cy="347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dirty="0" smtClean="0"/>
              <a:t>4. </a:t>
            </a:r>
            <a:r>
              <a:rPr lang="ko-KR" altLang="en-US" sz="1100" dirty="0" smtClean="0"/>
              <a:t>밀도 추정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3094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6" y="190048"/>
            <a:ext cx="11660227" cy="6477904"/>
          </a:xfrm>
          <a:prstGeom prst="rect">
            <a:avLst/>
          </a:prstGeom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10756670" y="67987"/>
            <a:ext cx="1346662" cy="347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dirty="0" smtClean="0"/>
              <a:t>4. </a:t>
            </a:r>
            <a:r>
              <a:rPr lang="ko-KR" altLang="en-US" sz="1100" dirty="0" smtClean="0"/>
              <a:t>밀도 추정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3438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1" y="1871354"/>
            <a:ext cx="11469701" cy="3181794"/>
          </a:xfrm>
          <a:prstGeom prst="rect">
            <a:avLst/>
          </a:prstGeom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10756670" y="67987"/>
            <a:ext cx="1346662" cy="347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dirty="0" smtClean="0"/>
              <a:t>4. </a:t>
            </a:r>
            <a:r>
              <a:rPr lang="ko-KR" altLang="en-US" sz="1100" dirty="0" smtClean="0"/>
              <a:t>밀도 추정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16812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7" y="847364"/>
            <a:ext cx="10964805" cy="5163271"/>
          </a:xfrm>
          <a:prstGeom prst="rect">
            <a:avLst/>
          </a:prstGeom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10756670" y="67987"/>
            <a:ext cx="1346662" cy="347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dirty="0" smtClean="0"/>
              <a:t>4. </a:t>
            </a:r>
            <a:r>
              <a:rPr lang="ko-KR" altLang="en-US" sz="1100" dirty="0" smtClean="0"/>
              <a:t>밀도 추정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1415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56018" cy="1325563"/>
          </a:xfrm>
        </p:spPr>
        <p:txBody>
          <a:bodyPr/>
          <a:lstStyle/>
          <a:p>
            <a:r>
              <a:rPr lang="ko-KR" altLang="en-US" smtClean="0"/>
              <a:t>기타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6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0108" y="224445"/>
            <a:ext cx="4076008" cy="40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이상치 검출 응용</a:t>
            </a:r>
            <a:endParaRPr lang="en-US" altLang="ko-KR" sz="2000" dirty="0" smtClean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80108" y="698270"/>
            <a:ext cx="11747269" cy="892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 smtClean="0"/>
              <a:t>차원 축소는 </a:t>
            </a:r>
            <a:r>
              <a:rPr lang="en-US" altLang="ko-KR" sz="1100" dirty="0" smtClean="0"/>
              <a:t>outlier </a:t>
            </a:r>
            <a:r>
              <a:rPr lang="ko-KR" altLang="en-US" sz="1100" dirty="0" smtClean="0"/>
              <a:t>검출과 밀접한 관련이 있는데</a:t>
            </a:r>
            <a:r>
              <a:rPr lang="en-US" altLang="ko-KR" sz="1100" dirty="0" smtClean="0"/>
              <a:t>, outlier </a:t>
            </a:r>
            <a:r>
              <a:rPr lang="ko-KR" altLang="en-US" sz="1100" dirty="0" smtClean="0"/>
              <a:t>에 해당하는 점들을 </a:t>
            </a:r>
            <a:r>
              <a:rPr lang="ko-KR" altLang="en-US" sz="1100" dirty="0" err="1" smtClean="0"/>
              <a:t>부호화하고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복호화하면</a:t>
            </a:r>
            <a:r>
              <a:rPr lang="ko-KR" altLang="en-US" sz="1100" dirty="0" smtClean="0"/>
              <a:t> 정보가 상당히 소실되기 때문이다</a:t>
            </a:r>
            <a:r>
              <a:rPr lang="en-US" altLang="ko-KR" sz="1100" dirty="0" smtClean="0"/>
              <a:t>.                           </a:t>
            </a:r>
            <a:r>
              <a:rPr lang="ko-KR" altLang="en-US" sz="1100" dirty="0" smtClean="0"/>
              <a:t>로 분해할 때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저계수</a:t>
            </a:r>
            <a:r>
              <a:rPr lang="ko-KR" altLang="en-US" sz="1100" dirty="0" smtClean="0"/>
              <a:t> 행렬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    </a:t>
            </a:r>
            <a:r>
              <a:rPr lang="ko-KR" altLang="en-US" sz="1100" dirty="0" smtClean="0"/>
              <a:t>은 자료에서 잡음을 제거한 표현에 해당한다는 점이 알려져 있다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  <p:pic>
        <p:nvPicPr>
          <p:cNvPr id="2050" name="Picture 2" descr="https://latex.codecogs.com/gif.latex?D%5Capprox%20D%27%20%3D%20UV%5E%7BT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626" y="723209"/>
            <a:ext cx="1162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tex.codecogs.com/gif.latex?D%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1" y="1010984"/>
            <a:ext cx="19050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180108" y="1820488"/>
            <a:ext cx="4076008" cy="40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은닉층이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입력층보다</a:t>
            </a:r>
            <a:r>
              <a:rPr lang="ko-KR" altLang="en-US" sz="2000" dirty="0" smtClean="0"/>
              <a:t> 넓은 경우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51024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0107" y="224445"/>
            <a:ext cx="5921435" cy="40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잡음 제거 </a:t>
            </a:r>
            <a:r>
              <a:rPr lang="ko-KR" altLang="en-US" sz="2000" dirty="0" err="1" smtClean="0"/>
              <a:t>자동부호기</a:t>
            </a:r>
            <a:r>
              <a:rPr lang="en-US" altLang="ko-KR" sz="2000" dirty="0" smtClean="0"/>
              <a:t>(de-noising </a:t>
            </a:r>
            <a:r>
              <a:rPr lang="en-US" altLang="ko-KR" sz="2000" dirty="0" err="1" smtClean="0"/>
              <a:t>autoencoder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80108" y="698270"/>
            <a:ext cx="5863245" cy="340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 smtClean="0"/>
              <a:t>특정 종류의 잡음을 좀 더 잘 제거하도록 잡음 제거 능력을 명시적으로 개선할 때 사용</a:t>
            </a:r>
            <a:endParaRPr lang="ko-KR" altLang="en-US" sz="11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80107" y="1404852"/>
            <a:ext cx="5921435" cy="40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변분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자동부호기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Variational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autoencoder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80107" y="1841183"/>
            <a:ext cx="11823471" cy="602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err="1" smtClean="0"/>
              <a:t>은닉층이</a:t>
            </a:r>
            <a:r>
              <a:rPr lang="ko-KR" altLang="en-US" sz="1100" dirty="0" smtClean="0"/>
              <a:t> 특정한 구조를 따르는 효과를 내도록 수정된 손실 함수를 사용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예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은닉 변수들이 가우스 분포에서 추출되게 만듦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가우스 분포에서 값들을 거듭 추출한 후 그것을 신경망의 </a:t>
            </a:r>
            <a:r>
              <a:rPr lang="ko-KR" altLang="en-US" sz="1100" dirty="0" err="1" smtClean="0"/>
              <a:t>복호기</a:t>
            </a:r>
            <a:r>
              <a:rPr lang="ko-KR" altLang="en-US" sz="1100" dirty="0" smtClean="0"/>
              <a:t> 부분에만 사용해서 원본 자료의 표본을 생성하는 것이 가능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0107" y="2651678"/>
            <a:ext cx="5921435" cy="40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GAN(</a:t>
            </a:r>
            <a:r>
              <a:rPr lang="ko-KR" altLang="en-US" sz="2000" dirty="0" smtClean="0"/>
              <a:t>생성 대립 신경망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80106" y="3071296"/>
            <a:ext cx="11823471" cy="602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err="1" smtClean="0"/>
              <a:t>생성자</a:t>
            </a:r>
            <a:r>
              <a:rPr lang="ko-KR" altLang="en-US" sz="1100" dirty="0" smtClean="0"/>
              <a:t> 망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복호기에</a:t>
            </a:r>
            <a:r>
              <a:rPr lang="ko-KR" altLang="en-US" sz="1100" dirty="0" smtClean="0"/>
              <a:t> 해당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그에 대립하는 </a:t>
            </a:r>
            <a:r>
              <a:rPr lang="ko-KR" altLang="en-US" sz="1100" dirty="0" err="1" smtClean="0"/>
              <a:t>판별자</a:t>
            </a:r>
            <a:r>
              <a:rPr lang="ko-KR" altLang="en-US" sz="1100" dirty="0" smtClean="0"/>
              <a:t> 망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부호기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과 짝을 지어 훈련함으로써 자료 집합의 사실적인 표본들을 생성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80107" y="3640673"/>
            <a:ext cx="8564882" cy="407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다중 모드 </a:t>
            </a:r>
            <a:r>
              <a:rPr lang="en-US" altLang="ko-KR" sz="2000" dirty="0" smtClean="0"/>
              <a:t>(multimodal)</a:t>
            </a:r>
            <a:r>
              <a:rPr lang="ko-KR" altLang="en-US" sz="2000" dirty="0" smtClean="0"/>
              <a:t>자료를 결합 잠재 공간</a:t>
            </a:r>
            <a:r>
              <a:rPr lang="en-US" altLang="ko-KR" sz="2000" dirty="0" smtClean="0"/>
              <a:t>(joint latent space) </a:t>
            </a:r>
            <a:r>
              <a:rPr lang="ko-KR" altLang="en-US" sz="2000" dirty="0" smtClean="0"/>
              <a:t>내장하는 용도</a:t>
            </a:r>
            <a:endParaRPr lang="en-US" altLang="ko-KR" sz="2000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80107" y="4683883"/>
            <a:ext cx="8564882" cy="40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사전훈련</a:t>
            </a:r>
            <a:r>
              <a:rPr lang="ko-KR" altLang="en-US" sz="2000" dirty="0" smtClean="0"/>
              <a:t> 과정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25228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1946" y="3732414"/>
            <a:ext cx="10515600" cy="280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err="1" smtClean="0"/>
              <a:t>Autoencoder</a:t>
            </a:r>
            <a:r>
              <a:rPr lang="en-US" altLang="ko-KR" sz="1400" dirty="0" smtClean="0"/>
              <a:t> (</a:t>
            </a:r>
            <a:r>
              <a:rPr lang="ko-KR" altLang="en-US" sz="1400" dirty="0" err="1" smtClean="0"/>
              <a:t>자동부호기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에서 기본적으로 입력을 출력으로 복사한다는 점과 </a:t>
            </a:r>
            <a:r>
              <a:rPr lang="ko-KR" altLang="en-US" sz="1400" dirty="0" err="1" smtClean="0"/>
              <a:t>부호기와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복호기가</a:t>
            </a:r>
            <a:r>
              <a:rPr lang="ko-KR" altLang="en-US" sz="1400" dirty="0" smtClean="0"/>
              <a:t> 함께 있다는 점을 생각할 때</a:t>
            </a:r>
            <a:r>
              <a:rPr lang="en-US" altLang="ko-KR" sz="1400" dirty="0" smtClean="0"/>
              <a:t>, auto- 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저절로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보다는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스스로</a:t>
            </a:r>
            <a:r>
              <a:rPr lang="en-US" altLang="ko-KR" sz="1400" dirty="0" smtClean="0"/>
              <a:t>‘ </a:t>
            </a:r>
            <a:r>
              <a:rPr lang="ko-KR" altLang="en-US" sz="1400" dirty="0" smtClean="0"/>
              <a:t>에 가깝다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따라서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자가</a:t>
            </a:r>
            <a:r>
              <a:rPr lang="en-US" altLang="ko-KR" sz="1400" dirty="0" smtClean="0"/>
              <a:t>＇</a:t>
            </a:r>
            <a:r>
              <a:rPr lang="ko-KR" altLang="en-US" sz="1400" dirty="0" err="1" smtClean="0"/>
              <a:t>부호기가</a:t>
            </a:r>
            <a:r>
              <a:rPr lang="ko-KR" altLang="en-US" sz="1400" dirty="0" smtClean="0"/>
              <a:t> 더 어울린다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하지만 의미 차이가 관련 문헌들의 기존 용례를 뒤집을 정도로 크지는 않다고 판단해서 그냥 </a:t>
            </a:r>
            <a:r>
              <a:rPr lang="ko-KR" altLang="en-US" sz="1400" dirty="0" err="1" smtClean="0"/>
              <a:t>자동부호기</a:t>
            </a:r>
            <a:r>
              <a:rPr lang="ko-KR" altLang="en-US" sz="1400" dirty="0" smtClean="0"/>
              <a:t> 를 사용한다</a:t>
            </a:r>
            <a:r>
              <a:rPr lang="en-US" altLang="ko-KR" sz="1400" dirty="0" smtClean="0"/>
              <a:t>. </a:t>
            </a:r>
          </a:p>
          <a:p>
            <a:pPr marL="0" indent="0">
              <a:buNone/>
            </a:pPr>
            <a:r>
              <a:rPr lang="en-US" altLang="ko-KR" sz="1400" dirty="0" smtClean="0"/>
              <a:t>-</a:t>
            </a:r>
            <a:r>
              <a:rPr lang="ko-KR" altLang="en-US" sz="1400" dirty="0" smtClean="0"/>
              <a:t>신경망과 </a:t>
            </a:r>
            <a:r>
              <a:rPr lang="ko-KR" altLang="en-US" sz="1400" dirty="0" err="1" smtClean="0"/>
              <a:t>심층학습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저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차루</a:t>
            </a:r>
            <a:r>
              <a:rPr lang="en-US" altLang="ko-KR" sz="1400" dirty="0" smtClean="0"/>
              <a:t>C. </a:t>
            </a:r>
            <a:r>
              <a:rPr lang="ko-KR" altLang="en-US" sz="1400" dirty="0" err="1" smtClean="0"/>
              <a:t>아가르왈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옮긴이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류광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p105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Encoder , decoder </a:t>
            </a:r>
            <a:r>
              <a:rPr lang="ko-KR" altLang="en-US" sz="1400" dirty="0" smtClean="0"/>
              <a:t>는 정보를 압축하고</a:t>
            </a:r>
            <a:r>
              <a:rPr lang="en-US" altLang="ko-KR" sz="1400" dirty="0" smtClean="0"/>
              <a:t>(encode)</a:t>
            </a:r>
            <a:r>
              <a:rPr lang="ko-KR" altLang="en-US" sz="1400" dirty="0" smtClean="0"/>
              <a:t> 압축한 정보를 정보 손실없이 다시 복원하는</a:t>
            </a:r>
            <a:r>
              <a:rPr lang="en-US" altLang="ko-KR" sz="1400" dirty="0" smtClean="0"/>
              <a:t>(decode) </a:t>
            </a:r>
            <a:r>
              <a:rPr lang="ko-KR" altLang="en-US" sz="1400" dirty="0" smtClean="0"/>
              <a:t>것을 말함</a:t>
            </a:r>
            <a:r>
              <a:rPr lang="en-US" altLang="ko-KR" sz="1400" dirty="0" smtClean="0"/>
              <a:t>. </a:t>
            </a:r>
          </a:p>
          <a:p>
            <a:pPr marL="0" indent="0">
              <a:buNone/>
            </a:pPr>
            <a:r>
              <a:rPr lang="ko-KR" altLang="en-US" sz="1400" dirty="0" smtClean="0"/>
              <a:t>압축한 정보를 정보 손실없이 복원하는 것이 핵심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smtClean="0"/>
              <a:t>자동부호기는 행렬 인수분해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주성분 분석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차원 축소 같은 다양한 지도 학습 과제에 쓰이는 기본적인 </a:t>
            </a:r>
            <a:r>
              <a:rPr lang="ko-KR" altLang="en-US" sz="1400" dirty="0" err="1" smtClean="0"/>
              <a:t>구조라는데</a:t>
            </a:r>
            <a:r>
              <a:rPr lang="en-US" altLang="ko-KR" sz="1400" dirty="0" smtClean="0"/>
              <a:t>..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0909070" y="67987"/>
            <a:ext cx="1194261" cy="347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/>
              <a:t>Concept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5" y="962580"/>
            <a:ext cx="10126287" cy="23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2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PCA </a:t>
            </a:r>
            <a:r>
              <a:rPr lang="ko-KR" altLang="en-US" sz="1400" dirty="0" smtClean="0"/>
              <a:t>등 정보를 압축하는 기존의 방법들이 많은데 왜 </a:t>
            </a:r>
            <a:r>
              <a:rPr lang="en-US" altLang="ko-KR" sz="1400" dirty="0" smtClean="0"/>
              <a:t>Deep learning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auto encoder </a:t>
            </a:r>
            <a:r>
              <a:rPr lang="ko-KR" altLang="en-US" sz="1400" dirty="0" smtClean="0"/>
              <a:t>를 사용할까</a:t>
            </a:r>
            <a:r>
              <a:rPr lang="en-US" altLang="ko-KR" sz="1400" dirty="0" smtClean="0"/>
              <a:t>? </a:t>
            </a:r>
          </a:p>
          <a:p>
            <a:pPr marL="0" indent="0">
              <a:buNone/>
            </a:pPr>
            <a:r>
              <a:rPr lang="en-US" altLang="ko-KR" sz="1400" dirty="0" smtClean="0"/>
              <a:t>: </a:t>
            </a:r>
            <a:r>
              <a:rPr lang="ko-KR" altLang="en-US" sz="1400" dirty="0" smtClean="0"/>
              <a:t>신경망이 기존 기계 학습 방법들에 비해 구조를 변경시키는 것이 유연하다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r>
              <a:rPr lang="en-US" altLang="ko-KR" sz="1400" dirty="0" smtClean="0"/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그렇다면 정보를 압축하고 정보 손실의 측면에서도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우수한가</a:t>
            </a:r>
            <a:r>
              <a:rPr lang="en-US" altLang="ko-KR" sz="1400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선형적으로 표현하면 부족한 점이 뭘까</a:t>
            </a:r>
            <a:r>
              <a:rPr lang="en-US" altLang="ko-KR" sz="1400" dirty="0" smtClean="0"/>
              <a:t>?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만약 정보를 완전히 잃지 않고 압축하고 복원한 </a:t>
            </a:r>
            <a:r>
              <a:rPr lang="ko-KR" altLang="en-US" sz="1400" dirty="0" err="1" smtClean="0"/>
              <a:t>부호기가</a:t>
            </a:r>
            <a:r>
              <a:rPr lang="ko-KR" altLang="en-US" sz="1400" dirty="0" smtClean="0"/>
              <a:t> 있을 때 이는 </a:t>
            </a:r>
            <a:r>
              <a:rPr lang="ko-KR" altLang="en-US" sz="1400" dirty="0" err="1" smtClean="0"/>
              <a:t>부호기</a:t>
            </a:r>
            <a:r>
              <a:rPr lang="ko-KR" altLang="en-US" sz="1400" dirty="0" smtClean="0"/>
              <a:t> 역할을 잘한 것이다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r>
              <a:rPr lang="en-US" altLang="ko-KR" sz="1400" dirty="0" smtClean="0"/>
              <a:t>Augmentation 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부호기를</a:t>
            </a:r>
            <a:r>
              <a:rPr lang="ko-KR" altLang="en-US" sz="1400" dirty="0" smtClean="0"/>
              <a:t> 사용하여 자료를 증강시키는데 이렇게 증강된 데이터는 무슨 의미인가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7687886" y="1126678"/>
            <a:ext cx="2203360" cy="1847959"/>
            <a:chOff x="1137457" y="3055230"/>
            <a:chExt cx="2203360" cy="1847959"/>
          </a:xfrm>
        </p:grpSpPr>
        <p:sp>
          <p:nvSpPr>
            <p:cNvPr id="4" name="타원 3"/>
            <p:cNvSpPr/>
            <p:nvPr/>
          </p:nvSpPr>
          <p:spPr>
            <a:xfrm>
              <a:off x="1137458" y="3055230"/>
              <a:ext cx="250767" cy="2410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137457" y="3437616"/>
              <a:ext cx="250767" cy="2410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137457" y="3820002"/>
              <a:ext cx="250767" cy="2410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1137457" y="4662120"/>
              <a:ext cx="250767" cy="2410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https://latex.codecogs.com/gif.latex?%5Cvdot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718" y="4239695"/>
              <a:ext cx="52243" cy="243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타원 10"/>
            <p:cNvSpPr/>
            <p:nvPr/>
          </p:nvSpPr>
          <p:spPr>
            <a:xfrm>
              <a:off x="2113752" y="3325697"/>
              <a:ext cx="250767" cy="2410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113751" y="3778438"/>
              <a:ext cx="250767" cy="2410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113751" y="4235638"/>
              <a:ext cx="250767" cy="2410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090050" y="3055230"/>
              <a:ext cx="250767" cy="2410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3090049" y="3437616"/>
              <a:ext cx="250767" cy="2410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090049" y="3820002"/>
              <a:ext cx="250767" cy="2410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3090049" y="4662120"/>
              <a:ext cx="250767" cy="2410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https://latex.codecogs.com/gif.latex?%5Cvdot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9310" y="4239695"/>
              <a:ext cx="52243" cy="243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직선 연결선 18"/>
            <p:cNvCxnSpPr>
              <a:stCxn id="4" idx="6"/>
              <a:endCxn id="11" idx="2"/>
            </p:cNvCxnSpPr>
            <p:nvPr/>
          </p:nvCxnSpPr>
          <p:spPr>
            <a:xfrm>
              <a:off x="1388225" y="3175765"/>
              <a:ext cx="725527" cy="270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7" idx="6"/>
              <a:endCxn id="11" idx="2"/>
            </p:cNvCxnSpPr>
            <p:nvPr/>
          </p:nvCxnSpPr>
          <p:spPr>
            <a:xfrm flipV="1">
              <a:off x="1388224" y="3446232"/>
              <a:ext cx="725528" cy="111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8" idx="6"/>
              <a:endCxn id="11" idx="2"/>
            </p:cNvCxnSpPr>
            <p:nvPr/>
          </p:nvCxnSpPr>
          <p:spPr>
            <a:xfrm flipV="1">
              <a:off x="1388224" y="3446232"/>
              <a:ext cx="725528" cy="494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9" idx="6"/>
              <a:endCxn id="11" idx="2"/>
            </p:cNvCxnSpPr>
            <p:nvPr/>
          </p:nvCxnSpPr>
          <p:spPr>
            <a:xfrm flipV="1">
              <a:off x="1388224" y="3446232"/>
              <a:ext cx="725528" cy="13364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7" idx="6"/>
              <a:endCxn id="13" idx="2"/>
            </p:cNvCxnSpPr>
            <p:nvPr/>
          </p:nvCxnSpPr>
          <p:spPr>
            <a:xfrm>
              <a:off x="1388224" y="3558151"/>
              <a:ext cx="725527" cy="798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7" idx="6"/>
              <a:endCxn id="12" idx="2"/>
            </p:cNvCxnSpPr>
            <p:nvPr/>
          </p:nvCxnSpPr>
          <p:spPr>
            <a:xfrm>
              <a:off x="1388224" y="3558151"/>
              <a:ext cx="725527" cy="340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8" idx="6"/>
              <a:endCxn id="12" idx="2"/>
            </p:cNvCxnSpPr>
            <p:nvPr/>
          </p:nvCxnSpPr>
          <p:spPr>
            <a:xfrm flipV="1">
              <a:off x="1388224" y="3898973"/>
              <a:ext cx="725527" cy="41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8" idx="6"/>
              <a:endCxn id="13" idx="2"/>
            </p:cNvCxnSpPr>
            <p:nvPr/>
          </p:nvCxnSpPr>
          <p:spPr>
            <a:xfrm>
              <a:off x="1388224" y="3940537"/>
              <a:ext cx="725527" cy="415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9" idx="6"/>
              <a:endCxn id="12" idx="2"/>
            </p:cNvCxnSpPr>
            <p:nvPr/>
          </p:nvCxnSpPr>
          <p:spPr>
            <a:xfrm flipV="1">
              <a:off x="1388224" y="3898973"/>
              <a:ext cx="725527" cy="8836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9" idx="6"/>
              <a:endCxn id="13" idx="2"/>
            </p:cNvCxnSpPr>
            <p:nvPr/>
          </p:nvCxnSpPr>
          <p:spPr>
            <a:xfrm flipV="1">
              <a:off x="1388224" y="4356173"/>
              <a:ext cx="725527" cy="426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1" idx="6"/>
              <a:endCxn id="14" idx="2"/>
            </p:cNvCxnSpPr>
            <p:nvPr/>
          </p:nvCxnSpPr>
          <p:spPr>
            <a:xfrm flipV="1">
              <a:off x="2364519" y="3175765"/>
              <a:ext cx="725531" cy="270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" idx="6"/>
              <a:endCxn id="12" idx="2"/>
            </p:cNvCxnSpPr>
            <p:nvPr/>
          </p:nvCxnSpPr>
          <p:spPr>
            <a:xfrm>
              <a:off x="1388225" y="3175765"/>
              <a:ext cx="725526" cy="723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1" idx="6"/>
              <a:endCxn id="15" idx="2"/>
            </p:cNvCxnSpPr>
            <p:nvPr/>
          </p:nvCxnSpPr>
          <p:spPr>
            <a:xfrm>
              <a:off x="2364519" y="3446232"/>
              <a:ext cx="725530" cy="111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4" idx="6"/>
              <a:endCxn id="13" idx="2"/>
            </p:cNvCxnSpPr>
            <p:nvPr/>
          </p:nvCxnSpPr>
          <p:spPr>
            <a:xfrm>
              <a:off x="1388225" y="3175765"/>
              <a:ext cx="725526" cy="11804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1" idx="6"/>
              <a:endCxn id="16" idx="2"/>
            </p:cNvCxnSpPr>
            <p:nvPr/>
          </p:nvCxnSpPr>
          <p:spPr>
            <a:xfrm>
              <a:off x="2364519" y="3446232"/>
              <a:ext cx="725530" cy="494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1" idx="6"/>
              <a:endCxn id="17" idx="2"/>
            </p:cNvCxnSpPr>
            <p:nvPr/>
          </p:nvCxnSpPr>
          <p:spPr>
            <a:xfrm>
              <a:off x="2364519" y="3446232"/>
              <a:ext cx="725530" cy="13364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2" idx="6"/>
              <a:endCxn id="14" idx="2"/>
            </p:cNvCxnSpPr>
            <p:nvPr/>
          </p:nvCxnSpPr>
          <p:spPr>
            <a:xfrm flipV="1">
              <a:off x="2364518" y="3175765"/>
              <a:ext cx="725532" cy="723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2" idx="6"/>
              <a:endCxn id="15" idx="2"/>
            </p:cNvCxnSpPr>
            <p:nvPr/>
          </p:nvCxnSpPr>
          <p:spPr>
            <a:xfrm flipV="1">
              <a:off x="2364518" y="3558151"/>
              <a:ext cx="725531" cy="340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2" idx="6"/>
              <a:endCxn id="16" idx="2"/>
            </p:cNvCxnSpPr>
            <p:nvPr/>
          </p:nvCxnSpPr>
          <p:spPr>
            <a:xfrm>
              <a:off x="2364518" y="3898973"/>
              <a:ext cx="725531" cy="41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3" idx="6"/>
            </p:cNvCxnSpPr>
            <p:nvPr/>
          </p:nvCxnSpPr>
          <p:spPr>
            <a:xfrm flipV="1">
              <a:off x="2364518" y="3243176"/>
              <a:ext cx="661315" cy="1112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2" idx="6"/>
              <a:endCxn id="17" idx="2"/>
            </p:cNvCxnSpPr>
            <p:nvPr/>
          </p:nvCxnSpPr>
          <p:spPr>
            <a:xfrm>
              <a:off x="2364518" y="3898973"/>
              <a:ext cx="725531" cy="8836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3" idx="6"/>
              <a:endCxn id="15" idx="2"/>
            </p:cNvCxnSpPr>
            <p:nvPr/>
          </p:nvCxnSpPr>
          <p:spPr>
            <a:xfrm flipV="1">
              <a:off x="2364518" y="3558151"/>
              <a:ext cx="725531" cy="798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3" idx="6"/>
              <a:endCxn id="16" idx="2"/>
            </p:cNvCxnSpPr>
            <p:nvPr/>
          </p:nvCxnSpPr>
          <p:spPr>
            <a:xfrm flipV="1">
              <a:off x="2364518" y="3940537"/>
              <a:ext cx="725531" cy="415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3" idx="6"/>
              <a:endCxn id="17" idx="2"/>
            </p:cNvCxnSpPr>
            <p:nvPr/>
          </p:nvCxnSpPr>
          <p:spPr>
            <a:xfrm>
              <a:off x="2364518" y="4356173"/>
              <a:ext cx="725531" cy="426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부제목 2"/>
          <p:cNvSpPr txBox="1">
            <a:spLocks/>
          </p:cNvSpPr>
          <p:nvPr/>
        </p:nvSpPr>
        <p:spPr>
          <a:xfrm>
            <a:off x="10909070" y="67987"/>
            <a:ext cx="1194261" cy="347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/>
              <a:t>Question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5634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오토인코더의 응용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30491"/>
          </a:xfrm>
        </p:spPr>
        <p:txBody>
          <a:bodyPr/>
          <a:lstStyle/>
          <a:p>
            <a:r>
              <a:rPr lang="en-US" altLang="ko-KR" dirty="0" smtClean="0"/>
              <a:t>1. Unsupervised learning</a:t>
            </a:r>
          </a:p>
          <a:p>
            <a:r>
              <a:rPr lang="en-US" altLang="ko-KR" dirty="0" smtClean="0"/>
              <a:t>2. Nonlinear dimensionality reduction</a:t>
            </a:r>
          </a:p>
          <a:p>
            <a:r>
              <a:rPr lang="en-US" altLang="ko-KR" dirty="0" smtClean="0"/>
              <a:t>3. Generative model learning</a:t>
            </a:r>
          </a:p>
          <a:p>
            <a:r>
              <a:rPr lang="en-US" altLang="ko-KR" dirty="0" smtClean="0"/>
              <a:t>4. ML density estimation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92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80108" y="698270"/>
            <a:ext cx="11747269" cy="5761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 err="1" smtClean="0"/>
              <a:t>입력층과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출력층의</a:t>
            </a:r>
            <a:r>
              <a:rPr lang="ko-KR" altLang="en-US" sz="1100" dirty="0" smtClean="0"/>
              <a:t> 차원보다 적은 차원을 사용하여 정보를 압축하기 때문에 정보 손실이 발생한다고 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자동부호기는 본질적으로 </a:t>
            </a:r>
            <a:r>
              <a:rPr lang="ko-KR" altLang="en-US" sz="1100" dirty="0" err="1" smtClean="0"/>
              <a:t>유손실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재구축을</a:t>
            </a:r>
            <a:r>
              <a:rPr lang="ko-KR" altLang="en-US" sz="1100" dirty="0" smtClean="0"/>
              <a:t> 수행한다</a:t>
            </a:r>
            <a:r>
              <a:rPr lang="en-US" altLang="ko-KR" sz="1100" dirty="0" smtClean="0"/>
              <a:t>. (</a:t>
            </a:r>
            <a:r>
              <a:rPr lang="ko-KR" altLang="en-US" sz="1100" dirty="0" smtClean="0">
                <a:solidFill>
                  <a:srgbClr val="FF0000"/>
                </a:solidFill>
              </a:rPr>
              <a:t>정말로 차원이 적어지면 정보 손실이 발생하고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완벽한 복원은 불가능한 건가</a:t>
            </a:r>
            <a:r>
              <a:rPr lang="en-US" altLang="ko-KR" sz="1100" dirty="0" smtClean="0">
                <a:solidFill>
                  <a:srgbClr val="FF0000"/>
                </a:solidFill>
              </a:rPr>
              <a:t>?)</a:t>
            </a:r>
          </a:p>
          <a:p>
            <a:pPr marL="0" indent="0">
              <a:buNone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1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1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1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1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1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100" dirty="0" smtClean="0"/>
              <a:t>자료의 축소된 표현을 부호</a:t>
            </a:r>
            <a:r>
              <a:rPr lang="en-US" altLang="ko-KR" sz="1100" dirty="0" smtClean="0"/>
              <a:t>(code) </a:t>
            </a:r>
            <a:r>
              <a:rPr lang="ko-KR" altLang="en-US" sz="1100" dirty="0" smtClean="0"/>
              <a:t>라고도 부르며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중간층의 단위 개수가 곧 축소된 차원 수다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자동부호기</a:t>
            </a:r>
            <a:r>
              <a:rPr lang="ko-KR" altLang="en-US" sz="1100" dirty="0" smtClean="0"/>
              <a:t> 구조에서 차원이 축소되는 병목 이전의 부분을 </a:t>
            </a:r>
            <a:r>
              <a:rPr lang="ko-KR" altLang="en-US" sz="1100" dirty="0" err="1" smtClean="0"/>
              <a:t>부호기</a:t>
            </a:r>
            <a:r>
              <a:rPr lang="en-US" altLang="ko-KR" sz="1100" dirty="0" smtClean="0"/>
              <a:t>(encoder) , </a:t>
            </a:r>
            <a:r>
              <a:rPr lang="ko-KR" altLang="en-US" sz="1100" dirty="0" smtClean="0"/>
              <a:t>그 이후의 부분을 </a:t>
            </a:r>
            <a:r>
              <a:rPr lang="ko-KR" altLang="en-US" sz="1100" dirty="0" err="1" smtClean="0"/>
              <a:t>복호기</a:t>
            </a:r>
            <a:r>
              <a:rPr lang="en-US" altLang="ko-KR" sz="1100" dirty="0" smtClean="0"/>
              <a:t>(decoder) </a:t>
            </a:r>
            <a:r>
              <a:rPr lang="ko-KR" altLang="en-US" sz="1100" dirty="0" smtClean="0"/>
              <a:t>라 부른다</a:t>
            </a:r>
            <a:r>
              <a:rPr lang="en-US" altLang="ko-KR" sz="1100" dirty="0" smtClean="0"/>
              <a:t>. </a:t>
            </a:r>
          </a:p>
          <a:p>
            <a:pPr marL="0" indent="0">
              <a:buNone/>
            </a:pPr>
            <a:r>
              <a:rPr lang="ko-KR" altLang="en-US" sz="1100" dirty="0" smtClean="0"/>
              <a:t>꼭 대칭적인 구조를 가질 필요는 없다</a:t>
            </a:r>
            <a:r>
              <a:rPr lang="en-US" altLang="ko-KR" sz="1100" dirty="0" smtClean="0"/>
              <a:t>. </a:t>
            </a:r>
          </a:p>
          <a:p>
            <a:pPr marL="0" indent="0">
              <a:buNone/>
            </a:pP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0108" y="224445"/>
            <a:ext cx="3701936" cy="473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자동부호기의 기본 원리</a:t>
            </a:r>
            <a:endParaRPr lang="ko-KR" altLang="en-US" sz="2000" dirty="0"/>
          </a:p>
        </p:txBody>
      </p:sp>
      <p:grpSp>
        <p:nvGrpSpPr>
          <p:cNvPr id="208" name="그룹 207"/>
          <p:cNvGrpSpPr/>
          <p:nvPr/>
        </p:nvGrpSpPr>
        <p:grpSpPr>
          <a:xfrm>
            <a:off x="421177" y="1313891"/>
            <a:ext cx="6016353" cy="2472203"/>
            <a:chOff x="180108" y="1687964"/>
            <a:chExt cx="6016353" cy="2472203"/>
          </a:xfrm>
        </p:grpSpPr>
        <p:grpSp>
          <p:nvGrpSpPr>
            <p:cNvPr id="207" name="그룹 206"/>
            <p:cNvGrpSpPr/>
            <p:nvPr/>
          </p:nvGrpSpPr>
          <p:grpSpPr>
            <a:xfrm>
              <a:off x="180108" y="1687964"/>
              <a:ext cx="5648021" cy="2472203"/>
              <a:chOff x="3507515" y="1388706"/>
              <a:chExt cx="5648021" cy="2472203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4163291" y="1517377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163290" y="1899763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163290" y="2282149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4163290" y="3124267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5276918" y="1809284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276917" y="2262025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5276917" y="2719225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183457" y="2061810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6183456" y="2444196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/>
              <p:cNvCxnSpPr>
                <a:stCxn id="7" idx="6"/>
                <a:endCxn id="12" idx="2"/>
              </p:cNvCxnSpPr>
              <p:nvPr/>
            </p:nvCxnSpPr>
            <p:spPr>
              <a:xfrm>
                <a:off x="4414058" y="1637912"/>
                <a:ext cx="862860" cy="2919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8" idx="6"/>
                <a:endCxn id="12" idx="2"/>
              </p:cNvCxnSpPr>
              <p:nvPr/>
            </p:nvCxnSpPr>
            <p:spPr>
              <a:xfrm flipV="1">
                <a:off x="4414057" y="1929819"/>
                <a:ext cx="862861" cy="904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9" idx="6"/>
                <a:endCxn id="12" idx="2"/>
              </p:cNvCxnSpPr>
              <p:nvPr/>
            </p:nvCxnSpPr>
            <p:spPr>
              <a:xfrm flipV="1">
                <a:off x="4414057" y="1929819"/>
                <a:ext cx="862861" cy="4728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0" idx="6"/>
                <a:endCxn id="12" idx="2"/>
              </p:cNvCxnSpPr>
              <p:nvPr/>
            </p:nvCxnSpPr>
            <p:spPr>
              <a:xfrm flipV="1">
                <a:off x="4414057" y="1929819"/>
                <a:ext cx="862861" cy="13149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8" idx="6"/>
                <a:endCxn id="14" idx="2"/>
              </p:cNvCxnSpPr>
              <p:nvPr/>
            </p:nvCxnSpPr>
            <p:spPr>
              <a:xfrm>
                <a:off x="4414057" y="2020298"/>
                <a:ext cx="862860" cy="819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8" idx="6"/>
                <a:endCxn id="13" idx="2"/>
              </p:cNvCxnSpPr>
              <p:nvPr/>
            </p:nvCxnSpPr>
            <p:spPr>
              <a:xfrm>
                <a:off x="4414057" y="2020298"/>
                <a:ext cx="862860" cy="3622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9" idx="6"/>
                <a:endCxn id="13" idx="2"/>
              </p:cNvCxnSpPr>
              <p:nvPr/>
            </p:nvCxnSpPr>
            <p:spPr>
              <a:xfrm flipV="1">
                <a:off x="4414057" y="2382560"/>
                <a:ext cx="862860" cy="201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9" idx="6"/>
                <a:endCxn id="14" idx="2"/>
              </p:cNvCxnSpPr>
              <p:nvPr/>
            </p:nvCxnSpPr>
            <p:spPr>
              <a:xfrm>
                <a:off x="4414057" y="2402684"/>
                <a:ext cx="862860" cy="4370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0" idx="6"/>
                <a:endCxn id="13" idx="2"/>
              </p:cNvCxnSpPr>
              <p:nvPr/>
            </p:nvCxnSpPr>
            <p:spPr>
              <a:xfrm flipV="1">
                <a:off x="4414057" y="2382560"/>
                <a:ext cx="862860" cy="8622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0" idx="6"/>
                <a:endCxn id="14" idx="2"/>
              </p:cNvCxnSpPr>
              <p:nvPr/>
            </p:nvCxnSpPr>
            <p:spPr>
              <a:xfrm flipV="1">
                <a:off x="4414057" y="2839760"/>
                <a:ext cx="862860" cy="405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stCxn id="12" idx="6"/>
                <a:endCxn id="15" idx="2"/>
              </p:cNvCxnSpPr>
              <p:nvPr/>
            </p:nvCxnSpPr>
            <p:spPr>
              <a:xfrm>
                <a:off x="5527685" y="1929819"/>
                <a:ext cx="655772" cy="2525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stCxn id="7" idx="6"/>
                <a:endCxn id="13" idx="2"/>
              </p:cNvCxnSpPr>
              <p:nvPr/>
            </p:nvCxnSpPr>
            <p:spPr>
              <a:xfrm>
                <a:off x="4414058" y="1637912"/>
                <a:ext cx="862859" cy="7446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12" idx="6"/>
                <a:endCxn id="16" idx="2"/>
              </p:cNvCxnSpPr>
              <p:nvPr/>
            </p:nvCxnSpPr>
            <p:spPr>
              <a:xfrm>
                <a:off x="5527685" y="1929819"/>
                <a:ext cx="655771" cy="6349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stCxn id="7" idx="6"/>
                <a:endCxn id="14" idx="2"/>
              </p:cNvCxnSpPr>
              <p:nvPr/>
            </p:nvCxnSpPr>
            <p:spPr>
              <a:xfrm>
                <a:off x="4414058" y="1637912"/>
                <a:ext cx="862859" cy="12018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>
                <a:stCxn id="13" idx="6"/>
                <a:endCxn id="15" idx="2"/>
              </p:cNvCxnSpPr>
              <p:nvPr/>
            </p:nvCxnSpPr>
            <p:spPr>
              <a:xfrm flipV="1">
                <a:off x="5527684" y="2182345"/>
                <a:ext cx="655773" cy="2002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>
                <a:stCxn id="13" idx="6"/>
                <a:endCxn id="16" idx="2"/>
              </p:cNvCxnSpPr>
              <p:nvPr/>
            </p:nvCxnSpPr>
            <p:spPr>
              <a:xfrm>
                <a:off x="5527684" y="2382560"/>
                <a:ext cx="655772" cy="1821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stCxn id="14" idx="6"/>
                <a:endCxn id="15" idx="2"/>
              </p:cNvCxnSpPr>
              <p:nvPr/>
            </p:nvCxnSpPr>
            <p:spPr>
              <a:xfrm flipV="1">
                <a:off x="5527684" y="2182345"/>
                <a:ext cx="655773" cy="6574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14" idx="6"/>
                <a:endCxn id="16" idx="2"/>
              </p:cNvCxnSpPr>
              <p:nvPr/>
            </p:nvCxnSpPr>
            <p:spPr>
              <a:xfrm flipV="1">
                <a:off x="5527684" y="2564731"/>
                <a:ext cx="655772" cy="2750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타원 46"/>
              <p:cNvSpPr/>
              <p:nvPr/>
            </p:nvSpPr>
            <p:spPr>
              <a:xfrm>
                <a:off x="4163290" y="2664535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직선 연결선 59"/>
              <p:cNvCxnSpPr>
                <a:stCxn id="47" idx="6"/>
                <a:endCxn id="12" idx="2"/>
              </p:cNvCxnSpPr>
              <p:nvPr/>
            </p:nvCxnSpPr>
            <p:spPr>
              <a:xfrm flipV="1">
                <a:off x="4414057" y="1929819"/>
                <a:ext cx="862861" cy="85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stCxn id="47" idx="6"/>
                <a:endCxn id="13" idx="2"/>
              </p:cNvCxnSpPr>
              <p:nvPr/>
            </p:nvCxnSpPr>
            <p:spPr>
              <a:xfrm flipV="1">
                <a:off x="4414057" y="2382560"/>
                <a:ext cx="862860" cy="4025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stCxn id="47" idx="6"/>
                <a:endCxn id="14" idx="2"/>
              </p:cNvCxnSpPr>
              <p:nvPr/>
            </p:nvCxnSpPr>
            <p:spPr>
              <a:xfrm>
                <a:off x="4414057" y="2785070"/>
                <a:ext cx="862860" cy="54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타원 96"/>
              <p:cNvSpPr/>
              <p:nvPr/>
            </p:nvSpPr>
            <p:spPr>
              <a:xfrm>
                <a:off x="7147383" y="1809284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7147382" y="2262025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7147382" y="2719225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5" name="직선 연결선 114"/>
              <p:cNvCxnSpPr>
                <a:stCxn id="15" idx="6"/>
                <a:endCxn id="97" idx="2"/>
              </p:cNvCxnSpPr>
              <p:nvPr/>
            </p:nvCxnSpPr>
            <p:spPr>
              <a:xfrm flipV="1">
                <a:off x="6434224" y="1929819"/>
                <a:ext cx="713159" cy="2525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>
                <a:stCxn id="15" idx="6"/>
                <a:endCxn id="98" idx="2"/>
              </p:cNvCxnSpPr>
              <p:nvPr/>
            </p:nvCxnSpPr>
            <p:spPr>
              <a:xfrm>
                <a:off x="6434224" y="2182345"/>
                <a:ext cx="713158" cy="2002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5" idx="6"/>
                <a:endCxn id="99" idx="2"/>
              </p:cNvCxnSpPr>
              <p:nvPr/>
            </p:nvCxnSpPr>
            <p:spPr>
              <a:xfrm>
                <a:off x="6434224" y="2182345"/>
                <a:ext cx="713158" cy="6574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>
                <a:stCxn id="16" idx="6"/>
                <a:endCxn id="97" idx="2"/>
              </p:cNvCxnSpPr>
              <p:nvPr/>
            </p:nvCxnSpPr>
            <p:spPr>
              <a:xfrm flipV="1">
                <a:off x="6434223" y="1929819"/>
                <a:ext cx="713160" cy="6349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>
                <a:stCxn id="16" idx="6"/>
                <a:endCxn id="98" idx="2"/>
              </p:cNvCxnSpPr>
              <p:nvPr/>
            </p:nvCxnSpPr>
            <p:spPr>
              <a:xfrm flipV="1">
                <a:off x="6434223" y="2382560"/>
                <a:ext cx="713159" cy="1821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>
                <a:stCxn id="16" idx="6"/>
                <a:endCxn id="99" idx="2"/>
              </p:cNvCxnSpPr>
              <p:nvPr/>
            </p:nvCxnSpPr>
            <p:spPr>
              <a:xfrm>
                <a:off x="6434223" y="2564731"/>
                <a:ext cx="713159" cy="2750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타원 147"/>
              <p:cNvSpPr/>
              <p:nvPr/>
            </p:nvSpPr>
            <p:spPr>
              <a:xfrm>
                <a:off x="8197302" y="1517377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8197301" y="1899763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8197301" y="2282149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8197301" y="3124267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8197301" y="2664535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3" name="직선 연결선 152"/>
              <p:cNvCxnSpPr>
                <a:stCxn id="98" idx="6"/>
                <a:endCxn id="148" idx="2"/>
              </p:cNvCxnSpPr>
              <p:nvPr/>
            </p:nvCxnSpPr>
            <p:spPr>
              <a:xfrm flipV="1">
                <a:off x="7398149" y="1637912"/>
                <a:ext cx="799153" cy="7446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>
                <a:stCxn id="97" idx="6"/>
                <a:endCxn id="148" idx="2"/>
              </p:cNvCxnSpPr>
              <p:nvPr/>
            </p:nvCxnSpPr>
            <p:spPr>
              <a:xfrm flipV="1">
                <a:off x="7398150" y="1637912"/>
                <a:ext cx="799152" cy="2919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>
                <a:stCxn id="97" idx="6"/>
                <a:endCxn id="149" idx="2"/>
              </p:cNvCxnSpPr>
              <p:nvPr/>
            </p:nvCxnSpPr>
            <p:spPr>
              <a:xfrm>
                <a:off x="7398150" y="1929819"/>
                <a:ext cx="799151" cy="904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>
                <a:stCxn id="97" idx="6"/>
                <a:endCxn id="150" idx="2"/>
              </p:cNvCxnSpPr>
              <p:nvPr/>
            </p:nvCxnSpPr>
            <p:spPr>
              <a:xfrm>
                <a:off x="7398150" y="1929819"/>
                <a:ext cx="799151" cy="4728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>
                <a:stCxn id="97" idx="6"/>
                <a:endCxn id="152" idx="2"/>
              </p:cNvCxnSpPr>
              <p:nvPr/>
            </p:nvCxnSpPr>
            <p:spPr>
              <a:xfrm>
                <a:off x="7398150" y="1929819"/>
                <a:ext cx="799151" cy="85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>
                <a:stCxn id="97" idx="6"/>
                <a:endCxn id="151" idx="2"/>
              </p:cNvCxnSpPr>
              <p:nvPr/>
            </p:nvCxnSpPr>
            <p:spPr>
              <a:xfrm>
                <a:off x="7398150" y="1929819"/>
                <a:ext cx="799151" cy="13149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>
                <a:stCxn id="98" idx="6"/>
                <a:endCxn id="149" idx="2"/>
              </p:cNvCxnSpPr>
              <p:nvPr/>
            </p:nvCxnSpPr>
            <p:spPr>
              <a:xfrm flipV="1">
                <a:off x="7398149" y="2020298"/>
                <a:ext cx="799152" cy="3622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>
                <a:stCxn id="98" idx="6"/>
                <a:endCxn id="150" idx="2"/>
              </p:cNvCxnSpPr>
              <p:nvPr/>
            </p:nvCxnSpPr>
            <p:spPr>
              <a:xfrm>
                <a:off x="7398149" y="2382560"/>
                <a:ext cx="799152" cy="201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>
                <a:stCxn id="98" idx="6"/>
                <a:endCxn id="152" idx="2"/>
              </p:cNvCxnSpPr>
              <p:nvPr/>
            </p:nvCxnSpPr>
            <p:spPr>
              <a:xfrm>
                <a:off x="7398149" y="2382560"/>
                <a:ext cx="799152" cy="4025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>
                <a:stCxn id="98" idx="6"/>
                <a:endCxn id="151" idx="2"/>
              </p:cNvCxnSpPr>
              <p:nvPr/>
            </p:nvCxnSpPr>
            <p:spPr>
              <a:xfrm>
                <a:off x="7398149" y="2382560"/>
                <a:ext cx="799152" cy="8622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>
                <a:stCxn id="99" idx="6"/>
                <a:endCxn id="148" idx="2"/>
              </p:cNvCxnSpPr>
              <p:nvPr/>
            </p:nvCxnSpPr>
            <p:spPr>
              <a:xfrm flipV="1">
                <a:off x="7398149" y="1637912"/>
                <a:ext cx="799153" cy="12018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>
                <a:stCxn id="99" idx="6"/>
                <a:endCxn id="149" idx="2"/>
              </p:cNvCxnSpPr>
              <p:nvPr/>
            </p:nvCxnSpPr>
            <p:spPr>
              <a:xfrm flipV="1">
                <a:off x="7398149" y="2020298"/>
                <a:ext cx="799152" cy="819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>
                <a:stCxn id="99" idx="6"/>
                <a:endCxn id="150" idx="2"/>
              </p:cNvCxnSpPr>
              <p:nvPr/>
            </p:nvCxnSpPr>
            <p:spPr>
              <a:xfrm flipV="1">
                <a:off x="7398149" y="2402684"/>
                <a:ext cx="799152" cy="4370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>
                <a:stCxn id="99" idx="6"/>
                <a:endCxn id="152" idx="2"/>
              </p:cNvCxnSpPr>
              <p:nvPr/>
            </p:nvCxnSpPr>
            <p:spPr>
              <a:xfrm flipV="1">
                <a:off x="7398149" y="2785070"/>
                <a:ext cx="799152" cy="54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>
                <a:stCxn id="99" idx="6"/>
                <a:endCxn id="151" idx="2"/>
              </p:cNvCxnSpPr>
              <p:nvPr/>
            </p:nvCxnSpPr>
            <p:spPr>
              <a:xfrm>
                <a:off x="7398149" y="2839760"/>
                <a:ext cx="799152" cy="405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직사각형 198"/>
              <p:cNvSpPr/>
              <p:nvPr/>
            </p:nvSpPr>
            <p:spPr>
              <a:xfrm>
                <a:off x="5051365" y="1619690"/>
                <a:ext cx="2560320" cy="15458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내용 개체 틀 2"/>
              <p:cNvSpPr txBox="1">
                <a:spLocks/>
              </p:cNvSpPr>
              <p:nvPr/>
            </p:nvSpPr>
            <p:spPr>
              <a:xfrm>
                <a:off x="6082806" y="1405015"/>
                <a:ext cx="580031" cy="2464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sz="1000" dirty="0" err="1" smtClean="0"/>
                  <a:t>은닉층</a:t>
                </a:r>
                <a:endParaRPr lang="ko-KR" altLang="en-US" sz="1000" dirty="0"/>
              </a:p>
            </p:txBody>
          </p:sp>
          <p:sp>
            <p:nvSpPr>
              <p:cNvPr id="201" name="내용 개체 틀 2"/>
              <p:cNvSpPr txBox="1">
                <a:spLocks/>
              </p:cNvSpPr>
              <p:nvPr/>
            </p:nvSpPr>
            <p:spPr>
              <a:xfrm>
                <a:off x="3507515" y="1394130"/>
                <a:ext cx="580031" cy="2464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sz="1000" dirty="0" err="1" smtClean="0"/>
                  <a:t>입력층</a:t>
                </a:r>
                <a:endParaRPr lang="ko-KR" altLang="en-US" sz="1000" dirty="0"/>
              </a:p>
            </p:txBody>
          </p:sp>
          <p:sp>
            <p:nvSpPr>
              <p:cNvPr id="202" name="내용 개체 틀 2"/>
              <p:cNvSpPr txBox="1">
                <a:spLocks/>
              </p:cNvSpPr>
              <p:nvPr/>
            </p:nvSpPr>
            <p:spPr>
              <a:xfrm>
                <a:off x="8575505" y="1388706"/>
                <a:ext cx="580031" cy="2464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sz="1000" dirty="0" err="1" smtClean="0"/>
                  <a:t>출력층</a:t>
                </a:r>
                <a:endParaRPr lang="ko-KR" altLang="en-US" sz="1000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6082806" y="1971401"/>
                <a:ext cx="475740" cy="808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화살표 연결선 204"/>
              <p:cNvCxnSpPr>
                <a:stCxn id="203" idx="2"/>
              </p:cNvCxnSpPr>
              <p:nvPr/>
            </p:nvCxnSpPr>
            <p:spPr>
              <a:xfrm>
                <a:off x="6320676" y="2779406"/>
                <a:ext cx="237870" cy="799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내용 개체 틀 2"/>
              <p:cNvSpPr txBox="1">
                <a:spLocks/>
              </p:cNvSpPr>
              <p:nvPr/>
            </p:nvSpPr>
            <p:spPr>
              <a:xfrm>
                <a:off x="6500786" y="3578933"/>
                <a:ext cx="1254989" cy="2819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sz="1000" dirty="0" smtClean="0"/>
                  <a:t>축소된 표현 제공</a:t>
                </a:r>
                <a:endParaRPr lang="ko-KR" altLang="en-US" sz="1000" dirty="0"/>
              </a:p>
            </p:txBody>
          </p:sp>
        </p:grpSp>
        <p:pic>
          <p:nvPicPr>
            <p:cNvPr id="2050" name="Picture 2" descr="https://latex.codecogs.com/gif.latex?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066" y="3817016"/>
              <a:ext cx="1524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latex.codecogs.com/gif.latex?F%28%5Ccdot%20%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458" y="3638340"/>
              <a:ext cx="3048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F%28X%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330" y="3145789"/>
              <a:ext cx="409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latex.codecogs.com/gif.latex?G%28%5Ccdot%20%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9150" y="3609946"/>
              <a:ext cx="3048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latex.codecogs.com/gif.latex?%28G%5Ccirc%20F%29%28X%29%3DX%2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636" y="3808391"/>
              <a:ext cx="12668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294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44396" cy="1325563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2. Nonlinear dimensionality reduction</a:t>
            </a:r>
            <a:endParaRPr lang="en-US" altLang="ko-KR" sz="40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71698" y="1927918"/>
            <a:ext cx="10515600" cy="2560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Tx/>
              <a:buChar char="-"/>
            </a:pPr>
            <a:r>
              <a:rPr lang="ko-KR" altLang="en-US" sz="1800" dirty="0" smtClean="0"/>
              <a:t>오토 인코더는 </a:t>
            </a:r>
            <a:r>
              <a:rPr lang="en-US" altLang="ko-KR" sz="1800" dirty="0" smtClean="0"/>
              <a:t>PCA, SVD </a:t>
            </a:r>
            <a:r>
              <a:rPr lang="ko-KR" altLang="en-US" sz="1800" dirty="0" smtClean="0"/>
              <a:t>도 아우르는 </a:t>
            </a:r>
            <a:r>
              <a:rPr lang="en-US" altLang="ko-KR" sz="1800" dirty="0" smtClean="0"/>
              <a:t>general </a:t>
            </a:r>
            <a:r>
              <a:rPr lang="ko-KR" altLang="en-US" sz="1800" dirty="0" smtClean="0"/>
              <a:t>한 </a:t>
            </a:r>
            <a:r>
              <a:rPr lang="en-US" altLang="ko-KR" sz="1800" dirty="0" smtClean="0"/>
              <a:t>case 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오토 인코더는 비선형 자료를 축소할 때 쓰일 수 있다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시각화에 용이</a:t>
            </a:r>
            <a:r>
              <a:rPr lang="en-US" altLang="ko-KR" sz="1800" dirty="0" smtClean="0"/>
              <a:t>)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9399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80108" y="698271"/>
            <a:ext cx="8332125" cy="28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 smtClean="0"/>
              <a:t>간단한 자동부호기가 행렬 인수분해를 수행하는 방법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어떤 행렬    를         행렬로 최대한 같아지게 쪼개겠다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0108" y="224445"/>
            <a:ext cx="3701936" cy="40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은닉층이</a:t>
            </a:r>
            <a:r>
              <a:rPr lang="ko-KR" altLang="en-US" sz="2000" dirty="0" smtClean="0"/>
              <a:t> 하나인 </a:t>
            </a:r>
            <a:r>
              <a:rPr lang="ko-KR" altLang="en-US" sz="2000" dirty="0" err="1" smtClean="0"/>
              <a:t>자동부호기</a:t>
            </a:r>
            <a:endParaRPr lang="ko-KR" altLang="en-US" sz="2000" dirty="0"/>
          </a:p>
        </p:txBody>
      </p:sp>
      <p:pic>
        <p:nvPicPr>
          <p:cNvPr id="3074" name="Picture 2" descr="https://latex.codecogs.com/gif.latex?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52" y="749014"/>
            <a:ext cx="1428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atex.codecogs.com/gif.latex?UV%5E%7BT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699" y="720439"/>
            <a:ext cx="3619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atex.codecogs.com/gif.latex?D%20%5Capprox%20UV%5E%7BT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88" y="720439"/>
            <a:ext cx="7429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atex.codecogs.com/gif.latex?D%20%3A%20%28n%5Ctimes%20d%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50" y="1044562"/>
            <a:ext cx="8191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latex.codecogs.com/gif.latex?U%20%3A%20%28n%5Ctimes%20k%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75" y="1285677"/>
            <a:ext cx="8001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latex.codecogs.com/gif.latex?V%5E%7BT%7D%20%3A%20%28k%5Ctimes%20d%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50" y="1526792"/>
            <a:ext cx="8953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내용 개체 틀 2"/>
          <p:cNvSpPr txBox="1">
            <a:spLocks/>
          </p:cNvSpPr>
          <p:nvPr/>
        </p:nvSpPr>
        <p:spPr>
          <a:xfrm>
            <a:off x="4115893" y="1404095"/>
            <a:ext cx="5633008" cy="28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목적 함수 </a:t>
            </a:r>
            <a:r>
              <a:rPr lang="en-US" altLang="ko-KR" sz="1100" dirty="0" smtClean="0"/>
              <a:t>:                                … (</a:t>
            </a:r>
            <a:r>
              <a:rPr lang="ko-KR" altLang="en-US" sz="1100" dirty="0" err="1" smtClean="0"/>
              <a:t>프로베니우스</a:t>
            </a:r>
            <a:r>
              <a:rPr lang="ko-KR" altLang="en-US" sz="1100" dirty="0" smtClean="0"/>
              <a:t> 놈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을 최소화 하는 문제</a:t>
            </a:r>
            <a:endParaRPr lang="ko-KR" altLang="en-US" sz="1100" dirty="0"/>
          </a:p>
        </p:txBody>
      </p:sp>
      <p:pic>
        <p:nvPicPr>
          <p:cNvPr id="3086" name="Picture 14" descr="https://latex.codecogs.com/gif.latex?%5Cleft%20%5C%7C%20D%20-%20UV%5E%7BT%7D%20%5Cright%20%5C%7C_%7BF%7D%5E%7B2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353" y="1363687"/>
            <a:ext cx="10001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내용 개체 틀 2"/>
          <p:cNvSpPr txBox="1">
            <a:spLocks/>
          </p:cNvSpPr>
          <p:nvPr/>
        </p:nvSpPr>
        <p:spPr>
          <a:xfrm>
            <a:off x="4113874" y="1957924"/>
            <a:ext cx="6118793" cy="525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위 목적 함수에는 무수히 많은 해가 존재하고 그 중에는 </a:t>
            </a:r>
            <a:r>
              <a:rPr lang="en-US" altLang="ko-KR" sz="1100" dirty="0" smtClean="0"/>
              <a:t>basis vector</a:t>
            </a:r>
            <a:r>
              <a:rPr lang="ko-KR" altLang="en-US" sz="1100" dirty="0" smtClean="0"/>
              <a:t>들이 서로 직교인 해가 하나 있다</a:t>
            </a:r>
            <a:r>
              <a:rPr lang="en-US" altLang="ko-KR" sz="11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그 특정한 해를 </a:t>
            </a:r>
            <a:r>
              <a:rPr lang="en-US" altLang="ko-KR" sz="1100" dirty="0" smtClean="0"/>
              <a:t>truncated singular value decomposition </a:t>
            </a:r>
            <a:r>
              <a:rPr lang="ko-KR" altLang="en-US" sz="1100" dirty="0" smtClean="0"/>
              <a:t>이라 한다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1605249" y="1071130"/>
            <a:ext cx="1696648" cy="697995"/>
            <a:chOff x="1605249" y="1071130"/>
            <a:chExt cx="1696648" cy="697995"/>
          </a:xfrm>
        </p:grpSpPr>
        <p:pic>
          <p:nvPicPr>
            <p:cNvPr id="3088" name="Picture 16" descr="https://latex.codecogs.com/gif.latex?k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874" y="1122351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내용 개체 틀 2"/>
            <p:cNvSpPr txBox="1">
              <a:spLocks/>
            </p:cNvSpPr>
            <p:nvPr/>
          </p:nvSpPr>
          <p:spPr>
            <a:xfrm>
              <a:off x="1635786" y="1071130"/>
              <a:ext cx="1480945" cy="2826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 </a:t>
              </a:r>
              <a:r>
                <a:rPr lang="en-US" altLang="ko-KR" sz="1100" dirty="0" smtClean="0"/>
                <a:t>: </a:t>
              </a:r>
              <a:r>
                <a:rPr lang="ko-KR" altLang="en-US" sz="1100" dirty="0" smtClean="0"/>
                <a:t>인수 분해의 </a:t>
              </a:r>
              <a:r>
                <a:rPr lang="en-US" altLang="ko-KR" sz="1100" dirty="0" smtClean="0"/>
                <a:t>rank</a:t>
              </a:r>
              <a:endParaRPr lang="ko-KR" altLang="en-US" sz="1100" dirty="0"/>
            </a:p>
          </p:txBody>
        </p:sp>
        <p:pic>
          <p:nvPicPr>
            <p:cNvPr id="3090" name="Picture 18" descr="https://latex.codecogs.com/gif.latex?U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713" y="1338156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내용 개체 틀 2"/>
            <p:cNvSpPr txBox="1">
              <a:spLocks/>
            </p:cNvSpPr>
            <p:nvPr/>
          </p:nvSpPr>
          <p:spPr>
            <a:xfrm>
              <a:off x="1635786" y="1278583"/>
              <a:ext cx="1666111" cy="2826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 : </a:t>
              </a:r>
              <a:r>
                <a:rPr lang="ko-KR" altLang="en-US" sz="1100" dirty="0" smtClean="0"/>
                <a:t>자료의</a:t>
              </a:r>
              <a:r>
                <a:rPr lang="en-US" altLang="ko-KR" sz="1100" dirty="0"/>
                <a:t> </a:t>
              </a:r>
              <a:r>
                <a:rPr lang="ko-KR" altLang="en-US" sz="1100" dirty="0" smtClean="0"/>
                <a:t>축소된 표현</a:t>
              </a:r>
              <a:endParaRPr lang="ko-KR" altLang="en-US" sz="1100" dirty="0"/>
            </a:p>
          </p:txBody>
        </p:sp>
        <p:pic>
          <p:nvPicPr>
            <p:cNvPr id="3092" name="Picture 20" descr="https://latex.codecogs.com/gif.latex?V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5249" y="1572292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내용 개체 틀 2"/>
            <p:cNvSpPr txBox="1">
              <a:spLocks/>
            </p:cNvSpPr>
            <p:nvPr/>
          </p:nvSpPr>
          <p:spPr>
            <a:xfrm>
              <a:off x="1626261" y="1486493"/>
              <a:ext cx="1666111" cy="2826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 : basis vector</a:t>
              </a:r>
              <a:endParaRPr lang="ko-KR" altLang="en-US" sz="1100" dirty="0"/>
            </a:p>
          </p:txBody>
        </p:sp>
      </p:grpSp>
      <p:pic>
        <p:nvPicPr>
          <p:cNvPr id="3094" name="Picture 22" descr="https://latex.codecogs.com/gif.latex?J%20%3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132" y="1456234"/>
            <a:ext cx="2762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239" y="2220449"/>
            <a:ext cx="2854841" cy="2168835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endCxn id="3098" idx="1"/>
          </p:cNvCxnSpPr>
          <p:nvPr/>
        </p:nvCxnSpPr>
        <p:spPr>
          <a:xfrm flipV="1">
            <a:off x="5882415" y="958491"/>
            <a:ext cx="3251404" cy="101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9133819" y="846409"/>
            <a:ext cx="3140882" cy="282632"/>
            <a:chOff x="9051119" y="890988"/>
            <a:chExt cx="3140882" cy="282632"/>
          </a:xfrm>
        </p:grpSpPr>
        <p:pic>
          <p:nvPicPr>
            <p:cNvPr id="3098" name="Picture 26" descr="https://latex.codecogs.com/gif.latex?%28n%20%5Ctimes%20k%20%29%2C%20%28k%20%5Ctimes%20d%2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1119" y="912582"/>
              <a:ext cx="11239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내용 개체 틀 2"/>
            <p:cNvSpPr txBox="1">
              <a:spLocks/>
            </p:cNvSpPr>
            <p:nvPr/>
          </p:nvSpPr>
          <p:spPr>
            <a:xfrm>
              <a:off x="10075671" y="890988"/>
              <a:ext cx="2116330" cy="2826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로 만들어낼 수 있는 경우가 무한</a:t>
              </a:r>
              <a:endParaRPr lang="ko-KR" altLang="en-US" sz="1100" dirty="0"/>
            </a:p>
          </p:txBody>
        </p:sp>
      </p:grpSp>
      <p:sp>
        <p:nvSpPr>
          <p:cNvPr id="74" name="내용 개체 틀 2"/>
          <p:cNvSpPr txBox="1">
            <a:spLocks/>
          </p:cNvSpPr>
          <p:nvPr/>
        </p:nvSpPr>
        <p:spPr>
          <a:xfrm>
            <a:off x="4113874" y="1131411"/>
            <a:ext cx="3998164" cy="276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이 문제를 </a:t>
            </a:r>
            <a:r>
              <a:rPr lang="ko-KR" altLang="en-US" sz="1100" dirty="0" err="1" smtClean="0"/>
              <a:t>잔차</a:t>
            </a:r>
            <a:r>
              <a:rPr lang="ko-KR" altLang="en-US" sz="1100" dirty="0" smtClean="0"/>
              <a:t> 행렬의 </a:t>
            </a:r>
            <a:r>
              <a:rPr lang="ko-KR" altLang="en-US" sz="1100" dirty="0" err="1" smtClean="0"/>
              <a:t>프로베니우스놈을</a:t>
            </a:r>
            <a:r>
              <a:rPr lang="ko-KR" altLang="en-US" sz="1100" dirty="0" smtClean="0"/>
              <a:t> 최소화 해서 푼다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85" name="Picture 14" descr="https://latex.codecogs.com/gif.latex?%5Cleft%20%5C%7C%20D%20-%20UV%5E%7BT%7D%20%5Cright%20%5C%7C_%7BF%7D%5E%7B2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119" y="4864103"/>
            <a:ext cx="10001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내용 개체 틀 2"/>
          <p:cNvSpPr txBox="1">
            <a:spLocks/>
          </p:cNvSpPr>
          <p:nvPr/>
        </p:nvSpPr>
        <p:spPr>
          <a:xfrm>
            <a:off x="2835670" y="3949780"/>
            <a:ext cx="4046007" cy="288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자동부호기가 풀고자 하는 문제는 </a:t>
            </a:r>
            <a:r>
              <a:rPr lang="ko-KR" altLang="en-US" sz="1100" dirty="0" err="1" smtClean="0"/>
              <a:t>특잇값</a:t>
            </a:r>
            <a:r>
              <a:rPr lang="ko-KR" altLang="en-US" sz="1100" dirty="0" smtClean="0"/>
              <a:t> 분해 문제와 같다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57" name="직사각형 56"/>
          <p:cNvSpPr/>
          <p:nvPr/>
        </p:nvSpPr>
        <p:spPr>
          <a:xfrm>
            <a:off x="9511618" y="6494610"/>
            <a:ext cx="25266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그림 </a:t>
            </a:r>
            <a:r>
              <a:rPr lang="ko-KR" altLang="en-US" sz="800" dirty="0" smtClean="0">
                <a:hlinkClick r:id="rId15"/>
              </a:rPr>
              <a:t>https://darkpgmr.tistory.com/106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2020/09/04</a:t>
            </a:r>
            <a:endParaRPr lang="ko-KR" altLang="en-US" sz="800" dirty="0"/>
          </a:p>
        </p:txBody>
      </p:sp>
      <p:sp>
        <p:nvSpPr>
          <p:cNvPr id="89" name="내용 개체 틀 2"/>
          <p:cNvSpPr txBox="1">
            <a:spLocks/>
          </p:cNvSpPr>
          <p:nvPr/>
        </p:nvSpPr>
        <p:spPr>
          <a:xfrm>
            <a:off x="417120" y="5918569"/>
            <a:ext cx="7147462" cy="43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기존에 있던 행렬 인수분해 방법은 다른 자료가 들어왔을 때 처리하기 어려웠으나 자동부호기는 입력으로 넣어주기만 하면 되는 유연성이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522073" y="3238276"/>
            <a:ext cx="1868091" cy="1889230"/>
            <a:chOff x="522073" y="3238276"/>
            <a:chExt cx="1868091" cy="1889230"/>
          </a:xfrm>
        </p:grpSpPr>
        <p:grpSp>
          <p:nvGrpSpPr>
            <p:cNvPr id="6" name="그룹 5"/>
            <p:cNvGrpSpPr/>
            <p:nvPr/>
          </p:nvGrpSpPr>
          <p:grpSpPr>
            <a:xfrm>
              <a:off x="522073" y="3238276"/>
              <a:ext cx="1763928" cy="1558332"/>
              <a:chOff x="1137457" y="3055230"/>
              <a:chExt cx="2203360" cy="1847959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1137458" y="3055230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137457" y="3437616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137457" y="3820002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137457" y="4662120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" name="Picture 2" descr="https://latex.codecogs.com/gif.latex?%5Cvdots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718" y="4239695"/>
                <a:ext cx="52243" cy="243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타원 11"/>
              <p:cNvSpPr/>
              <p:nvPr/>
            </p:nvSpPr>
            <p:spPr>
              <a:xfrm>
                <a:off x="2113752" y="3325697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113751" y="3778438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113751" y="4235638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3090050" y="3055230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090049" y="3437616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090049" y="3820002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3090049" y="4662120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Picture 2" descr="https://latex.codecogs.com/gif.latex?%5Cvdots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9310" y="4239695"/>
                <a:ext cx="52243" cy="243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" name="직선 연결선 19"/>
              <p:cNvCxnSpPr>
                <a:stCxn id="7" idx="6"/>
                <a:endCxn id="12" idx="2"/>
              </p:cNvCxnSpPr>
              <p:nvPr/>
            </p:nvCxnSpPr>
            <p:spPr>
              <a:xfrm>
                <a:off x="1388225" y="3175765"/>
                <a:ext cx="725527" cy="2704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8" idx="6"/>
                <a:endCxn id="12" idx="2"/>
              </p:cNvCxnSpPr>
              <p:nvPr/>
            </p:nvCxnSpPr>
            <p:spPr>
              <a:xfrm flipV="1">
                <a:off x="1388224" y="3446232"/>
                <a:ext cx="725528" cy="1119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9" idx="6"/>
                <a:endCxn id="12" idx="2"/>
              </p:cNvCxnSpPr>
              <p:nvPr/>
            </p:nvCxnSpPr>
            <p:spPr>
              <a:xfrm flipV="1">
                <a:off x="1388224" y="3446232"/>
                <a:ext cx="725528" cy="494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0" idx="6"/>
                <a:endCxn id="12" idx="2"/>
              </p:cNvCxnSpPr>
              <p:nvPr/>
            </p:nvCxnSpPr>
            <p:spPr>
              <a:xfrm flipV="1">
                <a:off x="1388224" y="3446232"/>
                <a:ext cx="725528" cy="1336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8" idx="6"/>
                <a:endCxn id="14" idx="2"/>
              </p:cNvCxnSpPr>
              <p:nvPr/>
            </p:nvCxnSpPr>
            <p:spPr>
              <a:xfrm>
                <a:off x="1388224" y="3558151"/>
                <a:ext cx="725527" cy="7980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8" idx="6"/>
                <a:endCxn id="13" idx="2"/>
              </p:cNvCxnSpPr>
              <p:nvPr/>
            </p:nvCxnSpPr>
            <p:spPr>
              <a:xfrm>
                <a:off x="1388224" y="3558151"/>
                <a:ext cx="725527" cy="3408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9" idx="6"/>
                <a:endCxn id="13" idx="2"/>
              </p:cNvCxnSpPr>
              <p:nvPr/>
            </p:nvCxnSpPr>
            <p:spPr>
              <a:xfrm flipV="1">
                <a:off x="1388224" y="3898973"/>
                <a:ext cx="725527" cy="41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9" idx="6"/>
                <a:endCxn id="14" idx="2"/>
              </p:cNvCxnSpPr>
              <p:nvPr/>
            </p:nvCxnSpPr>
            <p:spPr>
              <a:xfrm>
                <a:off x="1388224" y="3940537"/>
                <a:ext cx="725527" cy="415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0" idx="6"/>
                <a:endCxn id="13" idx="2"/>
              </p:cNvCxnSpPr>
              <p:nvPr/>
            </p:nvCxnSpPr>
            <p:spPr>
              <a:xfrm flipV="1">
                <a:off x="1388224" y="3898973"/>
                <a:ext cx="725527" cy="883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0" idx="6"/>
                <a:endCxn id="14" idx="2"/>
              </p:cNvCxnSpPr>
              <p:nvPr/>
            </p:nvCxnSpPr>
            <p:spPr>
              <a:xfrm flipV="1">
                <a:off x="1388224" y="4356173"/>
                <a:ext cx="725527" cy="426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stCxn id="12" idx="6"/>
                <a:endCxn id="15" idx="2"/>
              </p:cNvCxnSpPr>
              <p:nvPr/>
            </p:nvCxnSpPr>
            <p:spPr>
              <a:xfrm flipV="1">
                <a:off x="2364519" y="3175765"/>
                <a:ext cx="725531" cy="2704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stCxn id="7" idx="6"/>
                <a:endCxn id="13" idx="2"/>
              </p:cNvCxnSpPr>
              <p:nvPr/>
            </p:nvCxnSpPr>
            <p:spPr>
              <a:xfrm>
                <a:off x="1388225" y="3175765"/>
                <a:ext cx="725526" cy="723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12" idx="6"/>
                <a:endCxn id="16" idx="2"/>
              </p:cNvCxnSpPr>
              <p:nvPr/>
            </p:nvCxnSpPr>
            <p:spPr>
              <a:xfrm>
                <a:off x="2364519" y="3446232"/>
                <a:ext cx="725530" cy="1119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stCxn id="7" idx="6"/>
                <a:endCxn id="14" idx="2"/>
              </p:cNvCxnSpPr>
              <p:nvPr/>
            </p:nvCxnSpPr>
            <p:spPr>
              <a:xfrm>
                <a:off x="1388225" y="3175765"/>
                <a:ext cx="725526" cy="11804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stCxn id="12" idx="6"/>
                <a:endCxn id="17" idx="2"/>
              </p:cNvCxnSpPr>
              <p:nvPr/>
            </p:nvCxnSpPr>
            <p:spPr>
              <a:xfrm>
                <a:off x="2364519" y="3446232"/>
                <a:ext cx="725530" cy="494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12" idx="6"/>
                <a:endCxn id="18" idx="2"/>
              </p:cNvCxnSpPr>
              <p:nvPr/>
            </p:nvCxnSpPr>
            <p:spPr>
              <a:xfrm>
                <a:off x="2364519" y="3446232"/>
                <a:ext cx="725530" cy="1336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>
                <a:stCxn id="13" idx="6"/>
                <a:endCxn id="15" idx="2"/>
              </p:cNvCxnSpPr>
              <p:nvPr/>
            </p:nvCxnSpPr>
            <p:spPr>
              <a:xfrm flipV="1">
                <a:off x="2364518" y="3175765"/>
                <a:ext cx="725532" cy="723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>
                <a:stCxn id="13" idx="6"/>
                <a:endCxn id="16" idx="2"/>
              </p:cNvCxnSpPr>
              <p:nvPr/>
            </p:nvCxnSpPr>
            <p:spPr>
              <a:xfrm flipV="1">
                <a:off x="2364518" y="3558151"/>
                <a:ext cx="725531" cy="3408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3" idx="6"/>
                <a:endCxn id="17" idx="2"/>
              </p:cNvCxnSpPr>
              <p:nvPr/>
            </p:nvCxnSpPr>
            <p:spPr>
              <a:xfrm>
                <a:off x="2364518" y="3898973"/>
                <a:ext cx="725531" cy="41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stCxn id="14" idx="6"/>
              </p:cNvCxnSpPr>
              <p:nvPr/>
            </p:nvCxnSpPr>
            <p:spPr>
              <a:xfrm flipV="1">
                <a:off x="2364518" y="3243176"/>
                <a:ext cx="661315" cy="11129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>
                <a:stCxn id="13" idx="6"/>
                <a:endCxn id="18" idx="2"/>
              </p:cNvCxnSpPr>
              <p:nvPr/>
            </p:nvCxnSpPr>
            <p:spPr>
              <a:xfrm>
                <a:off x="2364518" y="3898973"/>
                <a:ext cx="725531" cy="883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14" idx="6"/>
                <a:endCxn id="16" idx="2"/>
              </p:cNvCxnSpPr>
              <p:nvPr/>
            </p:nvCxnSpPr>
            <p:spPr>
              <a:xfrm flipV="1">
                <a:off x="2364518" y="3558151"/>
                <a:ext cx="725531" cy="7980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>
                <a:stCxn id="14" idx="6"/>
                <a:endCxn id="17" idx="2"/>
              </p:cNvCxnSpPr>
              <p:nvPr/>
            </p:nvCxnSpPr>
            <p:spPr>
              <a:xfrm flipV="1">
                <a:off x="2364518" y="3940537"/>
                <a:ext cx="725531" cy="415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stCxn id="14" idx="6"/>
                <a:endCxn id="18" idx="2"/>
              </p:cNvCxnSpPr>
              <p:nvPr/>
            </p:nvCxnSpPr>
            <p:spPr>
              <a:xfrm>
                <a:off x="2364518" y="4356173"/>
                <a:ext cx="725531" cy="426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00" name="Picture 28" descr="https://latex.codecogs.com/gif.latex?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73" y="4992691"/>
              <a:ext cx="1428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18" descr="https://latex.codecogs.com/gif.latex?U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122" y="4992691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2" name="Picture 30" descr="https://latex.codecogs.com/gif.latex?V%5E%7BT%7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124" y="4968217"/>
              <a:ext cx="2381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2" name="Picture 40" descr="https://latex.codecogs.com/gif.latex?D%2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664" y="4977742"/>
              <a:ext cx="19050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4" name="Picture 42" descr="https://latex.codecogs.com/gif.latex?W%5E%7BT%7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005" y="4975106"/>
              <a:ext cx="2857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부제목 2"/>
          <p:cNvSpPr txBox="1">
            <a:spLocks/>
          </p:cNvSpPr>
          <p:nvPr/>
        </p:nvSpPr>
        <p:spPr>
          <a:xfrm>
            <a:off x="10756670" y="67987"/>
            <a:ext cx="1346662" cy="347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dirty="0" smtClean="0"/>
              <a:t>2. </a:t>
            </a:r>
            <a:r>
              <a:rPr lang="ko-KR" altLang="en-US" sz="1100" dirty="0" smtClean="0"/>
              <a:t>비선형차원축소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5426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563637" y="852524"/>
            <a:ext cx="1868091" cy="1889230"/>
            <a:chOff x="563637" y="852524"/>
            <a:chExt cx="1868091" cy="1889230"/>
          </a:xfrm>
        </p:grpSpPr>
        <p:grpSp>
          <p:nvGrpSpPr>
            <p:cNvPr id="5" name="그룹 4"/>
            <p:cNvGrpSpPr/>
            <p:nvPr/>
          </p:nvGrpSpPr>
          <p:grpSpPr>
            <a:xfrm>
              <a:off x="563637" y="852524"/>
              <a:ext cx="1763928" cy="1558332"/>
              <a:chOff x="1137457" y="3055230"/>
              <a:chExt cx="2203360" cy="1847959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1137458" y="3055230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137457" y="3437616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137457" y="3820002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137457" y="4662120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Picture 2" descr="https://latex.codecogs.com/gif.latex?%5Cvdot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718" y="4239695"/>
                <a:ext cx="52243" cy="243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타원 15"/>
              <p:cNvSpPr/>
              <p:nvPr/>
            </p:nvSpPr>
            <p:spPr>
              <a:xfrm>
                <a:off x="2113752" y="3325697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113751" y="3778438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113751" y="4235638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3090050" y="3055230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3090049" y="3437616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090049" y="3820002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090049" y="4662120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Picture 2" descr="https://latex.codecogs.com/gif.latex?%5Cvdot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9310" y="4239695"/>
                <a:ext cx="52243" cy="243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4" name="직선 연결선 23"/>
              <p:cNvCxnSpPr>
                <a:stCxn id="11" idx="6"/>
                <a:endCxn id="16" idx="2"/>
              </p:cNvCxnSpPr>
              <p:nvPr/>
            </p:nvCxnSpPr>
            <p:spPr>
              <a:xfrm>
                <a:off x="1388225" y="3175765"/>
                <a:ext cx="725527" cy="2704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2" idx="6"/>
                <a:endCxn id="16" idx="2"/>
              </p:cNvCxnSpPr>
              <p:nvPr/>
            </p:nvCxnSpPr>
            <p:spPr>
              <a:xfrm flipV="1">
                <a:off x="1388224" y="3446232"/>
                <a:ext cx="725528" cy="1119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3" idx="6"/>
                <a:endCxn id="16" idx="2"/>
              </p:cNvCxnSpPr>
              <p:nvPr/>
            </p:nvCxnSpPr>
            <p:spPr>
              <a:xfrm flipV="1">
                <a:off x="1388224" y="3446232"/>
                <a:ext cx="725528" cy="494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4" idx="6"/>
                <a:endCxn id="16" idx="2"/>
              </p:cNvCxnSpPr>
              <p:nvPr/>
            </p:nvCxnSpPr>
            <p:spPr>
              <a:xfrm flipV="1">
                <a:off x="1388224" y="3446232"/>
                <a:ext cx="725528" cy="1336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2" idx="6"/>
                <a:endCxn id="18" idx="2"/>
              </p:cNvCxnSpPr>
              <p:nvPr/>
            </p:nvCxnSpPr>
            <p:spPr>
              <a:xfrm>
                <a:off x="1388224" y="3558151"/>
                <a:ext cx="725527" cy="7980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2" idx="6"/>
                <a:endCxn id="17" idx="2"/>
              </p:cNvCxnSpPr>
              <p:nvPr/>
            </p:nvCxnSpPr>
            <p:spPr>
              <a:xfrm>
                <a:off x="1388224" y="3558151"/>
                <a:ext cx="725527" cy="3408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stCxn id="13" idx="6"/>
                <a:endCxn id="17" idx="2"/>
              </p:cNvCxnSpPr>
              <p:nvPr/>
            </p:nvCxnSpPr>
            <p:spPr>
              <a:xfrm flipV="1">
                <a:off x="1388224" y="3898973"/>
                <a:ext cx="725527" cy="41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stCxn id="13" idx="6"/>
                <a:endCxn id="18" idx="2"/>
              </p:cNvCxnSpPr>
              <p:nvPr/>
            </p:nvCxnSpPr>
            <p:spPr>
              <a:xfrm>
                <a:off x="1388224" y="3940537"/>
                <a:ext cx="725527" cy="415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14" idx="6"/>
                <a:endCxn id="17" idx="2"/>
              </p:cNvCxnSpPr>
              <p:nvPr/>
            </p:nvCxnSpPr>
            <p:spPr>
              <a:xfrm flipV="1">
                <a:off x="1388224" y="3898973"/>
                <a:ext cx="725527" cy="883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stCxn id="14" idx="6"/>
                <a:endCxn id="18" idx="2"/>
              </p:cNvCxnSpPr>
              <p:nvPr/>
            </p:nvCxnSpPr>
            <p:spPr>
              <a:xfrm flipV="1">
                <a:off x="1388224" y="4356173"/>
                <a:ext cx="725527" cy="426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stCxn id="16" idx="6"/>
                <a:endCxn id="19" idx="2"/>
              </p:cNvCxnSpPr>
              <p:nvPr/>
            </p:nvCxnSpPr>
            <p:spPr>
              <a:xfrm flipV="1">
                <a:off x="2364519" y="3175765"/>
                <a:ext cx="725531" cy="2704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11" idx="6"/>
                <a:endCxn id="17" idx="2"/>
              </p:cNvCxnSpPr>
              <p:nvPr/>
            </p:nvCxnSpPr>
            <p:spPr>
              <a:xfrm>
                <a:off x="1388225" y="3175765"/>
                <a:ext cx="725526" cy="723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>
                <a:stCxn id="16" idx="6"/>
                <a:endCxn id="20" idx="2"/>
              </p:cNvCxnSpPr>
              <p:nvPr/>
            </p:nvCxnSpPr>
            <p:spPr>
              <a:xfrm>
                <a:off x="2364519" y="3446232"/>
                <a:ext cx="725530" cy="1119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>
                <a:stCxn id="11" idx="6"/>
                <a:endCxn id="18" idx="2"/>
              </p:cNvCxnSpPr>
              <p:nvPr/>
            </p:nvCxnSpPr>
            <p:spPr>
              <a:xfrm>
                <a:off x="1388225" y="3175765"/>
                <a:ext cx="725526" cy="11804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6" idx="6"/>
                <a:endCxn id="21" idx="2"/>
              </p:cNvCxnSpPr>
              <p:nvPr/>
            </p:nvCxnSpPr>
            <p:spPr>
              <a:xfrm>
                <a:off x="2364519" y="3446232"/>
                <a:ext cx="725530" cy="494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stCxn id="16" idx="6"/>
                <a:endCxn id="22" idx="2"/>
              </p:cNvCxnSpPr>
              <p:nvPr/>
            </p:nvCxnSpPr>
            <p:spPr>
              <a:xfrm>
                <a:off x="2364519" y="3446232"/>
                <a:ext cx="725530" cy="1336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>
                <a:stCxn id="17" idx="6"/>
                <a:endCxn id="19" idx="2"/>
              </p:cNvCxnSpPr>
              <p:nvPr/>
            </p:nvCxnSpPr>
            <p:spPr>
              <a:xfrm flipV="1">
                <a:off x="2364518" y="3175765"/>
                <a:ext cx="725532" cy="723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17" idx="6"/>
                <a:endCxn id="20" idx="2"/>
              </p:cNvCxnSpPr>
              <p:nvPr/>
            </p:nvCxnSpPr>
            <p:spPr>
              <a:xfrm flipV="1">
                <a:off x="2364518" y="3558151"/>
                <a:ext cx="725531" cy="3408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>
                <a:stCxn id="17" idx="6"/>
                <a:endCxn id="21" idx="2"/>
              </p:cNvCxnSpPr>
              <p:nvPr/>
            </p:nvCxnSpPr>
            <p:spPr>
              <a:xfrm>
                <a:off x="2364518" y="3898973"/>
                <a:ext cx="725531" cy="41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stCxn id="18" idx="6"/>
              </p:cNvCxnSpPr>
              <p:nvPr/>
            </p:nvCxnSpPr>
            <p:spPr>
              <a:xfrm flipV="1">
                <a:off x="2364518" y="3243176"/>
                <a:ext cx="661315" cy="11129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stCxn id="17" idx="6"/>
                <a:endCxn id="22" idx="2"/>
              </p:cNvCxnSpPr>
              <p:nvPr/>
            </p:nvCxnSpPr>
            <p:spPr>
              <a:xfrm>
                <a:off x="2364518" y="3898973"/>
                <a:ext cx="725531" cy="883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>
                <a:stCxn id="18" idx="6"/>
                <a:endCxn id="20" idx="2"/>
              </p:cNvCxnSpPr>
              <p:nvPr/>
            </p:nvCxnSpPr>
            <p:spPr>
              <a:xfrm flipV="1">
                <a:off x="2364518" y="3558151"/>
                <a:ext cx="725531" cy="7980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>
                <a:stCxn id="18" idx="6"/>
                <a:endCxn id="21" idx="2"/>
              </p:cNvCxnSpPr>
              <p:nvPr/>
            </p:nvCxnSpPr>
            <p:spPr>
              <a:xfrm flipV="1">
                <a:off x="2364518" y="3940537"/>
                <a:ext cx="725531" cy="415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>
                <a:stCxn id="18" idx="6"/>
                <a:endCxn id="22" idx="2"/>
              </p:cNvCxnSpPr>
              <p:nvPr/>
            </p:nvCxnSpPr>
            <p:spPr>
              <a:xfrm>
                <a:off x="2364518" y="4356173"/>
                <a:ext cx="725531" cy="426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Picture 28" descr="https://latex.codecogs.com/gif.latex?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37" y="2606939"/>
              <a:ext cx="1428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8" descr="https://latex.codecogs.com/gif.latex?U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686" y="2606939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0" descr="https://latex.codecogs.com/gif.latex?V%5E%7BT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688" y="2582465"/>
              <a:ext cx="2381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0" descr="https://latex.codecogs.com/gif.latex?D%2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1228" y="2591990"/>
              <a:ext cx="19050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2" descr="https://latex.codecogs.com/gif.latex?W%5E%7BT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569" y="2589354"/>
              <a:ext cx="2857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내용 개체 틀 2"/>
          <p:cNvSpPr txBox="1">
            <a:spLocks/>
          </p:cNvSpPr>
          <p:nvPr/>
        </p:nvSpPr>
        <p:spPr>
          <a:xfrm>
            <a:off x="180108" y="224445"/>
            <a:ext cx="3701936" cy="40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부호기</a:t>
            </a:r>
            <a:r>
              <a:rPr lang="ko-KR" altLang="en-US" sz="2000" dirty="0" smtClean="0"/>
              <a:t> 가중치</a:t>
            </a:r>
            <a:endParaRPr lang="en-US" altLang="ko-KR" sz="2000" dirty="0" smtClean="0"/>
          </a:p>
        </p:txBody>
      </p:sp>
      <p:grpSp>
        <p:nvGrpSpPr>
          <p:cNvPr id="50" name="그룹 49"/>
          <p:cNvGrpSpPr/>
          <p:nvPr/>
        </p:nvGrpSpPr>
        <p:grpSpPr>
          <a:xfrm>
            <a:off x="2707639" y="897249"/>
            <a:ext cx="1827316" cy="317123"/>
            <a:chOff x="3010691" y="865122"/>
            <a:chExt cx="1827316" cy="317123"/>
          </a:xfrm>
        </p:grpSpPr>
        <p:sp>
          <p:nvSpPr>
            <p:cNvPr id="49" name="내용 개체 틀 2"/>
            <p:cNvSpPr txBox="1">
              <a:spLocks/>
            </p:cNvSpPr>
            <p:nvPr/>
          </p:nvSpPr>
          <p:spPr>
            <a:xfrm>
              <a:off x="3010691" y="865122"/>
              <a:ext cx="1827316" cy="3171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     </a:t>
              </a:r>
              <a:r>
                <a:rPr lang="ko-KR" altLang="en-US" sz="1100" dirty="0" smtClean="0"/>
                <a:t>와           의 관계 </a:t>
              </a:r>
              <a:endParaRPr lang="ko-KR" altLang="en-US" sz="1100" dirty="0"/>
            </a:p>
          </p:txBody>
        </p:sp>
        <p:pic>
          <p:nvPicPr>
            <p:cNvPr id="4098" name="Picture 2" descr="https://latex.codecogs.com/gif.latex?W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152" y="906326"/>
              <a:ext cx="1809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s://latex.codecogs.com/gif.latex?U%2CV%5E%7BT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756" y="872988"/>
              <a:ext cx="4191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2" name="Picture 6" descr="https://latex.codecogs.com/gif.latex?J%20%3D%20%5Cleft%20%5C%7C%20DW%5E%7BT%7DV%5E%7BT%7D%20-%20D%20%5Cright%20%5C%7C_%7BF%7D%5E%7B2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29" y="858948"/>
            <a:ext cx="16383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814099" y="1343368"/>
            <a:ext cx="5277551" cy="478799"/>
            <a:chOff x="4814099" y="1343368"/>
            <a:chExt cx="5277551" cy="478799"/>
          </a:xfrm>
        </p:grpSpPr>
        <p:sp>
          <p:nvSpPr>
            <p:cNvPr id="54" name="내용 개체 틀 2"/>
            <p:cNvSpPr txBox="1">
              <a:spLocks/>
            </p:cNvSpPr>
            <p:nvPr/>
          </p:nvSpPr>
          <p:spPr>
            <a:xfrm>
              <a:off x="4814099" y="1343368"/>
              <a:ext cx="5277551" cy="4787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이 문제의 </a:t>
              </a:r>
              <a:r>
                <a:rPr lang="ko-KR" altLang="en-US" sz="1100" dirty="0" err="1" smtClean="0"/>
                <a:t>최적해는</a:t>
              </a:r>
              <a:r>
                <a:rPr lang="ko-KR" altLang="en-US" sz="1100" dirty="0" smtClean="0"/>
                <a:t> 행렬      가 다음과 같이 정의되는    의 </a:t>
              </a:r>
              <a:r>
                <a:rPr lang="ko-KR" altLang="en-US" sz="1100" dirty="0" err="1" smtClean="0"/>
                <a:t>유사역행렬</a:t>
              </a:r>
              <a:r>
                <a:rPr lang="ko-KR" altLang="en-US" sz="1100" dirty="0" smtClean="0"/>
                <a:t> </a:t>
              </a:r>
              <a:r>
                <a:rPr lang="ko-KR" altLang="en-US" sz="1100" dirty="0" err="1" smtClean="0"/>
                <a:t>일때</a:t>
              </a:r>
              <a:r>
                <a:rPr lang="ko-KR" altLang="en-US" sz="1100" dirty="0" smtClean="0"/>
                <a:t> 나온다</a:t>
              </a:r>
              <a:r>
                <a:rPr lang="en-US" altLang="ko-KR" sz="1100" dirty="0" smtClean="0"/>
                <a:t>. V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full rank</a:t>
              </a:r>
              <a:endParaRPr lang="ko-KR" altLang="en-US" sz="1100" dirty="0"/>
            </a:p>
          </p:txBody>
        </p:sp>
        <p:pic>
          <p:nvPicPr>
            <p:cNvPr id="4104" name="Picture 8" descr="https://latex.codecogs.com/gif.latex?W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9749" y="1382354"/>
              <a:ext cx="1809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https://latex.codecogs.com/gif.latex?V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3023" y="1398069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8" name="Picture 12" descr="https://latex.codecogs.com/gif.latex?W%20%3D%20%28V%5E%7BT%7DV%29%5E%7B-1%7DV%5E%7BT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387" y="1822167"/>
            <a:ext cx="13144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latex.codecogs.com/gif.latex?D%20%3D%20%28n%20%5Ctimes%20k%2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9" y="2084856"/>
            <a:ext cx="9048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s://latex.codecogs.com/gif.latex?W%20%3D%20%28k%5Ctimes%20d%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54" y="2356764"/>
            <a:ext cx="9334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s://latex.codecogs.com/gif.latex?V%20%3D%20%28d%5Ctimes%20k%2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12" y="2582465"/>
            <a:ext cx="8858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347506" y="3135258"/>
            <a:ext cx="11198872" cy="3564800"/>
            <a:chOff x="347506" y="3135258"/>
            <a:chExt cx="11198872" cy="3564800"/>
          </a:xfrm>
        </p:grpSpPr>
        <p:sp>
          <p:nvSpPr>
            <p:cNvPr id="58" name="내용 개체 틀 2"/>
            <p:cNvSpPr txBox="1">
              <a:spLocks/>
            </p:cNvSpPr>
            <p:nvPr/>
          </p:nvSpPr>
          <p:spPr>
            <a:xfrm>
              <a:off x="347506" y="3135258"/>
              <a:ext cx="11198872" cy="3564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자동부호기의 훈련 알고리즘이 구한 최종적인 해가 반드시 이 조건을 만족한다는 보장이 없다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자동부호기가 문제를 정확하게 풀지못했거나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행렬 </a:t>
              </a:r>
              <a:r>
                <a:rPr lang="en-US" altLang="ko-KR" sz="1100" dirty="0" smtClean="0"/>
                <a:t>D</a:t>
              </a:r>
              <a:r>
                <a:rPr lang="ko-KR" altLang="en-US" sz="1100" dirty="0" smtClean="0"/>
                <a:t>의 계수가 최대 계수가 아닌 경우에는 그럴 수 있다</a:t>
              </a:r>
              <a:r>
                <a:rPr lang="en-US" altLang="ko-KR" sz="1100" dirty="0" smtClean="0"/>
                <a:t>.     </a:t>
              </a:r>
              <a:r>
                <a:rPr lang="ko-KR" altLang="en-US" sz="1100" dirty="0" smtClean="0"/>
                <a:t>가           단위 행렬일 때</a:t>
              </a:r>
              <a:r>
                <a:rPr lang="en-US" altLang="ko-KR" sz="1100" dirty="0" smtClean="0"/>
                <a:t>,                                   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,                    </a:t>
              </a:r>
              <a:r>
                <a:rPr lang="ko-KR" altLang="en-US" sz="1100" dirty="0" smtClean="0"/>
                <a:t>양변에          를 곱하면</a:t>
              </a:r>
              <a:endParaRPr lang="en-US" altLang="ko-KR" sz="11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행렬 </a:t>
              </a:r>
              <a:r>
                <a:rPr lang="en-US" altLang="ko-KR" sz="1100" dirty="0" smtClean="0"/>
                <a:t>D </a:t>
              </a:r>
              <a:r>
                <a:rPr lang="ko-KR" altLang="en-US" sz="1100" dirty="0" smtClean="0"/>
                <a:t>에 </a:t>
              </a:r>
              <a:r>
                <a:rPr lang="en-US" altLang="ko-KR" sz="1100" dirty="0" smtClean="0"/>
                <a:t>d x k </a:t>
              </a:r>
              <a:r>
                <a:rPr lang="ko-KR" altLang="en-US" sz="1100" dirty="0" smtClean="0"/>
                <a:t>행렬        를 곱해서 나온 행렬     의 각 행이 곧 각 견본의 축소된 표현이다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더 나아가      에 다시        를 곱하면 원래 자료 행렬     를 재구축한 버전이 나온다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err="1" smtClean="0"/>
                <a:t>특잇값</a:t>
              </a:r>
              <a:r>
                <a:rPr lang="ko-KR" altLang="en-US" sz="1100" dirty="0" smtClean="0"/>
                <a:t> 분해는   의 열들이 정규 </a:t>
              </a:r>
              <a:r>
                <a:rPr lang="ko-KR" altLang="en-US" sz="1100" dirty="0" err="1" smtClean="0"/>
                <a:t>직교라는</a:t>
              </a:r>
              <a:r>
                <a:rPr lang="ko-KR" altLang="en-US" sz="1100" dirty="0" smtClean="0"/>
                <a:t> 조건을 만족하는 인수분해           </a:t>
              </a:r>
              <a:r>
                <a:rPr lang="ko-KR" altLang="en-US" sz="1100" dirty="0" err="1" smtClean="0"/>
                <a:t>를</a:t>
              </a:r>
              <a:r>
                <a:rPr lang="ko-KR" altLang="en-US" sz="1100" dirty="0" smtClean="0"/>
                <a:t> 구한다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신경망 구조의 </a:t>
              </a:r>
              <a:r>
                <a:rPr lang="ko-KR" altLang="en-US" sz="1100" dirty="0" err="1" smtClean="0"/>
                <a:t>손실함수는</a:t>
              </a:r>
              <a:r>
                <a:rPr lang="ko-KR" altLang="en-US" sz="1100" dirty="0" smtClean="0"/>
                <a:t> </a:t>
              </a:r>
              <a:r>
                <a:rPr lang="ko-KR" altLang="en-US" sz="1100" dirty="0" err="1" smtClean="0"/>
                <a:t>특잇값</a:t>
              </a:r>
              <a:r>
                <a:rPr lang="ko-KR" altLang="en-US" sz="1100" dirty="0" smtClean="0"/>
                <a:t> 분해 문제를 위한 </a:t>
              </a:r>
              <a:r>
                <a:rPr lang="ko-KR" altLang="en-US" sz="1100" dirty="0" err="1" smtClean="0"/>
                <a:t>손실함수와</a:t>
              </a:r>
              <a:r>
                <a:rPr lang="ko-KR" altLang="en-US" sz="1100" dirty="0" smtClean="0"/>
                <a:t> 동일하며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열들이 </a:t>
              </a:r>
              <a:r>
                <a:rPr lang="ko-KR" altLang="en-US" sz="1100" dirty="0" err="1" smtClean="0"/>
                <a:t>정규직교인</a:t>
              </a:r>
              <a:r>
                <a:rPr lang="ko-KR" altLang="en-US" sz="1100" dirty="0" smtClean="0"/>
                <a:t> 해     는 항상 신경망의 훈련으로 얻을 수 있는 </a:t>
              </a:r>
              <a:r>
                <a:rPr lang="ko-KR" altLang="en-US" sz="1100" dirty="0" err="1" smtClean="0"/>
                <a:t>최적해</a:t>
              </a:r>
              <a:r>
                <a:rPr lang="ko-KR" altLang="en-US" sz="1100" dirty="0" smtClean="0"/>
                <a:t> 중 하나다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그러한 </a:t>
              </a:r>
              <a:r>
                <a:rPr lang="ko-KR" altLang="en-US" sz="1100" dirty="0" err="1" smtClean="0"/>
                <a:t>최적해가</a:t>
              </a:r>
              <a:r>
                <a:rPr lang="ko-KR" altLang="en-US" sz="1100" dirty="0" smtClean="0"/>
                <a:t> 단 하나가 아니기 때문에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훈련해서 얻은 </a:t>
              </a:r>
              <a:r>
                <a:rPr lang="ko-KR" altLang="en-US" sz="1100" dirty="0" err="1" smtClean="0"/>
                <a:t>최적해</a:t>
              </a:r>
              <a:r>
                <a:rPr lang="ko-KR" altLang="en-US" sz="1100" dirty="0" smtClean="0"/>
                <a:t>     의 열들이 직교가 아니거나 단위 크기가 아닐 수 있다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그렇지만     의 </a:t>
              </a:r>
              <a:r>
                <a:rPr lang="en-US" altLang="ko-KR" sz="1100" dirty="0" smtClean="0"/>
                <a:t>k</a:t>
              </a:r>
              <a:r>
                <a:rPr lang="ko-KR" altLang="en-US" sz="1100" dirty="0" smtClean="0"/>
                <a:t>개의 열이 차지하는 부분 공간은 </a:t>
              </a:r>
              <a:r>
                <a:rPr lang="en-US" altLang="ko-KR" sz="1100" dirty="0" smtClean="0"/>
                <a:t>SVD</a:t>
              </a:r>
              <a:r>
                <a:rPr lang="ko-KR" altLang="en-US" sz="1100" dirty="0" smtClean="0"/>
                <a:t>의 상위 </a:t>
              </a:r>
              <a:r>
                <a:rPr lang="en-US" altLang="ko-KR" sz="1100" dirty="0" smtClean="0"/>
                <a:t>k</a:t>
              </a:r>
              <a:r>
                <a:rPr lang="ko-KR" altLang="en-US" sz="1100" dirty="0" smtClean="0"/>
                <a:t>개의 기저 벡터가 차지하는 </a:t>
              </a:r>
              <a:r>
                <a:rPr lang="ko-KR" altLang="en-US" sz="1100" dirty="0" err="1" smtClean="0"/>
                <a:t>부분공간과</a:t>
              </a:r>
              <a:r>
                <a:rPr lang="ko-KR" altLang="en-US" sz="1100" dirty="0" smtClean="0"/>
                <a:t> 동일하다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주성분 분석</a:t>
              </a:r>
              <a:r>
                <a:rPr lang="en-US" altLang="ko-KR" sz="1100" dirty="0" smtClean="0"/>
                <a:t>PCA</a:t>
              </a:r>
              <a:r>
                <a:rPr lang="ko-KR" altLang="en-US" sz="1100" dirty="0" smtClean="0"/>
                <a:t>는 평균 중심 행렬 </a:t>
              </a:r>
              <a:r>
                <a:rPr lang="en-US" altLang="ko-KR" sz="1100" dirty="0" smtClean="0"/>
                <a:t>D</a:t>
              </a:r>
              <a:r>
                <a:rPr lang="ko-KR" altLang="en-US" sz="1100" dirty="0" smtClean="0"/>
                <a:t>에 적용된다는 점만 빼면 </a:t>
              </a:r>
              <a:r>
                <a:rPr lang="ko-KR" altLang="en-US" sz="1100" dirty="0" err="1" smtClean="0"/>
                <a:t>특잇값</a:t>
              </a:r>
              <a:r>
                <a:rPr lang="ko-KR" altLang="en-US" sz="1100" dirty="0" smtClean="0"/>
                <a:t> 분해와 동일하다</a:t>
              </a:r>
              <a:r>
                <a:rPr lang="en-US" altLang="ko-KR" sz="1100" dirty="0" smtClean="0"/>
                <a:t>. </a:t>
              </a: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 smtClean="0"/>
            </a:p>
          </p:txBody>
        </p:sp>
        <p:pic>
          <p:nvPicPr>
            <p:cNvPr id="4116" name="Picture 20" descr="https://latex.codecogs.com/gif.latex?I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8213" y="3335442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8" name="Picture 22" descr="https://latex.codecogs.com/gif.latex?k%20%5Ctimes%20k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829" y="3329842"/>
              <a:ext cx="3905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0" name="Picture 24" descr="https://latex.codecogs.com/gif.latex?WV%20%3D%20I%2C%20%5C%2C%5C%2C%5C%2CV%5E%7BT%7DW%5E%7BT%7D%20%3D%20I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2044" y="3334005"/>
              <a:ext cx="1628775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4" name="Picture 28" descr="https://latex.codecogs.com/gif.latex?W%5E%7BT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538" y="3329842"/>
              <a:ext cx="2857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8" name="Picture 32" descr="https://latex.codecogs.com/gif.latex?D%5Capprox%20UV%5E%7BT%7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172" y="3329842"/>
              <a:ext cx="7429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0" name="Picture 34" descr="https://latex.codecogs.com/gif.latex?DW%5E%7BT%7D%5Capprox%20UV%5E%7BT%7DW%5E%7BT%7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356" y="3701660"/>
              <a:ext cx="13049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2" name="Picture 36" descr="https://latex.codecogs.com/gif.latex?%3DU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5844" y="3717423"/>
              <a:ext cx="3143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42" descr="https://latex.codecogs.com/gif.latex?W%5E%7BT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6392" y="4153899"/>
              <a:ext cx="2857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8" descr="https://latex.codecogs.com/gif.latex?U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472" y="4170906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18" descr="https://latex.codecogs.com/gif.latex?U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007" y="4182474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30" descr="https://latex.codecogs.com/gif.latex?V%5E%7BT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4165" y="4153899"/>
              <a:ext cx="2381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8" descr="https://latex.codecogs.com/gif.latex?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6178" y="4182473"/>
              <a:ext cx="1428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34" name="Picture 38" descr="https://latex.codecogs.com/gif.latex?V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22" y="4589737"/>
            <a:ext cx="1333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6" name="Picture 40" descr="https://latex.codecogs.com/gif.latex?UV%5E%7BT%7D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99" y="4589737"/>
            <a:ext cx="3619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38" descr="https://latex.codecogs.com/gif.latex?V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44" y="4750880"/>
            <a:ext cx="1333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38" descr="https://latex.codecogs.com/gif.latex?V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76" y="4750880"/>
            <a:ext cx="1333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38" descr="https://latex.codecogs.com/gif.latex?V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728" y="4917658"/>
            <a:ext cx="1333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내용 개체 틀 2"/>
          <p:cNvSpPr txBox="1">
            <a:spLocks/>
          </p:cNvSpPr>
          <p:nvPr/>
        </p:nvSpPr>
        <p:spPr>
          <a:xfrm>
            <a:off x="6630236" y="1799528"/>
            <a:ext cx="1421162" cy="264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>
                <a:solidFill>
                  <a:srgbClr val="92D050"/>
                </a:solidFill>
              </a:rPr>
              <a:t>왜 이렇게 되지</a:t>
            </a:r>
            <a:r>
              <a:rPr lang="en-US" altLang="ko-KR" sz="1100" dirty="0" smtClean="0">
                <a:solidFill>
                  <a:srgbClr val="92D050"/>
                </a:solidFill>
              </a:rPr>
              <a:t>?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  <p:sp>
        <p:nvSpPr>
          <p:cNvPr id="80" name="부제목 2"/>
          <p:cNvSpPr txBox="1">
            <a:spLocks/>
          </p:cNvSpPr>
          <p:nvPr/>
        </p:nvSpPr>
        <p:spPr>
          <a:xfrm>
            <a:off x="10756670" y="67987"/>
            <a:ext cx="1346662" cy="347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dirty="0" smtClean="0"/>
              <a:t>2. </a:t>
            </a:r>
            <a:r>
              <a:rPr lang="ko-KR" altLang="en-US" sz="1100" dirty="0" smtClean="0"/>
              <a:t>비선형차원축소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7795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0108" y="224445"/>
            <a:ext cx="4076008" cy="40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부호기와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복호기의</a:t>
            </a:r>
            <a:r>
              <a:rPr lang="ko-KR" altLang="en-US" sz="2000" dirty="0" smtClean="0"/>
              <a:t> 가중치 공유</a:t>
            </a:r>
            <a:endParaRPr lang="en-US" altLang="ko-KR" sz="2000" dirty="0" smtClean="0"/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180108" y="698270"/>
            <a:ext cx="11747269" cy="1533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                                      </a:t>
            </a:r>
            <a:r>
              <a:rPr lang="ko-KR" altLang="en-US" sz="1100" dirty="0" smtClean="0"/>
              <a:t>이처럼 가중치를 묶는다는 것은        를     의 유사역행렬로 간주한다는 뜻이다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다른 </a:t>
            </a:r>
            <a:r>
              <a:rPr lang="ko-KR" altLang="en-US" sz="1100" dirty="0" err="1" smtClean="0"/>
              <a:t>말로하면</a:t>
            </a:r>
            <a:r>
              <a:rPr lang="ko-KR" altLang="en-US" sz="1100" dirty="0" smtClean="0"/>
              <a:t>                 가 성립하며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따라서     의 열들이 서로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                                      </a:t>
            </a:r>
            <a:r>
              <a:rPr lang="ko-KR" altLang="en-US" sz="1100" dirty="0" err="1" smtClean="0"/>
              <a:t>직교라고</a:t>
            </a:r>
            <a:r>
              <a:rPr lang="ko-KR" altLang="en-US" sz="1100" dirty="0" smtClean="0"/>
              <a:t> 가정하는 것에 해당한다</a:t>
            </a:r>
            <a:r>
              <a:rPr lang="en-US" altLang="ko-KR" sz="1100" dirty="0" smtClean="0"/>
              <a:t>. </a:t>
            </a:r>
          </a:p>
          <a:p>
            <a:pPr marL="0" indent="0"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                                      </a:t>
            </a:r>
            <a:r>
              <a:rPr lang="ko-KR" altLang="en-US" sz="1100" dirty="0" smtClean="0"/>
              <a:t>가중치들을 공유하면 매개변수 개수가 절반으로 줄어들고 </a:t>
            </a:r>
            <a:r>
              <a:rPr lang="ko-KR" altLang="en-US" sz="1100" dirty="0" err="1" smtClean="0"/>
              <a:t>과대적합</a:t>
            </a:r>
            <a:r>
              <a:rPr lang="ko-KR" altLang="en-US" sz="1100" dirty="0" smtClean="0"/>
              <a:t> 문제를 줄이는 데 도움이 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표본 외 자료를 좀 더 잘 복원할 수 있다는 뜻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                                      </a:t>
            </a:r>
            <a:r>
              <a:rPr lang="ko-KR" altLang="en-US" sz="1100" dirty="0" smtClean="0"/>
              <a:t>또 다른 장점으로 개별적인 정규화 과정 없이     의 열들이 비슷한 값들로 </a:t>
            </a:r>
            <a:r>
              <a:rPr lang="ko-KR" altLang="en-US" sz="1100" dirty="0" err="1" smtClean="0"/>
              <a:t>정규화된다는</a:t>
            </a:r>
            <a:r>
              <a:rPr lang="ko-KR" altLang="en-US" sz="1100" dirty="0" smtClean="0"/>
              <a:t> 것이다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  <p:grpSp>
        <p:nvGrpSpPr>
          <p:cNvPr id="5120" name="그룹 5119"/>
          <p:cNvGrpSpPr/>
          <p:nvPr/>
        </p:nvGrpSpPr>
        <p:grpSpPr>
          <a:xfrm>
            <a:off x="366131" y="749647"/>
            <a:ext cx="1868091" cy="1882341"/>
            <a:chOff x="563637" y="852524"/>
            <a:chExt cx="1868091" cy="1882341"/>
          </a:xfrm>
        </p:grpSpPr>
        <p:grpSp>
          <p:nvGrpSpPr>
            <p:cNvPr id="21" name="그룹 20"/>
            <p:cNvGrpSpPr/>
            <p:nvPr/>
          </p:nvGrpSpPr>
          <p:grpSpPr>
            <a:xfrm>
              <a:off x="563637" y="852524"/>
              <a:ext cx="1763928" cy="1558332"/>
              <a:chOff x="1137457" y="3055230"/>
              <a:chExt cx="2203360" cy="1847959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137458" y="3055230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137457" y="3437616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137457" y="3820002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137457" y="4662120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1" name="Picture 2" descr="https://latex.codecogs.com/gif.latex?%5Cvdot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718" y="4239695"/>
                <a:ext cx="52243" cy="243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타원 31"/>
              <p:cNvSpPr/>
              <p:nvPr/>
            </p:nvSpPr>
            <p:spPr>
              <a:xfrm>
                <a:off x="2113752" y="3325697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113751" y="3778438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113751" y="4235638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090050" y="3055230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090049" y="3437616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090049" y="3820002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3090049" y="4662120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Picture 2" descr="https://latex.codecogs.com/gif.latex?%5Cvdot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9310" y="4239695"/>
                <a:ext cx="52243" cy="243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0" name="직선 연결선 39"/>
              <p:cNvCxnSpPr>
                <a:stCxn id="27" idx="6"/>
                <a:endCxn id="32" idx="2"/>
              </p:cNvCxnSpPr>
              <p:nvPr/>
            </p:nvCxnSpPr>
            <p:spPr>
              <a:xfrm>
                <a:off x="1388225" y="3175765"/>
                <a:ext cx="725527" cy="2704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28" idx="6"/>
                <a:endCxn id="32" idx="2"/>
              </p:cNvCxnSpPr>
              <p:nvPr/>
            </p:nvCxnSpPr>
            <p:spPr>
              <a:xfrm flipV="1">
                <a:off x="1388224" y="3446232"/>
                <a:ext cx="725528" cy="1119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>
                <a:stCxn id="29" idx="6"/>
                <a:endCxn id="32" idx="2"/>
              </p:cNvCxnSpPr>
              <p:nvPr/>
            </p:nvCxnSpPr>
            <p:spPr>
              <a:xfrm flipV="1">
                <a:off x="1388224" y="3446232"/>
                <a:ext cx="725528" cy="494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stCxn id="30" idx="6"/>
                <a:endCxn id="32" idx="2"/>
              </p:cNvCxnSpPr>
              <p:nvPr/>
            </p:nvCxnSpPr>
            <p:spPr>
              <a:xfrm flipV="1">
                <a:off x="1388224" y="3446232"/>
                <a:ext cx="725528" cy="1336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stCxn id="28" idx="6"/>
                <a:endCxn id="34" idx="2"/>
              </p:cNvCxnSpPr>
              <p:nvPr/>
            </p:nvCxnSpPr>
            <p:spPr>
              <a:xfrm>
                <a:off x="1388224" y="3558151"/>
                <a:ext cx="725527" cy="7980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>
                <a:stCxn id="28" idx="6"/>
                <a:endCxn id="33" idx="2"/>
              </p:cNvCxnSpPr>
              <p:nvPr/>
            </p:nvCxnSpPr>
            <p:spPr>
              <a:xfrm>
                <a:off x="1388224" y="3558151"/>
                <a:ext cx="725527" cy="3408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>
                <a:stCxn id="29" idx="6"/>
                <a:endCxn id="33" idx="2"/>
              </p:cNvCxnSpPr>
              <p:nvPr/>
            </p:nvCxnSpPr>
            <p:spPr>
              <a:xfrm flipV="1">
                <a:off x="1388224" y="3898973"/>
                <a:ext cx="725527" cy="41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>
                <a:stCxn id="29" idx="6"/>
                <a:endCxn id="34" idx="2"/>
              </p:cNvCxnSpPr>
              <p:nvPr/>
            </p:nvCxnSpPr>
            <p:spPr>
              <a:xfrm>
                <a:off x="1388224" y="3940537"/>
                <a:ext cx="725527" cy="415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>
                <a:stCxn id="30" idx="6"/>
                <a:endCxn id="33" idx="2"/>
              </p:cNvCxnSpPr>
              <p:nvPr/>
            </p:nvCxnSpPr>
            <p:spPr>
              <a:xfrm flipV="1">
                <a:off x="1388224" y="3898973"/>
                <a:ext cx="725527" cy="883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30" idx="6"/>
                <a:endCxn id="34" idx="2"/>
              </p:cNvCxnSpPr>
              <p:nvPr/>
            </p:nvCxnSpPr>
            <p:spPr>
              <a:xfrm flipV="1">
                <a:off x="1388224" y="4356173"/>
                <a:ext cx="725527" cy="426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stCxn id="32" idx="6"/>
                <a:endCxn id="35" idx="2"/>
              </p:cNvCxnSpPr>
              <p:nvPr/>
            </p:nvCxnSpPr>
            <p:spPr>
              <a:xfrm flipV="1">
                <a:off x="2364519" y="3175765"/>
                <a:ext cx="725531" cy="2704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>
                <a:stCxn id="27" idx="6"/>
                <a:endCxn id="33" idx="2"/>
              </p:cNvCxnSpPr>
              <p:nvPr/>
            </p:nvCxnSpPr>
            <p:spPr>
              <a:xfrm>
                <a:off x="1388225" y="3175765"/>
                <a:ext cx="725526" cy="723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stCxn id="32" idx="6"/>
                <a:endCxn id="36" idx="2"/>
              </p:cNvCxnSpPr>
              <p:nvPr/>
            </p:nvCxnSpPr>
            <p:spPr>
              <a:xfrm>
                <a:off x="2364519" y="3446232"/>
                <a:ext cx="725530" cy="1119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stCxn id="27" idx="6"/>
                <a:endCxn id="34" idx="2"/>
              </p:cNvCxnSpPr>
              <p:nvPr/>
            </p:nvCxnSpPr>
            <p:spPr>
              <a:xfrm>
                <a:off x="1388225" y="3175765"/>
                <a:ext cx="725526" cy="11804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stCxn id="32" idx="6"/>
                <a:endCxn id="37" idx="2"/>
              </p:cNvCxnSpPr>
              <p:nvPr/>
            </p:nvCxnSpPr>
            <p:spPr>
              <a:xfrm>
                <a:off x="2364519" y="3446232"/>
                <a:ext cx="725530" cy="494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stCxn id="32" idx="6"/>
                <a:endCxn id="38" idx="2"/>
              </p:cNvCxnSpPr>
              <p:nvPr/>
            </p:nvCxnSpPr>
            <p:spPr>
              <a:xfrm>
                <a:off x="2364519" y="3446232"/>
                <a:ext cx="725530" cy="1336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>
                <a:stCxn id="33" idx="6"/>
                <a:endCxn id="35" idx="2"/>
              </p:cNvCxnSpPr>
              <p:nvPr/>
            </p:nvCxnSpPr>
            <p:spPr>
              <a:xfrm flipV="1">
                <a:off x="2364518" y="3175765"/>
                <a:ext cx="725532" cy="723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33" idx="6"/>
                <a:endCxn id="36" idx="2"/>
              </p:cNvCxnSpPr>
              <p:nvPr/>
            </p:nvCxnSpPr>
            <p:spPr>
              <a:xfrm flipV="1">
                <a:off x="2364518" y="3558151"/>
                <a:ext cx="725531" cy="3408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>
                <a:stCxn id="33" idx="6"/>
                <a:endCxn id="37" idx="2"/>
              </p:cNvCxnSpPr>
              <p:nvPr/>
            </p:nvCxnSpPr>
            <p:spPr>
              <a:xfrm>
                <a:off x="2364518" y="3898973"/>
                <a:ext cx="725531" cy="41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34" idx="6"/>
              </p:cNvCxnSpPr>
              <p:nvPr/>
            </p:nvCxnSpPr>
            <p:spPr>
              <a:xfrm flipV="1">
                <a:off x="2364518" y="3243176"/>
                <a:ext cx="661315" cy="11129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33" idx="6"/>
                <a:endCxn id="38" idx="2"/>
              </p:cNvCxnSpPr>
              <p:nvPr/>
            </p:nvCxnSpPr>
            <p:spPr>
              <a:xfrm>
                <a:off x="2364518" y="3898973"/>
                <a:ext cx="725531" cy="883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34" idx="6"/>
                <a:endCxn id="36" idx="2"/>
              </p:cNvCxnSpPr>
              <p:nvPr/>
            </p:nvCxnSpPr>
            <p:spPr>
              <a:xfrm flipV="1">
                <a:off x="2364518" y="3558151"/>
                <a:ext cx="725531" cy="7980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stCxn id="34" idx="6"/>
                <a:endCxn id="37" idx="2"/>
              </p:cNvCxnSpPr>
              <p:nvPr/>
            </p:nvCxnSpPr>
            <p:spPr>
              <a:xfrm flipV="1">
                <a:off x="2364518" y="3940537"/>
                <a:ext cx="725531" cy="415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stCxn id="34" idx="6"/>
                <a:endCxn id="38" idx="2"/>
              </p:cNvCxnSpPr>
              <p:nvPr/>
            </p:nvCxnSpPr>
            <p:spPr>
              <a:xfrm>
                <a:off x="2364518" y="4356173"/>
                <a:ext cx="725531" cy="426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28" descr="https://latex.codecogs.com/gif.latex?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37" y="2606939"/>
              <a:ext cx="1428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8" descr="https://latex.codecogs.com/gif.latex?U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686" y="2606939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0" descr="https://latex.codecogs.com/gif.latex?V%5E%7BT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688" y="2582465"/>
              <a:ext cx="2381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0" descr="https://latex.codecogs.com/gif.latex?D%2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1228" y="2591990"/>
              <a:ext cx="19050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https://latex.codecogs.com/gif.latex?V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041" y="2606938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4" name="Picture 4" descr="https://latex.codecogs.com/gif.latex?V%5E%7BT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19" y="725062"/>
            <a:ext cx="2381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atex.codecogs.com/gif.latex?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429" y="739349"/>
            <a:ext cx="1333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latex.codecogs.com/gif.latex?V%5E%7BT%7DV%20%3D%20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370" y="721072"/>
            <a:ext cx="6858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https://latex.codecogs.com/gif.latex?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52" y="749647"/>
            <a:ext cx="1333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https://latex.codecogs.com/gif.latex?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72" y="1596472"/>
            <a:ext cx="1333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01" y="3797070"/>
            <a:ext cx="2391431" cy="1857721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4139963" y="4265718"/>
            <a:ext cx="872466" cy="920423"/>
            <a:chOff x="563637" y="852524"/>
            <a:chExt cx="1868091" cy="1882341"/>
          </a:xfrm>
        </p:grpSpPr>
        <p:grpSp>
          <p:nvGrpSpPr>
            <p:cNvPr id="65" name="그룹 64"/>
            <p:cNvGrpSpPr/>
            <p:nvPr/>
          </p:nvGrpSpPr>
          <p:grpSpPr>
            <a:xfrm>
              <a:off x="563637" y="852524"/>
              <a:ext cx="1763928" cy="1558332"/>
              <a:chOff x="1137457" y="3055230"/>
              <a:chExt cx="2203360" cy="1847959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1137458" y="3055230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137457" y="3437616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137457" y="3820002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137457" y="4662120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7" name="Picture 2" descr="https://latex.codecogs.com/gif.latex?%5Cvdot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718" y="4239695"/>
                <a:ext cx="52243" cy="243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타원 77"/>
              <p:cNvSpPr/>
              <p:nvPr/>
            </p:nvSpPr>
            <p:spPr>
              <a:xfrm>
                <a:off x="2113752" y="3325697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113751" y="3778438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113751" y="4235638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090050" y="3055230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090049" y="3437616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3090049" y="3820002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090049" y="4662120"/>
                <a:ext cx="250767" cy="241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5" name="Picture 2" descr="https://latex.codecogs.com/gif.latex?%5Cvdot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9310" y="4239695"/>
                <a:ext cx="52243" cy="243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6" name="직선 연결선 85"/>
              <p:cNvCxnSpPr>
                <a:stCxn id="73" idx="6"/>
                <a:endCxn id="78" idx="2"/>
              </p:cNvCxnSpPr>
              <p:nvPr/>
            </p:nvCxnSpPr>
            <p:spPr>
              <a:xfrm>
                <a:off x="1388225" y="3175765"/>
                <a:ext cx="725527" cy="2704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>
                <a:stCxn id="74" idx="6"/>
                <a:endCxn id="78" idx="2"/>
              </p:cNvCxnSpPr>
              <p:nvPr/>
            </p:nvCxnSpPr>
            <p:spPr>
              <a:xfrm flipV="1">
                <a:off x="1388224" y="3446232"/>
                <a:ext cx="725528" cy="1119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>
                <a:stCxn id="75" idx="6"/>
                <a:endCxn id="78" idx="2"/>
              </p:cNvCxnSpPr>
              <p:nvPr/>
            </p:nvCxnSpPr>
            <p:spPr>
              <a:xfrm flipV="1">
                <a:off x="1388224" y="3446232"/>
                <a:ext cx="725528" cy="494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>
                <a:stCxn id="76" idx="6"/>
                <a:endCxn id="78" idx="2"/>
              </p:cNvCxnSpPr>
              <p:nvPr/>
            </p:nvCxnSpPr>
            <p:spPr>
              <a:xfrm flipV="1">
                <a:off x="1388224" y="3446232"/>
                <a:ext cx="725528" cy="1336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74" idx="6"/>
                <a:endCxn id="80" idx="2"/>
              </p:cNvCxnSpPr>
              <p:nvPr/>
            </p:nvCxnSpPr>
            <p:spPr>
              <a:xfrm>
                <a:off x="1388224" y="3558151"/>
                <a:ext cx="725527" cy="7980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>
                <a:stCxn id="74" idx="6"/>
                <a:endCxn id="79" idx="2"/>
              </p:cNvCxnSpPr>
              <p:nvPr/>
            </p:nvCxnSpPr>
            <p:spPr>
              <a:xfrm>
                <a:off x="1388224" y="3558151"/>
                <a:ext cx="725527" cy="3408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75" idx="6"/>
                <a:endCxn id="79" idx="2"/>
              </p:cNvCxnSpPr>
              <p:nvPr/>
            </p:nvCxnSpPr>
            <p:spPr>
              <a:xfrm flipV="1">
                <a:off x="1388224" y="3898973"/>
                <a:ext cx="725527" cy="41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>
                <a:stCxn id="75" idx="6"/>
                <a:endCxn id="80" idx="2"/>
              </p:cNvCxnSpPr>
              <p:nvPr/>
            </p:nvCxnSpPr>
            <p:spPr>
              <a:xfrm>
                <a:off x="1388224" y="3940537"/>
                <a:ext cx="725527" cy="415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76" idx="6"/>
                <a:endCxn id="79" idx="2"/>
              </p:cNvCxnSpPr>
              <p:nvPr/>
            </p:nvCxnSpPr>
            <p:spPr>
              <a:xfrm flipV="1">
                <a:off x="1388224" y="3898973"/>
                <a:ext cx="725527" cy="883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>
                <a:stCxn id="76" idx="6"/>
                <a:endCxn id="80" idx="2"/>
              </p:cNvCxnSpPr>
              <p:nvPr/>
            </p:nvCxnSpPr>
            <p:spPr>
              <a:xfrm flipV="1">
                <a:off x="1388224" y="4356173"/>
                <a:ext cx="725527" cy="426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78" idx="6"/>
                <a:endCxn id="81" idx="2"/>
              </p:cNvCxnSpPr>
              <p:nvPr/>
            </p:nvCxnSpPr>
            <p:spPr>
              <a:xfrm flipV="1">
                <a:off x="2364519" y="3175765"/>
                <a:ext cx="725531" cy="2704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>
                <a:stCxn id="73" idx="6"/>
                <a:endCxn id="79" idx="2"/>
              </p:cNvCxnSpPr>
              <p:nvPr/>
            </p:nvCxnSpPr>
            <p:spPr>
              <a:xfrm>
                <a:off x="1388225" y="3175765"/>
                <a:ext cx="725526" cy="723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>
                <a:stCxn id="78" idx="6"/>
                <a:endCxn id="82" idx="2"/>
              </p:cNvCxnSpPr>
              <p:nvPr/>
            </p:nvCxnSpPr>
            <p:spPr>
              <a:xfrm>
                <a:off x="2364519" y="3446232"/>
                <a:ext cx="725530" cy="1119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>
                <a:stCxn id="73" idx="6"/>
                <a:endCxn id="80" idx="2"/>
              </p:cNvCxnSpPr>
              <p:nvPr/>
            </p:nvCxnSpPr>
            <p:spPr>
              <a:xfrm>
                <a:off x="1388225" y="3175765"/>
                <a:ext cx="725526" cy="11804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>
                <a:stCxn id="78" idx="6"/>
                <a:endCxn id="83" idx="2"/>
              </p:cNvCxnSpPr>
              <p:nvPr/>
            </p:nvCxnSpPr>
            <p:spPr>
              <a:xfrm>
                <a:off x="2364519" y="3446232"/>
                <a:ext cx="725530" cy="494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>
                <a:stCxn id="78" idx="6"/>
                <a:endCxn id="84" idx="2"/>
              </p:cNvCxnSpPr>
              <p:nvPr/>
            </p:nvCxnSpPr>
            <p:spPr>
              <a:xfrm>
                <a:off x="2364519" y="3446232"/>
                <a:ext cx="725530" cy="1336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>
                <a:stCxn id="79" idx="6"/>
                <a:endCxn id="81" idx="2"/>
              </p:cNvCxnSpPr>
              <p:nvPr/>
            </p:nvCxnSpPr>
            <p:spPr>
              <a:xfrm flipV="1">
                <a:off x="2364518" y="3175765"/>
                <a:ext cx="725532" cy="723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>
                <a:stCxn id="79" idx="6"/>
                <a:endCxn id="82" idx="2"/>
              </p:cNvCxnSpPr>
              <p:nvPr/>
            </p:nvCxnSpPr>
            <p:spPr>
              <a:xfrm flipV="1">
                <a:off x="2364518" y="3558151"/>
                <a:ext cx="725531" cy="3408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>
                <a:stCxn id="79" idx="6"/>
                <a:endCxn id="83" idx="2"/>
              </p:cNvCxnSpPr>
              <p:nvPr/>
            </p:nvCxnSpPr>
            <p:spPr>
              <a:xfrm>
                <a:off x="2364518" y="3898973"/>
                <a:ext cx="725531" cy="41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>
                <a:stCxn id="80" idx="6"/>
              </p:cNvCxnSpPr>
              <p:nvPr/>
            </p:nvCxnSpPr>
            <p:spPr>
              <a:xfrm flipV="1">
                <a:off x="2364518" y="3243176"/>
                <a:ext cx="661315" cy="11129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>
                <a:stCxn id="79" idx="6"/>
                <a:endCxn id="84" idx="2"/>
              </p:cNvCxnSpPr>
              <p:nvPr/>
            </p:nvCxnSpPr>
            <p:spPr>
              <a:xfrm>
                <a:off x="2364518" y="3898973"/>
                <a:ext cx="725531" cy="883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>
                <a:stCxn id="80" idx="6"/>
                <a:endCxn id="82" idx="2"/>
              </p:cNvCxnSpPr>
              <p:nvPr/>
            </p:nvCxnSpPr>
            <p:spPr>
              <a:xfrm flipV="1">
                <a:off x="2364518" y="3558151"/>
                <a:ext cx="725531" cy="7980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>
                <a:stCxn id="80" idx="6"/>
                <a:endCxn id="83" idx="2"/>
              </p:cNvCxnSpPr>
              <p:nvPr/>
            </p:nvCxnSpPr>
            <p:spPr>
              <a:xfrm flipV="1">
                <a:off x="2364518" y="3940537"/>
                <a:ext cx="725531" cy="415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>
                <a:stCxn id="80" idx="6"/>
                <a:endCxn id="84" idx="2"/>
              </p:cNvCxnSpPr>
              <p:nvPr/>
            </p:nvCxnSpPr>
            <p:spPr>
              <a:xfrm>
                <a:off x="2364518" y="4356173"/>
                <a:ext cx="725531" cy="426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28" descr="https://latex.codecogs.com/gif.latex?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37" y="2606939"/>
              <a:ext cx="1428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18" descr="https://latex.codecogs.com/gif.latex?U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686" y="2606939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0" descr="https://latex.codecogs.com/gif.latex?V%5E%7BT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688" y="2582465"/>
              <a:ext cx="2381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40" descr="https://latex.codecogs.com/gif.latex?D%2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1228" y="2591990"/>
              <a:ext cx="19050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https://latex.codecogs.com/gif.latex?V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041" y="2606938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직선 화살표 연결선 4"/>
          <p:cNvCxnSpPr>
            <a:stCxn id="2" idx="3"/>
          </p:cNvCxnSpPr>
          <p:nvPr/>
        </p:nvCxnSpPr>
        <p:spPr>
          <a:xfrm flipV="1">
            <a:off x="2967732" y="4725930"/>
            <a:ext cx="10904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5145779" y="4702474"/>
            <a:ext cx="10904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78" idx="0"/>
          </p:cNvCxnSpPr>
          <p:nvPr/>
        </p:nvCxnSpPr>
        <p:spPr>
          <a:xfrm flipH="1" flipV="1">
            <a:off x="4551871" y="3663456"/>
            <a:ext cx="1" cy="713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89" y="2596317"/>
            <a:ext cx="1284734" cy="9763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17" y="3787971"/>
            <a:ext cx="1847205" cy="17849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75" y="2638369"/>
            <a:ext cx="1739790" cy="892200"/>
          </a:xfrm>
          <a:prstGeom prst="rect">
            <a:avLst/>
          </a:prstGeom>
        </p:spPr>
      </p:pic>
      <p:sp>
        <p:nvSpPr>
          <p:cNvPr id="112" name="내용 개체 틀 2"/>
          <p:cNvSpPr txBox="1">
            <a:spLocks/>
          </p:cNvSpPr>
          <p:nvPr/>
        </p:nvSpPr>
        <p:spPr>
          <a:xfrm>
            <a:off x="1437931" y="5842778"/>
            <a:ext cx="701041" cy="268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/>
              <a:t>(200x3)</a:t>
            </a:r>
            <a:endParaRPr lang="ko-KR" altLang="en-US" sz="1100" dirty="0"/>
          </a:p>
        </p:txBody>
      </p:sp>
      <p:sp>
        <p:nvSpPr>
          <p:cNvPr id="113" name="내용 개체 틀 2"/>
          <p:cNvSpPr txBox="1">
            <a:spLocks/>
          </p:cNvSpPr>
          <p:nvPr/>
        </p:nvSpPr>
        <p:spPr>
          <a:xfrm>
            <a:off x="5165323" y="2950281"/>
            <a:ext cx="701041" cy="268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/>
              <a:t>(200x2)</a:t>
            </a:r>
            <a:endParaRPr lang="ko-KR" altLang="en-US" sz="1100" dirty="0"/>
          </a:p>
        </p:txBody>
      </p:sp>
      <p:sp>
        <p:nvSpPr>
          <p:cNvPr id="114" name="내용 개체 틀 2"/>
          <p:cNvSpPr txBox="1">
            <a:spLocks/>
          </p:cNvSpPr>
          <p:nvPr/>
        </p:nvSpPr>
        <p:spPr>
          <a:xfrm>
            <a:off x="6924331" y="5708590"/>
            <a:ext cx="701041" cy="268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/>
              <a:t>(200x3)</a:t>
            </a:r>
            <a:endParaRPr lang="ko-KR" altLang="en-US" sz="1100" dirty="0"/>
          </a:p>
        </p:txBody>
      </p:sp>
      <p:sp>
        <p:nvSpPr>
          <p:cNvPr id="115" name="내용 개체 틀 2"/>
          <p:cNvSpPr txBox="1">
            <a:spLocks/>
          </p:cNvSpPr>
          <p:nvPr/>
        </p:nvSpPr>
        <p:spPr>
          <a:xfrm>
            <a:off x="10215350" y="3046074"/>
            <a:ext cx="1198025" cy="268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/>
              <a:t>V </a:t>
            </a:r>
            <a:r>
              <a:rPr lang="ko-KR" altLang="en-US" sz="1100" dirty="0" err="1" smtClean="0"/>
              <a:t>열벡터의</a:t>
            </a:r>
            <a:r>
              <a:rPr lang="ko-KR" altLang="en-US" sz="1100" dirty="0" smtClean="0"/>
              <a:t> 내적</a:t>
            </a:r>
            <a:endParaRPr lang="ko-KR" altLang="en-US" sz="1100" dirty="0"/>
          </a:p>
        </p:txBody>
      </p:sp>
      <p:cxnSp>
        <p:nvCxnSpPr>
          <p:cNvPr id="116" name="직선 화살표 연결선 115"/>
          <p:cNvCxnSpPr>
            <a:stCxn id="115" idx="1"/>
          </p:cNvCxnSpPr>
          <p:nvPr/>
        </p:nvCxnSpPr>
        <p:spPr>
          <a:xfrm flipH="1" flipV="1">
            <a:off x="9468196" y="3180261"/>
            <a:ext cx="74715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atex.codecogs.com/gif.latex?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27" y="2664376"/>
            <a:ext cx="1333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직선 화살표 연결선 120"/>
          <p:cNvCxnSpPr>
            <a:stCxn id="1026" idx="1"/>
          </p:cNvCxnSpPr>
          <p:nvPr/>
        </p:nvCxnSpPr>
        <p:spPr>
          <a:xfrm flipH="1">
            <a:off x="9743631" y="2726289"/>
            <a:ext cx="867196" cy="7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latex.codecogs.com/gif.latex?V%5E%7BT%7DV%20%3D%20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462" y="3389665"/>
            <a:ext cx="6858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직선 화살표 연결선 124"/>
          <p:cNvCxnSpPr>
            <a:stCxn id="1028" idx="1"/>
          </p:cNvCxnSpPr>
          <p:nvPr/>
        </p:nvCxnSpPr>
        <p:spPr>
          <a:xfrm flipH="1" flipV="1">
            <a:off x="9984786" y="3389665"/>
            <a:ext cx="486676" cy="76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부제목 2"/>
          <p:cNvSpPr txBox="1">
            <a:spLocks/>
          </p:cNvSpPr>
          <p:nvPr/>
        </p:nvSpPr>
        <p:spPr>
          <a:xfrm>
            <a:off x="10756670" y="67987"/>
            <a:ext cx="1346662" cy="347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dirty="0" smtClean="0"/>
              <a:t>2. </a:t>
            </a:r>
            <a:r>
              <a:rPr lang="ko-KR" altLang="en-US" sz="1100" dirty="0" smtClean="0"/>
              <a:t>비선형차원축소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9399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4759</TotalTime>
  <Words>1182</Words>
  <Application>Microsoft Office PowerPoint</Application>
  <PresentationFormat>와이드스크린</PresentationFormat>
  <Paragraphs>125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Auto-Encoder</vt:lpstr>
      <vt:lpstr>PowerPoint 프레젠테이션</vt:lpstr>
      <vt:lpstr>PowerPoint 프레젠테이션</vt:lpstr>
      <vt:lpstr>오토인코더의 응용 유형</vt:lpstr>
      <vt:lpstr>PowerPoint 프레젠테이션</vt:lpstr>
      <vt:lpstr>2. Nonlinear dimensionality reduction</vt:lpstr>
      <vt:lpstr>PowerPoint 프레젠테이션</vt:lpstr>
      <vt:lpstr>PowerPoint 프레젠테이션</vt:lpstr>
      <vt:lpstr>PowerPoint 프레젠테이션</vt:lpstr>
      <vt:lpstr>PowerPoint 프레젠테이션</vt:lpstr>
      <vt:lpstr>3. Generative Model Learning</vt:lpstr>
      <vt:lpstr>4. ML density estimation</vt:lpstr>
      <vt:lpstr>PowerPoint 프레젠테이션</vt:lpstr>
      <vt:lpstr>PowerPoint 프레젠테이션</vt:lpstr>
      <vt:lpstr>PowerPoint 프레젠테이션</vt:lpstr>
      <vt:lpstr>PowerPoint 프레젠테이션</vt:lpstr>
      <vt:lpstr>기타 사용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smart</dc:creator>
  <cp:lastModifiedBy>smart</cp:lastModifiedBy>
  <cp:revision>217</cp:revision>
  <dcterms:created xsi:type="dcterms:W3CDTF">2020-09-04T01:36:33Z</dcterms:created>
  <dcterms:modified xsi:type="dcterms:W3CDTF">2020-09-09T07:03:24Z</dcterms:modified>
</cp:coreProperties>
</file>