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F2F60-A467-4D58-ACF6-3B99E82F8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E35A9A-79C6-4699-BC40-DC111491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92370-FEA8-4060-B64B-53D43E49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BAB28-E4B4-4743-B0C3-B669FF96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F16A4-5A9D-4C76-BCD6-20B0544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D02F2-1355-4E03-9E6C-5A431B8D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CD345-80D3-4765-8EA7-075E7987C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03FE5-FF44-4D3D-A95E-C921EB1E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7D6A1-1E87-49AD-8567-480435DE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8D55A-2AF5-4BE4-99AB-9E0573C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4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09DD1A-5439-47FC-8E6C-FC847CC06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8AD44-9B9A-446D-9791-C1AE8BEE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93D4-2F7A-4FE9-B01E-CF5EE3F5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AB12B-DF2B-41DF-AA9E-D95F3EF8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B27DA-8581-46ED-99CF-6952914C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5A35-164A-47A8-BA80-7DD1463F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19AA7-74D9-4B8E-A0AB-560E63C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566B7-4D29-49B2-8933-6661AE40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49B6C-72BA-49A1-BC9B-8EF5460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159E-150B-40B9-9616-DB537FDD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0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5E0E5-701A-4E41-BE7A-B8CD74F7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A850E-BEA9-44D6-AF6D-4520FF55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923D4-9530-4E38-9082-A61FC30F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79621-555B-4279-A5EF-6A853BC4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64E7E-0F9A-4691-A228-13FF28E9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B2A5A-4864-4C4F-9553-8BC5F8AC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75EEE-50A9-41A5-B72C-D8141837B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D9104-090C-49E2-8404-E74587A5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50296-2313-46D9-929A-74FF5009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33A60-9C91-444D-AE92-848FE186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B154F-1B63-41BA-A05A-3F582A36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EB97D-B2DA-421B-8612-578BDD23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08428-D3A9-440C-80C5-D5886897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25355F-B5E8-440E-A5ED-0668A30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56DB4-B52C-4805-88CA-757FB67E2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BAAE76-33D6-4112-B0B0-1C32ECD4F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802C34-165A-43D8-A712-7E5C78DD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485DBD-3AB3-4E3C-8767-1E6B2DC0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788E-CE76-463C-95B6-F35B67B0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8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D7F7-1AEC-438C-8007-E840804F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81909-3A45-4D0B-ADF2-783B252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A92F4-D230-4ABE-8D72-C06CD88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456147-7B51-43FD-B599-42545D32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2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FFA04-C858-4B1D-B445-AFED59C4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D2D6A4-8D96-41BC-AE5C-C6F7A7E9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B87600-EEC7-4208-AD07-46AC26D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8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B196-FA69-4D96-A80D-1E31DC76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852BB-C965-4E06-81F4-E6B9504C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A4B7E-E7BB-4C1E-B525-A7EB55292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CB2AD-39E0-4AC9-9095-1261EB5C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83140-1974-4E8B-A685-DED4DB3F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5085F-4FD0-4D98-A385-CE917965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4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8BE5F-69A9-4F4E-9AC9-3012CA76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C60933-6E97-4613-A086-E6152293D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71AA5-F9D6-4E6C-826C-C8D6FC52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84E09-A3EF-4D7A-A63C-C2479E5A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7BFBC-CA72-4F64-9702-3C561EAB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CCA12-A1AE-4229-B3DB-9A82E27A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7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9F8C13-646A-4E98-B0C5-52B2829A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1244C-C7EA-459F-BDBF-2F3A57AE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25A7E-8D7C-4EF4-8E06-30BCF8802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5BCD-DEC6-481C-8559-8BAEB58BB09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942C4-0E16-4892-9F14-EDFAB4D14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45A9A-9502-4B27-8F90-9F621B06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9FA8-9C08-4FDB-A305-50DDFB8F5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9.png"/><Relationship Id="rId18" Type="http://schemas.openxmlformats.org/officeDocument/2006/relationships/image" Target="../media/image54.png"/><Relationship Id="rId3" Type="http://schemas.openxmlformats.org/officeDocument/2006/relationships/image" Target="../media/image15.png"/><Relationship Id="rId21" Type="http://schemas.openxmlformats.org/officeDocument/2006/relationships/image" Target="../media/image57.png"/><Relationship Id="rId7" Type="http://schemas.openxmlformats.org/officeDocument/2006/relationships/image" Target="../media/image48.png"/><Relationship Id="rId12" Type="http://schemas.openxmlformats.org/officeDocument/2006/relationships/image" Target="../media/image28.png"/><Relationship Id="rId17" Type="http://schemas.openxmlformats.org/officeDocument/2006/relationships/image" Target="../media/image53.png"/><Relationship Id="rId2" Type="http://schemas.openxmlformats.org/officeDocument/2006/relationships/image" Target="../media/image14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50.png"/><Relationship Id="rId5" Type="http://schemas.openxmlformats.org/officeDocument/2006/relationships/image" Target="../media/image17.png"/><Relationship Id="rId15" Type="http://schemas.openxmlformats.org/officeDocument/2006/relationships/image" Target="../media/image51.png"/><Relationship Id="rId10" Type="http://schemas.openxmlformats.org/officeDocument/2006/relationships/image" Target="../media/image22.png"/><Relationship Id="rId19" Type="http://schemas.openxmlformats.org/officeDocument/2006/relationships/image" Target="../media/image55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0.png"/><Relationship Id="rId22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60.png"/><Relationship Id="rId21" Type="http://schemas.openxmlformats.org/officeDocument/2006/relationships/image" Target="../media/image74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17" Type="http://schemas.openxmlformats.org/officeDocument/2006/relationships/image" Target="../media/image52.png"/><Relationship Id="rId2" Type="http://schemas.openxmlformats.org/officeDocument/2006/relationships/image" Target="../media/image59.png"/><Relationship Id="rId16" Type="http://schemas.openxmlformats.org/officeDocument/2006/relationships/image" Target="../media/image51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2.png"/><Relationship Id="rId4" Type="http://schemas.openxmlformats.org/officeDocument/2006/relationships/image" Target="../media/image61.png"/><Relationship Id="rId9" Type="http://schemas.openxmlformats.org/officeDocument/2006/relationships/image" Target="../media/image49.png"/><Relationship Id="rId1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8.png"/><Relationship Id="rId3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7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12" Type="http://schemas.openxmlformats.org/officeDocument/2006/relationships/image" Target="../media/image28.png"/><Relationship Id="rId17" Type="http://schemas.openxmlformats.org/officeDocument/2006/relationships/image" Target="../media/image40.png"/><Relationship Id="rId2" Type="http://schemas.openxmlformats.org/officeDocument/2006/relationships/image" Target="../media/image14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image" Target="../media/image17.png"/><Relationship Id="rId15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4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.png"/><Relationship Id="rId18" Type="http://schemas.openxmlformats.org/officeDocument/2006/relationships/image" Target="../media/image4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450.pn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image" Target="../media/image17.png"/><Relationship Id="rId15" Type="http://schemas.openxmlformats.org/officeDocument/2006/relationships/image" Target="../media/image45.png"/><Relationship Id="rId10" Type="http://schemas.openxmlformats.org/officeDocument/2006/relationships/image" Target="../media/image22.png"/><Relationship Id="rId19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AA0C1-40A1-44BA-B97A-5F12FD9B3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2021-06-20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6DD90-1D39-496C-A9B7-E374D302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신경망의 변수</a:t>
            </a:r>
          </a:p>
        </p:txBody>
      </p:sp>
    </p:spTree>
    <p:extLst>
      <p:ext uri="{BB962C8B-B14F-4D97-AF65-F5344CB8AC3E}">
        <p14:creationId xmlns:p14="http://schemas.microsoft.com/office/powerpoint/2010/main" val="118913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3F8E8E-8878-47D9-BB24-B93536105E94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5E28C3-B2D6-4032-8156-76BF8C81BECC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2B900F-1977-4144-9FD0-DDE4344B5915}"/>
              </a:ext>
            </a:extLst>
          </p:cNvPr>
          <p:cNvSpPr/>
          <p:nvPr/>
        </p:nvSpPr>
        <p:spPr>
          <a:xfrm>
            <a:off x="1702965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29DB72-491F-4342-9EE8-FCFCD2D7539B}"/>
              </a:ext>
            </a:extLst>
          </p:cNvPr>
          <p:cNvSpPr/>
          <p:nvPr/>
        </p:nvSpPr>
        <p:spPr>
          <a:xfrm>
            <a:off x="1702965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03C2CD-1F62-49B9-A1B5-FCC9E926DE8D}"/>
              </a:ext>
            </a:extLst>
          </p:cNvPr>
          <p:cNvSpPr/>
          <p:nvPr/>
        </p:nvSpPr>
        <p:spPr>
          <a:xfrm>
            <a:off x="1702965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3627A-D09C-4288-B0F2-AD6E1CDA232F}"/>
                  </a:ext>
                </a:extLst>
              </p:cNvPr>
              <p:cNvSpPr txBox="1"/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3627A-D09C-4288-B0F2-AD6E1CDA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CE79716F-1E58-4997-A282-93DB9F19E2B0}"/>
              </a:ext>
            </a:extLst>
          </p:cNvPr>
          <p:cNvSpPr/>
          <p:nvPr/>
        </p:nvSpPr>
        <p:spPr>
          <a:xfrm>
            <a:off x="2588199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C8E2D2-A9AC-4083-BACA-5BE5EC7DFBD9}"/>
              </a:ext>
            </a:extLst>
          </p:cNvPr>
          <p:cNvSpPr/>
          <p:nvPr/>
        </p:nvSpPr>
        <p:spPr>
          <a:xfrm>
            <a:off x="2588199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F7D305-E39C-4DE4-B247-A3CA4DB0BC0B}"/>
              </a:ext>
            </a:extLst>
          </p:cNvPr>
          <p:cNvSpPr/>
          <p:nvPr/>
        </p:nvSpPr>
        <p:spPr>
          <a:xfrm>
            <a:off x="2588199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3BFA6-A481-4942-9548-C36A1949AFE8}"/>
                  </a:ext>
                </a:extLst>
              </p:cNvPr>
              <p:cNvSpPr txBox="1"/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3BFA6-A481-4942-9548-C36A1949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5F2D5E-F552-4A31-9F3C-D89CB91F0013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056578" y="2399251"/>
            <a:ext cx="646387" cy="74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4C5E10-CF77-4390-878B-B0E5380EF0A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056578" y="3120705"/>
            <a:ext cx="646387" cy="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F07319-BA75-42F0-9B5A-ADBAB086FDF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056578" y="3143201"/>
            <a:ext cx="646387" cy="1940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A4C21C-5FA2-4179-9CC5-3BC23783850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139587" y="239925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C56CAB-B08D-4925-A50B-491025E77F1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139587" y="312070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AC4719-E605-4639-9B52-A847B1156C1F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139587" y="5083728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AEB0B6B-2931-4FE9-827C-F9FA5A8CDD4A}"/>
              </a:ext>
            </a:extLst>
          </p:cNvPr>
          <p:cNvSpPr/>
          <p:nvPr/>
        </p:nvSpPr>
        <p:spPr>
          <a:xfrm>
            <a:off x="4884050" y="352559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611EE5-EF2F-46B2-9CE4-5FBC0D14BA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56578" y="2399251"/>
            <a:ext cx="646387" cy="184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D437D2-9BA2-46A3-8B9A-A67AE450538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056578" y="3120705"/>
            <a:ext cx="646387" cy="11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A58A4A-462E-4589-B76F-6EBAE34B33E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056578" y="4240060"/>
            <a:ext cx="646387" cy="84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96871D-DE4D-497F-B0F3-73177F9FBB54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305800" y="2415577"/>
            <a:ext cx="578250" cy="131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B09D6C-E7D3-496C-B11A-2802B492CA2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305800" y="3137031"/>
            <a:ext cx="578250" cy="59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7D418C-80BF-459A-9037-7ABA35F9184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305800" y="3735319"/>
            <a:ext cx="578250" cy="136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5C9EBC-4520-4006-8071-4F8C19C6D6F9}"/>
              </a:ext>
            </a:extLst>
          </p:cNvPr>
          <p:cNvSpPr txBox="1"/>
          <p:nvPr/>
        </p:nvSpPr>
        <p:spPr>
          <a:xfrm>
            <a:off x="2009949" y="1930749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PPNS(</a:t>
            </a:r>
            <a:r>
              <a:rPr lang="ko-KR" altLang="en-US" sz="1200"/>
              <a:t>고정 혹은 학습</a:t>
            </a:r>
            <a:r>
              <a:rPr lang="en-US" altLang="ko-KR" sz="1200"/>
              <a:t>)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0E1BB0-A0BF-4D5D-8145-867A3A0978B7}"/>
                  </a:ext>
                </a:extLst>
              </p:cNvPr>
              <p:cNvSpPr txBox="1"/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0E1BB0-A0BF-4D5D-8145-867A3A09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blipFill>
                <a:blip r:embed="rId4"/>
                <a:stretch>
                  <a:fillRect l="-12000" t="-3509" r="-933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B4842-B6CF-4373-90BF-710B4B67EB88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B4842-B6CF-4373-90BF-710B4B67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5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6CB20B-0FF0-4A8C-B050-8972E436BBA6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6CB20B-0FF0-4A8C-B050-8972E436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85AB1A-CC02-4511-8417-42EB90182129}"/>
                  </a:ext>
                </a:extLst>
              </p:cNvPr>
              <p:cNvSpPr txBox="1"/>
              <p:nvPr/>
            </p:nvSpPr>
            <p:spPr>
              <a:xfrm>
                <a:off x="1733633" y="4910763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85AB1A-CC02-4511-8417-42EB90182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33" y="4910763"/>
                <a:ext cx="453650" cy="358431"/>
              </a:xfrm>
              <a:prstGeom prst="rect">
                <a:avLst/>
              </a:prstGeom>
              <a:blipFill>
                <a:blip r:embed="rId7"/>
                <a:stretch>
                  <a:fillRect l="-12000" t="-3448" r="-9333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108F3E-9591-49F8-AEA4-BF1BC82CF9D5}"/>
                  </a:ext>
                </a:extLst>
              </p:cNvPr>
              <p:cNvSpPr txBox="1"/>
              <p:nvPr/>
            </p:nvSpPr>
            <p:spPr>
              <a:xfrm>
                <a:off x="2606572" y="4922355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108F3E-9591-49F8-AEA4-BF1BC82C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4922355"/>
                <a:ext cx="453650" cy="358431"/>
              </a:xfrm>
              <a:prstGeom prst="rect">
                <a:avLst/>
              </a:prstGeom>
              <a:blipFill>
                <a:blip r:embed="rId8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DB33F2-DE81-40F7-B3FC-F8D38570B088}"/>
                  </a:ext>
                </a:extLst>
              </p:cNvPr>
              <p:cNvSpPr txBox="1"/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DB33F2-DE81-40F7-B3FC-F8D38570B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blipFill>
                <a:blip r:embed="rId9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F773E4-4113-4F4A-AE87-F048B584C74B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F773E4-4113-4F4A-AE87-F048B584C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0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732CE1-C80E-427B-ABB7-A041D3F95842}"/>
                  </a:ext>
                </a:extLst>
              </p:cNvPr>
              <p:cNvSpPr txBox="1"/>
              <p:nvPr/>
            </p:nvSpPr>
            <p:spPr>
              <a:xfrm>
                <a:off x="2077022" y="2655247"/>
                <a:ext cx="2459712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400"/>
                  <a:t>: random (</a:t>
                </a:r>
                <a:r>
                  <a:rPr lang="ko-KR" altLang="en-US" sz="1400"/>
                  <a:t>고정 혹은 학습</a:t>
                </a:r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732CE1-C80E-427B-ABB7-A041D3F9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22" y="2655247"/>
                <a:ext cx="2459712" cy="224357"/>
              </a:xfrm>
              <a:prstGeom prst="rect">
                <a:avLst/>
              </a:prstGeom>
              <a:blipFill>
                <a:blip r:embed="rId11"/>
                <a:stretch>
                  <a:fillRect l="-2481" t="-25000" r="-372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15D85A-C0C2-4779-9382-917AD1DC30EA}"/>
                  </a:ext>
                </a:extLst>
              </p:cNvPr>
              <p:cNvSpPr txBox="1"/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15D85A-C0C2-4779-9382-917AD1DC3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blipFill>
                <a:blip r:embed="rId12"/>
                <a:stretch>
                  <a:fillRect l="-6481" t="-4255" r="-4630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83A741-1CA7-41B4-8B87-919C2BD7DE4D}"/>
                  </a:ext>
                </a:extLst>
              </p:cNvPr>
              <p:cNvSpPr txBox="1"/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83A741-1CA7-41B4-8B87-919C2BD7D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0104F424-972A-4B70-9FAD-7A8B9589508F}"/>
              </a:ext>
            </a:extLst>
          </p:cNvPr>
          <p:cNvSpPr/>
          <p:nvPr/>
        </p:nvSpPr>
        <p:spPr>
          <a:xfrm>
            <a:off x="3879393" y="2195939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390079-F0CC-462D-9CD2-F56051517420}"/>
              </a:ext>
            </a:extLst>
          </p:cNvPr>
          <p:cNvSpPr/>
          <p:nvPr/>
        </p:nvSpPr>
        <p:spPr>
          <a:xfrm>
            <a:off x="3879393" y="291739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A2AA2B-FA75-4CA8-B443-978A1AAD235E}"/>
              </a:ext>
            </a:extLst>
          </p:cNvPr>
          <p:cNvSpPr/>
          <p:nvPr/>
        </p:nvSpPr>
        <p:spPr>
          <a:xfrm>
            <a:off x="3879393" y="488041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8472B4-CAD5-4FE7-B773-5D3936A8719A}"/>
                  </a:ext>
                </a:extLst>
              </p:cNvPr>
              <p:cNvSpPr txBox="1"/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8472B4-CAD5-4FE7-B773-5D3936A87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48D59E-0D8B-470E-977C-1334FF3F6C6B}"/>
                  </a:ext>
                </a:extLst>
              </p:cNvPr>
              <p:cNvSpPr txBox="1"/>
              <p:nvPr/>
            </p:nvSpPr>
            <p:spPr>
              <a:xfrm>
                <a:off x="3897766" y="4928768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48D59E-0D8B-470E-977C-1334FF3F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6" y="4928768"/>
                <a:ext cx="453650" cy="358431"/>
              </a:xfrm>
              <a:prstGeom prst="rect">
                <a:avLst/>
              </a:prstGeom>
              <a:blipFill>
                <a:blip r:embed="rId15"/>
                <a:stretch>
                  <a:fillRect l="-4000" t="-3448" r="-800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45FCB-54B6-4D35-A720-CC70EEF33F9A}"/>
                  </a:ext>
                </a:extLst>
              </p:cNvPr>
              <p:cNvSpPr txBox="1"/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45FCB-54B6-4D35-A720-CC70EEF33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blipFill>
                <a:blip r:embed="rId16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/>
              <p:nvPr/>
            </p:nvSpPr>
            <p:spPr>
              <a:xfrm>
                <a:off x="336257" y="123480"/>
                <a:ext cx="8390502" cy="11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/>
                  <a:t>험 </a:t>
                </a:r>
                <a:r>
                  <a:rPr lang="en-US" altLang="ko-KR"/>
                  <a:t>: XOR </a:t>
                </a:r>
                <a:r>
                  <a:rPr lang="ko-KR" altLang="en-US"/>
                  <a:t>문제에 대해 </a:t>
                </a:r>
                <a:r>
                  <a:rPr lang="en-US" altLang="ko-KR"/>
                  <a:t>100</a:t>
                </a:r>
                <a:r>
                  <a:rPr lang="ko-KR" altLang="en-US"/>
                  <a:t>회씩 </a:t>
                </a:r>
                <a:r>
                  <a:rPr lang="en-US" altLang="ko-KR"/>
                  <a:t>10,000</a:t>
                </a:r>
                <a:r>
                  <a:rPr lang="ko-KR" altLang="en-US"/>
                  <a:t>번 학습하였으며 손실함수 값을 그래프화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/>
                  <a:t>첫번째 선형변환 </a:t>
                </a:r>
                <a:r>
                  <a:rPr lang="en-US" altLang="ko-KR"/>
                  <a:t>W</a:t>
                </a:r>
                <a:r>
                  <a:rPr lang="ko-KR" altLang="en-US"/>
                  <a:t>만 학습</a:t>
                </a:r>
                <a:r>
                  <a:rPr lang="en-US" altLang="ko-KR"/>
                  <a:t>(PPNS(a,b), </a:t>
                </a:r>
                <a:r>
                  <a:rPr lang="ko-KR" altLang="en-US"/>
                  <a:t>뒤쪽 </a:t>
                </a:r>
                <a:r>
                  <a:rPr lang="en-US" altLang="ko-KR"/>
                  <a:t>W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 </a:t>
                </a:r>
                <a:r>
                  <a:rPr lang="ko-KR" altLang="en-US"/>
                  <a:t>학습</a:t>
                </a:r>
                <a:r>
                  <a:rPr lang="en-US" altLang="ko-KR"/>
                  <a:t>(PPNS(a,b)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W,ab </a:t>
                </a:r>
                <a:r>
                  <a:rPr lang="ko-KR" altLang="en-US"/>
                  <a:t>학습</a:t>
                </a:r>
                <a:endParaRPr lang="en-US" altLang="ko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7" y="123480"/>
                <a:ext cx="8390502" cy="1113190"/>
              </a:xfrm>
              <a:prstGeom prst="rect">
                <a:avLst/>
              </a:prstGeom>
              <a:blipFill>
                <a:blip r:embed="rId17"/>
                <a:stretch>
                  <a:fillRect l="-1816" t="-6557" r="-944" b="-13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CAE78D1C-DD1D-4DB7-BF0A-26828245C7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9396" y="882419"/>
            <a:ext cx="3164826" cy="238460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972296E-D138-46B1-9F38-B322327E9C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65875" y="821979"/>
            <a:ext cx="3010980" cy="244504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97EF9C0F-FFAD-4FA3-B502-846CF484BE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56990" y="3484900"/>
            <a:ext cx="2999991" cy="243405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BA1032D-0E29-4068-826B-8ADF5A3E01F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36855" y="3525029"/>
            <a:ext cx="3093397" cy="2401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6E9045-C4CF-470C-BDBB-05B5C6E66E4B}"/>
                  </a:ext>
                </a:extLst>
              </p:cNvPr>
              <p:cNvSpPr txBox="1"/>
              <p:nvPr/>
            </p:nvSpPr>
            <p:spPr>
              <a:xfrm>
                <a:off x="5502102" y="6024653"/>
                <a:ext cx="4544514" cy="434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파</m:t>
                    </m:r>
                  </m:oMath>
                </a14:m>
                <a:r>
                  <a:rPr lang="ko-KR" altLang="en-US" sz="1400"/>
                  <a:t>라미터가 없는 경우보다 있는 경우에 진동이 보이지만</a:t>
                </a:r>
                <a:r>
                  <a:rPr lang="en-US" altLang="ko-KR" sz="1400"/>
                  <a:t>,</a:t>
                </a:r>
              </a:p>
              <a:p>
                <a:r>
                  <a:rPr lang="ko-KR" altLang="en-US" sz="1400"/>
                  <a:t>약간 수렴에 앞섬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6E9045-C4CF-470C-BDBB-05B5C6E6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102" y="6024653"/>
                <a:ext cx="4544514" cy="434927"/>
              </a:xfrm>
              <a:prstGeom prst="rect">
                <a:avLst/>
              </a:prstGeom>
              <a:blipFill>
                <a:blip r:embed="rId22"/>
                <a:stretch>
                  <a:fillRect l="-2416" t="-12500" r="-134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05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/>
              <p:nvPr/>
            </p:nvSpPr>
            <p:spPr>
              <a:xfrm>
                <a:off x="336257" y="123480"/>
                <a:ext cx="8390502" cy="11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/>
                  <a:t>험 </a:t>
                </a:r>
                <a:r>
                  <a:rPr lang="en-US" altLang="ko-KR"/>
                  <a:t>: XOR </a:t>
                </a:r>
                <a:r>
                  <a:rPr lang="ko-KR" altLang="en-US"/>
                  <a:t>문제에 대해 </a:t>
                </a:r>
                <a:r>
                  <a:rPr lang="en-US" altLang="ko-KR"/>
                  <a:t>100</a:t>
                </a:r>
                <a:r>
                  <a:rPr lang="ko-KR" altLang="en-US"/>
                  <a:t>회씩 </a:t>
                </a:r>
                <a:r>
                  <a:rPr lang="en-US" altLang="ko-KR"/>
                  <a:t>10,000</a:t>
                </a:r>
                <a:r>
                  <a:rPr lang="ko-KR" altLang="en-US"/>
                  <a:t>번 학습하였으며 손실함수 값을 그래프화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/>
                  <a:t>첫번째 선형변환 </a:t>
                </a:r>
                <a:r>
                  <a:rPr lang="en-US" altLang="ko-KR"/>
                  <a:t>W</a:t>
                </a:r>
                <a:r>
                  <a:rPr lang="ko-KR" altLang="en-US"/>
                  <a:t>만 학습</a:t>
                </a:r>
                <a:r>
                  <a:rPr lang="en-US" altLang="ko-KR"/>
                  <a:t>(Parametric ReLU(a,b), </a:t>
                </a:r>
                <a:r>
                  <a:rPr lang="ko-KR" altLang="en-US"/>
                  <a:t>뒤쪽 </a:t>
                </a:r>
                <a:r>
                  <a:rPr lang="en-US" altLang="ko-KR"/>
                  <a:t>W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 </a:t>
                </a:r>
                <a:r>
                  <a:rPr lang="ko-KR" altLang="en-US"/>
                  <a:t>학습</a:t>
                </a:r>
                <a:r>
                  <a:rPr lang="en-US" altLang="ko-KR"/>
                  <a:t>(Parametric ReLU(a,b)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W,ab </a:t>
                </a:r>
                <a:r>
                  <a:rPr lang="ko-KR" altLang="en-US"/>
                  <a:t>학습</a:t>
                </a:r>
                <a:endParaRPr lang="en-US" altLang="ko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7" y="123480"/>
                <a:ext cx="8390502" cy="1113190"/>
              </a:xfrm>
              <a:prstGeom prst="rect">
                <a:avLst/>
              </a:prstGeom>
              <a:blipFill>
                <a:blip r:embed="rId2"/>
                <a:stretch>
                  <a:fillRect l="-1816" t="-6557" r="-944" b="-13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>
            <a:extLst>
              <a:ext uri="{FF2B5EF4-FFF2-40B4-BE49-F238E27FC236}">
                <a16:creationId xmlns:a16="http://schemas.microsoft.com/office/drawing/2014/main" id="{3DCACDED-7B26-4024-A5E2-055EEED0DE5F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7160-8C8D-4917-89AF-03C45AE27F8C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D4E7A5-DE73-416A-A158-09D900C6249F}"/>
              </a:ext>
            </a:extLst>
          </p:cNvPr>
          <p:cNvSpPr/>
          <p:nvPr/>
        </p:nvSpPr>
        <p:spPr>
          <a:xfrm>
            <a:off x="1702965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853CA1-34BC-4BCE-924E-D52B5F31CB0F}"/>
              </a:ext>
            </a:extLst>
          </p:cNvPr>
          <p:cNvSpPr/>
          <p:nvPr/>
        </p:nvSpPr>
        <p:spPr>
          <a:xfrm>
            <a:off x="1702965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524294B-B3DF-4FD8-9106-80A4D95AEE40}"/>
              </a:ext>
            </a:extLst>
          </p:cNvPr>
          <p:cNvSpPr/>
          <p:nvPr/>
        </p:nvSpPr>
        <p:spPr>
          <a:xfrm>
            <a:off x="1702965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5FC2E9-3BBB-4C23-8688-CCF032F1D8EC}"/>
                  </a:ext>
                </a:extLst>
              </p:cNvPr>
              <p:cNvSpPr txBox="1"/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5FC2E9-3BBB-4C23-8688-CCF032F1D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>
            <a:extLst>
              <a:ext uri="{FF2B5EF4-FFF2-40B4-BE49-F238E27FC236}">
                <a16:creationId xmlns:a16="http://schemas.microsoft.com/office/drawing/2014/main" id="{CB2140CA-0BA3-4E54-9DB3-616BD78E8180}"/>
              </a:ext>
            </a:extLst>
          </p:cNvPr>
          <p:cNvSpPr/>
          <p:nvPr/>
        </p:nvSpPr>
        <p:spPr>
          <a:xfrm>
            <a:off x="2588199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301BB38-ECB9-4800-9FFC-EA9604876A06}"/>
              </a:ext>
            </a:extLst>
          </p:cNvPr>
          <p:cNvSpPr/>
          <p:nvPr/>
        </p:nvSpPr>
        <p:spPr>
          <a:xfrm>
            <a:off x="2588199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F82D822-3BD1-417A-9867-94C3AEAA2C14}"/>
              </a:ext>
            </a:extLst>
          </p:cNvPr>
          <p:cNvSpPr/>
          <p:nvPr/>
        </p:nvSpPr>
        <p:spPr>
          <a:xfrm>
            <a:off x="2588199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BFF6AC-0D8B-4DB3-B95A-C686F807B1CC}"/>
                  </a:ext>
                </a:extLst>
              </p:cNvPr>
              <p:cNvSpPr txBox="1"/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BFF6AC-0D8B-4DB3-B95A-C686F807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0115217-40CF-4552-9A82-3D33F1A6ED99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 flipV="1">
            <a:off x="1056578" y="2399251"/>
            <a:ext cx="646387" cy="74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7A6ED0-6C95-4378-8E3C-01805C95EF77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 flipV="1">
            <a:off x="1056578" y="3120705"/>
            <a:ext cx="646387" cy="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520EDC4-5D2D-48AD-AD38-7F2D8C85F956}"/>
              </a:ext>
            </a:extLst>
          </p:cNvPr>
          <p:cNvCxnSpPr>
            <a:cxnSpLocks/>
            <a:stCxn id="48" idx="6"/>
            <a:endCxn id="54" idx="2"/>
          </p:cNvCxnSpPr>
          <p:nvPr/>
        </p:nvCxnSpPr>
        <p:spPr>
          <a:xfrm>
            <a:off x="1056578" y="3143201"/>
            <a:ext cx="646387" cy="1940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6BB1F4D-4880-4E80-B3C5-08057883E5D6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2139587" y="239925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0EC7517-8AAD-4C5E-AA1B-9FE7D96CD02E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2139587" y="312070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5FEB34-AE0F-4C1F-AEF5-87E453523D57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2139587" y="5083728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88F52E29-F184-47F8-B53C-1B77E6B47697}"/>
              </a:ext>
            </a:extLst>
          </p:cNvPr>
          <p:cNvSpPr/>
          <p:nvPr/>
        </p:nvSpPr>
        <p:spPr>
          <a:xfrm>
            <a:off x="4884050" y="352559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43E5E71-8DD5-4EE5-B14B-6D041EB495D3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056578" y="2399251"/>
            <a:ext cx="646387" cy="184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FEA4945-C331-4160-82A2-EA204C2B3133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 flipV="1">
            <a:off x="1056578" y="3120705"/>
            <a:ext cx="646387" cy="11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67B3EA-6468-4370-A24E-8A90D2373BD4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1056578" y="4240060"/>
            <a:ext cx="646387" cy="84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FD5F5A-2CCD-4131-9BD3-B4D570000ADA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4305800" y="2415577"/>
            <a:ext cx="578250" cy="131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9E00629-BB7D-476A-9B18-988EA1AC5380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4305800" y="3137031"/>
            <a:ext cx="578250" cy="59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28AEA99-B1B2-48C3-A81F-B653FE97C7FA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305800" y="3735319"/>
            <a:ext cx="578250" cy="136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1383A9-882F-4D53-8D03-543C7AE006A3}"/>
              </a:ext>
            </a:extLst>
          </p:cNvPr>
          <p:cNvSpPr txBox="1"/>
          <p:nvPr/>
        </p:nvSpPr>
        <p:spPr>
          <a:xfrm>
            <a:off x="2009949" y="1930749"/>
            <a:ext cx="2447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Parametric ReLU(</a:t>
            </a:r>
            <a:r>
              <a:rPr lang="ko-KR" altLang="en-US" sz="1200"/>
              <a:t>고정 혹은 학습</a:t>
            </a:r>
            <a:r>
              <a:rPr lang="en-US" altLang="ko-KR" sz="1200"/>
              <a:t>)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5BBD0A-4428-4C55-90A5-DAF25D474FBC}"/>
                  </a:ext>
                </a:extLst>
              </p:cNvPr>
              <p:cNvSpPr txBox="1"/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5BBD0A-4428-4C55-90A5-DAF25D474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blipFill>
                <a:blip r:embed="rId5"/>
                <a:stretch>
                  <a:fillRect l="-12000" t="-3509" r="-933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130936D-97E3-4160-B005-12B66695F94D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130936D-97E3-4160-B005-12B66695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FB708D-B8DE-4C03-A2ED-532717E89695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FB708D-B8DE-4C03-A2ED-532717E89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7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9ABDC92-8F9D-4C06-A0D3-581039BBD31E}"/>
                  </a:ext>
                </a:extLst>
              </p:cNvPr>
              <p:cNvSpPr txBox="1"/>
              <p:nvPr/>
            </p:nvSpPr>
            <p:spPr>
              <a:xfrm>
                <a:off x="1733633" y="4910763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9ABDC92-8F9D-4C06-A0D3-581039BB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33" y="4910763"/>
                <a:ext cx="453650" cy="358431"/>
              </a:xfrm>
              <a:prstGeom prst="rect">
                <a:avLst/>
              </a:prstGeom>
              <a:blipFill>
                <a:blip r:embed="rId8"/>
                <a:stretch>
                  <a:fillRect l="-12000" t="-3448" r="-9333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3F749C-3FF6-4C97-BFDB-B6E566A01658}"/>
                  </a:ext>
                </a:extLst>
              </p:cNvPr>
              <p:cNvSpPr txBox="1"/>
              <p:nvPr/>
            </p:nvSpPr>
            <p:spPr>
              <a:xfrm>
                <a:off x="2606572" y="4922355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3F749C-3FF6-4C97-BFDB-B6E566A0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4922355"/>
                <a:ext cx="453650" cy="358431"/>
              </a:xfrm>
              <a:prstGeom prst="rect">
                <a:avLst/>
              </a:prstGeom>
              <a:blipFill>
                <a:blip r:embed="rId9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681D1E-BD62-453D-BFA4-1D2975D2CFEB}"/>
                  </a:ext>
                </a:extLst>
              </p:cNvPr>
              <p:cNvSpPr txBox="1"/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681D1E-BD62-453D-BFA4-1D2975D2C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blipFill>
                <a:blip r:embed="rId10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D12B049-60A8-425A-B053-B50812D608DB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D12B049-60A8-425A-B053-B50812D6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1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AD213F-2746-4889-96EC-31A9E703AC05}"/>
                  </a:ext>
                </a:extLst>
              </p:cNvPr>
              <p:cNvSpPr txBox="1"/>
              <p:nvPr/>
            </p:nvSpPr>
            <p:spPr>
              <a:xfrm>
                <a:off x="2833397" y="2671573"/>
                <a:ext cx="3170035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/>
                  <a:t>: random (</a:t>
                </a:r>
                <a:r>
                  <a:rPr lang="ko-KR" altLang="en-US"/>
                  <a:t>고정 혹은 학습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AD213F-2746-4889-96EC-31A9E703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97" y="2671573"/>
                <a:ext cx="3170035" cy="288477"/>
              </a:xfrm>
              <a:prstGeom prst="rect">
                <a:avLst/>
              </a:prstGeom>
              <a:blipFill>
                <a:blip r:embed="rId12"/>
                <a:stretch>
                  <a:fillRect l="-2692" t="-22917" r="-3654" b="-47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1E331A-5509-4D9F-A774-B6009B6DE724}"/>
                  </a:ext>
                </a:extLst>
              </p:cNvPr>
              <p:cNvSpPr txBox="1"/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1E331A-5509-4D9F-A774-B6009B6DE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blipFill>
                <a:blip r:embed="rId13"/>
                <a:stretch>
                  <a:fillRect l="-6481" t="-4255" r="-4630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BB2CBF-F104-4EC5-84E1-9217D40E8445}"/>
                  </a:ext>
                </a:extLst>
              </p:cNvPr>
              <p:cNvSpPr txBox="1"/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BB2CBF-F104-4EC5-84E1-9217D40E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>
            <a:extLst>
              <a:ext uri="{FF2B5EF4-FFF2-40B4-BE49-F238E27FC236}">
                <a16:creationId xmlns:a16="http://schemas.microsoft.com/office/drawing/2014/main" id="{7763607D-211D-45F1-BEC4-BC8F0B35EAF4}"/>
              </a:ext>
            </a:extLst>
          </p:cNvPr>
          <p:cNvSpPr/>
          <p:nvPr/>
        </p:nvSpPr>
        <p:spPr>
          <a:xfrm>
            <a:off x="3879393" y="2195939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A9D257A-FB04-4149-8AD3-EDA9B4951E68}"/>
              </a:ext>
            </a:extLst>
          </p:cNvPr>
          <p:cNvSpPr/>
          <p:nvPr/>
        </p:nvSpPr>
        <p:spPr>
          <a:xfrm>
            <a:off x="3879393" y="291739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B24171F-4019-4302-80CE-29F4ED7A2E96}"/>
              </a:ext>
            </a:extLst>
          </p:cNvPr>
          <p:cNvSpPr/>
          <p:nvPr/>
        </p:nvSpPr>
        <p:spPr>
          <a:xfrm>
            <a:off x="3879393" y="488041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16DB427-77F5-49E8-BE86-56AA39FA2DEA}"/>
                  </a:ext>
                </a:extLst>
              </p:cNvPr>
              <p:cNvSpPr txBox="1"/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16DB427-77F5-49E8-BE86-56AA39FA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532B65-6284-49F2-BA10-47262736E696}"/>
                  </a:ext>
                </a:extLst>
              </p:cNvPr>
              <p:cNvSpPr txBox="1"/>
              <p:nvPr/>
            </p:nvSpPr>
            <p:spPr>
              <a:xfrm>
                <a:off x="3897766" y="4928768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532B65-6284-49F2-BA10-47262736E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6" y="4928768"/>
                <a:ext cx="453650" cy="358431"/>
              </a:xfrm>
              <a:prstGeom prst="rect">
                <a:avLst/>
              </a:prstGeom>
              <a:blipFill>
                <a:blip r:embed="rId16"/>
                <a:stretch>
                  <a:fillRect l="-4000" t="-3448" r="-800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BD372F-7E93-42B3-A1ED-DB1B09A4915E}"/>
                  </a:ext>
                </a:extLst>
              </p:cNvPr>
              <p:cNvSpPr txBox="1"/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BD372F-7E93-42B3-A1ED-DB1B09A49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blipFill>
                <a:blip r:embed="rId17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96FA42CD-6875-498B-AF6E-8D960B56D73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28070" y="1003737"/>
            <a:ext cx="2868487" cy="224979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072BC461-FDD3-49D5-B5C8-339016AAAC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14050" y="1024190"/>
            <a:ext cx="2796903" cy="2229341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522E2403-E1E9-45BC-8F4B-D3985F3D4A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35739" y="3525594"/>
            <a:ext cx="2853148" cy="2219115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A540F1D4-91EA-4A27-9132-AB5003886A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01905" y="3549780"/>
            <a:ext cx="2863374" cy="222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9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/>
              <p:nvPr/>
            </p:nvSpPr>
            <p:spPr>
              <a:xfrm>
                <a:off x="336257" y="123480"/>
                <a:ext cx="8390502" cy="11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/>
                  <a:t>험 </a:t>
                </a:r>
                <a:r>
                  <a:rPr lang="en-US" altLang="ko-KR"/>
                  <a:t>: XOR </a:t>
                </a:r>
                <a:r>
                  <a:rPr lang="ko-KR" altLang="en-US"/>
                  <a:t>문제에 대해 </a:t>
                </a:r>
                <a:r>
                  <a:rPr lang="en-US" altLang="ko-KR"/>
                  <a:t>100</a:t>
                </a:r>
                <a:r>
                  <a:rPr lang="ko-KR" altLang="en-US"/>
                  <a:t>회씩 </a:t>
                </a:r>
                <a:r>
                  <a:rPr lang="en-US" altLang="ko-KR"/>
                  <a:t>10,000</a:t>
                </a:r>
                <a:r>
                  <a:rPr lang="ko-KR" altLang="en-US"/>
                  <a:t>번 학습하였으며 손실함수 값을 그래프화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/>
                  <a:t>첫번째 선형변환 </a:t>
                </a:r>
                <a:r>
                  <a:rPr lang="en-US" altLang="ko-KR"/>
                  <a:t>W</a:t>
                </a:r>
                <a:r>
                  <a:rPr lang="ko-KR" altLang="en-US"/>
                  <a:t>만 학습</a:t>
                </a:r>
                <a:r>
                  <a:rPr lang="en-US" altLang="ko-KR"/>
                  <a:t>(Parametric ReLU(a,b), </a:t>
                </a:r>
                <a:r>
                  <a:rPr lang="ko-KR" altLang="en-US"/>
                  <a:t>뒤쪽 </a:t>
                </a:r>
                <a:r>
                  <a:rPr lang="en-US" altLang="ko-KR"/>
                  <a:t>W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 </a:t>
                </a:r>
                <a:r>
                  <a:rPr lang="ko-KR" altLang="en-US"/>
                  <a:t>학습</a:t>
                </a:r>
                <a:r>
                  <a:rPr lang="en-US" altLang="ko-KR"/>
                  <a:t>(Parametric ReLU(a,b)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W,ab </a:t>
                </a:r>
                <a:r>
                  <a:rPr lang="ko-KR" altLang="en-US"/>
                  <a:t>학습</a:t>
                </a:r>
                <a:endParaRPr lang="en-US" altLang="ko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7" y="123480"/>
                <a:ext cx="8390502" cy="1113190"/>
              </a:xfrm>
              <a:prstGeom prst="rect">
                <a:avLst/>
              </a:prstGeom>
              <a:blipFill>
                <a:blip r:embed="rId2"/>
                <a:stretch>
                  <a:fillRect l="-1816" t="-6557" r="-944" b="-13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>
            <a:extLst>
              <a:ext uri="{FF2B5EF4-FFF2-40B4-BE49-F238E27FC236}">
                <a16:creationId xmlns:a16="http://schemas.microsoft.com/office/drawing/2014/main" id="{3DCACDED-7B26-4024-A5E2-055EEED0DE5F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7160-8C8D-4917-89AF-03C45AE27F8C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D4E7A5-DE73-416A-A158-09D900C6249F}"/>
              </a:ext>
            </a:extLst>
          </p:cNvPr>
          <p:cNvSpPr/>
          <p:nvPr/>
        </p:nvSpPr>
        <p:spPr>
          <a:xfrm>
            <a:off x="1539376" y="309915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853CA1-34BC-4BCE-924E-D52B5F31CB0F}"/>
              </a:ext>
            </a:extLst>
          </p:cNvPr>
          <p:cNvSpPr/>
          <p:nvPr/>
        </p:nvSpPr>
        <p:spPr>
          <a:xfrm>
            <a:off x="1539376" y="382061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B2140CA-0BA3-4E54-9DB3-616BD78E8180}"/>
              </a:ext>
            </a:extLst>
          </p:cNvPr>
          <p:cNvSpPr/>
          <p:nvPr/>
        </p:nvSpPr>
        <p:spPr>
          <a:xfrm>
            <a:off x="2424610" y="309915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301BB38-ECB9-4800-9FFC-EA9604876A06}"/>
              </a:ext>
            </a:extLst>
          </p:cNvPr>
          <p:cNvSpPr/>
          <p:nvPr/>
        </p:nvSpPr>
        <p:spPr>
          <a:xfrm>
            <a:off x="2424610" y="382061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0115217-40CF-4552-9A82-3D33F1A6ED99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1056578" y="3143201"/>
            <a:ext cx="482798" cy="165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7A6ED0-6C95-4378-8E3C-01805C95EF77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1056578" y="3143201"/>
            <a:ext cx="482798" cy="887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6BB1F4D-4880-4E80-B3C5-08057883E5D6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1975998" y="330888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0EC7517-8AAD-4C5E-AA1B-9FE7D96CD02E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1975998" y="403033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88F52E29-F184-47F8-B53C-1B77E6B47697}"/>
              </a:ext>
            </a:extLst>
          </p:cNvPr>
          <p:cNvSpPr/>
          <p:nvPr/>
        </p:nvSpPr>
        <p:spPr>
          <a:xfrm>
            <a:off x="3269761" y="341171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43E5E71-8DD5-4EE5-B14B-6D041EB495D3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056578" y="3308881"/>
            <a:ext cx="482798" cy="931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FEA4945-C331-4160-82A2-EA204C2B3133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 flipV="1">
            <a:off x="1056578" y="4030335"/>
            <a:ext cx="482798" cy="2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FD5F5A-2CCD-4131-9BD3-B4D570000ADA}"/>
              </a:ext>
            </a:extLst>
          </p:cNvPr>
          <p:cNvCxnSpPr>
            <a:cxnSpLocks/>
            <a:stCxn id="79" idx="3"/>
            <a:endCxn id="66" idx="2"/>
          </p:cNvCxnSpPr>
          <p:nvPr/>
        </p:nvCxnSpPr>
        <p:spPr>
          <a:xfrm>
            <a:off x="2917376" y="3265260"/>
            <a:ext cx="352385" cy="35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9E00629-BB7D-476A-9B18-988EA1AC5380}"/>
              </a:ext>
            </a:extLst>
          </p:cNvPr>
          <p:cNvCxnSpPr>
            <a:cxnSpLocks/>
            <a:stCxn id="57" idx="6"/>
            <a:endCxn id="66" idx="2"/>
          </p:cNvCxnSpPr>
          <p:nvPr/>
        </p:nvCxnSpPr>
        <p:spPr>
          <a:xfrm flipV="1">
            <a:off x="2861232" y="3621439"/>
            <a:ext cx="408529" cy="408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1383A9-882F-4D53-8D03-543C7AE006A3}"/>
              </a:ext>
            </a:extLst>
          </p:cNvPr>
          <p:cNvSpPr txBox="1"/>
          <p:nvPr/>
        </p:nvSpPr>
        <p:spPr>
          <a:xfrm>
            <a:off x="1846360" y="2840379"/>
            <a:ext cx="2447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Parametric ReLU(</a:t>
            </a:r>
            <a:r>
              <a:rPr lang="ko-KR" altLang="en-US" sz="1200"/>
              <a:t>고정 혹은 학습</a:t>
            </a:r>
            <a:r>
              <a:rPr lang="en-US" altLang="ko-KR" sz="1200"/>
              <a:t>)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5BBD0A-4428-4C55-90A5-DAF25D474FBC}"/>
                  </a:ext>
                </a:extLst>
              </p:cNvPr>
              <p:cNvSpPr txBox="1"/>
              <p:nvPr/>
            </p:nvSpPr>
            <p:spPr>
              <a:xfrm>
                <a:off x="1562431" y="313127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5BBD0A-4428-4C55-90A5-DAF25D474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31" y="3131271"/>
                <a:ext cx="453650" cy="345929"/>
              </a:xfrm>
              <a:prstGeom prst="rect">
                <a:avLst/>
              </a:prstGeom>
              <a:blipFill>
                <a:blip r:embed="rId3"/>
                <a:stretch>
                  <a:fillRect l="-12000" t="-3571" r="-933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130936D-97E3-4160-B005-12B66695F94D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130936D-97E3-4160-B005-12B66695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FB708D-B8DE-4C03-A2ED-532717E89695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FB708D-B8DE-4C03-A2ED-532717E89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7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681D1E-BD62-453D-BFA4-1D2975D2CFEB}"/>
                  </a:ext>
                </a:extLst>
              </p:cNvPr>
              <p:cNvSpPr txBox="1"/>
              <p:nvPr/>
            </p:nvSpPr>
            <p:spPr>
              <a:xfrm>
                <a:off x="2463726" y="309130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681D1E-BD62-453D-BFA4-1D2975D2C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26" y="3091302"/>
                <a:ext cx="453650" cy="347916"/>
              </a:xfrm>
              <a:prstGeom prst="rect">
                <a:avLst/>
              </a:prstGeom>
              <a:blipFill>
                <a:blip r:embed="rId8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D12B049-60A8-425A-B053-B50812D608DB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D12B049-60A8-425A-B053-B50812D6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1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1E331A-5509-4D9F-A774-B6009B6DE724}"/>
                  </a:ext>
                </a:extLst>
              </p:cNvPr>
              <p:cNvSpPr txBox="1"/>
              <p:nvPr/>
            </p:nvSpPr>
            <p:spPr>
              <a:xfrm>
                <a:off x="3302710" y="3477200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1E331A-5509-4D9F-A774-B6009B6DE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10" y="3477200"/>
                <a:ext cx="660117" cy="288477"/>
              </a:xfrm>
              <a:prstGeom prst="rect">
                <a:avLst/>
              </a:prstGeom>
              <a:blipFill>
                <a:blip r:embed="rId12"/>
                <a:stretch>
                  <a:fillRect l="-6481" t="-4167" r="-4630" b="-27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8775908-5469-4E46-A33C-9A8C0C6574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3050" y="1418343"/>
            <a:ext cx="5391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/>
              <p:nvPr/>
            </p:nvSpPr>
            <p:spPr>
              <a:xfrm>
                <a:off x="336257" y="123480"/>
                <a:ext cx="8390502" cy="11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/>
                  <a:t>험 </a:t>
                </a:r>
                <a:r>
                  <a:rPr lang="en-US" altLang="ko-KR"/>
                  <a:t>: XOR </a:t>
                </a:r>
                <a:r>
                  <a:rPr lang="ko-KR" altLang="en-US"/>
                  <a:t>문제에 대해 </a:t>
                </a:r>
                <a:r>
                  <a:rPr lang="en-US" altLang="ko-KR"/>
                  <a:t>100</a:t>
                </a:r>
                <a:r>
                  <a:rPr lang="ko-KR" altLang="en-US"/>
                  <a:t>회씩 </a:t>
                </a:r>
                <a:r>
                  <a:rPr lang="en-US" altLang="ko-KR"/>
                  <a:t>10,000</a:t>
                </a:r>
                <a:r>
                  <a:rPr lang="ko-KR" altLang="en-US"/>
                  <a:t>번 학습하였으며 손실함수 값을 그래프화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/>
                  <a:t>첫번째 선형변환 </a:t>
                </a:r>
                <a:r>
                  <a:rPr lang="en-US" altLang="ko-KR"/>
                  <a:t>W</a:t>
                </a:r>
                <a:r>
                  <a:rPr lang="ko-KR" altLang="en-US"/>
                  <a:t>만 학습</a:t>
                </a:r>
                <a:r>
                  <a:rPr lang="en-US" altLang="ko-KR"/>
                  <a:t>(PPNS(a,b), </a:t>
                </a:r>
                <a:r>
                  <a:rPr lang="ko-KR" altLang="en-US"/>
                  <a:t>뒤쪽 </a:t>
                </a:r>
                <a:r>
                  <a:rPr lang="en-US" altLang="ko-KR"/>
                  <a:t>W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 </a:t>
                </a:r>
                <a:r>
                  <a:rPr lang="ko-KR" altLang="en-US"/>
                  <a:t>학습</a:t>
                </a:r>
                <a:r>
                  <a:rPr lang="en-US" altLang="ko-KR"/>
                  <a:t>(Parametric PPNS(a,b)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W,ab </a:t>
                </a:r>
                <a:r>
                  <a:rPr lang="ko-KR" altLang="en-US"/>
                  <a:t>학습</a:t>
                </a:r>
                <a:endParaRPr lang="en-US" altLang="ko-KR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7" y="123480"/>
                <a:ext cx="8390502" cy="1113190"/>
              </a:xfrm>
              <a:prstGeom prst="rect">
                <a:avLst/>
              </a:prstGeom>
              <a:blipFill>
                <a:blip r:embed="rId2"/>
                <a:stretch>
                  <a:fillRect l="-1816" t="-6557" r="-944" b="-13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>
            <a:extLst>
              <a:ext uri="{FF2B5EF4-FFF2-40B4-BE49-F238E27FC236}">
                <a16:creationId xmlns:a16="http://schemas.microsoft.com/office/drawing/2014/main" id="{3DCACDED-7B26-4024-A5E2-055EEED0DE5F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7160-8C8D-4917-89AF-03C45AE27F8C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D4E7A5-DE73-416A-A158-09D900C6249F}"/>
              </a:ext>
            </a:extLst>
          </p:cNvPr>
          <p:cNvSpPr/>
          <p:nvPr/>
        </p:nvSpPr>
        <p:spPr>
          <a:xfrm>
            <a:off x="1539376" y="309915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853CA1-34BC-4BCE-924E-D52B5F31CB0F}"/>
              </a:ext>
            </a:extLst>
          </p:cNvPr>
          <p:cNvSpPr/>
          <p:nvPr/>
        </p:nvSpPr>
        <p:spPr>
          <a:xfrm>
            <a:off x="1539376" y="382061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B2140CA-0BA3-4E54-9DB3-616BD78E8180}"/>
              </a:ext>
            </a:extLst>
          </p:cNvPr>
          <p:cNvSpPr/>
          <p:nvPr/>
        </p:nvSpPr>
        <p:spPr>
          <a:xfrm>
            <a:off x="2424610" y="309915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301BB38-ECB9-4800-9FFC-EA9604876A06}"/>
              </a:ext>
            </a:extLst>
          </p:cNvPr>
          <p:cNvSpPr/>
          <p:nvPr/>
        </p:nvSpPr>
        <p:spPr>
          <a:xfrm>
            <a:off x="2424610" y="382061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0115217-40CF-4552-9A82-3D33F1A6ED99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1056578" y="3143201"/>
            <a:ext cx="482798" cy="165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7A6ED0-6C95-4378-8E3C-01805C95EF77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1056578" y="3143201"/>
            <a:ext cx="482798" cy="887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6BB1F4D-4880-4E80-B3C5-08057883E5D6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1975998" y="330888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0EC7517-8AAD-4C5E-AA1B-9FE7D96CD02E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1975998" y="403033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88F52E29-F184-47F8-B53C-1B77E6B47697}"/>
              </a:ext>
            </a:extLst>
          </p:cNvPr>
          <p:cNvSpPr/>
          <p:nvPr/>
        </p:nvSpPr>
        <p:spPr>
          <a:xfrm>
            <a:off x="3269761" y="341171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43E5E71-8DD5-4EE5-B14B-6D041EB495D3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056578" y="3308881"/>
            <a:ext cx="482798" cy="931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FEA4945-C331-4160-82A2-EA204C2B3133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 flipV="1">
            <a:off x="1056578" y="4030335"/>
            <a:ext cx="482798" cy="2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FD5F5A-2CCD-4131-9BD3-B4D570000ADA}"/>
              </a:ext>
            </a:extLst>
          </p:cNvPr>
          <p:cNvCxnSpPr>
            <a:cxnSpLocks/>
            <a:stCxn id="79" idx="3"/>
            <a:endCxn id="66" idx="2"/>
          </p:cNvCxnSpPr>
          <p:nvPr/>
        </p:nvCxnSpPr>
        <p:spPr>
          <a:xfrm>
            <a:off x="2917376" y="3265260"/>
            <a:ext cx="352385" cy="35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9E00629-BB7D-476A-9B18-988EA1AC5380}"/>
              </a:ext>
            </a:extLst>
          </p:cNvPr>
          <p:cNvCxnSpPr>
            <a:cxnSpLocks/>
            <a:stCxn id="57" idx="6"/>
            <a:endCxn id="66" idx="2"/>
          </p:cNvCxnSpPr>
          <p:nvPr/>
        </p:nvCxnSpPr>
        <p:spPr>
          <a:xfrm flipV="1">
            <a:off x="2861232" y="3621439"/>
            <a:ext cx="408529" cy="408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1383A9-882F-4D53-8D03-543C7AE006A3}"/>
              </a:ext>
            </a:extLst>
          </p:cNvPr>
          <p:cNvSpPr txBox="1"/>
          <p:nvPr/>
        </p:nvSpPr>
        <p:spPr>
          <a:xfrm>
            <a:off x="1846360" y="284037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PPNS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5BBD0A-4428-4C55-90A5-DAF25D474FBC}"/>
                  </a:ext>
                </a:extLst>
              </p:cNvPr>
              <p:cNvSpPr txBox="1"/>
              <p:nvPr/>
            </p:nvSpPr>
            <p:spPr>
              <a:xfrm>
                <a:off x="1562431" y="313127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5BBD0A-4428-4C55-90A5-DAF25D474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31" y="3131271"/>
                <a:ext cx="453650" cy="345929"/>
              </a:xfrm>
              <a:prstGeom prst="rect">
                <a:avLst/>
              </a:prstGeom>
              <a:blipFill>
                <a:blip r:embed="rId3"/>
                <a:stretch>
                  <a:fillRect l="-12000" t="-3571" r="-933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130936D-97E3-4160-B005-12B66695F94D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130936D-97E3-4160-B005-12B66695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FB708D-B8DE-4C03-A2ED-532717E89695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FB708D-B8DE-4C03-A2ED-532717E89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7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681D1E-BD62-453D-BFA4-1D2975D2CFEB}"/>
                  </a:ext>
                </a:extLst>
              </p:cNvPr>
              <p:cNvSpPr txBox="1"/>
              <p:nvPr/>
            </p:nvSpPr>
            <p:spPr>
              <a:xfrm>
                <a:off x="2463726" y="309130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681D1E-BD62-453D-BFA4-1D2975D2C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26" y="3091302"/>
                <a:ext cx="453650" cy="347916"/>
              </a:xfrm>
              <a:prstGeom prst="rect">
                <a:avLst/>
              </a:prstGeom>
              <a:blipFill>
                <a:blip r:embed="rId8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D12B049-60A8-425A-B053-B50812D608DB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D12B049-60A8-425A-B053-B50812D6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1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1E331A-5509-4D9F-A774-B6009B6DE724}"/>
                  </a:ext>
                </a:extLst>
              </p:cNvPr>
              <p:cNvSpPr txBox="1"/>
              <p:nvPr/>
            </p:nvSpPr>
            <p:spPr>
              <a:xfrm>
                <a:off x="3302710" y="3477200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1E331A-5509-4D9F-A774-B6009B6DE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10" y="3477200"/>
                <a:ext cx="660117" cy="288477"/>
              </a:xfrm>
              <a:prstGeom prst="rect">
                <a:avLst/>
              </a:prstGeom>
              <a:blipFill>
                <a:blip r:embed="rId12"/>
                <a:stretch>
                  <a:fillRect l="-6481" t="-4167" r="-4630" b="-27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20CE2F7-8AC3-409B-A13F-71EEA15613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7840" y="1698752"/>
            <a:ext cx="5257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7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1E514-D19D-4379-9BED-181C1508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ADD75-5B7C-4B5F-9737-96ABE8D5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신경망에서 선형변환 </a:t>
            </a:r>
            <a:r>
              <a:rPr lang="en-US" altLang="ko-KR"/>
              <a:t>W</a:t>
            </a:r>
            <a:r>
              <a:rPr lang="ko-KR" altLang="en-US"/>
              <a:t>와 비선형변환을 통해 손실함수를 최소화하는데 </a:t>
            </a:r>
            <a:r>
              <a:rPr lang="en-US" altLang="ko-KR"/>
              <a:t>W </a:t>
            </a:r>
            <a:r>
              <a:rPr lang="ko-KR" altLang="en-US"/>
              <a:t>또는 </a:t>
            </a:r>
            <a:r>
              <a:rPr lang="en-US" altLang="ko-KR"/>
              <a:t>a,b</a:t>
            </a:r>
            <a:r>
              <a:rPr lang="ko-KR" altLang="en-US"/>
              <a:t>에 대해 변수를 다 사용하지 않고 부분적으로 사용함으로써 평가해봄</a:t>
            </a:r>
          </a:p>
        </p:txBody>
      </p:sp>
    </p:spTree>
    <p:extLst>
      <p:ext uri="{BB962C8B-B14F-4D97-AF65-F5344CB8AC3E}">
        <p14:creationId xmlns:p14="http://schemas.microsoft.com/office/powerpoint/2010/main" val="39739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8CB344-026B-4307-9A91-EBD56D921952}"/>
              </a:ext>
            </a:extLst>
          </p:cNvPr>
          <p:cNvSpPr txBox="1"/>
          <p:nvPr/>
        </p:nvSpPr>
        <p:spPr>
          <a:xfrm>
            <a:off x="225642" y="419449"/>
            <a:ext cx="11811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실험 </a:t>
            </a:r>
            <a:r>
              <a:rPr lang="en-US" altLang="ko-KR"/>
              <a:t>1. XOR</a:t>
            </a:r>
            <a:r>
              <a:rPr lang="ko-KR" altLang="en-US"/>
              <a:t>문제에 대해 은닉층 </a:t>
            </a:r>
            <a:r>
              <a:rPr lang="en-US" altLang="ko-KR"/>
              <a:t>1</a:t>
            </a:r>
            <a:r>
              <a:rPr lang="ko-KR" altLang="en-US"/>
              <a:t>개</a:t>
            </a:r>
            <a:r>
              <a:rPr lang="en-US" altLang="ko-KR"/>
              <a:t>, </a:t>
            </a:r>
            <a:r>
              <a:rPr lang="ko-KR" altLang="en-US"/>
              <a:t>노드 </a:t>
            </a:r>
            <a:r>
              <a:rPr lang="en-US" altLang="ko-KR"/>
              <a:t>10</a:t>
            </a:r>
            <a:r>
              <a:rPr lang="ko-KR" altLang="en-US"/>
              <a:t>개인 </a:t>
            </a:r>
            <a:r>
              <a:rPr lang="en-US" altLang="ko-KR"/>
              <a:t>Sigmoid</a:t>
            </a:r>
            <a:r>
              <a:rPr lang="ko-KR" altLang="en-US"/>
              <a:t>를 사용하는 구조임</a:t>
            </a:r>
            <a:r>
              <a:rPr lang="en-US" altLang="ko-KR"/>
              <a:t>, </a:t>
            </a:r>
          </a:p>
          <a:p>
            <a:r>
              <a:rPr lang="ko-KR" altLang="en-US"/>
              <a:t>하지만 </a:t>
            </a:r>
            <a:r>
              <a:rPr lang="en-US" altLang="ko-KR"/>
              <a:t>W</a:t>
            </a:r>
            <a:r>
              <a:rPr lang="ko-KR" altLang="en-US"/>
              <a:t>의 학습을 앞쪽의 선형변환 한 개에 대해서만 시행함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2</a:t>
            </a:r>
            <a:r>
              <a:rPr lang="ko-KR" altLang="en-US"/>
              <a:t>번째 선형변환 </a:t>
            </a:r>
            <a:r>
              <a:rPr lang="en-US" altLang="ko-KR"/>
              <a:t>W</a:t>
            </a:r>
            <a:r>
              <a:rPr lang="ko-KR" altLang="en-US"/>
              <a:t>는 학습하지 않음</a:t>
            </a:r>
            <a:r>
              <a:rPr lang="en-US" altLang="ko-KR"/>
              <a:t>.(1</a:t>
            </a:r>
            <a:r>
              <a:rPr lang="ko-KR" altLang="en-US"/>
              <a:t>로 두고</a:t>
            </a:r>
            <a:r>
              <a:rPr lang="en-US" altLang="ko-KR"/>
              <a:t>)</a:t>
            </a:r>
          </a:p>
          <a:p>
            <a:r>
              <a:rPr lang="en-US" altLang="ko-KR"/>
              <a:t>10,000</a:t>
            </a:r>
            <a:r>
              <a:rPr lang="ko-KR" altLang="en-US"/>
              <a:t>번의 </a:t>
            </a:r>
            <a:r>
              <a:rPr lang="en-US" altLang="ko-KR"/>
              <a:t>step </a:t>
            </a:r>
            <a:r>
              <a:rPr lang="ko-KR" altLang="en-US"/>
              <a:t>학습에 따른 </a:t>
            </a:r>
            <a:r>
              <a:rPr lang="en-US" altLang="ko-KR"/>
              <a:t>100</a:t>
            </a:r>
            <a:r>
              <a:rPr lang="ko-KR" altLang="en-US"/>
              <a:t>번의 시행결과임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F966A-BE66-4E15-9D09-18E9DCBE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09" y="2068366"/>
            <a:ext cx="5362575" cy="38957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00BAB1E-93A9-4128-988E-ADBDCED200F3}"/>
              </a:ext>
            </a:extLst>
          </p:cNvPr>
          <p:cNvSpPr/>
          <p:nvPr/>
        </p:nvSpPr>
        <p:spPr>
          <a:xfrm>
            <a:off x="611567" y="269019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CC28C1-08F1-4B55-92FE-A0ADCC7B97B9}"/>
              </a:ext>
            </a:extLst>
          </p:cNvPr>
          <p:cNvSpPr/>
          <p:nvPr/>
        </p:nvSpPr>
        <p:spPr>
          <a:xfrm>
            <a:off x="611567" y="378705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D183876-A509-48FE-B549-6188D0928120}"/>
              </a:ext>
            </a:extLst>
          </p:cNvPr>
          <p:cNvSpPr/>
          <p:nvPr/>
        </p:nvSpPr>
        <p:spPr>
          <a:xfrm>
            <a:off x="1694576" y="194624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4BF5AC-D25F-455F-9072-B3DE348F85F9}"/>
              </a:ext>
            </a:extLst>
          </p:cNvPr>
          <p:cNvSpPr/>
          <p:nvPr/>
        </p:nvSpPr>
        <p:spPr>
          <a:xfrm>
            <a:off x="1694576" y="2667699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48C47F-9F5D-4A51-B6D8-F8AFA06C3F67}"/>
              </a:ext>
            </a:extLst>
          </p:cNvPr>
          <p:cNvSpPr/>
          <p:nvPr/>
        </p:nvSpPr>
        <p:spPr>
          <a:xfrm>
            <a:off x="1694576" y="4630722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70F3C0-68AF-433F-B74A-7537A69D80FB}"/>
                  </a:ext>
                </a:extLst>
              </p:cNvPr>
              <p:cNvSpPr txBox="1"/>
              <p:nvPr/>
            </p:nvSpPr>
            <p:spPr>
              <a:xfrm>
                <a:off x="1793463" y="3643492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70F3C0-68AF-433F-B74A-7537A69D8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63" y="3643492"/>
                <a:ext cx="238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343C6854-E11A-4332-8C7B-943B4FFAEA46}"/>
              </a:ext>
            </a:extLst>
          </p:cNvPr>
          <p:cNvSpPr/>
          <p:nvPr/>
        </p:nvSpPr>
        <p:spPr>
          <a:xfrm>
            <a:off x="2579810" y="194624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EAD2F-7EB8-4693-987D-B74DFDB13427}"/>
              </a:ext>
            </a:extLst>
          </p:cNvPr>
          <p:cNvSpPr/>
          <p:nvPr/>
        </p:nvSpPr>
        <p:spPr>
          <a:xfrm>
            <a:off x="2579810" y="2667699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612570E-6328-4984-A937-40CC55A02C45}"/>
              </a:ext>
            </a:extLst>
          </p:cNvPr>
          <p:cNvSpPr/>
          <p:nvPr/>
        </p:nvSpPr>
        <p:spPr>
          <a:xfrm>
            <a:off x="2579810" y="4630722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DD9251-1CFC-4005-A74B-BA0D96F4BBA3}"/>
                  </a:ext>
                </a:extLst>
              </p:cNvPr>
              <p:cNvSpPr txBox="1"/>
              <p:nvPr/>
            </p:nvSpPr>
            <p:spPr>
              <a:xfrm>
                <a:off x="2678697" y="3643492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DD9251-1CFC-4005-A74B-BA0D96F4B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97" y="3643492"/>
                <a:ext cx="2388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BE91149-79D3-4894-9C6D-0F5B3AA1A966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1048189" y="2155970"/>
            <a:ext cx="646387" cy="74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E346B16-9965-41F1-AA3B-C252523AF14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048189" y="2877424"/>
            <a:ext cx="646387" cy="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CAA2CA-3B10-444A-8135-CC48C613819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048189" y="2899920"/>
            <a:ext cx="646387" cy="1940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65DDA67-1D4F-46B5-96BC-9D9136323BAD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131198" y="2155970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65D8FBA-1EF3-4950-9E49-82161199B258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131198" y="2877424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9422F3-BCBA-42B3-B054-B9E51D20A6BA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131198" y="4840447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AE34892-EB71-4F85-87A4-1D919F56F400}"/>
              </a:ext>
            </a:extLst>
          </p:cNvPr>
          <p:cNvSpPr/>
          <p:nvPr/>
        </p:nvSpPr>
        <p:spPr>
          <a:xfrm>
            <a:off x="3594682" y="3265987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FDB8806-F301-4DB3-BA2E-9D500BE2A32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048189" y="2155970"/>
            <a:ext cx="646387" cy="184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1A5402-C2B6-42DD-BA95-BA448DCF7A0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048189" y="2877424"/>
            <a:ext cx="646387" cy="11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058FB4-4AB8-4030-85F9-8DBACC78D3C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048189" y="3996779"/>
            <a:ext cx="646387" cy="84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720AC1E-531D-4BC6-BD7C-EB35BBE1DBAB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>
            <a:off x="3016432" y="2155970"/>
            <a:ext cx="578250" cy="131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3D50DD3-F676-45F1-9EA4-F66EF0A7B58C}"/>
              </a:ext>
            </a:extLst>
          </p:cNvPr>
          <p:cNvCxnSpPr>
            <a:cxnSpLocks/>
            <a:stCxn id="14" idx="6"/>
            <a:endCxn id="35" idx="2"/>
          </p:cNvCxnSpPr>
          <p:nvPr/>
        </p:nvCxnSpPr>
        <p:spPr>
          <a:xfrm>
            <a:off x="3016432" y="2877424"/>
            <a:ext cx="578250" cy="59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C7A3B9C-3317-48F4-AD00-0CEB00378CE4}"/>
              </a:ext>
            </a:extLst>
          </p:cNvPr>
          <p:cNvCxnSpPr>
            <a:cxnSpLocks/>
            <a:stCxn id="15" idx="6"/>
            <a:endCxn id="35" idx="2"/>
          </p:cNvCxnSpPr>
          <p:nvPr/>
        </p:nvCxnSpPr>
        <p:spPr>
          <a:xfrm flipV="1">
            <a:off x="3016432" y="3475712"/>
            <a:ext cx="578250" cy="136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F78ACE-23DF-4170-BD18-EDE918EE5D99}"/>
              </a:ext>
            </a:extLst>
          </p:cNvPr>
          <p:cNvSpPr txBox="1"/>
          <p:nvPr/>
        </p:nvSpPr>
        <p:spPr>
          <a:xfrm>
            <a:off x="2001560" y="16874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sigmoid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D8B9B9-8861-46C3-8528-C3C3227E8390}"/>
                  </a:ext>
                </a:extLst>
              </p:cNvPr>
              <p:cNvSpPr txBox="1"/>
              <p:nvPr/>
            </p:nvSpPr>
            <p:spPr>
              <a:xfrm>
                <a:off x="1717631" y="197836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D8B9B9-8861-46C3-8528-C3C3227E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1" y="1978360"/>
                <a:ext cx="453650" cy="345929"/>
              </a:xfrm>
              <a:prstGeom prst="rect">
                <a:avLst/>
              </a:prstGeom>
              <a:blipFill>
                <a:blip r:embed="rId5"/>
                <a:stretch>
                  <a:fillRect l="-12162" t="-3571" r="-9459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2E4E01-87C0-4295-A57F-125665D1DBEA}"/>
                  </a:ext>
                </a:extLst>
              </p:cNvPr>
              <p:cNvSpPr txBox="1"/>
              <p:nvPr/>
            </p:nvSpPr>
            <p:spPr>
              <a:xfrm>
                <a:off x="571484" y="2728718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2E4E01-87C0-4295-A57F-125665D1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84" y="2728718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54" t="-3448" r="-8108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77FC35-C7E9-4672-9CCB-961936A2D1C4}"/>
                  </a:ext>
                </a:extLst>
              </p:cNvPr>
              <p:cNvSpPr txBox="1"/>
              <p:nvPr/>
            </p:nvSpPr>
            <p:spPr>
              <a:xfrm>
                <a:off x="586419" y="3799648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77FC35-C7E9-4672-9CCB-961936A2D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19" y="3799648"/>
                <a:ext cx="453650" cy="358431"/>
              </a:xfrm>
              <a:prstGeom prst="rect">
                <a:avLst/>
              </a:prstGeom>
              <a:blipFill>
                <a:blip r:embed="rId7"/>
                <a:stretch>
                  <a:fillRect l="-4000" t="-3390" r="-8000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4E13BD-9311-4DDA-AABE-D0983846B593}"/>
                  </a:ext>
                </a:extLst>
              </p:cNvPr>
              <p:cNvSpPr txBox="1"/>
              <p:nvPr/>
            </p:nvSpPr>
            <p:spPr>
              <a:xfrm>
                <a:off x="1725244" y="4667482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4E13BD-9311-4DDA-AABE-D0983846B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44" y="4667482"/>
                <a:ext cx="453650" cy="345929"/>
              </a:xfrm>
              <a:prstGeom prst="rect">
                <a:avLst/>
              </a:prstGeom>
              <a:blipFill>
                <a:blip r:embed="rId8"/>
                <a:stretch>
                  <a:fillRect l="-12162" t="-3571" r="-10811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4467C0-1D4B-4BEE-8D02-17CDAD32D166}"/>
                  </a:ext>
                </a:extLst>
              </p:cNvPr>
              <p:cNvSpPr txBox="1"/>
              <p:nvPr/>
            </p:nvSpPr>
            <p:spPr>
              <a:xfrm>
                <a:off x="2598183" y="4679074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4467C0-1D4B-4BEE-8D02-17CDAD32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83" y="4679074"/>
                <a:ext cx="453650" cy="345929"/>
              </a:xfrm>
              <a:prstGeom prst="rect">
                <a:avLst/>
              </a:prstGeom>
              <a:blipFill>
                <a:blip r:embed="rId9"/>
                <a:stretch>
                  <a:fillRect l="-4000" t="-3571" r="-8000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BD52E30-9DAE-4B40-96D9-9CDB1195BF40}"/>
                  </a:ext>
                </a:extLst>
              </p:cNvPr>
              <p:cNvSpPr txBox="1"/>
              <p:nvPr/>
            </p:nvSpPr>
            <p:spPr>
              <a:xfrm>
                <a:off x="2618926" y="1938391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BD52E30-9DAE-4B40-96D9-9CDB1195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926" y="1938391"/>
                <a:ext cx="453650" cy="347916"/>
              </a:xfrm>
              <a:prstGeom prst="rect">
                <a:avLst/>
              </a:prstGeom>
              <a:blipFill>
                <a:blip r:embed="rId10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D257080-9E4F-4AD8-B51A-276F25786DD7}"/>
                  </a:ext>
                </a:extLst>
              </p:cNvPr>
              <p:cNvSpPr txBox="1"/>
              <p:nvPr/>
            </p:nvSpPr>
            <p:spPr>
              <a:xfrm>
                <a:off x="949302" y="2300867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D257080-9E4F-4AD8-B51A-276F2578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02" y="2300867"/>
                <a:ext cx="564192" cy="288477"/>
              </a:xfrm>
              <a:prstGeom prst="rect">
                <a:avLst/>
              </a:prstGeom>
              <a:blipFill>
                <a:blip r:embed="rId11"/>
                <a:stretch>
                  <a:fillRect l="-7609" t="-4167" r="-652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05F58A-FFFF-49AD-8BEA-F079B702E7A9}"/>
                  </a:ext>
                </a:extLst>
              </p:cNvPr>
              <p:cNvSpPr txBox="1"/>
              <p:nvPr/>
            </p:nvSpPr>
            <p:spPr>
              <a:xfrm>
                <a:off x="3421791" y="2545956"/>
                <a:ext cx="142660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ko-KR"/>
                  <a:t>: 1 (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05F58A-FFFF-49AD-8BEA-F079B702E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91" y="2545956"/>
                <a:ext cx="1426609" cy="288477"/>
              </a:xfrm>
              <a:prstGeom prst="rect">
                <a:avLst/>
              </a:prstGeom>
              <a:blipFill>
                <a:blip r:embed="rId12"/>
                <a:stretch>
                  <a:fillRect l="-5556" t="-23404" r="-9829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899C35-CEEF-4DA7-AD00-F51D49CF13B7}"/>
                  </a:ext>
                </a:extLst>
              </p:cNvPr>
              <p:cNvSpPr txBox="1"/>
              <p:nvPr/>
            </p:nvSpPr>
            <p:spPr>
              <a:xfrm>
                <a:off x="3627631" y="3331473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899C35-CEEF-4DA7-AD00-F51D49CF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31" y="3331473"/>
                <a:ext cx="660117" cy="288477"/>
              </a:xfrm>
              <a:prstGeom prst="rect">
                <a:avLst/>
              </a:prstGeom>
              <a:blipFill>
                <a:blip r:embed="rId13"/>
                <a:stretch>
                  <a:fillRect l="-6481" t="-4255" r="-5556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6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485328-D27D-4EB8-B776-F04B6FAC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07" y="2298933"/>
            <a:ext cx="5448300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51AEA-9BA7-4F06-8B9E-913DBAB80F33}"/>
              </a:ext>
            </a:extLst>
          </p:cNvPr>
          <p:cNvSpPr txBox="1"/>
          <p:nvPr/>
        </p:nvSpPr>
        <p:spPr>
          <a:xfrm>
            <a:off x="225642" y="419449"/>
            <a:ext cx="11453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실험 </a:t>
            </a:r>
            <a:r>
              <a:rPr lang="en-US" altLang="ko-KR"/>
              <a:t>1. XOR</a:t>
            </a:r>
            <a:r>
              <a:rPr lang="ko-KR" altLang="en-US"/>
              <a:t>문제에 대해 은닉층 </a:t>
            </a:r>
            <a:r>
              <a:rPr lang="en-US" altLang="ko-KR"/>
              <a:t>1</a:t>
            </a:r>
            <a:r>
              <a:rPr lang="ko-KR" altLang="en-US"/>
              <a:t>개</a:t>
            </a:r>
            <a:r>
              <a:rPr lang="en-US" altLang="ko-KR"/>
              <a:t>, </a:t>
            </a:r>
            <a:r>
              <a:rPr lang="ko-KR" altLang="en-US"/>
              <a:t>노드 </a:t>
            </a:r>
            <a:r>
              <a:rPr lang="en-US" altLang="ko-KR"/>
              <a:t>10</a:t>
            </a:r>
            <a:r>
              <a:rPr lang="ko-KR" altLang="en-US"/>
              <a:t>개인 </a:t>
            </a:r>
            <a:r>
              <a:rPr lang="en-US" altLang="ko-KR"/>
              <a:t>Sigmoid</a:t>
            </a:r>
            <a:r>
              <a:rPr lang="ko-KR" altLang="en-US"/>
              <a:t>를 사용하는 구조임</a:t>
            </a:r>
            <a:r>
              <a:rPr lang="en-US" altLang="ko-KR"/>
              <a:t>, </a:t>
            </a:r>
          </a:p>
          <a:p>
            <a:r>
              <a:rPr lang="ko-KR" altLang="en-US"/>
              <a:t>하지만 </a:t>
            </a:r>
            <a:r>
              <a:rPr lang="en-US" altLang="ko-KR"/>
              <a:t>W</a:t>
            </a:r>
            <a:r>
              <a:rPr lang="ko-KR" altLang="en-US"/>
              <a:t>의 학습을 앞쪽의 선형변환 한 개에 대해서만 시행함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2</a:t>
            </a:r>
            <a:r>
              <a:rPr lang="ko-KR" altLang="en-US"/>
              <a:t>번째 선형변환 </a:t>
            </a:r>
            <a:r>
              <a:rPr lang="en-US" altLang="ko-KR"/>
              <a:t>W</a:t>
            </a:r>
            <a:r>
              <a:rPr lang="ko-KR" altLang="en-US"/>
              <a:t>는 학습하지 않음</a:t>
            </a:r>
            <a:r>
              <a:rPr lang="en-US" altLang="ko-KR"/>
              <a:t>.(</a:t>
            </a:r>
            <a:r>
              <a:rPr lang="ko-KR" altLang="en-US"/>
              <a:t> 랜덤</a:t>
            </a:r>
            <a:r>
              <a:rPr lang="en-US" altLang="ko-KR"/>
              <a:t>)</a:t>
            </a:r>
          </a:p>
          <a:p>
            <a:r>
              <a:rPr lang="en-US" altLang="ko-KR"/>
              <a:t>10,000</a:t>
            </a:r>
            <a:r>
              <a:rPr lang="ko-KR" altLang="en-US"/>
              <a:t>번의 </a:t>
            </a:r>
            <a:r>
              <a:rPr lang="en-US" altLang="ko-KR"/>
              <a:t>step </a:t>
            </a:r>
            <a:r>
              <a:rPr lang="ko-KR" altLang="en-US"/>
              <a:t>학습에 따른 </a:t>
            </a:r>
            <a:r>
              <a:rPr lang="en-US" altLang="ko-KR"/>
              <a:t>100</a:t>
            </a:r>
            <a:r>
              <a:rPr lang="ko-KR" altLang="en-US"/>
              <a:t>번의 시행결과임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75A9A7-A096-470F-A0DF-4E9A511EA23E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CD8011-FC7B-4E24-ACE8-F1E218DAB0A7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6E361A-79A2-42B4-9CEC-D73216646EAD}"/>
              </a:ext>
            </a:extLst>
          </p:cNvPr>
          <p:cNvSpPr/>
          <p:nvPr/>
        </p:nvSpPr>
        <p:spPr>
          <a:xfrm>
            <a:off x="1702965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3AE5E8-09F7-4E43-8606-633E4A525155}"/>
              </a:ext>
            </a:extLst>
          </p:cNvPr>
          <p:cNvSpPr/>
          <p:nvPr/>
        </p:nvSpPr>
        <p:spPr>
          <a:xfrm>
            <a:off x="1702965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6210D0-C56E-4FCC-9BC5-B0CE326A292C}"/>
              </a:ext>
            </a:extLst>
          </p:cNvPr>
          <p:cNvSpPr/>
          <p:nvPr/>
        </p:nvSpPr>
        <p:spPr>
          <a:xfrm>
            <a:off x="1702965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12BA06-2C40-4A5B-9601-057268AC09CA}"/>
                  </a:ext>
                </a:extLst>
              </p:cNvPr>
              <p:cNvSpPr txBox="1"/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12BA06-2C40-4A5B-9601-057268AC0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43EC633F-B854-46A7-8041-7416227DD15B}"/>
              </a:ext>
            </a:extLst>
          </p:cNvPr>
          <p:cNvSpPr/>
          <p:nvPr/>
        </p:nvSpPr>
        <p:spPr>
          <a:xfrm>
            <a:off x="2588199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BD1576-8BD1-4E34-8909-4660F134EC08}"/>
              </a:ext>
            </a:extLst>
          </p:cNvPr>
          <p:cNvSpPr/>
          <p:nvPr/>
        </p:nvSpPr>
        <p:spPr>
          <a:xfrm>
            <a:off x="2588199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EA7D27-9A69-4C63-BD73-AE06C3FDE8D1}"/>
              </a:ext>
            </a:extLst>
          </p:cNvPr>
          <p:cNvSpPr/>
          <p:nvPr/>
        </p:nvSpPr>
        <p:spPr>
          <a:xfrm>
            <a:off x="2588199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68882-AA25-4242-BE30-2DB9F83C8949}"/>
                  </a:ext>
                </a:extLst>
              </p:cNvPr>
              <p:cNvSpPr txBox="1"/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68882-AA25-4242-BE30-2DB9F83C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5322B7-67BB-4D92-9090-8C8F23B987B2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1056578" y="2399251"/>
            <a:ext cx="646387" cy="74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FB59A-A4BF-4507-A968-53C89989992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056578" y="3120705"/>
            <a:ext cx="646387" cy="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2DE1D1-7159-4453-8853-05255425466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056578" y="3143201"/>
            <a:ext cx="646387" cy="1940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D1B7EBE-D1A1-4C3C-9965-83B45755587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139587" y="239925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32E24D-E1E6-4ACF-AEA4-B30950826674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139587" y="312070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A86F9A-CB22-4B7A-9299-E920C1EA88B6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139587" y="5083728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8DE6392-F8C8-40F9-919D-1FD0ACFA601B}"/>
              </a:ext>
            </a:extLst>
          </p:cNvPr>
          <p:cNvSpPr/>
          <p:nvPr/>
        </p:nvSpPr>
        <p:spPr>
          <a:xfrm>
            <a:off x="3603071" y="3509268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DDE4CE-F614-45D2-89FC-2661F51B674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056578" y="2399251"/>
            <a:ext cx="646387" cy="184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74F797-2948-4D0E-9E6E-F1D2D7E7D1A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056578" y="3120705"/>
            <a:ext cx="646387" cy="11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9A2AD8-0457-4CCD-8BB5-DBB013CEC6F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056578" y="4240060"/>
            <a:ext cx="646387" cy="84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4B3E875-CA9F-493F-84C5-A980E8483D7C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>
            <a:off x="3024821" y="2399251"/>
            <a:ext cx="578250" cy="131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2A5600-25B3-437F-B01D-7AC99B795BAB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024821" y="3120705"/>
            <a:ext cx="578250" cy="59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7C0FF65-C1BE-4440-AE85-E931C46906D6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 flipV="1">
            <a:off x="3024821" y="3718993"/>
            <a:ext cx="578250" cy="136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D20E0F-75E3-47A3-9676-6CAB19BE8F26}"/>
              </a:ext>
            </a:extLst>
          </p:cNvPr>
          <p:cNvSpPr txBox="1"/>
          <p:nvPr/>
        </p:nvSpPr>
        <p:spPr>
          <a:xfrm>
            <a:off x="2009949" y="193074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sigmoid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006119-1283-41A7-8E90-9EF70FC4D788}"/>
                  </a:ext>
                </a:extLst>
              </p:cNvPr>
              <p:cNvSpPr txBox="1"/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006119-1283-41A7-8E90-9EF70FC4D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blipFill>
                <a:blip r:embed="rId5"/>
                <a:stretch>
                  <a:fillRect l="-12000" t="-3509" r="-933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5739DB-D824-4852-AAA4-4FAC0C8F1546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5739DB-D824-4852-AAA4-4FAC0C8F1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C7812A-6A03-4EBD-B37D-C58C9219AD32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C7812A-6A03-4EBD-B37D-C58C9219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7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E9CD98-6B39-4ACC-A7BB-7060F5B0C6FD}"/>
                  </a:ext>
                </a:extLst>
              </p:cNvPr>
              <p:cNvSpPr txBox="1"/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E9CD98-6B39-4ACC-A7BB-7060F5B0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blipFill>
                <a:blip r:embed="rId8"/>
                <a:stretch>
                  <a:fillRect l="-12000" t="-3571" r="-933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3FB3D7-16AA-48EA-9B1F-52ABC84FB694}"/>
                  </a:ext>
                </a:extLst>
              </p:cNvPr>
              <p:cNvSpPr txBox="1"/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3FB3D7-16AA-48EA-9B1F-52ABC84F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blipFill>
                <a:blip r:embed="rId9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5691B-FC7E-4DCC-A007-0C2E6E6D1870}"/>
                  </a:ext>
                </a:extLst>
              </p:cNvPr>
              <p:cNvSpPr txBox="1"/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5691B-FC7E-4DCC-A007-0C2E6E6D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blipFill>
                <a:blip r:embed="rId10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6992C1-43EA-46EA-B8F8-5BA811E88BF3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6992C1-43EA-46EA-B8F8-5BA811E88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1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64C934-AAD0-4EB0-985E-9012FC8FE184}"/>
                  </a:ext>
                </a:extLst>
              </p:cNvPr>
              <p:cNvSpPr txBox="1"/>
              <p:nvPr/>
            </p:nvSpPr>
            <p:spPr>
              <a:xfrm>
                <a:off x="3430180" y="2789237"/>
                <a:ext cx="211590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ko-KR"/>
                  <a:t>: random (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64C934-AAD0-4EB0-985E-9012FC8F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80" y="2789237"/>
                <a:ext cx="2115900" cy="288477"/>
              </a:xfrm>
              <a:prstGeom prst="rect">
                <a:avLst/>
              </a:prstGeom>
              <a:blipFill>
                <a:blip r:embed="rId12"/>
                <a:stretch>
                  <a:fillRect l="-4035" t="-23404" r="-6052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964AE6-0F7F-4B1C-80DE-FF1373E3AB2D}"/>
                  </a:ext>
                </a:extLst>
              </p:cNvPr>
              <p:cNvSpPr txBox="1"/>
              <p:nvPr/>
            </p:nvSpPr>
            <p:spPr>
              <a:xfrm>
                <a:off x="3636020" y="3574754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964AE6-0F7F-4B1C-80DE-FF1373E3A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20" y="3574754"/>
                <a:ext cx="660117" cy="288477"/>
              </a:xfrm>
              <a:prstGeom prst="rect">
                <a:avLst/>
              </a:prstGeom>
              <a:blipFill>
                <a:blip r:embed="rId13"/>
                <a:stretch>
                  <a:fillRect l="-6422" t="-4167" r="-4587" b="-27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2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151AEA-9BA7-4F06-8B9E-913DBAB80F33}"/>
              </a:ext>
            </a:extLst>
          </p:cNvPr>
          <p:cNvSpPr txBox="1"/>
          <p:nvPr/>
        </p:nvSpPr>
        <p:spPr>
          <a:xfrm>
            <a:off x="225642" y="419449"/>
            <a:ext cx="11453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실험 </a:t>
            </a:r>
            <a:r>
              <a:rPr lang="en-US" altLang="ko-KR"/>
              <a:t>1. XOR</a:t>
            </a:r>
            <a:r>
              <a:rPr lang="ko-KR" altLang="en-US"/>
              <a:t>문제에 대해 은닉층 </a:t>
            </a:r>
            <a:r>
              <a:rPr lang="en-US" altLang="ko-KR"/>
              <a:t>5</a:t>
            </a:r>
            <a:r>
              <a:rPr lang="ko-KR" altLang="en-US"/>
              <a:t>개</a:t>
            </a:r>
            <a:r>
              <a:rPr lang="en-US" altLang="ko-KR"/>
              <a:t>, </a:t>
            </a:r>
            <a:r>
              <a:rPr lang="ko-KR" altLang="en-US"/>
              <a:t>노드 </a:t>
            </a:r>
            <a:r>
              <a:rPr lang="en-US" altLang="ko-KR"/>
              <a:t>100</a:t>
            </a:r>
            <a:r>
              <a:rPr lang="ko-KR" altLang="en-US"/>
              <a:t>인 </a:t>
            </a:r>
            <a:r>
              <a:rPr lang="en-US" altLang="ko-KR"/>
              <a:t>ReLU</a:t>
            </a:r>
            <a:r>
              <a:rPr lang="ko-KR" altLang="en-US"/>
              <a:t>를 사용하는 구조임</a:t>
            </a:r>
            <a:r>
              <a:rPr lang="en-US" altLang="ko-KR"/>
              <a:t>, </a:t>
            </a:r>
          </a:p>
          <a:p>
            <a:r>
              <a:rPr lang="ko-KR" altLang="en-US"/>
              <a:t>하지만 </a:t>
            </a:r>
            <a:r>
              <a:rPr lang="en-US" altLang="ko-KR"/>
              <a:t>W</a:t>
            </a:r>
            <a:r>
              <a:rPr lang="ko-KR" altLang="en-US"/>
              <a:t>의 학습을 앞쪽의 선형변환 한 개에 대해서만 시행함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2</a:t>
            </a:r>
            <a:r>
              <a:rPr lang="ko-KR" altLang="en-US"/>
              <a:t>번째 선형변환 </a:t>
            </a:r>
            <a:r>
              <a:rPr lang="en-US" altLang="ko-KR"/>
              <a:t>W</a:t>
            </a:r>
            <a:r>
              <a:rPr lang="ko-KR" altLang="en-US"/>
              <a:t>는 학습하지 않음</a:t>
            </a:r>
            <a:r>
              <a:rPr lang="en-US" altLang="ko-KR"/>
              <a:t>.(</a:t>
            </a:r>
            <a:r>
              <a:rPr lang="ko-KR" altLang="en-US"/>
              <a:t> 랜덤</a:t>
            </a:r>
            <a:r>
              <a:rPr lang="en-US" altLang="ko-KR"/>
              <a:t>)</a:t>
            </a:r>
          </a:p>
          <a:p>
            <a:r>
              <a:rPr lang="en-US" altLang="ko-KR"/>
              <a:t>10,000</a:t>
            </a:r>
            <a:r>
              <a:rPr lang="ko-KR" altLang="en-US"/>
              <a:t>번의 </a:t>
            </a:r>
            <a:r>
              <a:rPr lang="en-US" altLang="ko-KR"/>
              <a:t>step </a:t>
            </a:r>
            <a:r>
              <a:rPr lang="ko-KR" altLang="en-US"/>
              <a:t>학습에 따른 </a:t>
            </a:r>
            <a:r>
              <a:rPr lang="en-US" altLang="ko-KR"/>
              <a:t>100</a:t>
            </a:r>
            <a:r>
              <a:rPr lang="ko-KR" altLang="en-US"/>
              <a:t>번의 시행결과임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75A9A7-A096-470F-A0DF-4E9A511EA23E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CD8011-FC7B-4E24-ACE8-F1E218DAB0A7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6E361A-79A2-42B4-9CEC-D73216646EAD}"/>
              </a:ext>
            </a:extLst>
          </p:cNvPr>
          <p:cNvSpPr/>
          <p:nvPr/>
        </p:nvSpPr>
        <p:spPr>
          <a:xfrm>
            <a:off x="1702965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3AE5E8-09F7-4E43-8606-633E4A525155}"/>
              </a:ext>
            </a:extLst>
          </p:cNvPr>
          <p:cNvSpPr/>
          <p:nvPr/>
        </p:nvSpPr>
        <p:spPr>
          <a:xfrm>
            <a:off x="1702965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6210D0-C56E-4FCC-9BC5-B0CE326A292C}"/>
              </a:ext>
            </a:extLst>
          </p:cNvPr>
          <p:cNvSpPr/>
          <p:nvPr/>
        </p:nvSpPr>
        <p:spPr>
          <a:xfrm>
            <a:off x="1702965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12BA06-2C40-4A5B-9601-057268AC09CA}"/>
                  </a:ext>
                </a:extLst>
              </p:cNvPr>
              <p:cNvSpPr txBox="1"/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12BA06-2C40-4A5B-9601-057268AC0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43EC633F-B854-46A7-8041-7416227DD15B}"/>
              </a:ext>
            </a:extLst>
          </p:cNvPr>
          <p:cNvSpPr/>
          <p:nvPr/>
        </p:nvSpPr>
        <p:spPr>
          <a:xfrm>
            <a:off x="2588199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BD1576-8BD1-4E34-8909-4660F134EC08}"/>
              </a:ext>
            </a:extLst>
          </p:cNvPr>
          <p:cNvSpPr/>
          <p:nvPr/>
        </p:nvSpPr>
        <p:spPr>
          <a:xfrm>
            <a:off x="2588199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EA7D27-9A69-4C63-BD73-AE06C3FDE8D1}"/>
              </a:ext>
            </a:extLst>
          </p:cNvPr>
          <p:cNvSpPr/>
          <p:nvPr/>
        </p:nvSpPr>
        <p:spPr>
          <a:xfrm>
            <a:off x="2588199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68882-AA25-4242-BE30-2DB9F83C8949}"/>
                  </a:ext>
                </a:extLst>
              </p:cNvPr>
              <p:cNvSpPr txBox="1"/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68882-AA25-4242-BE30-2DB9F83C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5322B7-67BB-4D92-9090-8C8F23B987B2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1056578" y="2399251"/>
            <a:ext cx="646387" cy="74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FB59A-A4BF-4507-A968-53C89989992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056578" y="3120705"/>
            <a:ext cx="646387" cy="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2DE1D1-7159-4453-8853-05255425466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056578" y="3143201"/>
            <a:ext cx="646387" cy="1940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D1B7EBE-D1A1-4C3C-9965-83B45755587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139587" y="239925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32E24D-E1E6-4ACF-AEA4-B30950826674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139587" y="312070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A86F9A-CB22-4B7A-9299-E920C1EA88B6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139587" y="5083728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8DE6392-F8C8-40F9-919D-1FD0ACFA601B}"/>
              </a:ext>
            </a:extLst>
          </p:cNvPr>
          <p:cNvSpPr/>
          <p:nvPr/>
        </p:nvSpPr>
        <p:spPr>
          <a:xfrm>
            <a:off x="4884050" y="352559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DDE4CE-F614-45D2-89FC-2661F51B674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056578" y="2399251"/>
            <a:ext cx="646387" cy="184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74F797-2948-4D0E-9E6E-F1D2D7E7D1A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056578" y="3120705"/>
            <a:ext cx="646387" cy="11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9A2AD8-0457-4CCD-8BB5-DBB013CEC6F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056578" y="4240060"/>
            <a:ext cx="646387" cy="84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4B3E875-CA9F-493F-84C5-A980E8483D7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305800" y="2415577"/>
            <a:ext cx="578250" cy="131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2A5600-25B3-437F-B01D-7AC99B795BA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305800" y="3137031"/>
            <a:ext cx="578250" cy="59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7C0FF65-C1BE-4440-AE85-E931C46906D6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305800" y="3735319"/>
            <a:ext cx="578250" cy="136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D20E0F-75E3-47A3-9676-6CAB19BE8F26}"/>
              </a:ext>
            </a:extLst>
          </p:cNvPr>
          <p:cNvSpPr txBox="1"/>
          <p:nvPr/>
        </p:nvSpPr>
        <p:spPr>
          <a:xfrm>
            <a:off x="2009949" y="1930749"/>
            <a:ext cx="53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ReLU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006119-1283-41A7-8E90-9EF70FC4D788}"/>
                  </a:ext>
                </a:extLst>
              </p:cNvPr>
              <p:cNvSpPr txBox="1"/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006119-1283-41A7-8E90-9EF70FC4D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blipFill>
                <a:blip r:embed="rId4"/>
                <a:stretch>
                  <a:fillRect l="-12000" t="-3509" r="-933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5739DB-D824-4852-AAA4-4FAC0C8F1546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5739DB-D824-4852-AAA4-4FAC0C8F1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5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C7812A-6A03-4EBD-B37D-C58C9219AD32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C7812A-6A03-4EBD-B37D-C58C9219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E9CD98-6B39-4ACC-A7BB-7060F5B0C6FD}"/>
                  </a:ext>
                </a:extLst>
              </p:cNvPr>
              <p:cNvSpPr txBox="1"/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E9CD98-6B39-4ACC-A7BB-7060F5B0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13333" t="-3571" r="-8000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3FB3D7-16AA-48EA-9B1F-52ABC84FB694}"/>
                  </a:ext>
                </a:extLst>
              </p:cNvPr>
              <p:cNvSpPr txBox="1"/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3FB3D7-16AA-48EA-9B1F-52ABC84F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blipFill>
                <a:blip r:embed="rId8"/>
                <a:stretch>
                  <a:fillRect l="-8108" t="-3509" r="-4054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5691B-FC7E-4DCC-A007-0C2E6E6D1870}"/>
                  </a:ext>
                </a:extLst>
              </p:cNvPr>
              <p:cNvSpPr txBox="1"/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5691B-FC7E-4DCC-A007-0C2E6E6D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blipFill>
                <a:blip r:embed="rId9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6992C1-43EA-46EA-B8F8-5BA811E88BF3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6992C1-43EA-46EA-B8F8-5BA811E88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0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64C934-AAD0-4EB0-985E-9012FC8FE184}"/>
                  </a:ext>
                </a:extLst>
              </p:cNvPr>
              <p:cNvSpPr txBox="1"/>
              <p:nvPr/>
            </p:nvSpPr>
            <p:spPr>
              <a:xfrm>
                <a:off x="2833397" y="2671573"/>
                <a:ext cx="208319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/>
                  <a:t>: random (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64C934-AAD0-4EB0-985E-9012FC8F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97" y="2671573"/>
                <a:ext cx="2083199" cy="288477"/>
              </a:xfrm>
              <a:prstGeom prst="rect">
                <a:avLst/>
              </a:prstGeom>
              <a:blipFill>
                <a:blip r:embed="rId11"/>
                <a:stretch>
                  <a:fillRect l="-4094" t="-22917" r="-6140" b="-47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964AE6-0F7F-4B1C-80DE-FF1373E3AB2D}"/>
                  </a:ext>
                </a:extLst>
              </p:cNvPr>
              <p:cNvSpPr txBox="1"/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964AE6-0F7F-4B1C-80DE-FF1373E3A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blipFill>
                <a:blip r:embed="rId12"/>
                <a:stretch>
                  <a:fillRect l="-6481" t="-4255" r="-4630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83317-F3D7-44E6-9469-9D931886D40D}"/>
                  </a:ext>
                </a:extLst>
              </p:cNvPr>
              <p:cNvSpPr txBox="1"/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83317-F3D7-44E6-9469-9D931886D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타원 40">
            <a:extLst>
              <a:ext uri="{FF2B5EF4-FFF2-40B4-BE49-F238E27FC236}">
                <a16:creationId xmlns:a16="http://schemas.microsoft.com/office/drawing/2014/main" id="{AE621199-9F64-4721-AEE4-BEA13AD5EBD0}"/>
              </a:ext>
            </a:extLst>
          </p:cNvPr>
          <p:cNvSpPr/>
          <p:nvPr/>
        </p:nvSpPr>
        <p:spPr>
          <a:xfrm>
            <a:off x="3879393" y="2195939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9D4781F-D1EE-45F8-B1EE-73A1B5E62AB4}"/>
              </a:ext>
            </a:extLst>
          </p:cNvPr>
          <p:cNvSpPr/>
          <p:nvPr/>
        </p:nvSpPr>
        <p:spPr>
          <a:xfrm>
            <a:off x="3879393" y="291739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CE8AA89-C1AE-4D60-AA69-A384F041D2A1}"/>
              </a:ext>
            </a:extLst>
          </p:cNvPr>
          <p:cNvSpPr/>
          <p:nvPr/>
        </p:nvSpPr>
        <p:spPr>
          <a:xfrm>
            <a:off x="3879393" y="488041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DB47F8-B395-485B-8178-563821C160FD}"/>
                  </a:ext>
                </a:extLst>
              </p:cNvPr>
              <p:cNvSpPr txBox="1"/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DB47F8-B395-485B-8178-563821C16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9FF9B8-8FE6-4384-B18B-4FF25DD8E829}"/>
                  </a:ext>
                </a:extLst>
              </p:cNvPr>
              <p:cNvSpPr txBox="1"/>
              <p:nvPr/>
            </p:nvSpPr>
            <p:spPr>
              <a:xfrm>
                <a:off x="3897766" y="4928768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9FF9B8-8FE6-4384-B18B-4FF25DD8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6" y="4928768"/>
                <a:ext cx="453650" cy="345929"/>
              </a:xfrm>
              <a:prstGeom prst="rect">
                <a:avLst/>
              </a:prstGeom>
              <a:blipFill>
                <a:blip r:embed="rId15"/>
                <a:stretch>
                  <a:fillRect l="-8000" t="-3571" r="-4000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B2F8A6-A212-45F2-8339-4799C79E4867}"/>
                  </a:ext>
                </a:extLst>
              </p:cNvPr>
              <p:cNvSpPr txBox="1"/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B2F8A6-A212-45F2-8339-4799C79E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blipFill>
                <a:blip r:embed="rId16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그림 47">
            <a:extLst>
              <a:ext uri="{FF2B5EF4-FFF2-40B4-BE49-F238E27FC236}">
                <a16:creationId xmlns:a16="http://schemas.microsoft.com/office/drawing/2014/main" id="{8215007C-B75F-4C65-BF7D-4C605CE474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2079" y="1871406"/>
            <a:ext cx="4916330" cy="3818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F508EA-D18A-4E10-ADB4-5349DA90850E}"/>
                  </a:ext>
                </a:extLst>
              </p:cNvPr>
              <p:cNvSpPr txBox="1"/>
              <p:nvPr/>
            </p:nvSpPr>
            <p:spPr>
              <a:xfrm>
                <a:off x="7844111" y="3760736"/>
                <a:ext cx="617156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임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F508EA-D18A-4E10-ADB4-5349DA90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111" y="3760736"/>
                <a:ext cx="617156" cy="282193"/>
              </a:xfrm>
              <a:prstGeom prst="rect">
                <a:avLst/>
              </a:prstGeom>
              <a:blipFill>
                <a:blip r:embed="rId18"/>
                <a:stretch>
                  <a:fillRect l="-6931" t="-6522" r="-10891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0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151AEA-9BA7-4F06-8B9E-913DBAB80F33}"/>
              </a:ext>
            </a:extLst>
          </p:cNvPr>
          <p:cNvSpPr txBox="1"/>
          <p:nvPr/>
        </p:nvSpPr>
        <p:spPr>
          <a:xfrm>
            <a:off x="225642" y="419449"/>
            <a:ext cx="9041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실험 </a:t>
            </a:r>
            <a:r>
              <a:rPr lang="en-US" altLang="ko-KR"/>
              <a:t>1. MNIST </a:t>
            </a:r>
            <a:r>
              <a:rPr lang="ko-KR" altLang="en-US"/>
              <a:t>각 </a:t>
            </a:r>
            <a:r>
              <a:rPr lang="en-US" altLang="ko-KR"/>
              <a:t>10</a:t>
            </a:r>
            <a:r>
              <a:rPr lang="ko-KR" altLang="en-US"/>
              <a:t>개 총 </a:t>
            </a:r>
            <a:r>
              <a:rPr lang="en-US" altLang="ko-KR"/>
              <a:t>100</a:t>
            </a:r>
            <a:r>
              <a:rPr lang="ko-KR" altLang="en-US"/>
              <a:t>개 숫자 데이터에 대해 결정적인 문제로 가정하여 학습</a:t>
            </a:r>
            <a:r>
              <a:rPr lang="en-US" altLang="ko-KR"/>
              <a:t>,</a:t>
            </a:r>
          </a:p>
          <a:p>
            <a:r>
              <a:rPr lang="ko-KR" altLang="en-US"/>
              <a:t>은닉층 </a:t>
            </a:r>
            <a:r>
              <a:rPr lang="en-US" altLang="ko-KR"/>
              <a:t>8, </a:t>
            </a:r>
            <a:r>
              <a:rPr lang="ko-KR" altLang="en-US"/>
              <a:t>노드 개수 </a:t>
            </a:r>
            <a:r>
              <a:rPr lang="en-US" altLang="ko-KR"/>
              <a:t>128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75A9A7-A096-470F-A0DF-4E9A511EA23E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CD8011-FC7B-4E24-ACE8-F1E218DAB0A7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6E361A-79A2-42B4-9CEC-D73216646EAD}"/>
              </a:ext>
            </a:extLst>
          </p:cNvPr>
          <p:cNvSpPr/>
          <p:nvPr/>
        </p:nvSpPr>
        <p:spPr>
          <a:xfrm>
            <a:off x="1702965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3AE5E8-09F7-4E43-8606-633E4A525155}"/>
              </a:ext>
            </a:extLst>
          </p:cNvPr>
          <p:cNvSpPr/>
          <p:nvPr/>
        </p:nvSpPr>
        <p:spPr>
          <a:xfrm>
            <a:off x="1702965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6210D0-C56E-4FCC-9BC5-B0CE326A292C}"/>
              </a:ext>
            </a:extLst>
          </p:cNvPr>
          <p:cNvSpPr/>
          <p:nvPr/>
        </p:nvSpPr>
        <p:spPr>
          <a:xfrm>
            <a:off x="1702965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12BA06-2C40-4A5B-9601-057268AC09CA}"/>
                  </a:ext>
                </a:extLst>
              </p:cNvPr>
              <p:cNvSpPr txBox="1"/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12BA06-2C40-4A5B-9601-057268AC0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43EC633F-B854-46A7-8041-7416227DD15B}"/>
              </a:ext>
            </a:extLst>
          </p:cNvPr>
          <p:cNvSpPr/>
          <p:nvPr/>
        </p:nvSpPr>
        <p:spPr>
          <a:xfrm>
            <a:off x="2588199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BD1576-8BD1-4E34-8909-4660F134EC08}"/>
              </a:ext>
            </a:extLst>
          </p:cNvPr>
          <p:cNvSpPr/>
          <p:nvPr/>
        </p:nvSpPr>
        <p:spPr>
          <a:xfrm>
            <a:off x="2588199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EA7D27-9A69-4C63-BD73-AE06C3FDE8D1}"/>
              </a:ext>
            </a:extLst>
          </p:cNvPr>
          <p:cNvSpPr/>
          <p:nvPr/>
        </p:nvSpPr>
        <p:spPr>
          <a:xfrm>
            <a:off x="2588199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68882-AA25-4242-BE30-2DB9F83C8949}"/>
                  </a:ext>
                </a:extLst>
              </p:cNvPr>
              <p:cNvSpPr txBox="1"/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68882-AA25-4242-BE30-2DB9F83C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5322B7-67BB-4D92-9090-8C8F23B987B2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1056578" y="2399251"/>
            <a:ext cx="646387" cy="74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FB59A-A4BF-4507-A968-53C89989992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056578" y="3120705"/>
            <a:ext cx="646387" cy="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2DE1D1-7159-4453-8853-05255425466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056578" y="3143201"/>
            <a:ext cx="646387" cy="1940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D1B7EBE-D1A1-4C3C-9965-83B45755587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139587" y="239925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32E24D-E1E6-4ACF-AEA4-B30950826674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139587" y="312070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A86F9A-CB22-4B7A-9299-E920C1EA88B6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139587" y="5083728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8DE6392-F8C8-40F9-919D-1FD0ACFA601B}"/>
              </a:ext>
            </a:extLst>
          </p:cNvPr>
          <p:cNvSpPr/>
          <p:nvPr/>
        </p:nvSpPr>
        <p:spPr>
          <a:xfrm>
            <a:off x="4884050" y="352559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DDE4CE-F614-45D2-89FC-2661F51B674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056578" y="2399251"/>
            <a:ext cx="646387" cy="184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74F797-2948-4D0E-9E6E-F1D2D7E7D1A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056578" y="3120705"/>
            <a:ext cx="646387" cy="11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9A2AD8-0457-4CCD-8BB5-DBB013CEC6F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056578" y="4240060"/>
            <a:ext cx="646387" cy="84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4B3E875-CA9F-493F-84C5-A980E8483D7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305800" y="2415577"/>
            <a:ext cx="578250" cy="131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2A5600-25B3-437F-B01D-7AC99B795BA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305800" y="3137031"/>
            <a:ext cx="578250" cy="59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7C0FF65-C1BE-4440-AE85-E931C46906D6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305800" y="3735319"/>
            <a:ext cx="578250" cy="136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D20E0F-75E3-47A3-9676-6CAB19BE8F26}"/>
              </a:ext>
            </a:extLst>
          </p:cNvPr>
          <p:cNvSpPr txBox="1"/>
          <p:nvPr/>
        </p:nvSpPr>
        <p:spPr>
          <a:xfrm>
            <a:off x="2009949" y="1930749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PPNS(</a:t>
            </a:r>
            <a:r>
              <a:rPr lang="ko-KR" altLang="en-US" sz="1200"/>
              <a:t>고정 혹은 학습</a:t>
            </a:r>
            <a:r>
              <a:rPr lang="en-US" altLang="ko-KR" sz="1200"/>
              <a:t>)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006119-1283-41A7-8E90-9EF70FC4D788}"/>
                  </a:ext>
                </a:extLst>
              </p:cNvPr>
              <p:cNvSpPr txBox="1"/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006119-1283-41A7-8E90-9EF70FC4D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blipFill>
                <a:blip r:embed="rId4"/>
                <a:stretch>
                  <a:fillRect l="-12000" t="-3509" r="-933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5739DB-D824-4852-AAA4-4FAC0C8F1546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5739DB-D824-4852-AAA4-4FAC0C8F1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5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C7812A-6A03-4EBD-B37D-C58C9219AD32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C7812A-6A03-4EBD-B37D-C58C9219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E9CD98-6B39-4ACC-A7BB-7060F5B0C6FD}"/>
                  </a:ext>
                </a:extLst>
              </p:cNvPr>
              <p:cNvSpPr txBox="1"/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E9CD98-6B39-4ACC-A7BB-7060F5B0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13333" t="-3571" r="-8000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3FB3D7-16AA-48EA-9B1F-52ABC84FB694}"/>
                  </a:ext>
                </a:extLst>
              </p:cNvPr>
              <p:cNvSpPr txBox="1"/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3FB3D7-16AA-48EA-9B1F-52ABC84F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blipFill>
                <a:blip r:embed="rId8"/>
                <a:stretch>
                  <a:fillRect l="-8108" t="-3509" r="-4054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5691B-FC7E-4DCC-A007-0C2E6E6D1870}"/>
                  </a:ext>
                </a:extLst>
              </p:cNvPr>
              <p:cNvSpPr txBox="1"/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5691B-FC7E-4DCC-A007-0C2E6E6D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blipFill>
                <a:blip r:embed="rId9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6992C1-43EA-46EA-B8F8-5BA811E88BF3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6992C1-43EA-46EA-B8F8-5BA811E88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0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64C934-AAD0-4EB0-985E-9012FC8FE184}"/>
                  </a:ext>
                </a:extLst>
              </p:cNvPr>
              <p:cNvSpPr txBox="1"/>
              <p:nvPr/>
            </p:nvSpPr>
            <p:spPr>
              <a:xfrm>
                <a:off x="2833397" y="2671573"/>
                <a:ext cx="3170035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/>
                  <a:t>: random (</a:t>
                </a:r>
                <a:r>
                  <a:rPr lang="ko-KR" altLang="en-US"/>
                  <a:t>고정 혹은 학습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64C934-AAD0-4EB0-985E-9012FC8F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97" y="2671573"/>
                <a:ext cx="3170035" cy="288477"/>
              </a:xfrm>
              <a:prstGeom prst="rect">
                <a:avLst/>
              </a:prstGeom>
              <a:blipFill>
                <a:blip r:embed="rId11"/>
                <a:stretch>
                  <a:fillRect l="-2692" t="-22917" r="-3654" b="-47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964AE6-0F7F-4B1C-80DE-FF1373E3AB2D}"/>
                  </a:ext>
                </a:extLst>
              </p:cNvPr>
              <p:cNvSpPr txBox="1"/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964AE6-0F7F-4B1C-80DE-FF1373E3A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blipFill>
                <a:blip r:embed="rId12"/>
                <a:stretch>
                  <a:fillRect l="-6481" t="-4255" r="-4630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83317-F3D7-44E6-9469-9D931886D40D}"/>
                  </a:ext>
                </a:extLst>
              </p:cNvPr>
              <p:cNvSpPr txBox="1"/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83317-F3D7-44E6-9469-9D931886D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타원 40">
            <a:extLst>
              <a:ext uri="{FF2B5EF4-FFF2-40B4-BE49-F238E27FC236}">
                <a16:creationId xmlns:a16="http://schemas.microsoft.com/office/drawing/2014/main" id="{AE621199-9F64-4721-AEE4-BEA13AD5EBD0}"/>
              </a:ext>
            </a:extLst>
          </p:cNvPr>
          <p:cNvSpPr/>
          <p:nvPr/>
        </p:nvSpPr>
        <p:spPr>
          <a:xfrm>
            <a:off x="3879393" y="2195939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9D4781F-D1EE-45F8-B1EE-73A1B5E62AB4}"/>
              </a:ext>
            </a:extLst>
          </p:cNvPr>
          <p:cNvSpPr/>
          <p:nvPr/>
        </p:nvSpPr>
        <p:spPr>
          <a:xfrm>
            <a:off x="3879393" y="291739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CE8AA89-C1AE-4D60-AA69-A384F041D2A1}"/>
              </a:ext>
            </a:extLst>
          </p:cNvPr>
          <p:cNvSpPr/>
          <p:nvPr/>
        </p:nvSpPr>
        <p:spPr>
          <a:xfrm>
            <a:off x="3879393" y="488041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DB47F8-B395-485B-8178-563821C160FD}"/>
                  </a:ext>
                </a:extLst>
              </p:cNvPr>
              <p:cNvSpPr txBox="1"/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DB47F8-B395-485B-8178-563821C16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9FF9B8-8FE6-4384-B18B-4FF25DD8E829}"/>
                  </a:ext>
                </a:extLst>
              </p:cNvPr>
              <p:cNvSpPr txBox="1"/>
              <p:nvPr/>
            </p:nvSpPr>
            <p:spPr>
              <a:xfrm>
                <a:off x="3897766" y="4928768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(9)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9FF9B8-8FE6-4384-B18B-4FF25DD8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6" y="4928768"/>
                <a:ext cx="453650" cy="345929"/>
              </a:xfrm>
              <a:prstGeom prst="rect">
                <a:avLst/>
              </a:prstGeom>
              <a:blipFill>
                <a:blip r:embed="rId15"/>
                <a:stretch>
                  <a:fillRect l="-8000" t="-3571" r="-4000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B2F8A6-A212-45F2-8339-4799C79E4867}"/>
                  </a:ext>
                </a:extLst>
              </p:cNvPr>
              <p:cNvSpPr txBox="1"/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(9)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B2F8A6-A212-45F2-8339-4799C79E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blipFill>
                <a:blip r:embed="rId16"/>
                <a:stretch>
                  <a:fillRect l="-4054" t="-3509" r="-6757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2B922C1-EBA5-4897-A562-D824474072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8630" y="1506294"/>
            <a:ext cx="5210175" cy="40386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40F72C-C4AB-4536-8BF6-535D37B45ADA}"/>
              </a:ext>
            </a:extLst>
          </p:cNvPr>
          <p:cNvSpPr txBox="1"/>
          <p:nvPr/>
        </p:nvSpPr>
        <p:spPr>
          <a:xfrm>
            <a:off x="8609550" y="1969058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빨간색 </a:t>
            </a:r>
            <a:r>
              <a:rPr lang="en-US" altLang="ko-KR" sz="1200"/>
              <a:t>: W1</a:t>
            </a:r>
            <a:r>
              <a:rPr lang="ko-KR" altLang="en-US" sz="1200"/>
              <a:t>만 학습 나머지 고정</a:t>
            </a:r>
            <a:r>
              <a:rPr lang="en-US" altLang="ko-KR" sz="1200"/>
              <a:t>(PPNS)</a:t>
            </a:r>
          </a:p>
          <a:p>
            <a:r>
              <a:rPr lang="ko-KR" altLang="en-US" sz="1200"/>
              <a:t>초록색 </a:t>
            </a:r>
            <a:r>
              <a:rPr lang="en-US" altLang="ko-KR" sz="1200"/>
              <a:t>: W </a:t>
            </a:r>
            <a:r>
              <a:rPr lang="ko-KR" altLang="en-US" sz="1200"/>
              <a:t>모두 학습</a:t>
            </a:r>
            <a:r>
              <a:rPr lang="en-US" altLang="ko-KR" sz="1200"/>
              <a:t>, PPNS </a:t>
            </a:r>
            <a:r>
              <a:rPr lang="ko-KR" altLang="en-US" sz="1200"/>
              <a:t>고정</a:t>
            </a:r>
            <a:endParaRPr lang="en-US" altLang="ko-KR" sz="1200"/>
          </a:p>
          <a:p>
            <a:r>
              <a:rPr lang="ko-KR" altLang="en-US" sz="1200"/>
              <a:t>파랑색 </a:t>
            </a:r>
            <a:r>
              <a:rPr lang="en-US" altLang="ko-KR" sz="1200"/>
              <a:t>: </a:t>
            </a:r>
            <a:r>
              <a:rPr lang="ko-KR" altLang="en-US" sz="1200"/>
              <a:t>다 학습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F5A853-17DB-4E89-B9EF-8B4AE5F90C2A}"/>
              </a:ext>
            </a:extLst>
          </p:cNvPr>
          <p:cNvSpPr txBox="1"/>
          <p:nvPr/>
        </p:nvSpPr>
        <p:spPr>
          <a:xfrm>
            <a:off x="7000533" y="5619759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하지만 파라미터가 손실함수를 최소화한다고 하였음에도 불구</a:t>
            </a:r>
            <a:endParaRPr lang="en-US" altLang="ko-KR" sz="1200"/>
          </a:p>
          <a:p>
            <a:r>
              <a:rPr lang="ko-KR" altLang="en-US" sz="1200"/>
              <a:t>하고 초록색과 파랑색은 별차이 없음</a:t>
            </a:r>
            <a:r>
              <a:rPr lang="en-US" altLang="ko-KR" sz="1200"/>
              <a:t>,</a:t>
            </a:r>
          </a:p>
          <a:p>
            <a:r>
              <a:rPr lang="ko-KR" altLang="en-US" sz="1200"/>
              <a:t>오히려 손실함수의 진동이 발생함</a:t>
            </a:r>
            <a:r>
              <a:rPr lang="en-US" altLang="ko-KR" sz="1200"/>
              <a:t>,</a:t>
            </a:r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4798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2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3F8E8E-8878-47D9-BB24-B93536105E94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5E28C3-B2D6-4032-8156-76BF8C81BECC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2B900F-1977-4144-9FD0-DDE4344B5915}"/>
              </a:ext>
            </a:extLst>
          </p:cNvPr>
          <p:cNvSpPr/>
          <p:nvPr/>
        </p:nvSpPr>
        <p:spPr>
          <a:xfrm>
            <a:off x="1702965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29DB72-491F-4342-9EE8-FCFCD2D7539B}"/>
              </a:ext>
            </a:extLst>
          </p:cNvPr>
          <p:cNvSpPr/>
          <p:nvPr/>
        </p:nvSpPr>
        <p:spPr>
          <a:xfrm>
            <a:off x="1702965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03C2CD-1F62-49B9-A1B5-FCC9E926DE8D}"/>
              </a:ext>
            </a:extLst>
          </p:cNvPr>
          <p:cNvSpPr/>
          <p:nvPr/>
        </p:nvSpPr>
        <p:spPr>
          <a:xfrm>
            <a:off x="1702965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3627A-D09C-4288-B0F2-AD6E1CDA232F}"/>
                  </a:ext>
                </a:extLst>
              </p:cNvPr>
              <p:cNvSpPr txBox="1"/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3627A-D09C-4288-B0F2-AD6E1CDA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CE79716F-1E58-4997-A282-93DB9F19E2B0}"/>
              </a:ext>
            </a:extLst>
          </p:cNvPr>
          <p:cNvSpPr/>
          <p:nvPr/>
        </p:nvSpPr>
        <p:spPr>
          <a:xfrm>
            <a:off x="2588199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C8E2D2-A9AC-4083-BACA-5BE5EC7DFBD9}"/>
              </a:ext>
            </a:extLst>
          </p:cNvPr>
          <p:cNvSpPr/>
          <p:nvPr/>
        </p:nvSpPr>
        <p:spPr>
          <a:xfrm>
            <a:off x="2588199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F7D305-E39C-4DE4-B247-A3CA4DB0BC0B}"/>
              </a:ext>
            </a:extLst>
          </p:cNvPr>
          <p:cNvSpPr/>
          <p:nvPr/>
        </p:nvSpPr>
        <p:spPr>
          <a:xfrm>
            <a:off x="2588199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3BFA6-A481-4942-9548-C36A1949AFE8}"/>
                  </a:ext>
                </a:extLst>
              </p:cNvPr>
              <p:cNvSpPr txBox="1"/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3BFA6-A481-4942-9548-C36A1949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5F2D5E-F552-4A31-9F3C-D89CB91F0013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056578" y="2399251"/>
            <a:ext cx="646387" cy="74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4C5E10-CF77-4390-878B-B0E5380EF0A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056578" y="3120705"/>
            <a:ext cx="646387" cy="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F07319-BA75-42F0-9B5A-ADBAB086FDF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056578" y="3143201"/>
            <a:ext cx="646387" cy="1940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A4C21C-5FA2-4179-9CC5-3BC23783850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139587" y="239925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C56CAB-B08D-4925-A50B-491025E77F1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139587" y="312070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AC4719-E605-4639-9B52-A847B1156C1F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139587" y="5083728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AEB0B6B-2931-4FE9-827C-F9FA5A8CDD4A}"/>
              </a:ext>
            </a:extLst>
          </p:cNvPr>
          <p:cNvSpPr/>
          <p:nvPr/>
        </p:nvSpPr>
        <p:spPr>
          <a:xfrm>
            <a:off x="4884050" y="352559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611EE5-EF2F-46B2-9CE4-5FBC0D14BA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56578" y="2399251"/>
            <a:ext cx="646387" cy="184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D437D2-9BA2-46A3-8B9A-A67AE450538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056578" y="3120705"/>
            <a:ext cx="646387" cy="11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A58A4A-462E-4589-B76F-6EBAE34B33E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056578" y="4240060"/>
            <a:ext cx="646387" cy="84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96871D-DE4D-497F-B0F3-73177F9FBB54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305800" y="2415577"/>
            <a:ext cx="578250" cy="131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B09D6C-E7D3-496C-B11A-2802B492CA2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305800" y="3137031"/>
            <a:ext cx="578250" cy="59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7D418C-80BF-459A-9037-7ABA35F9184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305800" y="3735319"/>
            <a:ext cx="578250" cy="136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5C9EBC-4520-4006-8071-4F8C19C6D6F9}"/>
              </a:ext>
            </a:extLst>
          </p:cNvPr>
          <p:cNvSpPr txBox="1"/>
          <p:nvPr/>
        </p:nvSpPr>
        <p:spPr>
          <a:xfrm>
            <a:off x="2009949" y="1930749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PPNS(</a:t>
            </a:r>
            <a:r>
              <a:rPr lang="ko-KR" altLang="en-US" sz="1200"/>
              <a:t>고정 혹은 학습</a:t>
            </a:r>
            <a:r>
              <a:rPr lang="en-US" altLang="ko-KR" sz="1200"/>
              <a:t>)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0E1BB0-A0BF-4D5D-8145-867A3A0978B7}"/>
                  </a:ext>
                </a:extLst>
              </p:cNvPr>
              <p:cNvSpPr txBox="1"/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0E1BB0-A0BF-4D5D-8145-867A3A09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blipFill>
                <a:blip r:embed="rId4"/>
                <a:stretch>
                  <a:fillRect l="-12000" t="-3509" r="-933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B4842-B6CF-4373-90BF-710B4B67EB88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B4842-B6CF-4373-90BF-710B4B67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5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6CB20B-0FF0-4A8C-B050-8972E436BBA6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6CB20B-0FF0-4A8C-B050-8972E436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85AB1A-CC02-4511-8417-42EB90182129}"/>
                  </a:ext>
                </a:extLst>
              </p:cNvPr>
              <p:cNvSpPr txBox="1"/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85AB1A-CC02-4511-8417-42EB90182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12000" t="-3571" r="-933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108F3E-9591-49F8-AEA4-BF1BC82CF9D5}"/>
                  </a:ext>
                </a:extLst>
              </p:cNvPr>
              <p:cNvSpPr txBox="1"/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108F3E-9591-49F8-AEA4-BF1BC82C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blipFill>
                <a:blip r:embed="rId8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DB33F2-DE81-40F7-B3FC-F8D38570B088}"/>
                  </a:ext>
                </a:extLst>
              </p:cNvPr>
              <p:cNvSpPr txBox="1"/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DB33F2-DE81-40F7-B3FC-F8D38570B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blipFill>
                <a:blip r:embed="rId9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F773E4-4113-4F4A-AE87-F048B584C74B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F773E4-4113-4F4A-AE87-F048B584C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0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732CE1-C80E-427B-ABB7-A041D3F95842}"/>
                  </a:ext>
                </a:extLst>
              </p:cNvPr>
              <p:cNvSpPr txBox="1"/>
              <p:nvPr/>
            </p:nvSpPr>
            <p:spPr>
              <a:xfrm>
                <a:off x="2833397" y="2671573"/>
                <a:ext cx="3170035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/>
                  <a:t>: random (</a:t>
                </a:r>
                <a:r>
                  <a:rPr lang="ko-KR" altLang="en-US"/>
                  <a:t>고정 혹은 학습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732CE1-C80E-427B-ABB7-A041D3F9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97" y="2671573"/>
                <a:ext cx="3170035" cy="288477"/>
              </a:xfrm>
              <a:prstGeom prst="rect">
                <a:avLst/>
              </a:prstGeom>
              <a:blipFill>
                <a:blip r:embed="rId11"/>
                <a:stretch>
                  <a:fillRect l="-2692" t="-22917" r="-3654" b="-47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15D85A-C0C2-4779-9382-917AD1DC30EA}"/>
                  </a:ext>
                </a:extLst>
              </p:cNvPr>
              <p:cNvSpPr txBox="1"/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15D85A-C0C2-4779-9382-917AD1DC3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blipFill>
                <a:blip r:embed="rId12"/>
                <a:stretch>
                  <a:fillRect l="-6481" t="-4255" r="-4630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83A741-1CA7-41B4-8B87-919C2BD7DE4D}"/>
                  </a:ext>
                </a:extLst>
              </p:cNvPr>
              <p:cNvSpPr txBox="1"/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83A741-1CA7-41B4-8B87-919C2BD7D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0104F424-972A-4B70-9FAD-7A8B9589508F}"/>
              </a:ext>
            </a:extLst>
          </p:cNvPr>
          <p:cNvSpPr/>
          <p:nvPr/>
        </p:nvSpPr>
        <p:spPr>
          <a:xfrm>
            <a:off x="3879393" y="2195939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390079-F0CC-462D-9CD2-F56051517420}"/>
              </a:ext>
            </a:extLst>
          </p:cNvPr>
          <p:cNvSpPr/>
          <p:nvPr/>
        </p:nvSpPr>
        <p:spPr>
          <a:xfrm>
            <a:off x="3879393" y="291739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A2AA2B-FA75-4CA8-B443-978A1AAD235E}"/>
              </a:ext>
            </a:extLst>
          </p:cNvPr>
          <p:cNvSpPr/>
          <p:nvPr/>
        </p:nvSpPr>
        <p:spPr>
          <a:xfrm>
            <a:off x="3879393" y="488041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8472B4-CAD5-4FE7-B773-5D3936A8719A}"/>
                  </a:ext>
                </a:extLst>
              </p:cNvPr>
              <p:cNvSpPr txBox="1"/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8472B4-CAD5-4FE7-B773-5D3936A87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48D59E-0D8B-470E-977C-1334FF3F6C6B}"/>
                  </a:ext>
                </a:extLst>
              </p:cNvPr>
              <p:cNvSpPr txBox="1"/>
              <p:nvPr/>
            </p:nvSpPr>
            <p:spPr>
              <a:xfrm>
                <a:off x="3897766" y="4928768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48D59E-0D8B-470E-977C-1334FF3F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6" y="4928768"/>
                <a:ext cx="453650" cy="345929"/>
              </a:xfrm>
              <a:prstGeom prst="rect">
                <a:avLst/>
              </a:prstGeom>
              <a:blipFill>
                <a:blip r:embed="rId15"/>
                <a:stretch>
                  <a:fillRect l="-4000" t="-3571" r="-8000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45FCB-54B6-4D35-A720-CC70EEF33F9A}"/>
                  </a:ext>
                </a:extLst>
              </p:cNvPr>
              <p:cNvSpPr txBox="1"/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45FCB-54B6-4D35-A720-CC70EEF33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blipFill>
                <a:blip r:embed="rId16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/>
              <p:nvPr/>
            </p:nvSpPr>
            <p:spPr>
              <a:xfrm>
                <a:off x="336257" y="123480"/>
                <a:ext cx="8263865" cy="11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/>
                  <a:t>험 </a:t>
                </a:r>
                <a:r>
                  <a:rPr lang="en-US" altLang="ko-KR"/>
                  <a:t>: XOR </a:t>
                </a:r>
                <a:r>
                  <a:rPr lang="ko-KR" altLang="en-US"/>
                  <a:t>문제에 대해 </a:t>
                </a:r>
                <a:r>
                  <a:rPr lang="en-US" altLang="ko-KR"/>
                  <a:t>100</a:t>
                </a:r>
                <a:r>
                  <a:rPr lang="ko-KR" altLang="en-US"/>
                  <a:t>회씩 </a:t>
                </a:r>
                <a:r>
                  <a:rPr lang="en-US" altLang="ko-KR"/>
                  <a:t>5,000</a:t>
                </a:r>
                <a:r>
                  <a:rPr lang="ko-KR" altLang="en-US"/>
                  <a:t>번 학습하였으며 손실함수 값을 그래프화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/>
                  <a:t>첫번째 선형변환 </a:t>
                </a:r>
                <a:r>
                  <a:rPr lang="en-US" altLang="ko-KR"/>
                  <a:t>W</a:t>
                </a:r>
                <a:r>
                  <a:rPr lang="ko-KR" altLang="en-US"/>
                  <a:t>만 학습</a:t>
                </a:r>
                <a:r>
                  <a:rPr lang="en-US" altLang="ko-KR"/>
                  <a:t>(PPNS(a,b), </a:t>
                </a:r>
                <a:r>
                  <a:rPr lang="ko-KR" altLang="en-US"/>
                  <a:t>뒤쪽 </a:t>
                </a:r>
                <a:r>
                  <a:rPr lang="en-US" altLang="ko-KR"/>
                  <a:t>W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 </a:t>
                </a:r>
                <a:r>
                  <a:rPr lang="ko-KR" altLang="en-US"/>
                  <a:t>학습</a:t>
                </a:r>
                <a:r>
                  <a:rPr lang="en-US" altLang="ko-KR"/>
                  <a:t>(PPNS(a,b)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W,ab </a:t>
                </a:r>
                <a:r>
                  <a:rPr lang="ko-KR" altLang="en-US"/>
                  <a:t>학습</a:t>
                </a:r>
                <a:endParaRPr lang="en-US" altLang="ko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7" y="123480"/>
                <a:ext cx="8263865" cy="1113190"/>
              </a:xfrm>
              <a:prstGeom prst="rect">
                <a:avLst/>
              </a:prstGeom>
              <a:blipFill>
                <a:blip r:embed="rId17"/>
                <a:stretch>
                  <a:fillRect l="-1844" t="-6557" r="-959" b="-13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그림 45">
            <a:extLst>
              <a:ext uri="{FF2B5EF4-FFF2-40B4-BE49-F238E27FC236}">
                <a16:creationId xmlns:a16="http://schemas.microsoft.com/office/drawing/2014/main" id="{7F3C1501-B839-4103-BFC2-2A2CE632E7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04654" y="714195"/>
            <a:ext cx="4026685" cy="316536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107C034-59D5-475B-8633-77643F49712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74424" y="3795808"/>
            <a:ext cx="3874190" cy="30979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7D486B0-EBB7-40D8-AA11-E08CB3DF9703}"/>
              </a:ext>
            </a:extLst>
          </p:cNvPr>
          <p:cNvSpPr txBox="1"/>
          <p:nvPr/>
        </p:nvSpPr>
        <p:spPr>
          <a:xfrm>
            <a:off x="7855616" y="1883257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손실함수를 최소화하는 파라미터를 넣지</a:t>
            </a:r>
            <a:endParaRPr lang="en-US" altLang="ko-KR" sz="1200"/>
          </a:p>
          <a:p>
            <a:r>
              <a:rPr lang="ko-KR" altLang="en-US" sz="1200"/>
              <a:t>않았으나 손실함수가 증가하는 현상은</a:t>
            </a:r>
            <a:endParaRPr lang="en-US" altLang="ko-KR" sz="1200"/>
          </a:p>
          <a:p>
            <a:r>
              <a:rPr lang="ko-KR" altLang="en-US" sz="1200"/>
              <a:t>발견되지 않음</a:t>
            </a:r>
            <a:endParaRPr lang="en-US" altLang="ko-KR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3113CE-8A5E-4DAE-8F7F-AC09EC5C1453}"/>
              </a:ext>
            </a:extLst>
          </p:cNvPr>
          <p:cNvSpPr txBox="1"/>
          <p:nvPr/>
        </p:nvSpPr>
        <p:spPr>
          <a:xfrm>
            <a:off x="9252725" y="4822611"/>
            <a:ext cx="2563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</a:t>
            </a:r>
            <a:r>
              <a:rPr lang="ko-KR" altLang="en-US" sz="1200"/>
              <a:t>만 학습하는 것과</a:t>
            </a:r>
            <a:endParaRPr lang="en-US" altLang="ko-KR" sz="1200"/>
          </a:p>
          <a:p>
            <a:r>
              <a:rPr lang="en-US" altLang="ko-KR" sz="1200"/>
              <a:t>Wab</a:t>
            </a:r>
            <a:r>
              <a:rPr lang="ko-KR" altLang="en-US" sz="1200"/>
              <a:t>를 학습하는 것은 아주 미세한</a:t>
            </a:r>
            <a:endParaRPr lang="en-US" altLang="ko-KR" sz="1200"/>
          </a:p>
          <a:p>
            <a:r>
              <a:rPr lang="ko-KR" altLang="en-US" sz="1200"/>
              <a:t>차이가 있음</a:t>
            </a:r>
            <a:r>
              <a:rPr lang="en-US" altLang="ko-KR" sz="1200"/>
              <a:t>. </a:t>
            </a:r>
            <a:r>
              <a:rPr lang="ko-KR" altLang="en-US" sz="1200"/>
              <a:t>그래도</a:t>
            </a:r>
            <a:endParaRPr lang="en-US" altLang="ko-KR" sz="1200"/>
          </a:p>
          <a:p>
            <a:r>
              <a:rPr lang="en-US" altLang="ko-KR" sz="1200"/>
              <a:t>Wab</a:t>
            </a:r>
            <a:r>
              <a:rPr lang="ko-KR" altLang="en-US" sz="1200"/>
              <a:t>학습이 조금 손실함수가 빨리</a:t>
            </a:r>
            <a:endParaRPr lang="en-US" altLang="ko-KR" sz="1200"/>
          </a:p>
          <a:p>
            <a:r>
              <a:rPr lang="ko-KR" altLang="en-US" sz="1200"/>
              <a:t>감소됨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7463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3F8E8E-8878-47D9-BB24-B93536105E94}"/>
              </a:ext>
            </a:extLst>
          </p:cNvPr>
          <p:cNvSpPr/>
          <p:nvPr/>
        </p:nvSpPr>
        <p:spPr>
          <a:xfrm>
            <a:off x="619956" y="293347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5E28C3-B2D6-4032-8156-76BF8C81BECC}"/>
              </a:ext>
            </a:extLst>
          </p:cNvPr>
          <p:cNvSpPr/>
          <p:nvPr/>
        </p:nvSpPr>
        <p:spPr>
          <a:xfrm>
            <a:off x="619956" y="4030335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2B900F-1977-4144-9FD0-DDE4344B5915}"/>
              </a:ext>
            </a:extLst>
          </p:cNvPr>
          <p:cNvSpPr/>
          <p:nvPr/>
        </p:nvSpPr>
        <p:spPr>
          <a:xfrm>
            <a:off x="1702965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29DB72-491F-4342-9EE8-FCFCD2D7539B}"/>
              </a:ext>
            </a:extLst>
          </p:cNvPr>
          <p:cNvSpPr/>
          <p:nvPr/>
        </p:nvSpPr>
        <p:spPr>
          <a:xfrm>
            <a:off x="1702965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03C2CD-1F62-49B9-A1B5-FCC9E926DE8D}"/>
              </a:ext>
            </a:extLst>
          </p:cNvPr>
          <p:cNvSpPr/>
          <p:nvPr/>
        </p:nvSpPr>
        <p:spPr>
          <a:xfrm>
            <a:off x="1702965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3627A-D09C-4288-B0F2-AD6E1CDA232F}"/>
                  </a:ext>
                </a:extLst>
              </p:cNvPr>
              <p:cNvSpPr txBox="1"/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3627A-D09C-4288-B0F2-AD6E1CDA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52" y="3886773"/>
                <a:ext cx="2388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CE79716F-1E58-4997-A282-93DB9F19E2B0}"/>
              </a:ext>
            </a:extLst>
          </p:cNvPr>
          <p:cNvSpPr/>
          <p:nvPr/>
        </p:nvSpPr>
        <p:spPr>
          <a:xfrm>
            <a:off x="2588199" y="218952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C8E2D2-A9AC-4083-BACA-5BE5EC7DFBD9}"/>
              </a:ext>
            </a:extLst>
          </p:cNvPr>
          <p:cNvSpPr/>
          <p:nvPr/>
        </p:nvSpPr>
        <p:spPr>
          <a:xfrm>
            <a:off x="2588199" y="2910980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F7D305-E39C-4DE4-B247-A3CA4DB0BC0B}"/>
              </a:ext>
            </a:extLst>
          </p:cNvPr>
          <p:cNvSpPr/>
          <p:nvPr/>
        </p:nvSpPr>
        <p:spPr>
          <a:xfrm>
            <a:off x="2588199" y="487400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3BFA6-A481-4942-9548-C36A1949AFE8}"/>
                  </a:ext>
                </a:extLst>
              </p:cNvPr>
              <p:cNvSpPr txBox="1"/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3BFA6-A481-4942-9548-C36A1949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6" y="3886773"/>
                <a:ext cx="238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5F2D5E-F552-4A31-9F3C-D89CB91F0013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056578" y="2399251"/>
            <a:ext cx="646387" cy="74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4C5E10-CF77-4390-878B-B0E5380EF0A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056578" y="3120705"/>
            <a:ext cx="646387" cy="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F07319-BA75-42F0-9B5A-ADBAB086FDF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056578" y="3143201"/>
            <a:ext cx="646387" cy="1940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A4C21C-5FA2-4179-9CC5-3BC23783850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139587" y="2399251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C56CAB-B08D-4925-A50B-491025E77F1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139587" y="3120705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AC4719-E605-4639-9B52-A847B1156C1F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139587" y="5083728"/>
            <a:ext cx="44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AEB0B6B-2931-4FE9-827C-F9FA5A8CDD4A}"/>
              </a:ext>
            </a:extLst>
          </p:cNvPr>
          <p:cNvSpPr/>
          <p:nvPr/>
        </p:nvSpPr>
        <p:spPr>
          <a:xfrm>
            <a:off x="4884050" y="3525594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611EE5-EF2F-46B2-9CE4-5FBC0D14BA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56578" y="2399251"/>
            <a:ext cx="646387" cy="184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D437D2-9BA2-46A3-8B9A-A67AE450538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056578" y="3120705"/>
            <a:ext cx="646387" cy="11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A58A4A-462E-4589-B76F-6EBAE34B33E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056578" y="4240060"/>
            <a:ext cx="646387" cy="84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96871D-DE4D-497F-B0F3-73177F9FBB54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305800" y="2415577"/>
            <a:ext cx="578250" cy="131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B09D6C-E7D3-496C-B11A-2802B492CA2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305800" y="3137031"/>
            <a:ext cx="578250" cy="59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7D418C-80BF-459A-9037-7ABA35F9184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305800" y="3735319"/>
            <a:ext cx="578250" cy="136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5C9EBC-4520-4006-8071-4F8C19C6D6F9}"/>
              </a:ext>
            </a:extLst>
          </p:cNvPr>
          <p:cNvSpPr txBox="1"/>
          <p:nvPr/>
        </p:nvSpPr>
        <p:spPr>
          <a:xfrm>
            <a:off x="2009949" y="1930749"/>
            <a:ext cx="2447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Parametric ReLU(</a:t>
            </a:r>
            <a:r>
              <a:rPr lang="ko-KR" altLang="en-US" sz="1200"/>
              <a:t>고정 혹은 학습</a:t>
            </a:r>
            <a:r>
              <a:rPr lang="en-US" altLang="ko-KR" sz="1200"/>
              <a:t>)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0E1BB0-A0BF-4D5D-8145-867A3A0978B7}"/>
                  </a:ext>
                </a:extLst>
              </p:cNvPr>
              <p:cNvSpPr txBox="1"/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0E1BB0-A0BF-4D5D-8145-867A3A09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20" y="2221641"/>
                <a:ext cx="453650" cy="345929"/>
              </a:xfrm>
              <a:prstGeom prst="rect">
                <a:avLst/>
              </a:prstGeom>
              <a:blipFill>
                <a:blip r:embed="rId4"/>
                <a:stretch>
                  <a:fillRect l="-12000" t="-3509" r="-933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B4842-B6CF-4373-90BF-710B4B67EB88}"/>
                  </a:ext>
                </a:extLst>
              </p:cNvPr>
              <p:cNvSpPr txBox="1"/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B4842-B6CF-4373-90BF-710B4B67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3" y="2971999"/>
                <a:ext cx="453650" cy="358431"/>
              </a:xfrm>
              <a:prstGeom prst="rect">
                <a:avLst/>
              </a:prstGeom>
              <a:blipFill>
                <a:blip r:embed="rId5"/>
                <a:stretch>
                  <a:fillRect l="-4000" t="-3448" r="-8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6CB20B-0FF0-4A8C-B050-8972E436BBA6}"/>
                  </a:ext>
                </a:extLst>
              </p:cNvPr>
              <p:cNvSpPr txBox="1"/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6CB20B-0FF0-4A8C-B050-8972E436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8" y="4042929"/>
                <a:ext cx="453650" cy="358431"/>
              </a:xfrm>
              <a:prstGeom prst="rect">
                <a:avLst/>
              </a:prstGeom>
              <a:blipFill>
                <a:blip r:embed="rId6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85AB1A-CC02-4511-8417-42EB90182129}"/>
                  </a:ext>
                </a:extLst>
              </p:cNvPr>
              <p:cNvSpPr txBox="1"/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85AB1A-CC02-4511-8417-42EB90182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33" y="4910763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12000" t="-3571" r="-933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108F3E-9591-49F8-AEA4-BF1BC82CF9D5}"/>
                  </a:ext>
                </a:extLst>
              </p:cNvPr>
              <p:cNvSpPr txBox="1"/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108F3E-9591-49F8-AEA4-BF1BC82C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4922355"/>
                <a:ext cx="453650" cy="345929"/>
              </a:xfrm>
              <a:prstGeom prst="rect">
                <a:avLst/>
              </a:prstGeom>
              <a:blipFill>
                <a:blip r:embed="rId8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DB33F2-DE81-40F7-B3FC-F8D38570B088}"/>
                  </a:ext>
                </a:extLst>
              </p:cNvPr>
              <p:cNvSpPr txBox="1"/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DB33F2-DE81-40F7-B3FC-F8D38570B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5" y="2181672"/>
                <a:ext cx="453650" cy="347916"/>
              </a:xfrm>
              <a:prstGeom prst="rect">
                <a:avLst/>
              </a:prstGeom>
              <a:blipFill>
                <a:blip r:embed="rId9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F773E4-4113-4F4A-AE87-F048B584C74B}"/>
                  </a:ext>
                </a:extLst>
              </p:cNvPr>
              <p:cNvSpPr txBox="1"/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F773E4-4113-4F4A-AE87-F048B584C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1" y="2544148"/>
                <a:ext cx="564192" cy="288477"/>
              </a:xfrm>
              <a:prstGeom prst="rect">
                <a:avLst/>
              </a:prstGeom>
              <a:blipFill>
                <a:blip r:embed="rId10"/>
                <a:stretch>
                  <a:fillRect l="-6452" t="-4167" r="-6452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732CE1-C80E-427B-ABB7-A041D3F95842}"/>
                  </a:ext>
                </a:extLst>
              </p:cNvPr>
              <p:cNvSpPr txBox="1"/>
              <p:nvPr/>
            </p:nvSpPr>
            <p:spPr>
              <a:xfrm>
                <a:off x="2833397" y="2671573"/>
                <a:ext cx="3170035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/>
                  <a:t>: random (</a:t>
                </a:r>
                <a:r>
                  <a:rPr lang="ko-KR" altLang="en-US"/>
                  <a:t>고정 혹은 학습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732CE1-C80E-427B-ABB7-A041D3F9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97" y="2671573"/>
                <a:ext cx="3170035" cy="288477"/>
              </a:xfrm>
              <a:prstGeom prst="rect">
                <a:avLst/>
              </a:prstGeom>
              <a:blipFill>
                <a:blip r:embed="rId11"/>
                <a:stretch>
                  <a:fillRect l="-2692" t="-22917" r="-3654" b="-47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15D85A-C0C2-4779-9382-917AD1DC30EA}"/>
                  </a:ext>
                </a:extLst>
              </p:cNvPr>
              <p:cNvSpPr txBox="1"/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15D85A-C0C2-4779-9382-917AD1DC3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9" y="3591080"/>
                <a:ext cx="660117" cy="288477"/>
              </a:xfrm>
              <a:prstGeom prst="rect">
                <a:avLst/>
              </a:prstGeom>
              <a:blipFill>
                <a:blip r:embed="rId12"/>
                <a:stretch>
                  <a:fillRect l="-6481" t="-4255" r="-4630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83A741-1CA7-41B4-8B87-919C2BD7DE4D}"/>
                  </a:ext>
                </a:extLst>
              </p:cNvPr>
              <p:cNvSpPr txBox="1"/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83A741-1CA7-41B4-8B87-919C2BD7D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52896" y="3872677"/>
                <a:ext cx="23884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0104F424-972A-4B70-9FAD-7A8B9589508F}"/>
              </a:ext>
            </a:extLst>
          </p:cNvPr>
          <p:cNvSpPr/>
          <p:nvPr/>
        </p:nvSpPr>
        <p:spPr>
          <a:xfrm>
            <a:off x="3879393" y="2195939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390079-F0CC-462D-9CD2-F56051517420}"/>
              </a:ext>
            </a:extLst>
          </p:cNvPr>
          <p:cNvSpPr/>
          <p:nvPr/>
        </p:nvSpPr>
        <p:spPr>
          <a:xfrm>
            <a:off x="3879393" y="2917393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A2AA2B-FA75-4CA8-B443-978A1AAD235E}"/>
              </a:ext>
            </a:extLst>
          </p:cNvPr>
          <p:cNvSpPr/>
          <p:nvPr/>
        </p:nvSpPr>
        <p:spPr>
          <a:xfrm>
            <a:off x="3879393" y="4880416"/>
            <a:ext cx="436622" cy="419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8472B4-CAD5-4FE7-B773-5D3936A8719A}"/>
                  </a:ext>
                </a:extLst>
              </p:cNvPr>
              <p:cNvSpPr txBox="1"/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8472B4-CAD5-4FE7-B773-5D3936A87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80" y="3893186"/>
                <a:ext cx="23884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48D59E-0D8B-470E-977C-1334FF3F6C6B}"/>
                  </a:ext>
                </a:extLst>
              </p:cNvPr>
              <p:cNvSpPr txBox="1"/>
              <p:nvPr/>
            </p:nvSpPr>
            <p:spPr>
              <a:xfrm>
                <a:off x="3897766" y="4928768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48D59E-0D8B-470E-977C-1334FF3F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6" y="4928768"/>
                <a:ext cx="453650" cy="345929"/>
              </a:xfrm>
              <a:prstGeom prst="rect">
                <a:avLst/>
              </a:prstGeom>
              <a:blipFill>
                <a:blip r:embed="rId15"/>
                <a:stretch>
                  <a:fillRect l="-4000" t="-3571" r="-8000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45FCB-54B6-4D35-A720-CC70EEF33F9A}"/>
                  </a:ext>
                </a:extLst>
              </p:cNvPr>
              <p:cNvSpPr txBox="1"/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45FCB-54B6-4D35-A720-CC70EEF33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9" y="2188085"/>
                <a:ext cx="453650" cy="347916"/>
              </a:xfrm>
              <a:prstGeom prst="rect">
                <a:avLst/>
              </a:prstGeom>
              <a:blipFill>
                <a:blip r:embed="rId16"/>
                <a:stretch>
                  <a:fillRect l="-4054" t="-3509" r="-810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/>
              <p:nvPr/>
            </p:nvSpPr>
            <p:spPr>
              <a:xfrm>
                <a:off x="336257" y="123480"/>
                <a:ext cx="8263865" cy="11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/>
                  <a:t>험 </a:t>
                </a:r>
                <a:r>
                  <a:rPr lang="en-US" altLang="ko-KR"/>
                  <a:t>: XOR </a:t>
                </a:r>
                <a:r>
                  <a:rPr lang="ko-KR" altLang="en-US"/>
                  <a:t>문제에 대해 </a:t>
                </a:r>
                <a:r>
                  <a:rPr lang="en-US" altLang="ko-KR"/>
                  <a:t>100</a:t>
                </a:r>
                <a:r>
                  <a:rPr lang="ko-KR" altLang="en-US"/>
                  <a:t>회씩 </a:t>
                </a:r>
                <a:r>
                  <a:rPr lang="en-US" altLang="ko-KR"/>
                  <a:t>5,000</a:t>
                </a:r>
                <a:r>
                  <a:rPr lang="ko-KR" altLang="en-US"/>
                  <a:t>번 학습하였으며 손실함수 값을 그래프화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/>
                  <a:t>첫번째 선형변환 </a:t>
                </a:r>
                <a:r>
                  <a:rPr lang="en-US" altLang="ko-KR"/>
                  <a:t>W</a:t>
                </a:r>
                <a:r>
                  <a:rPr lang="ko-KR" altLang="en-US"/>
                  <a:t>만 학습</a:t>
                </a:r>
                <a:r>
                  <a:rPr lang="en-US" altLang="ko-KR"/>
                  <a:t>(Parametric ReLU(a,b), </a:t>
                </a:r>
                <a:r>
                  <a:rPr lang="ko-KR" altLang="en-US"/>
                  <a:t>뒤쪽 </a:t>
                </a:r>
                <a:r>
                  <a:rPr lang="en-US" altLang="ko-KR"/>
                  <a:t>W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 </a:t>
                </a:r>
                <a:r>
                  <a:rPr lang="ko-KR" altLang="en-US"/>
                  <a:t>학습</a:t>
                </a:r>
                <a:r>
                  <a:rPr lang="en-US" altLang="ko-KR"/>
                  <a:t>(Parametric ReLU(a,b) </a:t>
                </a:r>
                <a:r>
                  <a:rPr lang="ko-KR" altLang="en-US"/>
                  <a:t>고정</a:t>
                </a:r>
                <a:r>
                  <a:rPr lang="en-US" altLang="ko-KR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/>
                  <a:t>모든 </a:t>
                </a:r>
                <a:r>
                  <a:rPr lang="en-US" altLang="ko-KR"/>
                  <a:t>W,ab </a:t>
                </a:r>
                <a:r>
                  <a:rPr lang="ko-KR" altLang="en-US"/>
                  <a:t>학습</a:t>
                </a:r>
                <a:endParaRPr lang="en-US" altLang="ko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2BF653-19B0-42ED-8913-8E1FE7A2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7" y="123480"/>
                <a:ext cx="8263865" cy="1113190"/>
              </a:xfrm>
              <a:prstGeom prst="rect">
                <a:avLst/>
              </a:prstGeom>
              <a:blipFill>
                <a:blip r:embed="rId17"/>
                <a:stretch>
                  <a:fillRect l="-1844" t="-6557" r="-959" b="-13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B6887D9-CA2E-44CB-AA53-CAC84312FE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78560" y="776397"/>
            <a:ext cx="3515977" cy="278480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13BB63B-B6CC-49DD-A8E4-45262BB121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78560" y="3692922"/>
            <a:ext cx="3617705" cy="28420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28B2E9-2423-44FD-B662-FE3052ACEDFD}"/>
              </a:ext>
            </a:extLst>
          </p:cNvPr>
          <p:cNvSpPr txBox="1"/>
          <p:nvPr/>
        </p:nvSpPr>
        <p:spPr>
          <a:xfrm>
            <a:off x="8179860" y="2391088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마찬가지로 손실함수 진동 발견 </a:t>
            </a:r>
            <a:r>
              <a:rPr lang="en-US" altLang="ko-KR" sz="1200"/>
              <a:t>x</a:t>
            </a:r>
            <a:endParaRPr lang="ko-KR" altLang="en-US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FF3E40-7D95-4BC5-BD30-2A11CA920783}"/>
              </a:ext>
            </a:extLst>
          </p:cNvPr>
          <p:cNvSpPr txBox="1"/>
          <p:nvPr/>
        </p:nvSpPr>
        <p:spPr>
          <a:xfrm>
            <a:off x="8660064" y="4661894"/>
            <a:ext cx="220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여기선 </a:t>
            </a:r>
            <a:r>
              <a:rPr lang="en-US" altLang="ko-KR" sz="1200"/>
              <a:t>Wab</a:t>
            </a:r>
            <a:r>
              <a:rPr lang="ko-KR" altLang="en-US" sz="1200"/>
              <a:t>가 큰차이를 보임</a:t>
            </a:r>
          </a:p>
        </p:txBody>
      </p:sp>
    </p:spTree>
    <p:extLst>
      <p:ext uri="{BB962C8B-B14F-4D97-AF65-F5344CB8AC3E}">
        <p14:creationId xmlns:p14="http://schemas.microsoft.com/office/powerpoint/2010/main" val="325256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787</Words>
  <Application>Microsoft Office PowerPoint</Application>
  <PresentationFormat>와이드스크린</PresentationFormat>
  <Paragraphs>191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2021-06-20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고영민</dc:creator>
  <cp:lastModifiedBy>고영민</cp:lastModifiedBy>
  <cp:revision>41</cp:revision>
  <dcterms:created xsi:type="dcterms:W3CDTF">2021-06-20T08:00:52Z</dcterms:created>
  <dcterms:modified xsi:type="dcterms:W3CDTF">2021-06-22T01:14:04Z</dcterms:modified>
</cp:coreProperties>
</file>