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51431-D566-462E-B318-D5E001A38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5DBA7-60E6-4904-AB1A-91C9F6EB5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8CC3C-4423-4760-AF7F-3818DE6A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2ADD-D71F-4CE8-A213-5C13BA42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36FE2-943E-43D4-A45C-A60F05DE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572CF-3471-4E0E-9C8D-85F2D5F4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2B41B3-BE2A-4E63-9897-91E37DB4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56BCD-6C0F-4845-B832-5EFC4792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43454-E1D1-4DFA-9474-94A6C5FE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965F9-9D28-44CD-BD0C-A9364393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C07D0D-D9F0-4119-A7D3-6FAC5C0E0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86395-EF22-4D35-A89A-F40A6CEC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C230A-D6DD-4758-A964-22C5173E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A5C2E-3FAA-4C72-8F64-4D37A5DE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121E6-53A4-4B66-A95D-F6486554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241D-76A6-499B-ACFE-31A5F67A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EE4E5-6C1D-4077-905C-959B17C2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EBE92-41C3-49E8-B18E-A44163A3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2C029-AEC9-4206-932C-822B3EDF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AF3AB-4E75-4008-AA8D-4416D9CD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58B37-A632-4C29-9820-6B9C4B94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AB86D-D664-4924-A59B-45B8D2548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BFD8F-1F2B-4831-84D2-6295DCF0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6BAAF-FE48-43F6-8789-F3333FA5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22FB9-E856-497F-AE84-9B2F827F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9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F84BD-F457-435C-9AB4-879A402C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8C254-D4AC-4D24-9B6F-89868C32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071E2-7D5C-4ADC-9068-DF21313BA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22567-4EB0-4A8C-A991-617BEDDF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C7B69-7B16-458B-A2CC-6CDA13EF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053EC-08E0-4C06-8053-81E89D6C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0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E861B-AB7D-407B-A112-EC9CF4B1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D11A9-4C45-4A55-9624-76B57947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641E1-E05E-4461-B2C0-BB07F7B8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80E304-5509-4E55-8D94-926AF1FC0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088C0A-85FE-453C-8B75-7F51F80C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AB8F3F-BAAD-4B4D-BFE5-D5EF5472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D7D302-FCBF-40B0-ADD3-2220E8BE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17732B-57AC-477E-BE5E-D59587A5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9B85B-8B30-4D1D-9129-36A5D7E7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DA9DB5-50F3-42C6-BDAF-E5FFB1A3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61BE6-AB52-4DB1-B40A-19E9A3C8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C7A37C-52AC-4CAB-B742-C25117AD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6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921E6-591D-4AC8-B7AE-AB0CA8E4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CDB202-C3E0-42B2-A1BC-3F75EBD5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09D00-2AFD-4B91-8D15-089A73AA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4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CD8FA-A1D1-438A-A06D-2AA6668A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A04A3-5850-4BC0-8B58-3FF54915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54BA9C-F24D-49A5-80FE-3E5F5FA8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B58CA-AF22-4508-96D7-1A39DFF8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8E849-9E08-4C12-86D8-7500B96D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C45EA-D149-4189-AB39-AD8509FF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7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0777-540B-4430-90DA-5977077F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783E9-2AB3-4FC2-A6EB-D6B9F7346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B813F-B0BB-4BDD-ADCA-E1579CF7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9E78B-07F5-4BBE-8807-D65658CB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C5371-1A66-43E9-A003-5B794303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BE6D9-4010-4B66-AE6C-9C56F809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0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67412-8D5A-4A9A-BDC9-8F0E12C6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498A0-C820-4220-8F2E-CDB23DCE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525F2-CF09-48C2-A756-0466C608B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91B6-B851-42E2-9299-943114D4FC0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F630D-C798-4E65-91A4-C72253ECB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D627F-72BA-4DE0-BE25-992CB8E2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224F-DD78-43FC-B26C-ABBBA1F57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6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F410-C5CB-4CEF-A8DB-09985BDA3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2021 / 10 / 17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1878E7-D1C3-4085-B51A-240023950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Regression </a:t>
            </a:r>
            <a:r>
              <a:rPr lang="ko-KR" altLang="en-US"/>
              <a:t>관점에서 신경망해석</a:t>
            </a:r>
          </a:p>
        </p:txBody>
      </p:sp>
    </p:spTree>
    <p:extLst>
      <p:ext uri="{BB962C8B-B14F-4D97-AF65-F5344CB8AC3E}">
        <p14:creationId xmlns:p14="http://schemas.microsoft.com/office/powerpoint/2010/main" val="329190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CDFB0-336B-4F9D-ACC3-CF4814927C2D}"/>
              </a:ext>
            </a:extLst>
          </p:cNvPr>
          <p:cNvSpPr txBox="1"/>
          <p:nvPr/>
        </p:nvSpPr>
        <p:spPr>
          <a:xfrm>
            <a:off x="947956" y="503339"/>
            <a:ext cx="62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Regression </a:t>
            </a:r>
            <a:r>
              <a:rPr lang="ko-KR" altLang="en-US"/>
              <a:t>관점에서 신경망의 </a:t>
            </a:r>
            <a:r>
              <a:rPr lang="en-US" altLang="ko-KR"/>
              <a:t>approximation </a:t>
            </a:r>
            <a:r>
              <a:rPr lang="ko-KR" altLang="en-US"/>
              <a:t>합리화 생각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논문 포인트 생각</a:t>
            </a:r>
            <a:r>
              <a:rPr lang="en-US" altLang="ko-KR"/>
              <a:t>(- saddle point</a:t>
            </a:r>
            <a:r>
              <a:rPr lang="ko-KR" altLang="en-US"/>
              <a:t>의 탈출 가능성</a:t>
            </a:r>
            <a:endParaRPr lang="en-US" altLang="ko-KR"/>
          </a:p>
          <a:p>
            <a:r>
              <a:rPr lang="en-US" altLang="ko-KR"/>
              <a:t>		- </a:t>
            </a:r>
            <a:r>
              <a:rPr lang="ko-KR" altLang="en-US"/>
              <a:t>활성화함수의 성질</a:t>
            </a:r>
            <a:endParaRPr lang="en-US" altLang="ko-KR"/>
          </a:p>
          <a:p>
            <a:r>
              <a:rPr lang="ko-KR" altLang="en-US"/>
              <a:t>정리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DB40C-702B-4483-A132-5B338B60C8C3}"/>
                  </a:ext>
                </a:extLst>
              </p:cNvPr>
              <p:cNvSpPr txBox="1"/>
              <p:nvPr/>
            </p:nvSpPr>
            <p:spPr>
              <a:xfrm>
                <a:off x="570452" y="356532"/>
                <a:ext cx="3798732" cy="284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𝑅𝑖𝑠𝑘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𝑚𝑖𝑛𝑖𝑚𝑖𝑧𝑎𝑡𝑖𝑜𝑛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4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DB40C-702B-4483-A132-5B338B60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2" y="356532"/>
                <a:ext cx="3798732" cy="284245"/>
              </a:xfrm>
              <a:prstGeom prst="rect">
                <a:avLst/>
              </a:prstGeom>
              <a:blipFill>
                <a:blip r:embed="rId3"/>
                <a:stretch>
                  <a:fillRect l="-482"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F173E-FC04-455A-A1EA-CA9D92AA4A7D}"/>
                  </a:ext>
                </a:extLst>
              </p:cNvPr>
              <p:cNvSpPr txBox="1"/>
              <p:nvPr/>
            </p:nvSpPr>
            <p:spPr>
              <a:xfrm>
                <a:off x="1062112" y="1088708"/>
                <a:ext cx="2459328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𝑅𝑒𝑔𝑟𝑒𝑠𝑠𝑖𝑜𝑛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𝑎𝑛𝑎𝑙𝑦𝑠𝑖𝑠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관</m:t>
                    </m:r>
                  </m:oMath>
                </a14:m>
                <a:r>
                  <a:rPr lang="ko-KR" altLang="en-US" sz="1400"/>
                  <a:t>점 해석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F173E-FC04-455A-A1EA-CA9D92AA4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12" y="1088708"/>
                <a:ext cx="2459328" cy="219484"/>
              </a:xfrm>
              <a:prstGeom prst="rect">
                <a:avLst/>
              </a:prstGeom>
              <a:blipFill>
                <a:blip r:embed="rId4"/>
                <a:stretch>
                  <a:fillRect l="-3218" t="-27778" r="-3218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DE8C5C-BCF2-4784-913E-0CD353461F3E}"/>
              </a:ext>
            </a:extLst>
          </p:cNvPr>
          <p:cNvCxnSpPr/>
          <p:nvPr/>
        </p:nvCxnSpPr>
        <p:spPr>
          <a:xfrm>
            <a:off x="780176" y="864066"/>
            <a:ext cx="0" cy="7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C2C75D-C516-402E-B010-15386D70A5DF}"/>
                  </a:ext>
                </a:extLst>
              </p:cNvPr>
              <p:cNvSpPr txBox="1"/>
              <p:nvPr/>
            </p:nvSpPr>
            <p:spPr>
              <a:xfrm>
                <a:off x="570452" y="1984451"/>
                <a:ext cx="14088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C2C75D-C516-402E-B010-15386D70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2" y="1984451"/>
                <a:ext cx="1408847" cy="215444"/>
              </a:xfrm>
              <a:prstGeom prst="rect">
                <a:avLst/>
              </a:prstGeom>
              <a:blipFill>
                <a:blip r:embed="rId5"/>
                <a:stretch>
                  <a:fillRect l="-2165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D87E7D-107C-4000-B6F7-12003BAAABC3}"/>
                  </a:ext>
                </a:extLst>
              </p:cNvPr>
              <p:cNvSpPr txBox="1"/>
              <p:nvPr/>
            </p:nvSpPr>
            <p:spPr>
              <a:xfrm>
                <a:off x="2291776" y="1994819"/>
                <a:ext cx="2016578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/>
                  <a:t>정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D87E7D-107C-4000-B6F7-12003BAAA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776" y="1994819"/>
                <a:ext cx="2016578" cy="219484"/>
              </a:xfrm>
              <a:prstGeom prst="rect">
                <a:avLst/>
              </a:prstGeom>
              <a:blipFill>
                <a:blip r:embed="rId6"/>
                <a:stretch>
                  <a:fillRect l="-604" t="-25000" r="-906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A0C1EB-67C6-49A7-A119-1F55750018AE}"/>
                  </a:ext>
                </a:extLst>
              </p:cNvPr>
              <p:cNvSpPr txBox="1"/>
              <p:nvPr/>
            </p:nvSpPr>
            <p:spPr>
              <a:xfrm>
                <a:off x="468840" y="4045358"/>
                <a:ext cx="3645870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𝑅𝑖𝑠𝑘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𝑚𝑖𝑛𝑖𝑚𝑖𝑧𝑎𝑡𝑖𝑜𝑛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limLow>
                            <m:limLow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A0C1EB-67C6-49A7-A119-1F5575001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0" y="4045358"/>
                <a:ext cx="3645870" cy="280333"/>
              </a:xfrm>
              <a:prstGeom prst="rect">
                <a:avLst/>
              </a:prstGeom>
              <a:blipFill>
                <a:blip r:embed="rId7"/>
                <a:stretch>
                  <a:fillRect l="-50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26A28A-5512-40CD-A799-C76C6387F2D7}"/>
              </a:ext>
            </a:extLst>
          </p:cNvPr>
          <p:cNvCxnSpPr/>
          <p:nvPr/>
        </p:nvCxnSpPr>
        <p:spPr>
          <a:xfrm flipV="1">
            <a:off x="8288323" y="1283513"/>
            <a:ext cx="0" cy="138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FB5E3A-EAB3-48D0-912F-48350F41C611}"/>
              </a:ext>
            </a:extLst>
          </p:cNvPr>
          <p:cNvCxnSpPr>
            <a:cxnSpLocks/>
          </p:cNvCxnSpPr>
          <p:nvPr/>
        </p:nvCxnSpPr>
        <p:spPr>
          <a:xfrm flipV="1">
            <a:off x="8288323" y="2667698"/>
            <a:ext cx="27432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5650B27-B159-474A-9E2A-3C85CE157185}"/>
              </a:ext>
            </a:extLst>
          </p:cNvPr>
          <p:cNvSpPr/>
          <p:nvPr/>
        </p:nvSpPr>
        <p:spPr>
          <a:xfrm>
            <a:off x="9264995" y="1732534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6FCD15C-42EE-4A77-A9A6-F750A1C68EB8}"/>
              </a:ext>
            </a:extLst>
          </p:cNvPr>
          <p:cNvSpPr/>
          <p:nvPr/>
        </p:nvSpPr>
        <p:spPr>
          <a:xfrm>
            <a:off x="8296712" y="1182846"/>
            <a:ext cx="2273416" cy="1224792"/>
          </a:xfrm>
          <a:custGeom>
            <a:avLst/>
            <a:gdLst>
              <a:gd name="connsiteX0" fmla="*/ 0 w 2273416"/>
              <a:gd name="connsiteY0" fmla="*/ 1224792 h 1224792"/>
              <a:gd name="connsiteX1" fmla="*/ 704675 w 2273416"/>
              <a:gd name="connsiteY1" fmla="*/ 260058 h 1224792"/>
              <a:gd name="connsiteX2" fmla="*/ 1593908 w 2273416"/>
              <a:gd name="connsiteY2" fmla="*/ 1015067 h 1224792"/>
              <a:gd name="connsiteX3" fmla="*/ 2273416 w 2273416"/>
              <a:gd name="connsiteY3" fmla="*/ 0 h 12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416" h="1224792">
                <a:moveTo>
                  <a:pt x="0" y="1224792"/>
                </a:moveTo>
                <a:cubicBezTo>
                  <a:pt x="219512" y="759902"/>
                  <a:pt x="439024" y="295012"/>
                  <a:pt x="704675" y="260058"/>
                </a:cubicBezTo>
                <a:cubicBezTo>
                  <a:pt x="970326" y="225104"/>
                  <a:pt x="1332451" y="1058410"/>
                  <a:pt x="1593908" y="1015067"/>
                </a:cubicBezTo>
                <a:cubicBezTo>
                  <a:pt x="1855365" y="971724"/>
                  <a:pt x="2064390" y="485862"/>
                  <a:pt x="227341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6A33E7-D556-4A6B-8BED-9F107A957C29}"/>
                  </a:ext>
                </a:extLst>
              </p:cNvPr>
              <p:cNvSpPr txBox="1"/>
              <p:nvPr/>
            </p:nvSpPr>
            <p:spPr>
              <a:xfrm>
                <a:off x="558773" y="2702549"/>
                <a:ext cx="764312" cy="57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6A33E7-D556-4A6B-8BED-9F107A95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73" y="2702549"/>
                <a:ext cx="764312" cy="570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DD92E5-1F54-4043-8160-3F4039049C49}"/>
                  </a:ext>
                </a:extLst>
              </p:cNvPr>
              <p:cNvSpPr txBox="1"/>
              <p:nvPr/>
            </p:nvSpPr>
            <p:spPr>
              <a:xfrm>
                <a:off x="1554843" y="2866175"/>
                <a:ext cx="14738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DD92E5-1F54-4043-8160-3F4039049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43" y="2866175"/>
                <a:ext cx="1473865" cy="215444"/>
              </a:xfrm>
              <a:prstGeom prst="rect">
                <a:avLst/>
              </a:prstGeom>
              <a:blipFill>
                <a:blip r:embed="rId9"/>
                <a:stretch>
                  <a:fillRect l="-165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566F2B-2E84-410D-82CE-E31111D4D65E}"/>
                  </a:ext>
                </a:extLst>
              </p:cNvPr>
              <p:cNvSpPr txBox="1"/>
              <p:nvPr/>
            </p:nvSpPr>
            <p:spPr>
              <a:xfrm>
                <a:off x="3300065" y="2702934"/>
                <a:ext cx="743280" cy="570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566F2B-2E84-410D-82CE-E31111D4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065" y="2702934"/>
                <a:ext cx="743280" cy="570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C71135-FA03-4B0A-ADEF-78E7849FD797}"/>
                  </a:ext>
                </a:extLst>
              </p:cNvPr>
              <p:cNvSpPr txBox="1"/>
              <p:nvPr/>
            </p:nvSpPr>
            <p:spPr>
              <a:xfrm>
                <a:off x="4751304" y="1755842"/>
                <a:ext cx="2689391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C71135-FA03-4B0A-ADEF-78E7849FD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04" y="1755842"/>
                <a:ext cx="2689391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8988777-078D-479D-BEE4-722D74C13A69}"/>
              </a:ext>
            </a:extLst>
          </p:cNvPr>
          <p:cNvCxnSpPr>
            <a:cxnSpLocks/>
          </p:cNvCxnSpPr>
          <p:nvPr/>
        </p:nvCxnSpPr>
        <p:spPr>
          <a:xfrm>
            <a:off x="9319521" y="1340018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2F1F5D15-59E3-4B2C-81A9-72ACC2269D80}"/>
              </a:ext>
            </a:extLst>
          </p:cNvPr>
          <p:cNvSpPr/>
          <p:nvPr/>
        </p:nvSpPr>
        <p:spPr>
          <a:xfrm rot="5400000">
            <a:off x="9278465" y="1407221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54D535-24ED-4778-B053-BFBCD4F8F8C0}"/>
                  </a:ext>
                </a:extLst>
              </p:cNvPr>
              <p:cNvSpPr txBox="1"/>
              <p:nvPr/>
            </p:nvSpPr>
            <p:spPr>
              <a:xfrm>
                <a:off x="468840" y="5225313"/>
                <a:ext cx="7038786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𝑒𝑔𝑟𝑒𝑠𝑠𝑖𝑜𝑛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𝑎𝑛𝑎𝑙𝑦𝑠𝑖𝑠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관</m:t>
                    </m:r>
                  </m:oMath>
                </a14:m>
                <a:r>
                  <a:rPr lang="ko-KR" altLang="en-US" sz="1400"/>
                  <a:t>점에서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에 대한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/>
                  <a:t> 신경망 함수로 생각할 수 있음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54D535-24ED-4778-B053-BFBCD4F8F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0" y="5225313"/>
                <a:ext cx="7038786" cy="219484"/>
              </a:xfrm>
              <a:prstGeom prst="rect">
                <a:avLst/>
              </a:prstGeom>
              <a:blipFill>
                <a:blip r:embed="rId12"/>
                <a:stretch>
                  <a:fillRect l="-866" t="-25000" r="-519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39449F91-5C5D-4611-9855-DD5D819EBD7A}"/>
              </a:ext>
            </a:extLst>
          </p:cNvPr>
          <p:cNvSpPr/>
          <p:nvPr/>
        </p:nvSpPr>
        <p:spPr>
          <a:xfrm>
            <a:off x="9665521" y="2039221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C5B591-6DFF-41FE-8930-7ED14C06243B}"/>
              </a:ext>
            </a:extLst>
          </p:cNvPr>
          <p:cNvCxnSpPr>
            <a:cxnSpLocks/>
          </p:cNvCxnSpPr>
          <p:nvPr/>
        </p:nvCxnSpPr>
        <p:spPr>
          <a:xfrm>
            <a:off x="9715855" y="1732534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405FD19-029C-470D-BE51-BF8C7105EB4A}"/>
              </a:ext>
            </a:extLst>
          </p:cNvPr>
          <p:cNvSpPr/>
          <p:nvPr/>
        </p:nvSpPr>
        <p:spPr>
          <a:xfrm rot="5400000">
            <a:off x="9665762" y="1839961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A02DBB0-7C6F-47F9-B615-CF38CD0D4A09}"/>
              </a:ext>
            </a:extLst>
          </p:cNvPr>
          <p:cNvSpPr/>
          <p:nvPr/>
        </p:nvSpPr>
        <p:spPr>
          <a:xfrm>
            <a:off x="10255946" y="1678967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E3FA0BC-A771-42DE-9C57-121394847EDC}"/>
              </a:ext>
            </a:extLst>
          </p:cNvPr>
          <p:cNvCxnSpPr>
            <a:cxnSpLocks/>
          </p:cNvCxnSpPr>
          <p:nvPr/>
        </p:nvCxnSpPr>
        <p:spPr>
          <a:xfrm>
            <a:off x="10306280" y="1372280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8313A6A3-618F-4D99-AF7A-171E82631C27}"/>
              </a:ext>
            </a:extLst>
          </p:cNvPr>
          <p:cNvSpPr/>
          <p:nvPr/>
        </p:nvSpPr>
        <p:spPr>
          <a:xfrm rot="5400000">
            <a:off x="10256187" y="1479707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ABE4C34-F1A1-407F-8A85-48C03648D504}"/>
              </a:ext>
            </a:extLst>
          </p:cNvPr>
          <p:cNvSpPr/>
          <p:nvPr/>
        </p:nvSpPr>
        <p:spPr>
          <a:xfrm>
            <a:off x="8560021" y="1605319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CFC8FB-C079-4BC1-8A42-0DC05960C59F}"/>
              </a:ext>
            </a:extLst>
          </p:cNvPr>
          <p:cNvCxnSpPr>
            <a:cxnSpLocks/>
          </p:cNvCxnSpPr>
          <p:nvPr/>
        </p:nvCxnSpPr>
        <p:spPr>
          <a:xfrm>
            <a:off x="8610352" y="1429824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95C8AFD1-2F0C-4387-AA68-F9702043CC19}"/>
              </a:ext>
            </a:extLst>
          </p:cNvPr>
          <p:cNvSpPr/>
          <p:nvPr/>
        </p:nvSpPr>
        <p:spPr>
          <a:xfrm rot="5400000">
            <a:off x="8560259" y="1537251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D28F19D-A3D3-4848-B64D-114B789A6657}"/>
              </a:ext>
            </a:extLst>
          </p:cNvPr>
          <p:cNvCxnSpPr/>
          <p:nvPr/>
        </p:nvCxnSpPr>
        <p:spPr>
          <a:xfrm flipV="1">
            <a:off x="8296712" y="3507711"/>
            <a:ext cx="0" cy="138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1B4A377-D6A6-4FEE-8C9B-C6B8A652122C}"/>
              </a:ext>
            </a:extLst>
          </p:cNvPr>
          <p:cNvCxnSpPr>
            <a:cxnSpLocks/>
          </p:cNvCxnSpPr>
          <p:nvPr/>
        </p:nvCxnSpPr>
        <p:spPr>
          <a:xfrm flipV="1">
            <a:off x="8296712" y="4891896"/>
            <a:ext cx="27432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8885BC30-08D3-4BC3-97A4-6362532C3481}"/>
              </a:ext>
            </a:extLst>
          </p:cNvPr>
          <p:cNvSpPr/>
          <p:nvPr/>
        </p:nvSpPr>
        <p:spPr>
          <a:xfrm>
            <a:off x="9286613" y="3839077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CF42663A-2C8F-4663-A5A1-183C142057A7}"/>
              </a:ext>
            </a:extLst>
          </p:cNvPr>
          <p:cNvSpPr/>
          <p:nvPr/>
        </p:nvSpPr>
        <p:spPr>
          <a:xfrm>
            <a:off x="8305101" y="3407044"/>
            <a:ext cx="2273416" cy="1224792"/>
          </a:xfrm>
          <a:custGeom>
            <a:avLst/>
            <a:gdLst>
              <a:gd name="connsiteX0" fmla="*/ 0 w 2273416"/>
              <a:gd name="connsiteY0" fmla="*/ 1224792 h 1224792"/>
              <a:gd name="connsiteX1" fmla="*/ 704675 w 2273416"/>
              <a:gd name="connsiteY1" fmla="*/ 260058 h 1224792"/>
              <a:gd name="connsiteX2" fmla="*/ 1593908 w 2273416"/>
              <a:gd name="connsiteY2" fmla="*/ 1015067 h 1224792"/>
              <a:gd name="connsiteX3" fmla="*/ 2273416 w 2273416"/>
              <a:gd name="connsiteY3" fmla="*/ 0 h 12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416" h="1224792">
                <a:moveTo>
                  <a:pt x="0" y="1224792"/>
                </a:moveTo>
                <a:cubicBezTo>
                  <a:pt x="219512" y="759902"/>
                  <a:pt x="439024" y="295012"/>
                  <a:pt x="704675" y="260058"/>
                </a:cubicBezTo>
                <a:cubicBezTo>
                  <a:pt x="970326" y="225104"/>
                  <a:pt x="1332451" y="1058410"/>
                  <a:pt x="1593908" y="1015067"/>
                </a:cubicBezTo>
                <a:cubicBezTo>
                  <a:pt x="1855365" y="971724"/>
                  <a:pt x="2064390" y="485862"/>
                  <a:pt x="227341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D0E1C27-08A8-44FA-BA87-805DA41202EE}"/>
              </a:ext>
            </a:extLst>
          </p:cNvPr>
          <p:cNvSpPr/>
          <p:nvPr/>
        </p:nvSpPr>
        <p:spPr>
          <a:xfrm>
            <a:off x="8347046" y="3343602"/>
            <a:ext cx="2365695" cy="1296636"/>
          </a:xfrm>
          <a:custGeom>
            <a:avLst/>
            <a:gdLst>
              <a:gd name="connsiteX0" fmla="*/ 0 w 2365695"/>
              <a:gd name="connsiteY0" fmla="*/ 935897 h 1296636"/>
              <a:gd name="connsiteX1" fmla="*/ 855677 w 2365695"/>
              <a:gd name="connsiteY1" fmla="*/ 751339 h 1296636"/>
              <a:gd name="connsiteX2" fmla="*/ 1140902 w 2365695"/>
              <a:gd name="connsiteY2" fmla="*/ 88609 h 1296636"/>
              <a:gd name="connsiteX3" fmla="*/ 1384183 w 2365695"/>
              <a:gd name="connsiteY3" fmla="*/ 138942 h 1296636"/>
              <a:gd name="connsiteX4" fmla="*/ 1761688 w 2365695"/>
              <a:gd name="connsiteY4" fmla="*/ 1296623 h 1296636"/>
              <a:gd name="connsiteX5" fmla="*/ 2365695 w 2365695"/>
              <a:gd name="connsiteY5" fmla="*/ 113775 h 129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695" h="1296636">
                <a:moveTo>
                  <a:pt x="0" y="935897"/>
                </a:moveTo>
                <a:cubicBezTo>
                  <a:pt x="332763" y="914225"/>
                  <a:pt x="665527" y="892554"/>
                  <a:pt x="855677" y="751339"/>
                </a:cubicBezTo>
                <a:cubicBezTo>
                  <a:pt x="1045827" y="610124"/>
                  <a:pt x="1052818" y="190675"/>
                  <a:pt x="1140902" y="88609"/>
                </a:cubicBezTo>
                <a:cubicBezTo>
                  <a:pt x="1228986" y="-13457"/>
                  <a:pt x="1280719" y="-62394"/>
                  <a:pt x="1384183" y="138942"/>
                </a:cubicBezTo>
                <a:cubicBezTo>
                  <a:pt x="1487647" y="340278"/>
                  <a:pt x="1598103" y="1300818"/>
                  <a:pt x="1761688" y="1296623"/>
                </a:cubicBezTo>
                <a:cubicBezTo>
                  <a:pt x="1925273" y="1292429"/>
                  <a:pt x="2145484" y="703102"/>
                  <a:pt x="2365695" y="1137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437216-D1DA-4AE5-A7C4-5CD67EEEC9FB}"/>
              </a:ext>
            </a:extLst>
          </p:cNvPr>
          <p:cNvCxnSpPr>
            <a:cxnSpLocks/>
          </p:cNvCxnSpPr>
          <p:nvPr/>
        </p:nvCxnSpPr>
        <p:spPr>
          <a:xfrm>
            <a:off x="9336947" y="3532390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0564FD2A-0E9C-49E3-A178-30311C0753FD}"/>
              </a:ext>
            </a:extLst>
          </p:cNvPr>
          <p:cNvSpPr/>
          <p:nvPr/>
        </p:nvSpPr>
        <p:spPr>
          <a:xfrm rot="5400000">
            <a:off x="9286854" y="3639817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E03E4E-0D24-4A6C-975D-19262B40ECE5}"/>
              </a:ext>
            </a:extLst>
          </p:cNvPr>
          <p:cNvSpPr/>
          <p:nvPr/>
        </p:nvSpPr>
        <p:spPr>
          <a:xfrm>
            <a:off x="9673910" y="4263419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0C610CB-AAD9-45C3-B23D-8FA432428018}"/>
              </a:ext>
            </a:extLst>
          </p:cNvPr>
          <p:cNvCxnSpPr>
            <a:cxnSpLocks/>
          </p:cNvCxnSpPr>
          <p:nvPr/>
        </p:nvCxnSpPr>
        <p:spPr>
          <a:xfrm>
            <a:off x="9724244" y="3956732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C7BB124-7032-4A11-8472-64A31287E5A3}"/>
              </a:ext>
            </a:extLst>
          </p:cNvPr>
          <p:cNvSpPr/>
          <p:nvPr/>
        </p:nvSpPr>
        <p:spPr>
          <a:xfrm rot="5400000">
            <a:off x="9674151" y="4064159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DA9336F-41EA-4C40-9553-72D8684EA70E}"/>
              </a:ext>
            </a:extLst>
          </p:cNvPr>
          <p:cNvSpPr/>
          <p:nvPr/>
        </p:nvSpPr>
        <p:spPr>
          <a:xfrm>
            <a:off x="10264335" y="3903165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32145D5-63E6-4166-BEE3-41B976BF2428}"/>
              </a:ext>
            </a:extLst>
          </p:cNvPr>
          <p:cNvCxnSpPr>
            <a:cxnSpLocks/>
          </p:cNvCxnSpPr>
          <p:nvPr/>
        </p:nvCxnSpPr>
        <p:spPr>
          <a:xfrm>
            <a:off x="10314669" y="3596478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D2F0A927-7AEB-4F85-ADE0-6BC5FDF90A31}"/>
              </a:ext>
            </a:extLst>
          </p:cNvPr>
          <p:cNvSpPr/>
          <p:nvPr/>
        </p:nvSpPr>
        <p:spPr>
          <a:xfrm rot="5400000">
            <a:off x="10264576" y="3703905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9A92C03-BB73-420F-AB5D-D4733C961705}"/>
              </a:ext>
            </a:extLst>
          </p:cNvPr>
          <p:cNvSpPr/>
          <p:nvPr/>
        </p:nvSpPr>
        <p:spPr>
          <a:xfrm>
            <a:off x="8568410" y="3829517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CBA08C-6585-4232-AC32-200E59F65CD1}"/>
              </a:ext>
            </a:extLst>
          </p:cNvPr>
          <p:cNvCxnSpPr>
            <a:cxnSpLocks/>
          </p:cNvCxnSpPr>
          <p:nvPr/>
        </p:nvCxnSpPr>
        <p:spPr>
          <a:xfrm>
            <a:off x="8618741" y="3654022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3457E250-BD3B-41DB-A61A-7AC2616CCADE}"/>
              </a:ext>
            </a:extLst>
          </p:cNvPr>
          <p:cNvSpPr/>
          <p:nvPr/>
        </p:nvSpPr>
        <p:spPr>
          <a:xfrm rot="5400000">
            <a:off x="8568648" y="3761449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910392-761A-45AC-A8A3-8D53E8271FF0}"/>
                  </a:ext>
                </a:extLst>
              </p:cNvPr>
              <p:cNvSpPr txBox="1"/>
              <p:nvPr/>
            </p:nvSpPr>
            <p:spPr>
              <a:xfrm>
                <a:off x="9077231" y="1776351"/>
                <a:ext cx="2164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910392-761A-45AC-A8A3-8D53E827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231" y="1776351"/>
                <a:ext cx="216470" cy="215444"/>
              </a:xfrm>
              <a:prstGeom prst="rect">
                <a:avLst/>
              </a:prstGeom>
              <a:blipFill>
                <a:blip r:embed="rId13"/>
                <a:stretch>
                  <a:fillRect l="-13889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C22EE23-6101-468D-872B-C9513F450D76}"/>
                  </a:ext>
                </a:extLst>
              </p:cNvPr>
              <p:cNvSpPr txBox="1"/>
              <p:nvPr/>
            </p:nvSpPr>
            <p:spPr>
              <a:xfrm>
                <a:off x="10578516" y="1031830"/>
                <a:ext cx="6261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C22EE23-6101-468D-872B-C9513F45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516" y="1031830"/>
                <a:ext cx="626197" cy="215444"/>
              </a:xfrm>
              <a:prstGeom prst="rect">
                <a:avLst/>
              </a:prstGeom>
              <a:blipFill>
                <a:blip r:embed="rId14"/>
                <a:stretch>
                  <a:fillRect l="-6796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0BA0561-4C82-4E39-BD2A-94B1992EC2EB}"/>
                  </a:ext>
                </a:extLst>
              </p:cNvPr>
              <p:cNvSpPr txBox="1"/>
              <p:nvPr/>
            </p:nvSpPr>
            <p:spPr>
              <a:xfrm>
                <a:off x="10763074" y="3401612"/>
                <a:ext cx="626197" cy="227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0BA0561-4C82-4E39-BD2A-94B1992EC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074" y="3401612"/>
                <a:ext cx="626197" cy="227563"/>
              </a:xfrm>
              <a:prstGeom prst="rect">
                <a:avLst/>
              </a:prstGeom>
              <a:blipFill>
                <a:blip r:embed="rId15"/>
                <a:stretch>
                  <a:fillRect l="-7843" t="-13514" b="-35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0458E0-256A-4ECE-8E1C-0EB8CF38F3BE}"/>
                  </a:ext>
                </a:extLst>
              </p:cNvPr>
              <p:cNvSpPr txBox="1"/>
              <p:nvPr/>
            </p:nvSpPr>
            <p:spPr>
              <a:xfrm>
                <a:off x="7157040" y="109324"/>
                <a:ext cx="44772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𝑁𝑜𝑛𝑙𝑖𝑛𝑒𝑎𝑟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𝑒𝑟𝑟𝑜𝑟𝑠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sz="1400" b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0458E0-256A-4ECE-8E1C-0EB8CF38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40" y="109324"/>
                <a:ext cx="4477251" cy="215444"/>
              </a:xfrm>
              <a:prstGeom prst="rect">
                <a:avLst/>
              </a:prstGeom>
              <a:blipFill>
                <a:blip r:embed="rId16"/>
                <a:stretch>
                  <a:fillRect l="-136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09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65062-43FF-4D82-9D1D-9623C549FCD5}"/>
                  </a:ext>
                </a:extLst>
              </p:cNvPr>
              <p:cNvSpPr txBox="1"/>
              <p:nvPr/>
            </p:nvSpPr>
            <p:spPr>
              <a:xfrm>
                <a:off x="325179" y="241419"/>
                <a:ext cx="6213560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𝑅𝑒𝑔𝑟𝑒𝑠𝑠𝑖𝑜𝑛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𝑎𝑛𝑎𝑙𝑦𝑠𝑖𝑠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관</m:t>
                    </m:r>
                  </m:oMath>
                </a14:m>
                <a:r>
                  <a:rPr lang="ko-KR" altLang="en-US" sz="1400"/>
                  <a:t>점 해석</a:t>
                </a:r>
                <a:r>
                  <a:rPr lang="en-US" altLang="ko-KR" sz="1400"/>
                  <a:t>(m</a:t>
                </a:r>
                <a:r>
                  <a:rPr lang="ko-KR" altLang="en-US" sz="1400"/>
                  <a:t>개의 </a:t>
                </a:r>
                <a:r>
                  <a:rPr lang="en-US" altLang="ko-KR" sz="1400"/>
                  <a:t>data</a:t>
                </a:r>
                <a:r>
                  <a:rPr lang="ko-KR" altLang="en-US" sz="1400"/>
                  <a:t>에 대해서만 얘기하는 것임에 주의</a:t>
                </a:r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65062-43FF-4D82-9D1D-9623C549F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9" y="241419"/>
                <a:ext cx="6213560" cy="219484"/>
              </a:xfrm>
              <a:prstGeom prst="rect">
                <a:avLst/>
              </a:prstGeom>
              <a:blipFill>
                <a:blip r:embed="rId2"/>
                <a:stretch>
                  <a:fillRect l="-1275" t="-27778" r="-1569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3D98B-F583-4CAC-BF91-602A77F85FC4}"/>
                  </a:ext>
                </a:extLst>
              </p:cNvPr>
              <p:cNvSpPr txBox="1"/>
              <p:nvPr/>
            </p:nvSpPr>
            <p:spPr>
              <a:xfrm>
                <a:off x="341340" y="1110166"/>
                <a:ext cx="14088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3D98B-F583-4CAC-BF91-602A77F85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40" y="1110166"/>
                <a:ext cx="1408847" cy="215444"/>
              </a:xfrm>
              <a:prstGeom prst="rect">
                <a:avLst/>
              </a:prstGeom>
              <a:blipFill>
                <a:blip r:embed="rId3"/>
                <a:stretch>
                  <a:fillRect l="-216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9DBD5-6BA2-4940-B054-FFA57BA18D6A}"/>
                  </a:ext>
                </a:extLst>
              </p:cNvPr>
              <p:cNvSpPr txBox="1"/>
              <p:nvPr/>
            </p:nvSpPr>
            <p:spPr>
              <a:xfrm>
                <a:off x="2062664" y="1120534"/>
                <a:ext cx="2016578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/>
                  <a:t>정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sz="1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9DBD5-6BA2-4940-B054-FFA57BA1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64" y="1120534"/>
                <a:ext cx="2016578" cy="219484"/>
              </a:xfrm>
              <a:prstGeom prst="rect">
                <a:avLst/>
              </a:prstGeom>
              <a:blipFill>
                <a:blip r:embed="rId4"/>
                <a:stretch>
                  <a:fillRect l="-604" t="-25000" r="-1208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BEEED7-FB10-4BEA-85FF-1F0AC3F6468B}"/>
              </a:ext>
            </a:extLst>
          </p:cNvPr>
          <p:cNvCxnSpPr/>
          <p:nvPr/>
        </p:nvCxnSpPr>
        <p:spPr>
          <a:xfrm flipV="1">
            <a:off x="8290917" y="1082177"/>
            <a:ext cx="0" cy="138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9902A8-23C8-49C3-91E3-6B014F1E815A}"/>
              </a:ext>
            </a:extLst>
          </p:cNvPr>
          <p:cNvCxnSpPr>
            <a:cxnSpLocks/>
          </p:cNvCxnSpPr>
          <p:nvPr/>
        </p:nvCxnSpPr>
        <p:spPr>
          <a:xfrm flipV="1">
            <a:off x="8290917" y="2466362"/>
            <a:ext cx="27432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DA2C05F-0A08-4164-8E65-148E71F1F6A6}"/>
              </a:ext>
            </a:extLst>
          </p:cNvPr>
          <p:cNvSpPr/>
          <p:nvPr/>
        </p:nvSpPr>
        <p:spPr>
          <a:xfrm>
            <a:off x="9267589" y="1531198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F206BBD-531A-4D95-83D3-DFC069D37927}"/>
              </a:ext>
            </a:extLst>
          </p:cNvPr>
          <p:cNvSpPr/>
          <p:nvPr/>
        </p:nvSpPr>
        <p:spPr>
          <a:xfrm>
            <a:off x="8299306" y="981510"/>
            <a:ext cx="2273416" cy="1224792"/>
          </a:xfrm>
          <a:custGeom>
            <a:avLst/>
            <a:gdLst>
              <a:gd name="connsiteX0" fmla="*/ 0 w 2273416"/>
              <a:gd name="connsiteY0" fmla="*/ 1224792 h 1224792"/>
              <a:gd name="connsiteX1" fmla="*/ 704675 w 2273416"/>
              <a:gd name="connsiteY1" fmla="*/ 260058 h 1224792"/>
              <a:gd name="connsiteX2" fmla="*/ 1593908 w 2273416"/>
              <a:gd name="connsiteY2" fmla="*/ 1015067 h 1224792"/>
              <a:gd name="connsiteX3" fmla="*/ 2273416 w 2273416"/>
              <a:gd name="connsiteY3" fmla="*/ 0 h 12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416" h="1224792">
                <a:moveTo>
                  <a:pt x="0" y="1224792"/>
                </a:moveTo>
                <a:cubicBezTo>
                  <a:pt x="219512" y="759902"/>
                  <a:pt x="439024" y="295012"/>
                  <a:pt x="704675" y="260058"/>
                </a:cubicBezTo>
                <a:cubicBezTo>
                  <a:pt x="970326" y="225104"/>
                  <a:pt x="1332451" y="1058410"/>
                  <a:pt x="1593908" y="1015067"/>
                </a:cubicBezTo>
                <a:cubicBezTo>
                  <a:pt x="1855365" y="971724"/>
                  <a:pt x="2064390" y="485862"/>
                  <a:pt x="227341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D0B526-9BF2-4961-9DE0-BD73CC4C8A54}"/>
                  </a:ext>
                </a:extLst>
              </p:cNvPr>
              <p:cNvSpPr txBox="1"/>
              <p:nvPr/>
            </p:nvSpPr>
            <p:spPr>
              <a:xfrm>
                <a:off x="341340" y="1776351"/>
                <a:ext cx="764312" cy="57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D0B526-9BF2-4961-9DE0-BD73CC4C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40" y="1776351"/>
                <a:ext cx="764312" cy="570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4244-D50E-42B2-B964-CE3123EDBEED}"/>
                  </a:ext>
                </a:extLst>
              </p:cNvPr>
              <p:cNvSpPr txBox="1"/>
              <p:nvPr/>
            </p:nvSpPr>
            <p:spPr>
              <a:xfrm>
                <a:off x="1337410" y="1939977"/>
                <a:ext cx="14738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4244-D50E-42B2-B964-CE3123ED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10" y="1939977"/>
                <a:ext cx="1473865" cy="215444"/>
              </a:xfrm>
              <a:prstGeom prst="rect">
                <a:avLst/>
              </a:prstGeom>
              <a:blipFill>
                <a:blip r:embed="rId6"/>
                <a:stretch>
                  <a:fillRect l="-165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E28D8C-91A2-41D9-90F7-5875ED6314B2}"/>
                  </a:ext>
                </a:extLst>
              </p:cNvPr>
              <p:cNvSpPr txBox="1"/>
              <p:nvPr/>
            </p:nvSpPr>
            <p:spPr>
              <a:xfrm>
                <a:off x="3082632" y="1776736"/>
                <a:ext cx="743280" cy="570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E28D8C-91A2-41D9-90F7-5875ED63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32" y="1776736"/>
                <a:ext cx="743280" cy="570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F85799-0614-46F0-9097-14CD160D7730}"/>
                  </a:ext>
                </a:extLst>
              </p:cNvPr>
              <p:cNvSpPr txBox="1"/>
              <p:nvPr/>
            </p:nvSpPr>
            <p:spPr>
              <a:xfrm>
                <a:off x="4725189" y="1195259"/>
                <a:ext cx="2689391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F85799-0614-46F0-9097-14CD160D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89" y="1195259"/>
                <a:ext cx="2689391" cy="646331"/>
              </a:xfrm>
              <a:prstGeom prst="rect">
                <a:avLst/>
              </a:prstGeom>
              <a:blipFill>
                <a:blip r:embed="rId8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CE0165E-F159-4D13-82A4-E98745BB16C9}"/>
              </a:ext>
            </a:extLst>
          </p:cNvPr>
          <p:cNvCxnSpPr>
            <a:cxnSpLocks/>
          </p:cNvCxnSpPr>
          <p:nvPr/>
        </p:nvCxnSpPr>
        <p:spPr>
          <a:xfrm>
            <a:off x="9322115" y="1138682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E1B92EB-5B45-4CB4-827C-F074AECAADE0}"/>
              </a:ext>
            </a:extLst>
          </p:cNvPr>
          <p:cNvSpPr/>
          <p:nvPr/>
        </p:nvSpPr>
        <p:spPr>
          <a:xfrm rot="5400000">
            <a:off x="9281059" y="1205885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A4710E0-7A25-47D7-B162-2E5F42846E00}"/>
              </a:ext>
            </a:extLst>
          </p:cNvPr>
          <p:cNvSpPr/>
          <p:nvPr/>
        </p:nvSpPr>
        <p:spPr>
          <a:xfrm>
            <a:off x="9668115" y="1837885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7B2443-DA16-4961-B83A-5086AD3FCD6A}"/>
              </a:ext>
            </a:extLst>
          </p:cNvPr>
          <p:cNvCxnSpPr>
            <a:cxnSpLocks/>
          </p:cNvCxnSpPr>
          <p:nvPr/>
        </p:nvCxnSpPr>
        <p:spPr>
          <a:xfrm>
            <a:off x="9718449" y="1531198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BB79075-D509-4FE8-8CDD-E495FAD2B550}"/>
              </a:ext>
            </a:extLst>
          </p:cNvPr>
          <p:cNvSpPr/>
          <p:nvPr/>
        </p:nvSpPr>
        <p:spPr>
          <a:xfrm rot="5400000">
            <a:off x="9668356" y="1638625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99136B-537D-427D-B3F3-B1491F8F34D3}"/>
              </a:ext>
            </a:extLst>
          </p:cNvPr>
          <p:cNvSpPr/>
          <p:nvPr/>
        </p:nvSpPr>
        <p:spPr>
          <a:xfrm>
            <a:off x="10258540" y="1477631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5705171-443F-4CB5-AF21-ED5AD3A777EF}"/>
              </a:ext>
            </a:extLst>
          </p:cNvPr>
          <p:cNvCxnSpPr>
            <a:cxnSpLocks/>
          </p:cNvCxnSpPr>
          <p:nvPr/>
        </p:nvCxnSpPr>
        <p:spPr>
          <a:xfrm>
            <a:off x="10308874" y="1170944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425C307-07FF-4658-9AFB-56DBFAE4B9A4}"/>
              </a:ext>
            </a:extLst>
          </p:cNvPr>
          <p:cNvSpPr/>
          <p:nvPr/>
        </p:nvSpPr>
        <p:spPr>
          <a:xfrm rot="5400000">
            <a:off x="10258781" y="1278371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E77DD1E-96C2-4A73-B969-A974789F5321}"/>
              </a:ext>
            </a:extLst>
          </p:cNvPr>
          <p:cNvSpPr/>
          <p:nvPr/>
        </p:nvSpPr>
        <p:spPr>
          <a:xfrm>
            <a:off x="8562615" y="1403983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F42FDC-4354-46B3-9F4C-E2BBC81EE639}"/>
              </a:ext>
            </a:extLst>
          </p:cNvPr>
          <p:cNvCxnSpPr>
            <a:cxnSpLocks/>
          </p:cNvCxnSpPr>
          <p:nvPr/>
        </p:nvCxnSpPr>
        <p:spPr>
          <a:xfrm>
            <a:off x="8612946" y="1228488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147C129-BA4C-4F1A-B9EA-34961F3F5A62}"/>
              </a:ext>
            </a:extLst>
          </p:cNvPr>
          <p:cNvSpPr/>
          <p:nvPr/>
        </p:nvSpPr>
        <p:spPr>
          <a:xfrm rot="5400000">
            <a:off x="8562853" y="1335915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C265A7-3915-4C8A-9BB5-FB68D3C29771}"/>
                  </a:ext>
                </a:extLst>
              </p:cNvPr>
              <p:cNvSpPr txBox="1"/>
              <p:nvPr/>
            </p:nvSpPr>
            <p:spPr>
              <a:xfrm>
                <a:off x="9079825" y="1575015"/>
                <a:ext cx="2164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C265A7-3915-4C8A-9BB5-FB68D3C2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825" y="1575015"/>
                <a:ext cx="216470" cy="215444"/>
              </a:xfrm>
              <a:prstGeom prst="rect">
                <a:avLst/>
              </a:prstGeom>
              <a:blipFill>
                <a:blip r:embed="rId9"/>
                <a:stretch>
                  <a:fillRect l="-13889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A77FC2-B8B8-4FB9-8501-7C55EED2E59D}"/>
                  </a:ext>
                </a:extLst>
              </p:cNvPr>
              <p:cNvSpPr txBox="1"/>
              <p:nvPr/>
            </p:nvSpPr>
            <p:spPr>
              <a:xfrm>
                <a:off x="10581110" y="830494"/>
                <a:ext cx="6261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A77FC2-B8B8-4FB9-8501-7C55EED2E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110" y="830494"/>
                <a:ext cx="626197" cy="215444"/>
              </a:xfrm>
              <a:prstGeom prst="rect">
                <a:avLst/>
              </a:prstGeom>
              <a:blipFill>
                <a:blip r:embed="rId10"/>
                <a:stretch>
                  <a:fillRect l="-7843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E48FBC-FF4C-43CB-9DF1-0224D9C7965E}"/>
                  </a:ext>
                </a:extLst>
              </p:cNvPr>
              <p:cNvSpPr txBox="1"/>
              <p:nvPr/>
            </p:nvSpPr>
            <p:spPr>
              <a:xfrm>
                <a:off x="314572" y="3223020"/>
                <a:ext cx="14088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E48FBC-FF4C-43CB-9DF1-0224D9C79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2" y="3223020"/>
                <a:ext cx="1408847" cy="215444"/>
              </a:xfrm>
              <a:prstGeom prst="rect">
                <a:avLst/>
              </a:prstGeom>
              <a:blipFill>
                <a:blip r:embed="rId11"/>
                <a:stretch>
                  <a:fillRect l="-2165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A36577-1897-45CC-B8BA-258F012ED461}"/>
                  </a:ext>
                </a:extLst>
              </p:cNvPr>
              <p:cNvSpPr txBox="1"/>
              <p:nvPr/>
            </p:nvSpPr>
            <p:spPr>
              <a:xfrm>
                <a:off x="2035896" y="3233388"/>
                <a:ext cx="2703817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/>
                  <a:t>정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sz="14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A36577-1897-45CC-B8BA-258F012E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96" y="3233388"/>
                <a:ext cx="2703817" cy="219484"/>
              </a:xfrm>
              <a:prstGeom prst="rect">
                <a:avLst/>
              </a:prstGeom>
              <a:blipFill>
                <a:blip r:embed="rId12"/>
                <a:stretch>
                  <a:fillRect l="-450" t="-25000" r="-901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86F46B3-2801-4E75-8F47-D1CCCED1DF7D}"/>
              </a:ext>
            </a:extLst>
          </p:cNvPr>
          <p:cNvCxnSpPr/>
          <p:nvPr/>
        </p:nvCxnSpPr>
        <p:spPr>
          <a:xfrm flipV="1">
            <a:off x="8264149" y="3195031"/>
            <a:ext cx="0" cy="138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1BF2AF-E037-4EAF-B298-C4A342786509}"/>
              </a:ext>
            </a:extLst>
          </p:cNvPr>
          <p:cNvCxnSpPr>
            <a:cxnSpLocks/>
          </p:cNvCxnSpPr>
          <p:nvPr/>
        </p:nvCxnSpPr>
        <p:spPr>
          <a:xfrm flipV="1">
            <a:off x="8264149" y="4579216"/>
            <a:ext cx="27432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F99FF3-F489-495B-A0AC-222BD206D90C}"/>
                  </a:ext>
                </a:extLst>
              </p:cNvPr>
              <p:cNvSpPr txBox="1"/>
              <p:nvPr/>
            </p:nvSpPr>
            <p:spPr>
              <a:xfrm>
                <a:off x="314572" y="3889205"/>
                <a:ext cx="944554" cy="57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F99FF3-F489-495B-A0AC-222BD206D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2" y="3889205"/>
                <a:ext cx="944554" cy="5707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F44534-4EB3-4DD4-8091-78FC9A0C2EF1}"/>
                  </a:ext>
                </a:extLst>
              </p:cNvPr>
              <p:cNvSpPr txBox="1"/>
              <p:nvPr/>
            </p:nvSpPr>
            <p:spPr>
              <a:xfrm>
                <a:off x="1310642" y="4052831"/>
                <a:ext cx="1873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F44534-4EB3-4DD4-8091-78FC9A0C2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2" y="4052831"/>
                <a:ext cx="1873654" cy="215444"/>
              </a:xfrm>
              <a:prstGeom prst="rect">
                <a:avLst/>
              </a:prstGeom>
              <a:blipFill>
                <a:blip r:embed="rId14"/>
                <a:stretch>
                  <a:fillRect l="-977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E362755-B85F-4010-9984-CF447DF3B4D2}"/>
                  </a:ext>
                </a:extLst>
              </p:cNvPr>
              <p:cNvSpPr txBox="1"/>
              <p:nvPr/>
            </p:nvSpPr>
            <p:spPr>
              <a:xfrm>
                <a:off x="3370980" y="3886201"/>
                <a:ext cx="913199" cy="570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E362755-B85F-4010-9984-CF447DF3B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80" y="3886201"/>
                <a:ext cx="913199" cy="570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타원 50">
            <a:extLst>
              <a:ext uri="{FF2B5EF4-FFF2-40B4-BE49-F238E27FC236}">
                <a16:creationId xmlns:a16="http://schemas.microsoft.com/office/drawing/2014/main" id="{646F71E8-0EDA-44F5-AF88-45EB8A203C32}"/>
              </a:ext>
            </a:extLst>
          </p:cNvPr>
          <p:cNvSpPr/>
          <p:nvPr/>
        </p:nvSpPr>
        <p:spPr>
          <a:xfrm>
            <a:off x="8453562" y="4019371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F17CA99-7303-4C09-9F5A-8ED1C765A693}"/>
              </a:ext>
            </a:extLst>
          </p:cNvPr>
          <p:cNvCxnSpPr>
            <a:cxnSpLocks/>
          </p:cNvCxnSpPr>
          <p:nvPr/>
        </p:nvCxnSpPr>
        <p:spPr>
          <a:xfrm>
            <a:off x="8508641" y="3598426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4A8BDC56-2CC9-4C59-B766-3A92B640B853}"/>
              </a:ext>
            </a:extLst>
          </p:cNvPr>
          <p:cNvSpPr/>
          <p:nvPr/>
        </p:nvSpPr>
        <p:spPr>
          <a:xfrm rot="5400000">
            <a:off x="8471260" y="3684374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6EDF7E-65A5-40CC-B276-9B5DA77876D3}"/>
                  </a:ext>
                </a:extLst>
              </p:cNvPr>
              <p:cNvSpPr txBox="1"/>
              <p:nvPr/>
            </p:nvSpPr>
            <p:spPr>
              <a:xfrm>
                <a:off x="10825764" y="3103606"/>
                <a:ext cx="6261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6EDF7E-65A5-40CC-B276-9B5DA778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764" y="3103606"/>
                <a:ext cx="626197" cy="215444"/>
              </a:xfrm>
              <a:prstGeom prst="rect">
                <a:avLst/>
              </a:prstGeom>
              <a:blipFill>
                <a:blip r:embed="rId16"/>
                <a:stretch>
                  <a:fillRect l="-776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315D019B-BA27-4FDB-9FB1-FF566811B36C}"/>
              </a:ext>
            </a:extLst>
          </p:cNvPr>
          <p:cNvSpPr/>
          <p:nvPr/>
        </p:nvSpPr>
        <p:spPr>
          <a:xfrm>
            <a:off x="8312370" y="3298175"/>
            <a:ext cx="2483141" cy="1029340"/>
          </a:xfrm>
          <a:custGeom>
            <a:avLst/>
            <a:gdLst>
              <a:gd name="connsiteX0" fmla="*/ 0 w 2483141"/>
              <a:gd name="connsiteY0" fmla="*/ 1029340 h 1029340"/>
              <a:gd name="connsiteX1" fmla="*/ 671119 w 2483141"/>
              <a:gd name="connsiteY1" fmla="*/ 5884 h 1029340"/>
              <a:gd name="connsiteX2" fmla="*/ 1191237 w 2483141"/>
              <a:gd name="connsiteY2" fmla="*/ 626669 h 1029340"/>
              <a:gd name="connsiteX3" fmla="*/ 1493240 w 2483141"/>
              <a:gd name="connsiteY3" fmla="*/ 979006 h 1029340"/>
              <a:gd name="connsiteX4" fmla="*/ 1862356 w 2483141"/>
              <a:gd name="connsiteY4" fmla="*/ 928673 h 1029340"/>
              <a:gd name="connsiteX5" fmla="*/ 1996580 w 2483141"/>
              <a:gd name="connsiteY5" fmla="*/ 609891 h 1029340"/>
              <a:gd name="connsiteX6" fmla="*/ 2483141 w 2483141"/>
              <a:gd name="connsiteY6" fmla="*/ 14273 h 10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3141" h="1029340">
                <a:moveTo>
                  <a:pt x="0" y="1029340"/>
                </a:moveTo>
                <a:cubicBezTo>
                  <a:pt x="236290" y="551168"/>
                  <a:pt x="472580" y="72996"/>
                  <a:pt x="671119" y="5884"/>
                </a:cubicBezTo>
                <a:cubicBezTo>
                  <a:pt x="869658" y="-61228"/>
                  <a:pt x="1054217" y="464482"/>
                  <a:pt x="1191237" y="626669"/>
                </a:cubicBezTo>
                <a:cubicBezTo>
                  <a:pt x="1328257" y="788856"/>
                  <a:pt x="1381387" y="928672"/>
                  <a:pt x="1493240" y="979006"/>
                </a:cubicBezTo>
                <a:cubicBezTo>
                  <a:pt x="1605093" y="1029340"/>
                  <a:pt x="1778466" y="990192"/>
                  <a:pt x="1862356" y="928673"/>
                </a:cubicBezTo>
                <a:cubicBezTo>
                  <a:pt x="1946246" y="867154"/>
                  <a:pt x="1893116" y="762291"/>
                  <a:pt x="1996580" y="609891"/>
                </a:cubicBezTo>
                <a:cubicBezTo>
                  <a:pt x="2100044" y="457491"/>
                  <a:pt x="2291592" y="235882"/>
                  <a:pt x="2483141" y="142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5C6F07A-FA77-47F2-A90D-EB8DB075BE95}"/>
              </a:ext>
            </a:extLst>
          </p:cNvPr>
          <p:cNvSpPr/>
          <p:nvPr/>
        </p:nvSpPr>
        <p:spPr>
          <a:xfrm>
            <a:off x="8922416" y="3196220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2C63CD5-7C9A-41EA-BDD2-E050FDA1647F}"/>
              </a:ext>
            </a:extLst>
          </p:cNvPr>
          <p:cNvSpPr/>
          <p:nvPr/>
        </p:nvSpPr>
        <p:spPr>
          <a:xfrm>
            <a:off x="9730214" y="4059794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F61DDDD-1DFF-46C3-B26D-68CEB279AD0F}"/>
              </a:ext>
            </a:extLst>
          </p:cNvPr>
          <p:cNvSpPr/>
          <p:nvPr/>
        </p:nvSpPr>
        <p:spPr>
          <a:xfrm>
            <a:off x="10581110" y="3523338"/>
            <a:ext cx="109053" cy="109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ED807B3-F3F9-441D-B943-A8782718F86C}"/>
              </a:ext>
            </a:extLst>
          </p:cNvPr>
          <p:cNvCxnSpPr>
            <a:cxnSpLocks/>
          </p:cNvCxnSpPr>
          <p:nvPr/>
        </p:nvCxnSpPr>
        <p:spPr>
          <a:xfrm>
            <a:off x="8985661" y="2989352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82FC9D5F-0A16-48EB-BAFB-D73D7C0589A7}"/>
              </a:ext>
            </a:extLst>
          </p:cNvPr>
          <p:cNvSpPr/>
          <p:nvPr/>
        </p:nvSpPr>
        <p:spPr>
          <a:xfrm rot="5400000">
            <a:off x="8948280" y="3075300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C698578-D3CA-4D51-8E0B-3E1587B895ED}"/>
              </a:ext>
            </a:extLst>
          </p:cNvPr>
          <p:cNvCxnSpPr>
            <a:cxnSpLocks/>
          </p:cNvCxnSpPr>
          <p:nvPr/>
        </p:nvCxnSpPr>
        <p:spPr>
          <a:xfrm>
            <a:off x="9787245" y="3922820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3500162A-BA23-4389-A6B7-E96286773868}"/>
              </a:ext>
            </a:extLst>
          </p:cNvPr>
          <p:cNvSpPr/>
          <p:nvPr/>
        </p:nvSpPr>
        <p:spPr>
          <a:xfrm rot="5400000">
            <a:off x="9749864" y="4008768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EAA9924-9E73-428A-87E2-E813632BA1A1}"/>
              </a:ext>
            </a:extLst>
          </p:cNvPr>
          <p:cNvCxnSpPr>
            <a:cxnSpLocks/>
          </p:cNvCxnSpPr>
          <p:nvPr/>
        </p:nvCxnSpPr>
        <p:spPr>
          <a:xfrm>
            <a:off x="10608206" y="3168049"/>
            <a:ext cx="0" cy="6866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A9D71B62-6CA7-469E-855A-33C337BFD870}"/>
              </a:ext>
            </a:extLst>
          </p:cNvPr>
          <p:cNvSpPr/>
          <p:nvPr/>
        </p:nvSpPr>
        <p:spPr>
          <a:xfrm rot="5400000">
            <a:off x="10570825" y="3253997"/>
            <a:ext cx="605420" cy="488456"/>
          </a:xfrm>
          <a:custGeom>
            <a:avLst/>
            <a:gdLst>
              <a:gd name="connsiteX0" fmla="*/ 0 w 981512"/>
              <a:gd name="connsiteY0" fmla="*/ 813886 h 822275"/>
              <a:gd name="connsiteX1" fmla="*/ 251670 w 981512"/>
              <a:gd name="connsiteY1" fmla="*/ 587383 h 822275"/>
              <a:gd name="connsiteX2" fmla="*/ 511728 w 981512"/>
              <a:gd name="connsiteY2" fmla="*/ 153 h 822275"/>
              <a:gd name="connsiteX3" fmla="*/ 780176 w 981512"/>
              <a:gd name="connsiteY3" fmla="*/ 646106 h 822275"/>
              <a:gd name="connsiteX4" fmla="*/ 981512 w 981512"/>
              <a:gd name="connsiteY4" fmla="*/ 822275 h 8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512" h="822275">
                <a:moveTo>
                  <a:pt x="0" y="813886"/>
                </a:moveTo>
                <a:cubicBezTo>
                  <a:pt x="83191" y="768445"/>
                  <a:pt x="166382" y="723005"/>
                  <a:pt x="251670" y="587383"/>
                </a:cubicBezTo>
                <a:cubicBezTo>
                  <a:pt x="336958" y="451761"/>
                  <a:pt x="423644" y="-9634"/>
                  <a:pt x="511728" y="153"/>
                </a:cubicBezTo>
                <a:cubicBezTo>
                  <a:pt x="599812" y="9940"/>
                  <a:pt x="701879" y="509086"/>
                  <a:pt x="780176" y="646106"/>
                </a:cubicBezTo>
                <a:cubicBezTo>
                  <a:pt x="858473" y="783126"/>
                  <a:pt x="919992" y="802700"/>
                  <a:pt x="981512" y="822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72AA96-78BD-4CC9-85AB-F19B734E1D12}"/>
                  </a:ext>
                </a:extLst>
              </p:cNvPr>
              <p:cNvSpPr txBox="1"/>
              <p:nvPr/>
            </p:nvSpPr>
            <p:spPr>
              <a:xfrm>
                <a:off x="908694" y="5197374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72AA96-78BD-4CC9-85AB-F19B734E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4" y="5197374"/>
                <a:ext cx="153888" cy="276999"/>
              </a:xfrm>
              <a:prstGeom prst="rect">
                <a:avLst/>
              </a:prstGeom>
              <a:blipFill>
                <a:blip r:embed="rId17"/>
                <a:stretch>
                  <a:fillRect l="-24000" r="-28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8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9D0DB5-57EF-4006-B906-AA6DD913D41E}"/>
                  </a:ext>
                </a:extLst>
              </p:cNvPr>
              <p:cNvSpPr txBox="1"/>
              <p:nvPr/>
            </p:nvSpPr>
            <p:spPr>
              <a:xfrm>
                <a:off x="562063" y="745728"/>
                <a:ext cx="322780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limLow>
                            <m:limLow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9D0DB5-57EF-4006-B906-AA6DD913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3" y="745728"/>
                <a:ext cx="3227807" cy="280333"/>
              </a:xfrm>
              <a:prstGeom prst="rect">
                <a:avLst/>
              </a:prstGeom>
              <a:blipFill>
                <a:blip r:embed="rId2"/>
                <a:stretch>
                  <a:fillRect l="-9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7AD017-1967-4ACE-A6D5-83B978591156}"/>
                  </a:ext>
                </a:extLst>
              </p:cNvPr>
              <p:cNvSpPr txBox="1"/>
              <p:nvPr/>
            </p:nvSpPr>
            <p:spPr>
              <a:xfrm>
                <a:off x="562062" y="1299401"/>
                <a:ext cx="30027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𝑢𝑏𝑗𝑒𝑐𝑡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7AD017-1967-4ACE-A6D5-83B97859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" y="1299401"/>
                <a:ext cx="3002745" cy="215444"/>
              </a:xfrm>
              <a:prstGeom prst="rect">
                <a:avLst/>
              </a:prstGeom>
              <a:blipFill>
                <a:blip r:embed="rId3"/>
                <a:stretch>
                  <a:fillRect r="-40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6B4C8118-C1CF-4E5A-A812-F711371B2F04}"/>
              </a:ext>
            </a:extLst>
          </p:cNvPr>
          <p:cNvSpPr/>
          <p:nvPr/>
        </p:nvSpPr>
        <p:spPr>
          <a:xfrm>
            <a:off x="327171" y="604007"/>
            <a:ext cx="4010780" cy="115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19BBD5-2C42-429D-8A49-42DFD914F480}"/>
                  </a:ext>
                </a:extLst>
              </p:cNvPr>
              <p:cNvSpPr txBox="1"/>
              <p:nvPr/>
            </p:nvSpPr>
            <p:spPr>
              <a:xfrm>
                <a:off x="6330892" y="745728"/>
                <a:ext cx="322780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limLow>
                            <m:limLow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19BBD5-2C42-429D-8A49-42DFD914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92" y="745728"/>
                <a:ext cx="3227807" cy="280333"/>
              </a:xfrm>
              <a:prstGeom prst="rect">
                <a:avLst/>
              </a:prstGeom>
              <a:blipFill>
                <a:blip r:embed="rId4"/>
                <a:stretch>
                  <a:fillRect l="-1134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3D71CE-ADDA-4C59-80B7-E50FF62F703F}"/>
                  </a:ext>
                </a:extLst>
              </p:cNvPr>
              <p:cNvSpPr txBox="1"/>
              <p:nvPr/>
            </p:nvSpPr>
            <p:spPr>
              <a:xfrm>
                <a:off x="6330891" y="1299401"/>
                <a:ext cx="4485395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𝑢𝑏𝑗𝑒𝑐𝑡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3D71CE-ADDA-4C59-80B7-E50FF62F7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91" y="1299401"/>
                <a:ext cx="4485395" cy="322396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AF0C9D-E4AC-4ADE-80B1-344EAC4B0F96}"/>
              </a:ext>
            </a:extLst>
          </p:cNvPr>
          <p:cNvSpPr/>
          <p:nvPr/>
        </p:nvSpPr>
        <p:spPr>
          <a:xfrm>
            <a:off x="6096000" y="604007"/>
            <a:ext cx="5455640" cy="115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D30F6-1851-41A5-85E3-7E2AF01446DB}"/>
                  </a:ext>
                </a:extLst>
              </p:cNvPr>
              <p:cNvSpPr txBox="1"/>
              <p:nvPr/>
            </p:nvSpPr>
            <p:spPr>
              <a:xfrm>
                <a:off x="6330892" y="2991880"/>
                <a:ext cx="3320781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limLow>
                            <m:limLow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D30F6-1851-41A5-85E3-7E2AF014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92" y="2991880"/>
                <a:ext cx="3320781" cy="588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246CC0-17CB-4FC2-9277-035B0F4302F5}"/>
                  </a:ext>
                </a:extLst>
              </p:cNvPr>
              <p:cNvSpPr txBox="1"/>
              <p:nvPr/>
            </p:nvSpPr>
            <p:spPr>
              <a:xfrm>
                <a:off x="6330891" y="3721775"/>
                <a:ext cx="4485395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𝑢𝑏𝑗𝑒𝑐𝑡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246CC0-17CB-4FC2-9277-035B0F43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91" y="3721775"/>
                <a:ext cx="4485395" cy="32239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11CCF-356B-4C56-AC20-01CDE530DC46}"/>
              </a:ext>
            </a:extLst>
          </p:cNvPr>
          <p:cNvSpPr/>
          <p:nvPr/>
        </p:nvSpPr>
        <p:spPr>
          <a:xfrm>
            <a:off x="6096000" y="2850159"/>
            <a:ext cx="5455640" cy="1503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CB9292-41A7-4E74-8B0E-CCC0581EE90D}"/>
                  </a:ext>
                </a:extLst>
              </p:cNvPr>
              <p:cNvSpPr txBox="1"/>
              <p:nvPr/>
            </p:nvSpPr>
            <p:spPr>
              <a:xfrm>
                <a:off x="5315884" y="1026061"/>
                <a:ext cx="338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CB9292-41A7-4E74-8B0E-CCC0581E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84" y="1026061"/>
                <a:ext cx="338234" cy="369332"/>
              </a:xfrm>
              <a:prstGeom prst="rect">
                <a:avLst/>
              </a:prstGeom>
              <a:blipFill>
                <a:blip r:embed="rId8"/>
                <a:stretch>
                  <a:fillRect l="-3571" r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E3BE0B-6A9E-4B15-B01F-D09C2A5E45A8}"/>
              </a:ext>
            </a:extLst>
          </p:cNvPr>
          <p:cNvCxnSpPr/>
          <p:nvPr/>
        </p:nvCxnSpPr>
        <p:spPr>
          <a:xfrm>
            <a:off x="6207853" y="1954635"/>
            <a:ext cx="0" cy="6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CB7FAF-7485-4A19-B0C9-8A7D37AB365F}"/>
                  </a:ext>
                </a:extLst>
              </p:cNvPr>
              <p:cNvSpPr txBox="1"/>
              <p:nvPr/>
            </p:nvSpPr>
            <p:spPr>
              <a:xfrm>
                <a:off x="562063" y="2360349"/>
                <a:ext cx="3441455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limLow>
                            <m:limLow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CB7FAF-7485-4A19-B0C9-8A7D37AB3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3" y="2360349"/>
                <a:ext cx="3441455" cy="404726"/>
              </a:xfrm>
              <a:prstGeom prst="rect">
                <a:avLst/>
              </a:prstGeom>
              <a:blipFill>
                <a:blip r:embed="rId9"/>
                <a:stretch>
                  <a:fillRect l="-885"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EC723-0BE5-4FE2-804F-2BF8048977D3}"/>
                  </a:ext>
                </a:extLst>
              </p:cNvPr>
              <p:cNvSpPr txBox="1"/>
              <p:nvPr/>
            </p:nvSpPr>
            <p:spPr>
              <a:xfrm>
                <a:off x="562062" y="2914022"/>
                <a:ext cx="30027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𝑢𝑏𝑗𝑒𝑐𝑡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EC723-0BE5-4FE2-804F-2BF80489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" y="2914022"/>
                <a:ext cx="3002745" cy="215444"/>
              </a:xfrm>
              <a:prstGeom prst="rect">
                <a:avLst/>
              </a:prstGeom>
              <a:blipFill>
                <a:blip r:embed="rId10"/>
                <a:stretch>
                  <a:fillRect r="-40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DEAC3B-B83A-4B6D-B1BF-2735139B9F5B}"/>
              </a:ext>
            </a:extLst>
          </p:cNvPr>
          <p:cNvSpPr/>
          <p:nvPr/>
        </p:nvSpPr>
        <p:spPr>
          <a:xfrm>
            <a:off x="327171" y="2218628"/>
            <a:ext cx="3934436" cy="115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45653F-68BF-4628-BB4B-324CA8C359B6}"/>
              </a:ext>
            </a:extLst>
          </p:cNvPr>
          <p:cNvSpPr/>
          <p:nvPr/>
        </p:nvSpPr>
        <p:spPr>
          <a:xfrm>
            <a:off x="1837189" y="2218628"/>
            <a:ext cx="377505" cy="695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14A37D-C6E0-49A4-B130-B701DD5EBD0E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2025942" y="2914022"/>
            <a:ext cx="268447" cy="13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B6E7D7-215D-4F50-A3C3-E119BA5D8275}"/>
              </a:ext>
            </a:extLst>
          </p:cNvPr>
          <p:cNvSpPr txBox="1"/>
          <p:nvPr/>
        </p:nvSpPr>
        <p:spPr>
          <a:xfrm>
            <a:off x="1012986" y="4228051"/>
            <a:ext cx="210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Degrees of freedom</a:t>
            </a:r>
            <a:r>
              <a:rPr lang="ko-KR" altLang="en-US" sz="1200"/>
              <a:t>과 관련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084353F-D2D6-4908-B1BF-454AE8078D23}"/>
              </a:ext>
            </a:extLst>
          </p:cNvPr>
          <p:cNvCxnSpPr>
            <a:cxnSpLocks/>
            <a:stCxn id="30" idx="3"/>
            <a:endCxn id="25" idx="3"/>
          </p:cNvCxnSpPr>
          <p:nvPr/>
        </p:nvCxnSpPr>
        <p:spPr>
          <a:xfrm flipH="1">
            <a:off x="3113882" y="3522258"/>
            <a:ext cx="4857073" cy="84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E377264-D2BF-4EF1-8230-8FA805C8A97E}"/>
              </a:ext>
            </a:extLst>
          </p:cNvPr>
          <p:cNvSpPr/>
          <p:nvPr/>
        </p:nvSpPr>
        <p:spPr>
          <a:xfrm>
            <a:off x="7915671" y="2928702"/>
            <a:ext cx="377505" cy="695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C04756-95B9-433D-B906-C4129213A486}"/>
              </a:ext>
            </a:extLst>
          </p:cNvPr>
          <p:cNvSpPr txBox="1"/>
          <p:nvPr/>
        </p:nvSpPr>
        <p:spPr>
          <a:xfrm>
            <a:off x="6003527" y="4638788"/>
            <a:ext cx="5492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한번 관측된 데이터만으로 구한 </a:t>
            </a:r>
            <a:r>
              <a:rPr lang="en-US" altLang="ko-KR" sz="1200"/>
              <a:t>loss </a:t>
            </a:r>
            <a:r>
              <a:rPr lang="ko-KR" altLang="en-US" sz="1200"/>
              <a:t>값을 사용하고 있는 문제를 가지고 있음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이에 대한 방안으로 </a:t>
            </a:r>
            <a:r>
              <a:rPr lang="en-US" altLang="ko-KR" sz="1200"/>
              <a:t>Train dataset</a:t>
            </a:r>
            <a:r>
              <a:rPr lang="ko-KR" altLang="en-US" sz="1200"/>
              <a:t>과 </a:t>
            </a:r>
            <a:r>
              <a:rPr lang="en-US" altLang="ko-KR" sz="1200"/>
              <a:t>Test dataset</a:t>
            </a:r>
            <a:r>
              <a:rPr lang="ko-KR" altLang="en-US" sz="1200"/>
              <a:t>을 나누어 그 성능을 간접적</a:t>
            </a:r>
            <a:endParaRPr lang="en-US" altLang="ko-KR" sz="1200"/>
          </a:p>
          <a:p>
            <a:r>
              <a:rPr lang="ko-KR" altLang="en-US" sz="1200"/>
              <a:t>으로 평가하고 있음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B02EF-F8DD-446F-A3F5-CC5BDB41BCEC}"/>
              </a:ext>
            </a:extLst>
          </p:cNvPr>
          <p:cNvSpPr txBox="1"/>
          <p:nvPr/>
        </p:nvSpPr>
        <p:spPr>
          <a:xfrm>
            <a:off x="6405304" y="2341988"/>
            <a:ext cx="339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현재 </a:t>
            </a:r>
            <a:r>
              <a:rPr lang="en-US" altLang="ko-KR" sz="1200"/>
              <a:t>deep neural network</a:t>
            </a:r>
            <a:r>
              <a:rPr lang="ko-KR" altLang="en-US" sz="1200"/>
              <a:t>에서 풀고 있는 문제</a:t>
            </a:r>
          </a:p>
        </p:txBody>
      </p:sp>
    </p:spTree>
    <p:extLst>
      <p:ext uri="{BB962C8B-B14F-4D97-AF65-F5344CB8AC3E}">
        <p14:creationId xmlns:p14="http://schemas.microsoft.com/office/powerpoint/2010/main" val="292108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36F2EE-B79B-49E7-99FD-0FADB7BF4E78}"/>
                  </a:ext>
                </a:extLst>
              </p:cNvPr>
              <p:cNvSpPr txBox="1"/>
              <p:nvPr/>
            </p:nvSpPr>
            <p:spPr>
              <a:xfrm>
                <a:off x="501262" y="326561"/>
                <a:ext cx="3320781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limLow>
                            <m:limLow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36F2EE-B79B-49E7-99FD-0FADB7BF4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2" y="326561"/>
                <a:ext cx="3320781" cy="588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062C9-4DD5-4956-9755-2E67DB3F0431}"/>
                  </a:ext>
                </a:extLst>
              </p:cNvPr>
              <p:cNvSpPr txBox="1"/>
              <p:nvPr/>
            </p:nvSpPr>
            <p:spPr>
              <a:xfrm>
                <a:off x="501261" y="1056456"/>
                <a:ext cx="4485395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𝑢𝑏𝑗𝑒𝑐𝑡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062C9-4DD5-4956-9755-2E67DB3F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1" y="1056456"/>
                <a:ext cx="4485395" cy="322396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9E6BF81A-D17B-4CFB-9E1E-B875143CA327}"/>
              </a:ext>
            </a:extLst>
          </p:cNvPr>
          <p:cNvSpPr/>
          <p:nvPr/>
        </p:nvSpPr>
        <p:spPr>
          <a:xfrm>
            <a:off x="266370" y="184840"/>
            <a:ext cx="5455640" cy="1503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97F99D6-8F7C-4442-83CD-4AE8B617C0B4}"/>
              </a:ext>
            </a:extLst>
          </p:cNvPr>
          <p:cNvCxnSpPr/>
          <p:nvPr/>
        </p:nvCxnSpPr>
        <p:spPr>
          <a:xfrm>
            <a:off x="383098" y="1821853"/>
            <a:ext cx="0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8A563E-CF2D-41AB-ABDF-B2AA7958866F}"/>
              </a:ext>
            </a:extLst>
          </p:cNvPr>
          <p:cNvSpPr txBox="1"/>
          <p:nvPr/>
        </p:nvSpPr>
        <p:spPr>
          <a:xfrm>
            <a:off x="672557" y="2065025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Classification </a:t>
            </a:r>
            <a:r>
              <a:rPr lang="ko-KR" altLang="en-US"/>
              <a:t>관점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41CFD2-8C9A-448D-B285-E7E40CC04B0D}"/>
                  </a:ext>
                </a:extLst>
              </p:cNvPr>
              <p:cNvSpPr txBox="1"/>
              <p:nvPr/>
            </p:nvSpPr>
            <p:spPr>
              <a:xfrm>
                <a:off x="501262" y="3080862"/>
                <a:ext cx="3776227" cy="631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limLow>
                            <m:limLow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ko-KR" alt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41CFD2-8C9A-448D-B285-E7E40CC04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2" y="3080862"/>
                <a:ext cx="3776227" cy="631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1585D-9E61-4904-8EA0-CAF262AB6CAF}"/>
                  </a:ext>
                </a:extLst>
              </p:cNvPr>
              <p:cNvSpPr txBox="1"/>
              <p:nvPr/>
            </p:nvSpPr>
            <p:spPr>
              <a:xfrm>
                <a:off x="501261" y="3916362"/>
                <a:ext cx="4485395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𝑢𝑏𝑗𝑒𝑐𝑡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1585D-9E61-4904-8EA0-CAF262AB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1" y="3916362"/>
                <a:ext cx="4485395" cy="322396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5F67EA4C-0AD1-4B9E-B523-E26978774076}"/>
              </a:ext>
            </a:extLst>
          </p:cNvPr>
          <p:cNvSpPr/>
          <p:nvPr/>
        </p:nvSpPr>
        <p:spPr>
          <a:xfrm>
            <a:off x="266370" y="2939141"/>
            <a:ext cx="5455640" cy="1503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ED40DB-CB0D-488D-9575-58557457C3B4}"/>
                  </a:ext>
                </a:extLst>
              </p:cNvPr>
              <p:cNvSpPr txBox="1"/>
              <p:nvPr/>
            </p:nvSpPr>
            <p:spPr>
              <a:xfrm>
                <a:off x="1734443" y="4991721"/>
                <a:ext cx="14088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ED40DB-CB0D-488D-9575-58557457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43" y="4991721"/>
                <a:ext cx="1408847" cy="215444"/>
              </a:xfrm>
              <a:prstGeom prst="rect">
                <a:avLst/>
              </a:prstGeom>
              <a:blipFill>
                <a:blip r:embed="rId6"/>
                <a:stretch>
                  <a:fillRect l="-2165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D5DA9A-A46A-4E8E-ABC6-58B59A8D748A}"/>
                  </a:ext>
                </a:extLst>
              </p:cNvPr>
              <p:cNvSpPr txBox="1"/>
              <p:nvPr/>
            </p:nvSpPr>
            <p:spPr>
              <a:xfrm>
                <a:off x="266370" y="4945555"/>
                <a:ext cx="13052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 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D5DA9A-A46A-4E8E-ABC6-58B59A8D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0" y="4945555"/>
                <a:ext cx="1305229" cy="307777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6A988-1875-4033-87C5-C666F3C8456E}"/>
                  </a:ext>
                </a:extLst>
              </p:cNvPr>
              <p:cNvSpPr txBox="1"/>
              <p:nvPr/>
            </p:nvSpPr>
            <p:spPr>
              <a:xfrm>
                <a:off x="266370" y="5435414"/>
                <a:ext cx="1504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6A988-1875-4033-87C5-C666F3C8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0" y="5435414"/>
                <a:ext cx="1504001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F028A5-D738-4435-B754-56C27DCD4D5C}"/>
                  </a:ext>
                </a:extLst>
              </p:cNvPr>
              <p:cNvSpPr txBox="1"/>
              <p:nvPr/>
            </p:nvSpPr>
            <p:spPr>
              <a:xfrm>
                <a:off x="6096000" y="2802052"/>
                <a:ext cx="5398016" cy="274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hot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/>
                  <a:t>째 데이터 레이블의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/>
                  <a:t>째 인덱스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F028A5-D738-4435-B754-56C27DCD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02052"/>
                <a:ext cx="5398016" cy="274178"/>
              </a:xfrm>
              <a:prstGeom prst="rect">
                <a:avLst/>
              </a:prstGeom>
              <a:blipFill>
                <a:blip r:embed="rId9"/>
                <a:stretch>
                  <a:fillRect l="-1129" t="-11111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B65D8-ABCA-4717-9305-5F2E183BB5C8}"/>
                  </a:ext>
                </a:extLst>
              </p:cNvPr>
              <p:cNvSpPr txBox="1"/>
              <p:nvPr/>
            </p:nvSpPr>
            <p:spPr>
              <a:xfrm>
                <a:off x="1708257" y="5435414"/>
                <a:ext cx="3757311" cy="229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sz="1400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sz="1400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B65D8-ABCA-4717-9305-5F2E183BB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7" y="5435414"/>
                <a:ext cx="3757311" cy="229807"/>
              </a:xfrm>
              <a:prstGeom prst="rect">
                <a:avLst/>
              </a:prstGeom>
              <a:blipFill>
                <a:blip r:embed="rId10"/>
                <a:stretch>
                  <a:fillRect b="-32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E8785F-2453-412B-BCB4-DC5DAA5D4CF7}"/>
                  </a:ext>
                </a:extLst>
              </p:cNvPr>
              <p:cNvSpPr txBox="1"/>
              <p:nvPr/>
            </p:nvSpPr>
            <p:spPr>
              <a:xfrm>
                <a:off x="6096000" y="3291911"/>
                <a:ext cx="5375639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출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으로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/>
                  <a:t>째 데이터의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/>
                  <a:t>째 인덱스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E8785F-2453-412B-BCB4-DC5DAA5D4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91911"/>
                <a:ext cx="5375639" cy="224357"/>
              </a:xfrm>
              <a:prstGeom prst="rect">
                <a:avLst/>
              </a:prstGeom>
              <a:blipFill>
                <a:blip r:embed="rId11"/>
                <a:stretch>
                  <a:fillRect l="-1474" t="-21622" b="-4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212F2EB-E862-43B6-A58B-E75BE3E29E71}"/>
              </a:ext>
            </a:extLst>
          </p:cNvPr>
          <p:cNvSpPr txBox="1"/>
          <p:nvPr/>
        </p:nvSpPr>
        <p:spPr>
          <a:xfrm>
            <a:off x="6028888" y="5481580"/>
            <a:ext cx="23820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/>
              <a:t>이 오차항이 합리적이지 않음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874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354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2021 / 10 / 17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yeongmin</dc:creator>
  <cp:lastModifiedBy>Ko yeongmin</cp:lastModifiedBy>
  <cp:revision>91</cp:revision>
  <dcterms:created xsi:type="dcterms:W3CDTF">2021-10-17T13:15:30Z</dcterms:created>
  <dcterms:modified xsi:type="dcterms:W3CDTF">2021-10-23T05:13:07Z</dcterms:modified>
</cp:coreProperties>
</file>