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58" r:id="rId7"/>
    <p:sldId id="26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71" r:id="rId18"/>
    <p:sldId id="272" r:id="rId19"/>
    <p:sldId id="25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6328-E873-4CEE-9999-3D82322B151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98A4-FFED-4EB4-AB2A-8ACE9B4B4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14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6328-E873-4CEE-9999-3D82322B151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98A4-FFED-4EB4-AB2A-8ACE9B4B4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53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6328-E873-4CEE-9999-3D82322B151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98A4-FFED-4EB4-AB2A-8ACE9B4B4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3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6328-E873-4CEE-9999-3D82322B151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98A4-FFED-4EB4-AB2A-8ACE9B4B4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1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6328-E873-4CEE-9999-3D82322B151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98A4-FFED-4EB4-AB2A-8ACE9B4B4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9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6328-E873-4CEE-9999-3D82322B151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98A4-FFED-4EB4-AB2A-8ACE9B4B4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62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6328-E873-4CEE-9999-3D82322B151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98A4-FFED-4EB4-AB2A-8ACE9B4B4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90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6328-E873-4CEE-9999-3D82322B151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98A4-FFED-4EB4-AB2A-8ACE9B4B4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8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6328-E873-4CEE-9999-3D82322B151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98A4-FFED-4EB4-AB2A-8ACE9B4B4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8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6328-E873-4CEE-9999-3D82322B151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98A4-FFED-4EB4-AB2A-8ACE9B4B4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5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6328-E873-4CEE-9999-3D82322B151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98A4-FFED-4EB4-AB2A-8ACE9B4B4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37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F6328-E873-4CEE-9999-3D82322B151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098A4-FFED-4EB4-AB2A-8ACE9B4B4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070121001740/http:/numericalmethods.eng.usf.edu/mws/gen/04sle/mws_gen_sle_spe_adequacy.pdf" TargetMode="External"/><Relationship Id="rId2" Type="http://schemas.openxmlformats.org/officeDocument/2006/relationships/hyperlink" Target="https://en.wikipedia.org/wiki/Condition_numb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9105" y="507221"/>
            <a:ext cx="9144000" cy="772939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Condition Number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6087" y="1637607"/>
            <a:ext cx="9761913" cy="1263535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hlinkClick r:id="rId2"/>
              </a:rPr>
              <a:t>https://en.wikipedia.org/wiki/Condition_number</a:t>
            </a:r>
            <a:endParaRPr lang="en-US" altLang="ko-KR" sz="2000" dirty="0" smtClean="0"/>
          </a:p>
          <a:p>
            <a:r>
              <a:rPr lang="en-US" altLang="ko-KR" sz="2000" dirty="0" smtClean="0">
                <a:hlinkClick r:id="rId3"/>
              </a:rPr>
              <a:t>https://web.archive.org/web/20070121001740/http://numericalmethods.eng.usf.edu/mws/gen/04sle/mws_gen_sle_spe_adequacy.pdf</a:t>
            </a:r>
            <a:endParaRPr lang="en-US" altLang="ko-KR" sz="2000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906087" y="3582785"/>
            <a:ext cx="9761913" cy="1263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 smtClean="0"/>
              <a:t>수치해석 분야에서의 일반적인 정의를 소개 후</a:t>
            </a:r>
            <a:endParaRPr lang="en-US" altLang="ko-KR" sz="2000" dirty="0" smtClean="0"/>
          </a:p>
          <a:p>
            <a:pPr algn="l"/>
            <a:r>
              <a:rPr lang="ko-KR" altLang="en-US" sz="2000" dirty="0" smtClean="0"/>
              <a:t>선형방정식에서 사용되는 </a:t>
            </a:r>
            <a:r>
              <a:rPr lang="ko-KR" altLang="en-US" sz="2000" dirty="0" err="1" smtClean="0"/>
              <a:t>조건수를</a:t>
            </a:r>
            <a:r>
              <a:rPr lang="ko-KR" altLang="en-US" sz="2000" dirty="0" smtClean="0"/>
              <a:t> 설명</a:t>
            </a:r>
            <a:r>
              <a:rPr lang="en-US" altLang="ko-KR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38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1172095"/>
            <a:ext cx="11539206" cy="466344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3182" y="265373"/>
            <a:ext cx="10515600" cy="90672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Matrix norm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8009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" y="698269"/>
            <a:ext cx="11951018" cy="541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39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431"/>
            <a:ext cx="12192000" cy="552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88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2042"/>
            <a:ext cx="12192000" cy="349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7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4052"/>
            <a:ext cx="12192000" cy="518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82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43"/>
            <a:ext cx="12192000" cy="56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01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642766"/>
            <a:ext cx="5363094" cy="31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100" dirty="0" smtClean="0"/>
              <a:t>m x n matrix A , the row sum norm of [A] is defined as 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273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행렬 </a:t>
            </a:r>
            <a:r>
              <a:rPr lang="en-US" altLang="ko-KR" sz="2400" dirty="0" smtClean="0"/>
              <a:t>norm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special case </a:t>
            </a:r>
            <a:r>
              <a:rPr lang="ko-KR" altLang="en-US" sz="2400" dirty="0" smtClean="0"/>
              <a:t>인 </a:t>
            </a:r>
            <a:r>
              <a:rPr lang="en-US" altLang="ko-KR" sz="2400" dirty="0" smtClean="0"/>
              <a:t>absolute row sum of the matrix</a:t>
            </a:r>
            <a:r>
              <a:rPr lang="ko-KR" altLang="en-US" sz="2400" dirty="0" smtClean="0"/>
              <a:t>를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이용한 </a:t>
            </a:r>
            <a:r>
              <a:rPr lang="en-US" altLang="ko-KR" sz="2400" dirty="0" smtClean="0"/>
              <a:t>condition number </a:t>
            </a:r>
            <a:r>
              <a:rPr lang="ko-KR" altLang="en-US" sz="2400" dirty="0" smtClean="0"/>
              <a:t>계산하기 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6241"/>
            <a:ext cx="1671007" cy="5221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695" y="3805842"/>
            <a:ext cx="2956387" cy="13298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10" y="3805842"/>
            <a:ext cx="1324012" cy="741220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838200" y="3431752"/>
            <a:ext cx="674716" cy="31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예</a:t>
            </a:r>
            <a:r>
              <a:rPr lang="en-US" altLang="ko-KR" sz="1100" dirty="0" smtClean="0"/>
              <a:t>: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840420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273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행렬 </a:t>
            </a:r>
            <a:r>
              <a:rPr lang="en-US" altLang="ko-KR" sz="2400" dirty="0" smtClean="0"/>
              <a:t>norm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special case </a:t>
            </a:r>
            <a:r>
              <a:rPr lang="ko-KR" altLang="en-US" sz="2400" dirty="0" smtClean="0"/>
              <a:t>인 </a:t>
            </a:r>
            <a:r>
              <a:rPr lang="en-US" altLang="ko-KR" sz="2400" dirty="0" smtClean="0"/>
              <a:t>absolute row sum of the matrix</a:t>
            </a:r>
            <a:r>
              <a:rPr lang="ko-KR" altLang="en-US" sz="2400" dirty="0" smtClean="0"/>
              <a:t>를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이용한 </a:t>
            </a:r>
            <a:r>
              <a:rPr lang="en-US" altLang="ko-KR" sz="2400" dirty="0" smtClean="0"/>
              <a:t>condition number </a:t>
            </a:r>
            <a:r>
              <a:rPr lang="ko-KR" altLang="en-US" sz="2400" dirty="0" smtClean="0"/>
              <a:t>계산하기 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91" y="1870363"/>
            <a:ext cx="497828" cy="3543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0363"/>
            <a:ext cx="1282037" cy="3855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91" y="3825755"/>
            <a:ext cx="637371" cy="3278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06" y="4364413"/>
            <a:ext cx="1637537" cy="31133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7847"/>
            <a:ext cx="1601150" cy="7641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825755"/>
            <a:ext cx="1344440" cy="334211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 flipH="1">
            <a:off x="3558474" y="1753985"/>
            <a:ext cx="24311" cy="430599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183" y="1870363"/>
            <a:ext cx="2078336" cy="37390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03" y="1872988"/>
            <a:ext cx="1923527" cy="39878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183" y="2791046"/>
            <a:ext cx="1336516" cy="97117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03" y="2731913"/>
            <a:ext cx="1182309" cy="93862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030" y="2731913"/>
            <a:ext cx="888760" cy="69293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723" y="2739987"/>
            <a:ext cx="2811895" cy="82409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99" y="4267195"/>
            <a:ext cx="4923089" cy="1402079"/>
          </a:xfrm>
          <a:prstGeom prst="rect">
            <a:avLst/>
          </a:prstGeom>
        </p:spPr>
      </p:pic>
      <p:sp>
        <p:nvSpPr>
          <p:cNvPr id="26" name="내용 개체 틀 2"/>
          <p:cNvSpPr txBox="1">
            <a:spLocks/>
          </p:cNvSpPr>
          <p:nvPr/>
        </p:nvSpPr>
        <p:spPr>
          <a:xfrm>
            <a:off x="790565" y="1537855"/>
            <a:ext cx="1996440" cy="319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 smtClean="0">
                <a:solidFill>
                  <a:srgbClr val="FF0000"/>
                </a:solidFill>
              </a:rPr>
              <a:t>Ill-conditioned </a:t>
            </a:r>
            <a:r>
              <a:rPr lang="ko-KR" altLang="en-US" sz="1100" dirty="0" smtClean="0">
                <a:solidFill>
                  <a:srgbClr val="FF0000"/>
                </a:solidFill>
              </a:rPr>
              <a:t>인 경우 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983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273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행렬 </a:t>
            </a:r>
            <a:r>
              <a:rPr lang="en-US" altLang="ko-KR" sz="2400" dirty="0" smtClean="0"/>
              <a:t>norm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special case </a:t>
            </a:r>
            <a:r>
              <a:rPr lang="ko-KR" altLang="en-US" sz="2400" dirty="0" smtClean="0"/>
              <a:t>인 </a:t>
            </a:r>
            <a:r>
              <a:rPr lang="en-US" altLang="ko-KR" sz="2400" dirty="0" smtClean="0"/>
              <a:t>absolute row sum of the matrix</a:t>
            </a:r>
            <a:r>
              <a:rPr lang="ko-KR" altLang="en-US" sz="2400" dirty="0" smtClean="0"/>
              <a:t>를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이용한 </a:t>
            </a:r>
            <a:r>
              <a:rPr lang="en-US" altLang="ko-KR" sz="2400" dirty="0" smtClean="0"/>
              <a:t>condition number </a:t>
            </a:r>
            <a:r>
              <a:rPr lang="ko-KR" altLang="en-US" sz="2400" dirty="0" smtClean="0"/>
              <a:t>계산하기 </a:t>
            </a:r>
            <a:endParaRPr lang="ko-KR" altLang="en-US" sz="2400" dirty="0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3540576" y="1753985"/>
            <a:ext cx="42210" cy="473825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내용 개체 틀 2"/>
          <p:cNvSpPr txBox="1">
            <a:spLocks/>
          </p:cNvSpPr>
          <p:nvPr/>
        </p:nvSpPr>
        <p:spPr>
          <a:xfrm>
            <a:off x="790565" y="1537855"/>
            <a:ext cx="1996440" cy="319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 smtClean="0">
                <a:solidFill>
                  <a:srgbClr val="FF0000"/>
                </a:solidFill>
              </a:rPr>
              <a:t>Well-conditioned </a:t>
            </a:r>
            <a:r>
              <a:rPr lang="ko-KR" altLang="en-US" sz="1100" dirty="0" smtClean="0">
                <a:solidFill>
                  <a:srgbClr val="FF0000"/>
                </a:solidFill>
              </a:rPr>
              <a:t>인 경우 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2543"/>
            <a:ext cx="806476" cy="3618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43" y="1870363"/>
            <a:ext cx="488245" cy="3661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4" y="2403171"/>
            <a:ext cx="1670844" cy="8223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5" y="3762217"/>
            <a:ext cx="983361" cy="3785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975" y="3773432"/>
            <a:ext cx="662059" cy="36733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90" y="4307013"/>
            <a:ext cx="1742711" cy="35025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183" y="1884155"/>
            <a:ext cx="2042900" cy="37644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994" y="1885891"/>
            <a:ext cx="1873036" cy="33512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753" y="2740611"/>
            <a:ext cx="1569029" cy="39570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190" y="2606900"/>
            <a:ext cx="1467203" cy="49735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753" y="3524590"/>
            <a:ext cx="2580879" cy="101570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931" y="2606900"/>
            <a:ext cx="715986" cy="56612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791" y="3513770"/>
            <a:ext cx="2093842" cy="101986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753" y="4757996"/>
            <a:ext cx="4169134" cy="163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19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조건수</a:t>
            </a:r>
            <a:r>
              <a:rPr lang="ko-KR" altLang="en-US" dirty="0" smtClean="0"/>
              <a:t> 선형방정식의 정의 의미</a:t>
            </a:r>
            <a:endParaRPr lang="en-US" altLang="ko-KR" dirty="0" smtClean="0"/>
          </a:p>
          <a:p>
            <a:r>
              <a:rPr lang="en-US" altLang="ko-KR" dirty="0" smtClean="0"/>
              <a:t>(b </a:t>
            </a:r>
            <a:r>
              <a:rPr lang="ko-KR" altLang="en-US" dirty="0" smtClean="0"/>
              <a:t>의 값이 변함에 따라 설명되는 것이 어떤 의미인지</a:t>
            </a:r>
            <a:r>
              <a:rPr lang="en-US" altLang="ko-KR" dirty="0" smtClean="0"/>
              <a:t>?)</a:t>
            </a:r>
          </a:p>
          <a:p>
            <a:r>
              <a:rPr lang="ko-KR" altLang="en-US" dirty="0" smtClean="0"/>
              <a:t>유도된 </a:t>
            </a:r>
            <a:r>
              <a:rPr lang="ko-KR" altLang="en-US" dirty="0" err="1" smtClean="0"/>
              <a:t>행렬노름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작용소</a:t>
            </a:r>
            <a:r>
              <a:rPr lang="ko-KR" altLang="en-US" dirty="0" smtClean="0"/>
              <a:t> 노름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정의 의미</a:t>
            </a:r>
            <a:endParaRPr lang="en-US" altLang="ko-KR" dirty="0" smtClean="0"/>
          </a:p>
          <a:p>
            <a:r>
              <a:rPr lang="ko-KR" altLang="en-US" dirty="0" err="1" smtClean="0"/>
              <a:t>딥러닝에서의</a:t>
            </a:r>
            <a:r>
              <a:rPr lang="ko-KR" altLang="en-US" dirty="0" smtClean="0"/>
              <a:t> 선형방정식으로 유도된 </a:t>
            </a:r>
            <a:r>
              <a:rPr lang="ko-KR" altLang="en-US" dirty="0" err="1" smtClean="0"/>
              <a:t>조건수</a:t>
            </a:r>
            <a:r>
              <a:rPr lang="ko-KR" altLang="en-US" dirty="0" smtClean="0"/>
              <a:t> 의미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866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72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Condition Number concept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271848"/>
            <a:ext cx="10224655" cy="473826"/>
          </a:xfrm>
          <a:prstGeom prst="rect">
            <a:avLst/>
          </a:prstGeom>
        </p:spPr>
      </p:pic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1" y="1858897"/>
            <a:ext cx="10515600" cy="473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100" dirty="0" smtClean="0"/>
              <a:t>Argument (</a:t>
            </a:r>
            <a:r>
              <a:rPr lang="ko-KR" altLang="en-US" sz="1100" dirty="0" smtClean="0">
                <a:solidFill>
                  <a:srgbClr val="FF0000"/>
                </a:solidFill>
              </a:rPr>
              <a:t>문제에서의 데이터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에서의 작은 변화의 비율에 대해 </a:t>
            </a:r>
            <a:r>
              <a:rPr lang="ko-KR" altLang="en-US" sz="1100" dirty="0"/>
              <a:t>함</a:t>
            </a:r>
            <a:r>
              <a:rPr lang="ko-KR" altLang="en-US" sz="1100" dirty="0" smtClean="0"/>
              <a:t>수</a:t>
            </a:r>
            <a:r>
              <a:rPr lang="en-US" altLang="ko-KR" sz="1100" dirty="0" smtClean="0"/>
              <a:t>(</a:t>
            </a:r>
            <a:r>
              <a:rPr lang="ko-KR" altLang="en-US" sz="1100" dirty="0" smtClean="0">
                <a:solidFill>
                  <a:srgbClr val="FF0000"/>
                </a:solidFill>
              </a:rPr>
              <a:t>문제의 해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가 얼마나 변화할 수 있는지에 대한 </a:t>
            </a:r>
            <a:r>
              <a:rPr lang="en-US" altLang="ko-KR" sz="1100" dirty="0" smtClean="0"/>
              <a:t>argument measure.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5946"/>
            <a:ext cx="10224655" cy="1309403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838201" y="3843484"/>
            <a:ext cx="10515600" cy="473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err="1" smtClean="0"/>
              <a:t>선형방정식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Ax = b </a:t>
            </a:r>
            <a:r>
              <a:rPr lang="ko-KR" altLang="en-US" sz="1100" dirty="0" smtClean="0"/>
              <a:t>의 경우에서 </a:t>
            </a:r>
            <a:r>
              <a:rPr lang="ko-KR" altLang="en-US" sz="1100" dirty="0" err="1" smtClean="0"/>
              <a:t>조건수는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argument(</a:t>
            </a:r>
            <a:r>
              <a:rPr lang="ko-KR" altLang="en-US" sz="1100" dirty="0" smtClean="0">
                <a:solidFill>
                  <a:srgbClr val="FF0000"/>
                </a:solidFill>
              </a:rPr>
              <a:t>문제에서의 데이터 </a:t>
            </a:r>
            <a:r>
              <a:rPr lang="en-US" altLang="ko-KR" sz="1100" dirty="0" smtClean="0">
                <a:solidFill>
                  <a:srgbClr val="FF0000"/>
                </a:solidFill>
              </a:rPr>
              <a:t>= b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의 변화에 따라 함수</a:t>
            </a:r>
            <a:r>
              <a:rPr lang="en-US" altLang="ko-KR" sz="1100" dirty="0" smtClean="0"/>
              <a:t>(</a:t>
            </a:r>
            <a:r>
              <a:rPr lang="ko-KR" altLang="en-US" sz="1100" dirty="0" smtClean="0">
                <a:solidFill>
                  <a:srgbClr val="FF0000"/>
                </a:solidFill>
              </a:rPr>
              <a:t>문제의 해 </a:t>
            </a:r>
            <a:r>
              <a:rPr lang="en-US" altLang="ko-KR" sz="1100" dirty="0" smtClean="0">
                <a:solidFill>
                  <a:srgbClr val="FF0000"/>
                </a:solidFill>
              </a:rPr>
              <a:t>= x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의 변화의 비율에 대해 함수가 얼마나 변화할 수 있는지에 대한 </a:t>
            </a:r>
            <a:r>
              <a:rPr lang="en-US" altLang="ko-KR" sz="1100" dirty="0" smtClean="0"/>
              <a:t>argument measure.</a:t>
            </a:r>
            <a:endParaRPr lang="en-US" altLang="ko-KR" sz="11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690852" y="2834641"/>
            <a:ext cx="1945178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862052" y="3256436"/>
            <a:ext cx="10557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내용 개체 틀 2"/>
          <p:cNvSpPr txBox="1">
            <a:spLocks/>
          </p:cNvSpPr>
          <p:nvPr/>
        </p:nvSpPr>
        <p:spPr>
          <a:xfrm>
            <a:off x="3634048" y="2834641"/>
            <a:ext cx="5119254" cy="257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 dirty="0" smtClean="0"/>
              <a:t>b 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argument </a:t>
            </a:r>
            <a:r>
              <a:rPr lang="ko-KR" altLang="en-US" sz="1000" dirty="0" smtClean="0"/>
              <a:t>로 보는 이유</a:t>
            </a:r>
            <a:r>
              <a:rPr lang="en-US" altLang="ko-KR" sz="1000" dirty="0" smtClean="0"/>
              <a:t>? : A or b </a:t>
            </a:r>
            <a:r>
              <a:rPr lang="ko-KR" altLang="en-US" sz="1000" dirty="0" smtClean="0"/>
              <a:t>로 보아도 상관없음</a:t>
            </a:r>
            <a:r>
              <a:rPr lang="en-US" altLang="ko-KR" sz="1000" dirty="0" smtClean="0"/>
              <a:t> </a:t>
            </a:r>
            <a:endParaRPr lang="en-US" altLang="ko-KR" sz="1000" dirty="0"/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1988127" y="3302157"/>
            <a:ext cx="5360324" cy="34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 dirty="0" smtClean="0"/>
              <a:t>A</a:t>
            </a:r>
            <a:r>
              <a:rPr lang="ko-KR" altLang="en-US" sz="1000" dirty="0" smtClean="0"/>
              <a:t>가 직사각행렬이어서 </a:t>
            </a:r>
            <a:r>
              <a:rPr lang="ko-KR" altLang="en-US" sz="1000" dirty="0" err="1" smtClean="0"/>
              <a:t>역행렬이</a:t>
            </a:r>
            <a:r>
              <a:rPr lang="ko-KR" altLang="en-US" sz="1000" dirty="0" smtClean="0"/>
              <a:t> 정의되지 않는 경우는</a:t>
            </a:r>
            <a:r>
              <a:rPr lang="en-US" altLang="ko-KR" sz="1000" dirty="0" smtClean="0"/>
              <a:t>? : </a:t>
            </a:r>
            <a:endParaRPr lang="en-US" altLang="ko-KR" sz="10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518818"/>
            <a:ext cx="5163589" cy="143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72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Condition Number general definition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6" y="1976235"/>
            <a:ext cx="11479227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4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72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Linear equation </a:t>
            </a:r>
            <a:r>
              <a:rPr lang="ko-KR" altLang="en-US" sz="3600" dirty="0" smtClean="0"/>
              <a:t>에 대한 </a:t>
            </a:r>
            <a:r>
              <a:rPr lang="en-US" altLang="ko-KR" sz="3600" dirty="0" smtClean="0"/>
              <a:t>condition number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8024"/>
            <a:ext cx="10798233" cy="5392532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338348" y="2693324"/>
            <a:ext cx="2111433" cy="83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167148" y="2452254"/>
            <a:ext cx="34580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15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72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Linear equation </a:t>
            </a:r>
            <a:r>
              <a:rPr lang="ko-KR" altLang="en-US" sz="3600" dirty="0" smtClean="0"/>
              <a:t>에 대한 </a:t>
            </a:r>
            <a:r>
              <a:rPr lang="en-US" altLang="ko-KR" sz="3600" dirty="0" smtClean="0"/>
              <a:t>condition number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204"/>
            <a:ext cx="10631978" cy="550829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606828" y="1354975"/>
            <a:ext cx="98838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6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72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Well-conditioned / ill-conditioned</a:t>
            </a:r>
            <a:endParaRPr lang="ko-KR" altLang="en-US" sz="30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3" y="1823619"/>
            <a:ext cx="1193149" cy="35495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408" y="1827364"/>
            <a:ext cx="497542" cy="351206"/>
          </a:xfrm>
          <a:prstGeom prst="rect">
            <a:avLst/>
          </a:prstGeom>
        </p:spPr>
      </p:pic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857176" y="1458494"/>
            <a:ext cx="2486891" cy="357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100" dirty="0" smtClean="0"/>
              <a:t>이 시스템은 </a:t>
            </a:r>
            <a:r>
              <a:rPr lang="en-US" altLang="ko-KR" sz="1100" dirty="0" smtClean="0"/>
              <a:t>well-conditioned </a:t>
            </a:r>
            <a:r>
              <a:rPr lang="ko-KR" altLang="en-US" sz="1100" dirty="0" smtClean="0"/>
              <a:t>일까</a:t>
            </a:r>
            <a:r>
              <a:rPr lang="en-US" altLang="ko-KR" sz="1100" dirty="0" smtClean="0"/>
              <a:t>?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3" y="2372894"/>
            <a:ext cx="1211119" cy="370306"/>
          </a:xfrm>
          <a:prstGeom prst="rect">
            <a:avLst/>
          </a:prstGeom>
        </p:spPr>
      </p:pic>
      <p:sp>
        <p:nvSpPr>
          <p:cNvPr id="20" name="내용 개체 틀 2"/>
          <p:cNvSpPr txBox="1">
            <a:spLocks/>
          </p:cNvSpPr>
          <p:nvPr/>
        </p:nvSpPr>
        <p:spPr>
          <a:xfrm>
            <a:off x="2218113" y="2385753"/>
            <a:ext cx="2802774" cy="27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 dirty="0" smtClean="0"/>
              <a:t>Ax = c </a:t>
            </a:r>
            <a:r>
              <a:rPr lang="ko-KR" altLang="en-US" sz="1000" dirty="0" smtClean="0"/>
              <a:t>방정식에서 </a:t>
            </a:r>
            <a:r>
              <a:rPr lang="en-US" altLang="ko-KR" sz="1000" dirty="0"/>
              <a:t>c</a:t>
            </a:r>
            <a:r>
              <a:rPr lang="ko-KR" altLang="en-US" sz="1000" dirty="0" smtClean="0"/>
              <a:t>의 값을 조금 바꿔보면</a:t>
            </a:r>
            <a:r>
              <a:rPr lang="en-US" altLang="ko-KR" sz="1000" dirty="0" smtClean="0"/>
              <a:t>?</a:t>
            </a:r>
            <a:endParaRPr lang="en-US" altLang="ko-KR" sz="10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408" y="2425873"/>
            <a:ext cx="690188" cy="31732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70" y="2938605"/>
            <a:ext cx="1262422" cy="32339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408" y="2972885"/>
            <a:ext cx="759791" cy="303916"/>
          </a:xfrm>
          <a:prstGeom prst="rect">
            <a:avLst/>
          </a:prstGeom>
        </p:spPr>
      </p:pic>
      <p:sp>
        <p:nvSpPr>
          <p:cNvPr id="24" name="내용 개체 틀 2"/>
          <p:cNvSpPr txBox="1">
            <a:spLocks/>
          </p:cNvSpPr>
          <p:nvPr/>
        </p:nvSpPr>
        <p:spPr>
          <a:xfrm>
            <a:off x="2218113" y="2987683"/>
            <a:ext cx="2802774" cy="27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 dirty="0" smtClean="0"/>
              <a:t>Ax = c </a:t>
            </a:r>
            <a:r>
              <a:rPr lang="ko-KR" altLang="en-US" sz="1000" dirty="0" smtClean="0"/>
              <a:t>방정식에서 </a:t>
            </a:r>
            <a:r>
              <a:rPr lang="en-US" altLang="ko-KR" sz="1000" dirty="0"/>
              <a:t>A</a:t>
            </a:r>
            <a:r>
              <a:rPr lang="ko-KR" altLang="en-US" sz="1000" dirty="0" smtClean="0"/>
              <a:t>의 값을 조금 바꿔보면</a:t>
            </a:r>
            <a:r>
              <a:rPr lang="en-US" altLang="ko-KR" sz="1000" dirty="0" smtClean="0"/>
              <a:t>?</a:t>
            </a:r>
            <a:endParaRPr lang="en-US" altLang="ko-KR" sz="1000" dirty="0"/>
          </a:p>
        </p:txBody>
      </p:sp>
      <p:sp>
        <p:nvSpPr>
          <p:cNvPr id="25" name="내용 개체 틀 2"/>
          <p:cNvSpPr txBox="1">
            <a:spLocks/>
          </p:cNvSpPr>
          <p:nvPr/>
        </p:nvSpPr>
        <p:spPr>
          <a:xfrm>
            <a:off x="6933779" y="2302626"/>
            <a:ext cx="3415566" cy="67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 smtClean="0"/>
              <a:t>A, c</a:t>
            </a:r>
            <a:r>
              <a:rPr lang="ko-KR" altLang="en-US" sz="1100" dirty="0" smtClean="0"/>
              <a:t>가 조금 변할 때 </a:t>
            </a:r>
            <a:r>
              <a:rPr lang="en-US" altLang="ko-KR" sz="1100" dirty="0" smtClean="0"/>
              <a:t>x </a:t>
            </a:r>
            <a:r>
              <a:rPr lang="ko-KR" altLang="en-US" sz="1100" dirty="0" smtClean="0"/>
              <a:t>의 값이 상대적으로 크게 변하므로 </a:t>
            </a:r>
            <a:r>
              <a:rPr lang="en-US" altLang="ko-KR" sz="1100" dirty="0" smtClean="0">
                <a:solidFill>
                  <a:srgbClr val="FF0000"/>
                </a:solidFill>
              </a:rPr>
              <a:t>ill-conditioned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처럼 보인다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856170" y="3611280"/>
            <a:ext cx="10059785" cy="4111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408" y="4572549"/>
            <a:ext cx="604181" cy="34010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70" y="5079831"/>
            <a:ext cx="1104331" cy="33209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106" y="5102158"/>
            <a:ext cx="616185" cy="320096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3" y="4082166"/>
            <a:ext cx="752226" cy="36811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106" y="4082166"/>
            <a:ext cx="484145" cy="36811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34" y="4572458"/>
            <a:ext cx="932280" cy="320096"/>
          </a:xfrm>
          <a:prstGeom prst="rect">
            <a:avLst/>
          </a:prstGeom>
        </p:spPr>
      </p:pic>
      <p:sp>
        <p:nvSpPr>
          <p:cNvPr id="35" name="내용 개체 틀 2"/>
          <p:cNvSpPr txBox="1">
            <a:spLocks/>
          </p:cNvSpPr>
          <p:nvPr/>
        </p:nvSpPr>
        <p:spPr>
          <a:xfrm>
            <a:off x="857176" y="3767160"/>
            <a:ext cx="2486891" cy="357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smtClean="0"/>
              <a:t>이 시스템은 </a:t>
            </a:r>
            <a:r>
              <a:rPr lang="en-US" altLang="ko-KR" sz="1100" smtClean="0"/>
              <a:t>well-conditioned </a:t>
            </a:r>
            <a:r>
              <a:rPr lang="ko-KR" altLang="en-US" sz="1100" smtClean="0"/>
              <a:t>일까</a:t>
            </a:r>
            <a:r>
              <a:rPr lang="en-US" altLang="ko-KR" sz="1100" smtClean="0"/>
              <a:t>?</a:t>
            </a:r>
            <a:endParaRPr lang="en-US" altLang="ko-KR" sz="1100" dirty="0"/>
          </a:p>
        </p:txBody>
      </p:sp>
      <p:sp>
        <p:nvSpPr>
          <p:cNvPr id="36" name="내용 개체 틀 2"/>
          <p:cNvSpPr txBox="1">
            <a:spLocks/>
          </p:cNvSpPr>
          <p:nvPr/>
        </p:nvSpPr>
        <p:spPr>
          <a:xfrm>
            <a:off x="2218113" y="4618234"/>
            <a:ext cx="2802774" cy="27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 dirty="0" smtClean="0"/>
              <a:t>Ax = c </a:t>
            </a:r>
            <a:r>
              <a:rPr lang="ko-KR" altLang="en-US" sz="1000" dirty="0" smtClean="0"/>
              <a:t>방정식에서 </a:t>
            </a:r>
            <a:r>
              <a:rPr lang="en-US" altLang="ko-KR" sz="1000" dirty="0"/>
              <a:t>c</a:t>
            </a:r>
            <a:r>
              <a:rPr lang="ko-KR" altLang="en-US" sz="1000" dirty="0" smtClean="0"/>
              <a:t>의 값을 조금 바꿔보면</a:t>
            </a:r>
            <a:r>
              <a:rPr lang="en-US" altLang="ko-KR" sz="1000" dirty="0" smtClean="0"/>
              <a:t>?</a:t>
            </a:r>
            <a:endParaRPr lang="en-US" altLang="ko-KR" sz="1000" dirty="0"/>
          </a:p>
        </p:txBody>
      </p:sp>
      <p:sp>
        <p:nvSpPr>
          <p:cNvPr id="37" name="내용 개체 틀 2"/>
          <p:cNvSpPr txBox="1">
            <a:spLocks/>
          </p:cNvSpPr>
          <p:nvPr/>
        </p:nvSpPr>
        <p:spPr>
          <a:xfrm>
            <a:off x="2218113" y="5108721"/>
            <a:ext cx="2802774" cy="27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 dirty="0" smtClean="0"/>
              <a:t>Ax = c </a:t>
            </a:r>
            <a:r>
              <a:rPr lang="ko-KR" altLang="en-US" sz="1000" dirty="0" smtClean="0"/>
              <a:t>방정식에서 </a:t>
            </a:r>
            <a:r>
              <a:rPr lang="en-US" altLang="ko-KR" sz="1000" dirty="0"/>
              <a:t>A</a:t>
            </a:r>
            <a:r>
              <a:rPr lang="ko-KR" altLang="en-US" sz="1000" dirty="0" smtClean="0"/>
              <a:t>의 값을 조금 바꿔보면</a:t>
            </a:r>
            <a:r>
              <a:rPr lang="en-US" altLang="ko-KR" sz="1000" dirty="0" smtClean="0"/>
              <a:t>?</a:t>
            </a:r>
            <a:endParaRPr lang="en-US" altLang="ko-KR" sz="1000" dirty="0"/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6933779" y="4604771"/>
            <a:ext cx="3415566" cy="67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 smtClean="0"/>
              <a:t>A, c</a:t>
            </a:r>
            <a:r>
              <a:rPr lang="ko-KR" altLang="en-US" sz="1100" dirty="0" smtClean="0"/>
              <a:t>가 조금 변할 때 </a:t>
            </a:r>
            <a:r>
              <a:rPr lang="en-US" altLang="ko-KR" sz="1100" dirty="0" smtClean="0"/>
              <a:t>x </a:t>
            </a:r>
            <a:r>
              <a:rPr lang="ko-KR" altLang="en-US" sz="1100" dirty="0" smtClean="0"/>
              <a:t>의 값이 상대적으로 적게 변하므로 </a:t>
            </a:r>
            <a:r>
              <a:rPr lang="en-US" altLang="ko-KR" sz="1100" dirty="0" smtClean="0">
                <a:solidFill>
                  <a:srgbClr val="FF0000"/>
                </a:solidFill>
              </a:rPr>
              <a:t>well-conditioned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처럼 보인다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39" name="내용 개체 틀 2"/>
          <p:cNvSpPr txBox="1">
            <a:spLocks/>
          </p:cNvSpPr>
          <p:nvPr/>
        </p:nvSpPr>
        <p:spPr>
          <a:xfrm>
            <a:off x="1798214" y="5939950"/>
            <a:ext cx="7412288" cy="422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 smtClean="0"/>
              <a:t>이처럼 우리가 구한 해가 </a:t>
            </a:r>
            <a:r>
              <a:rPr lang="en-US" altLang="ko-KR" sz="1800" dirty="0" smtClean="0"/>
              <a:t>ill-conditioned </a:t>
            </a:r>
            <a:r>
              <a:rPr lang="ko-KR" altLang="en-US" sz="1800" dirty="0" smtClean="0"/>
              <a:t>의 경우라면 믿을 수가 없다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6746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72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Calculating condition number</a:t>
            </a:r>
            <a:endParaRPr lang="ko-KR" altLang="en-US" sz="3600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385072"/>
            <a:ext cx="10515600" cy="3195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100" dirty="0" smtClean="0"/>
              <a:t>가역행렬 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역행렬이</a:t>
            </a:r>
            <a:r>
              <a:rPr lang="ko-KR" altLang="en-US" sz="1100" dirty="0" smtClean="0"/>
              <a:t> 존재하는 </a:t>
            </a:r>
            <a:r>
              <a:rPr lang="ko-KR" altLang="en-US" sz="1100" dirty="0" err="1" smtClean="0"/>
              <a:t>정사각행렬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의 </a:t>
            </a:r>
            <a:r>
              <a:rPr lang="ko-KR" altLang="en-US" sz="1100" dirty="0" err="1" smtClean="0"/>
              <a:t>조건수를</a:t>
            </a:r>
            <a:r>
              <a:rPr lang="ko-KR" altLang="en-US" sz="1100" dirty="0" smtClean="0"/>
              <a:t> 계산하려면 행렬 </a:t>
            </a:r>
            <a:r>
              <a:rPr lang="en-US" altLang="ko-KR" sz="1100" dirty="0" smtClean="0"/>
              <a:t>norm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에 대해 알아야 함</a:t>
            </a:r>
            <a:r>
              <a:rPr lang="en-US" altLang="ko-KR" sz="1100" dirty="0" smtClean="0"/>
              <a:t>.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ko-KR" altLang="en-US" sz="1100" dirty="0" smtClean="0"/>
              <a:t> </a:t>
            </a:r>
            <a:r>
              <a:rPr lang="en-US" altLang="ko-KR" sz="1100" dirty="0" smtClean="0"/>
              <a:t>norm </a:t>
            </a:r>
            <a:r>
              <a:rPr lang="ko-KR" altLang="en-US" sz="1100" dirty="0" smtClean="0"/>
              <a:t>의 정의와 </a:t>
            </a:r>
            <a:r>
              <a:rPr lang="en-US" altLang="ko-KR" sz="1100" dirty="0" smtClean="0"/>
              <a:t>vector space </a:t>
            </a:r>
            <a:r>
              <a:rPr lang="ko-KR" altLang="en-US" sz="1100" dirty="0" smtClean="0"/>
              <a:t>를 만족하는 행렬을 가지고 표현되는 다양한 행렬 </a:t>
            </a:r>
            <a:r>
              <a:rPr lang="en-US" altLang="ko-KR" sz="1100" dirty="0" smtClean="0"/>
              <a:t>norm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에 대해 소개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586655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722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작용소</a:t>
            </a:r>
            <a:r>
              <a:rPr lang="ko-KR" altLang="en-US" sz="3600" dirty="0" smtClean="0"/>
              <a:t> 노름</a:t>
            </a:r>
            <a:r>
              <a:rPr lang="en-US" altLang="ko-KR" sz="3600" dirty="0" smtClean="0"/>
              <a:t>(operator norm)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1477"/>
            <a:ext cx="9667703" cy="490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9880"/>
            <a:ext cx="2448893" cy="33103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32" y="2356325"/>
            <a:ext cx="2377775" cy="23358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46" y="2356325"/>
            <a:ext cx="2699645" cy="280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7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722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작용소</a:t>
            </a:r>
            <a:r>
              <a:rPr lang="ko-KR" altLang="en-US" sz="3600" dirty="0" smtClean="0"/>
              <a:t> 노름</a:t>
            </a:r>
            <a:r>
              <a:rPr lang="en-US" altLang="ko-KR" sz="3600" dirty="0" smtClean="0"/>
              <a:t>(operator norm)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85560"/>
            <a:ext cx="5606900" cy="20827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4451"/>
            <a:ext cx="9539148" cy="216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378</Words>
  <Application>Microsoft Office PowerPoint</Application>
  <PresentationFormat>와이드스크린</PresentationFormat>
  <Paragraphs>41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Condition Number</vt:lpstr>
      <vt:lpstr>Condition Number concept</vt:lpstr>
      <vt:lpstr>Condition Number general definition</vt:lpstr>
      <vt:lpstr>Linear equation 에 대한 condition number</vt:lpstr>
      <vt:lpstr>Linear equation 에 대한 condition number</vt:lpstr>
      <vt:lpstr>Well-conditioned / ill-conditioned</vt:lpstr>
      <vt:lpstr>Calculating condition number</vt:lpstr>
      <vt:lpstr>작용소 노름(operator norm)</vt:lpstr>
      <vt:lpstr>작용소 노름(operator norm)</vt:lpstr>
      <vt:lpstr>Matrix norm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행렬 norm의 special case 인 absolute row sum of the matrix를 이용한 condition number 계산하기 </vt:lpstr>
      <vt:lpstr>행렬 norm의 special case 인 absolute row sum of the matrix를 이용한 condition number 계산하기 </vt:lpstr>
      <vt:lpstr>행렬 norm의 special case 인 absolute row sum of the matrix를 이용한 condition number 계산하기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smart</dc:creator>
  <cp:lastModifiedBy>smart</cp:lastModifiedBy>
  <cp:revision>168</cp:revision>
  <dcterms:created xsi:type="dcterms:W3CDTF">2020-07-07T02:14:06Z</dcterms:created>
  <dcterms:modified xsi:type="dcterms:W3CDTF">2020-07-14T10:42:40Z</dcterms:modified>
</cp:coreProperties>
</file>