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7" r:id="rId2"/>
    <p:sldId id="306" r:id="rId3"/>
    <p:sldId id="284" r:id="rId4"/>
    <p:sldId id="256" r:id="rId5"/>
    <p:sldId id="297" r:id="rId6"/>
    <p:sldId id="314" r:id="rId7"/>
    <p:sldId id="261" r:id="rId8"/>
    <p:sldId id="280" r:id="rId9"/>
    <p:sldId id="257" r:id="rId10"/>
    <p:sldId id="258" r:id="rId11"/>
    <p:sldId id="262" r:id="rId12"/>
    <p:sldId id="259" r:id="rId13"/>
    <p:sldId id="260" r:id="rId14"/>
    <p:sldId id="263" r:id="rId15"/>
    <p:sldId id="264" r:id="rId16"/>
    <p:sldId id="313" r:id="rId17"/>
    <p:sldId id="265" r:id="rId18"/>
    <p:sldId id="266" r:id="rId19"/>
    <p:sldId id="285" r:id="rId20"/>
    <p:sldId id="267" r:id="rId21"/>
    <p:sldId id="268" r:id="rId22"/>
    <p:sldId id="269" r:id="rId23"/>
    <p:sldId id="315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2" r:id="rId36"/>
    <p:sldId id="283" r:id="rId37"/>
    <p:sldId id="316" r:id="rId38"/>
    <p:sldId id="286" r:id="rId39"/>
    <p:sldId id="288" r:id="rId40"/>
    <p:sldId id="28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204DFEC-40F9-49CB-8C26-CB06D9FDC045}">
          <p14:sldIdLst>
            <p14:sldId id="307"/>
            <p14:sldId id="306"/>
            <p14:sldId id="284"/>
            <p14:sldId id="256"/>
            <p14:sldId id="297"/>
            <p14:sldId id="314"/>
            <p14:sldId id="261"/>
            <p14:sldId id="280"/>
            <p14:sldId id="257"/>
            <p14:sldId id="258"/>
            <p14:sldId id="262"/>
            <p14:sldId id="259"/>
            <p14:sldId id="260"/>
            <p14:sldId id="263"/>
            <p14:sldId id="264"/>
            <p14:sldId id="313"/>
            <p14:sldId id="265"/>
            <p14:sldId id="266"/>
            <p14:sldId id="285"/>
            <p14:sldId id="267"/>
            <p14:sldId id="268"/>
            <p14:sldId id="269"/>
            <p14:sldId id="31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316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8290-E26C-4781-A128-30A6774C823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4FC74-DF17-48BD-BBF7-09A687C25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9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FC74-DF17-48BD-BBF7-09A687C259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0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1D31-E375-4A69-AC3D-D60532E1B7D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E4AE-03BE-4380-AAB4-A88B47FC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13" Type="http://schemas.openxmlformats.org/officeDocument/2006/relationships/image" Target="../media/image56.gif"/><Relationship Id="rId3" Type="http://schemas.openxmlformats.org/officeDocument/2006/relationships/image" Target="../media/image47.gif"/><Relationship Id="rId7" Type="http://schemas.openxmlformats.org/officeDocument/2006/relationships/image" Target="../media/image51.gif"/><Relationship Id="rId12" Type="http://schemas.openxmlformats.org/officeDocument/2006/relationships/image" Target="../media/image4.gif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11" Type="http://schemas.openxmlformats.org/officeDocument/2006/relationships/image" Target="../media/image55.gif"/><Relationship Id="rId5" Type="http://schemas.openxmlformats.org/officeDocument/2006/relationships/image" Target="../media/image49.gif"/><Relationship Id="rId10" Type="http://schemas.openxmlformats.org/officeDocument/2006/relationships/image" Target="../media/image54.gif"/><Relationship Id="rId4" Type="http://schemas.openxmlformats.org/officeDocument/2006/relationships/image" Target="../media/image48.gif"/><Relationship Id="rId9" Type="http://schemas.openxmlformats.org/officeDocument/2006/relationships/image" Target="../media/image53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gif"/><Relationship Id="rId13" Type="http://schemas.openxmlformats.org/officeDocument/2006/relationships/image" Target="../media/image68.gif"/><Relationship Id="rId18" Type="http://schemas.openxmlformats.org/officeDocument/2006/relationships/image" Target="../media/image4.gif"/><Relationship Id="rId26" Type="http://schemas.openxmlformats.org/officeDocument/2006/relationships/image" Target="../media/image75.gif"/><Relationship Id="rId3" Type="http://schemas.openxmlformats.org/officeDocument/2006/relationships/image" Target="../media/image58.gif"/><Relationship Id="rId21" Type="http://schemas.openxmlformats.org/officeDocument/2006/relationships/image" Target="../media/image43.gif"/><Relationship Id="rId7" Type="http://schemas.openxmlformats.org/officeDocument/2006/relationships/image" Target="../media/image62.gif"/><Relationship Id="rId12" Type="http://schemas.openxmlformats.org/officeDocument/2006/relationships/image" Target="../media/image67.gif"/><Relationship Id="rId17" Type="http://schemas.openxmlformats.org/officeDocument/2006/relationships/image" Target="../media/image72.gif"/><Relationship Id="rId25" Type="http://schemas.openxmlformats.org/officeDocument/2006/relationships/image" Target="../media/image74.gif"/><Relationship Id="rId2" Type="http://schemas.openxmlformats.org/officeDocument/2006/relationships/image" Target="../media/image57.gif"/><Relationship Id="rId16" Type="http://schemas.openxmlformats.org/officeDocument/2006/relationships/image" Target="../media/image71.gif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gif"/><Relationship Id="rId11" Type="http://schemas.openxmlformats.org/officeDocument/2006/relationships/image" Target="../media/image66.gif"/><Relationship Id="rId24" Type="http://schemas.openxmlformats.org/officeDocument/2006/relationships/image" Target="../media/image73.gif"/><Relationship Id="rId5" Type="http://schemas.openxmlformats.org/officeDocument/2006/relationships/image" Target="../media/image60.gif"/><Relationship Id="rId15" Type="http://schemas.openxmlformats.org/officeDocument/2006/relationships/image" Target="../media/image70.gif"/><Relationship Id="rId23" Type="http://schemas.openxmlformats.org/officeDocument/2006/relationships/image" Target="../media/image12.gif"/><Relationship Id="rId28" Type="http://schemas.openxmlformats.org/officeDocument/2006/relationships/image" Target="../media/image45.gif"/><Relationship Id="rId10" Type="http://schemas.openxmlformats.org/officeDocument/2006/relationships/image" Target="../media/image65.gif"/><Relationship Id="rId19" Type="http://schemas.openxmlformats.org/officeDocument/2006/relationships/image" Target="../media/image41.gif"/><Relationship Id="rId4" Type="http://schemas.openxmlformats.org/officeDocument/2006/relationships/image" Target="../media/image59.gif"/><Relationship Id="rId9" Type="http://schemas.openxmlformats.org/officeDocument/2006/relationships/image" Target="../media/image64.gif"/><Relationship Id="rId14" Type="http://schemas.openxmlformats.org/officeDocument/2006/relationships/image" Target="../media/image69.gif"/><Relationship Id="rId22" Type="http://schemas.openxmlformats.org/officeDocument/2006/relationships/image" Target="../media/image44.gif"/><Relationship Id="rId27" Type="http://schemas.openxmlformats.org/officeDocument/2006/relationships/image" Target="../media/image76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gif"/><Relationship Id="rId13" Type="http://schemas.openxmlformats.org/officeDocument/2006/relationships/image" Target="../media/image88.gif"/><Relationship Id="rId3" Type="http://schemas.openxmlformats.org/officeDocument/2006/relationships/image" Target="../media/image78.gif"/><Relationship Id="rId7" Type="http://schemas.openxmlformats.org/officeDocument/2006/relationships/image" Target="../media/image82.gif"/><Relationship Id="rId12" Type="http://schemas.openxmlformats.org/officeDocument/2006/relationships/image" Target="../media/image87.gif"/><Relationship Id="rId2" Type="http://schemas.openxmlformats.org/officeDocument/2006/relationships/image" Target="../media/image77.gif"/><Relationship Id="rId16" Type="http://schemas.openxmlformats.org/officeDocument/2006/relationships/image" Target="../media/image9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gif"/><Relationship Id="rId11" Type="http://schemas.openxmlformats.org/officeDocument/2006/relationships/image" Target="../media/image86.gif"/><Relationship Id="rId5" Type="http://schemas.openxmlformats.org/officeDocument/2006/relationships/image" Target="../media/image80.gif"/><Relationship Id="rId15" Type="http://schemas.openxmlformats.org/officeDocument/2006/relationships/image" Target="../media/image90.gif"/><Relationship Id="rId10" Type="http://schemas.openxmlformats.org/officeDocument/2006/relationships/image" Target="../media/image85.gif"/><Relationship Id="rId4" Type="http://schemas.openxmlformats.org/officeDocument/2006/relationships/image" Target="../media/image79.gif"/><Relationship Id="rId9" Type="http://schemas.openxmlformats.org/officeDocument/2006/relationships/image" Target="../media/image84.gif"/><Relationship Id="rId14" Type="http://schemas.openxmlformats.org/officeDocument/2006/relationships/image" Target="../media/image89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gif"/><Relationship Id="rId13" Type="http://schemas.openxmlformats.org/officeDocument/2006/relationships/image" Target="../media/image51.gif"/><Relationship Id="rId18" Type="http://schemas.openxmlformats.org/officeDocument/2006/relationships/image" Target="../media/image104.gif"/><Relationship Id="rId3" Type="http://schemas.openxmlformats.org/officeDocument/2006/relationships/image" Target="../media/image12.gif"/><Relationship Id="rId7" Type="http://schemas.openxmlformats.org/officeDocument/2006/relationships/image" Target="../media/image79.gif"/><Relationship Id="rId12" Type="http://schemas.openxmlformats.org/officeDocument/2006/relationships/image" Target="../media/image99.gif"/><Relationship Id="rId17" Type="http://schemas.openxmlformats.org/officeDocument/2006/relationships/image" Target="../media/image103.gif"/><Relationship Id="rId2" Type="http://schemas.openxmlformats.org/officeDocument/2006/relationships/image" Target="../media/image1.gif"/><Relationship Id="rId16" Type="http://schemas.openxmlformats.org/officeDocument/2006/relationships/image" Target="../media/image10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gif"/><Relationship Id="rId11" Type="http://schemas.openxmlformats.org/officeDocument/2006/relationships/image" Target="../media/image98.gif"/><Relationship Id="rId5" Type="http://schemas.openxmlformats.org/officeDocument/2006/relationships/image" Target="../media/image93.gif"/><Relationship Id="rId15" Type="http://schemas.openxmlformats.org/officeDocument/2006/relationships/image" Target="../media/image101.gif"/><Relationship Id="rId10" Type="http://schemas.openxmlformats.org/officeDocument/2006/relationships/image" Target="../media/image97.gif"/><Relationship Id="rId19" Type="http://schemas.openxmlformats.org/officeDocument/2006/relationships/image" Target="../media/image105.gif"/><Relationship Id="rId4" Type="http://schemas.openxmlformats.org/officeDocument/2006/relationships/image" Target="../media/image92.gif"/><Relationship Id="rId9" Type="http://schemas.openxmlformats.org/officeDocument/2006/relationships/image" Target="../media/image96.gif"/><Relationship Id="rId14" Type="http://schemas.openxmlformats.org/officeDocument/2006/relationships/image" Target="../media/image100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gif"/><Relationship Id="rId13" Type="http://schemas.openxmlformats.org/officeDocument/2006/relationships/image" Target="../media/image116.gif"/><Relationship Id="rId3" Type="http://schemas.openxmlformats.org/officeDocument/2006/relationships/image" Target="../media/image1.gif"/><Relationship Id="rId7" Type="http://schemas.openxmlformats.org/officeDocument/2006/relationships/image" Target="../media/image110.gif"/><Relationship Id="rId12" Type="http://schemas.openxmlformats.org/officeDocument/2006/relationships/image" Target="../media/image115.gif"/><Relationship Id="rId17" Type="http://schemas.openxmlformats.org/officeDocument/2006/relationships/image" Target="../media/image120.gif"/><Relationship Id="rId2" Type="http://schemas.openxmlformats.org/officeDocument/2006/relationships/image" Target="../media/image106.gif"/><Relationship Id="rId16" Type="http://schemas.openxmlformats.org/officeDocument/2006/relationships/image" Target="../media/image1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gif"/><Relationship Id="rId11" Type="http://schemas.openxmlformats.org/officeDocument/2006/relationships/image" Target="../media/image114.gif"/><Relationship Id="rId5" Type="http://schemas.openxmlformats.org/officeDocument/2006/relationships/image" Target="../media/image108.gif"/><Relationship Id="rId15" Type="http://schemas.openxmlformats.org/officeDocument/2006/relationships/image" Target="../media/image118.gif"/><Relationship Id="rId10" Type="http://schemas.openxmlformats.org/officeDocument/2006/relationships/image" Target="../media/image113.gif"/><Relationship Id="rId4" Type="http://schemas.openxmlformats.org/officeDocument/2006/relationships/image" Target="../media/image107.gif"/><Relationship Id="rId9" Type="http://schemas.openxmlformats.org/officeDocument/2006/relationships/image" Target="../media/image112.gif"/><Relationship Id="rId14" Type="http://schemas.openxmlformats.org/officeDocument/2006/relationships/image" Target="../media/image11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gif"/><Relationship Id="rId13" Type="http://schemas.openxmlformats.org/officeDocument/2006/relationships/image" Target="../media/image131.gif"/><Relationship Id="rId18" Type="http://schemas.openxmlformats.org/officeDocument/2006/relationships/image" Target="../media/image5.gif"/><Relationship Id="rId3" Type="http://schemas.openxmlformats.org/officeDocument/2006/relationships/image" Target="../media/image12.gif"/><Relationship Id="rId7" Type="http://schemas.openxmlformats.org/officeDocument/2006/relationships/image" Target="../media/image125.gif"/><Relationship Id="rId12" Type="http://schemas.openxmlformats.org/officeDocument/2006/relationships/image" Target="../media/image130.gif"/><Relationship Id="rId17" Type="http://schemas.openxmlformats.org/officeDocument/2006/relationships/image" Target="../media/image4.gif"/><Relationship Id="rId2" Type="http://schemas.openxmlformats.org/officeDocument/2006/relationships/image" Target="../media/image121.gif"/><Relationship Id="rId16" Type="http://schemas.openxmlformats.org/officeDocument/2006/relationships/image" Target="../media/image133.gif"/><Relationship Id="rId20" Type="http://schemas.openxmlformats.org/officeDocument/2006/relationships/image" Target="../media/image1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gif"/><Relationship Id="rId11" Type="http://schemas.openxmlformats.org/officeDocument/2006/relationships/image" Target="../media/image129.gif"/><Relationship Id="rId5" Type="http://schemas.openxmlformats.org/officeDocument/2006/relationships/image" Target="../media/image123.gif"/><Relationship Id="rId15" Type="http://schemas.openxmlformats.org/officeDocument/2006/relationships/image" Target="../media/image41.gif"/><Relationship Id="rId10" Type="http://schemas.openxmlformats.org/officeDocument/2006/relationships/image" Target="../media/image128.gif"/><Relationship Id="rId19" Type="http://schemas.openxmlformats.org/officeDocument/2006/relationships/image" Target="../media/image134.gif"/><Relationship Id="rId4" Type="http://schemas.openxmlformats.org/officeDocument/2006/relationships/image" Target="../media/image122.gif"/><Relationship Id="rId9" Type="http://schemas.openxmlformats.org/officeDocument/2006/relationships/image" Target="../media/image127.gif"/><Relationship Id="rId14" Type="http://schemas.openxmlformats.org/officeDocument/2006/relationships/image" Target="../media/image13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gif"/><Relationship Id="rId13" Type="http://schemas.openxmlformats.org/officeDocument/2006/relationships/image" Target="../media/image5.gif"/><Relationship Id="rId3" Type="http://schemas.openxmlformats.org/officeDocument/2006/relationships/image" Target="../media/image1.gif"/><Relationship Id="rId7" Type="http://schemas.openxmlformats.org/officeDocument/2006/relationships/image" Target="../media/image139.gif"/><Relationship Id="rId12" Type="http://schemas.openxmlformats.org/officeDocument/2006/relationships/image" Target="../media/image143.gif"/><Relationship Id="rId2" Type="http://schemas.openxmlformats.org/officeDocument/2006/relationships/image" Target="../media/image13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142.gif"/><Relationship Id="rId5" Type="http://schemas.openxmlformats.org/officeDocument/2006/relationships/image" Target="../media/image138.gif"/><Relationship Id="rId10" Type="http://schemas.openxmlformats.org/officeDocument/2006/relationships/image" Target="../media/image141.gif"/><Relationship Id="rId4" Type="http://schemas.openxmlformats.org/officeDocument/2006/relationships/image" Target="../media/image137.gif"/><Relationship Id="rId9" Type="http://schemas.openxmlformats.org/officeDocument/2006/relationships/image" Target="../media/image35.gif"/><Relationship Id="rId14" Type="http://schemas.openxmlformats.org/officeDocument/2006/relationships/image" Target="../media/image51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gif"/><Relationship Id="rId3" Type="http://schemas.openxmlformats.org/officeDocument/2006/relationships/image" Target="../media/image145.gif"/><Relationship Id="rId7" Type="http://schemas.openxmlformats.org/officeDocument/2006/relationships/image" Target="../media/image149.gif"/><Relationship Id="rId2" Type="http://schemas.openxmlformats.org/officeDocument/2006/relationships/image" Target="../media/image14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gif"/><Relationship Id="rId11" Type="http://schemas.openxmlformats.org/officeDocument/2006/relationships/image" Target="../media/image152.gif"/><Relationship Id="rId5" Type="http://schemas.openxmlformats.org/officeDocument/2006/relationships/image" Target="../media/image147.gif"/><Relationship Id="rId10" Type="http://schemas.openxmlformats.org/officeDocument/2006/relationships/image" Target="../media/image86.gif"/><Relationship Id="rId4" Type="http://schemas.openxmlformats.org/officeDocument/2006/relationships/image" Target="../media/image146.gif"/><Relationship Id="rId9" Type="http://schemas.openxmlformats.org/officeDocument/2006/relationships/image" Target="../media/image15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gif"/><Relationship Id="rId13" Type="http://schemas.openxmlformats.org/officeDocument/2006/relationships/image" Target="../media/image164.gif"/><Relationship Id="rId18" Type="http://schemas.openxmlformats.org/officeDocument/2006/relationships/image" Target="../media/image169.gif"/><Relationship Id="rId3" Type="http://schemas.openxmlformats.org/officeDocument/2006/relationships/image" Target="../media/image154.gif"/><Relationship Id="rId7" Type="http://schemas.openxmlformats.org/officeDocument/2006/relationships/image" Target="../media/image158.gif"/><Relationship Id="rId12" Type="http://schemas.openxmlformats.org/officeDocument/2006/relationships/image" Target="../media/image163.gif"/><Relationship Id="rId17" Type="http://schemas.openxmlformats.org/officeDocument/2006/relationships/image" Target="../media/image168.gif"/><Relationship Id="rId2" Type="http://schemas.openxmlformats.org/officeDocument/2006/relationships/image" Target="../media/image153.gif"/><Relationship Id="rId16" Type="http://schemas.openxmlformats.org/officeDocument/2006/relationships/image" Target="../media/image167.gif"/><Relationship Id="rId20" Type="http://schemas.openxmlformats.org/officeDocument/2006/relationships/image" Target="../media/image17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gif"/><Relationship Id="rId11" Type="http://schemas.openxmlformats.org/officeDocument/2006/relationships/image" Target="../media/image162.gif"/><Relationship Id="rId5" Type="http://schemas.openxmlformats.org/officeDocument/2006/relationships/image" Target="../media/image156.gif"/><Relationship Id="rId15" Type="http://schemas.openxmlformats.org/officeDocument/2006/relationships/image" Target="../media/image166.gif"/><Relationship Id="rId10" Type="http://schemas.openxmlformats.org/officeDocument/2006/relationships/image" Target="../media/image161.gif"/><Relationship Id="rId19" Type="http://schemas.openxmlformats.org/officeDocument/2006/relationships/image" Target="../media/image170.gif"/><Relationship Id="rId4" Type="http://schemas.openxmlformats.org/officeDocument/2006/relationships/image" Target="../media/image155.gif"/><Relationship Id="rId9" Type="http://schemas.openxmlformats.org/officeDocument/2006/relationships/image" Target="../media/image160.gif"/><Relationship Id="rId14" Type="http://schemas.openxmlformats.org/officeDocument/2006/relationships/image" Target="../media/image16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gif"/><Relationship Id="rId13" Type="http://schemas.openxmlformats.org/officeDocument/2006/relationships/image" Target="../media/image91.gif"/><Relationship Id="rId18" Type="http://schemas.openxmlformats.org/officeDocument/2006/relationships/image" Target="../media/image184.gif"/><Relationship Id="rId3" Type="http://schemas.openxmlformats.org/officeDocument/2006/relationships/image" Target="../media/image173.gif"/><Relationship Id="rId21" Type="http://schemas.openxmlformats.org/officeDocument/2006/relationships/image" Target="../media/image187.gif"/><Relationship Id="rId7" Type="http://schemas.openxmlformats.org/officeDocument/2006/relationships/image" Target="../media/image122.gif"/><Relationship Id="rId12" Type="http://schemas.openxmlformats.org/officeDocument/2006/relationships/image" Target="../media/image180.gif"/><Relationship Id="rId17" Type="http://schemas.openxmlformats.org/officeDocument/2006/relationships/image" Target="../media/image23.gif"/><Relationship Id="rId2" Type="http://schemas.openxmlformats.org/officeDocument/2006/relationships/image" Target="../media/image172.gif"/><Relationship Id="rId16" Type="http://schemas.openxmlformats.org/officeDocument/2006/relationships/image" Target="../media/image183.gif"/><Relationship Id="rId20" Type="http://schemas.openxmlformats.org/officeDocument/2006/relationships/image" Target="../media/image18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9.gif"/><Relationship Id="rId5" Type="http://schemas.openxmlformats.org/officeDocument/2006/relationships/image" Target="../media/image175.gif"/><Relationship Id="rId15" Type="http://schemas.openxmlformats.org/officeDocument/2006/relationships/image" Target="../media/image182.gif"/><Relationship Id="rId10" Type="http://schemas.openxmlformats.org/officeDocument/2006/relationships/image" Target="../media/image178.gif"/><Relationship Id="rId19" Type="http://schemas.openxmlformats.org/officeDocument/2006/relationships/image" Target="../media/image185.gif"/><Relationship Id="rId4" Type="http://schemas.openxmlformats.org/officeDocument/2006/relationships/image" Target="../media/image174.gif"/><Relationship Id="rId9" Type="http://schemas.openxmlformats.org/officeDocument/2006/relationships/image" Target="../media/image177.gif"/><Relationship Id="rId14" Type="http://schemas.openxmlformats.org/officeDocument/2006/relationships/image" Target="../media/image181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gif"/><Relationship Id="rId13" Type="http://schemas.openxmlformats.org/officeDocument/2006/relationships/image" Target="../media/image197.gif"/><Relationship Id="rId18" Type="http://schemas.openxmlformats.org/officeDocument/2006/relationships/image" Target="../media/image202.gif"/><Relationship Id="rId26" Type="http://schemas.openxmlformats.org/officeDocument/2006/relationships/image" Target="../media/image210.gif"/><Relationship Id="rId3" Type="http://schemas.openxmlformats.org/officeDocument/2006/relationships/image" Target="../media/image1.gif"/><Relationship Id="rId21" Type="http://schemas.openxmlformats.org/officeDocument/2006/relationships/image" Target="../media/image205.gif"/><Relationship Id="rId7" Type="http://schemas.openxmlformats.org/officeDocument/2006/relationships/image" Target="../media/image191.gif"/><Relationship Id="rId12" Type="http://schemas.openxmlformats.org/officeDocument/2006/relationships/image" Target="../media/image196.gif"/><Relationship Id="rId17" Type="http://schemas.openxmlformats.org/officeDocument/2006/relationships/image" Target="../media/image201.gif"/><Relationship Id="rId25" Type="http://schemas.openxmlformats.org/officeDocument/2006/relationships/image" Target="../media/image209.gif"/><Relationship Id="rId2" Type="http://schemas.openxmlformats.org/officeDocument/2006/relationships/image" Target="../media/image12.gif"/><Relationship Id="rId16" Type="http://schemas.openxmlformats.org/officeDocument/2006/relationships/image" Target="../media/image200.gif"/><Relationship Id="rId20" Type="http://schemas.openxmlformats.org/officeDocument/2006/relationships/image" Target="../media/image204.gif"/><Relationship Id="rId29" Type="http://schemas.openxmlformats.org/officeDocument/2006/relationships/image" Target="../media/image2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gif"/><Relationship Id="rId11" Type="http://schemas.openxmlformats.org/officeDocument/2006/relationships/image" Target="../media/image195.gif"/><Relationship Id="rId24" Type="http://schemas.openxmlformats.org/officeDocument/2006/relationships/image" Target="../media/image208.gif"/><Relationship Id="rId5" Type="http://schemas.openxmlformats.org/officeDocument/2006/relationships/image" Target="../media/image189.gif"/><Relationship Id="rId15" Type="http://schemas.openxmlformats.org/officeDocument/2006/relationships/image" Target="../media/image199.gif"/><Relationship Id="rId23" Type="http://schemas.openxmlformats.org/officeDocument/2006/relationships/image" Target="../media/image207.gif"/><Relationship Id="rId28" Type="http://schemas.openxmlformats.org/officeDocument/2006/relationships/image" Target="../media/image212.gif"/><Relationship Id="rId10" Type="http://schemas.openxmlformats.org/officeDocument/2006/relationships/image" Target="../media/image194.gif"/><Relationship Id="rId19" Type="http://schemas.openxmlformats.org/officeDocument/2006/relationships/image" Target="../media/image203.gif"/><Relationship Id="rId4" Type="http://schemas.openxmlformats.org/officeDocument/2006/relationships/image" Target="../media/image188.gif"/><Relationship Id="rId9" Type="http://schemas.openxmlformats.org/officeDocument/2006/relationships/image" Target="../media/image193.gif"/><Relationship Id="rId14" Type="http://schemas.openxmlformats.org/officeDocument/2006/relationships/image" Target="../media/image198.gif"/><Relationship Id="rId22" Type="http://schemas.openxmlformats.org/officeDocument/2006/relationships/image" Target="../media/image206.gif"/><Relationship Id="rId27" Type="http://schemas.openxmlformats.org/officeDocument/2006/relationships/image" Target="../media/image211.gif"/><Relationship Id="rId30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gif"/><Relationship Id="rId7" Type="http://schemas.openxmlformats.org/officeDocument/2006/relationships/image" Target="../media/image219.gif"/><Relationship Id="rId2" Type="http://schemas.openxmlformats.org/officeDocument/2006/relationships/image" Target="../media/image2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gif"/><Relationship Id="rId5" Type="http://schemas.openxmlformats.org/officeDocument/2006/relationships/image" Target="../media/image217.gif"/><Relationship Id="rId4" Type="http://schemas.openxmlformats.org/officeDocument/2006/relationships/image" Target="../media/image21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gif"/><Relationship Id="rId13" Type="http://schemas.openxmlformats.org/officeDocument/2006/relationships/image" Target="../media/image229.gif"/><Relationship Id="rId3" Type="http://schemas.openxmlformats.org/officeDocument/2006/relationships/image" Target="../media/image220.gif"/><Relationship Id="rId7" Type="http://schemas.openxmlformats.org/officeDocument/2006/relationships/image" Target="../media/image164.gif"/><Relationship Id="rId12" Type="http://schemas.openxmlformats.org/officeDocument/2006/relationships/image" Target="../media/image22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gif"/><Relationship Id="rId11" Type="http://schemas.openxmlformats.org/officeDocument/2006/relationships/image" Target="../media/image227.gif"/><Relationship Id="rId5" Type="http://schemas.openxmlformats.org/officeDocument/2006/relationships/image" Target="../media/image222.gif"/><Relationship Id="rId15" Type="http://schemas.openxmlformats.org/officeDocument/2006/relationships/image" Target="../media/image231.gif"/><Relationship Id="rId10" Type="http://schemas.openxmlformats.org/officeDocument/2006/relationships/image" Target="../media/image226.gif"/><Relationship Id="rId4" Type="http://schemas.openxmlformats.org/officeDocument/2006/relationships/image" Target="../media/image221.gif"/><Relationship Id="rId9" Type="http://schemas.openxmlformats.org/officeDocument/2006/relationships/image" Target="../media/image225.gif"/><Relationship Id="rId1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gif"/><Relationship Id="rId13" Type="http://schemas.openxmlformats.org/officeDocument/2006/relationships/image" Target="../media/image238.gif"/><Relationship Id="rId18" Type="http://schemas.openxmlformats.org/officeDocument/2006/relationships/image" Target="../media/image240.gif"/><Relationship Id="rId3" Type="http://schemas.openxmlformats.org/officeDocument/2006/relationships/image" Target="../media/image1.gif"/><Relationship Id="rId21" Type="http://schemas.openxmlformats.org/officeDocument/2006/relationships/image" Target="../media/image243.gif"/><Relationship Id="rId7" Type="http://schemas.openxmlformats.org/officeDocument/2006/relationships/image" Target="../media/image235.gif"/><Relationship Id="rId12" Type="http://schemas.openxmlformats.org/officeDocument/2006/relationships/image" Target="../media/image223.gif"/><Relationship Id="rId17" Type="http://schemas.openxmlformats.org/officeDocument/2006/relationships/image" Target="../media/image239.gif"/><Relationship Id="rId2" Type="http://schemas.openxmlformats.org/officeDocument/2006/relationships/image" Target="../media/image220.gif"/><Relationship Id="rId16" Type="http://schemas.openxmlformats.org/officeDocument/2006/relationships/image" Target="../media/image12.gif"/><Relationship Id="rId20" Type="http://schemas.openxmlformats.org/officeDocument/2006/relationships/image" Target="../media/image2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gif"/><Relationship Id="rId11" Type="http://schemas.openxmlformats.org/officeDocument/2006/relationships/image" Target="../media/image222.gif"/><Relationship Id="rId24" Type="http://schemas.openxmlformats.org/officeDocument/2006/relationships/image" Target="../media/image246.gif"/><Relationship Id="rId5" Type="http://schemas.openxmlformats.org/officeDocument/2006/relationships/image" Target="../media/image233.gif"/><Relationship Id="rId15" Type="http://schemas.openxmlformats.org/officeDocument/2006/relationships/image" Target="../media/image60.gif"/><Relationship Id="rId23" Type="http://schemas.openxmlformats.org/officeDocument/2006/relationships/image" Target="../media/image245.gif"/><Relationship Id="rId10" Type="http://schemas.openxmlformats.org/officeDocument/2006/relationships/image" Target="../media/image221.gif"/><Relationship Id="rId19" Type="http://schemas.openxmlformats.org/officeDocument/2006/relationships/image" Target="../media/image241.gif"/><Relationship Id="rId4" Type="http://schemas.openxmlformats.org/officeDocument/2006/relationships/image" Target="../media/image232.gif"/><Relationship Id="rId9" Type="http://schemas.openxmlformats.org/officeDocument/2006/relationships/image" Target="../media/image237.gif"/><Relationship Id="rId14" Type="http://schemas.openxmlformats.org/officeDocument/2006/relationships/image" Target="../media/image75.gif"/><Relationship Id="rId22" Type="http://schemas.openxmlformats.org/officeDocument/2006/relationships/image" Target="../media/image244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gif"/><Relationship Id="rId13" Type="http://schemas.openxmlformats.org/officeDocument/2006/relationships/image" Target="../media/image257.gif"/><Relationship Id="rId18" Type="http://schemas.openxmlformats.org/officeDocument/2006/relationships/image" Target="../media/image261.gif"/><Relationship Id="rId3" Type="http://schemas.openxmlformats.org/officeDocument/2006/relationships/image" Target="../media/image248.gif"/><Relationship Id="rId7" Type="http://schemas.openxmlformats.org/officeDocument/2006/relationships/image" Target="../media/image252.gif"/><Relationship Id="rId12" Type="http://schemas.openxmlformats.org/officeDocument/2006/relationships/image" Target="../media/image12.gif"/><Relationship Id="rId17" Type="http://schemas.openxmlformats.org/officeDocument/2006/relationships/image" Target="../media/image260.gif"/><Relationship Id="rId2" Type="http://schemas.openxmlformats.org/officeDocument/2006/relationships/image" Target="../media/image247.gif"/><Relationship Id="rId16" Type="http://schemas.openxmlformats.org/officeDocument/2006/relationships/image" Target="../media/image259.gif"/><Relationship Id="rId20" Type="http://schemas.openxmlformats.org/officeDocument/2006/relationships/image" Target="../media/image26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gif"/><Relationship Id="rId11" Type="http://schemas.openxmlformats.org/officeDocument/2006/relationships/image" Target="../media/image256.gif"/><Relationship Id="rId5" Type="http://schemas.openxmlformats.org/officeDocument/2006/relationships/image" Target="../media/image250.gif"/><Relationship Id="rId15" Type="http://schemas.openxmlformats.org/officeDocument/2006/relationships/image" Target="../media/image164.gif"/><Relationship Id="rId10" Type="http://schemas.openxmlformats.org/officeDocument/2006/relationships/image" Target="../media/image255.gif"/><Relationship Id="rId19" Type="http://schemas.openxmlformats.org/officeDocument/2006/relationships/image" Target="../media/image262.gif"/><Relationship Id="rId4" Type="http://schemas.openxmlformats.org/officeDocument/2006/relationships/image" Target="../media/image249.gif"/><Relationship Id="rId9" Type="http://schemas.openxmlformats.org/officeDocument/2006/relationships/image" Target="../media/image254.gif"/><Relationship Id="rId14" Type="http://schemas.openxmlformats.org/officeDocument/2006/relationships/image" Target="../media/image258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gif"/><Relationship Id="rId13" Type="http://schemas.openxmlformats.org/officeDocument/2006/relationships/image" Target="../media/image51.gif"/><Relationship Id="rId18" Type="http://schemas.openxmlformats.org/officeDocument/2006/relationships/image" Target="../media/image251.gif"/><Relationship Id="rId26" Type="http://schemas.openxmlformats.org/officeDocument/2006/relationships/image" Target="../media/image276.gif"/><Relationship Id="rId3" Type="http://schemas.openxmlformats.org/officeDocument/2006/relationships/image" Target="../media/image1.gif"/><Relationship Id="rId21" Type="http://schemas.openxmlformats.org/officeDocument/2006/relationships/image" Target="../media/image234.gif"/><Relationship Id="rId7" Type="http://schemas.openxmlformats.org/officeDocument/2006/relationships/image" Target="../media/image221.gif"/><Relationship Id="rId12" Type="http://schemas.openxmlformats.org/officeDocument/2006/relationships/image" Target="../media/image268.gif"/><Relationship Id="rId17" Type="http://schemas.openxmlformats.org/officeDocument/2006/relationships/image" Target="../media/image233.gif"/><Relationship Id="rId25" Type="http://schemas.openxmlformats.org/officeDocument/2006/relationships/image" Target="../media/image275.gif"/><Relationship Id="rId2" Type="http://schemas.openxmlformats.org/officeDocument/2006/relationships/image" Target="../media/image258.gif"/><Relationship Id="rId16" Type="http://schemas.openxmlformats.org/officeDocument/2006/relationships/image" Target="../media/image271.gif"/><Relationship Id="rId20" Type="http://schemas.openxmlformats.org/officeDocument/2006/relationships/image" Target="../media/image27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gif"/><Relationship Id="rId11" Type="http://schemas.openxmlformats.org/officeDocument/2006/relationships/image" Target="../media/image267.gif"/><Relationship Id="rId24" Type="http://schemas.openxmlformats.org/officeDocument/2006/relationships/image" Target="../media/image274.gif"/><Relationship Id="rId5" Type="http://schemas.openxmlformats.org/officeDocument/2006/relationships/image" Target="../media/image220.gif"/><Relationship Id="rId15" Type="http://schemas.openxmlformats.org/officeDocument/2006/relationships/image" Target="../media/image270.gif"/><Relationship Id="rId23" Type="http://schemas.openxmlformats.org/officeDocument/2006/relationships/image" Target="../media/image223.gif"/><Relationship Id="rId28" Type="http://schemas.openxmlformats.org/officeDocument/2006/relationships/image" Target="../media/image277.gif"/><Relationship Id="rId10" Type="http://schemas.openxmlformats.org/officeDocument/2006/relationships/image" Target="../media/image266.gif"/><Relationship Id="rId19" Type="http://schemas.openxmlformats.org/officeDocument/2006/relationships/image" Target="../media/image272.gif"/><Relationship Id="rId4" Type="http://schemas.openxmlformats.org/officeDocument/2006/relationships/image" Target="../media/image264.gif"/><Relationship Id="rId9" Type="http://schemas.openxmlformats.org/officeDocument/2006/relationships/image" Target="../media/image265.gif"/><Relationship Id="rId14" Type="http://schemas.openxmlformats.org/officeDocument/2006/relationships/image" Target="../media/image269.gif"/><Relationship Id="rId22" Type="http://schemas.openxmlformats.org/officeDocument/2006/relationships/image" Target="../media/image239.gif"/><Relationship Id="rId27" Type="http://schemas.openxmlformats.org/officeDocument/2006/relationships/image" Target="../media/image1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gif"/><Relationship Id="rId13" Type="http://schemas.openxmlformats.org/officeDocument/2006/relationships/image" Target="../media/image286.gif"/><Relationship Id="rId3" Type="http://schemas.openxmlformats.org/officeDocument/2006/relationships/image" Target="../media/image12.gif"/><Relationship Id="rId7" Type="http://schemas.openxmlformats.org/officeDocument/2006/relationships/image" Target="../media/image281.gif"/><Relationship Id="rId12" Type="http://schemas.openxmlformats.org/officeDocument/2006/relationships/image" Target="../media/image28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gif"/><Relationship Id="rId11" Type="http://schemas.openxmlformats.org/officeDocument/2006/relationships/image" Target="../media/image284.gif"/><Relationship Id="rId5" Type="http://schemas.openxmlformats.org/officeDocument/2006/relationships/image" Target="../media/image279.gif"/><Relationship Id="rId10" Type="http://schemas.openxmlformats.org/officeDocument/2006/relationships/image" Target="../media/image283.gif"/><Relationship Id="rId4" Type="http://schemas.openxmlformats.org/officeDocument/2006/relationships/image" Target="../media/image278.gif"/><Relationship Id="rId9" Type="http://schemas.openxmlformats.org/officeDocument/2006/relationships/image" Target="../media/image282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gif"/><Relationship Id="rId13" Type="http://schemas.openxmlformats.org/officeDocument/2006/relationships/image" Target="../media/image294.gif"/><Relationship Id="rId3" Type="http://schemas.openxmlformats.org/officeDocument/2006/relationships/image" Target="../media/image287.gif"/><Relationship Id="rId7" Type="http://schemas.openxmlformats.org/officeDocument/2006/relationships/image" Target="../media/image232.gif"/><Relationship Id="rId12" Type="http://schemas.openxmlformats.org/officeDocument/2006/relationships/image" Target="../media/image293.gif"/><Relationship Id="rId2" Type="http://schemas.openxmlformats.org/officeDocument/2006/relationships/image" Target="../media/image2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gif"/><Relationship Id="rId11" Type="http://schemas.openxmlformats.org/officeDocument/2006/relationships/image" Target="../media/image258.gif"/><Relationship Id="rId5" Type="http://schemas.openxmlformats.org/officeDocument/2006/relationships/image" Target="../media/image289.gif"/><Relationship Id="rId15" Type="http://schemas.openxmlformats.org/officeDocument/2006/relationships/image" Target="../media/image296.gif"/><Relationship Id="rId10" Type="http://schemas.openxmlformats.org/officeDocument/2006/relationships/image" Target="../media/image292.gif"/><Relationship Id="rId4" Type="http://schemas.openxmlformats.org/officeDocument/2006/relationships/image" Target="../media/image288.gif"/><Relationship Id="rId9" Type="http://schemas.openxmlformats.org/officeDocument/2006/relationships/image" Target="../media/image291.gif"/><Relationship Id="rId14" Type="http://schemas.openxmlformats.org/officeDocument/2006/relationships/image" Target="../media/image29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gif"/><Relationship Id="rId2" Type="http://schemas.openxmlformats.org/officeDocument/2006/relationships/image" Target="../media/image2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gif"/><Relationship Id="rId5" Type="http://schemas.openxmlformats.org/officeDocument/2006/relationships/image" Target="../media/image297.gif"/><Relationship Id="rId4" Type="http://schemas.openxmlformats.org/officeDocument/2006/relationships/image" Target="../media/image258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gif"/><Relationship Id="rId3" Type="http://schemas.openxmlformats.org/officeDocument/2006/relationships/image" Target="../media/image179.gif"/><Relationship Id="rId7" Type="http://schemas.openxmlformats.org/officeDocument/2006/relationships/image" Target="../media/image301.gif"/><Relationship Id="rId12" Type="http://schemas.openxmlformats.org/officeDocument/2006/relationships/image" Target="../media/image30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gif"/><Relationship Id="rId11" Type="http://schemas.openxmlformats.org/officeDocument/2006/relationships/image" Target="../media/image304.gif"/><Relationship Id="rId5" Type="http://schemas.openxmlformats.org/officeDocument/2006/relationships/image" Target="../media/image300.gif"/><Relationship Id="rId10" Type="http://schemas.openxmlformats.org/officeDocument/2006/relationships/image" Target="../media/image303.gif"/><Relationship Id="rId4" Type="http://schemas.openxmlformats.org/officeDocument/2006/relationships/image" Target="../media/image299.gif"/><Relationship Id="rId9" Type="http://schemas.openxmlformats.org/officeDocument/2006/relationships/image" Target="../media/image258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gif"/><Relationship Id="rId13" Type="http://schemas.openxmlformats.org/officeDocument/2006/relationships/image" Target="../media/image23.gif"/><Relationship Id="rId18" Type="http://schemas.openxmlformats.org/officeDocument/2006/relationships/image" Target="../media/image301.gif"/><Relationship Id="rId3" Type="http://schemas.openxmlformats.org/officeDocument/2006/relationships/image" Target="../media/image12.gif"/><Relationship Id="rId7" Type="http://schemas.openxmlformats.org/officeDocument/2006/relationships/image" Target="../media/image193.gif"/><Relationship Id="rId12" Type="http://schemas.openxmlformats.org/officeDocument/2006/relationships/image" Target="../media/image80.gif"/><Relationship Id="rId17" Type="http://schemas.openxmlformats.org/officeDocument/2006/relationships/image" Target="../media/image264.gif"/><Relationship Id="rId2" Type="http://schemas.openxmlformats.org/officeDocument/2006/relationships/image" Target="../media/image179.gif"/><Relationship Id="rId16" Type="http://schemas.openxmlformats.org/officeDocument/2006/relationships/image" Target="../media/image311.gif"/><Relationship Id="rId20" Type="http://schemas.openxmlformats.org/officeDocument/2006/relationships/image" Target="../media/image3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gif"/><Relationship Id="rId11" Type="http://schemas.openxmlformats.org/officeDocument/2006/relationships/image" Target="../media/image310.gif"/><Relationship Id="rId5" Type="http://schemas.openxmlformats.org/officeDocument/2006/relationships/image" Target="../media/image307.gif"/><Relationship Id="rId15" Type="http://schemas.openxmlformats.org/officeDocument/2006/relationships/image" Target="../media/image295.gif"/><Relationship Id="rId10" Type="http://schemas.openxmlformats.org/officeDocument/2006/relationships/image" Target="../media/image309.gif"/><Relationship Id="rId19" Type="http://schemas.openxmlformats.org/officeDocument/2006/relationships/image" Target="../media/image280.gif"/><Relationship Id="rId4" Type="http://schemas.openxmlformats.org/officeDocument/2006/relationships/image" Target="../media/image306.gif"/><Relationship Id="rId9" Type="http://schemas.openxmlformats.org/officeDocument/2006/relationships/image" Target="../media/image202.gif"/><Relationship Id="rId14" Type="http://schemas.openxmlformats.org/officeDocument/2006/relationships/image" Target="../media/image29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gif"/><Relationship Id="rId13" Type="http://schemas.openxmlformats.org/officeDocument/2006/relationships/image" Target="../media/image322.gif"/><Relationship Id="rId18" Type="http://schemas.openxmlformats.org/officeDocument/2006/relationships/image" Target="../media/image326.gif"/><Relationship Id="rId26" Type="http://schemas.openxmlformats.org/officeDocument/2006/relationships/image" Target="../media/image333.gif"/><Relationship Id="rId3" Type="http://schemas.openxmlformats.org/officeDocument/2006/relationships/image" Target="../media/image304.gif"/><Relationship Id="rId21" Type="http://schemas.openxmlformats.org/officeDocument/2006/relationships/image" Target="../media/image328.gif"/><Relationship Id="rId7" Type="http://schemas.openxmlformats.org/officeDocument/2006/relationships/image" Target="../media/image316.gif"/><Relationship Id="rId12" Type="http://schemas.openxmlformats.org/officeDocument/2006/relationships/image" Target="../media/image321.gif"/><Relationship Id="rId17" Type="http://schemas.openxmlformats.org/officeDocument/2006/relationships/image" Target="../media/image325.gif"/><Relationship Id="rId25" Type="http://schemas.openxmlformats.org/officeDocument/2006/relationships/image" Target="../media/image332.gif"/><Relationship Id="rId2" Type="http://schemas.openxmlformats.org/officeDocument/2006/relationships/image" Target="../media/image313.gif"/><Relationship Id="rId16" Type="http://schemas.openxmlformats.org/officeDocument/2006/relationships/image" Target="../media/image324.gif"/><Relationship Id="rId20" Type="http://schemas.openxmlformats.org/officeDocument/2006/relationships/image" Target="../media/image3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gif"/><Relationship Id="rId11" Type="http://schemas.openxmlformats.org/officeDocument/2006/relationships/image" Target="../media/image320.gif"/><Relationship Id="rId24" Type="http://schemas.openxmlformats.org/officeDocument/2006/relationships/image" Target="../media/image331.gif"/><Relationship Id="rId5" Type="http://schemas.openxmlformats.org/officeDocument/2006/relationships/image" Target="../media/image12.gif"/><Relationship Id="rId15" Type="http://schemas.openxmlformats.org/officeDocument/2006/relationships/image" Target="../media/image323.gif"/><Relationship Id="rId23" Type="http://schemas.openxmlformats.org/officeDocument/2006/relationships/image" Target="../media/image330.gif"/><Relationship Id="rId28" Type="http://schemas.openxmlformats.org/officeDocument/2006/relationships/image" Target="../media/image335.gif"/><Relationship Id="rId10" Type="http://schemas.openxmlformats.org/officeDocument/2006/relationships/image" Target="../media/image319.gif"/><Relationship Id="rId19" Type="http://schemas.openxmlformats.org/officeDocument/2006/relationships/image" Target="../media/image264.gif"/><Relationship Id="rId4" Type="http://schemas.openxmlformats.org/officeDocument/2006/relationships/image" Target="../media/image314.gif"/><Relationship Id="rId9" Type="http://schemas.openxmlformats.org/officeDocument/2006/relationships/image" Target="../media/image318.gif"/><Relationship Id="rId14" Type="http://schemas.openxmlformats.org/officeDocument/2006/relationships/image" Target="../media/image258.gif"/><Relationship Id="rId22" Type="http://schemas.openxmlformats.org/officeDocument/2006/relationships/image" Target="../media/image329.gif"/><Relationship Id="rId27" Type="http://schemas.openxmlformats.org/officeDocument/2006/relationships/image" Target="../media/image334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gif"/><Relationship Id="rId13" Type="http://schemas.openxmlformats.org/officeDocument/2006/relationships/image" Target="../media/image343.gif"/><Relationship Id="rId18" Type="http://schemas.openxmlformats.org/officeDocument/2006/relationships/image" Target="../media/image348.gif"/><Relationship Id="rId3" Type="http://schemas.openxmlformats.org/officeDocument/2006/relationships/image" Target="../media/image220.gif"/><Relationship Id="rId7" Type="http://schemas.openxmlformats.org/officeDocument/2006/relationships/image" Target="../media/image254.gif"/><Relationship Id="rId12" Type="http://schemas.openxmlformats.org/officeDocument/2006/relationships/image" Target="../media/image213.gif"/><Relationship Id="rId17" Type="http://schemas.openxmlformats.org/officeDocument/2006/relationships/image" Target="../media/image347.gif"/><Relationship Id="rId2" Type="http://schemas.openxmlformats.org/officeDocument/2006/relationships/image" Target="../media/image179.gif"/><Relationship Id="rId16" Type="http://schemas.openxmlformats.org/officeDocument/2006/relationships/image" Target="../media/image3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gif"/><Relationship Id="rId11" Type="http://schemas.openxmlformats.org/officeDocument/2006/relationships/image" Target="../media/image342.gif"/><Relationship Id="rId5" Type="http://schemas.openxmlformats.org/officeDocument/2006/relationships/image" Target="../media/image337.gif"/><Relationship Id="rId15" Type="http://schemas.openxmlformats.org/officeDocument/2006/relationships/image" Target="../media/image345.gif"/><Relationship Id="rId10" Type="http://schemas.openxmlformats.org/officeDocument/2006/relationships/image" Target="../media/image341.gif"/><Relationship Id="rId4" Type="http://schemas.openxmlformats.org/officeDocument/2006/relationships/image" Target="../media/image336.gif"/><Relationship Id="rId9" Type="http://schemas.openxmlformats.org/officeDocument/2006/relationships/image" Target="../media/image340.gif"/><Relationship Id="rId14" Type="http://schemas.openxmlformats.org/officeDocument/2006/relationships/image" Target="../media/image344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gif"/><Relationship Id="rId3" Type="http://schemas.openxmlformats.org/officeDocument/2006/relationships/image" Target="../media/image350.gif"/><Relationship Id="rId7" Type="http://schemas.openxmlformats.org/officeDocument/2006/relationships/image" Target="../media/image23.gif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gif"/><Relationship Id="rId5" Type="http://schemas.openxmlformats.org/officeDocument/2006/relationships/image" Target="../media/image351.gif"/><Relationship Id="rId4" Type="http://schemas.openxmlformats.org/officeDocument/2006/relationships/image" Target="../media/image304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gif"/><Relationship Id="rId13" Type="http://schemas.openxmlformats.org/officeDocument/2006/relationships/image" Target="../media/image363.gif"/><Relationship Id="rId3" Type="http://schemas.openxmlformats.org/officeDocument/2006/relationships/image" Target="../media/image355.gif"/><Relationship Id="rId7" Type="http://schemas.openxmlformats.org/officeDocument/2006/relationships/image" Target="../media/image358.gif"/><Relationship Id="rId12" Type="http://schemas.openxmlformats.org/officeDocument/2006/relationships/image" Target="../media/image362.gif"/><Relationship Id="rId2" Type="http://schemas.openxmlformats.org/officeDocument/2006/relationships/image" Target="../media/image354.gif"/><Relationship Id="rId16" Type="http://schemas.openxmlformats.org/officeDocument/2006/relationships/image" Target="../media/image36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361.gif"/><Relationship Id="rId5" Type="http://schemas.openxmlformats.org/officeDocument/2006/relationships/image" Target="../media/image357.gif"/><Relationship Id="rId15" Type="http://schemas.openxmlformats.org/officeDocument/2006/relationships/image" Target="../media/image364.gif"/><Relationship Id="rId10" Type="http://schemas.openxmlformats.org/officeDocument/2006/relationships/image" Target="../media/image360.gif"/><Relationship Id="rId4" Type="http://schemas.openxmlformats.org/officeDocument/2006/relationships/image" Target="../media/image356.gif"/><Relationship Id="rId9" Type="http://schemas.openxmlformats.org/officeDocument/2006/relationships/image" Target="../media/image134.gif"/><Relationship Id="rId14" Type="http://schemas.openxmlformats.org/officeDocument/2006/relationships/image" Target="../media/image4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gif"/><Relationship Id="rId13" Type="http://schemas.openxmlformats.org/officeDocument/2006/relationships/image" Target="../media/image374.gif"/><Relationship Id="rId18" Type="http://schemas.openxmlformats.org/officeDocument/2006/relationships/image" Target="../media/image378.gif"/><Relationship Id="rId26" Type="http://schemas.openxmlformats.org/officeDocument/2006/relationships/image" Target="../media/image385.gif"/><Relationship Id="rId3" Type="http://schemas.openxmlformats.org/officeDocument/2006/relationships/image" Target="../media/image366.gif"/><Relationship Id="rId21" Type="http://schemas.openxmlformats.org/officeDocument/2006/relationships/image" Target="../media/image380.gif"/><Relationship Id="rId7" Type="http://schemas.openxmlformats.org/officeDocument/2006/relationships/image" Target="../media/image369.gif"/><Relationship Id="rId12" Type="http://schemas.openxmlformats.org/officeDocument/2006/relationships/image" Target="../media/image373.gif"/><Relationship Id="rId17" Type="http://schemas.openxmlformats.org/officeDocument/2006/relationships/image" Target="../media/image377.gif"/><Relationship Id="rId25" Type="http://schemas.openxmlformats.org/officeDocument/2006/relationships/image" Target="../media/image384.gif"/><Relationship Id="rId2" Type="http://schemas.openxmlformats.org/officeDocument/2006/relationships/image" Target="../media/image264.gif"/><Relationship Id="rId16" Type="http://schemas.openxmlformats.org/officeDocument/2006/relationships/image" Target="../media/image220.gif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gif"/><Relationship Id="rId11" Type="http://schemas.openxmlformats.org/officeDocument/2006/relationships/image" Target="../media/image372.gif"/><Relationship Id="rId24" Type="http://schemas.openxmlformats.org/officeDocument/2006/relationships/image" Target="../media/image383.gif"/><Relationship Id="rId5" Type="http://schemas.openxmlformats.org/officeDocument/2006/relationships/image" Target="../media/image368.gif"/><Relationship Id="rId15" Type="http://schemas.openxmlformats.org/officeDocument/2006/relationships/image" Target="../media/image376.gif"/><Relationship Id="rId23" Type="http://schemas.openxmlformats.org/officeDocument/2006/relationships/image" Target="../media/image382.gif"/><Relationship Id="rId10" Type="http://schemas.openxmlformats.org/officeDocument/2006/relationships/image" Target="../media/image371.gif"/><Relationship Id="rId19" Type="http://schemas.openxmlformats.org/officeDocument/2006/relationships/image" Target="../media/image379.gif"/><Relationship Id="rId4" Type="http://schemas.openxmlformats.org/officeDocument/2006/relationships/image" Target="../media/image367.gif"/><Relationship Id="rId9" Type="http://schemas.openxmlformats.org/officeDocument/2006/relationships/image" Target="../media/image179.gif"/><Relationship Id="rId14" Type="http://schemas.openxmlformats.org/officeDocument/2006/relationships/image" Target="../media/image375.gif"/><Relationship Id="rId22" Type="http://schemas.openxmlformats.org/officeDocument/2006/relationships/image" Target="../media/image381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gif"/><Relationship Id="rId13" Type="http://schemas.openxmlformats.org/officeDocument/2006/relationships/image" Target="../media/image395.gif"/><Relationship Id="rId18" Type="http://schemas.openxmlformats.org/officeDocument/2006/relationships/image" Target="../media/image400.gif"/><Relationship Id="rId3" Type="http://schemas.openxmlformats.org/officeDocument/2006/relationships/image" Target="../media/image387.gif"/><Relationship Id="rId7" Type="http://schemas.openxmlformats.org/officeDocument/2006/relationships/image" Target="../media/image389.gif"/><Relationship Id="rId12" Type="http://schemas.openxmlformats.org/officeDocument/2006/relationships/image" Target="../media/image394.gif"/><Relationship Id="rId17" Type="http://schemas.openxmlformats.org/officeDocument/2006/relationships/image" Target="../media/image399.gif"/><Relationship Id="rId2" Type="http://schemas.openxmlformats.org/officeDocument/2006/relationships/image" Target="../media/image386.gif"/><Relationship Id="rId16" Type="http://schemas.openxmlformats.org/officeDocument/2006/relationships/image" Target="../media/image39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8.gif"/><Relationship Id="rId11" Type="http://schemas.openxmlformats.org/officeDocument/2006/relationships/image" Target="../media/image393.gif"/><Relationship Id="rId5" Type="http://schemas.openxmlformats.org/officeDocument/2006/relationships/image" Target="../media/image130.gif"/><Relationship Id="rId15" Type="http://schemas.openxmlformats.org/officeDocument/2006/relationships/image" Target="../media/image397.gif"/><Relationship Id="rId10" Type="http://schemas.openxmlformats.org/officeDocument/2006/relationships/image" Target="../media/image392.gif"/><Relationship Id="rId4" Type="http://schemas.openxmlformats.org/officeDocument/2006/relationships/image" Target="../media/image129.gif"/><Relationship Id="rId9" Type="http://schemas.openxmlformats.org/officeDocument/2006/relationships/image" Target="../media/image391.gif"/><Relationship Id="rId14" Type="http://schemas.openxmlformats.org/officeDocument/2006/relationships/image" Target="../media/image39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fine_space" TargetMode="External"/><Relationship Id="rId2" Type="http://schemas.openxmlformats.org/officeDocument/2006/relationships/hyperlink" Target="https://showmiso.tistory.com/248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gif"/><Relationship Id="rId13" Type="http://schemas.openxmlformats.org/officeDocument/2006/relationships/hyperlink" Target="https://wikidocs.net/17372" TargetMode="External"/><Relationship Id="rId3" Type="http://schemas.openxmlformats.org/officeDocument/2006/relationships/image" Target="../media/image401.gif"/><Relationship Id="rId7" Type="http://schemas.openxmlformats.org/officeDocument/2006/relationships/image" Target="../media/image405.gif"/><Relationship Id="rId12" Type="http://schemas.openxmlformats.org/officeDocument/2006/relationships/image" Target="../media/image410.gif"/><Relationship Id="rId2" Type="http://schemas.openxmlformats.org/officeDocument/2006/relationships/image" Target="../media/image37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4.gif"/><Relationship Id="rId11" Type="http://schemas.openxmlformats.org/officeDocument/2006/relationships/image" Target="../media/image409.gif"/><Relationship Id="rId5" Type="http://schemas.openxmlformats.org/officeDocument/2006/relationships/image" Target="../media/image403.gif"/><Relationship Id="rId10" Type="http://schemas.openxmlformats.org/officeDocument/2006/relationships/image" Target="../media/image408.gif"/><Relationship Id="rId4" Type="http://schemas.openxmlformats.org/officeDocument/2006/relationships/image" Target="../media/image402.gif"/><Relationship Id="rId9" Type="http://schemas.openxmlformats.org/officeDocument/2006/relationships/image" Target="../media/image407.gif"/><Relationship Id="rId14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14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gif"/><Relationship Id="rId1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5.gif"/><Relationship Id="rId7" Type="http://schemas.openxmlformats.org/officeDocument/2006/relationships/image" Target="../media/image12.gif"/><Relationship Id="rId12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22.gif"/><Relationship Id="rId5" Type="http://schemas.openxmlformats.org/officeDocument/2006/relationships/image" Target="../media/image17.gif"/><Relationship Id="rId10" Type="http://schemas.openxmlformats.org/officeDocument/2006/relationships/image" Target="../media/image21.gif"/><Relationship Id="rId4" Type="http://schemas.openxmlformats.org/officeDocument/2006/relationships/image" Target="../media/image16.gif"/><Relationship Id="rId9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13" Type="http://schemas.openxmlformats.org/officeDocument/2006/relationships/image" Target="../media/image34.gif"/><Relationship Id="rId18" Type="http://schemas.openxmlformats.org/officeDocument/2006/relationships/image" Target="../media/image39.gif"/><Relationship Id="rId3" Type="http://schemas.openxmlformats.org/officeDocument/2006/relationships/image" Target="../media/image25.gif"/><Relationship Id="rId21" Type="http://schemas.openxmlformats.org/officeDocument/2006/relationships/image" Target="../media/image41.gif"/><Relationship Id="rId7" Type="http://schemas.openxmlformats.org/officeDocument/2006/relationships/image" Target="../media/image4.gif"/><Relationship Id="rId12" Type="http://schemas.openxmlformats.org/officeDocument/2006/relationships/image" Target="../media/image33.gif"/><Relationship Id="rId17" Type="http://schemas.openxmlformats.org/officeDocument/2006/relationships/image" Target="../media/image38.gif"/><Relationship Id="rId25" Type="http://schemas.openxmlformats.org/officeDocument/2006/relationships/image" Target="../media/image45.gif"/><Relationship Id="rId2" Type="http://schemas.openxmlformats.org/officeDocument/2006/relationships/image" Target="../media/image24.gif"/><Relationship Id="rId16" Type="http://schemas.openxmlformats.org/officeDocument/2006/relationships/image" Target="../media/image37.gif"/><Relationship Id="rId20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11" Type="http://schemas.openxmlformats.org/officeDocument/2006/relationships/image" Target="../media/image32.gif"/><Relationship Id="rId24" Type="http://schemas.openxmlformats.org/officeDocument/2006/relationships/image" Target="../media/image44.gif"/><Relationship Id="rId5" Type="http://schemas.openxmlformats.org/officeDocument/2006/relationships/image" Target="../media/image27.gif"/><Relationship Id="rId15" Type="http://schemas.openxmlformats.org/officeDocument/2006/relationships/image" Target="../media/image36.gif"/><Relationship Id="rId23" Type="http://schemas.openxmlformats.org/officeDocument/2006/relationships/image" Target="../media/image43.gif"/><Relationship Id="rId10" Type="http://schemas.openxmlformats.org/officeDocument/2006/relationships/image" Target="../media/image31.gif"/><Relationship Id="rId19" Type="http://schemas.openxmlformats.org/officeDocument/2006/relationships/image" Target="../media/image12.gif"/><Relationship Id="rId4" Type="http://schemas.openxmlformats.org/officeDocument/2006/relationships/image" Target="../media/image26.gif"/><Relationship Id="rId9" Type="http://schemas.openxmlformats.org/officeDocument/2006/relationships/image" Target="../media/image30.gif"/><Relationship Id="rId14" Type="http://schemas.openxmlformats.org/officeDocument/2006/relationships/image" Target="../media/image35.gif"/><Relationship Id="rId22" Type="http://schemas.openxmlformats.org/officeDocument/2006/relationships/image" Target="../media/image4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706582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Affine, Convex concept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978430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2020/07/30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77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455814" y="370898"/>
            <a:ext cx="5903421" cy="49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combinations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55814" y="980141"/>
            <a:ext cx="8014855" cy="1172855"/>
            <a:chOff x="455814" y="980141"/>
            <a:chExt cx="8014855" cy="1172855"/>
          </a:xfrm>
        </p:grpSpPr>
        <p:sp>
          <p:nvSpPr>
            <p:cNvPr id="5" name="직사각형 4"/>
            <p:cNvSpPr/>
            <p:nvPr/>
          </p:nvSpPr>
          <p:spPr>
            <a:xfrm>
              <a:off x="455814" y="980141"/>
              <a:ext cx="8014855" cy="11728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597131" y="1068406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597131" y="1395777"/>
              <a:ext cx="7748847" cy="556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point                is an affine combination of                           if and only if             is a linear combination of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the translated points  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%5Cmathbf%7By%7D%5C%2C%5C%2Cin%5C%2C%5C%2C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793" y="1429605"/>
              <a:ext cx="581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mathbf%7Bv_%7B1%7D%2C...%2Cv_%7Bp%7D%7D%5C%2C%5C%2Cin%5C%2C%5C%2C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299" y="1420079"/>
              <a:ext cx="1143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mathbf%7By-v_%7B1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88" y="1453416"/>
              <a:ext cx="4953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mathbf%7Bv_%7B2%7D-v_%7B1%7D%2C%20...%2Cv_%7Bp%7D-v_%7B1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066" y="1749068"/>
              <a:ext cx="14478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455813" y="2480367"/>
            <a:ext cx="9082571" cy="2621898"/>
            <a:chOff x="455813" y="2480367"/>
            <a:chExt cx="9082571" cy="2621898"/>
          </a:xfrm>
        </p:grpSpPr>
        <p:sp>
          <p:nvSpPr>
            <p:cNvPr id="10" name="직사각형 9"/>
            <p:cNvSpPr/>
            <p:nvPr/>
          </p:nvSpPr>
          <p:spPr>
            <a:xfrm>
              <a:off x="455814" y="2480367"/>
              <a:ext cx="5341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proof</a:t>
              </a:r>
              <a:endParaRPr lang="ko-KR" altLang="en-US" sz="1100" dirty="0"/>
            </a:p>
          </p:txBody>
        </p:sp>
        <p:pic>
          <p:nvPicPr>
            <p:cNvPr id="4110" name="Picture 14" descr="https://latex.codecogs.com/gif.latex?%5Cmathbf%7By-v_%7B1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19" y="2891732"/>
              <a:ext cx="4953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114928" y="2799027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이</a:t>
              </a:r>
              <a:endParaRPr lang="ko-KR" altLang="en-US" sz="1100" dirty="0"/>
            </a:p>
          </p:txBody>
        </p:sp>
        <p:pic>
          <p:nvPicPr>
            <p:cNvPr id="4112" name="Picture 16" descr="https://latex.codecogs.com/gif.latex?%5Cmathbf%7Bv_%7B2%7D-v_%7B1%7D%2C...%2Cv_%7Bp%7D-v_%7B1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267" y="2891732"/>
              <a:ext cx="14478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977676" y="2799027"/>
              <a:ext cx="37306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/>
                <a:t>의 선형 결합이라 해보자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그럼 </a:t>
              </a: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가중치들이 존재하여</a:t>
              </a:r>
              <a:endParaRPr lang="ko-KR" altLang="en-US" sz="1100" dirty="0"/>
            </a:p>
          </p:txBody>
        </p:sp>
        <p:pic>
          <p:nvPicPr>
            <p:cNvPr id="4116" name="Picture 20" descr="https://latex.codecogs.com/gif.latex?%5Cmathbf%7By%7D%3D%5Cmathbf%7Bv_%7B1%7D%7D%281-%5Csum_%7Bi%3D2%7D%5E%7Bp%7Dc_%7Bi%7D%29&amp;plus;c_%7B2%7D%5Cmathbf%7Bv_%7B2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24" y="3155787"/>
              <a:ext cx="27717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496939" y="3267869"/>
              <a:ext cx="4972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그럼</a:t>
              </a:r>
              <a:r>
                <a:rPr lang="en-US" altLang="ko-KR" sz="1100" dirty="0" smtClean="0"/>
                <a:t>,</a:t>
              </a:r>
              <a:endParaRPr lang="ko-KR" altLang="en-US" sz="11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51315" y="3267869"/>
              <a:ext cx="53924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/>
                <a:t>가중치 </a:t>
              </a: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들의 합은 </a:t>
              </a:r>
              <a:r>
                <a:rPr lang="en-US" altLang="ko-KR" sz="1100" dirty="0" smtClean="0"/>
                <a:t>1 </a:t>
              </a:r>
              <a:r>
                <a:rPr lang="ko-KR" altLang="en-US" sz="1100" dirty="0" smtClean="0"/>
                <a:t>이므로       는                 들의 </a:t>
              </a:r>
              <a:r>
                <a:rPr lang="en-US" altLang="ko-KR" sz="1100" dirty="0" smtClean="0"/>
                <a:t>affine combination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4118" name="Picture 22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88" y="3341524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https://latex.codecogs.com/gif.latex?%5Cmathbf%7Bv_%7B1%7D%2C...%2Cv_%7Bp%7D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613" y="3341524"/>
              <a:ext cx="6572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492683" y="3791316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반대로</a:t>
              </a:r>
              <a:endParaRPr lang="ko-KR" altLang="en-US" sz="1100" dirty="0"/>
            </a:p>
          </p:txBody>
        </p:sp>
        <p:pic>
          <p:nvPicPr>
            <p:cNvPr id="4122" name="Picture 26" descr="https://latex.codecogs.com/gif.latex?%5Cmathbf%7By%7D%3Dc_%7B1%7D%5Cmathbf%7Bv_%7B1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293" y="3846898"/>
              <a:ext cx="15430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2673746" y="3791316"/>
              <a:ext cx="41585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라 해보자</a:t>
              </a:r>
              <a:r>
                <a:rPr lang="en-US" altLang="ko-KR" sz="1100" dirty="0" smtClean="0"/>
                <a:t>. C1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1 – </a:t>
              </a:r>
              <a:r>
                <a:rPr lang="ko-KR" altLang="en-US" sz="1100" dirty="0" smtClean="0"/>
                <a:t>나머지 가중치들의 합으로 표시할 수 있고</a:t>
              </a:r>
              <a:endParaRPr lang="ko-KR" altLang="en-US" sz="1100" dirty="0"/>
            </a:p>
          </p:txBody>
        </p:sp>
        <p:pic>
          <p:nvPicPr>
            <p:cNvPr id="4124" name="Picture 28" descr="https://latex.codecogs.com/gif.latex?%5Cmathbf%7By%7D%3D%281-c_%7B2%7D-...-c_%7Bp%7D%29%5Cmathbf%7Bv_%7B1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654" y="3818323"/>
              <a:ext cx="26860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92683" y="4108508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정리하면</a:t>
              </a:r>
              <a:endParaRPr lang="ko-KR" altLang="en-US" sz="1100" dirty="0"/>
            </a:p>
          </p:txBody>
        </p:sp>
        <p:sp>
          <p:nvSpPr>
            <p:cNvPr id="35" name="내용 개체 틀 2"/>
            <p:cNvSpPr txBox="1">
              <a:spLocks/>
            </p:cNvSpPr>
            <p:nvPr/>
          </p:nvSpPr>
          <p:spPr>
            <a:xfrm>
              <a:off x="455813" y="4802786"/>
              <a:ext cx="4664827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위 정리는 점 </a:t>
              </a:r>
              <a:r>
                <a:rPr lang="en-US" altLang="ko-KR" sz="1100" dirty="0" smtClean="0"/>
                <a:t>v1 </a:t>
              </a:r>
              <a:r>
                <a:rPr lang="ko-KR" altLang="en-US" sz="1100" dirty="0" smtClean="0"/>
                <a:t>은 다른 점 </a:t>
              </a:r>
              <a:r>
                <a:rPr lang="en-US" altLang="ko-KR" sz="1100" dirty="0" smtClean="0"/>
                <a:t>v2,…,</a:t>
              </a:r>
              <a:r>
                <a:rPr lang="en-US" altLang="ko-KR" sz="1100" dirty="0" err="1" smtClean="0"/>
                <a:t>vp</a:t>
              </a:r>
              <a:r>
                <a:rPr lang="ko-KR" altLang="en-US" sz="1100" dirty="0" smtClean="0"/>
                <a:t>들로 대체될 수 있음을 보여준다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%5Cmathbf%7By-v_%7B1%7D%7D%3D%20c_%7B2%7D%28%5Cmathbf%7Bv_%7B2%7D-v_%7B1%7D%7D%29&amp;plus;...&amp;plus;c_%7Bp%7D%28%5Cmathbf%7Bv_%7Bp%7D-v_%7B1%7D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534" y="2815532"/>
              <a:ext cx="29908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latex.codecogs.com/gif.latex?%5Cmathbf%7By-v_%7B1%7D%7D%3D%20c_%7B2%7D%28%5Cmathbf%7Bv_%7B2%7D-v_%7B1%7D%7D%29&amp;plus;...&amp;plus;c_%7Bp%7D%28%5Cmathbf%7Bv_%7Bp%7D-v_%7B1%7D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793" y="4146277"/>
              <a:ext cx="29908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내용 개체 틀 2"/>
          <p:cNvSpPr txBox="1">
            <a:spLocks/>
          </p:cNvSpPr>
          <p:nvPr/>
        </p:nvSpPr>
        <p:spPr>
          <a:xfrm>
            <a:off x="5120640" y="2333366"/>
            <a:ext cx="6251171" cy="28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하필 </a:t>
            </a:r>
            <a:r>
              <a:rPr lang="en-US" altLang="ko-KR" sz="1100" dirty="0" smtClean="0">
                <a:solidFill>
                  <a:srgbClr val="FF0000"/>
                </a:solidFill>
              </a:rPr>
              <a:t>affine combination </a:t>
            </a:r>
            <a:r>
              <a:rPr lang="ko-KR" altLang="en-US" sz="1100" dirty="0" smtClean="0">
                <a:solidFill>
                  <a:srgbClr val="FF0000"/>
                </a:solidFill>
              </a:rPr>
              <a:t>을 계수들의 합이 </a:t>
            </a: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r>
              <a:rPr lang="ko-KR" altLang="en-US" sz="1100" dirty="0" smtClean="0">
                <a:solidFill>
                  <a:srgbClr val="FF0000"/>
                </a:solidFill>
              </a:rPr>
              <a:t>이라고 한 이유가 이 설명에서 합리적이라고 느껴짐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>
            <a:stCxn id="30" idx="1"/>
          </p:cNvCxnSpPr>
          <p:nvPr/>
        </p:nvCxnSpPr>
        <p:spPr>
          <a:xfrm flipH="1" flipV="1">
            <a:off x="4081549" y="2044522"/>
            <a:ext cx="1039091" cy="431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739104" y="981726"/>
            <a:ext cx="2137627" cy="47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9122746" y="764771"/>
            <a:ext cx="0" cy="61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122746" y="1379432"/>
            <a:ext cx="1952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739104" y="587038"/>
            <a:ext cx="2137627" cy="47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9122746" y="933778"/>
            <a:ext cx="268436" cy="4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34" y="1066556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%5Cmathbf%7By%7D%3D%5Cmathbf%7Bv_%7B1%7D%7D&amp;plus;c_%7B2%7D%28%5Cmathbf%7Bv_%7B2%7D-v_%7B1%7D%7D%29&amp;plus;...&amp;plus;c_%7Bp%7D%28%5Cmathbf%7Bv_%7Bp%7D-v_%7B1%7D%7D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61" y="327721"/>
            <a:ext cx="29908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gif.latex?%5Cmathbf%7By-v_%7B1%7D%7D%3Dc_%7B2%7D%28%5Cmathbf%7Bv_%7B2%7D-v_%7B1%7D%7D%29&amp;plus;...&amp;plus;c_%7Bp%7D%28%5Cmathbf%7Bv_%7Bp%7D-v_%7B1%7D%7D%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86" y="1567693"/>
            <a:ext cx="29908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200374"/>
            <a:ext cx="5279968" cy="427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Linear equation </a:t>
            </a:r>
            <a:r>
              <a:rPr lang="ko-KR" altLang="en-US" sz="2000" dirty="0" smtClean="0"/>
              <a:t>에서의 </a:t>
            </a:r>
            <a:r>
              <a:rPr lang="en-US" altLang="ko-KR" sz="2000" dirty="0" smtClean="0"/>
              <a:t>affine combination</a:t>
            </a:r>
            <a:endParaRPr lang="ko-KR" altLang="en-US" sz="2000" dirty="0"/>
          </a:p>
        </p:txBody>
      </p:sp>
      <p:pic>
        <p:nvPicPr>
          <p:cNvPr id="3074" name="Picture 2" descr="https://latex.codecogs.com/gif.latex?3x_%7B1%7D%20&amp;plus;%205x_%7B2%7D-4x_%7B3%7D%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" y="1201825"/>
            <a:ext cx="14954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-3x_%7B1%7D%20-2x_%7B2%7D&amp;plus;4x_%7B3%7D%3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9" y="1477559"/>
            <a:ext cx="16192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6x_%7B1%7D%20&amp;plus;x_%7B2%7D-8x_%7B3%7D%3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" y="1753293"/>
            <a:ext cx="14097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atex.codecogs.com/gif.latex?A%5Cmathbf%7Bx%7D%3D%5Cmathbf%7B0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61" y="844055"/>
            <a:ext cx="5524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351039" y="817318"/>
            <a:ext cx="1788622" cy="227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Homogeneous equation</a:t>
            </a:r>
            <a:endParaRPr lang="ko-KR" altLang="en-US" sz="1100" dirty="0"/>
          </a:p>
        </p:txBody>
      </p:sp>
      <p:pic>
        <p:nvPicPr>
          <p:cNvPr id="3084" name="Picture 12" descr="https://latex.codecogs.com/gif.latex?%5Cbegin%7Bbmatrix%7D%203%20%26%205%20%26%20-4%20%260%20%5C%5C%20-3%20%26-2%20%264%20%260%20%5C%5C%206%26%201%26%20-8%26%200%20%5Cend%7Bbmatrix%7D%5Csim%20%5Cbegin%7Bbmatrix%7D%203%20%26%205%20%26%20-4%20%260%20%5C%5C%200%20%26%203%20%26%200%26%200%5C%5C%200%20%26%20-9%20%260%20%26%200%20%5Cend%7Bbmatrix%7D%5Csim%20%5Cbegin%7Bbmatrix%7D%203%20%26%205%20%26%20-4%20%260%20%5C%5C%200%20%26%203%20%26%200%26%200%5C%5C%200%20%26%200%20%26%200%260%20%5Cend%7Bbmatrix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41" y="1201825"/>
            <a:ext cx="42005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859009" y="814348"/>
            <a:ext cx="2101215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Row reduced echelon form</a:t>
            </a:r>
            <a:endParaRPr lang="ko-KR" altLang="en-US" sz="1100" dirty="0"/>
          </a:p>
        </p:txBody>
      </p:sp>
      <p:pic>
        <p:nvPicPr>
          <p:cNvPr id="3086" name="Picture 14" descr="https://latex.codecogs.com/gif.latex?%5Csim%20%5Cbegin%7Bbmatrix%7D%201%20%260%20%26%20-%5Cfrac%7B4%7D%7B3%7D%20%260%20%5C%5C%200%20%261%20%26%200%20%26%200%5C%5C%200%20%260%20%26%200%20%260%20%5Cend%7Bbmatri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8" y="1201825"/>
            <a:ext cx="12763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atex.codecogs.com/gif.latex?%5Cbegin%7Bmatrix%7D%20x_%7B1%7D%20%26%20%26%20-%5Cfrac%7B4%7D%7B3%7Dx_%7B3%7D%20%26%20%3D0%5C%5C%20%26%20x_%7B2%7D%20%26%20%26%3D0%20%5C%5C%20%26%20%26%200%26%3D0%20%5Cend%7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993" y="1201825"/>
            <a:ext cx="14287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latex.codecogs.com/gif.latex?%5Cmathbf%7Bx%7D%3Dx_%7B3%7D%5Cbegin%7Bbmatrix%7D%20%5Cfrac%7B4%7D%7B3%7D%5C%5C%200%5C%5C%201%20%5Cend%7Bbmatrix%7D%3Dx_%7B3%7D%5Cmathbf%7Bu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938" y="1201825"/>
            <a:ext cx="13525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latex.codecogs.com/gif.latex?3x_%7B1%7D&amp;plus;5x_%7B2%7D-4x_%7B3%7D%3D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" y="2585809"/>
            <a:ext cx="14954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351039" y="2198863"/>
            <a:ext cx="1868459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Non homogeneous equation</a:t>
            </a:r>
            <a:endParaRPr lang="ko-KR" altLang="en-US" sz="1100" dirty="0"/>
          </a:p>
        </p:txBody>
      </p:sp>
      <p:pic>
        <p:nvPicPr>
          <p:cNvPr id="3096" name="Picture 24" descr="https://latex.codecogs.com/gif.latex?-3x_%7B1%7D-2x_%7B2%7D&amp;plus;4x_%7B3%7D%3D-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8" y="2827893"/>
            <a:ext cx="1743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latex.codecogs.com/gif.latex?6x_%7B1%7D&amp;plus;x_%7B2%7D-8x_%7B3%7D%3D-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069977"/>
            <a:ext cx="15430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latex.codecogs.com/gif.latex?%5Cbegin%7Bbmatrix%7D%203%20%26%205%20%26-4%20%267%20%5C%5C%20-3%20%26-2%20%264%20%26-1%20%5C%5C%206%26%201%26%20-8%26%20-4%20%5Cend%7Bbmatrix%7D%5Csim%20%5Cbegin%7Bbmatrix%7D%201%20%260%20%26-%5Cfrac%7B4%7D%7B3%7D%20%26-1%20%5C%5C%200%20%26%201%20%26%200%26%202%5C%5C%200%20%26%200%20%26%200%260%20%5Cend%7Bbmatrix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41" y="2591680"/>
            <a:ext cx="2971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s://latex.codecogs.com/gif.latex?%5Cbegin%7Bmatrix%7D%20x_%7B1%7D%20%26%20%26%20-%5Cfrac%7B4%7D%7B3%7Dx_%7B3%7D%26%20%3D-1%5C%5C%20%26%20x_%7B2%7D%26%20%26%3D2%20%5C%5C%20%26%20%26%200%26%20%3D0%20%5Cend%7Bmatrix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23" y="2597246"/>
            <a:ext cx="15525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https://latex.codecogs.com/gif.latex?%5Cmathbf%7Bx%7D%3D%5Cbegin%7Bbmatrix%7D%20-1%5C%5C%202%5C%5C%200%20%5Cend%7Bbmatrix%7D&amp;plus;x_%7B3%7D%5Cbegin%7Bbmatrix%7D%20%5Cfrac%7B4%7D%7B3%7D%5C%5C%200%5C%5C%201%20%5Cend%7Bbmatrix%7D%3D%5Cmathbf%7Bp%7D&amp;plus;x_%7B3%7D%5Cmathbf%7Bu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770" y="2591680"/>
            <a:ext cx="23336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s://latex.codecogs.com/gif.latex?%5Cmathbf%7Bx%7D%3Dt%5Cmathbf%7Bu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88" y="2015816"/>
            <a:ext cx="495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https://latex.codecogs.com/gif.latex?%5Cmathbf%7Bx%7D%3D%5Cmathbf%7Bp%7D&amp;plus;t%5Cmathbf%7Bu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338" y="3338195"/>
            <a:ext cx="8191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3214929" y="3858183"/>
            <a:ext cx="4037527" cy="1077667"/>
            <a:chOff x="4290633" y="3780499"/>
            <a:chExt cx="4500013" cy="1212699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5677561" y="4204396"/>
              <a:ext cx="8315" cy="66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677561" y="4867929"/>
              <a:ext cx="17965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5186882" y="4318570"/>
              <a:ext cx="2585258" cy="674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5105659" y="3960834"/>
              <a:ext cx="2585258" cy="6746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6235842" y="4698049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119936" y="4473421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5679643" y="4423199"/>
              <a:ext cx="344574" cy="43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7156444" y="4039793"/>
              <a:ext cx="344574" cy="4363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7502143" y="3983256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Picture 44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7202" y="461436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6" descr="https://latex.codecogs.com/gif.latex?%5Cmathbf%7Bv_%7B2%7D-v_%7B1%7D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611" y="4728198"/>
              <a:ext cx="5715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8" descr="https://latex.codecogs.com/gif.latex?t%28%5Cmathbf%7Bv_%7B2%7D-v_%7B1%7D%7D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53" y="4538125"/>
              <a:ext cx="762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0" descr="https://latex.codecogs.com/gif.latex?%5Cmathbf%7By%7D%3D%5Cmathbf%7Bv_%7B1%7D%7D&amp;plus;t%28%5Cmathbf%7Bv_%7B2%7D-v_%7B1%7D%7D%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230" y="3780499"/>
              <a:ext cx="1257416" cy="15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52" descr="https://latex.codecogs.com/gif.latex?aff%5Cleft%20%5C%7B%20%5Cmathbf%7Bv_%7B1%7D%2Cv_%7B2%7D%7D%20%5Cright%20%5C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633" y="4428652"/>
              <a:ext cx="923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261977" y="3936821"/>
            <a:ext cx="2410690" cy="978209"/>
            <a:chOff x="261976" y="3936821"/>
            <a:chExt cx="2686827" cy="1100779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506425" y="4198154"/>
              <a:ext cx="1" cy="795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506425" y="4993197"/>
              <a:ext cx="18929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324583" y="4454680"/>
              <a:ext cx="2074777" cy="582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261976" y="4115459"/>
              <a:ext cx="2137384" cy="59002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34" descr="https://latex.codecogs.com/gif.latex?%5Cmathbf%7Bx%7D%3Dt%5Cmathbf%7Bu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928" y="4631840"/>
              <a:ext cx="4953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6" descr="https://latex.codecogs.com/gif.latex?%5Cmathbf%7Bx%7D%3D%5Cmathbf%7Bp%7D&amp;plus;t%5Cmathbf%7Bu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653" y="3936821"/>
              <a:ext cx="8191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/>
            <p:cNvCxnSpPr/>
            <p:nvPr/>
          </p:nvCxnSpPr>
          <p:spPr>
            <a:xfrm flipV="1">
              <a:off x="506424" y="4557883"/>
              <a:ext cx="307571" cy="435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10" name="Picture 38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609" y="4718390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타원 63"/>
            <p:cNvSpPr/>
            <p:nvPr/>
          </p:nvSpPr>
          <p:spPr>
            <a:xfrm>
              <a:off x="1967814" y="4557883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199616" y="4144109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/>
            <p:cNvCxnSpPr>
              <a:stCxn id="64" idx="0"/>
            </p:cNvCxnSpPr>
            <p:nvPr/>
          </p:nvCxnSpPr>
          <p:spPr>
            <a:xfrm flipV="1">
              <a:off x="1998902" y="4201216"/>
              <a:ext cx="206506" cy="3566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12" name="Picture 40" descr="https://latex.codecogs.com/gif.latex?%5Cmathbf%7Bx%7D%3Dt%5Cmathbf%7Bu%7D%3Dt%28%5Cmathbf%7Bv_%7B2%7D-v_%7B1%7D%7D%2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4" y="5808424"/>
            <a:ext cx="1495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 descr="https://latex.codecogs.com/gif.latex?%5Cmathbf%7Bx%7D%3D%5Cmathbf%7Bp%7D&amp;plus;t%5Cmathbf%7Bu%7D%3D%5Cmathbf%7Bp%7D&amp;plus;t%28%5Cmathbf%7Bv_%7B2%7D-v_%7B1%7D%7D%29%3D%5Cmathbf%7Bv_%7B1%7D%7D&amp;plus;t%28%5Cmathbf%7Bv_%7B2%7D-v_%7B1%7D%7D%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3" y="5476310"/>
            <a:ext cx="35242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https://latex.codecogs.com/gif.latex?A%5Cmathbf%7Bx%7D%3D%5Cmathbf%7Bb%7D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03" y="2238307"/>
            <a:ext cx="561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내용 개체 틀 2"/>
          <p:cNvSpPr txBox="1">
            <a:spLocks/>
          </p:cNvSpPr>
          <p:nvPr/>
        </p:nvSpPr>
        <p:spPr>
          <a:xfrm>
            <a:off x="5781344" y="5473022"/>
            <a:ext cx="3437471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Ax=b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해집합은 </a:t>
            </a:r>
            <a:r>
              <a:rPr lang="en-US" altLang="ko-KR" sz="1100" dirty="0" smtClean="0">
                <a:solidFill>
                  <a:srgbClr val="FF0000"/>
                </a:solidFill>
              </a:rPr>
              <a:t>affine set</a:t>
            </a:r>
            <a:r>
              <a:rPr lang="ko-KR" altLang="en-US" sz="1100" dirty="0" smtClean="0">
                <a:solidFill>
                  <a:srgbClr val="FF0000"/>
                </a:solidFill>
              </a:rPr>
              <a:t>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(</a:t>
            </a:r>
            <a:r>
              <a:rPr lang="ko-KR" altLang="en-US" sz="1100" dirty="0" smtClean="0">
                <a:solidFill>
                  <a:srgbClr val="FF0000"/>
                </a:solidFill>
              </a:rPr>
              <a:t>예시를 들어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증명생략</a:t>
            </a:r>
            <a:r>
              <a:rPr lang="en-US" altLang="ko-KR" sz="1100" dirty="0" smtClean="0">
                <a:solidFill>
                  <a:srgbClr val="FF0000"/>
                </a:solidFill>
              </a:rPr>
              <a:t>)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120" name="Picture 48" descr="https://latex.codecogs.com/gif.latex?%3D%281-t%29%5Cmathbf%7Bv_%7B1%7D%7D&amp;plus;t%28%5Cmathbf%7Bv_%7B2%7D%7D%2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5" y="5475669"/>
            <a:ext cx="14287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내용 개체 틀 2"/>
          <p:cNvSpPr txBox="1">
            <a:spLocks/>
          </p:cNvSpPr>
          <p:nvPr/>
        </p:nvSpPr>
        <p:spPr>
          <a:xfrm>
            <a:off x="2093947" y="5808424"/>
            <a:ext cx="7274497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앞 전 정리에 의해                                       이 되며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Ax=0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해집합은 </a:t>
            </a:r>
            <a:r>
              <a:rPr lang="en-US" altLang="ko-KR" sz="1100" dirty="0" smtClean="0">
                <a:solidFill>
                  <a:srgbClr val="FF0000"/>
                </a:solidFill>
              </a:rPr>
              <a:t>affine set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</a:t>
            </a:r>
            <a:r>
              <a:rPr lang="en-US" altLang="ko-KR" sz="1100" dirty="0" smtClean="0">
                <a:solidFill>
                  <a:srgbClr val="FF0000"/>
                </a:solidFill>
              </a:rPr>
              <a:t>vector </a:t>
            </a:r>
            <a:r>
              <a:rPr lang="ko-KR" altLang="en-US" sz="1100" dirty="0" smtClean="0">
                <a:solidFill>
                  <a:srgbClr val="FF0000"/>
                </a:solidFill>
              </a:rPr>
              <a:t>만큼 이동한 집합이다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124" name="Picture 52" descr="https://latex.codecogs.com/gif.latex?%5Cmathbf%7By-v_%7B1%7D%7D%3Dt%28%5Cmathbf%7Bv_%7B2%7D-v_%7B1%7D%7D%2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97" y="5807097"/>
            <a:ext cx="1495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내용 개체 틀 2"/>
          <p:cNvSpPr txBox="1">
            <a:spLocks/>
          </p:cNvSpPr>
          <p:nvPr/>
        </p:nvSpPr>
        <p:spPr>
          <a:xfrm>
            <a:off x="7402462" y="5131670"/>
            <a:ext cx="4684243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역으로 모든 </a:t>
            </a:r>
            <a:r>
              <a:rPr lang="en-US" altLang="ko-KR" sz="1100" dirty="0" smtClean="0">
                <a:solidFill>
                  <a:srgbClr val="FF0000"/>
                </a:solidFill>
              </a:rPr>
              <a:t>affine set </a:t>
            </a:r>
            <a:r>
              <a:rPr lang="ko-KR" altLang="en-US" sz="1100" dirty="0" smtClean="0">
                <a:solidFill>
                  <a:srgbClr val="FF0000"/>
                </a:solidFill>
              </a:rPr>
              <a:t>은 </a:t>
            </a:r>
            <a:r>
              <a:rPr lang="en-US" altLang="ko-KR" sz="1100" dirty="0" smtClean="0">
                <a:solidFill>
                  <a:srgbClr val="FF0000"/>
                </a:solidFill>
              </a:rPr>
              <a:t>linear equation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해집합으로써 표현될 수 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2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8208" y="556192"/>
            <a:ext cx="8014855" cy="972589"/>
            <a:chOff x="455814" y="2069869"/>
            <a:chExt cx="8014855" cy="972589"/>
          </a:xfrm>
        </p:grpSpPr>
        <p:sp>
          <p:nvSpPr>
            <p:cNvPr id="5" name="직사각형 4"/>
            <p:cNvSpPr/>
            <p:nvPr/>
          </p:nvSpPr>
          <p:spPr>
            <a:xfrm>
              <a:off x="455814" y="2069869"/>
              <a:ext cx="8014855" cy="9725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597131" y="2158134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597131" y="2485505"/>
              <a:ext cx="7748847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set S is </a:t>
              </a:r>
              <a:r>
                <a:rPr lang="en-US" altLang="ko-KR" sz="1100" b="1" dirty="0" smtClean="0"/>
                <a:t>affine</a:t>
              </a:r>
              <a:r>
                <a:rPr lang="en-US" altLang="ko-KR" sz="1100" dirty="0" smtClean="0"/>
                <a:t> if             S implies that                          S for each real number </a:t>
              </a:r>
              <a:endParaRPr lang="ko-KR" altLang="en-US" sz="1100" dirty="0"/>
            </a:p>
          </p:txBody>
        </p:sp>
      </p:grpSp>
      <p:pic>
        <p:nvPicPr>
          <p:cNvPr id="5122" name="Picture 2" descr="https://latex.codecogs.com/gif.latex?%5Cmathbf%7Bp%2Cq%7D%5C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1" y="1002163"/>
            <a:ext cx="4476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.codecogs.com/gif.latex?%281-t%29%5Cmathbf%7Bp%7D&amp;plus;t%5Cmathbf%7Bq%7D%5C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02" y="978350"/>
            <a:ext cx="11239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77" y="1011687"/>
            <a:ext cx="57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38207" y="1944417"/>
            <a:ext cx="8014855" cy="1172855"/>
            <a:chOff x="438207" y="1944417"/>
            <a:chExt cx="8014855" cy="1172855"/>
          </a:xfrm>
        </p:grpSpPr>
        <p:sp>
          <p:nvSpPr>
            <p:cNvPr id="12" name="직사각형 11"/>
            <p:cNvSpPr/>
            <p:nvPr/>
          </p:nvSpPr>
          <p:spPr>
            <a:xfrm>
              <a:off x="438207" y="1944417"/>
              <a:ext cx="8014855" cy="11728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579524" y="2032682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579524" y="2360053"/>
              <a:ext cx="7748847" cy="556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523" y="2329381"/>
              <a:ext cx="77488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A set S is affine if and only if every affine combination of points of S lies in S. </a:t>
              </a:r>
            </a:p>
            <a:p>
              <a:r>
                <a:rPr lang="en-US" altLang="ko-KR" sz="1100" dirty="0" smtClean="0"/>
                <a:t>That is, S is affine if and only if S = </a:t>
              </a:r>
              <a:r>
                <a:rPr lang="en-US" altLang="ko-KR" sz="1100" dirty="0" err="1" smtClean="0"/>
                <a:t>aff</a:t>
              </a:r>
              <a:r>
                <a:rPr lang="en-US" altLang="ko-KR" sz="1100" dirty="0" smtClean="0"/>
                <a:t> S.</a:t>
              </a:r>
              <a:endParaRPr lang="ko-KR" altLang="en-US" sz="11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8207" y="3266007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proof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38206" y="3545547"/>
            <a:ext cx="90549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이라 가정하고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에서 발생하는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점의 수 </a:t>
            </a:r>
            <a:r>
              <a:rPr lang="en-US" altLang="ko-KR" sz="1100" dirty="0" smtClean="0"/>
              <a:t>m</a:t>
            </a:r>
            <a:r>
              <a:rPr lang="ko-KR" altLang="en-US" sz="1100" dirty="0" smtClean="0"/>
              <a:t>을 유도에 사용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먼저 </a:t>
            </a:r>
            <a:r>
              <a:rPr lang="en-US" altLang="ko-KR" sz="1100" dirty="0" smtClean="0"/>
              <a:t>m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1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일 때</a:t>
            </a:r>
            <a:r>
              <a:rPr lang="en-US" altLang="ko-KR" sz="1100" dirty="0" smtClean="0"/>
              <a:t>, affine set</a:t>
            </a:r>
            <a:r>
              <a:rPr lang="ko-KR" altLang="en-US" sz="1100" dirty="0" smtClean="0"/>
              <a:t>의 정의에 의해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m </a:t>
            </a:r>
            <a:r>
              <a:rPr lang="ko-KR" altLang="en-US" sz="1100" dirty="0" smtClean="0"/>
              <a:t>개의 점들의 </a:t>
            </a:r>
            <a:r>
              <a:rPr lang="en-US" altLang="ko-KR" sz="1100" dirty="0" smtClean="0"/>
              <a:t>affine combination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에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이제 </a:t>
            </a:r>
            <a:r>
              <a:rPr lang="en-US" altLang="ko-KR" sz="1100" dirty="0" smtClean="0"/>
              <a:t>k </a:t>
            </a:r>
            <a:r>
              <a:rPr lang="ko-KR" altLang="en-US" sz="1100" dirty="0" smtClean="0"/>
              <a:t>이하의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점의 모든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점을 생성한다고 가정하고 </a:t>
            </a:r>
            <a:r>
              <a:rPr lang="en-US" altLang="ko-KR" sz="1100" dirty="0" smtClean="0"/>
              <a:t>k+1 </a:t>
            </a:r>
            <a:r>
              <a:rPr lang="ko-KR" altLang="en-US" sz="1100" dirty="0" smtClean="0"/>
              <a:t>개의 결합을 고려하자</a:t>
            </a:r>
            <a:r>
              <a:rPr lang="en-US" altLang="ko-KR" sz="1100" dirty="0" smtClean="0"/>
              <a:t>.      in S for 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=1,…,k+1,                                         </a:t>
            </a:r>
            <a:r>
              <a:rPr lang="ko-KR" altLang="en-US" sz="1100" dirty="0" smtClean="0"/>
              <a:t>                              이라 하자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C </a:t>
            </a:r>
            <a:r>
              <a:rPr lang="ko-KR" altLang="en-US" sz="1100" dirty="0" smtClean="0"/>
              <a:t>들의 합이 </a:t>
            </a:r>
            <a:r>
              <a:rPr lang="en-US" altLang="ko-KR" sz="1100" dirty="0" smtClean="0"/>
              <a:t>1 </a:t>
            </a:r>
            <a:r>
              <a:rPr lang="ko-KR" altLang="en-US" sz="1100" dirty="0" smtClean="0"/>
              <a:t>이기 때문에 적어도 하나는 </a:t>
            </a:r>
            <a:r>
              <a:rPr lang="en-US" altLang="ko-KR" sz="1100" dirty="0" smtClean="0"/>
              <a:t>1 </a:t>
            </a:r>
            <a:r>
              <a:rPr lang="ko-KR" altLang="en-US" sz="1100" dirty="0" smtClean="0"/>
              <a:t>과 같아선 안된다</a:t>
            </a:r>
            <a:r>
              <a:rPr lang="en-US" altLang="ko-KR" sz="1100" dirty="0" smtClean="0"/>
              <a:t>.               </a:t>
            </a:r>
            <a:r>
              <a:rPr lang="ko-KR" altLang="en-US" sz="1100" dirty="0" smtClean="0"/>
              <a:t>이라 해보자</a:t>
            </a:r>
            <a:r>
              <a:rPr lang="en-US" altLang="ko-KR" sz="1100" dirty="0" smtClean="0"/>
              <a:t>.                           , 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가정에 의해 </a:t>
            </a:r>
            <a:r>
              <a:rPr lang="en-US" altLang="ko-KR" sz="1100" dirty="0" smtClean="0"/>
              <a:t>                                   </a:t>
            </a:r>
            <a:r>
              <a:rPr lang="ko-KR" altLang="en-US" sz="1100" dirty="0" smtClean="0"/>
              <a:t>은                            이기 때문에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 속한다</a:t>
            </a:r>
            <a:r>
              <a:rPr lang="en-US" altLang="ko-KR" sz="1100" dirty="0" smtClean="0"/>
              <a:t>. 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그래서       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원리에 의해 이와 같은 모든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에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 그래서 </a:t>
            </a:r>
            <a:r>
              <a:rPr lang="en-US" altLang="ko-KR" sz="1100" dirty="0" smtClean="0"/>
              <a:t>S     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S , </a:t>
            </a:r>
            <a:r>
              <a:rPr lang="ko-KR" altLang="en-US" sz="1100" dirty="0" smtClean="0"/>
              <a:t>그러므로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S=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S </a:t>
            </a:r>
            <a:r>
              <a:rPr lang="ko-KR" altLang="en-US" sz="1100" dirty="0" smtClean="0"/>
              <a:t>반대로 </a:t>
            </a:r>
            <a:r>
              <a:rPr lang="en-US" altLang="ko-KR" sz="1100" dirty="0" smtClean="0"/>
              <a:t>S = 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S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S</a:t>
            </a:r>
            <a:r>
              <a:rPr lang="ko-KR" altLang="en-US" sz="1100" dirty="0" smtClean="0"/>
              <a:t>의 두 개점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혹은 그 이상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 있게 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smtClean="0"/>
              <a:t>S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affine</a:t>
            </a:r>
          </a:p>
        </p:txBody>
      </p:sp>
      <p:pic>
        <p:nvPicPr>
          <p:cNvPr id="5128" name="Picture 8" descr="https://latex.codecogs.com/gif.latex?%5Cboldsymbol%7B%5Cmathbf%7Bv_%7Bi%7D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30" y="3963518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atex.codecogs.com/gif.latex?%5Cmathbf%7By%7D%3Dc_%7B1%7D%5Cmathbf%7Bv_%7B1%7D%7D&amp;plus;...&amp;plus;c_%7Bk&amp;plus;1%7D%5Cmathbf%7Bv_%7Bk&amp;plus;1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46" y="3939705"/>
            <a:ext cx="1866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atex.codecogs.com/gif.latex?%2Cc_%7B1%7D&amp;plus;...&amp;plus;c_%7Bk&amp;plus;1%7D%20%3D%2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24" y="3930180"/>
            <a:ext cx="1381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latex.codecogs.com/gif.latex?c_%7Bk&amp;plus;1%7D%20%5Cneq%2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85" y="4092105"/>
            <a:ext cx="6096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latex.codecogs.com/gif.latex?t%20%3D%20c_%7B1%7D%20&amp;plus;%20...&amp;plus;c_%7Bk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86" y="4100418"/>
            <a:ext cx="1143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latex.codecogs.com/gif.latex?t%20%3D%201-%20c_%7Bk&amp;plus;1%7D%20%5Cneq%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86" y="4092105"/>
            <a:ext cx="1209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latex.codecogs.com/gif.latex?%5Cmathbf%7By%7D%20%3D%20%281-c_%7Bk&amp;plus;1%7D%29%28%5Cfrac%7Bc_%7B1%7D%7D%7Bt%7D%5Cmathbf%7Bv_%7B1%7D%7D&amp;plus;...&amp;plus;%5Cfrac%7Bc_%7Bk%7D%7D%7Bt%7D%5Cmathbf%7Bv_%7Bk%7D%7D%29&amp;plus;c_%7Bk&amp;plus;1%7D%5Cmathbf%7Bv_%7Bk&amp;plus;1%7D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52" y="4410868"/>
            <a:ext cx="33528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s://latex.codecogs.com/gif.latex?%5Cmathbf%7Bz%7D%3D%5Cfrac%7Bc_%7B1%7D%7D%7Bt%7D%5Cmathbf%7Bv_%7B1%7D%7D&amp;plus;...&amp;plus;%5Cfrac%7Bc_%7Bk%7D%7D%7Bt%7D%5Cmathbf%7Bv_%7Bk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00" y="4825816"/>
            <a:ext cx="1600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s://latex.codecogs.com/gif.latex?%5Cfrac%7Bc_%7B1%7D&amp;plus;...&amp;plus;c_%7Bk%7D%7D%7Bt%7D%3D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59" y="4811528"/>
            <a:ext cx="11715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https://latex.codecogs.com/gif.latex?%281-c_%7Bk&amp;plus;1%7D%29%5Cmathbf%7Bz%7D&amp;plus;%20c_%7Bk&amp;plus;1%7D%5Cmathbf%7Bv_%7Bk&amp;plus;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23" y="4892490"/>
            <a:ext cx="1676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https://latex.codecogs.com/gif.latex?%5Cmathbf%7By%7D%5Ci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1" y="5287433"/>
            <a:ext cx="2571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https://latex.codecogs.com/gif.latex?%5Csubse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36" y="5301720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9523" y="4280181"/>
            <a:ext cx="53474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>
          <a:xfrm>
            <a:off x="5580792" y="4310246"/>
            <a:ext cx="1505464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이 부분이 이해가 안됨</a:t>
            </a:r>
            <a:r>
              <a:rPr lang="en-US" altLang="ko-KR" sz="1100" dirty="0">
                <a:solidFill>
                  <a:srgbClr val="92D050"/>
                </a:solidFill>
              </a:rPr>
              <a:t>.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594380" y="556191"/>
            <a:ext cx="3456302" cy="9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어떤 벡터 </a:t>
            </a:r>
            <a:r>
              <a:rPr lang="en-US" altLang="ko-KR" sz="1100" dirty="0" smtClean="0">
                <a:solidFill>
                  <a:srgbClr val="92D050"/>
                </a:solidFill>
              </a:rPr>
              <a:t>p </a:t>
            </a:r>
            <a:r>
              <a:rPr lang="ko-KR" altLang="en-US" sz="1100" dirty="0" smtClean="0">
                <a:solidFill>
                  <a:srgbClr val="92D050"/>
                </a:solidFill>
              </a:rPr>
              <a:t>가 무한대로 가도 집합 안에 포함이 되는가</a:t>
            </a:r>
            <a:r>
              <a:rPr lang="en-US" altLang="ko-KR" sz="1100" dirty="0" smtClean="0">
                <a:solidFill>
                  <a:srgbClr val="92D050"/>
                </a:solidFill>
              </a:rPr>
              <a:t>? </a:t>
            </a:r>
            <a:endParaRPr lang="en-US" altLang="ko-KR" sz="11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그럼 </a:t>
            </a:r>
            <a:r>
              <a:rPr lang="en-US" altLang="ko-KR" sz="1100" dirty="0" smtClean="0">
                <a:solidFill>
                  <a:srgbClr val="92D050"/>
                </a:solidFill>
              </a:rPr>
              <a:t>affine set </a:t>
            </a:r>
            <a:r>
              <a:rPr lang="ko-KR" altLang="en-US" sz="1100" dirty="0" smtClean="0">
                <a:solidFill>
                  <a:srgbClr val="92D050"/>
                </a:solidFill>
              </a:rPr>
              <a:t>은 무한한 직선을 나타내는 의미일까</a:t>
            </a:r>
            <a:r>
              <a:rPr lang="en-US" altLang="ko-KR" sz="1100" dirty="0" smtClean="0">
                <a:solidFill>
                  <a:srgbClr val="92D050"/>
                </a:solidFill>
              </a:rPr>
              <a:t>? </a:t>
            </a:r>
            <a:r>
              <a:rPr lang="ko-KR" altLang="en-US" sz="1100" dirty="0" smtClean="0">
                <a:solidFill>
                  <a:srgbClr val="92D050"/>
                </a:solidFill>
              </a:rPr>
              <a:t>유한한 직선을 나타내는 의미일까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80019" y="373313"/>
            <a:ext cx="8173777" cy="1455488"/>
            <a:chOff x="380019" y="373313"/>
            <a:chExt cx="8173777" cy="1455488"/>
          </a:xfrm>
        </p:grpSpPr>
        <p:sp>
          <p:nvSpPr>
            <p:cNvPr id="5" name="직사각형 4"/>
            <p:cNvSpPr/>
            <p:nvPr/>
          </p:nvSpPr>
          <p:spPr>
            <a:xfrm>
              <a:off x="380019" y="373313"/>
              <a:ext cx="8173777" cy="145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521336" y="461577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521336" y="788948"/>
              <a:ext cx="7949333" cy="915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translate of a set S in      by a vector    is the set S+    =                   S   . A </a:t>
              </a:r>
              <a:r>
                <a:rPr lang="en-US" altLang="ko-KR" sz="1100" b="1" dirty="0" smtClean="0"/>
                <a:t>flat</a:t>
              </a:r>
              <a:r>
                <a:rPr lang="en-US" altLang="ko-KR" sz="1100" dirty="0" smtClean="0"/>
                <a:t> in      is a translate of a subspace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of     . Two flats are </a:t>
              </a:r>
              <a:r>
                <a:rPr lang="en-US" altLang="ko-KR" sz="1100" b="1" dirty="0" smtClean="0"/>
                <a:t>parallel</a:t>
              </a:r>
              <a:r>
                <a:rPr lang="en-US" altLang="ko-KR" sz="1100" dirty="0" smtClean="0"/>
                <a:t> if one is a translate of the other. The </a:t>
              </a:r>
              <a:r>
                <a:rPr lang="en-US" altLang="ko-KR" sz="1100" b="1" dirty="0" smtClean="0"/>
                <a:t>dimension of a flat</a:t>
              </a:r>
              <a:r>
                <a:rPr lang="en-US" altLang="ko-KR" sz="1100" dirty="0" smtClean="0"/>
                <a:t> is the dimension of the corresponding parallel subspace. The </a:t>
              </a:r>
              <a:r>
                <a:rPr lang="en-US" altLang="ko-KR" sz="1100" b="1" dirty="0" smtClean="0"/>
                <a:t>dimension of a set</a:t>
              </a:r>
              <a:r>
                <a:rPr lang="en-US" altLang="ko-KR" sz="1100" dirty="0" smtClean="0"/>
                <a:t> S, written as dim S, is the dimension of the smallest flat containing S. A </a:t>
              </a:r>
              <a:r>
                <a:rPr lang="en-US" altLang="ko-KR" sz="1100" b="1" dirty="0" smtClean="0"/>
                <a:t>line</a:t>
              </a:r>
              <a:r>
                <a:rPr lang="en-US" altLang="ko-KR" sz="1100" dirty="0" smtClean="0"/>
                <a:t> in      is a flat of dimension 1. A hyperplane in     is a flat of dimension n-1.</a:t>
              </a:r>
              <a:endParaRPr lang="ko-KR" altLang="en-US" sz="1100" dirty="0"/>
            </a:p>
          </p:txBody>
        </p:sp>
        <p:pic>
          <p:nvPicPr>
            <p:cNvPr id="6146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255" y="834437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82" y="839199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22" y="839199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%5Cleft%20%5C%7B%20%5Cmathbf%7Bs&amp;plus;p%20%3A%20s%20%5Cin%20%5C%2C%5C%2C%5C%2C%5C%2C%5C%2C%5C%2C%7D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545" y="809412"/>
              <a:ext cx="1114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649" y="828248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48" y="111631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242" y="140927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744" y="1406023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380019" y="2150180"/>
            <a:ext cx="8014855" cy="767588"/>
            <a:chOff x="380019" y="2150180"/>
            <a:chExt cx="8014855" cy="767588"/>
          </a:xfrm>
        </p:grpSpPr>
        <p:sp>
          <p:nvSpPr>
            <p:cNvPr id="21" name="직사각형 20"/>
            <p:cNvSpPr/>
            <p:nvPr/>
          </p:nvSpPr>
          <p:spPr>
            <a:xfrm>
              <a:off x="380019" y="2150180"/>
              <a:ext cx="8014855" cy="7675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521336" y="2238444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1335" y="2535143"/>
              <a:ext cx="774884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A nonempty set S is affine if and only if it is a flat.</a:t>
              </a:r>
              <a:endParaRPr lang="ko-KR" altLang="en-US" sz="11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0019" y="3093452"/>
            <a:ext cx="11357552" cy="600164"/>
            <a:chOff x="380019" y="3093452"/>
            <a:chExt cx="11357552" cy="600164"/>
          </a:xfrm>
        </p:grpSpPr>
        <p:sp>
          <p:nvSpPr>
            <p:cNvPr id="19" name="직사각형 18"/>
            <p:cNvSpPr/>
            <p:nvPr/>
          </p:nvSpPr>
          <p:spPr>
            <a:xfrm>
              <a:off x="380019" y="3093452"/>
              <a:ext cx="1135755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Remark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이 증명에서 정의가 중요한 역할을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예를 들어 첫 번째 부분에서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affine </a:t>
              </a:r>
              <a:r>
                <a:rPr lang="ko-KR" altLang="en-US" sz="1100" dirty="0" smtClean="0"/>
                <a:t>이라고 가정하고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flat </a:t>
              </a:r>
              <a:r>
                <a:rPr lang="ko-KR" altLang="en-US" sz="1100" dirty="0" smtClean="0"/>
                <a:t>인 것을 보인다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정의에 의해 </a:t>
              </a:r>
              <a:r>
                <a:rPr lang="en-US" altLang="ko-KR" sz="1100" dirty="0" smtClean="0"/>
                <a:t>flat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subspace </a:t>
              </a:r>
              <a:r>
                <a:rPr lang="ko-KR" altLang="en-US" sz="1100" dirty="0" smtClean="0"/>
                <a:t>의 이동이다</a:t>
              </a:r>
              <a:r>
                <a:rPr lang="en-US" altLang="ko-KR" sz="1100" dirty="0" smtClean="0"/>
                <a:t>. S </a:t>
              </a:r>
              <a:r>
                <a:rPr lang="ko-KR" altLang="en-US" sz="1100" dirty="0" smtClean="0"/>
                <a:t>에서    를 고르고 </a:t>
              </a:r>
              <a:r>
                <a:rPr lang="en-US" altLang="ko-KR" sz="1100" dirty="0" smtClean="0"/>
                <a:t>W = S +         </a:t>
              </a:r>
              <a:r>
                <a:rPr lang="ko-KR" altLang="en-US" sz="1100" dirty="0" smtClean="0"/>
                <a:t>라고 정의할 때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집합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는 원점으로 이동되고 </a:t>
              </a:r>
              <a:r>
                <a:rPr lang="en-US" altLang="ko-KR" sz="1100" dirty="0" smtClean="0"/>
                <a:t>S = W +    </a:t>
              </a:r>
              <a:r>
                <a:rPr lang="ko-KR" altLang="en-US" sz="1100" dirty="0" smtClean="0"/>
                <a:t>가 된다</a:t>
              </a:r>
              <a:r>
                <a:rPr lang="en-US" altLang="ko-KR" sz="1100" dirty="0" smtClean="0"/>
                <a:t>. W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subspace </a:t>
              </a:r>
              <a:r>
                <a:rPr lang="ko-KR" altLang="en-US" sz="1100" dirty="0" smtClean="0"/>
                <a:t>라는 것을 보여 주어야하므로</a:t>
              </a:r>
              <a:r>
                <a:rPr lang="en-US" altLang="ko-KR" sz="1100" dirty="0" smtClean="0"/>
                <a:t>, S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subspace </a:t>
              </a:r>
              <a:r>
                <a:rPr lang="ko-KR" altLang="en-US" sz="1100" dirty="0" smtClean="0"/>
                <a:t>의 변환이므로 평면이다</a:t>
              </a:r>
              <a:r>
                <a:rPr lang="en-US" altLang="ko-KR" sz="1100" dirty="0" smtClean="0"/>
                <a:t>.  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98" y="333170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%5Cmathbf%7B%28-p%29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621" y="3302731"/>
              <a:ext cx="352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554" y="3340015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380019" y="3830466"/>
            <a:ext cx="1135755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Proof: </a:t>
            </a:r>
            <a:r>
              <a:rPr lang="en-US" altLang="ko-KR" sz="1100" dirty="0" smtClean="0"/>
              <a:t>S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이라고 가정하자</a:t>
            </a:r>
            <a:r>
              <a:rPr lang="en-US" altLang="ko-KR" sz="1100" dirty="0" smtClean="0"/>
              <a:t>.   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안에서의 어떤 고정된 점이라 하고 </a:t>
            </a:r>
            <a:r>
              <a:rPr lang="en-US" altLang="ko-KR" sz="1100" dirty="0" smtClean="0"/>
              <a:t>W = S +         </a:t>
            </a:r>
            <a:r>
              <a:rPr lang="ko-KR" altLang="en-US" sz="1100" dirty="0" smtClean="0"/>
              <a:t>라 하자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smtClean="0"/>
              <a:t>S = W +   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S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flat </a:t>
            </a:r>
            <a:r>
              <a:rPr lang="ko-KR" altLang="en-US" sz="1100" dirty="0" smtClean="0"/>
              <a:t>이라는 것을 보여주기 위해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가      의 </a:t>
            </a:r>
            <a:r>
              <a:rPr lang="en-US" altLang="ko-KR" sz="1100" dirty="0" smtClean="0"/>
              <a:t>subspace </a:t>
            </a:r>
            <a:r>
              <a:rPr lang="ko-KR" altLang="en-US" sz="1100" dirty="0" smtClean="0"/>
              <a:t>라는 것을 보여주는 것만으로 충분하다</a:t>
            </a:r>
            <a:r>
              <a:rPr lang="en-US" altLang="ko-KR" sz="1100" dirty="0" smtClean="0"/>
              <a:t>.   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 속하므로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 벡터는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안에 속한다</a:t>
            </a:r>
            <a:r>
              <a:rPr lang="en-US" altLang="ko-KR" sz="1100" dirty="0" smtClean="0"/>
              <a:t>. W </a:t>
            </a:r>
            <a:r>
              <a:rPr lang="ko-KR" altLang="en-US" sz="1100" dirty="0" smtClean="0"/>
              <a:t>가 덧셈과 스칼라 곱에 닫혀 있다는 것을 보여주기 위해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의 원소를</a:t>
            </a:r>
            <a:endParaRPr lang="en-US" altLang="ko-KR" sz="1100" dirty="0" smtClean="0"/>
          </a:p>
          <a:p>
            <a:r>
              <a:rPr lang="ko-KR" altLang="en-US" sz="1100" dirty="0" smtClean="0"/>
              <a:t>          </a:t>
            </a:r>
            <a:r>
              <a:rPr lang="ko-KR" altLang="en-US" sz="1100" dirty="0" err="1" smtClean="0"/>
              <a:t>라고</a:t>
            </a:r>
            <a:r>
              <a:rPr lang="ko-KR" altLang="en-US" sz="1100" dirty="0" smtClean="0"/>
              <a:t> 한다면 실수   에 대해                가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에 속한다는 것을 보여주는 것으로 충분하다</a:t>
            </a:r>
            <a:r>
              <a:rPr lang="en-US" altLang="ko-KR" sz="1100" dirty="0" smtClean="0"/>
              <a:t>.          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안에 있기 때문에                                          와 같은 </a:t>
            </a:r>
            <a:endParaRPr lang="en-US" altLang="ko-KR" sz="1100" dirty="0" smtClean="0"/>
          </a:p>
          <a:p>
            <a:r>
              <a:rPr lang="ko-KR" altLang="en-US" sz="1100" dirty="0" smtClean="0"/>
              <a:t>가 존재한다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각 실수   에 대해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                       </a:t>
            </a:r>
            <a:r>
              <a:rPr lang="ko-KR" altLang="en-US" sz="1100" dirty="0" smtClean="0"/>
              <a:t>라 해보자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그러면    는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안의 점들의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S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이기 때문에     도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 속한다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그런데                      도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안에 역시 속한다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그래서               는 </a:t>
            </a:r>
            <a:r>
              <a:rPr lang="en-US" altLang="ko-KR" sz="1100" dirty="0"/>
              <a:t>W = S + 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에 속한다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이는 </a:t>
            </a:r>
            <a:r>
              <a:rPr lang="en-US" altLang="ko-KR" sz="1100" dirty="0" smtClean="0"/>
              <a:t>W </a:t>
            </a:r>
            <a:r>
              <a:rPr lang="ko-KR" altLang="en-US" sz="1100" dirty="0" smtClean="0"/>
              <a:t>가     의 </a:t>
            </a:r>
            <a:r>
              <a:rPr lang="en-US" altLang="ko-KR" sz="1100" dirty="0" smtClean="0"/>
              <a:t>subspace </a:t>
            </a:r>
            <a:r>
              <a:rPr lang="ko-KR" altLang="en-US" sz="1100" dirty="0" smtClean="0"/>
              <a:t>라는 것을 보여준다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그러므로 </a:t>
            </a:r>
            <a:r>
              <a:rPr lang="en-US" altLang="ko-KR" sz="1100" dirty="0" smtClean="0"/>
              <a:t>S = W +    </a:t>
            </a:r>
            <a:r>
              <a:rPr lang="ko-KR" altLang="en-US" sz="1100" dirty="0" smtClean="0"/>
              <a:t>이기 때문에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flat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반대로</a:t>
            </a:r>
            <a:r>
              <a:rPr lang="en-US" altLang="ko-KR" sz="1100" dirty="0" smtClean="0"/>
              <a:t>, S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flat </a:t>
            </a:r>
            <a:r>
              <a:rPr lang="ko-KR" altLang="en-US" sz="1100" dirty="0" smtClean="0"/>
              <a:t>이라 가정하자</a:t>
            </a:r>
            <a:r>
              <a:rPr lang="en-US" altLang="ko-KR" sz="1100" dirty="0" smtClean="0"/>
              <a:t>. Subspace W </a:t>
            </a:r>
            <a:r>
              <a:rPr lang="ko-KR" altLang="en-US" sz="1100" dirty="0" smtClean="0"/>
              <a:t>와            인 </a:t>
            </a:r>
            <a:r>
              <a:rPr lang="en-US" altLang="ko-KR" sz="1100" dirty="0" smtClean="0"/>
              <a:t>S = W +   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S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인 것을 보여주기 위해 </a:t>
            </a:r>
            <a:r>
              <a:rPr lang="en-US" altLang="ko-KR" sz="1100" dirty="0" smtClean="0"/>
              <a:t>S</a:t>
            </a:r>
            <a:r>
              <a:rPr lang="ko-KR" altLang="en-US" sz="1100" dirty="0" smtClean="0"/>
              <a:t> 안의 짝을 이루는 어떠한          가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내에 있음을 보이면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W </a:t>
            </a:r>
            <a:r>
              <a:rPr lang="ko-KR" altLang="en-US" sz="1100" dirty="0" smtClean="0"/>
              <a:t>의 정의에 의해                                         와 같은          가 존재한다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각 실수   에 대해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W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subspace </a:t>
            </a:r>
            <a:r>
              <a:rPr lang="ko-KR" altLang="en-US" sz="1100" dirty="0" smtClean="0"/>
              <a:t>이기 때문에</a:t>
            </a:r>
            <a:r>
              <a:rPr lang="en-US" altLang="ko-KR" sz="1100" dirty="0" smtClean="0"/>
              <a:t>,                            W </a:t>
            </a:r>
            <a:r>
              <a:rPr lang="ko-KR" altLang="en-US" sz="1100" dirty="0" smtClean="0"/>
              <a:t>그리고                            </a:t>
            </a:r>
            <a:r>
              <a:rPr lang="en-US" altLang="ko-KR" sz="1100" dirty="0" smtClean="0"/>
              <a:t>W +    = S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102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57" y="3912434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%5Cmathbf%7B%28-p%29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24" y="3862385"/>
            <a:ext cx="352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87" y="3912434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%5Cmathbb%7BR%7D%5E%7Bn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74" y="3903111"/>
            <a:ext cx="2000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4076432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.codecogs.com/gif.latex?%5Cmathbf%7Bu_%7B1%7D%2Cu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9" y="4241726"/>
            <a:ext cx="438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atex.codecogs.com/gif.latex?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42" y="4241726"/>
            <a:ext cx="57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atex.codecogs.com/gif.latex?%5Cmathbf%7Bu_%7B1%7D%7D&amp;plus;%20t%5Cmathbf%7Bu_%7B2%7D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44" y="4213151"/>
            <a:ext cx="628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https://latex.codecogs.com/gif.latex?%5Cmathbf%7Bu_%7B1%7D%2Cu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9" y="4241726"/>
            <a:ext cx="438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atex.codecogs.com/gif.latex?%5Cmathbf%7Bs_%7B1%7D%2Cs_%7B2%7D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86" y="4241726"/>
            <a:ext cx="3810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latex.codecogs.com/gif.latex?%5Cmathbf%7Bu_%7B1%7D%7D%3D%20%5Cmathbf%7Bs_%7B1%7D%7D-%5Cmathbf%7Bp%7D%5C%2C%2C%5C%2C%5C%2C%5Cmathbf%7Bu_%7B2%7D%7D%3D%20%5Cmathbf%7Bs_%7B2%7D%7D-%5Cmathbf%7Bp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08" y="4241726"/>
            <a:ext cx="19431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https://latex.codecogs.com/gif.latex?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91" y="4415410"/>
            <a:ext cx="57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s://latex.codecogs.com/gif.latex?%5Cmathbf%7Bu_%7B1%7D%7D&amp;plus;t%5Cmathbf%7Bu_%7B2%7D%7D%3D%20%28%5Cmathbf%7Bs_%7B1%7D-p%7D%29%20&amp;plus;%20t%28%5Cmathbf%7Bs_%7B2%7D-p%7D%29%20%3D%20%281-t%29%5Cmathbf%7Bs_%7B1%7D%7D&amp;plus;t%28%5Cmathbf%7Bs_%7B1%7D&amp;plus;%20s_%7B2%7D-p%7D%29-%5Cmathbf%7Bp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93" y="4591843"/>
            <a:ext cx="4810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latex.codecogs.com/gif.latex?%5Cmathbf%7By%7D%20%3D%20%5Cmathbf%7Bs_%7B1%7D&amp;plus;s_%7B2%7D-p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9" y="4886829"/>
            <a:ext cx="11715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s://latex.codecogs.com/gif.latex?%5Cmathbf%7By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4915404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https://latex.codecogs.com/gif.latex?%5Cmathbf%7By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98" y="4909212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s://latex.codecogs.com/gif.latex?%281-t%29%5Cmathbf%7Bs_%7B1%7D%7D&amp;plus;%20t%5Cmathbf%7By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601" y="4886829"/>
            <a:ext cx="10096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https://latex.codecogs.com/gif.latex?%5Cmathbf%7Bu_%7B1%7D%7D&amp;plus;%20t%5Cmathbf%7Bu_%7B2%7D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73" y="5067804"/>
            <a:ext cx="628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s://latex.codecogs.com/gif.latex?%5Cmathbf%7B%28-p%29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19" y="5059491"/>
            <a:ext cx="352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https://latex.codecogs.com/gif.latex?%5Cmathbb%7BR%7D%5E%7Bn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64" y="5069015"/>
            <a:ext cx="2000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46" y="5082090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https://latex.codecogs.com/gif.latex?%5Cmathbf%7Bp%7D%5Cin%20%5Cmathbb%7BR%7D%5E%7Bn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58" y="5218992"/>
            <a:ext cx="523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56" y="5264151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https://latex.codecogs.com/gif.latex?%5Cmathbf%7Bs_%7B1%7D%2Cs_%7B2%7D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58" y="5265521"/>
            <a:ext cx="3810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https://latex.codecogs.com/gif.latex?%5Cmathbf%7Bs_%7B1%7D%7D%3D%20%5Cmathbf%7Bu_%7B1%7D%7D&amp;plus;%5Cmathbf%7Bp%7D%2C%5C%2C%5C%2C%5Cmathbf%7Bs_%7B2%7D%7D%3D%20%5Cmathbf%7Bu_%7B2%7D%7D&amp;plus;%5Cmathbf%7Bp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64" y="5397096"/>
            <a:ext cx="19145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https://latex.codecogs.com/gif.latex?%5Cmathbf%7Bu_%7B1%7D%2Cu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14" y="5419895"/>
            <a:ext cx="438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https://latex.codecogs.com/gif.latex?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9" y="5403070"/>
            <a:ext cx="571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s://latex.codecogs.com/gif.latex?%281-t%29%5Cmathbf%7Bs_%7B1%7D%7D&amp;plus;t%5Cmathbf%7Bs_%7B2%7D%7D%3D%281-t%29%28%5Cmathbf%7Bu_%7B1%7D&amp;plus;p%7D%29&amp;plus;t%28%5Cmathbf%7Bu_%7B2%7D&amp;plus;p%7D%29%3D%281-t%29%5Cmathbf%7Bu_%7B1%7D%7D&amp;plus;t%5Cmathbf%7Bu_%7B2%7D%7D&amp;plus;%5Cmathbf%7Bp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46" y="5625130"/>
            <a:ext cx="50196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s://latex.codecogs.com/gif.latex?%281-t%29%5Cmathbf%7Bu_%7B1%7D%7D&amp;plus;t%5Cmathbf%7Bu_%7B2%7D%7D%5Ci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66" y="5889799"/>
            <a:ext cx="1285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https://latex.codecogs.com/gif.latex?%281-t%29%5Cmathbf%7Bs_%7B1%7D%7D&amp;plus;t%5Cmathbf%7Bs_%7B2%7D%7D%5Ci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89" y="5889581"/>
            <a:ext cx="1219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s://latex.codecogs.com/gif.latex?%5Cmathbf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52" y="592855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내용 개체 틀 2"/>
          <p:cNvSpPr txBox="1">
            <a:spLocks/>
          </p:cNvSpPr>
          <p:nvPr/>
        </p:nvSpPr>
        <p:spPr>
          <a:xfrm>
            <a:off x="8667808" y="397409"/>
            <a:ext cx="3377334" cy="143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>
                <a:solidFill>
                  <a:srgbClr val="FF0000"/>
                </a:solidFill>
              </a:rPr>
              <a:t>Flat </a:t>
            </a:r>
            <a:r>
              <a:rPr lang="ko-KR" altLang="en-US" sz="1000" dirty="0" smtClean="0">
                <a:solidFill>
                  <a:srgbClr val="FF0000"/>
                </a:solidFill>
              </a:rPr>
              <a:t>은 벡터공간의 부분 공간의 이동으로 정의함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affine space</a:t>
            </a:r>
            <a:r>
              <a:rPr lang="ko-KR" altLang="en-US" sz="1000" dirty="0" smtClean="0">
                <a:solidFill>
                  <a:srgbClr val="FF0000"/>
                </a:solidFill>
              </a:rPr>
              <a:t>가 </a:t>
            </a:r>
            <a:r>
              <a:rPr lang="en-US" altLang="ko-KR" sz="1000" dirty="0" smtClean="0">
                <a:solidFill>
                  <a:srgbClr val="FF0000"/>
                </a:solidFill>
              </a:rPr>
              <a:t>subspace </a:t>
            </a:r>
            <a:r>
              <a:rPr lang="ko-KR" altLang="en-US" sz="1000" dirty="0" smtClean="0">
                <a:solidFill>
                  <a:srgbClr val="FF0000"/>
                </a:solidFill>
              </a:rPr>
              <a:t>의 벡터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이동임을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보인다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1000" dirty="0" smtClean="0">
                <a:solidFill>
                  <a:srgbClr val="FF0000"/>
                </a:solidFill>
              </a:rPr>
              <a:t>집합 </a:t>
            </a:r>
            <a:r>
              <a:rPr lang="en-US" altLang="ko-KR" sz="1000" dirty="0" smtClean="0">
                <a:solidFill>
                  <a:srgbClr val="FF0000"/>
                </a:solidFill>
              </a:rPr>
              <a:t>S </a:t>
            </a:r>
            <a:r>
              <a:rPr lang="ko-KR" altLang="en-US" sz="1000" dirty="0" smtClean="0">
                <a:solidFill>
                  <a:srgbClr val="FF0000"/>
                </a:solidFill>
              </a:rPr>
              <a:t>의 차원은 </a:t>
            </a:r>
            <a:r>
              <a:rPr lang="en-US" altLang="ko-KR" sz="1000" dirty="0" smtClean="0">
                <a:solidFill>
                  <a:srgbClr val="FF0000"/>
                </a:solidFill>
              </a:rPr>
              <a:t>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포함하는 가장 작은 </a:t>
            </a:r>
            <a:r>
              <a:rPr lang="en-US" altLang="ko-KR" sz="1000" dirty="0" smtClean="0">
                <a:solidFill>
                  <a:srgbClr val="FF0000"/>
                </a:solidFill>
              </a:rPr>
              <a:t>flat </a:t>
            </a:r>
            <a:r>
              <a:rPr lang="ko-KR" altLang="en-US" sz="1000" dirty="0" smtClean="0">
                <a:solidFill>
                  <a:srgbClr val="FF0000"/>
                </a:solidFill>
              </a:rPr>
              <a:t>으로 정의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0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200374"/>
            <a:ext cx="5279968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independence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7" y="760501"/>
            <a:ext cx="8862753" cy="1151426"/>
            <a:chOff x="189807" y="760501"/>
            <a:chExt cx="8862753" cy="115142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760501"/>
              <a:ext cx="912496" cy="2271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987627"/>
              <a:ext cx="8713124" cy="8245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An indexed set of points                   in      is </a:t>
              </a:r>
              <a:r>
                <a:rPr lang="en-US" altLang="ko-KR" sz="1100" b="1" dirty="0" err="1" smtClean="0"/>
                <a:t>affinely</a:t>
              </a:r>
              <a:r>
                <a:rPr lang="en-US" altLang="ko-KR" sz="1100" b="1" dirty="0" smtClean="0"/>
                <a:t> dependent</a:t>
              </a:r>
              <a:r>
                <a:rPr lang="en-US" altLang="ko-KR" sz="1100" dirty="0" smtClean="0"/>
                <a:t> if there exist real numbers              , not all zero, such that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Otherwise, the set is </a:t>
              </a:r>
              <a:r>
                <a:rPr lang="en-US" altLang="ko-KR" sz="1100" b="1" dirty="0" err="1" smtClean="0"/>
                <a:t>affinely</a:t>
              </a:r>
              <a:r>
                <a:rPr lang="en-US" altLang="ko-KR" sz="1100" b="1" dirty="0" smtClean="0"/>
                <a:t> independent</a:t>
              </a:r>
              <a:endParaRPr lang="ko-KR" altLang="en-US" sz="1100" b="1" dirty="0"/>
            </a:p>
          </p:txBody>
        </p:sp>
        <p:pic>
          <p:nvPicPr>
            <p:cNvPr id="5122" name="Picture 2" descr="https://latex.codecogs.com/gif.latex?%5Cleft%20%5C%7B%20%5Cmathbf%7Bv_%7B1%7D%2C...%2Cv_%7Bp%7D%7D%5Cright%20%5C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499" y="1005940"/>
              <a:ext cx="8191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77" y="1039277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s://latex.codecogs.com/gif.latex?c_%7B1%7D%2C...%2Cc_%7Bp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613" y="1029752"/>
              <a:ext cx="5810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c_%7B1%7D&amp;plus;...&amp;plus;c_%7Bp%7D%3D0%20%5C%2C%5C%2Cand%5C%2C%5C%2C%5C%2C%5C%2Cc_%7B1%7D%5Cmathbf%7Bv_%7B1%7D%7D&amp;plus;...&amp;plus;c_%7Bp%7D%5Cmathbf%7Bv_%7Bp%7D%7D%3D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838" y="1296105"/>
              <a:ext cx="3152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760501"/>
              <a:ext cx="8862753" cy="11514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9806" y="2306928"/>
            <a:ext cx="8862753" cy="1890999"/>
            <a:chOff x="189806" y="2306928"/>
            <a:chExt cx="8862753" cy="1890999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189808" y="2306928"/>
              <a:ext cx="912496" cy="3115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189806" y="2618509"/>
              <a:ext cx="8862753" cy="15794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Given an indexed set S =                  in     , with           , the following statements are logically equivalent. That is, either they are all true statements or they are all false.</a:t>
              </a:r>
            </a:p>
            <a:p>
              <a:pPr>
                <a:buAutoNum type="alphaLcPeriod"/>
              </a:pPr>
              <a:r>
                <a:rPr lang="en-US" altLang="ko-KR" sz="1100" dirty="0" smtClean="0"/>
                <a:t>S is </a:t>
              </a:r>
              <a:r>
                <a:rPr lang="en-US" altLang="ko-KR" sz="1100" dirty="0" err="1" smtClean="0"/>
                <a:t>affinely</a:t>
              </a:r>
              <a:r>
                <a:rPr lang="en-US" altLang="ko-KR" sz="1100" dirty="0" smtClean="0"/>
                <a:t> dependent.</a:t>
              </a:r>
            </a:p>
            <a:p>
              <a:pPr>
                <a:buAutoNum type="alphaLcPeriod"/>
              </a:pPr>
              <a:r>
                <a:rPr lang="en-US" altLang="ko-KR" sz="1100" dirty="0" smtClean="0"/>
                <a:t>One of the points in S is an affine combination of the other points in S.</a:t>
              </a:r>
            </a:p>
            <a:p>
              <a:pPr>
                <a:buAutoNum type="alphaLcPeriod"/>
              </a:pPr>
              <a:r>
                <a:rPr lang="en-US" altLang="ko-KR" sz="1100" dirty="0" smtClean="0"/>
                <a:t>The set                                   in     is linearly dependent.</a:t>
              </a:r>
            </a:p>
            <a:p>
              <a:pPr>
                <a:buAutoNum type="alphaLcPeriod"/>
              </a:pPr>
              <a:r>
                <a:rPr lang="en-US" altLang="ko-KR" sz="1100" dirty="0" smtClean="0"/>
                <a:t>The set                  of homogeneous forms in         is linearly dependent.</a:t>
              </a:r>
              <a:endParaRPr lang="ko-KR" altLang="en-US" sz="1100" dirty="0"/>
            </a:p>
          </p:txBody>
        </p:sp>
        <p:pic>
          <p:nvPicPr>
            <p:cNvPr id="5130" name="Picture 10" descr="https://latex.codecogs.com/gif.latex?%5Cleft%20%5C%7B%20%5Cmathbf%7Bv_%7B1%7D%2C...%2Cv_%7Bp%7D%7D%20%5Cright%20%5C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499" y="2636822"/>
              <a:ext cx="8191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033" y="2662712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latex.codecogs.com/gif.latex?p%5Cgeq%20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793" y="2630808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%5Cleft%20%5C%7B%20%5Cmathbf%7Bv_%7B2%7D-v_%7B1%7D%2C...%2Cv_%7Bp%7D-v_%7B1%7D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11" y="3612686"/>
              <a:ext cx="16097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272" y="3646023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%5Cleft%20%5C%7B%20%5Cmathbf%7B%5Ctilde%7Bv%7D_%7B1%7D%2C...%2C%5Ctilde%7Bv%7D_%7Bp%7D%7D%20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3" y="3898724"/>
              <a:ext cx="8191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0" name="Picture 20" descr="https://latex.codecogs.com/gif.latex?%5Cmathbb%7BR%7D%5E%7Bn&amp;plus;1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793" y="3898724"/>
              <a:ext cx="3524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89806" y="2306928"/>
              <a:ext cx="8862753" cy="189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8073" y="4395945"/>
            <a:ext cx="10854603" cy="1481412"/>
            <a:chOff x="168073" y="4395945"/>
            <a:chExt cx="10854603" cy="1481412"/>
          </a:xfrm>
        </p:grpSpPr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168073" y="4395945"/>
              <a:ext cx="10854603" cy="148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 a </a:t>
              </a:r>
              <a:r>
                <a:rPr lang="ko-KR" altLang="en-US" sz="1100" dirty="0" smtClean="0"/>
                <a:t>가 진실이라고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             가 </a:t>
              </a:r>
              <a:r>
                <a:rPr lang="en-US" altLang="ko-KR" sz="1100" dirty="0" err="1" smtClean="0"/>
                <a:t>affinely</a:t>
              </a:r>
              <a:r>
                <a:rPr lang="en-US" altLang="ko-KR" sz="1100" dirty="0" smtClean="0"/>
                <a:t> dependent definition </a:t>
              </a:r>
              <a:r>
                <a:rPr lang="ko-KR" altLang="en-US" sz="1100" dirty="0" smtClean="0"/>
                <a:t>을 만족한다고 하자</a:t>
              </a:r>
              <a:r>
                <a:rPr lang="en-US" altLang="ko-KR" sz="1100" dirty="0" smtClean="0"/>
                <a:t>.            </a:t>
              </a:r>
              <a:r>
                <a:rPr lang="ko-KR" altLang="en-US" sz="1100" dirty="0" smtClean="0"/>
                <a:t>라 하고 </a:t>
              </a:r>
              <a:r>
                <a:rPr lang="en-US" altLang="ko-KR" sz="1100" dirty="0" smtClean="0"/>
                <a:t>definition </a:t>
              </a:r>
              <a:r>
                <a:rPr lang="ko-KR" altLang="en-US" sz="1100" dirty="0" smtClean="0"/>
                <a:t>을    으로 나누어 재정의하면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</a:t>
              </a:r>
              <a:r>
                <a:rPr lang="ko-KR" altLang="en-US" sz="1100" dirty="0" smtClean="0"/>
                <a:t>그리고                           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그런데                       는 </a:t>
              </a:r>
              <a:r>
                <a:rPr lang="en-US" altLang="ko-KR" sz="1100" dirty="0" smtClean="0"/>
                <a:t>-1 </a:t>
              </a:r>
              <a:r>
                <a:rPr lang="ko-KR" altLang="en-US" sz="1100" dirty="0" smtClean="0"/>
                <a:t>이므로 우변이 </a:t>
              </a:r>
              <a:r>
                <a:rPr lang="en-US" altLang="ko-KR" sz="1100" dirty="0" smtClean="0"/>
                <a:t>1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그러므로 </a:t>
              </a:r>
              <a:r>
                <a:rPr lang="en-US" altLang="ko-KR" sz="1100" dirty="0" smtClean="0"/>
                <a:t>a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b </a:t>
              </a:r>
              <a:r>
                <a:rPr lang="ko-KR" altLang="en-US" sz="1100" dirty="0" smtClean="0"/>
                <a:t>를 암시한다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이제 </a:t>
              </a:r>
              <a:r>
                <a:rPr lang="en-US" altLang="ko-KR" sz="1100" dirty="0" smtClean="0"/>
                <a:t>b </a:t>
              </a:r>
              <a:r>
                <a:rPr lang="ko-KR" altLang="en-US" sz="1100" dirty="0" smtClean="0"/>
                <a:t>를 진실이라고 가정하자</a:t>
              </a:r>
              <a:r>
                <a:rPr lang="en-US" altLang="ko-KR" sz="1100" dirty="0" smtClean="0"/>
                <a:t>.                                   </a:t>
              </a:r>
              <a:r>
                <a:rPr lang="ko-KR" altLang="en-US" sz="1100" dirty="0" smtClean="0"/>
                <a:t>라 하자</a:t>
              </a:r>
              <a:r>
                <a:rPr lang="en-US" altLang="ko-KR" sz="1100" dirty="0" smtClean="0"/>
                <a:t>.                                                      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                                                      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c2+…+</a:t>
              </a:r>
              <a:r>
                <a:rPr lang="en-US" altLang="ko-KR" sz="1100" dirty="0" err="1" smtClean="0"/>
                <a:t>cp</a:t>
              </a:r>
              <a:r>
                <a:rPr lang="en-US" altLang="ko-KR" sz="1100" dirty="0" smtClean="0"/>
                <a:t> = 1 </a:t>
              </a:r>
              <a:r>
                <a:rPr lang="ko-KR" altLang="en-US" sz="1100" dirty="0" smtClean="0"/>
                <a:t>이기 때문에 적어도 하나는 </a:t>
              </a:r>
              <a:r>
                <a:rPr lang="en-US" altLang="ko-KR" sz="1100" dirty="0" smtClean="0"/>
                <a:t>0</a:t>
              </a:r>
              <a:r>
                <a:rPr lang="ko-KR" altLang="en-US" sz="1100" dirty="0" smtClean="0"/>
                <a:t>이 아니다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그래서 정의에 의해 일차종속이다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이하 증명 생략</a:t>
              </a:r>
              <a:r>
                <a:rPr lang="en-US" altLang="ko-KR" sz="1100" dirty="0" smtClean="0"/>
                <a:t> </a:t>
              </a:r>
            </a:p>
          </p:txBody>
        </p:sp>
        <p:pic>
          <p:nvPicPr>
            <p:cNvPr id="5142" name="Picture 22" descr="https://latex.codecogs.com/gif.latex?c_%7B1%7D%2C...%2Cc_%7Bp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277" y="4438070"/>
              <a:ext cx="5810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 descr="https://latex.codecogs.com/gif.latex?c_%7B1%7D%5Cneq%2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89" y="4409495"/>
              <a:ext cx="4572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6" name="Picture 26" descr="https://latex.codecogs.com/gif.latex?c_%7B1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989" y="4466645"/>
              <a:ext cx="1333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https://latex.codecogs.com/gif.latex?1&amp;plus;%5Cfrac%7Bc_%7B2%7D%7D%7Bc_%7B1%7D%7D&amp;plus;...&amp;plus;%5Cfrac%7Bc_%7Bp%7D%7D%7Bc_%7B1%7D%7D%3D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5" y="4640390"/>
              <a:ext cx="151447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0" name="Picture 30" descr="https://latex.codecogs.com/gif.latex?%5Cmathbf%7Bv_%7B1%7D%7D%3D-%5Cfrac%7Bc_%7B2%7D%7D%7Bc_%7B1%7D%7D%5Cmathbf%7Bv_%7B2%7D%7D-...-%5Cfrac%7Bc_%7Bp%7D%7D%7Bc_%7B1%7D%7D%5Cmathbf%7Bv_%7Bp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272" y="4643148"/>
              <a:ext cx="1828800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2" name="Picture 32" descr="https://latex.codecogs.com/gif.latex?%5Cfrac%7Bc_%7B2%7D&amp;plus;...&amp;plus;c_%7Bp%7D%7D%7Bc_%7B1%7D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047" y="4630864"/>
              <a:ext cx="84772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4" name="Picture 34" descr="https://latex.codecogs.com/gif.latex?%5Cmathbf%7Bv_%7B1%7D%7D%3D%20c_%7B2%7D%5Cmathbf%7Bv_%7B2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433" y="5267226"/>
              <a:ext cx="1619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6" name="Picture 36" descr="https://latex.codecogs.com/gif.latex?%28c_%7B2%7D%20&amp;plus;%20...&amp;plus;c_%7Bp%7D%29%5Cmathbf%7Bv_%7B1%7D%7D%3D%20c_%7B2%7D%5Cmathbf%7Bv_%7B2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369" y="5234195"/>
              <a:ext cx="25908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8" name="Picture 38" descr="https://latex.codecogs.com/gif.latex?c_%7B2%7D%28%5Cmathbf%7Bv_%7B2%7D-v_%7B1%7D%7D%29&amp;plus;...&amp;plus;c_%7Bp%7D%28%5Cmathbf%7Bv_%7Bp%7D-v_%7B1%7D%7D%29%3D%5Cmathbf%7B0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768" y="5248865"/>
              <a:ext cx="26003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060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평행 사변형 44"/>
          <p:cNvSpPr/>
          <p:nvPr/>
        </p:nvSpPr>
        <p:spPr>
          <a:xfrm rot="7471828">
            <a:off x="3013258" y="3990174"/>
            <a:ext cx="912010" cy="1252856"/>
          </a:xfrm>
          <a:prstGeom prst="parallelogram">
            <a:avLst>
              <a:gd name="adj" fmla="val 3806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 rot="7471828">
            <a:off x="2493544" y="4872241"/>
            <a:ext cx="912010" cy="1252856"/>
          </a:xfrm>
          <a:prstGeom prst="parallelogram">
            <a:avLst>
              <a:gd name="adj" fmla="val 3806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independence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7" y="802065"/>
            <a:ext cx="500149" cy="28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</a:t>
            </a:r>
            <a:endParaRPr lang="ko-KR" altLang="en-US" sz="11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80455" y="907992"/>
            <a:ext cx="3898322" cy="1012479"/>
            <a:chOff x="880455" y="907992"/>
            <a:chExt cx="3898322" cy="1012479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880455" y="945516"/>
              <a:ext cx="2968337" cy="74814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820488" y="1421476"/>
              <a:ext cx="66502" cy="66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851266" y="1155469"/>
              <a:ext cx="66502" cy="66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022466" y="1618846"/>
              <a:ext cx="66502" cy="66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16779" y="1699838"/>
              <a:ext cx="66502" cy="66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https://latex.codecogs.com/gif.latex?%5Cmathbf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17" y="1766340"/>
              <a:ext cx="7620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964" y="126243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517" y="96600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atex.codecogs.com/gif.latex?%5Cmathbf%7Bs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836" y="1844271"/>
              <a:ext cx="7620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s://latex.codecogs.com/gif.latex?aff%5Cleft%20%5C%7B%20%5Cmathbf%7Bp%2Cq%7D%20%5Cright%20%5C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727" y="907992"/>
              <a:ext cx="781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5468388" y="803796"/>
            <a:ext cx="5678979" cy="889865"/>
            <a:chOff x="5468388" y="803796"/>
            <a:chExt cx="5678979" cy="889865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5468388" y="803796"/>
              <a:ext cx="5678979" cy="88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구분되는 점 </a:t>
              </a:r>
              <a:r>
                <a:rPr lang="en-US" altLang="ko-KR" sz="1100" dirty="0" err="1" smtClean="0"/>
                <a:t>p,q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affine hull </a:t>
              </a:r>
              <a:r>
                <a:rPr lang="ko-KR" altLang="en-US" sz="1100" dirty="0" smtClean="0"/>
                <a:t>은 선이다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번째 점이 </a:t>
              </a:r>
              <a:r>
                <a:rPr lang="en-US" altLang="ko-KR" sz="1100" dirty="0" smtClean="0"/>
                <a:t>r </a:t>
              </a:r>
              <a:r>
                <a:rPr lang="ko-KR" altLang="en-US" sz="1100" dirty="0" smtClean="0"/>
                <a:t>이 그 선상에 있다면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err="1" smtClean="0"/>
                <a:t>affinely</a:t>
              </a:r>
              <a:r>
                <a:rPr lang="en-US" altLang="ko-KR" sz="1100" dirty="0" smtClean="0"/>
                <a:t> dependent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번째 점이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라면 선상에 없으므로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                    는 </a:t>
              </a:r>
              <a:r>
                <a:rPr lang="en-US" altLang="ko-KR" sz="1100" dirty="0" err="1" smtClean="0"/>
                <a:t>affinely</a:t>
              </a:r>
              <a:r>
                <a:rPr lang="en-US" altLang="ko-KR" sz="1100" dirty="0" smtClean="0"/>
                <a:t> independent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6156" name="Picture 12" descr="https://latex.codecogs.com/gif.latex?aff%5Cleft%20%5C%7B%20%5Cmathbf%7Bp%2Cq%2Cr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536" y="1104496"/>
              <a:ext cx="933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https://latex.codecogs.com/gif.latex?aff%5Cleft%20%5C%7B%20%5Cmathbf%7Bp%2Cq%2Cs%7D%20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99" y="1364239"/>
              <a:ext cx="933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내용 개체 틀 2"/>
          <p:cNvSpPr txBox="1">
            <a:spLocks/>
          </p:cNvSpPr>
          <p:nvPr/>
        </p:nvSpPr>
        <p:spPr>
          <a:xfrm>
            <a:off x="189807" y="2846995"/>
            <a:ext cx="500149" cy="28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</a:t>
            </a:r>
            <a:endParaRPr lang="ko-KR" altLang="en-US" sz="1100" dirty="0"/>
          </a:p>
        </p:txBody>
      </p:sp>
      <p:pic>
        <p:nvPicPr>
          <p:cNvPr id="6160" name="Picture 16" descr="https://latex.codecogs.com/gif.latex?%5Cmathbf%7Bv_%7B1%7D%7D%3D%5Cbegin%7Bbmatrix%7D%201%5C%5C%203%5C%5C%207%20%5Cend%7Bbmatrix%7D%2C%5Cmathbf%7Bv_%7B2%7D%7D%3D%5Cbegin%7Bbmatrix%7D%202%5C%5C%207%5C%5C%206.5%20%5Cend%7Bbmatrix%7D%2C%5Cmathbf%7Bv_%7B3%7D%7D%3D%5Cbegin%7Bbmatrix%7D%200%5C%5C%204%5C%5C%207%20%5Cend%7Bbmatrix%7D%5C%2C%5C%2C%20and%5C%2C%5C%2C%5C%2C%20S%20%3D%20%5Cleft%20%5C%7B%20%5Cmathbf%7Bv_%7B1%7D%2Cv_%7B2%7D%2Cv_%7B3%7D%7D%20%5Cright%20%5C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" y="2990446"/>
            <a:ext cx="41910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s://latex.codecogs.com/gif.latex?%5Cmathbf%7Bv_%7B2%7D-v_%7B1%7D%7D%3D%5Cbegin%7Bbmatrix%7D%201%5C%5C%204%5C%5C%20-0.5%20%5Cend%7Bbmatrix%7D%2C%5Cmathbf%7Bv_%7B3%7D-v_%7B1%7D%7D%3D%5Cbegin%7Bbmatrix%7D%20-1%5C%5C%201%5C%5C%200%20%5Cend%7Bbmatrix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36" y="2988915"/>
            <a:ext cx="27051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8747472" y="3156368"/>
            <a:ext cx="1988127" cy="29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So </a:t>
            </a:r>
            <a:r>
              <a:rPr lang="en-US" altLang="ko-KR" sz="1100" dirty="0" err="1" smtClean="0"/>
              <a:t>affinely</a:t>
            </a:r>
            <a:r>
              <a:rPr lang="en-US" altLang="ko-KR" sz="1100" dirty="0" smtClean="0"/>
              <a:t> independent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364623" y="4023360"/>
            <a:ext cx="0" cy="121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64623" y="5237018"/>
            <a:ext cx="16331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674321" y="5237018"/>
            <a:ext cx="690303" cy="808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4" name="Picture 20" descr="https://latex.codecogs.com/gif.latex?x_%7B1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85" y="590218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https://latex.codecogs.com/gif.latex?x_%7B2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77" y="5132243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s://latex.codecogs.com/gif.latex?x_%7B3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98" y="402336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s://latex.codecogs.com/gif.latex?%5Cmathbf%7Bv_%7B3%7D-v_%7B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75" y="5027468"/>
            <a:ext cx="571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487749" y="5018319"/>
            <a:ext cx="45719" cy="52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609675" y="5520576"/>
            <a:ext cx="45719" cy="52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72" name="Picture 28" descr="https://latex.codecogs.com/gif.latex?%5Cmathbf%7Bv_%7B2%7D-v_%7B1%7D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75" y="5667246"/>
            <a:ext cx="571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s://latex.codecogs.com/gif.latex?Span%5Cleft%20%5C%7B%20%5Cmathbf%7Bv_%7B2%7D-v_%7B1%7D%2Cv_%7B3%7D-v_%7B1%7D%7D%20%5Cright%20%5C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1" y="6098908"/>
            <a:ext cx="18097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V="1">
            <a:off x="2375344" y="4339439"/>
            <a:ext cx="520081" cy="908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340706" y="3946847"/>
            <a:ext cx="818130" cy="1334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75343" y="4558863"/>
            <a:ext cx="694221" cy="6875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124286" y="3949057"/>
            <a:ext cx="45719" cy="52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68670" y="4316254"/>
            <a:ext cx="45719" cy="52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046705" y="4530783"/>
            <a:ext cx="45719" cy="52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76" name="Picture 32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66" y="4268326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19" y="462044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s://latex.codecogs.com/gif.latex?%5Cmathbf%7Bv_%7B3%7D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9" y="3876519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s://latex.codecogs.com/gif.latex?aff%5Cleft%20%5C%7B%20%5Cmathbf%7Bv_%7B1%7D%2Cv_%7B2%7D%2Cv_%7B3%7D%7D%20%5Cright%20%5C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52" y="4734907"/>
            <a:ext cx="11906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내용 개체 틀 2"/>
          <p:cNvSpPr txBox="1">
            <a:spLocks/>
          </p:cNvSpPr>
          <p:nvPr/>
        </p:nvSpPr>
        <p:spPr>
          <a:xfrm>
            <a:off x="5580792" y="4310246"/>
            <a:ext cx="4544110" cy="457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원점에서 두 벡터로 면을 </a:t>
            </a:r>
            <a:r>
              <a:rPr lang="en-US" altLang="ko-KR" sz="1100" dirty="0" smtClean="0">
                <a:solidFill>
                  <a:srgbClr val="FF0000"/>
                </a:solidFill>
              </a:rPr>
              <a:t>span </a:t>
            </a:r>
            <a:r>
              <a:rPr lang="ko-KR" altLang="en-US" sz="1100" dirty="0" smtClean="0">
                <a:solidFill>
                  <a:srgbClr val="FF0000"/>
                </a:solidFill>
              </a:rPr>
              <a:t>하는 것은 </a:t>
            </a:r>
            <a:r>
              <a:rPr lang="en-US" altLang="ko-KR" sz="1100" dirty="0" smtClean="0">
                <a:solidFill>
                  <a:srgbClr val="FF0000"/>
                </a:solidFill>
              </a:rPr>
              <a:t>affine space 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에서는 세 벡터로 면을 형성한다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4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13508" y="1067987"/>
            <a:ext cx="2969029" cy="777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/>
              <a:t>Convex set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891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7" y="713714"/>
            <a:ext cx="10267604" cy="1281342"/>
            <a:chOff x="189807" y="713714"/>
            <a:chExt cx="10267604" cy="1281342"/>
          </a:xfrm>
        </p:grpSpPr>
        <p:grpSp>
          <p:nvGrpSpPr>
            <p:cNvPr id="8" name="그룹 7"/>
            <p:cNvGrpSpPr/>
            <p:nvPr/>
          </p:nvGrpSpPr>
          <p:grpSpPr>
            <a:xfrm>
              <a:off x="189807" y="713714"/>
              <a:ext cx="10267604" cy="1281342"/>
              <a:chOff x="189807" y="713714"/>
              <a:chExt cx="10267604" cy="1281342"/>
            </a:xfrm>
          </p:grpSpPr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89808" y="713714"/>
                <a:ext cx="882535" cy="267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Definition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89807" y="980902"/>
                <a:ext cx="10093037" cy="1014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A </a:t>
                </a:r>
                <a:r>
                  <a:rPr lang="en-US" altLang="ko-KR" sz="1100" b="1" dirty="0" smtClean="0"/>
                  <a:t>convex combination </a:t>
                </a:r>
                <a:r>
                  <a:rPr lang="en-US" altLang="ko-KR" sz="1100" dirty="0" smtClean="0"/>
                  <a:t>of points                      in      is a linear combination of the form</a:t>
                </a:r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marL="0" indent="0">
                  <a:buNone/>
                </a:pPr>
                <a:r>
                  <a:rPr lang="en-US" altLang="ko-KR" sz="1100" dirty="0" smtClean="0"/>
                  <a:t>Such that                                                                 . The set of all convex combinations of points in a set S is called the </a:t>
                </a:r>
                <a:r>
                  <a:rPr lang="en-US" altLang="ko-KR" sz="1100" b="1" dirty="0" smtClean="0"/>
                  <a:t>convex hull </a:t>
                </a:r>
                <a:r>
                  <a:rPr lang="en-US" altLang="ko-KR" sz="1100" dirty="0" smtClean="0"/>
                  <a:t>of S, denoted by </a:t>
                </a:r>
                <a:r>
                  <a:rPr lang="en-US" altLang="ko-KR" sz="1100" dirty="0" err="1" smtClean="0"/>
                  <a:t>conv</a:t>
                </a:r>
                <a:r>
                  <a:rPr lang="en-US" altLang="ko-KR" sz="1100" dirty="0" smtClean="0"/>
                  <a:t> S.</a:t>
                </a:r>
                <a:endParaRPr lang="ko-KR" altLang="en-US" sz="1100" dirty="0"/>
              </a:p>
            </p:txBody>
          </p:sp>
          <p:pic>
            <p:nvPicPr>
              <p:cNvPr id="7170" name="Picture 2" descr="https://latex.codecogs.com/gif.latex?%5Cmathbf%7Bv_%7B1%7D%2Cv_%7B2%7D%2C...%2Cv_%7Bk%7D%7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4827" y="1057346"/>
                <a:ext cx="914400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2" name="Picture 4" descr="https://latex.codecogs.com/gif.latex?%5Cmathbb%7BR%7D%5E%7Bn%7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0296" y="1047821"/>
                <a:ext cx="20002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6" name="Picture 8" descr="https://latex.codecogs.com/gif.latex?c_%7B1%7D%20&amp;plus;%20c_%7B2%7D%20&amp;plus;%20...&amp;plus;c_%7Bk%7D%3D1%20%5C%2C%5C%2Cand%5C%2C%5C%2Cc_%7Bi%7D%5Cgeq%200%20%5C%2C%5C%2C%20for%5C%2C%5C%2C%20all%20%5C%2C%5C%2C%20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848" y="1560749"/>
                <a:ext cx="304800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89807" y="713714"/>
                <a:ext cx="10267604" cy="128134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178" name="Picture 10" descr="https://latex.codecogs.com/gif.latex?c_%7B1%7D%5Cmathbf%7Bv_%7B1%7D%7D&amp;plus;c_%7B2%7D%5Cmathbf%7Bv_%7B2%7D%7D&amp;plus;...&amp;plus;c_%7Bk%7D%5Cmathbf%7Bv_%7Bk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155" y="1299523"/>
              <a:ext cx="17526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06911" y="2276825"/>
            <a:ext cx="8953962" cy="549502"/>
            <a:chOff x="106911" y="2276825"/>
            <a:chExt cx="8953962" cy="549502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106911" y="2276825"/>
              <a:ext cx="8953962" cy="549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하나의 점      의 </a:t>
              </a:r>
              <a:r>
                <a:rPr lang="en-US" altLang="ko-KR" sz="1100" dirty="0" smtClean="0"/>
                <a:t>convex hull 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affine hull </a:t>
              </a:r>
              <a:r>
                <a:rPr lang="ko-KR" altLang="en-US" sz="1100" dirty="0" smtClean="0"/>
                <a:t>과 같은                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두 개의 점인 경우</a:t>
              </a:r>
              <a:r>
                <a:rPr lang="en-US" altLang="ko-KR" sz="1100" dirty="0" smtClean="0"/>
                <a:t>,                                                              which is the </a:t>
              </a:r>
              <a:r>
                <a:rPr lang="en-US" altLang="ko-KR" sz="1100" b="1" dirty="0" smtClean="0"/>
                <a:t>line segment </a:t>
              </a:r>
              <a:r>
                <a:rPr lang="en-US" altLang="ko-KR" sz="1100" dirty="0" smtClean="0"/>
                <a:t>between </a:t>
              </a:r>
              <a:r>
                <a:rPr lang="ko-KR" altLang="en-US" sz="1100" b="1" dirty="0" smtClean="0"/>
                <a:t>         </a:t>
              </a:r>
              <a:r>
                <a:rPr lang="en-US" altLang="ko-KR" sz="1100" b="1" dirty="0" smtClean="0"/>
                <a:t>, </a:t>
              </a:r>
              <a:r>
                <a:rPr lang="en-US" altLang="ko-KR" sz="1100" dirty="0" smtClean="0"/>
                <a:t>hereafter denoted by </a:t>
              </a:r>
              <a:endParaRPr lang="ko-KR" altLang="en-US" sz="1100" dirty="0"/>
            </a:p>
          </p:txBody>
        </p:sp>
        <p:pic>
          <p:nvPicPr>
            <p:cNvPr id="7180" name="Picture 12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893" y="233177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2" name="Picture 14" descr="https://latex.codecogs.com/gif.latex?set%20%5Cleft%20%5C%7B%20%5Cmathbf%7Bv_%7B1%7D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3" y="2293669"/>
              <a:ext cx="600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4" name="Picture 16" descr="https://latex.codecogs.com/gif.latex?%5Cmathbf%7By%7D%3D%20%281-t%29%5Cmathbf%7Bv_%7B1%7D%7D&amp;plus;t%5Cmathbf%7Bv_%7B2%7D%7D%2C%5C%2C%5C%2Cwith%20%5C%2C%5C%2C0%5Cleq%20t%5Cleq%20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002" y="2574902"/>
              <a:ext cx="2686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 descr="https://latex.codecogs.com/gif.latex?%5Cmathbf%7Bv_%7B1%7D%2Cv_%7B2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2630" y="2608239"/>
              <a:ext cx="4286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8" name="Picture 20" descr="https://latex.codecogs.com/gif.latex?%5Cmathbf%7B%5Coverline%7Bv_%7B1%7Dv_%7B2%7D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9398" y="2612196"/>
              <a:ext cx="3714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189807" y="3221852"/>
            <a:ext cx="5895109" cy="793195"/>
            <a:chOff x="189807" y="3221852"/>
            <a:chExt cx="5895109" cy="793195"/>
          </a:xfrm>
        </p:grpSpPr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189808" y="3221852"/>
              <a:ext cx="1032164" cy="2778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189808" y="3499658"/>
              <a:ext cx="5596947" cy="2778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set S is convex if for each               , the line segment       is contained in S.</a:t>
              </a:r>
              <a:endParaRPr lang="ko-KR" altLang="en-US" sz="1100" dirty="0"/>
            </a:p>
          </p:txBody>
        </p:sp>
        <p:pic>
          <p:nvPicPr>
            <p:cNvPr id="7190" name="Picture 22" descr="https://latex.codecogs.com/gif.latex?%5Cmathbf%7Bp%2Cq%7D%5Cin%20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325" y="3518302"/>
              <a:ext cx="6191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2" name="Picture 24" descr="https://latex.codecogs.com/gif.latex?%5Cmathbf%7B%5Coverline%7Bpq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155" y="3537352"/>
              <a:ext cx="2190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89807" y="3221852"/>
              <a:ext cx="5895109" cy="7931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814647" y="4522124"/>
            <a:ext cx="1325678" cy="1080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3034145" y="4522124"/>
            <a:ext cx="1629295" cy="108065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15"/>
          <p:cNvSpPr/>
          <p:nvPr/>
        </p:nvSpPr>
        <p:spPr>
          <a:xfrm>
            <a:off x="5557260" y="4522124"/>
            <a:ext cx="1831110" cy="108065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221972" y="4779818"/>
            <a:ext cx="581890" cy="448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09330" y="4779817"/>
            <a:ext cx="581890" cy="448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890925" y="4705003"/>
            <a:ext cx="0" cy="739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1072344" y="5860472"/>
            <a:ext cx="681671" cy="34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convex</a:t>
            </a:r>
            <a:endParaRPr lang="ko-KR" altLang="en-US" sz="1100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3409315" y="5860472"/>
            <a:ext cx="681671" cy="34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convex</a:t>
            </a:r>
            <a:endParaRPr lang="ko-KR" altLang="en-US" sz="1100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6131979" y="5864826"/>
            <a:ext cx="1100094" cy="34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Not convex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508288" y="3573496"/>
            <a:ext cx="17872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9799235" y="2571814"/>
            <a:ext cx="0" cy="1317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2" idx="0"/>
          </p:cNvCxnSpPr>
          <p:nvPr/>
        </p:nvCxnSpPr>
        <p:spPr>
          <a:xfrm flipV="1">
            <a:off x="10260492" y="2654941"/>
            <a:ext cx="982645" cy="28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1220277" y="2654941"/>
            <a:ext cx="45719" cy="49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255393" y="2916791"/>
            <a:ext cx="45719" cy="49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endCxn id="43" idx="4"/>
          </p:cNvCxnSpPr>
          <p:nvPr/>
        </p:nvCxnSpPr>
        <p:spPr>
          <a:xfrm flipV="1">
            <a:off x="9799235" y="2966667"/>
            <a:ext cx="479018" cy="6068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2" idx="3"/>
          </p:cNvCxnSpPr>
          <p:nvPr/>
        </p:nvCxnSpPr>
        <p:spPr>
          <a:xfrm flipV="1">
            <a:off x="9815160" y="2697513"/>
            <a:ext cx="1411812" cy="8635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0699129" y="2783353"/>
            <a:ext cx="45719" cy="49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48" idx="3"/>
          </p:cNvCxnSpPr>
          <p:nvPr/>
        </p:nvCxnSpPr>
        <p:spPr>
          <a:xfrm flipV="1">
            <a:off x="9798995" y="2825925"/>
            <a:ext cx="906829" cy="74757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959" y="2780841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96" y="2476522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%5Cmathbf%7By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354" y="2613751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내용 개체 틀 2"/>
          <p:cNvSpPr txBox="1">
            <a:spLocks/>
          </p:cNvSpPr>
          <p:nvPr/>
        </p:nvSpPr>
        <p:spPr>
          <a:xfrm>
            <a:off x="7555408" y="4193868"/>
            <a:ext cx="4240351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두 벡터를 잇는 선 안에 모든 무한한 점들이 그 집합의 원소 여야 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7555408" y="4720248"/>
            <a:ext cx="4240351" cy="103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유한한 공간 안의 점들은 무한대가 있으므로 이를 설명하려는 논리로 </a:t>
            </a:r>
            <a:r>
              <a:rPr lang="en-US" altLang="ko-KR" sz="1100" dirty="0" smtClean="0">
                <a:solidFill>
                  <a:srgbClr val="FF0000"/>
                </a:solidFill>
              </a:rPr>
              <a:t>convex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개념을 이끌어냄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Convex </a:t>
            </a:r>
            <a:r>
              <a:rPr lang="ko-KR" altLang="en-US" sz="1100" dirty="0" smtClean="0">
                <a:solidFill>
                  <a:srgbClr val="FF0000"/>
                </a:solidFill>
              </a:rPr>
              <a:t>이면 공간 안에 점들은 연속적으로 꽉꽉 채워진 느낌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1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189807" y="136961"/>
            <a:ext cx="2969029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9807" y="669957"/>
            <a:ext cx="8447117" cy="677686"/>
            <a:chOff x="189807" y="669957"/>
            <a:chExt cx="8447117" cy="677686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718852"/>
              <a:ext cx="907473" cy="270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7" y="1008800"/>
              <a:ext cx="8339051" cy="270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set S is convex if and only if every convex combination of points of S lies in S. That is, S is convex if and only if S =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S.</a:t>
              </a:r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807" y="669957"/>
              <a:ext cx="8447117" cy="67768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9807" y="1618007"/>
            <a:ext cx="11439698" cy="1964778"/>
            <a:chOff x="189807" y="1618007"/>
            <a:chExt cx="11439698" cy="1964778"/>
          </a:xfrm>
        </p:grpSpPr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7" y="1618007"/>
              <a:ext cx="1100094" cy="2606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</a:t>
              </a:r>
              <a:endParaRPr lang="ko-KR" altLang="en-US" sz="1100" dirty="0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189807" y="1887188"/>
              <a:ext cx="11439698" cy="16955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</a:t>
              </a:r>
              <a:r>
                <a:rPr lang="ko-KR" altLang="en-US" sz="1100" dirty="0" smtClean="0"/>
                <a:t>개 점의 </a:t>
              </a: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이 있다고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                                                    </a:t>
              </a:r>
              <a:r>
                <a:rPr lang="en-US" altLang="ko-KR" sz="1100" dirty="0" smtClean="0"/>
                <a:t>,                                                                  </a:t>
              </a:r>
              <a:r>
                <a:rPr lang="ko-KR" altLang="en-US" sz="1100" dirty="0" smtClean="0"/>
                <a:t>이라 하자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만약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이면                이므로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안에 속하므로 더 이상 증명이 필요 없다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              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                                </a:t>
              </a:r>
              <a:r>
                <a:rPr lang="ko-KR" altLang="en-US" sz="1100" dirty="0" smtClean="0"/>
                <a:t>라 하자</a:t>
              </a:r>
              <a:r>
                <a:rPr lang="en-US" altLang="ko-KR" sz="1100" dirty="0" smtClean="0"/>
                <a:t>.                              </a:t>
              </a:r>
              <a:r>
                <a:rPr lang="ko-KR" altLang="en-US" sz="1100" dirty="0" smtClean="0"/>
                <a:t>이고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                                    </a:t>
              </a:r>
              <a:r>
                <a:rPr lang="ko-KR" altLang="en-US" sz="1100" dirty="0" smtClean="0"/>
                <a:t>이라 할 때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계수의 합이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이고 </a:t>
              </a:r>
              <a:r>
                <a:rPr lang="en-US" altLang="ko-KR" sz="1100" dirty="0" smtClean="0"/>
                <a:t>&gt; 0 </a:t>
              </a:r>
              <a:r>
                <a:rPr lang="ko-KR" altLang="en-US" sz="1100" dirty="0" smtClean="0"/>
                <a:t>이기 때문에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안에 속한다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그래서 위 식은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내의 두 개의 점의 </a:t>
              </a: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을 보여준다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이하도 같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이 수행하면 됨</a:t>
              </a:r>
              <a:r>
                <a:rPr lang="en-US" altLang="ko-KR" sz="1100" dirty="0" smtClean="0"/>
                <a:t>,</a:t>
              </a:r>
              <a:endParaRPr lang="en-US" altLang="ko-KR" sz="1100" dirty="0"/>
            </a:p>
          </p:txBody>
        </p:sp>
        <p:pic>
          <p:nvPicPr>
            <p:cNvPr id="2050" name="Picture 2" descr="https://latex.codecogs.com/gif.latex?k&amp;plus;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68" y="1922329"/>
              <a:ext cx="3714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%5Cmathbf%7By%7D%3Dc_%7B1%7D%5Cmathbf%7Bv_%7B1%7D%7D&amp;plus;...&amp;plus;c_%7Bk%7D%5Cmathbf%7Bv_%7Bk%7D%7D&amp;plus;c_%7Bk&amp;plus;1%7D%5Cmathbf%7Bv_%7Bk&amp;plus;1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306" y="1922329"/>
              <a:ext cx="24098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c_%7B1%7D&amp;plus;...&amp;plus;c_%7Bk%7D&amp;plus;c_%7Bk&amp;plus;1%7D%3D1%2C%5C%2C%5C%2C0%5Cleq%20c_%7Bi%7D%5Cleq%201%2C%5C%2C%5C%2Call%20%5C%2C%5C%2C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04" y="1908041"/>
              <a:ext cx="30194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c_%7Bk&amp;plus;1%7D%3D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706" y="1919785"/>
              <a:ext cx="609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mathbf%7By%7D%3D%5Cmathbf%7Bv_%7Bk&amp;plus;1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26" y="2228502"/>
              <a:ext cx="6762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c_%7Bk&amp;plus;1%7D%3C%20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418" y="2190402"/>
              <a:ext cx="609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t%20%3D%20c_%7B1%7D%20&amp;plus;%20c_%7B2%7D&amp;plus;...&amp;plus;c_%7Bk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662" y="2208964"/>
              <a:ext cx="14954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t%20%3D%201-c_%7Bk&amp;plus;1%7D%3E%2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716" y="2204378"/>
              <a:ext cx="12096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%5Cmathbf%7By%7D%3D%281-c_%7Bk&amp;plus;1%7D%29%28%5Cfrac%7Bc_%7B1%7D%7D%7Bt%7D%5Cmathbf%7Bv_%7B1%7D%7D&amp;plus;...&amp;plus;%5Cfrac%7Bc_%7Bk%7D%7D%7Bt%7D%5Cmathbf%7Bv_%7Bk%7D%7D%29&amp;plus;c_%7Bk&amp;plus;1%7D%5Cmathbf%7Bv_%7Bk&amp;plus;1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578" y="2518855"/>
              <a:ext cx="3352800" cy="31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f%7Bz%7D%3D%28%5Cfrac%7Bc_%7B1%7D%7D%7Bt%7D%5Cmathbf%7Bv_%7B1%7D%7D&amp;plus;...&amp;plus;%5Cfrac%7Bc_%7Bk%7D%7D%7Bt%7D%5Cmathbf%7Bv_%7Bk%7D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43" y="2964497"/>
              <a:ext cx="1733550" cy="31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434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807" y="1229104"/>
            <a:ext cx="11747270" cy="3650468"/>
            <a:chOff x="189806" y="564085"/>
            <a:chExt cx="11747270" cy="3650468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564085"/>
              <a:ext cx="6385560" cy="2671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의 생각은 무한 합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적분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확률 분포를 포함하여 좀더 일반화 되어 질 수 있다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%5Ctheta%20_%7B1%7D%2C%5Ctheta%20_%7B2%7D%2C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92" y="1061476"/>
              <a:ext cx="581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7" y="1043840"/>
              <a:ext cx="6385560" cy="2671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          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이                                   </a:t>
              </a:r>
              <a:r>
                <a:rPr lang="en-US" altLang="ko-KR" sz="1100" dirty="0" smtClean="0"/>
                <a:t>,                   </a:t>
              </a:r>
              <a:r>
                <a:rPr lang="ko-KR" altLang="en-US" sz="1100" dirty="0" smtClean="0"/>
                <a:t>이라고 가정하자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028" name="Picture 4" descr="https://latex.codecogs.com/gif.latex?%5Ctheta_%20%7Bi%7D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646" y="1071001"/>
              <a:ext cx="4476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i%3D1%2C2%2C..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183" y="1071001"/>
              <a:ext cx="7429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%5Csum_%7Bi%3D1%7D%5E%7B%5Cinfty%20%7D%5Ctheta%20_%7Bi%7D%3D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88" y="904313"/>
              <a:ext cx="7048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mathbf%7Bx_%7B1%7D%2Cx_%7B2%7D%2C...%7D%5Cin%20C%2C%5C%2C%5C%2C%5C%2CC%5Csubseteq%20%5Cmathbb%7BR%7D%5E%7Bn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92" y="1524449"/>
              <a:ext cx="1724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189806" y="1471817"/>
              <a:ext cx="7100455" cy="2671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라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                    이다</a:t>
              </a:r>
              <a:r>
                <a:rPr lang="en-US" altLang="ko-KR" sz="1100" dirty="0" smtClean="0"/>
                <a:t>.(</a:t>
              </a:r>
              <a:r>
                <a:rPr lang="ko-KR" altLang="en-US" sz="1100" dirty="0" smtClean="0"/>
                <a:t>만약 급수가 수렴할 경우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1036" name="Picture 12" descr="https://latex.codecogs.com/gif.latex?%5Csum_%7Bi%3D1%7D%5E%7B%5Cinfty%20%7D%5Ctheta%20_%7Bi%7D%5Cmathbf%7Bx_%7Bi%7D%7D%5Cin%20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21" y="1367285"/>
              <a:ext cx="8953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189806" y="2513142"/>
              <a:ext cx="11747270" cy="545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더 일반적으로                                          </a:t>
              </a:r>
              <a:r>
                <a:rPr lang="en-US" altLang="ko-KR" sz="1100" dirty="0" smtClean="0"/>
                <a:t>,             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</a:t>
              </a:r>
              <a:r>
                <a:rPr lang="ko-KR" altLang="en-US" sz="1100" dirty="0" smtClean="0"/>
                <a:t>를 만족하는                   있고                          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                           이다</a:t>
              </a:r>
              <a:r>
                <a:rPr lang="en-US" altLang="ko-KR" sz="1100" dirty="0" smtClean="0"/>
                <a:t>.(</a:t>
              </a:r>
              <a:r>
                <a:rPr lang="ko-KR" altLang="en-US" sz="1100" dirty="0" smtClean="0"/>
                <a:t>만약 적분이 존재할 경우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pic>
          <p:nvPicPr>
            <p:cNvPr id="1038" name="Picture 14" descr="https://latex.codecogs.com/gif.latex?p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05" y="2531819"/>
              <a:ext cx="8382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p%28%5Cmathbf%7Bx%7D%29%5Cgeq%200%2C%5C%2C%5C%2C%5C%2Cfor%5C%2C%5C%2C%5C%2Call%5C%2C%5C%2C%5C%2C%5Cmathbf%7Bx%7D%5Cin%20C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571" y="2523506"/>
              <a:ext cx="1905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C%5Csubseteq%20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513" y="2531819"/>
              <a:ext cx="5715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%5Cint_%7BC%7D%5E%7B%7Dp%28%5Cmathbf%7Bx%7D%29%5C%2Cd%5Cmathbf%7Bx%7D%3D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41" y="2415952"/>
              <a:ext cx="1066800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%5Cint_%7BC%7D%5E%7B%7Dp%28%5Cmathbf%7Bx%7D%29%5Cmathbf%7Bx%7D%5C%2Cd%5Cmathbf%7Bx%7D%5Cin%20C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1133" y="2415952"/>
              <a:ext cx="120967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189806" y="3326693"/>
              <a:ext cx="11747270" cy="8878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더 일반적인 형태에서             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이고 </a:t>
              </a:r>
              <a:r>
                <a:rPr lang="en-US" altLang="ko-KR" sz="1100" dirty="0" smtClean="0"/>
                <a:t>           , </a:t>
              </a:r>
              <a:r>
                <a:rPr lang="ko-KR" altLang="en-US" sz="1100" dirty="0" smtClean="0"/>
                <a:t>확률을 가지는</a:t>
              </a:r>
              <a:r>
                <a:rPr lang="en-US" altLang="ko-KR" sz="1100" dirty="0" smtClean="0"/>
                <a:t>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random vector </a:t>
              </a:r>
              <a:r>
                <a:rPr lang="ko-KR" altLang="en-US" sz="1100" dirty="0" smtClean="0"/>
                <a:t>이라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          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실제로 이 형태는 다른 모든 것을 특별한 경우로 포함한다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예를 들어</a:t>
              </a:r>
              <a:r>
                <a:rPr lang="en-US" altLang="ko-KR" sz="1100" dirty="0" smtClean="0"/>
                <a:t>,            </a:t>
              </a:r>
              <a:r>
                <a:rPr lang="ko-KR" altLang="en-US" sz="1100" dirty="0" smtClean="0"/>
                <a:t>두 개의 </a:t>
              </a:r>
              <a:r>
                <a:rPr lang="en-US" altLang="ko-KR" sz="1100" dirty="0" smtClean="0"/>
                <a:t>random variable </a:t>
              </a:r>
              <a:r>
                <a:rPr lang="ko-KR" altLang="en-US" sz="1100" dirty="0" smtClean="0"/>
                <a:t>과 그에 대응하는 확률 </a:t>
              </a:r>
              <a:r>
                <a:rPr lang="en-US" altLang="ko-KR" sz="1100" dirty="0" err="1" smtClean="0"/>
                <a:t>prob</a:t>
              </a:r>
              <a:r>
                <a:rPr lang="en-US" altLang="ko-KR" sz="1100" dirty="0" smtClean="0"/>
                <a:t>                      </a:t>
              </a:r>
              <a:r>
                <a:rPr lang="ko-KR" altLang="en-US" sz="1100" dirty="0" smtClean="0"/>
                <a:t>와 </a:t>
              </a:r>
              <a:r>
                <a:rPr lang="en-US" altLang="ko-KR" sz="1100" dirty="0" err="1" smtClean="0"/>
                <a:t>prob</a:t>
              </a:r>
              <a:r>
                <a:rPr lang="en-US" altLang="ko-KR" sz="1100" dirty="0" smtClean="0"/>
                <a:t>                           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</a:t>
              </a:r>
              <a:r>
                <a:rPr lang="ko-KR" altLang="en-US" sz="1100" dirty="0" smtClean="0"/>
                <a:t>그럼                                        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2" name="Picture 18" descr="https://latex.codecogs.com/gif.latex?C%5Csubseteq%20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298" y="3379717"/>
              <a:ext cx="5715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475" y="341781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%5Cmathbf%7Bx%7D%5Cin%20C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661" y="3379717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%5Cmathbf%7BEx%7D%5Cin%20C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1241" y="3369124"/>
              <a:ext cx="5810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%5Cmathbf%7Bx_%7B1%7D%2Cx_%7B2%7D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758" y="3671540"/>
              <a:ext cx="4286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latex.codecogs.com/gif.latex?%28%5Cmathbf%7Bx%3Dx_%7B1%7D%7D%29%3D%5Ctheta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238" y="3610754"/>
              <a:ext cx="952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%28%5Cmathbf%7Bx%3Dx_%7B2%7D%7D%29%3D1-%5Ctheta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808" y="3610754"/>
              <a:ext cx="1247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latex.codecogs.com/gif.latex?0%5Cleq%20%5Ctheta%20%3C%20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92" y="3895148"/>
              <a:ext cx="7048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latex.codecogs.com/gif.latex?%5Cmathbf%7BEx%7D%3D%5Ctheta%20%5Cmathbf%7Bx_%7B1%7D%7D&amp;plus;%20%281-%5Ctheta%29%5Cmathbf%7Bx_%7B2%7D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061" y="3895148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내용 개체 틀 2"/>
          <p:cNvSpPr txBox="1">
            <a:spLocks/>
          </p:cNvSpPr>
          <p:nvPr/>
        </p:nvSpPr>
        <p:spPr>
          <a:xfrm>
            <a:off x="7290262" y="3719577"/>
            <a:ext cx="1749137" cy="24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기대치</a:t>
            </a:r>
            <a:r>
              <a:rPr lang="en-US" altLang="ko-KR" sz="1100" dirty="0" smtClean="0"/>
              <a:t>(expected value)</a:t>
            </a:r>
            <a:endParaRPr lang="ko-KR" altLang="en-US" sz="1100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214543" y="5104173"/>
            <a:ext cx="5230293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/>
              <a:t>확률이 </a:t>
            </a:r>
            <a:r>
              <a:rPr lang="en-US" altLang="ko-KR" sz="1400" dirty="0" smtClean="0"/>
              <a:t>convex combination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coefficient </a:t>
            </a:r>
            <a:r>
              <a:rPr lang="ko-KR" altLang="en-US" sz="1400" dirty="0" smtClean="0"/>
              <a:t>로서 작용</a:t>
            </a:r>
            <a:endParaRPr lang="ko-KR" altLang="en-US" sz="1400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4697760" y="4594925"/>
            <a:ext cx="2052176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Vector form 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주의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946" y="299258"/>
            <a:ext cx="11096105" cy="26600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100" dirty="0" smtClean="0"/>
              <a:t>Affine set </a:t>
            </a:r>
            <a:r>
              <a:rPr lang="ko-KR" altLang="en-US" sz="1100" dirty="0" smtClean="0"/>
              <a:t>은 무한대 벡터도 포함하여 무한한 직선도 의미하는가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아니면 유한한 직선일까</a:t>
            </a:r>
            <a:r>
              <a:rPr lang="en-US" altLang="ko-KR" sz="1100" dirty="0" smtClean="0"/>
              <a:t>?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Affine set 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affine combination </a:t>
            </a:r>
            <a:r>
              <a:rPr lang="ko-KR" altLang="en-US" sz="1100" dirty="0" smtClean="0"/>
              <a:t>은 필요충분 관계를 증명하는 과정 중 계수의 결합 </a:t>
            </a:r>
            <a:endParaRPr lang="en-US" altLang="ko-KR" sz="1100" dirty="0" smtClean="0"/>
          </a:p>
          <a:p>
            <a:pPr>
              <a:buFontTx/>
              <a:buChar char="-"/>
            </a:pPr>
            <a:r>
              <a:rPr lang="en-US" altLang="ko-KR" sz="1100" dirty="0" smtClean="0"/>
              <a:t>Convex combination (</a:t>
            </a:r>
            <a:r>
              <a:rPr lang="en-US" altLang="ko-KR" sz="1100" dirty="0" err="1" smtClean="0"/>
              <a:t>caratheodory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정리에서 </a:t>
            </a:r>
            <a:r>
              <a:rPr lang="en-US" altLang="ko-KR" sz="1100" dirty="0" smtClean="0"/>
              <a:t>n+1</a:t>
            </a:r>
            <a:r>
              <a:rPr lang="ko-KR" altLang="en-US" sz="1100" dirty="0" smtClean="0"/>
              <a:t>개 혹은 그보다 작은 점들의 결합으로 만들어질 수 있다는 의미와 </a:t>
            </a:r>
            <a:r>
              <a:rPr lang="en-US" altLang="ko-KR" sz="1100" dirty="0" smtClean="0"/>
              <a:t>polytope 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minimal representation </a:t>
            </a:r>
            <a:r>
              <a:rPr lang="ko-KR" altLang="en-US" sz="1100" dirty="0" smtClean="0"/>
              <a:t>은 어떻게 다른가</a:t>
            </a:r>
            <a:r>
              <a:rPr lang="en-US" altLang="ko-KR" sz="1100" dirty="0" smtClean="0"/>
              <a:t>?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Hyperplane 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separation </a:t>
            </a:r>
            <a:r>
              <a:rPr lang="ko-KR" altLang="en-US" sz="1100" dirty="0" smtClean="0"/>
              <a:t>하는 조건에서 </a:t>
            </a:r>
            <a:r>
              <a:rPr lang="en-US" altLang="ko-KR" sz="1100" dirty="0" smtClean="0"/>
              <a:t>1 / </a:t>
            </a:r>
            <a:r>
              <a:rPr lang="ko-KR" altLang="en-US" sz="1100" dirty="0" smtClean="0"/>
              <a:t>무한대 는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인가</a:t>
            </a:r>
            <a:r>
              <a:rPr lang="en-US" altLang="ko-KR" sz="1100" dirty="0" smtClean="0"/>
              <a:t>?</a:t>
            </a:r>
          </a:p>
          <a:p>
            <a:pPr>
              <a:buFontTx/>
              <a:buChar char="-"/>
            </a:pPr>
            <a:r>
              <a:rPr lang="en-US" altLang="ko-KR" sz="1100" dirty="0" smtClean="0"/>
              <a:t>Restriction of a convex function to a line g(t) = f(</a:t>
            </a:r>
            <a:r>
              <a:rPr lang="en-US" altLang="ko-KR" sz="1100" dirty="0" err="1" smtClean="0"/>
              <a:t>x+tv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의 의미가 잘 안 </a:t>
            </a:r>
            <a:r>
              <a:rPr lang="ko-KR" altLang="en-US" sz="1100" dirty="0" err="1" smtClean="0"/>
              <a:t>와닿음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Convex function </a:t>
            </a:r>
            <a:r>
              <a:rPr lang="ko-KR" altLang="en-US" sz="1100" dirty="0"/>
              <a:t>의 </a:t>
            </a:r>
            <a:r>
              <a:rPr lang="en-US" altLang="ko-KR" sz="1100" dirty="0"/>
              <a:t>first-order condition </a:t>
            </a:r>
            <a:r>
              <a:rPr lang="ko-KR" altLang="en-US" sz="1100" dirty="0"/>
              <a:t>정리가 무엇을 의미할까</a:t>
            </a:r>
            <a:r>
              <a:rPr lang="en-US" altLang="ko-KR" sz="1100" dirty="0"/>
              <a:t>? (keyword: global estimator)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증명과정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/>
              <a:t>Operations preserve that convex functions (maximum, minimum </a:t>
            </a:r>
            <a:r>
              <a:rPr lang="ko-KR" altLang="en-US" sz="1100" dirty="0"/>
              <a:t>이해를 잘 한 건지</a:t>
            </a:r>
            <a:r>
              <a:rPr lang="en-US" altLang="ko-KR" sz="1100" dirty="0" smtClean="0"/>
              <a:t>?)</a:t>
            </a:r>
          </a:p>
          <a:p>
            <a:pPr>
              <a:buFontTx/>
              <a:buChar char="-"/>
            </a:pPr>
            <a:endParaRPr lang="en-US" altLang="ko-KR" sz="11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65266" y="407324"/>
            <a:ext cx="5943599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65018" y="980902"/>
            <a:ext cx="10507287" cy="1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65018" y="1396538"/>
            <a:ext cx="4131426" cy="8313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65018" y="1687484"/>
            <a:ext cx="5012575" cy="1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65018" y="2244437"/>
            <a:ext cx="5361016" cy="2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4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42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7" y="727165"/>
            <a:ext cx="9943408" cy="735875"/>
            <a:chOff x="189807" y="727165"/>
            <a:chExt cx="9943408" cy="735875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8" y="727165"/>
              <a:ext cx="799408" cy="270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997527"/>
              <a:ext cx="9943408" cy="270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                 be any collection of convex sets. Then              is convex. If                      is any collection of affine sets, then             is affine.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%5Cleft%20%5C%7B%20S_%7B%5Calpha%20%7D%3A%5Calpha%20%5Cin%20%5Cmathcal%20A%20%5Cright%20%5C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66" y="1008726"/>
              <a:ext cx="952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cap%20_%7B%5Calpha%20%5Cin%20%5Cmathcal%20A%7DS_%7B%5Calpha%2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681" y="1018250"/>
              <a:ext cx="5524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left%20%5C%7B%20T_%7B%5Cbeta%20%7D%3A%5Cbeta%20%5Cin%20%5Cmathcal%20B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769" y="1003962"/>
              <a:ext cx="9239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cap%20_%7B%5Cbeta%20%5Cin%20%5Cmathcal%20B%7DT_%7B%5Cbeta%20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0812" y="1018250"/>
              <a:ext cx="523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727165"/>
              <a:ext cx="9876906" cy="7358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9806" y="1626119"/>
            <a:ext cx="11472949" cy="427125"/>
            <a:chOff x="189806" y="1626119"/>
            <a:chExt cx="11472949" cy="427125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189806" y="1626119"/>
              <a:ext cx="11472949" cy="427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 if    and    are in        , then     and    are in each      . Since each      is convex, the line segment between     and    is in       for all     and hence that segment is contained in        . The proof of the affine case is similar.</a:t>
              </a:r>
              <a:endParaRPr lang="ko-KR" altLang="en-US" sz="1100" dirty="0"/>
            </a:p>
          </p:txBody>
        </p:sp>
        <p:pic>
          <p:nvPicPr>
            <p:cNvPr id="3082" name="Picture 1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94" y="167625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00" y="167625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%5Ccap%20S_%7B%5Calpha%20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512" y="1831415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299" y="167625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466" y="168060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S_%7B%5Calpha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423" y="1657202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https://latex.codecogs.com/gif.latex?S_%7B%5Calpha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72" y="1653244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856" y="167664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023" y="168100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6" descr="https://latex.codecogs.com/gif.latex?S_%7B%5Calpha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837" y="1646061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alpha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851" y="169134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https://latex.codecogs.com/gif.latex?%5Ccap%20S_%7B%5Calpha%20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253" y="1646061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89806" y="2411475"/>
            <a:ext cx="6194888" cy="628593"/>
            <a:chOff x="189806" y="2411475"/>
            <a:chExt cx="6194888" cy="628593"/>
          </a:xfrm>
        </p:grpSpPr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195696" y="2411475"/>
              <a:ext cx="874222" cy="270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내용 개체 틀 2"/>
            <p:cNvSpPr txBox="1">
              <a:spLocks/>
            </p:cNvSpPr>
            <p:nvPr/>
          </p:nvSpPr>
          <p:spPr>
            <a:xfrm>
              <a:off x="195695" y="2747437"/>
              <a:ext cx="6188999" cy="2926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For any set     , the convex hull of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is the intersection of all the convex sets that contain   .</a:t>
              </a:r>
              <a:endParaRPr lang="ko-KR" altLang="en-US" sz="1100" dirty="0"/>
            </a:p>
          </p:txBody>
        </p:sp>
        <p:pic>
          <p:nvPicPr>
            <p:cNvPr id="3092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918" y="279486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86" y="279486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859" y="279486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189806" y="2411475"/>
              <a:ext cx="6194888" cy="62859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807" y="3249150"/>
            <a:ext cx="11173691" cy="923839"/>
            <a:chOff x="189807" y="3249150"/>
            <a:chExt cx="11173691" cy="923839"/>
          </a:xfrm>
        </p:grpSpPr>
        <p:sp>
          <p:nvSpPr>
            <p:cNvPr id="37" name="내용 개체 틀 2"/>
            <p:cNvSpPr txBox="1">
              <a:spLocks/>
            </p:cNvSpPr>
            <p:nvPr/>
          </p:nvSpPr>
          <p:spPr>
            <a:xfrm>
              <a:off x="189807" y="3249150"/>
              <a:ext cx="11173691" cy="9238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  Let     denote the intersection of all the convex sets containing   . Since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is a convex set containing   , it follows that        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   . On the other hand, let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be any convex set containing   . Then    contains every convex combination of points of    , and hence also contains every convex combination of points of the subset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. That is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. Since this is true for every convex set     containing   , it is also true for the intersection of them all. That is,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 .</a:t>
              </a:r>
              <a:endParaRPr lang="en-US" altLang="ko-KR" sz="1100" dirty="0"/>
            </a:p>
          </p:txBody>
        </p:sp>
        <p:pic>
          <p:nvPicPr>
            <p:cNvPr id="3094" name="Picture 22" descr="https://latex.codecogs.com/gif.latex?T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72" y="328298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02" y="328298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620" y="329130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475" y="329130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2" descr="https://latex.codecogs.com/gif.latex?T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0812" y="328298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%5Csubse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599" y="3307249"/>
              <a:ext cx="1143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3986" y="329130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C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54" y="3566460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491" y="356646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https://latex.codecogs.com/gif.latex?C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116" y="3566460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8" descr="https://latex.codecogs.com/gif.latex?C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009" y="3566460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54" y="384937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https://latex.codecogs.com/gif.latex?S%5Csubset%20C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338" y="3844613"/>
              <a:ext cx="4857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https://latex.codecogs.com/gif.latex?C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906" y="3844613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4" descr="https://latex.codecogs.com/gif.latex?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21" y="384461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https://latex.codecogs.com/gif.latex?S%5Csubset%20T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2864" y="3844613"/>
              <a:ext cx="476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내용 개체 틀 2"/>
          <p:cNvSpPr txBox="1">
            <a:spLocks/>
          </p:cNvSpPr>
          <p:nvPr/>
        </p:nvSpPr>
        <p:spPr>
          <a:xfrm>
            <a:off x="189807" y="4200779"/>
            <a:ext cx="5566813" cy="28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위 정리는 </a:t>
            </a: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는   를 </a:t>
            </a:r>
            <a:r>
              <a:rPr lang="ko-KR" altLang="en-US" sz="1100" dirty="0" smtClean="0">
                <a:solidFill>
                  <a:srgbClr val="FF0000"/>
                </a:solidFill>
              </a:rPr>
              <a:t>포함하는 가장 작은 </a:t>
            </a:r>
            <a:r>
              <a:rPr lang="en-US" altLang="ko-KR" sz="1100" dirty="0" smtClean="0">
                <a:solidFill>
                  <a:srgbClr val="FF0000"/>
                </a:solidFill>
              </a:rPr>
              <a:t>convex set</a:t>
            </a:r>
            <a:r>
              <a:rPr lang="ko-KR" altLang="en-US" sz="1100" dirty="0" smtClean="0"/>
              <a:t>임을 자연스럽게 보여준다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3108" name="Picture 36" descr="https://latex.codecogs.com/gif.latex?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9" y="4241620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6" descr="https://latex.codecogs.com/gif.latex?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424161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12966" y="5365628"/>
            <a:ext cx="4418763" cy="633375"/>
            <a:chOff x="756458" y="4803630"/>
            <a:chExt cx="7239233" cy="957090"/>
          </a:xfrm>
        </p:grpSpPr>
        <p:sp>
          <p:nvSpPr>
            <p:cNvPr id="14" name="순서도: 카드 13"/>
            <p:cNvSpPr/>
            <p:nvPr/>
          </p:nvSpPr>
          <p:spPr>
            <a:xfrm>
              <a:off x="756458" y="4821382"/>
              <a:ext cx="1384545" cy="939338"/>
            </a:xfrm>
            <a:prstGeom prst="flowChartPunchedCar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69999" y="5153891"/>
              <a:ext cx="323274" cy="26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카드 61"/>
            <p:cNvSpPr/>
            <p:nvPr/>
          </p:nvSpPr>
          <p:spPr>
            <a:xfrm>
              <a:off x="2708074" y="4821382"/>
              <a:ext cx="1384545" cy="939338"/>
            </a:xfrm>
            <a:prstGeom prst="flowChartPunchedCar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460769" y="4821382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086349" y="5536276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048664" y="5310706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7073365">
              <a:off x="7119565" y="4955038"/>
              <a:ext cx="762137" cy="806016"/>
            </a:xfrm>
            <a:prstGeom prst="triangle">
              <a:avLst>
                <a:gd name="adj" fmla="val 2045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281721" y="4803630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6924272" y="5461462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7911871" y="5302393"/>
              <a:ext cx="83820" cy="74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내용 개체 틀 2"/>
          <p:cNvSpPr txBox="1">
            <a:spLocks/>
          </p:cNvSpPr>
          <p:nvPr/>
        </p:nvSpPr>
        <p:spPr>
          <a:xfrm>
            <a:off x="751625" y="6217660"/>
            <a:ext cx="249496" cy="28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S</a:t>
            </a:r>
            <a:endParaRPr lang="ko-KR" altLang="en-US" sz="1100" b="1" dirty="0"/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1832561" y="6216272"/>
            <a:ext cx="708825" cy="28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err="1" smtClean="0"/>
              <a:t>Conv</a:t>
            </a:r>
            <a:r>
              <a:rPr lang="en-US" altLang="ko-KR" sz="1100" b="1" dirty="0" smtClean="0"/>
              <a:t> S</a:t>
            </a:r>
            <a:endParaRPr lang="ko-KR" altLang="en-US" sz="1100" b="1" dirty="0"/>
          </a:p>
        </p:txBody>
      </p:sp>
      <p:sp>
        <p:nvSpPr>
          <p:cNvPr id="72" name="내용 개체 틀 2"/>
          <p:cNvSpPr txBox="1">
            <a:spLocks/>
          </p:cNvSpPr>
          <p:nvPr/>
        </p:nvSpPr>
        <p:spPr>
          <a:xfrm>
            <a:off x="4270037" y="6216271"/>
            <a:ext cx="708825" cy="28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err="1" smtClean="0"/>
              <a:t>Conv</a:t>
            </a:r>
            <a:r>
              <a:rPr lang="en-US" altLang="ko-KR" sz="1100" b="1" dirty="0" smtClean="0"/>
              <a:t> T</a:t>
            </a:r>
            <a:endParaRPr lang="ko-KR" altLang="en-US" sz="1100" b="1" dirty="0"/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3310850" y="6216272"/>
            <a:ext cx="249496" cy="28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/>
              <a:t>T</a:t>
            </a:r>
            <a:endParaRPr lang="ko-KR" altLang="en-US" sz="1100" b="1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>
          <a:xfrm>
            <a:off x="189807" y="4956053"/>
            <a:ext cx="3121044" cy="28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a.     </a:t>
            </a:r>
            <a:r>
              <a:rPr lang="ko-KR" altLang="en-US" sz="1100" dirty="0" smtClean="0"/>
              <a:t>에서의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T </a:t>
            </a:r>
            <a:r>
              <a:rPr lang="ko-KR" altLang="en-US" sz="1100" dirty="0" smtClean="0"/>
              <a:t>집합의 </a:t>
            </a:r>
            <a:r>
              <a:rPr lang="en-US" altLang="ko-KR" sz="1100" dirty="0" smtClean="0"/>
              <a:t>convex hulls</a:t>
            </a:r>
            <a:endParaRPr lang="ko-KR" altLang="en-US" sz="1100" dirty="0"/>
          </a:p>
        </p:txBody>
      </p:sp>
      <p:pic>
        <p:nvPicPr>
          <p:cNvPr id="3110" name="Picture 38" descr="https://latex.codecogs.com/gif.latex?%5Cmathbb%7BR%7D%5E%7B2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8" y="4979549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내용 개체 틀 2"/>
          <p:cNvSpPr txBox="1">
            <a:spLocks/>
          </p:cNvSpPr>
          <p:nvPr/>
        </p:nvSpPr>
        <p:spPr>
          <a:xfrm>
            <a:off x="5813769" y="4956052"/>
            <a:ext cx="6281250" cy="28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b.                               </a:t>
            </a:r>
            <a:r>
              <a:rPr lang="ko-KR" altLang="en-US" sz="1100" dirty="0" smtClean="0"/>
              <a:t>일 때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S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e1,e2,e3</a:t>
            </a:r>
            <a:r>
              <a:rPr lang="ko-KR" altLang="en-US" sz="1100" dirty="0" smtClean="0"/>
              <a:t>를 꼭지점으로 하는 </a:t>
            </a:r>
            <a:r>
              <a:rPr lang="en-US" altLang="ko-KR" sz="1100" dirty="0" smtClean="0"/>
              <a:t>triangular surface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112" name="Picture 40" descr="https://latex.codecogs.com/gif.latex?%5Cmathbb%7BR%7D%5E%7B3%7D%2CS%3D%5Cleft%20%5C%7B%20e_%7B1%7D%2Ce_%7B2%7D%2Ce_%7B3%7D%20%5Cright%20%5C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59" y="4955736"/>
            <a:ext cx="1371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V="1">
            <a:off x="7352347" y="5365628"/>
            <a:ext cx="0" cy="73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352347" y="6102505"/>
            <a:ext cx="1043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801659" y="6102505"/>
            <a:ext cx="550688" cy="51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7673569" y="60800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329487" y="57562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7129982" y="6270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4" name="Picture 42" descr="https://latex.codecogs.com/gif.latex?e_%7B1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26" y="5937610"/>
            <a:ext cx="1333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 descr="https://latex.codecogs.com/gif.latex?e_%7B2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82" y="6431970"/>
            <a:ext cx="1333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https://latex.codecogs.com/gif.latex?e_%7B3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03" y="5580664"/>
            <a:ext cx="1333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이등변 삼각형 45"/>
          <p:cNvSpPr/>
          <p:nvPr/>
        </p:nvSpPr>
        <p:spPr>
          <a:xfrm rot="20465266">
            <a:off x="7082840" y="5813471"/>
            <a:ext cx="570829" cy="370179"/>
          </a:xfrm>
          <a:prstGeom prst="triangle">
            <a:avLst>
              <a:gd name="adj" fmla="val 565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1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806" y="513815"/>
            <a:ext cx="11464638" cy="566447"/>
            <a:chOff x="189806" y="638898"/>
            <a:chExt cx="11464638" cy="566447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6" y="638898"/>
              <a:ext cx="11464638" cy="5664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다음 정리는 </a:t>
              </a:r>
              <a:r>
                <a:rPr lang="en-US" altLang="ko-KR" sz="1100" dirty="0" smtClean="0"/>
                <a:t>convex sets </a:t>
              </a:r>
              <a:r>
                <a:rPr lang="ko-KR" altLang="en-US" sz="1100" dirty="0" smtClean="0"/>
                <a:t>연구의 기본이다</a:t>
              </a:r>
              <a:r>
                <a:rPr lang="en-US" altLang="ko-KR" sz="1100" dirty="0" smtClean="0"/>
                <a:t>. 1907</a:t>
              </a:r>
              <a:r>
                <a:rPr lang="ko-KR" altLang="en-US" sz="1100" dirty="0" smtClean="0"/>
                <a:t>년 </a:t>
              </a:r>
              <a:r>
                <a:rPr lang="en-US" altLang="ko-KR" sz="1100" dirty="0" smtClean="0"/>
                <a:t>Constantin </a:t>
              </a:r>
              <a:r>
                <a:rPr lang="en-US" altLang="ko-KR" sz="1100" dirty="0" err="1" smtClean="0"/>
                <a:t>Caratheodory</a:t>
              </a:r>
              <a:r>
                <a:rPr lang="ko-KR" altLang="en-US" sz="1100" dirty="0" smtClean="0"/>
                <a:t>에 의해 처음 증명되었다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hull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에 속한다면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정의에 의해    는 </a:t>
              </a:r>
              <a:r>
                <a:rPr lang="en-US" altLang="ko-KR" sz="1100" dirty="0" smtClean="0"/>
                <a:t>S</a:t>
              </a:r>
              <a:r>
                <a:rPr lang="ko-KR" altLang="en-US" sz="1100" dirty="0" smtClean="0"/>
                <a:t>의 점들의 </a:t>
              </a: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이어야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하지만 정의는 </a:t>
              </a:r>
              <a:r>
                <a:rPr lang="en-US" altLang="ko-KR" sz="1100" dirty="0" smtClean="0"/>
                <a:t>combination </a:t>
              </a:r>
              <a:r>
                <a:rPr lang="ko-KR" altLang="en-US" sz="1100" dirty="0" smtClean="0"/>
                <a:t>으로 하기 위해 얼마 만큼의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의 점들이 요구되는지는 말해 주지 못한다</a:t>
              </a:r>
              <a:r>
                <a:rPr lang="en-US" altLang="ko-KR" sz="1100" dirty="0" smtClean="0"/>
                <a:t>. </a:t>
              </a:r>
              <a:r>
                <a:rPr lang="en-US" altLang="ko-KR" sz="1100" dirty="0" err="1" smtClean="0"/>
                <a:t>Caratheodory’s</a:t>
              </a:r>
              <a:r>
                <a:rPr lang="en-US" altLang="ko-KR" sz="1100" dirty="0" smtClean="0"/>
                <a:t> remarkable theorem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n </a:t>
              </a:r>
              <a:r>
                <a:rPr lang="ko-KR" altLang="en-US" sz="1100" dirty="0" smtClean="0"/>
                <a:t>차원 공간에서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의 점의 개수가 </a:t>
              </a:r>
              <a:r>
                <a:rPr lang="en-US" altLang="ko-KR" sz="1100" dirty="0" smtClean="0"/>
                <a:t>n+1 </a:t>
              </a:r>
              <a:r>
                <a:rPr lang="ko-KR" altLang="en-US" sz="1100" dirty="0" smtClean="0"/>
                <a:t>과 같거나 작은 경우로 </a:t>
              </a:r>
              <a:r>
                <a:rPr lang="en-US" altLang="ko-KR" sz="1100" dirty="0" smtClean="0"/>
                <a:t>convex combination</a:t>
              </a:r>
              <a:r>
                <a:rPr lang="ko-KR" altLang="en-US" sz="1100" dirty="0" smtClean="0"/>
                <a:t>을 만들 수 있다고 말한다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 </a:t>
              </a:r>
              <a:r>
                <a:rPr lang="en-US" altLang="ko-KR" sz="1100" dirty="0" smtClean="0"/>
                <a:t>n+1 </a:t>
              </a:r>
              <a:r>
                <a:rPr lang="ko-KR" altLang="en-US" sz="1100" dirty="0" smtClean="0"/>
                <a:t>보다 큰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의 점의 개수로는 </a:t>
              </a:r>
              <a:r>
                <a:rPr lang="en-US" altLang="ko-KR" sz="1100" dirty="0" smtClean="0"/>
                <a:t>convex combination</a:t>
              </a:r>
              <a:r>
                <a:rPr lang="ko-KR" altLang="en-US" sz="1100" dirty="0" smtClean="0"/>
                <a:t>을 만들지 못한다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637" y="696599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659" y="696599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89807" y="1137963"/>
            <a:ext cx="8879380" cy="669374"/>
            <a:chOff x="189806" y="1408808"/>
            <a:chExt cx="8879380" cy="669374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189806" y="1408808"/>
              <a:ext cx="1988129" cy="270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 (</a:t>
              </a:r>
              <a:r>
                <a:rPr lang="en-US" altLang="ko-KR" sz="1100" b="1" dirty="0" err="1" smtClean="0">
                  <a:solidFill>
                    <a:srgbClr val="FF0000"/>
                  </a:solidFill>
                </a:rPr>
                <a:t>Caratheodory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)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189806" y="1679171"/>
              <a:ext cx="8779627" cy="270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If S is a nonempty subset of      , then every point in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S can be expressed as a convex combination of n+1 or fewer points of S.</a:t>
              </a:r>
              <a:endParaRPr lang="ko-KR" altLang="en-US" sz="1100" dirty="0"/>
            </a:p>
          </p:txBody>
        </p:sp>
        <p:pic>
          <p:nvPicPr>
            <p:cNvPr id="4100" name="Picture 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683" y="173209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6" y="1408808"/>
              <a:ext cx="8879380" cy="669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9807" y="1860256"/>
            <a:ext cx="11464637" cy="4873053"/>
            <a:chOff x="189807" y="1860256"/>
            <a:chExt cx="11464637" cy="4873053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189807" y="1860256"/>
              <a:ext cx="11464637" cy="48730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Proof :   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S </a:t>
              </a:r>
              <a:r>
                <a:rPr lang="ko-KR" altLang="en-US" sz="1100" dirty="0" smtClean="0"/>
                <a:t>에 속하는    가 주어졌다고 하자</a:t>
              </a:r>
              <a:r>
                <a:rPr lang="en-US" altLang="ko-KR" sz="1100" dirty="0" smtClean="0"/>
                <a:t>.                                             </a:t>
              </a:r>
              <a:r>
                <a:rPr lang="ko-KR" altLang="en-US" sz="1100" dirty="0" smtClean="0"/>
                <a:t>로 쓸 수 있고</a:t>
              </a:r>
              <a:r>
                <a:rPr lang="en-US" altLang="ko-KR" sz="1100" dirty="0" smtClean="0"/>
                <a:t>,         S,                                                               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목표는     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가지는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위와 같이 표현할 수 있는가를 보이는 것이다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               이라 하면</a:t>
              </a:r>
              <a:r>
                <a:rPr lang="en-US" altLang="ko-KR" sz="1100" dirty="0" smtClean="0"/>
                <a:t>,               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err="1" smtClean="0"/>
                <a:t>affinely</a:t>
              </a:r>
              <a:r>
                <a:rPr lang="en-US" altLang="ko-KR" sz="1100" dirty="0" smtClean="0"/>
                <a:t> dependent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그러므로 정의에 의해  모두 </a:t>
              </a:r>
              <a:r>
                <a:rPr lang="en-US" altLang="ko-KR" sz="1100" dirty="0" smtClean="0"/>
                <a:t>0 </a:t>
              </a:r>
              <a:r>
                <a:rPr lang="ko-KR" altLang="en-US" sz="1100" dirty="0" smtClean="0"/>
                <a:t>이 아닌 스칼라              가 존재하여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다음과 같은 두 방정식을 고려해보자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                                                                                                                           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   항을 소거한다고 했을 때</a:t>
              </a:r>
              <a:r>
                <a:rPr lang="en-US" altLang="ko-KR" sz="1100" dirty="0" smtClean="0"/>
                <a:t>,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두 방정식을 적절히 소거하여 </a:t>
              </a:r>
              <a:r>
                <a:rPr lang="en-US" altLang="ko-KR" sz="1100" dirty="0" smtClean="0"/>
                <a:t>k </a:t>
              </a:r>
              <a:r>
                <a:rPr lang="ko-KR" altLang="en-US" sz="1100" dirty="0" smtClean="0"/>
                <a:t>개 원소 보다 작은 방정식을 만들어 낼 수 있다</a:t>
              </a:r>
              <a:r>
                <a:rPr lang="en-US" altLang="ko-KR" sz="1100" dirty="0" smtClean="0"/>
                <a:t>.    </a:t>
              </a:r>
              <a:r>
                <a:rPr lang="ko-KR" altLang="en-US" sz="1100" dirty="0" smtClean="0"/>
                <a:t>계수가 모두 </a:t>
              </a:r>
              <a:r>
                <a:rPr lang="en-US" altLang="ko-KR" sz="1100" dirty="0" smtClean="0"/>
                <a:t>0</a:t>
              </a:r>
              <a:r>
                <a:rPr lang="ko-KR" altLang="en-US" sz="1100" dirty="0" smtClean="0"/>
                <a:t>이 아니기 때문에 필요에 의해            가정하고       </a:t>
              </a: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을 만족하는 </a:t>
              </a:r>
              <a:r>
                <a:rPr lang="en-US" altLang="ko-KR" sz="1100" dirty="0" err="1" smtClean="0"/>
                <a:t>i</a:t>
              </a:r>
              <a:r>
                <a:rPr lang="ko-KR" altLang="en-US" sz="1100" dirty="0" smtClean="0"/>
                <a:t>에 대해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                     </a:t>
              </a:r>
              <a:r>
                <a:rPr lang="ko-KR" altLang="en-US" sz="1100" dirty="0" smtClean="0"/>
                <a:t>라고 정렬하여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                 인                               로 표시하자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       이고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더욱이 각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실제로 만약           이면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</a:t>
              </a:r>
              <a:r>
                <a:rPr lang="ko-KR" altLang="en-US" sz="1100" dirty="0" smtClean="0"/>
                <a:t>이고            이면                          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그러므로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이제   는               점들의 </a:t>
              </a:r>
              <a:r>
                <a:rPr lang="en-US" altLang="ko-KR" sz="1100" dirty="0" smtClean="0"/>
                <a:t>k-1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combination</a:t>
              </a:r>
              <a:r>
                <a:rPr lang="ko-KR" altLang="en-US" sz="1100" dirty="0" smtClean="0"/>
                <a:t>이 되었다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과정은 </a:t>
              </a:r>
              <a:r>
                <a:rPr lang="en-US" altLang="ko-KR" sz="1100" dirty="0" smtClean="0"/>
                <a:t>S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n+1</a:t>
              </a:r>
              <a:r>
                <a:rPr lang="ko-KR" altLang="en-US" sz="1100" dirty="0" smtClean="0"/>
                <a:t>개의 </a:t>
              </a: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으로 표현될 때까지 반복될 것이다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4102" name="Picture 6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131" y="1928834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mathbf%7Bp%7D%3Dc_%7B1%7D%5Cmathbf%7Bv_%7B1%7D%7D&amp;plus;c_%7B2%7D%5Cmathbf%7Bv_%7B2%7D%7D&amp;plus;...&amp;plus;c_%7Bk%7D%5Cmathbf%7Bv_%7Bk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70" y="1895125"/>
              <a:ext cx="20859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mathbf%7Bv_%7Bi%7D%7D%5Ci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659" y="1924071"/>
              <a:ext cx="3048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latex.codecogs.com/gif.latex?c_%7B1%7D&amp;plus;c_%7B2%7D&amp;plus;...&amp;plus;c_%7Bk%7D%3D1%2C%20c_%7Bi%7D%5Cgeq%200%2C%5C%2C%5C%2Ci%20%3D%201%2C...%2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647" y="1885971"/>
              <a:ext cx="29337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k%5Cleq%20n&amp;plus;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61" y="2182042"/>
              <a:ext cx="7048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995" y="220109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k%3E%20n&amp;plus;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89" y="2461950"/>
              <a:ext cx="7048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mathbf%7B%5Cleft%20%5C%7B%20v_%7B1%7D%2C...%2Cv_%7Bk%7D%20%5Cright%20%5C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251" y="2423850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d_%7B1%7D%2C...%2Cd_%7Bk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696" y="2461950"/>
              <a:ext cx="609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https://latex.codecogs.com/gif.latex?%5Csum_%7Bi%3D1%7D%5E%7Bk%7Dd_%7Bi%7D%5Cmathbf%7Bv_%7Bi%7D%7D%3D%5Cmathbf%7B0%7D%20%5C%2C%5C%2C%5C%2Cand%5C%2C%5C%2C%5C%2C%5Csum_%7Bi%3D1%7D%5E%7Bk%7Dd_%7Bi%7D%3D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981" y="2721240"/>
              <a:ext cx="2105025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https://latex.codecogs.com/gif.latex?c_%7B1%7D%5Cmathbf%7Bv_%7B1%7D%7D&amp;plus;c_%7B2%7D%5Cmathbf%7Bv_%7B2%7D%7D&amp;plus;...&amp;plus;c_%7Bk%7D%5Cmathbf%7Bv_%7Bk%7D%7D%3D%5Cmathbf%7Bp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981" y="3559686"/>
              <a:ext cx="20859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https://latex.codecogs.com/gif.latex?d_%7B1%7D%5Cmathbf%7Bv_%7B1%7D%7D&amp;plus;d_%7B2%7D%5Cmathbf%7Bv_%7B2%7D%7D&amp;plus;...&amp;plus;d_%7Bk%7D%5Cmathbf%7Bv_%7Bk%7D%7D%3D%5Cmathbf%7B0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981" y="3833106"/>
              <a:ext cx="21240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 descr="https://latex.codecogs.com/gif.latex?d_%7Bi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392" y="4135791"/>
              <a:ext cx="1238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 descr="https://latex.codecogs.com/gif.latex?d_%7Bk%7D%3E%2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550" y="4134208"/>
              <a:ext cx="4762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c_%7Bk%7D/d_%7Bk%7D%5Cleq%20c_%7Bi%7D/d_%7Bi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02" y="4371641"/>
              <a:ext cx="962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d_%7Bi%7D%3E%2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42" y="4131821"/>
              <a:ext cx="4572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Picture 36" descr="https://latex.codecogs.com/gif.latex?i%20%3D%201%2C...%2Ck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432" y="4399004"/>
              <a:ext cx="7620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4" name="Picture 38" descr="https://latex.codecogs.com/gif.latex?b_%7Bi%7D%3D%20c_%7Bi%7D-%28c_%7Bk%7D/d_%7Bk%7D%29d_%7Bi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45" y="4399004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6" name="Picture 40" descr="https://latex.codecogs.com/gif.latex?b_%7Bk%7D%3D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783" y="4399004"/>
              <a:ext cx="466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8" name="Picture 42" descr="https://latex.codecogs.com/gif.latex?%5Csum_%7Bi%3D1%7D%5E%7Bk%7Db_%7Bi%7D%3D%5Csum_%7Bi%3D1%7D%5E%7Bk%7Dc_%7Bi%7D-%5Cfrac%7Bc_%7Bk%7D%7D%7Bd_%7Bk%7D%7D%5Csum_%7Bi%3D1%7D%5E%7Bk%7Dd_%7Bi%7D%3D%201-0%3D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216" y="4648955"/>
              <a:ext cx="28003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0" name="Picture 44" descr="https://latex.codecogs.com/gif.latex?b_%7Bi%7D%5Cgeq%200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37" y="5241808"/>
              <a:ext cx="4381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2" name="Picture 46" descr="https://latex.codecogs.com/gif.latex?d_%7Bi%7D%5Cleq%20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055" y="5241808"/>
              <a:ext cx="4572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atex.codecogs.com/gif.latex?c_%7Bk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504" y="3873543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https://latex.codecogs.com/gif.latex?b_%7Bi%7D%5Cgeq%20c_%7Bi%7D%5Cgeq%200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607" y="5241808"/>
              <a:ext cx="800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s://latex.codecogs.com/gif.latex?d_%7Bi%7D%3E%2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768" y="5239671"/>
              <a:ext cx="4572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https://latex.codecogs.com/gif.latex?b_%7Bi%7D%3Dd_%7Bi%7D%28c_%7Bi%7D/d_%7Bi%7D-%20c_%7Bk%7D/d_%7Bk%7D%29%5Cgeq%200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740" y="5217572"/>
              <a:ext cx="1895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https://latex.codecogs.com/gif.latex?%5Csum_%7Bi%3D1%7D%5E%7Bk-1%7Db_%7Bi%7D%5Cmathbf%7Bv_%7Bi%7D%7D%3D%5Csum_%7Bi%3D1%7D%5E%7Bk%7Db_%7Bi%7D%5Cmathbf%7Bv_%7Bi%7D%7D%3D%5Csum_%7Bi%3D1%7D%5E%7Bk%7D%28c_%7Bi%7D-%5Cfrac%7Bc_%7Bk%7D%7D%7Bd_%7Bk%7D%7Dd_%7Bi%7D%29%5Cmathbf%7Bv_%7Bi%7D%7D%3D%5Csum_%7Bi%3D1%7D%5E%7Bk%7Dc_%7Bi%7D%5Cmathbf%7Bv_%7Bi%7D%7D-%5Cfrac%7Bc_%7Bk%7D%7D%7Bd_%7Bk%7D%7D%5Csum_%7Bi%3D1%7D%5E%7Bk%7Dd_%7Bi%7D%5Cmathbf%7Bv_%7Bi%7D%7D%3D%5Csum_%7Bi%3D1%7D%5E%7Bk%7Dc_%7Bi%7D%5Cmathbf%7Bv_%7Bi%7D%7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53" y="5565195"/>
              <a:ext cx="5324475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https://latex.codecogs.com/gif.latex?%3D%5Cmathbf%7Bp%7D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550" y="5796941"/>
              <a:ext cx="2857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63" y="636099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https://latex.codecogs.com/gif.latex?%5Cmathbf%7Bv_%7B1%7D%2C...%2Cv_%7Bk%7D%7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799" y="6360997"/>
              <a:ext cx="6572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내용 개체 틀 2"/>
            <p:cNvSpPr txBox="1">
              <a:spLocks/>
            </p:cNvSpPr>
            <p:nvPr/>
          </p:nvSpPr>
          <p:spPr>
            <a:xfrm>
              <a:off x="7331082" y="4774866"/>
              <a:ext cx="2522160" cy="2738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&lt;-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S </a:t>
              </a:r>
              <a:r>
                <a:rPr lang="ko-KR" altLang="en-US" sz="1100" dirty="0" smtClean="0"/>
                <a:t>인 조건을 만족시키려고 </a:t>
              </a:r>
              <a:endParaRPr lang="ko-KR" altLang="en-US" sz="11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3217" y="1071204"/>
            <a:ext cx="9052560" cy="77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9319926" y="1125040"/>
            <a:ext cx="2708589" cy="72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위에 문장이 이해가 잘 되지 않음</a:t>
            </a:r>
            <a:r>
              <a:rPr lang="en-US" altLang="ko-KR" sz="1100" dirty="0" smtClean="0">
                <a:solidFill>
                  <a:srgbClr val="92D050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여기서 말하는 것은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affinely</a:t>
            </a:r>
            <a:r>
              <a:rPr lang="en-US" altLang="ko-KR" sz="1100" dirty="0" smtClean="0">
                <a:solidFill>
                  <a:srgbClr val="FF0000"/>
                </a:solidFill>
              </a:rPr>
              <a:t> independent </a:t>
            </a:r>
            <a:r>
              <a:rPr lang="ko-KR" altLang="en-US" sz="1100" dirty="0" smtClean="0">
                <a:solidFill>
                  <a:srgbClr val="FF0000"/>
                </a:solidFill>
              </a:rPr>
              <a:t>개념과 관련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9078858" y="2334442"/>
            <a:ext cx="2841593" cy="1734935"/>
            <a:chOff x="9078858" y="2334442"/>
            <a:chExt cx="2841593" cy="1734935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10072659" y="3483033"/>
              <a:ext cx="1847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10072659" y="2334442"/>
              <a:ext cx="0" cy="114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정오각형 18"/>
            <p:cNvSpPr/>
            <p:nvPr/>
          </p:nvSpPr>
          <p:spPr>
            <a:xfrm>
              <a:off x="10374284" y="2543695"/>
              <a:ext cx="1280160" cy="814647"/>
            </a:xfrm>
            <a:prstGeom prst="pent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1625351" y="2827649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0359737" y="2824511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0606223" y="3334150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0979644" y="2527715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1391803" y="3318170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763" y="2336940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타원 60"/>
            <p:cNvSpPr/>
            <p:nvPr/>
          </p:nvSpPr>
          <p:spPr>
            <a:xfrm>
              <a:off x="10676299" y="3036884"/>
              <a:ext cx="45719" cy="56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57" idx="0"/>
              <a:endCxn id="58" idx="3"/>
            </p:cNvCxnSpPr>
            <p:nvPr/>
          </p:nvCxnSpPr>
          <p:spPr>
            <a:xfrm flipV="1">
              <a:off x="10629083" y="2575644"/>
              <a:ext cx="357256" cy="7585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19" idx="1"/>
              <a:endCxn id="19" idx="0"/>
            </p:cNvCxnSpPr>
            <p:nvPr/>
          </p:nvCxnSpPr>
          <p:spPr>
            <a:xfrm flipV="1">
              <a:off x="10374285" y="2543695"/>
              <a:ext cx="640079" cy="31116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6" idx="4"/>
              <a:endCxn id="57" idx="1"/>
            </p:cNvCxnSpPr>
            <p:nvPr/>
          </p:nvCxnSpPr>
          <p:spPr>
            <a:xfrm>
              <a:off x="10382597" y="2880663"/>
              <a:ext cx="230321" cy="4617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내용 개체 틀 2"/>
            <p:cNvSpPr txBox="1">
              <a:spLocks/>
            </p:cNvSpPr>
            <p:nvPr/>
          </p:nvSpPr>
          <p:spPr>
            <a:xfrm>
              <a:off x="9078858" y="3535579"/>
              <a:ext cx="2708589" cy="5337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smtClean="0">
                  <a:solidFill>
                    <a:srgbClr val="FF0000"/>
                  </a:solidFill>
                </a:rPr>
                <a:t>이 점은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개의 점 혹은 그보다 같거나 작은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S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의 점들의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convex combination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으로 만들어질 수 있음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직선 화살표 연결선 32"/>
            <p:cNvCxnSpPr>
              <a:endCxn id="61" idx="2"/>
            </p:cNvCxnSpPr>
            <p:nvPr/>
          </p:nvCxnSpPr>
          <p:spPr>
            <a:xfrm flipV="1">
              <a:off x="10433152" y="3064960"/>
              <a:ext cx="243147" cy="494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7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Convex combinations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7" y="1358932"/>
            <a:ext cx="383771" cy="253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</a:t>
            </a:r>
            <a:endParaRPr lang="ko-KR" altLang="en-US" sz="1100" dirty="0"/>
          </a:p>
        </p:txBody>
      </p:sp>
      <p:pic>
        <p:nvPicPr>
          <p:cNvPr id="2050" name="Picture 2" descr="https://latex.codecogs.com/gif.latex?%5Cmathbf%7Bv_%7B1%7D%7D%3D%5Cbegin%7Bbmatrix%7D%201%5C%5C%200%20%5Cend%7Bbmatrix%7D%2C%5Cmathbf%7Bv_%7B2%7D%7D%3D%5Cbegin%7Bbmatrix%7D%202%5C%5C%203%20%5Cend%7Bbmatrix%7D%2C%5Cmathbf%7Bv_%7B3%7D%7D%3D%5Cbegin%7Bbmatrix%7D%205%5C%5C%204%20%5Cend%7Bbmatrix%7D%2C%5Cmathbf%7Bv_%7B4%7D%7D%3D%5Cbegin%7Bbmatrix%7D%203%5C%5C%200%20%5Cend%7Bbmatrix%7D%2C%5Cmathbf%7Bp%7D%3D%5Cbegin%7Bbmatrix%7D%20%5Cfrac%7B10%7D%7B3%7D%5C%5C%20%5Cfrac%7B5%7D%7B2%7D%20%5Cend%7Bb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1398356"/>
            <a:ext cx="37814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S%20%3D%20%5Cleft%20%5C%7B%20%5Cmathbf%7Bv_%7B1%7D%2Cv_%7B2%7D%2Cv_%7B3%7D%2Cv_%7B4%7D%7D%20%5Cright%20%5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48" y="1522181"/>
            <a:ext cx="1466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frac%7B1%7D%7B4%7D%5Cmathbf%7Bv_%7B1%7D%7D&amp;plus;%5Cfrac%7B1%7D%7B6%7D%5Cmathbf%7Bv_%7B2%7D%7D&amp;plus;%5Cfrac%7B1%7D%7B2%7D%5Cmathbf%7Bv_%7B3%7D%7D&amp;plus;%5Cfrac%7B1%7D%7B12%7D%5Cmathbf%7Bv_%7B4%7D%7D%3D%5Cmathbf%7B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2202439"/>
            <a:ext cx="2238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381894" y="2305050"/>
            <a:ext cx="2969029" cy="24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S 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affinely</a:t>
            </a:r>
            <a:r>
              <a:rPr lang="en-US" altLang="ko-KR" sz="1100" dirty="0" smtClean="0"/>
              <a:t> dependent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73578" y="3031851"/>
            <a:ext cx="3616037" cy="24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err="1" smtClean="0"/>
              <a:t>Affinely</a:t>
            </a:r>
            <a:r>
              <a:rPr lang="en-US" altLang="ko-KR" sz="1100" dirty="0" smtClean="0"/>
              <a:t> dependent </a:t>
            </a:r>
            <a:r>
              <a:rPr lang="ko-KR" altLang="en-US" sz="1100" dirty="0" smtClean="0"/>
              <a:t>관계를 보기 위해 </a:t>
            </a:r>
            <a:r>
              <a:rPr lang="ko-KR" altLang="en-US" sz="1100" dirty="0" smtClean="0">
                <a:solidFill>
                  <a:srgbClr val="FF0000"/>
                </a:solidFill>
              </a:rPr>
              <a:t>기술을 사용</a:t>
            </a:r>
            <a:r>
              <a:rPr lang="ko-KR" altLang="en-US" sz="1100" dirty="0" smtClean="0"/>
              <a:t>하여 </a:t>
            </a:r>
            <a:endParaRPr lang="ko-KR" altLang="en-US" sz="1100" dirty="0"/>
          </a:p>
        </p:txBody>
      </p:sp>
      <p:pic>
        <p:nvPicPr>
          <p:cNvPr id="2056" name="Picture 8" descr="https://latex.codecogs.com/gif.latex?-5%5Cmathbf%7Bv_%7B1%7D%7D&amp;plus;4%5Cmathbf%7Bv_%7B2%7D%7D-3%5Cmathbf%7Bv_%7B3%7D%7D&amp;plus;4%5Cmathbf%7Bv_%7B4%7D%7D%3D%5Cmathbf%7B0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48" y="3085320"/>
            <a:ext cx="2152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381692" y="733660"/>
            <a:ext cx="8762308" cy="24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err="1" smtClean="0"/>
              <a:t>Caratheodory’s</a:t>
            </a:r>
            <a:r>
              <a:rPr lang="en-US" altLang="ko-KR" sz="1100" dirty="0" smtClean="0"/>
              <a:t> theorem </a:t>
            </a:r>
            <a:r>
              <a:rPr lang="ko-KR" altLang="en-US" sz="1100" dirty="0" smtClean="0"/>
              <a:t>을 이용하여 </a:t>
            </a:r>
            <a:r>
              <a:rPr lang="en-US" altLang="ko-KR" sz="1100" dirty="0" smtClean="0"/>
              <a:t>S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개점으로 </a:t>
            </a:r>
            <a:r>
              <a:rPr lang="en-US" altLang="ko-KR" sz="1100" dirty="0" smtClean="0"/>
              <a:t>P 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convex combination </a:t>
            </a:r>
            <a:r>
              <a:rPr lang="ko-KR" altLang="en-US" sz="1100" dirty="0" smtClean="0"/>
              <a:t>으로 표현해본다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3" name="Picture 6" descr="https://latex.codecogs.com/gif.latex?%5Cfrac%7B1%7D%7B4%7D%5Cmathbf%7Bv_%7B1%7D%7D&amp;plus;%5Cfrac%7B1%7D%7B6%7D%5Cmathbf%7Bv_%7B2%7D%7D&amp;plus;%5Cfrac%7B1%7D%7B2%7D%5Cmathbf%7Bv_%7B3%7D%7D&amp;plus;%5Cfrac%7B1%7D%7B12%7D%5Cmathbf%7Bv_%7B4%7D%7D%3D%5Cmathbf%7B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3632791"/>
            <a:ext cx="2238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s://latex.codecogs.com/gif.latex?-5%5Cmathbf%7Bv_%7B1%7D%7D&amp;plus;4%5Cmathbf%7Bv_%7B2%7D%7D-3%5Cmathbf%7Bv_%7B3%7D%7D&amp;plus;4%5Cmathbf%7Bv_%7B4%7D%7D%3D%5Cmathbf%7B0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2" y="4204637"/>
            <a:ext cx="2152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3158835" y="3875358"/>
            <a:ext cx="6708371" cy="24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연립 방정식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밑의 식에서 양수이면서 소거할 때 가장 작은 값을 찾아야 하므로 </a:t>
            </a:r>
            <a:r>
              <a:rPr lang="en-US" altLang="ko-KR" sz="1100" dirty="0" smtClean="0"/>
              <a:t>v4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1/48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을 선택</a:t>
            </a:r>
            <a:endParaRPr lang="ko-KR" altLang="en-US" sz="1100" dirty="0"/>
          </a:p>
        </p:txBody>
      </p:sp>
      <p:pic>
        <p:nvPicPr>
          <p:cNvPr id="2058" name="Picture 10" descr="https://latex.codecogs.com/gif.latex?%28%5Cfrac%7B1%7D%7B4%7D&amp;plus;%5Cfrac%7B5%7D%7B48%7D%29%5Cmathbf%7Bv_%7B1%7D%7D&amp;plus;%28%5Cfrac%7B1%7D%7B6%7D-%5Cfrac%7B4%7D%7B48%7D%29%5Cmathbf%7Bv_%7B2%7D%7D&amp;plus;%28%5Cfrac%7B1%7D%7B2%7D&amp;plus;%5Cfrac%7B3%7D%7B48%7D%29%5Cmathbf%7Bv_%7B3%7D%7D&amp;plus;%28%5Cfrac%7B1%7D%7B12%7D-%5Cfrac%7B4%7D%7B48%7D%29%5Cmathbf%7Bv_%7B4%7D%7D%3D%5Cmathbf%7Bp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8" y="4772336"/>
            <a:ext cx="44386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latex?%5Cfrac%7B17%7D%7B48%7D%5Cmathbf%7Bv_%7B1%7D%7D&amp;plus;%5Cfrac%7B4%7D%7B48%7D%5Cmathbf%7Bv_%7B2%7D%7D&amp;plus;%5Cfrac%7B27%7D%7B48%7D%5Cmathbf%7Bv_%7B3%7D%7D%3D%5Cmathbf%7Bp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73" y="5330042"/>
            <a:ext cx="18954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6894202" y="3073370"/>
            <a:ext cx="3139259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이 부분 어떻게 했지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7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13508" y="1067987"/>
            <a:ext cx="2969029" cy="777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/>
              <a:t>Hyperplane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1112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7" y="598516"/>
            <a:ext cx="11522826" cy="1662546"/>
            <a:chOff x="189807" y="598516"/>
            <a:chExt cx="11522826" cy="166254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668976"/>
              <a:ext cx="2304011" cy="2620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 (linear functional)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958726"/>
              <a:ext cx="11456323" cy="12358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</a:t>
              </a:r>
              <a:r>
                <a:rPr lang="en-US" altLang="ko-KR" sz="1100" b="1" dirty="0" smtClean="0"/>
                <a:t>linear functional</a:t>
              </a:r>
              <a:r>
                <a:rPr lang="en-US" altLang="ko-KR" sz="1100" dirty="0" smtClean="0"/>
                <a:t> on      is a linear transformation     from      into   . For each scalar    in   , the symbol           denotes the set of all    in      at which the value of    is   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That is,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                                                      is the set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The </a:t>
              </a:r>
              <a:r>
                <a:rPr lang="en-US" altLang="ko-KR" sz="1100" b="1" dirty="0" smtClean="0"/>
                <a:t>zero</a:t>
              </a:r>
              <a:r>
                <a:rPr lang="en-US" altLang="ko-KR" sz="1100" dirty="0" smtClean="0"/>
                <a:t> functional is the transformation such that                for all     in     . All other linear </a:t>
              </a:r>
              <a:r>
                <a:rPr lang="en-US" altLang="ko-KR" sz="1100" dirty="0" err="1" smtClean="0"/>
                <a:t>functionals</a:t>
              </a:r>
              <a:r>
                <a:rPr lang="en-US" altLang="ko-KR" sz="1100" dirty="0" smtClean="0"/>
                <a:t> on      are said to be </a:t>
              </a:r>
              <a:r>
                <a:rPr lang="en-US" altLang="ko-KR" sz="1100" b="1" dirty="0" smtClean="0"/>
                <a:t>nonzero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</p:txBody>
        </p:sp>
        <p:pic>
          <p:nvPicPr>
            <p:cNvPr id="3074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77" y="1002900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799" y="96704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189" y="1002900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332" y="1002900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608" y="1010664"/>
              <a:ext cx="952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036" y="100289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617" y="961613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063741" y="1035284"/>
              <a:ext cx="129324" cy="9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0800" y="100289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003" y="96704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https://latex.codecogs.com/gif.latex?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3882" y="1010664"/>
              <a:ext cx="952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489" y="1526682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left%20%5C%7B%20%5Cmathbf%7Bx%7D%5Cin%20%5Cmathbb%7BR%7D%5E%7Bn%7D%3Af%28%5Cmathbf%7Bx%7D%29%3Dd%20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747" y="1526682"/>
              <a:ext cx="1476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f%28%5Cmathbf%7Bx%7D%29%3D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33" y="1816966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737843" y="1865367"/>
              <a:ext cx="129324" cy="9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495" y="1835596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492" y="184874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598516"/>
              <a:ext cx="11522826" cy="166254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/>
          <p:cNvSpPr txBox="1">
            <a:spLocks/>
          </p:cNvSpPr>
          <p:nvPr/>
        </p:nvSpPr>
        <p:spPr>
          <a:xfrm>
            <a:off x="189808" y="2421691"/>
            <a:ext cx="375458" cy="29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</a:t>
            </a:r>
            <a:endParaRPr lang="ko-KR" altLang="en-US" sz="11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89806" y="2730605"/>
            <a:ext cx="11522827" cy="51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In      the plane                              is the hyperplane, the set of points at which the </a:t>
            </a:r>
            <a:r>
              <a:rPr lang="en-US" altLang="ko-KR" sz="1100" dirty="0" smtClean="0">
                <a:solidFill>
                  <a:srgbClr val="FF0000"/>
                </a:solidFill>
              </a:rPr>
              <a:t>linear functional</a:t>
            </a:r>
            <a:r>
              <a:rPr lang="en-US" altLang="ko-KR" sz="1100" dirty="0" smtClean="0"/>
              <a:t>                                        has the value 21. This hyperplane is the </a:t>
            </a:r>
            <a:r>
              <a:rPr lang="en-US" altLang="ko-KR" sz="1100" dirty="0" smtClean="0">
                <a:solidFill>
                  <a:srgbClr val="FF0000"/>
                </a:solidFill>
              </a:rPr>
              <a:t>set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094" name="Picture 22" descr="https://latex.codecogs.com/gif.latex?%5Cmathbb%7BR%7D%5E%7B3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" y="2747232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latex.codecogs.com/gif.latex?5x-2y&amp;plus;3z%3D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12" y="2780263"/>
            <a:ext cx="1343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latex.codecogs.com/gif.latex?g%28x%2Cy%2Cz%29%3D5x-2y&amp;plus;3z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0" y="2756535"/>
            <a:ext cx="18288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latex.codecogs.com/gif.latex?%5Cleft%20%5B%20g%3A21%20%5Cright%20%5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931482"/>
            <a:ext cx="457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26" y="3507236"/>
            <a:ext cx="2807719" cy="2201572"/>
          </a:xfrm>
          <a:prstGeom prst="rect">
            <a:avLst/>
          </a:prstGeom>
        </p:spPr>
      </p:pic>
      <p:sp>
        <p:nvSpPr>
          <p:cNvPr id="31" name="내용 개체 틀 2"/>
          <p:cNvSpPr txBox="1">
            <a:spLocks/>
          </p:cNvSpPr>
          <p:nvPr/>
        </p:nvSpPr>
        <p:spPr>
          <a:xfrm>
            <a:off x="7320285" y="3772145"/>
            <a:ext cx="4392347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Hyperplane </a:t>
            </a:r>
            <a:r>
              <a:rPr lang="ko-KR" altLang="en-US" sz="1100" dirty="0" smtClean="0">
                <a:solidFill>
                  <a:srgbClr val="FF0000"/>
                </a:solidFill>
              </a:rPr>
              <a:t>을 </a:t>
            </a:r>
            <a:r>
              <a:rPr lang="en-US" altLang="ko-KR" sz="1100" dirty="0" smtClean="0">
                <a:solidFill>
                  <a:srgbClr val="FF0000"/>
                </a:solidFill>
              </a:rPr>
              <a:t>linear functional </a:t>
            </a:r>
            <a:r>
              <a:rPr lang="ko-KR" altLang="en-US" sz="1100" dirty="0" smtClean="0">
                <a:solidFill>
                  <a:srgbClr val="FF0000"/>
                </a:solidFill>
              </a:rPr>
              <a:t>개념을 이용하여 정의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7521516" y="4481417"/>
            <a:ext cx="4415559" cy="161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Affine </a:t>
            </a:r>
            <a:r>
              <a:rPr lang="ko-KR" altLang="en-US" sz="1100" dirty="0" smtClean="0">
                <a:solidFill>
                  <a:srgbClr val="92D050"/>
                </a:solidFill>
              </a:rPr>
              <a:t>과 </a:t>
            </a:r>
            <a:r>
              <a:rPr lang="en-US" altLang="ko-KR" sz="1100" dirty="0" smtClean="0">
                <a:solidFill>
                  <a:srgbClr val="92D050"/>
                </a:solidFill>
              </a:rPr>
              <a:t>hyperplane</a:t>
            </a:r>
            <a:r>
              <a:rPr lang="ko-KR" altLang="en-US" sz="1100" dirty="0" smtClean="0">
                <a:solidFill>
                  <a:srgbClr val="92D050"/>
                </a:solidFill>
              </a:rPr>
              <a:t>은 어떤 관계가 있을까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Affine      flat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flat      hyperplane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" name="Picture 2" descr="https://latex.codecogs.com/gif.latex?%5CLeftrightarro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92" y="4826173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latex.codecogs.com/gif.latex?%5CLeftrightarro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50" y="5105477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6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89806" y="635725"/>
            <a:ext cx="11190318" cy="6006143"/>
            <a:chOff x="189806" y="635725"/>
            <a:chExt cx="11190318" cy="6006143"/>
          </a:xfrm>
        </p:grpSpPr>
        <p:grpSp>
          <p:nvGrpSpPr>
            <p:cNvPr id="6" name="그룹 5"/>
            <p:cNvGrpSpPr/>
            <p:nvPr/>
          </p:nvGrpSpPr>
          <p:grpSpPr>
            <a:xfrm>
              <a:off x="189807" y="635725"/>
              <a:ext cx="9278390" cy="669373"/>
              <a:chOff x="189807" y="635725"/>
              <a:chExt cx="9278390" cy="669373"/>
            </a:xfrm>
          </p:grpSpPr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89807" y="635725"/>
                <a:ext cx="9278390" cy="6693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100" dirty="0" smtClean="0"/>
                  <a:t>만약   가     에서 </a:t>
                </a:r>
                <a:r>
                  <a:rPr lang="en-US" altLang="ko-KR" sz="1100" dirty="0" smtClean="0"/>
                  <a:t>linear functional </a:t>
                </a:r>
                <a:r>
                  <a:rPr lang="ko-KR" altLang="en-US" sz="1100" dirty="0" smtClean="0"/>
                  <a:t>일 때</a:t>
                </a:r>
                <a:r>
                  <a:rPr lang="en-US" altLang="ko-KR" sz="1100" dirty="0" smtClean="0"/>
                  <a:t>, linear transformation    </a:t>
                </a:r>
                <a:r>
                  <a:rPr lang="ko-KR" altLang="en-US" sz="1100" dirty="0" smtClean="0"/>
                  <a:t>의</a:t>
                </a: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standard matrix </a:t>
                </a:r>
                <a:r>
                  <a:rPr lang="ko-KR" altLang="en-US" sz="1100" dirty="0" smtClean="0"/>
                  <a:t>는 </a:t>
                </a:r>
                <a:r>
                  <a:rPr lang="en-US" altLang="ko-KR" sz="1100" dirty="0" smtClean="0"/>
                  <a:t>1 x n matrix    </a:t>
                </a:r>
                <a:r>
                  <a:rPr lang="ko-KR" altLang="en-US" sz="1100" dirty="0" smtClean="0"/>
                  <a:t>이다</a:t>
                </a:r>
                <a:r>
                  <a:rPr lang="en-US" altLang="ko-KR" sz="1100" dirty="0" smtClean="0"/>
                  <a:t>.                                  </a:t>
                </a:r>
                <a:r>
                  <a:rPr lang="ko-KR" altLang="en-US" sz="1100" dirty="0" smtClean="0"/>
                  <a:t>그래서</a:t>
                </a:r>
                <a:endParaRPr lang="en-US" altLang="ko-KR" sz="1100" dirty="0" smtClean="0"/>
              </a:p>
              <a:p>
                <a:pPr marL="0" indent="0">
                  <a:buNone/>
                </a:pP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                                                              is the same as </a:t>
                </a:r>
                <a:endParaRPr lang="en-US" altLang="ko-KR" sz="1100" dirty="0"/>
              </a:p>
            </p:txBody>
          </p:sp>
          <p:pic>
            <p:nvPicPr>
              <p:cNvPr id="6146" name="Picture 2" descr="https://latex.codecogs.com/gif.latex?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836" y="652131"/>
                <a:ext cx="952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8" name="Picture 4" descr="https://latex.codecogs.com/gif.latex?%5Cmathbb%7BR%7D%5E%7Bn%7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091" y="678642"/>
                <a:ext cx="20002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s://latex.codecogs.com/gif.latex?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937" y="640542"/>
                <a:ext cx="952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0" name="Picture 6" descr="https://latex.codecogs.com/gif.latex?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127" y="690231"/>
                <a:ext cx="12382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4" name="Picture 10" descr="https://latex.codecogs.com/gif.latex?%5Cleft%20%5B%20f%3A0%20%5Cright%20%5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573" y="918525"/>
                <a:ext cx="3905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6" name="Picture 12" descr="https://latex.codecogs.com/gif.latex?%5Cleft%20%5C%7B%20%5Cmathbf%7Bx%7D%5Cin%20%5Cmathbb%7BR%7D%5E%7Bn%7D%3AA%5Cmathbf%7Bx%7D%3D0%20%5Cright%20%5C%7D%3DNul%5C%2C%5C%2C%20A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627" y="918525"/>
                <a:ext cx="209550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8" name="Picture 14" descr="https://latex.codecogs.com/gif.latex?A%3D%5Cleft%20%5B%20a_%7B1%7D%5C%2C%5C%2C%5C%2Ca_%7B2%7D%5C%2C%5C%2C%5C%2C...%5C%2C%5C%2C%5C%2Ca_%7Bn%7D%20%5Cright%20%5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1770" y="681918"/>
                <a:ext cx="13239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189806" y="1346827"/>
              <a:ext cx="11190318" cy="52950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Nonzero functional </a:t>
              </a:r>
              <a:r>
                <a:rPr lang="ko-KR" altLang="en-US" sz="1100" dirty="0" smtClean="0"/>
                <a:t>인 경우</a:t>
              </a:r>
              <a:r>
                <a:rPr lang="en-US" altLang="ko-KR" sz="1100" dirty="0" smtClean="0"/>
                <a:t>,              = 1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dim            = n-1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(rank theorem</a:t>
              </a:r>
              <a:r>
                <a:rPr lang="ko-KR" altLang="en-US" sz="1100" dirty="0" smtClean="0"/>
                <a:t>에 의해</a:t>
              </a:r>
              <a:r>
                <a:rPr lang="en-US" altLang="ko-KR" sz="1100" dirty="0" smtClean="0"/>
                <a:t>). </a:t>
              </a:r>
              <a:r>
                <a:rPr lang="ko-KR" altLang="en-US" sz="1100" dirty="0" smtClean="0"/>
                <a:t>그러므로 </a:t>
              </a:r>
              <a:r>
                <a:rPr lang="en-US" altLang="ko-KR" sz="1100" dirty="0" smtClean="0"/>
                <a:t>subspace      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n-1 dim </a:t>
              </a:r>
              <a:r>
                <a:rPr lang="ko-KR" altLang="en-US" sz="1100" dirty="0" smtClean="0"/>
                <a:t>을 갖고 그래서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또한     가    에서 어떠한 숫자라면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             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is the same as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    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particular solution   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를 사용하여              의 해집합에    만큼 이동하여              의 해집합을 얻을 수 있는 정리를 </a:t>
              </a:r>
              <a:r>
                <a:rPr lang="ko-KR" altLang="en-US" sz="1100" dirty="0" smtClean="0"/>
                <a:t>사용하여</a:t>
              </a: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transformation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standard matrix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그러므로            는            와 평행한 </a:t>
              </a:r>
              <a:r>
                <a:rPr lang="en-US" altLang="ko-KR" sz="1100" dirty="0" smtClean="0"/>
                <a:t>hyperplane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1 x n matrix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             </a:t>
              </a:r>
              <a:r>
                <a:rPr lang="ko-KR" altLang="en-US" sz="1100" dirty="0" smtClean="0"/>
                <a:t>는 내적        로 쓸 수 있고 </a:t>
              </a:r>
              <a:r>
                <a:rPr lang="en-US" altLang="ko-KR" sz="1100" dirty="0" smtClean="0"/>
                <a:t>(    </a:t>
              </a:r>
              <a:r>
                <a:rPr lang="ko-KR" altLang="en-US" sz="1100" dirty="0" smtClean="0"/>
                <a:t>와 같은 성분을 가지는            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그러므로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                         is the same as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그러므로                                              이고</a:t>
              </a:r>
              <a:r>
                <a:rPr lang="en-US" altLang="ko-KR" sz="1100" dirty="0" smtClean="0"/>
                <a:t>,      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n </a:t>
              </a:r>
              <a:r>
                <a:rPr lang="ko-KR" altLang="en-US" sz="1100" dirty="0" smtClean="0"/>
                <a:t>벡터와 직교하는 모든 성분들의 집합이다</a:t>
              </a:r>
              <a:r>
                <a:rPr lang="en-US" altLang="ko-KR" sz="1100" dirty="0" smtClean="0"/>
                <a:t>. 3</a:t>
              </a:r>
              <a:r>
                <a:rPr lang="ko-KR" altLang="en-US" sz="1100" dirty="0" smtClean="0"/>
                <a:t>차원 기하 공간과 미적분학에서는 이런 </a:t>
              </a:r>
              <a:r>
                <a:rPr lang="en-US" altLang="ko-KR" sz="1100" dirty="0" smtClean="0"/>
                <a:t>n</a:t>
              </a:r>
              <a:r>
                <a:rPr lang="ko-KR" altLang="en-US" sz="1100" dirty="0" smtClean="0"/>
                <a:t>벡터를          에 관련된 법선 벡터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normal</a:t>
              </a:r>
              <a:r>
                <a:rPr lang="en-US" altLang="ko-KR" sz="1100" dirty="0" smtClean="0"/>
                <a:t> vector)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.(</a:t>
              </a:r>
              <a:r>
                <a:rPr lang="ko-KR" altLang="en-US" sz="1100" dirty="0" smtClean="0"/>
                <a:t>단위 벡터일 필요는 없다</a:t>
              </a:r>
              <a:r>
                <a:rPr lang="en-US" altLang="ko-KR" sz="1100" dirty="0" smtClean="0"/>
                <a:t>.) </a:t>
              </a:r>
              <a:r>
                <a:rPr lang="ko-KR" altLang="en-US" sz="1100" dirty="0" smtClean="0"/>
                <a:t>또한 </a:t>
              </a:r>
              <a:r>
                <a:rPr lang="en-US" altLang="ko-KR" sz="1100" dirty="0" smtClean="0"/>
                <a:t>n </a:t>
              </a:r>
              <a:r>
                <a:rPr lang="ko-KR" altLang="en-US" sz="1100" dirty="0" smtClean="0"/>
                <a:t>은 각 평행한 </a:t>
              </a:r>
              <a:r>
                <a:rPr lang="en-US" altLang="ko-KR" sz="1100" dirty="0" smtClean="0"/>
                <a:t>hyperplane          </a:t>
              </a:r>
              <a:r>
                <a:rPr lang="ko-KR" altLang="en-US" sz="1100" dirty="0" smtClean="0"/>
                <a:t>와</a:t>
              </a:r>
              <a:r>
                <a:rPr lang="en-US" altLang="ko-KR" sz="1100" dirty="0" smtClean="0"/>
                <a:t> </a:t>
              </a:r>
              <a:r>
                <a:rPr lang="en-US" altLang="ko-KR" sz="1100" b="1" dirty="0" smtClean="0"/>
                <a:t>normal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심지어         가 </a:t>
              </a:r>
              <a:r>
                <a:rPr lang="en-US" altLang="ko-KR" sz="1100" dirty="0" smtClean="0"/>
                <a:t>0</a:t>
              </a:r>
              <a:r>
                <a:rPr lang="ko-KR" altLang="en-US" sz="1100" dirty="0" smtClean="0"/>
                <a:t>이 아니더라도 즉          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         에 대한 또 다른 이름으론  의 </a:t>
              </a:r>
              <a:r>
                <a:rPr lang="en-US" altLang="ko-KR" sz="1100" dirty="0" smtClean="0"/>
                <a:t>level set(</a:t>
              </a:r>
              <a:r>
                <a:rPr lang="ko-KR" altLang="en-US" sz="1100" dirty="0" smtClean="0"/>
                <a:t>등위 집합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n </a:t>
              </a:r>
              <a:r>
                <a:rPr lang="ko-KR" altLang="en-US" sz="1100" dirty="0" smtClean="0"/>
                <a:t>은                    일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때</a:t>
              </a:r>
              <a:r>
                <a:rPr lang="en-US" altLang="ko-KR" sz="1100" dirty="0" smtClean="0"/>
                <a:t>,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gradient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</a:t>
              </a:r>
            </a:p>
          </p:txBody>
        </p:sp>
        <p:pic>
          <p:nvPicPr>
            <p:cNvPr id="6160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36" y="137154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2" name="Picture 18" descr="https://latex.codecogs.com/gif.latex?rank%20%5C%2C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223" y="1391474"/>
              <a:ext cx="523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latex.codecogs.com/gif.latex?Nul%5C%2C%20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002" y="1385286"/>
              <a:ext cx="4572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375" y="134008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004" y="1554600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0" name="Picture 26" descr="https://latex.codecogs.com/gif.latex?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932" y="1554600"/>
              <a:ext cx="952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3572" y="178740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 descr="https://latex.codecogs.com/gif.latex?%5Cleft%20%5C%7B%20%5Cmathbf%7Bx%7D%5Cin%20%5Cmathbb%7BR%7D%5E%7Bn%7D%3AA%5Cmathbf%7Bx%7D%3Dd%20%5Cright%20%5C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627" y="1787404"/>
              <a:ext cx="1371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6" name="Picture 32" descr="https://latex.codecogs.com/gif.latex?A%5Cmathbf%7Bx%7D%3D%5Cmathbf%7Bb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82" y="2370051"/>
              <a:ext cx="561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8" name="Picture 34" descr="https://latex.codecogs.com/gif.latex?A%5Cmathbf%7Bx%7D%3D%5Cmathbf%7B0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326" y="2377405"/>
              <a:ext cx="552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0" name="Picture 36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29" y="2398794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6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498" y="2398794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2" descr="https://latex.codecogs.com/gif.latex?A%5Cmathbf%7Bx%7D%3D%5Cmathbf%7Bb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656" y="2370051"/>
              <a:ext cx="561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2" name="Picture 38" descr="https://latex.codecogs.com/gif.latex?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695" y="238947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617" y="235116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4" name="Picture 40" descr="https://latex.codecogs.com/gif.latex?%5Cleft%20%5B%20f%3Ad%20%5Cright%20%5D%3D%5Cleft%20%5B%20f%3A0%20%5Cright%20%5D%20&amp;plus;%20%5Cmathbf%7Bp%7D%5C%2C%5C%2C%5C%2Cfor%20%5C%2C%5C%2Cany%5C%2C%5C%2C%5Cmathbf%7Bp%7D%5C%2C%5C%2Cin%5C%2C%5C%2C%5Cleft%20%5B%20f%3Ad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477" y="2767816"/>
              <a:ext cx="2952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6" name="Picture 42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55" y="304725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8" name="Picture 44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097" y="304725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/>
            <p:cNvGrpSpPr/>
            <p:nvPr/>
          </p:nvGrpSpPr>
          <p:grpSpPr>
            <a:xfrm>
              <a:off x="4076406" y="3349898"/>
              <a:ext cx="2130140" cy="1168367"/>
              <a:chOff x="2599370" y="3408219"/>
              <a:chExt cx="2130140" cy="1168367"/>
            </a:xfrm>
          </p:grpSpPr>
          <p:sp>
            <p:nvSpPr>
              <p:cNvPr id="44" name="순서도: 데이터 43"/>
              <p:cNvSpPr/>
              <p:nvPr/>
            </p:nvSpPr>
            <p:spPr>
              <a:xfrm>
                <a:off x="3108785" y="3738733"/>
                <a:ext cx="1620725" cy="293953"/>
              </a:xfrm>
              <a:prstGeom prst="flowChartInputOutpu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데이터 15"/>
              <p:cNvSpPr/>
              <p:nvPr/>
            </p:nvSpPr>
            <p:spPr>
              <a:xfrm>
                <a:off x="3100473" y="4253698"/>
                <a:ext cx="1620725" cy="293953"/>
              </a:xfrm>
              <a:prstGeom prst="flowChartInputOutpu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flipV="1">
                <a:off x="3424844" y="3408219"/>
                <a:ext cx="0" cy="8365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3424844" y="4244796"/>
                <a:ext cx="10310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3092160" y="4244796"/>
                <a:ext cx="332684" cy="293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V="1">
                <a:off x="3429001" y="3738734"/>
                <a:ext cx="12469" cy="50606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36" descr="https://latex.codecogs.com/gif.latex?%5Cmathbf%7Bp%7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329" y="3653756"/>
                <a:ext cx="104775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4" descr="https://latex.codecogs.com/gif.latex?%5Cleft%20%5B%20f%3A0%20%5Cright%20%5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4960" y="4395611"/>
                <a:ext cx="3905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2" descr="https://latex.codecogs.com/gif.latex?%5Cleft%20%5B%20f%3Ad%20%5Cright%20%5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9370" y="3738732"/>
                <a:ext cx="3905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90" name="Picture 46" descr="https://latex.codecogs.com/gif.latex?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95" y="4751357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2" name="Picture 48" descr="https://latex.codecogs.com/gif.latex?A%5Cmathbf%7Bx%7D%3D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359" y="4749309"/>
              <a:ext cx="552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4" name="Picture 50" descr="https://latex.codecogs.com/gif.latex?%5Cmathbf%7Bn%5Ccdot%20x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477" y="4796934"/>
              <a:ext cx="34290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6" name="Picture 52" descr="https://latex.codecogs.com/gif.latex?%5Cmathbf%7Bn%7D%5Cin%20%5Cmathbb%7BR%7D%5E%7Bn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227" y="4744267"/>
              <a:ext cx="523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6" descr="https://latex.codecogs.com/gif.latex?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49" y="474930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8" name="Picture 54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393" y="500074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00" name="Picture 56" descr="https://latex.codecogs.com/gif.latex?%5Cleft%20%5C%7B%20%5Cmathbf%7Bx%7D%5Cin%20%5Cmathbb%7BR%7D%5E%7Bn%7D%20%3A%5Cmathbf%7Bn%5Ccdot%20x%7D%3Dd%5Cright%20%5C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239" y="5000740"/>
              <a:ext cx="1476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02" name="Picture 58" descr="https://latex.codecogs.com/gif.latex?%5Cleft%20%5B%20f%3A0%20%5Cright%20%5D%3D%5Cleft%20%5C%7B%20%5Cmathbf%7Bx%7D%5Cin%20%5Cmathbb%7BR%7D%5E%7Bn%7D%20%3A%5Cmathbf%7Bn%5Ccdot%20x%7D%3D0%5Cright%20%5C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18" y="5280174"/>
              <a:ext cx="2124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4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362" y="528017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4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540" y="528017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2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283" y="5461149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04" name="Picture 60" descr="https://latex.codecogs.com/gif.latex?%5Cmathbf%7Bn%5Ccdot%20x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9207" y="5500374"/>
              <a:ext cx="34290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06" name="Picture 62" descr="https://latex.codecogs.com/gif.latex?d%5Cneq%20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409" y="5457887"/>
              <a:ext cx="4095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2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82" y="5700185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979" y="570971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039" y="572876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08" name="Picture 64" descr="https://latex.codecogs.com/gif.latex?f%28%5Cmathbf%7Bx%7D%29%3D%5Cmathbf%7Bn%5Ccdot%20x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178" y="5709711"/>
              <a:ext cx="904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814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7" y="801978"/>
            <a:ext cx="491837" cy="28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</a:t>
            </a:r>
            <a:endParaRPr lang="ko-KR" altLang="en-US" sz="1100" dirty="0"/>
          </a:p>
        </p:txBody>
      </p:sp>
      <p:pic>
        <p:nvPicPr>
          <p:cNvPr id="7170" name="Picture 2" descr="https://latex.codecogs.com/gif.latex?%5Cmathbf%7Bn%7D%3D%5Cbegin%7Bbmatrix%7D%203%5C%5C%204%20%5Cend%7Bbmatrix%7D%2C%5C%2C%5C%2C%5Cmathbf%7Bv%7D%3D%5Cbegin%7Bbmatrix%7D%201%5C%5C%20-6%20%5Cend%7Bb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4" y="879416"/>
            <a:ext cx="1476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H%3D%5Cleft%20%5C%7B%20%5Cmathbf%7Bx%7D%3A%5Cmathbf%7Bn%5Ccdot%20x%7D%3D12%20%5Cright%20%5C%7D%2C%5C%2C%5C%2CH%3D%5Cleft%20%5B%20f%3A12%20%5Cright%20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3" y="998478"/>
            <a:ext cx="25812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.codecogs.com/gif.latex?f%28x%2Cy%29%3D%203x%20&amp;plus;%204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27" y="998477"/>
            <a:ext cx="1295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4466907" y="2610197"/>
            <a:ext cx="0" cy="254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42458" y="3832169"/>
            <a:ext cx="3619009" cy="1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60325" y="2892830"/>
            <a:ext cx="2965276" cy="195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 descr="https://latex.codecogs.com/gif.latex?H%3D%5Cleft%20%5B%20f%3A12%20%5Cright%20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90" y="4755833"/>
            <a:ext cx="8763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/>
          <p:cNvCxnSpPr/>
          <p:nvPr/>
        </p:nvCxnSpPr>
        <p:spPr>
          <a:xfrm>
            <a:off x="3515273" y="3200402"/>
            <a:ext cx="2965276" cy="195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8" name="Picture 10" descr="https://latex.codecogs.com/gif.latex?H_%7B0%7D%3D%5Cleft%20%5B%20f%3A0%20%5Cright%20%5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76" y="5146128"/>
            <a:ext cx="847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/>
        </p:nvCxnSpPr>
        <p:spPr>
          <a:xfrm>
            <a:off x="3334355" y="3591578"/>
            <a:ext cx="2965276" cy="195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66907" y="3124299"/>
            <a:ext cx="531004" cy="7078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0" name="Picture 12" descr="https://latex.codecogs.com/gif.latex?%5Cmathbf%7Bn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72" y="3109656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내용 개체 틀 2"/>
          <p:cNvSpPr txBox="1">
            <a:spLocks/>
          </p:cNvSpPr>
          <p:nvPr/>
        </p:nvSpPr>
        <p:spPr>
          <a:xfrm>
            <a:off x="189807" y="1659370"/>
            <a:ext cx="4739640" cy="28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H is the line.                   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일 때</a:t>
            </a:r>
            <a:r>
              <a:rPr lang="en-US" altLang="ko-KR" sz="1100" dirty="0" smtClean="0"/>
              <a:t>, implicit description </a:t>
            </a:r>
            <a:r>
              <a:rPr lang="ko-KR" altLang="en-US" sz="1100" dirty="0" smtClean="0"/>
              <a:t>을 찾아보자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7182" name="Picture 14" descr="https://latex.codecogs.com/gif.latex?H_%7B1%7D%20%3D%20H&amp;plus;%5Cmathbf%7Bv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6" y="1699894"/>
            <a:ext cx="914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>
            <a:off x="4466906" y="3832169"/>
            <a:ext cx="211550" cy="11046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4" name="Picture 16" descr="https://latex.codecogs.com/gif.latex?%5Cmathbf%7Bv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67" y="5012911"/>
            <a:ext cx="123093" cy="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/>
          <p:nvPr/>
        </p:nvCxnSpPr>
        <p:spPr>
          <a:xfrm>
            <a:off x="5186053" y="3840154"/>
            <a:ext cx="211550" cy="11046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995593" y="3055882"/>
            <a:ext cx="211550" cy="11046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6" descr="https://latex.codecogs.com/gif.latex?%5Cmathbf%7Bv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04" y="3905245"/>
            <a:ext cx="123093" cy="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6" descr="https://latex.codecogs.com/gif.latex?%5Cmathbf%7Bv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76" y="4936808"/>
            <a:ext cx="123093" cy="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s://latex.codecogs.com/gif.latex?H_%7B1%7D%3D%5Cleft%20%5B%20f%3A-9%20%5Cright%20%5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31" y="5547617"/>
            <a:ext cx="981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https://latex.codecogs.com/gif.latex?%5Cleft%20%5B%20f%3Ad%20%5Cright%20%5D%3D%20%5Cleft%20%5B%20f%3A0%20%5Cright%20%5D&amp;plus;%5Cmathbf%7Bp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68" y="1946359"/>
            <a:ext cx="1381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내용 개체 틀 2"/>
          <p:cNvSpPr txBox="1">
            <a:spLocks/>
          </p:cNvSpPr>
          <p:nvPr/>
        </p:nvSpPr>
        <p:spPr>
          <a:xfrm>
            <a:off x="6790168" y="1946359"/>
            <a:ext cx="5121970" cy="83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                           </a:t>
            </a:r>
            <a:r>
              <a:rPr lang="ko-KR" altLang="en-US" sz="1100" dirty="0" smtClean="0"/>
              <a:t>관계에 있는데    가                 이다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v </a:t>
            </a:r>
            <a:r>
              <a:rPr lang="ko-KR" altLang="en-US" sz="1100" dirty="0" smtClean="0"/>
              <a:t>만큼 떨어진 거리 </a:t>
            </a:r>
            <a:r>
              <a:rPr lang="en-US" altLang="ko-KR" sz="1100" dirty="0" smtClean="0"/>
              <a:t>H1</a:t>
            </a:r>
            <a:r>
              <a:rPr lang="ko-KR" altLang="en-US" sz="1100" dirty="0" smtClean="0"/>
              <a:t>을 표현해야 하므로 임의의    점에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를 대입하여  </a:t>
            </a:r>
            <a:endParaRPr lang="ko-KR" altLang="en-US" sz="1100" dirty="0"/>
          </a:p>
        </p:txBody>
      </p:sp>
      <p:pic>
        <p:nvPicPr>
          <p:cNvPr id="7190" name="Picture 22" descr="https://latex.codecogs.com/gif.latex?%5Cmathbf%7Bp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59" y="2003204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https://latex.codecogs.com/gif.latex?%5Cmathbf%7Bv%7D%3D%5Cbegin%7Bbmatrix%7D%201%5C%5C%20-6%20%5Cend%7Bbmatrix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25" y="1827295"/>
            <a:ext cx="7048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https://latex.codecogs.com/gif.latex?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68" y="2269902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https://latex.codecogs.com/gif.latex?%5Cmathbf%7B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608" y="2317527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https://latex.codecogs.com/gif.latex?%5Cmathbf%7Bx&amp;plus;v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03" y="2546043"/>
            <a:ext cx="4191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 descr="https://latex.codecogs.com/gif.latex?%5Cbegin%7Bbmatrix%7D%204%5C%5C%200%20%5Cend%7Bbmatrix%7D&amp;plus;%5Cbegin%7Bbmatrix%7D%201%5C%5C%20-6%20%5Cend%7Bbmatrix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229" y="2460317"/>
            <a:ext cx="809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 descr="https://latex.codecogs.com/gif.latex?%3D%5Cbegin%7Bbmatrix%7D%205%5C%5C%20-6%20%5Cend%7Bbmatrix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13" y="2455433"/>
            <a:ext cx="5524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6" descr="https://latex.codecogs.com/gif.latex?%5Cmathbf%7Bn%5Ccdot%20%28%5Cmathbf%7Bx&amp;plus;v%7D%29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90" y="3103718"/>
            <a:ext cx="781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6" name="Picture 38" descr="https://latex.codecogs.com/gif.latex?%3D%5Cbegin%7Bbmatrix%7D%203%20%264%20%5Cend%7Bbmatrix%7D%5Cbegin%7Bbmatrix%7D%205%5C%5C%20-6%20%5Cend%7Bbmatrix%7D%3D-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96" y="2976305"/>
            <a:ext cx="15240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7" y="626628"/>
            <a:ext cx="11472949" cy="919539"/>
            <a:chOff x="189806" y="510250"/>
            <a:chExt cx="11472949" cy="919539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576752"/>
              <a:ext cx="957350" cy="304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6" y="881149"/>
              <a:ext cx="11472949" cy="4073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subset     of      is a hyperplane if and only if                  for some nonzero linear functional    and some scalar    in    . Thus, if     is a hyperplane, there exist a nonzero vector     and a real number    such that                                .</a:t>
              </a:r>
              <a:endParaRPr lang="ko-KR" altLang="en-US" sz="1100" dirty="0"/>
            </a:p>
          </p:txBody>
        </p:sp>
        <p:pic>
          <p:nvPicPr>
            <p:cNvPr id="8194" name="Picture 2" descr="https://latex.codecogs.com/gif.latex?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782" y="930073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916" y="929870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https://latex.codecogs.com/gif.latex?H%3D%5Cleft%20%5B%20f%3Ad%20%5Cright%20%5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913" y="921557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594" y="89309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https://latex.codecogs.com/gif.latex?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29" y="929870"/>
              <a:ext cx="952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103" y="92986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latex.codecogs.com/gif.latex?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176" y="929869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s://latex.codecogs.com/gif.latex?%5Cmathbf%7B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0" y="112533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latex.codecogs.com/gif.latex?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23" y="1092111"/>
              <a:ext cx="952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s://latex.codecogs.com/gif.latex?H%3D%5Cleft%20%5C%7B%20%5Cmathbf%7Bx%7D%3A%5Cmathbf%7Bn%5Ccdot%20x%7D%3Dd%20%5Cright%20%5C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02" y="1086684"/>
              <a:ext cx="1447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6" y="510250"/>
              <a:ext cx="11472949" cy="9195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9807" y="1709249"/>
            <a:ext cx="11472949" cy="3361515"/>
            <a:chOff x="189807" y="1709249"/>
            <a:chExt cx="11472949" cy="3361515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189807" y="1709249"/>
              <a:ext cx="11472949" cy="33615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이라 하자</a:t>
              </a:r>
              <a:r>
                <a:rPr lang="en-US" altLang="ko-KR" sz="1100" dirty="0" smtClean="0"/>
                <a:t>.            </a:t>
              </a:r>
              <a:r>
                <a:rPr lang="ko-KR" altLang="en-US" sz="1100" dirty="0" smtClean="0"/>
                <a:t>를 가지고                     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는 </a:t>
              </a:r>
              <a:r>
                <a:rPr lang="en-US" altLang="ko-KR" sz="1100" dirty="0" smtClean="0"/>
                <a:t>n-1 </a:t>
              </a:r>
              <a:r>
                <a:rPr lang="ko-KR" altLang="en-US" sz="1100" dirty="0" smtClean="0"/>
                <a:t>차원 </a:t>
              </a:r>
              <a:r>
                <a:rPr lang="en-US" altLang="ko-KR" sz="1100" dirty="0" smtClean="0"/>
                <a:t>subspace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다음</a:t>
              </a:r>
              <a:r>
                <a:rPr lang="en-US" altLang="ko-KR" sz="1100" dirty="0" smtClean="0"/>
                <a:t>,      </a:t>
              </a:r>
              <a:r>
                <a:rPr lang="ko-KR" altLang="en-US" sz="1100" dirty="0" smtClean="0"/>
                <a:t>에 속하지 않는 아무 점    를 취하자</a:t>
              </a:r>
              <a:r>
                <a:rPr lang="en-US" altLang="ko-KR" sz="1100" dirty="0" smtClean="0"/>
                <a:t>. Orthogonal Decomposition Theorem </a:t>
              </a:r>
              <a:r>
                <a:rPr lang="ko-KR" altLang="en-US" sz="1100" dirty="0" smtClean="0"/>
                <a:t>에 의해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은     안의 벡터이고    은      안의 모든 벡터와 직교하는 벡터다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함수   를 다음과 같이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Linear functional </a:t>
              </a:r>
              <a:r>
                <a:rPr lang="ko-KR" altLang="en-US" sz="1100" dirty="0" smtClean="0"/>
                <a:t>로 정의한다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이제          는    에 의해       를 포함하는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n-1 </a:t>
              </a:r>
              <a:r>
                <a:rPr lang="ko-KR" altLang="en-US" sz="1100" dirty="0" smtClean="0"/>
                <a:t>벡터들의 </a:t>
              </a:r>
              <a:r>
                <a:rPr lang="en-US" altLang="ko-KR" sz="1100" dirty="0" smtClean="0"/>
                <a:t>basis S </a:t>
              </a:r>
              <a:r>
                <a:rPr lang="ko-KR" altLang="en-US" sz="1100" dirty="0" smtClean="0"/>
                <a:t>를 포함한다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S </a:t>
              </a:r>
              <a:r>
                <a:rPr lang="ko-KR" altLang="en-US" sz="1100" dirty="0" smtClean="0"/>
                <a:t>는           </a:t>
              </a:r>
              <a:r>
                <a:rPr lang="en-US" altLang="ko-KR" sz="1100" dirty="0" smtClean="0"/>
                <a:t>subspace n-1 </a:t>
              </a:r>
              <a:r>
                <a:rPr lang="ko-KR" altLang="en-US" sz="1100" dirty="0" smtClean="0"/>
                <a:t>차원 안에 속하기 때문에 </a:t>
              </a:r>
              <a:r>
                <a:rPr lang="en-US" altLang="ko-KR" sz="1100" dirty="0" smtClean="0"/>
                <a:t>S</a:t>
              </a:r>
              <a:r>
                <a:rPr lang="ko-KR" altLang="en-US" sz="1100" dirty="0" smtClean="0"/>
                <a:t>는           의 </a:t>
              </a:r>
              <a:r>
                <a:rPr lang="en-US" altLang="ko-KR" sz="1100" dirty="0" smtClean="0"/>
                <a:t>basis </a:t>
              </a:r>
              <a:r>
                <a:rPr lang="ko-KR" altLang="en-US" sz="1100" dirty="0" smtClean="0"/>
                <a:t>여야만 한다</a:t>
              </a:r>
              <a:r>
                <a:rPr lang="en-US" altLang="ko-KR" sz="1100" dirty="0" smtClean="0"/>
                <a:t>. (Basis Theorem </a:t>
              </a:r>
              <a:r>
                <a:rPr lang="ko-KR" altLang="en-US" sz="1100" dirty="0" smtClean="0"/>
                <a:t>에 의해</a:t>
              </a:r>
              <a:r>
                <a:rPr lang="en-US" altLang="ko-KR" sz="1100" dirty="0" smtClean="0"/>
                <a:t>)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마지막으로                            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반대로          는           </a:t>
              </a:r>
              <a:r>
                <a:rPr lang="en-US" altLang="ko-KR" sz="1100" dirty="0" smtClean="0"/>
                <a:t>is the same as                                                </a:t>
              </a:r>
              <a:r>
                <a:rPr lang="ko-KR" altLang="en-US" sz="1100" dirty="0" smtClean="0"/>
                <a:t>와                                                                    에 의해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8210" name="Picture 18" descr="https://latex.codecogs.com/gif.latex?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40" y="2037372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" name="Picture 20" descr="https://latex.codecogs.com/gif.latex?%5Cmathbf%7Bp%7D%5Cin%20H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738" y="1999272"/>
              <a:ext cx="476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 descr="https://latex.codecogs.com/gif.latex?H_%7B0%7D%3DH-%5Cmathbf%7Bp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86" y="1999272"/>
              <a:ext cx="914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6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902" y="2008797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8" name="Picture 26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910" y="204689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183" y="2013274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0" name="Picture 28" descr="https://latex.codecogs.com/gif.latex?%5Cmathbf%7By%7D%3D%5Cmathbf%7By_%7B1%7D%7D&amp;plus;%5Cmathbf%7Bn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06" y="2409658"/>
              <a:ext cx="8286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2" name="Picture 30" descr="https://latex.codecogs.com/gif.latex?%5Cmathbf%7By_%7B1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15" y="2761847"/>
              <a:ext cx="1714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71" y="2723747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4" name="Picture 32" descr="https://latex.codecogs.com/gif.latex?%5Cmathbf%7B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619" y="277495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738" y="2723747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6" name="Picture 34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914" y="273293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8" name="Picture 36" descr="https://latex.codecogs.com/gif.latex?f%28%5Cmathbf%7Bx%7D%29%3D%5Cmathbf%7Bn%20%5Ccdot%20x%7D%5C%2C%5C%2C%5C%2C%5C%2C%5C%2Cfor%5C%2C%5C%2C%5Cmathbf%7Bx%7D%5Cin%20%5Cmathbb%7BR%7D%5E%7Bn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037" y="3019291"/>
              <a:ext cx="1895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0" name="Picture 38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9988" y="3264507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https://latex.codecogs.com/gif.latex?%5Cmathbf%7B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342" y="331689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287" y="3292968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2" name="Picture 40" descr="https://latex.codecogs.com/gif.latex?H_%7B0%7D%3D%5Cleft%20%5B%20f%3A0%20%5Cright%20%5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06" y="3525449"/>
              <a:ext cx="847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4" descr="https://latex.codecogs.com/gif.latex?H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27" y="3855519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8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024" y="382694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196" y="3826944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6" name="Picture 44" descr="https://latex.codecogs.com/gif.latex?d%3D%20f%28%5Cmathbf%7Bp%7D%29%3D%5Cmathbf%7Bn%20%5Ccdot%20p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958" y="4102966"/>
              <a:ext cx="1228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8" name="Picture 46" descr="https://latex.codecogs.com/gif.latex?%5Cleft%20%5B%20f%3Ad%20%5Cright%20%5D%20%3D%20%5Cleft%20%5B%20f%3A0%20%5Cright%20%5D&amp;plus;%20%5Cmathbf%7Bp%7D%3D%20H_%7B0%7D&amp;plus;%20%5Cmathbf%7Bp%7D%3DH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503" y="4320664"/>
              <a:ext cx="25241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https://latex.codecogs.com/gif.latex?%5Cleft%20%5B%20f%3A0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99" y="465160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https://latex.codecogs.com/gif.latex?%5Cleft%20%5C%7B%20%5Cmathbf%7Bx%7D%5Cin%20%5Cmathbb%7BR%7D%5E%7Bn%7D%3AA%5Cmathbf%7Bx%7D%3D0%20%5Cright%20%5C%7D%3DNul%5C%2C%5C%2C%20A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414" y="4651599"/>
              <a:ext cx="2095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0" descr="https://latex.codecogs.com/gif.latex?%5Cleft%20%5B%20f%3Ad%20%5Cright%20%5D%3D%5Cleft%20%5B%20f%3A0%20%5Cright%20%5D%20&amp;plus;%20%5Cmathbf%7Bp%7D%5C%2C%5C%2C%5C%2Cfor%20%5C%2C%5C%2Cany%5C%2C%5C%2C%5Cmathbf%7Bp%7D%5C%2C%5C%2Cin%5C%2C%5C%2C%5Cleft%20%5B%20f%3Ad%20%5Cright%20%5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627" y="4651599"/>
              <a:ext cx="2952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0" name="Picture 48" descr="https://latex.codecogs.com/gif.latex?%5Cleft%20%5B%20f%3Ad%20%5Cright%20%5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97" y="4651711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그룹 67"/>
          <p:cNvGrpSpPr/>
          <p:nvPr/>
        </p:nvGrpSpPr>
        <p:grpSpPr>
          <a:xfrm>
            <a:off x="4819661" y="5070764"/>
            <a:ext cx="3040371" cy="1635093"/>
            <a:chOff x="4819661" y="5070764"/>
            <a:chExt cx="3040371" cy="1635093"/>
          </a:xfrm>
        </p:grpSpPr>
        <p:grpSp>
          <p:nvGrpSpPr>
            <p:cNvPr id="61" name="그룹 60"/>
            <p:cNvGrpSpPr/>
            <p:nvPr/>
          </p:nvGrpSpPr>
          <p:grpSpPr>
            <a:xfrm>
              <a:off x="4819661" y="5070764"/>
              <a:ext cx="3040371" cy="1635093"/>
              <a:chOff x="4819661" y="5070764"/>
              <a:chExt cx="3040371" cy="1635093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 flipH="1" flipV="1">
                <a:off x="5327257" y="5070764"/>
                <a:ext cx="2888" cy="1467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4912139" y="6144839"/>
                <a:ext cx="418006" cy="561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5330145" y="6142616"/>
                <a:ext cx="2305038" cy="2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평행 사변형 73"/>
              <p:cNvSpPr/>
              <p:nvPr/>
            </p:nvSpPr>
            <p:spPr>
              <a:xfrm rot="862638">
                <a:off x="5394882" y="5702679"/>
                <a:ext cx="1526458" cy="639545"/>
              </a:xfrm>
              <a:prstGeom prst="parallelogram">
                <a:avLst>
                  <a:gd name="adj" fmla="val 102583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/>
              <p:cNvSpPr/>
              <p:nvPr/>
            </p:nvSpPr>
            <p:spPr>
              <a:xfrm rot="862638">
                <a:off x="5384719" y="5079901"/>
                <a:ext cx="1526458" cy="639545"/>
              </a:xfrm>
              <a:prstGeom prst="parallelogram">
                <a:avLst>
                  <a:gd name="adj" fmla="val 102583"/>
                </a:avLst>
              </a:prstGeom>
              <a:solidFill>
                <a:srgbClr val="92D050">
                  <a:alpha val="7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42" name="Picture 50" descr="https://latex.codecogs.com/gif.latex?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7258" y="5191424"/>
                <a:ext cx="1524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44" name="Picture 52" descr="https://latex.codecogs.com/gif.latex?H_%7B0%7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5973" y="5876630"/>
                <a:ext cx="200025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46" name="Picture 54" descr="https://latex.codecogs.com/gif.latex?%5Cmathbf%7By%7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7366" y="5573491"/>
                <a:ext cx="104775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타원 47"/>
              <p:cNvSpPr/>
              <p:nvPr/>
            </p:nvSpPr>
            <p:spPr>
              <a:xfrm>
                <a:off x="6735425" y="5626292"/>
                <a:ext cx="45719" cy="485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H="1" flipV="1">
                <a:off x="5345734" y="5647314"/>
                <a:ext cx="1402737" cy="171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endCxn id="48" idx="4"/>
              </p:cNvCxnSpPr>
              <p:nvPr/>
            </p:nvCxnSpPr>
            <p:spPr>
              <a:xfrm flipV="1">
                <a:off x="6758284" y="5674838"/>
                <a:ext cx="1" cy="3102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타원 86"/>
              <p:cNvSpPr/>
              <p:nvPr/>
            </p:nvSpPr>
            <p:spPr>
              <a:xfrm>
                <a:off x="6735425" y="5965083"/>
                <a:ext cx="45719" cy="485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5304398" y="5631623"/>
                <a:ext cx="45719" cy="485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48" name="Picture 56" descr="https://latex.codecogs.com/gif.latex?%5Cmathbf%7Bn%7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2315" y="5664478"/>
                <a:ext cx="10477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50" name="Picture 58" descr="https://latex.codecogs.com/gif.latex?%5Cmathbf%7By_%7B1%7D%7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942" y="5914637"/>
                <a:ext cx="171450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52" name="Picture 60" descr="https://latex.codecogs.com/gif.latex?%5Cmathbb%7BR%7D%5E%7Bn%7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661" y="5176196"/>
                <a:ext cx="20002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54" name="Picture 62" descr="https://latex.codecogs.com/gif.latex?n-1%20%5C%2C%5C%2Cdim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88" y="6405458"/>
                <a:ext cx="75247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4" name="직선 화살표 연결선 93"/>
              <p:cNvCxnSpPr>
                <a:stCxn id="8254" idx="1"/>
              </p:cNvCxnSpPr>
              <p:nvPr/>
            </p:nvCxnSpPr>
            <p:spPr>
              <a:xfrm flipH="1" flipV="1">
                <a:off x="6350924" y="6245707"/>
                <a:ext cx="498664" cy="221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56" name="Picture 64" descr="https://latex.codecogs.com/gif.latex?%3D%5Cleft%20%5B%20f%3Ad%20%5Cright%20%5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4658" y="5170218"/>
                <a:ext cx="5905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58" name="Picture 66" descr="https://latex.codecogs.com/gif.latex?%3D%5Cleft%20%5B%20f%3A0%20%5Cright%20%5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482" y="5862342"/>
                <a:ext cx="5905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3" name="직선 화살표 연결선 62"/>
            <p:cNvCxnSpPr/>
            <p:nvPr/>
          </p:nvCxnSpPr>
          <p:spPr>
            <a:xfrm flipH="1" flipV="1">
              <a:off x="5401223" y="5482600"/>
              <a:ext cx="7275" cy="66001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60" name="Picture 68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080" y="5849331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62" name="Picture 70" descr="https://latex.codecogs.com/gif.latex?%3D%5Cmathbf%7Bn%20%5Ccdot%20x%7D%3D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73" y="5887366"/>
            <a:ext cx="8382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2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89807" y="568439"/>
            <a:ext cx="11597640" cy="3754179"/>
            <a:chOff x="189807" y="568439"/>
            <a:chExt cx="11597640" cy="3754179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568439"/>
              <a:ext cx="11597640" cy="412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많은 경우에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은 두 집합으로 나누는 데에 의존한다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직관적으로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을 경계로 두 쪽을 나누는 것처럼 말이다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다음 명제와 표기는 이런 아이디어를 좀더 명확하게 표현하는 데에 도움을 준다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1125393"/>
              <a:ext cx="2528455" cy="2960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Topology in      : terms and facts</a:t>
              </a:r>
              <a:endParaRPr lang="ko-KR" altLang="en-US" sz="1100" b="1" dirty="0"/>
            </a:p>
          </p:txBody>
        </p:sp>
        <p:pic>
          <p:nvPicPr>
            <p:cNvPr id="9218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163" y="1180722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7" y="1476805"/>
              <a:ext cx="11431386" cy="28458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안에서의 어떤 점    와 어떤 실수          에 대해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중심    와 반지름   를 가지는 </a:t>
              </a:r>
              <a:r>
                <a:rPr lang="en-US" altLang="ko-KR" sz="1100" b="1" dirty="0" smtClean="0"/>
                <a:t>open ball            </a:t>
              </a:r>
              <a:r>
                <a:rPr lang="ko-KR" altLang="en-US" sz="1100" dirty="0" smtClean="0"/>
                <a:t>는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b="1" dirty="0"/>
            </a:p>
            <a:p>
              <a:pPr marL="0" indent="0">
                <a:buNone/>
              </a:pPr>
              <a:r>
                <a:rPr lang="ko-KR" altLang="en-US" sz="1100" dirty="0" smtClean="0"/>
                <a:t>로 주어진다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안의 집합 </a:t>
              </a: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가 주어진다면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                   </a:t>
              </a:r>
              <a:r>
                <a:rPr lang="ko-KR" altLang="en-US" sz="1100" dirty="0" smtClean="0"/>
                <a:t>와 같은          가 존재한다면    점을   의 </a:t>
              </a:r>
              <a:r>
                <a:rPr lang="en-US" altLang="ko-KR" sz="1100" b="1" dirty="0" smtClean="0"/>
                <a:t>interior point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   점이 중심인 모든 </a:t>
              </a:r>
              <a:r>
                <a:rPr lang="en-US" altLang="ko-KR" sz="1100" dirty="0" smtClean="0"/>
                <a:t>open ball </a:t>
              </a:r>
              <a:r>
                <a:rPr lang="ko-KR" altLang="en-US" sz="1100" dirty="0" smtClean="0"/>
                <a:t>이    와 </a:t>
              </a:r>
              <a:r>
                <a:rPr lang="en-US" altLang="ko-KR" sz="1100" dirty="0" smtClean="0"/>
                <a:t>complement    </a:t>
              </a:r>
              <a:r>
                <a:rPr lang="ko-KR" altLang="en-US" sz="1100" dirty="0" smtClean="0"/>
                <a:t>양쪽 모두 교차하면</a:t>
              </a:r>
              <a:r>
                <a:rPr lang="en-US" altLang="ko-KR" sz="1100" dirty="0" smtClean="0"/>
                <a:t>,    </a:t>
              </a:r>
              <a:r>
                <a:rPr lang="ko-KR" altLang="en-US" sz="1100" dirty="0" smtClean="0"/>
                <a:t>를   의 </a:t>
              </a:r>
              <a:r>
                <a:rPr lang="en-US" altLang="ko-KR" sz="1100" b="1" dirty="0" smtClean="0"/>
                <a:t>boundary point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boundary point </a:t>
              </a:r>
              <a:r>
                <a:rPr lang="ko-KR" altLang="en-US" sz="1100" dirty="0" smtClean="0"/>
                <a:t>들을 포함하지 않는 집합은 </a:t>
              </a:r>
              <a:r>
                <a:rPr lang="en-US" altLang="ko-KR" sz="1100" b="1" dirty="0" smtClean="0"/>
                <a:t>open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( </a:t>
              </a:r>
              <a:r>
                <a:rPr lang="ko-KR" altLang="en-US" sz="1100" dirty="0" smtClean="0"/>
                <a:t>이 말은 모든 점들은 </a:t>
              </a:r>
              <a:r>
                <a:rPr lang="en-US" altLang="ko-KR" sz="1100" dirty="0" smtClean="0"/>
                <a:t>interior point</a:t>
              </a:r>
              <a:r>
                <a:rPr lang="ko-KR" altLang="en-US" sz="1100" dirty="0" smtClean="0"/>
                <a:t>들이다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라는 말과 동치이다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boundary point </a:t>
              </a:r>
              <a:r>
                <a:rPr lang="ko-KR" altLang="en-US" sz="1100" dirty="0" smtClean="0"/>
                <a:t>들 모두를 포함하고 있으면 그 집합은 </a:t>
              </a:r>
              <a:r>
                <a:rPr lang="en-US" altLang="ko-KR" sz="1100" b="1" dirty="0" smtClean="0"/>
                <a:t>closed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( </a:t>
              </a: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boundary point</a:t>
              </a:r>
              <a:r>
                <a:rPr lang="ko-KR" altLang="en-US" sz="1100" dirty="0" smtClean="0"/>
                <a:t>를 전부가 아닌 몇 몇을 포함한다면    는 </a:t>
              </a:r>
              <a:r>
                <a:rPr lang="en-US" altLang="ko-KR" sz="1100" dirty="0" smtClean="0"/>
                <a:t>open </a:t>
              </a:r>
              <a:r>
                <a:rPr lang="ko-KR" altLang="en-US" sz="1100" dirty="0" smtClean="0"/>
                <a:t>도 </a:t>
              </a:r>
              <a:r>
                <a:rPr lang="en-US" altLang="ko-KR" sz="1100" dirty="0" smtClean="0"/>
                <a:t>closed </a:t>
              </a:r>
              <a:r>
                <a:rPr lang="ko-KR" altLang="en-US" sz="1100" dirty="0" smtClean="0"/>
                <a:t>도 아니라고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                  와 같이          가 존재하면 그 집합    는 </a:t>
              </a:r>
              <a:r>
                <a:rPr lang="en-US" altLang="ko-KR" sz="1100" b="1" dirty="0" smtClean="0"/>
                <a:t>bounded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라고 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Closed </a:t>
              </a:r>
              <a:r>
                <a:rPr lang="ko-KR" altLang="en-US" sz="1100" dirty="0" smtClean="0"/>
                <a:t>이고 </a:t>
              </a:r>
              <a:r>
                <a:rPr lang="en-US" altLang="ko-KR" sz="1100" dirty="0" smtClean="0"/>
                <a:t>bounded </a:t>
              </a:r>
              <a:r>
                <a:rPr lang="ko-KR" altLang="en-US" sz="1100" dirty="0" smtClean="0"/>
                <a:t>인      안의 집합은 </a:t>
              </a:r>
              <a:r>
                <a:rPr lang="en-US" altLang="ko-KR" sz="1100" b="1" dirty="0" smtClean="0"/>
                <a:t>compact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Open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open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compact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compact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(closed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hull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closed </a:t>
              </a:r>
              <a:r>
                <a:rPr lang="ko-KR" altLang="en-US" sz="1100" dirty="0" smtClean="0"/>
                <a:t>일 필요는 없다</a:t>
              </a:r>
              <a:r>
                <a:rPr lang="en-US" altLang="ko-KR" sz="1100" dirty="0" smtClean="0"/>
                <a:t>.)</a:t>
              </a:r>
            </a:p>
          </p:txBody>
        </p:sp>
        <p:pic>
          <p:nvPicPr>
            <p:cNvPr id="11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52" y="1504055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301" y="153092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ttps://latex.codecogs.com/gif.latex?%5Cdelta%20%3E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204" y="1522613"/>
              <a:ext cx="4000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https://latex.codecogs.com/gif.latex?B%28%5Cmathbf%7Bp%7D%2C%5Cdelta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677" y="1504055"/>
              <a:ext cx="533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865" y="153092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6" name="Picture 10" descr="https://latex.codecogs.com/gif.latex?%5Cdelt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221" y="1532138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8" name="Picture 12" descr="https://latex.codecogs.com/gif.latex?B%28%5Cmathbf%7Bp%7D%2C%5Cdelta%29%3D%5Cleft%20%5C%7B%20%5Cmathbf%7Bx%7D%3A%5Cleft%20%5C%7C%20%5Cmathbf%7Bx-p%7D%20%5Cright%20%5C%7C%20%3C%5Cdelta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4083" y="1790236"/>
              <a:ext cx="2085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856" y="2077633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0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437" y="207763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2" name="Picture 16" descr="https://latex.codecogs.com/gif.latex?B%28%5Cmathbf%7Bp%7D%2C%5Cdelta%29%5Csubset%20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371" y="2069319"/>
              <a:ext cx="885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s://latex.codecogs.com/gif.latex?%5Cdelta%20%3E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251" y="2068107"/>
              <a:ext cx="4000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628" y="207650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598" y="2086030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56" y="2368663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262" y="235913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226" y="2359137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17" y="2368663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090" y="235408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5792" y="29169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0264" y="29169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4" name="Picture 18" descr="https://latex.codecogs.com/gif.latex?S%5Csubset%20B%28%5Cmathbf%7B0%7D%2C%5Cdelta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59" y="3183385"/>
              <a:ext cx="866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https://latex.codecogs.com/gif.latex?%5Cdelta%20%3E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587" y="3207197"/>
              <a:ext cx="4000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926" y="320179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574" y="347860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3699164"/>
              <a:ext cx="8964757" cy="6234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내용 개체 틀 2"/>
          <p:cNvSpPr txBox="1">
            <a:spLocks/>
          </p:cNvSpPr>
          <p:nvPr/>
        </p:nvSpPr>
        <p:spPr>
          <a:xfrm>
            <a:off x="4529772" y="4720069"/>
            <a:ext cx="3072258" cy="1414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   is an interior point.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is a boundary point.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is bounded.</a:t>
            </a:r>
          </a:p>
          <a:p>
            <a:pPr marL="0" indent="0">
              <a:buNone/>
            </a:pPr>
            <a:r>
              <a:rPr lang="ko-KR" altLang="en-US" sz="1100" dirty="0" smtClean="0"/>
              <a:t>그러므로     는</a:t>
            </a:r>
            <a:r>
              <a:rPr lang="en-US" altLang="ko-KR" sz="1100" dirty="0" smtClean="0"/>
              <a:t> compact.(</a:t>
            </a:r>
            <a:r>
              <a:rPr lang="ko-KR" altLang="en-US" sz="1100" dirty="0" smtClean="0"/>
              <a:t>어떤 숫자가 있을 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287516" y="4772928"/>
            <a:ext cx="4073501" cy="1755701"/>
            <a:chOff x="1287516" y="4772928"/>
            <a:chExt cx="4073501" cy="1755701"/>
          </a:xfrm>
        </p:grpSpPr>
        <p:sp>
          <p:nvSpPr>
            <p:cNvPr id="40" name="직사각형 39"/>
            <p:cNvSpPr/>
            <p:nvPr/>
          </p:nvSpPr>
          <p:spPr>
            <a:xfrm>
              <a:off x="1979262" y="5187142"/>
              <a:ext cx="1449821" cy="94765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2718262" y="4804756"/>
              <a:ext cx="0" cy="1596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1287516" y="5645627"/>
              <a:ext cx="2959100" cy="9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6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844" y="505500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타원 41"/>
            <p:cNvSpPr/>
            <p:nvPr/>
          </p:nvSpPr>
          <p:spPr>
            <a:xfrm>
              <a:off x="2180644" y="5464032"/>
              <a:ext cx="355226" cy="3823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251654" y="5240758"/>
              <a:ext cx="355226" cy="3823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626770" y="4864354"/>
              <a:ext cx="2142156" cy="156254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411544" y="54090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329229" y="5632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8" name="Picture 22" descr="https://latex.codecogs.com/gif.latex?%5Cmathbf%7Bp_%7B1%7D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540" y="5688564"/>
              <a:ext cx="1714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0" name="Picture 24" descr="https://latex.codecogs.com/gif.latex?%5Cmathbf%7Bp_%7B2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448" y="5271932"/>
              <a:ext cx="1714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2" name="Picture 26" descr="https://latex.codecogs.com/gif.latex?B%28%5Cmathbf%7B0%7D%2C%5Cdelta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145" y="6347654"/>
              <a:ext cx="523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4" name="Picture 28" descr="https://latex.codecogs.com/gif.latex?%5Cmathbf%7Bp_%7B1%7D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771" y="4772928"/>
              <a:ext cx="1714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6" name="Picture 30" descr="https://latex.codecogs.com/gif.latex?%5Cmathbf%7Bp_%7B2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771" y="5044180"/>
              <a:ext cx="1714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8" name="Picture 32" descr="https://latex.codecogs.com/gif.latex?S%5Csubset%20B%28%5Cmathbf%7B0%7D%2C%5Cdelta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242" y="5269653"/>
              <a:ext cx="866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50" name="Picture 34" descr="https://latex.codecogs.com/gif.latex?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5602778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7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7" y="644038"/>
            <a:ext cx="11348258" cy="27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Notation : </a:t>
            </a:r>
            <a:r>
              <a:rPr lang="ko-KR" altLang="en-US" sz="1100" dirty="0" smtClean="0"/>
              <a:t>만약   가 </a:t>
            </a:r>
            <a:r>
              <a:rPr lang="en-US" altLang="ko-KR" sz="1100" dirty="0" smtClean="0"/>
              <a:t>linear functional </a:t>
            </a:r>
            <a:r>
              <a:rPr lang="ko-KR" altLang="en-US" sz="1100" dirty="0" smtClean="0"/>
              <a:t>이라면                 는            에 대해                를 의미한다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10242" name="Picture 2" descr="https://latex.codecogs.com/gif.latex?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9" y="671382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atex.codecogs.com/gif.latex?f%28A%29%5Cleq%2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652332"/>
            <a:ext cx="6953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atex.codecogs.com/gif.latex?%5Cmathbf%7Bx%7D%5Cin%2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23" y="671382"/>
            <a:ext cx="4381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latex.codecogs.com/gif.latex?f%28%5Cmathbf%7Bx%7D%29%5Cleq%20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86" y="652332"/>
            <a:ext cx="6667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89806" y="1056502"/>
            <a:ext cx="8621685" cy="1586945"/>
            <a:chOff x="189806" y="1056502"/>
            <a:chExt cx="8621685" cy="1586945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189806" y="1056502"/>
              <a:ext cx="1040477" cy="2786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189806" y="1324131"/>
              <a:ext cx="8621685" cy="12195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The hyperplane                   </a:t>
              </a:r>
              <a:r>
                <a:rPr lang="en-US" altLang="ko-KR" sz="1100" b="1" dirty="0" smtClean="0"/>
                <a:t>separates</a:t>
              </a:r>
              <a:r>
                <a:rPr lang="en-US" altLang="ko-KR" sz="1100" dirty="0" smtClean="0"/>
                <a:t> two sets     and    if one of the following holds: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1.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2.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If in the conditions above all the weak inequalities are replaced by strict inequalities, then     is said to </a:t>
              </a:r>
              <a:r>
                <a:rPr lang="en-US" altLang="ko-KR" sz="1100" b="1" dirty="0" smtClean="0"/>
                <a:t>strictly separate</a:t>
              </a:r>
              <a:r>
                <a:rPr lang="en-US" altLang="ko-KR" sz="1100" dirty="0" smtClean="0"/>
                <a:t>     and    . </a:t>
              </a:r>
              <a:endParaRPr lang="en-US" altLang="ko-KR" sz="1100" dirty="0"/>
            </a:p>
          </p:txBody>
        </p:sp>
        <p:pic>
          <p:nvPicPr>
            <p:cNvPr id="10250" name="Picture 10" descr="https://latex.codecogs.com/gif.latex?H%3D%20%5Cleft%20%5B%20f%3Ad%20%5Cright%20%5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044" y="1356355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2" name="Picture 12" descr="https://latex.codecogs.com/gif.latex?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585" y="1376616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4" name="Picture 14" descr="https://latex.codecogs.com/gif.latex?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37" y="1368506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6" name="Picture 16" descr="https://latex.codecogs.com/gif.latex?f%28A%29%5Cleq%20d%5C%2C%5C%2C%5C%2C%20and%5C%2C%5C%2C%5C%2Cf%28B%29%5Cgeq%20d%2C%20%5C%2C%5C%2C%5C%2Co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71" y="1623984"/>
              <a:ext cx="2162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8" name="Picture 18" descr="https://latex.codecogs.com/gif.latex?f%28A%29%5Cgeq%20d%5C%2C%5C%2C%5C%2C%20and%5C%2C%5C%2C%5C%2Cf%28B%29%5Cleq%20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71" y="1902864"/>
              <a:ext cx="1838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0" name="Picture 20" descr="https://latex.codecogs.com/gif.latex?H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550" y="2207664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https://latex.codecogs.com/gif.latex?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210" y="220766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https://latex.codecogs.com/gif.latex?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636" y="2207664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89806" y="1056502"/>
              <a:ext cx="8621685" cy="15869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189807" y="2843547"/>
            <a:ext cx="11456324" cy="3133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실제로 두개의 원이 하나의 평면 안에서 접합 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접하는 선은 그들을 나눈다</a:t>
            </a:r>
            <a:r>
              <a:rPr lang="en-US" altLang="ko-KR" sz="1100" dirty="0" smtClean="0"/>
              <a:t>. (strictly </a:t>
            </a:r>
            <a:r>
              <a:rPr lang="ko-KR" altLang="en-US" sz="1100" dirty="0" smtClean="0"/>
              <a:t>나눌 필요는 없다</a:t>
            </a:r>
            <a:r>
              <a:rPr lang="en-US" altLang="ko-KR" sz="1100" dirty="0" smtClean="0"/>
              <a:t>.) (</a:t>
            </a:r>
            <a:r>
              <a:rPr lang="en-US" altLang="ko-KR" sz="1100" b="1" dirty="0" smtClean="0"/>
              <a:t>separate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Strict </a:t>
            </a:r>
            <a:r>
              <a:rPr lang="en-US" altLang="ko-KR" sz="1100" dirty="0"/>
              <a:t>separation </a:t>
            </a:r>
            <a:r>
              <a:rPr lang="ko-KR" altLang="en-US" sz="1100" dirty="0"/>
              <a:t>은 두 집합이 </a:t>
            </a:r>
            <a:r>
              <a:rPr lang="en-US" altLang="ko-KR" sz="1100" dirty="0"/>
              <a:t>disjoint</a:t>
            </a:r>
            <a:r>
              <a:rPr lang="ko-KR" altLang="en-US" sz="1100" dirty="0"/>
              <a:t> 임을 요구한다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비록 두 집합을 </a:t>
            </a:r>
            <a:r>
              <a:rPr lang="en-US" altLang="ko-KR" sz="1100" dirty="0" smtClean="0"/>
              <a:t>strictly </a:t>
            </a:r>
            <a:r>
              <a:rPr lang="ko-KR" altLang="en-US" sz="1100" dirty="0" smtClean="0"/>
              <a:t>나누려면 </a:t>
            </a:r>
            <a:r>
              <a:rPr lang="en-US" altLang="ko-KR" sz="1100" b="1" dirty="0" smtClean="0"/>
              <a:t>disjoint </a:t>
            </a:r>
            <a:r>
              <a:rPr lang="ko-KR" altLang="en-US" sz="1100" b="1" dirty="0" smtClean="0"/>
              <a:t>는 필요하지만 이 조건은 충분하지 않다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예를 들어 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A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disjoint closed convex set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</a:t>
            </a:r>
            <a:r>
              <a:rPr lang="en-US" altLang="ko-KR" sz="1100" dirty="0" smtClean="0"/>
              <a:t>hyperplane</a:t>
            </a:r>
            <a:r>
              <a:rPr lang="ko-KR" altLang="en-US" sz="1100" dirty="0" smtClean="0"/>
              <a:t>에 의해 </a:t>
            </a:r>
            <a:r>
              <a:rPr lang="en-US" altLang="ko-KR" sz="1100" dirty="0" smtClean="0"/>
              <a:t>strictly separate </a:t>
            </a:r>
            <a:r>
              <a:rPr lang="ko-KR" altLang="en-US" sz="1100" dirty="0" smtClean="0"/>
              <a:t>되지 않는다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? X</a:t>
            </a:r>
            <a:r>
              <a:rPr lang="ko-KR" altLang="en-US" sz="1100" dirty="0" smtClean="0">
                <a:solidFill>
                  <a:srgbClr val="92D050"/>
                </a:solidFill>
              </a:rPr>
              <a:t>가 무한대로 가면 </a:t>
            </a:r>
            <a:r>
              <a:rPr lang="ko-KR" altLang="en-US" sz="1100" dirty="0" err="1" smtClean="0">
                <a:solidFill>
                  <a:srgbClr val="92D050"/>
                </a:solidFill>
              </a:rPr>
              <a:t>서로소가</a:t>
            </a:r>
            <a:r>
              <a:rPr lang="ko-KR" altLang="en-US" sz="1100" dirty="0" smtClean="0">
                <a:solidFill>
                  <a:srgbClr val="92D050"/>
                </a:solidFill>
              </a:rPr>
              <a:t> 되지 않나</a:t>
            </a:r>
            <a:r>
              <a:rPr lang="en-US" altLang="ko-KR" sz="1100" dirty="0" smtClean="0">
                <a:solidFill>
                  <a:srgbClr val="92D050"/>
                </a:solidFill>
              </a:rPr>
              <a:t>? </a:t>
            </a:r>
            <a:r>
              <a:rPr lang="ko-KR" altLang="en-US" sz="1100" dirty="0" err="1" smtClean="0">
                <a:solidFill>
                  <a:srgbClr val="92D050"/>
                </a:solidFill>
              </a:rPr>
              <a:t>안들어가나</a:t>
            </a:r>
            <a:r>
              <a:rPr lang="en-US" altLang="ko-KR" sz="1100" dirty="0" smtClean="0">
                <a:solidFill>
                  <a:srgbClr val="92D050"/>
                </a:solidFill>
              </a:rPr>
              <a:t>? 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412480" y="2843548"/>
            <a:ext cx="1903615" cy="683432"/>
            <a:chOff x="856211" y="3640975"/>
            <a:chExt cx="2069869" cy="781396"/>
          </a:xfrm>
        </p:grpSpPr>
        <p:sp>
          <p:nvSpPr>
            <p:cNvPr id="8" name="직사각형 7"/>
            <p:cNvSpPr/>
            <p:nvPr/>
          </p:nvSpPr>
          <p:spPr>
            <a:xfrm>
              <a:off x="856211" y="3640975"/>
              <a:ext cx="2069869" cy="78139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230283" y="3772762"/>
              <a:ext cx="594821" cy="46382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852352" y="3750837"/>
              <a:ext cx="510655" cy="5076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39883" y="3640975"/>
              <a:ext cx="0" cy="781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2" name="Picture 22" descr="https://latex.codecogs.com/gif.latex?A%20%3D%20%5Cleft%20%5C%7B%20%5Cbegin%7Bbmatrix%7D%20x%5C%5C%20y%20%5Cend%7Bbmatrix%7D%20%3Ax%5Cgeq%20%5Cfrac%7B1%7D%7B2%7D%5C%2C%5C%2Cand%5C%2C%5C%2C%5Cfrac%7B1%7D%7Bx%7D%5Cleq%20y%5Cleq%202%5Cright%20%5C%7D%5C%2C%5C%2Cand%5C%2C%5C%2CB%3D%5Cleft%20%5C%7B%20%5Cbegin%7Bbmatrix%7D%20x%5C%5C%20y%20%5Cend%7Bbmatrix%7D%20%3Ax%5Cgeq%200%5C%2C%5C%2C%5C%2Cand%5C%2C%5C%2C%5C%2Cy%3D0%5Cright%20%5C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5" y="4354729"/>
            <a:ext cx="53911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6345438" y="4112923"/>
            <a:ext cx="2139198" cy="936267"/>
            <a:chOff x="1114888" y="4706043"/>
            <a:chExt cx="2139198" cy="936267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1294419" y="4763193"/>
              <a:ext cx="0" cy="706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1294419" y="5469775"/>
              <a:ext cx="18644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294419" y="5469775"/>
              <a:ext cx="178129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자유형 48"/>
            <p:cNvSpPr/>
            <p:nvPr/>
          </p:nvSpPr>
          <p:spPr>
            <a:xfrm>
              <a:off x="1388226" y="4921155"/>
              <a:ext cx="1687483" cy="499911"/>
            </a:xfrm>
            <a:custGeom>
              <a:avLst/>
              <a:gdLst>
                <a:gd name="connsiteX0" fmla="*/ 1612669 w 1687483"/>
                <a:gd name="connsiteY0" fmla="*/ 8313 h 499911"/>
                <a:gd name="connsiteX1" fmla="*/ 0 w 1687483"/>
                <a:gd name="connsiteY1" fmla="*/ 0 h 499911"/>
                <a:gd name="connsiteX2" fmla="*/ 0 w 1687483"/>
                <a:gd name="connsiteY2" fmla="*/ 8313 h 499911"/>
                <a:gd name="connsiteX3" fmla="*/ 24938 w 1687483"/>
                <a:gd name="connsiteY3" fmla="*/ 74815 h 499911"/>
                <a:gd name="connsiteX4" fmla="*/ 33250 w 1687483"/>
                <a:gd name="connsiteY4" fmla="*/ 99753 h 499911"/>
                <a:gd name="connsiteX5" fmla="*/ 58189 w 1687483"/>
                <a:gd name="connsiteY5" fmla="*/ 157942 h 499911"/>
                <a:gd name="connsiteX6" fmla="*/ 83127 w 1687483"/>
                <a:gd name="connsiteY6" fmla="*/ 199506 h 499911"/>
                <a:gd name="connsiteX7" fmla="*/ 116378 w 1687483"/>
                <a:gd name="connsiteY7" fmla="*/ 249382 h 499911"/>
                <a:gd name="connsiteX8" fmla="*/ 124690 w 1687483"/>
                <a:gd name="connsiteY8" fmla="*/ 274320 h 499911"/>
                <a:gd name="connsiteX9" fmla="*/ 166254 w 1687483"/>
                <a:gd name="connsiteY9" fmla="*/ 307571 h 499911"/>
                <a:gd name="connsiteX10" fmla="*/ 207818 w 1687483"/>
                <a:gd name="connsiteY10" fmla="*/ 332509 h 499911"/>
                <a:gd name="connsiteX11" fmla="*/ 232756 w 1687483"/>
                <a:gd name="connsiteY11" fmla="*/ 349135 h 499911"/>
                <a:gd name="connsiteX12" fmla="*/ 282632 w 1687483"/>
                <a:gd name="connsiteY12" fmla="*/ 365760 h 499911"/>
                <a:gd name="connsiteX13" fmla="*/ 340821 w 1687483"/>
                <a:gd name="connsiteY13" fmla="*/ 382386 h 499911"/>
                <a:gd name="connsiteX14" fmla="*/ 365760 w 1687483"/>
                <a:gd name="connsiteY14" fmla="*/ 390698 h 499911"/>
                <a:gd name="connsiteX15" fmla="*/ 448887 w 1687483"/>
                <a:gd name="connsiteY15" fmla="*/ 415637 h 499911"/>
                <a:gd name="connsiteX16" fmla="*/ 473825 w 1687483"/>
                <a:gd name="connsiteY16" fmla="*/ 423949 h 499911"/>
                <a:gd name="connsiteX17" fmla="*/ 565265 w 1687483"/>
                <a:gd name="connsiteY17" fmla="*/ 432262 h 499911"/>
                <a:gd name="connsiteX18" fmla="*/ 681643 w 1687483"/>
                <a:gd name="connsiteY18" fmla="*/ 448887 h 499911"/>
                <a:gd name="connsiteX19" fmla="*/ 806334 w 1687483"/>
                <a:gd name="connsiteY19" fmla="*/ 457200 h 499911"/>
                <a:gd name="connsiteX20" fmla="*/ 931025 w 1687483"/>
                <a:gd name="connsiteY20" fmla="*/ 482138 h 499911"/>
                <a:gd name="connsiteX21" fmla="*/ 1005840 w 1687483"/>
                <a:gd name="connsiteY21" fmla="*/ 498764 h 499911"/>
                <a:gd name="connsiteX22" fmla="*/ 1687483 w 1687483"/>
                <a:gd name="connsiteY22" fmla="*/ 498764 h 499911"/>
                <a:gd name="connsiteX23" fmla="*/ 1612669 w 1687483"/>
                <a:gd name="connsiteY23" fmla="*/ 8313 h 49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87483" h="499911">
                  <a:moveTo>
                    <a:pt x="1612669" y="8313"/>
                  </a:moveTo>
                  <a:lnTo>
                    <a:pt x="0" y="0"/>
                  </a:lnTo>
                  <a:lnTo>
                    <a:pt x="0" y="8313"/>
                  </a:lnTo>
                  <a:cubicBezTo>
                    <a:pt x="8313" y="30480"/>
                    <a:pt x="16848" y="52566"/>
                    <a:pt x="24938" y="74815"/>
                  </a:cubicBezTo>
                  <a:cubicBezTo>
                    <a:pt x="27932" y="83050"/>
                    <a:pt x="31125" y="91252"/>
                    <a:pt x="33250" y="99753"/>
                  </a:cubicBezTo>
                  <a:cubicBezTo>
                    <a:pt x="46382" y="152284"/>
                    <a:pt x="29751" y="129506"/>
                    <a:pt x="58189" y="157942"/>
                  </a:cubicBezTo>
                  <a:cubicBezTo>
                    <a:pt x="81733" y="228580"/>
                    <a:pt x="48897" y="142458"/>
                    <a:pt x="83127" y="199506"/>
                  </a:cubicBezTo>
                  <a:cubicBezTo>
                    <a:pt x="119219" y="259658"/>
                    <a:pt x="52963" y="185967"/>
                    <a:pt x="116378" y="249382"/>
                  </a:cubicBezTo>
                  <a:cubicBezTo>
                    <a:pt x="119149" y="257695"/>
                    <a:pt x="120182" y="266806"/>
                    <a:pt x="124690" y="274320"/>
                  </a:cubicBezTo>
                  <a:cubicBezTo>
                    <a:pt x="133954" y="289760"/>
                    <a:pt x="153184" y="297115"/>
                    <a:pt x="166254" y="307571"/>
                  </a:cubicBezTo>
                  <a:cubicBezTo>
                    <a:pt x="198856" y="333653"/>
                    <a:pt x="164510" y="318074"/>
                    <a:pt x="207818" y="332509"/>
                  </a:cubicBezTo>
                  <a:cubicBezTo>
                    <a:pt x="216131" y="338051"/>
                    <a:pt x="223626" y="345077"/>
                    <a:pt x="232756" y="349135"/>
                  </a:cubicBezTo>
                  <a:cubicBezTo>
                    <a:pt x="248770" y="356252"/>
                    <a:pt x="266007" y="360218"/>
                    <a:pt x="282632" y="365760"/>
                  </a:cubicBezTo>
                  <a:cubicBezTo>
                    <a:pt x="342415" y="385688"/>
                    <a:pt x="267768" y="361515"/>
                    <a:pt x="340821" y="382386"/>
                  </a:cubicBezTo>
                  <a:cubicBezTo>
                    <a:pt x="349246" y="384793"/>
                    <a:pt x="357335" y="388291"/>
                    <a:pt x="365760" y="390698"/>
                  </a:cubicBezTo>
                  <a:cubicBezTo>
                    <a:pt x="453684" y="415818"/>
                    <a:pt x="330383" y="376136"/>
                    <a:pt x="448887" y="415637"/>
                  </a:cubicBezTo>
                  <a:cubicBezTo>
                    <a:pt x="457200" y="418408"/>
                    <a:pt x="465099" y="423156"/>
                    <a:pt x="473825" y="423949"/>
                  </a:cubicBezTo>
                  <a:cubicBezTo>
                    <a:pt x="504305" y="426720"/>
                    <a:pt x="534869" y="428686"/>
                    <a:pt x="565265" y="432262"/>
                  </a:cubicBezTo>
                  <a:cubicBezTo>
                    <a:pt x="674216" y="445080"/>
                    <a:pt x="549323" y="437381"/>
                    <a:pt x="681643" y="448887"/>
                  </a:cubicBezTo>
                  <a:cubicBezTo>
                    <a:pt x="723142" y="452496"/>
                    <a:pt x="764770" y="454429"/>
                    <a:pt x="806334" y="457200"/>
                  </a:cubicBezTo>
                  <a:cubicBezTo>
                    <a:pt x="880014" y="481761"/>
                    <a:pt x="838792" y="471891"/>
                    <a:pt x="931025" y="482138"/>
                  </a:cubicBezTo>
                  <a:cubicBezTo>
                    <a:pt x="957279" y="490890"/>
                    <a:pt x="975547" y="498420"/>
                    <a:pt x="1005840" y="498764"/>
                  </a:cubicBezTo>
                  <a:cubicBezTo>
                    <a:pt x="1233040" y="501346"/>
                    <a:pt x="1460269" y="498764"/>
                    <a:pt x="1687483" y="498764"/>
                  </a:cubicBezTo>
                  <a:lnTo>
                    <a:pt x="1612669" y="8313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4" name="Picture 24" descr="https://latex.codecogs.com/gif.latex?x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836" y="5518485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6" name="Picture 26" descr="https://latex.codecogs.com/gif.latex?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888" y="4706043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8" name="Picture 28" descr="https://latex.codecogs.com/gif.latex?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771" y="510342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0" name="Picture 30" descr="https://latex.codecogs.com/gif.latex?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226" y="5518485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직선 화살표 연결선 52"/>
          <p:cNvCxnSpPr>
            <a:endCxn id="8" idx="1"/>
          </p:cNvCxnSpPr>
          <p:nvPr/>
        </p:nvCxnSpPr>
        <p:spPr>
          <a:xfrm>
            <a:off x="7589520" y="2958813"/>
            <a:ext cx="822960" cy="22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756506" y="5976850"/>
            <a:ext cx="2374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210501" y="5414561"/>
            <a:ext cx="1344781" cy="523206"/>
          </a:xfrm>
          <a:custGeom>
            <a:avLst/>
            <a:gdLst>
              <a:gd name="connsiteX0" fmla="*/ 0 w 1344781"/>
              <a:gd name="connsiteY0" fmla="*/ 49374 h 523206"/>
              <a:gd name="connsiteX1" fmla="*/ 590204 w 1344781"/>
              <a:gd name="connsiteY1" fmla="*/ 523200 h 523206"/>
              <a:gd name="connsiteX2" fmla="*/ 1280160 w 1344781"/>
              <a:gd name="connsiteY2" fmla="*/ 41061 h 523206"/>
              <a:gd name="connsiteX3" fmla="*/ 1313411 w 1344781"/>
              <a:gd name="connsiteY3" fmla="*/ 24436 h 523206"/>
              <a:gd name="connsiteX4" fmla="*/ 1263535 w 1344781"/>
              <a:gd name="connsiteY4" fmla="*/ 24436 h 52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781" h="523206">
                <a:moveTo>
                  <a:pt x="0" y="49374"/>
                </a:moveTo>
                <a:cubicBezTo>
                  <a:pt x="188422" y="286979"/>
                  <a:pt x="376844" y="524585"/>
                  <a:pt x="590204" y="523200"/>
                </a:cubicBezTo>
                <a:cubicBezTo>
                  <a:pt x="803564" y="521815"/>
                  <a:pt x="1159626" y="124188"/>
                  <a:pt x="1280160" y="41061"/>
                </a:cubicBezTo>
                <a:cubicBezTo>
                  <a:pt x="1400695" y="-42066"/>
                  <a:pt x="1316182" y="27207"/>
                  <a:pt x="1313411" y="24436"/>
                </a:cubicBezTo>
                <a:cubicBezTo>
                  <a:pt x="1310640" y="21665"/>
                  <a:pt x="1287087" y="23050"/>
                  <a:pt x="1263535" y="24436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8756506" y="5954393"/>
            <a:ext cx="23742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내용 개체 틀 2"/>
          <p:cNvSpPr txBox="1">
            <a:spLocks/>
          </p:cNvSpPr>
          <p:nvPr/>
        </p:nvSpPr>
        <p:spPr>
          <a:xfrm>
            <a:off x="7721163" y="6146048"/>
            <a:ext cx="4154172" cy="373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마치 </a:t>
            </a:r>
            <a:r>
              <a:rPr lang="en-US" altLang="ko-KR" sz="1100" dirty="0" smtClean="0"/>
              <a:t>strictly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&lt;,&gt; </a:t>
            </a:r>
            <a:r>
              <a:rPr lang="ko-KR" altLang="en-US" sz="1100" dirty="0" smtClean="0"/>
              <a:t>인데 </a:t>
            </a:r>
            <a:r>
              <a:rPr lang="en-US" altLang="ko-KR" sz="1100" dirty="0" smtClean="0"/>
              <a:t>disjoint </a:t>
            </a:r>
            <a:r>
              <a:rPr lang="ko-KR" altLang="en-US" sz="1100" dirty="0" smtClean="0"/>
              <a:t>하면 한쪽은 </a:t>
            </a:r>
            <a:r>
              <a:rPr lang="en-US" altLang="ko-KR" sz="1100" dirty="0" smtClean="0"/>
              <a:t>&lt;, </a:t>
            </a:r>
            <a:r>
              <a:rPr lang="ko-KR" altLang="en-US" sz="1100" dirty="0" smtClean="0"/>
              <a:t>다른 쪽은 </a:t>
            </a:r>
            <a:r>
              <a:rPr lang="en-US" altLang="ko-KR" sz="1100" dirty="0" smtClean="0"/>
              <a:t>&gt;= </a:t>
            </a:r>
            <a:r>
              <a:rPr lang="ko-KR" altLang="en-US" sz="1100" dirty="0" smtClean="0"/>
              <a:t>이어서 안된다는 느낌인가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pic>
        <p:nvPicPr>
          <p:cNvPr id="2050" name="Picture 2" descr="https://latex.codecogs.com/gif.latex?%5Cfrac%7B1%7D%7B%5Cinfty%20%7D%3D0%5C%2C%5C%2C%3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58" y="4923928"/>
            <a:ext cx="544945" cy="3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592" y="2935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1100" dirty="0" smtClean="0"/>
              <a:t>Machine learning 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optimization theory </a:t>
            </a:r>
            <a:r>
              <a:rPr lang="ko-KR" altLang="en-US" sz="1100" dirty="0" smtClean="0"/>
              <a:t>에 의해 발전된 알고리즘들을 이해하기 위해 공부함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en-US" altLang="ko-KR" sz="1100" dirty="0" smtClean="0"/>
              <a:t>Affine , convex </a:t>
            </a:r>
            <a:r>
              <a:rPr lang="ko-KR" altLang="en-US" sz="1100" dirty="0" smtClean="0"/>
              <a:t>개념은 </a:t>
            </a:r>
            <a:r>
              <a:rPr lang="ko-KR" altLang="en-US" sz="1100" dirty="0" err="1" smtClean="0"/>
              <a:t>기하적인</a:t>
            </a:r>
            <a:r>
              <a:rPr lang="ko-KR" altLang="en-US" sz="1100" dirty="0" smtClean="0"/>
              <a:t> 공간에서 점들의 집합에 대해 설명할 수 있는 토대가 된다</a:t>
            </a:r>
            <a:r>
              <a:rPr lang="en-US" altLang="ko-KR" sz="1100" dirty="0" smtClean="0"/>
              <a:t>.</a:t>
            </a:r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28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36961"/>
            <a:ext cx="2969029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Hyperplanes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7" y="626628"/>
            <a:ext cx="11547764" cy="44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집합 </a:t>
            </a:r>
            <a:r>
              <a:rPr lang="en-US" altLang="ko-KR" sz="1100" dirty="0" smtClean="0"/>
              <a:t>A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를 나누려는 </a:t>
            </a:r>
            <a:r>
              <a:rPr lang="en-US" altLang="ko-KR" sz="1100" dirty="0" smtClean="0"/>
              <a:t>hyperplane</a:t>
            </a:r>
            <a:r>
              <a:rPr lang="ko-KR" altLang="en-US" sz="1100" dirty="0" smtClean="0"/>
              <a:t>에 대한 조건들이 많이 있지만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 중 두 가지 정리만 소개한다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첫 번째 정리는 사전 지식이 필요하고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두 번째 정리는 쉽게 첫 번째 </a:t>
            </a:r>
            <a:r>
              <a:rPr lang="ko-KR" altLang="en-US" sz="1100" dirty="0" err="1" smtClean="0"/>
              <a:t>정리로써</a:t>
            </a:r>
            <a:r>
              <a:rPr lang="ko-KR" altLang="en-US" sz="1100" dirty="0" smtClean="0"/>
              <a:t> 쉽게 유도 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7" y="1072342"/>
            <a:ext cx="11680768" cy="731520"/>
            <a:chOff x="189807" y="1072342"/>
            <a:chExt cx="11680768" cy="731520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1072342"/>
              <a:ext cx="857597" cy="2660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7" y="1338349"/>
              <a:ext cx="11364884" cy="2660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   and    are nonempty convex sets such that     is compact and    is closed. Then there exists a hyperplane     that strictly separates    and     if and only if </a:t>
              </a:r>
              <a:endParaRPr lang="ko-KR" altLang="en-US" sz="1100" dirty="0"/>
            </a:p>
          </p:txBody>
        </p:sp>
        <p:pic>
          <p:nvPicPr>
            <p:cNvPr id="11266" name="Picture 2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19" y="1401127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latex.codecogs.com/gif.latex?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054" y="1401125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788" y="140112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latex.codecogs.com/gif.latex?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918" y="1401120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latex.codecogs.com/gif.latex?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285" y="1401322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2690" y="140111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latex.codecogs.com/gif.latex?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546" y="140111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https://latex.codecogs.com/gif.latex?A%5Ccap%20B%3D%20%5Cvarnothi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8421" y="1384493"/>
              <a:ext cx="8191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7" y="1072342"/>
              <a:ext cx="11680768" cy="7315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9807" y="2069869"/>
            <a:ext cx="10184477" cy="789709"/>
            <a:chOff x="189807" y="2069869"/>
            <a:chExt cx="10184477" cy="789709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189807" y="2069869"/>
              <a:ext cx="857597" cy="2660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189807" y="2360814"/>
              <a:ext cx="10026535" cy="2660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   and    are nonempty compact sets. Then there exists a hyperplane that strictly separates    and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if and only if </a:t>
              </a:r>
              <a:endParaRPr lang="ko-KR" altLang="en-US" sz="1100" dirty="0"/>
            </a:p>
          </p:txBody>
        </p:sp>
        <p:pic>
          <p:nvPicPr>
            <p:cNvPr id="11274" name="Picture 10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18" y="241527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6" name="Picture 12" descr="https://latex.codecogs.com/gif.latex?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110" y="2415277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990" y="241527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https://latex.codecogs.com/gif.latex?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582" y="2415277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8" name="Picture 14" descr="https://latex.codecogs.com/gif.latex?%28conv%20A%29%5Ccap%20%28conv%20B%29%3D%5Cvarnothi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6311" y="2380326"/>
              <a:ext cx="1771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89807" y="2069869"/>
              <a:ext cx="10184477" cy="78970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/>
          <p:cNvSpPr txBox="1">
            <a:spLocks/>
          </p:cNvSpPr>
          <p:nvPr/>
        </p:nvSpPr>
        <p:spPr>
          <a:xfrm>
            <a:off x="189806" y="3029790"/>
            <a:ext cx="11547765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Proof: </a:t>
            </a:r>
            <a:r>
              <a:rPr lang="ko-KR" altLang="en-US" sz="1100" dirty="0" smtClean="0"/>
              <a:t>생략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82328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36961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807" y="652350"/>
            <a:ext cx="11348257" cy="619497"/>
            <a:chOff x="189807" y="652350"/>
            <a:chExt cx="11348257" cy="619497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652350"/>
              <a:ext cx="11348257" cy="6194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‘</a:t>
              </a:r>
              <a:r>
                <a:rPr lang="ko-KR" altLang="en-US" sz="1100" dirty="0" err="1" smtClean="0"/>
                <a:t>다포체</a:t>
              </a:r>
              <a:r>
                <a:rPr lang="en-US" altLang="ko-KR" sz="1100" dirty="0" smtClean="0"/>
                <a:t>’ </a:t>
              </a:r>
              <a:r>
                <a:rPr lang="ko-KR" altLang="en-US" sz="1100" dirty="0" smtClean="0"/>
                <a:t>라고 불리는      에서 </a:t>
              </a:r>
              <a:r>
                <a:rPr lang="en-US" altLang="ko-KR" sz="1100" dirty="0" smtClean="0"/>
                <a:t>polytope</a:t>
              </a:r>
              <a:r>
                <a:rPr lang="ko-KR" altLang="en-US" sz="1100" dirty="0" smtClean="0"/>
                <a:t>는 점들의 유한한 집합의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3</a:t>
              </a:r>
              <a:r>
                <a:rPr lang="ko-KR" altLang="en-US" sz="1100" dirty="0" smtClean="0"/>
                <a:t>차원에서 </a:t>
              </a:r>
              <a:r>
                <a:rPr lang="en-US" altLang="ko-KR" sz="1100" dirty="0" smtClean="0"/>
                <a:t>polytope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polyhedron </a:t>
              </a:r>
              <a:r>
                <a:rPr lang="ko-KR" altLang="en-US" sz="1100" dirty="0" smtClean="0"/>
                <a:t>이라 부른다</a:t>
              </a:r>
              <a:r>
                <a:rPr lang="en-US" altLang="ko-KR" sz="1100" dirty="0" smtClean="0"/>
                <a:t>.      </a:t>
              </a:r>
              <a:r>
                <a:rPr lang="ko-KR" altLang="en-US" sz="1100" dirty="0" smtClean="0"/>
                <a:t>안에서 집합의 차원은 그 집합을 포함하는 가장 작은 </a:t>
              </a:r>
              <a:r>
                <a:rPr lang="en-US" altLang="ko-KR" sz="1100" dirty="0" smtClean="0"/>
                <a:t>flat </a:t>
              </a:r>
              <a:r>
                <a:rPr lang="ko-KR" altLang="en-US" sz="1100" dirty="0" smtClean="0"/>
                <a:t>의 차원으로 정의된다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또한 </a:t>
              </a:r>
              <a:r>
                <a:rPr lang="en-US" altLang="ko-KR" sz="1100" dirty="0" smtClean="0"/>
                <a:t>polytope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compact convex set </a:t>
              </a:r>
              <a:r>
                <a:rPr lang="ko-KR" altLang="en-US" sz="1100" dirty="0" smtClean="0"/>
                <a:t>의 특별한 유형이다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왜냐하면 </a:t>
              </a:r>
              <a:r>
                <a:rPr lang="en-US" altLang="ko-KR" sz="1100" dirty="0" smtClean="0"/>
                <a:t>compact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compact </a:t>
              </a:r>
              <a:r>
                <a:rPr lang="ko-KR" altLang="en-US" sz="1100" dirty="0" smtClean="0"/>
                <a:t>라는 정리에 의해       안의 유한 집합은 </a:t>
              </a:r>
              <a:r>
                <a:rPr lang="en-US" altLang="ko-KR" sz="1100" dirty="0" smtClean="0"/>
                <a:t>compact </a:t>
              </a:r>
              <a:r>
                <a:rPr lang="ko-KR" altLang="en-US" sz="1100" dirty="0" smtClean="0"/>
                <a:t>이고 이 집합의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compact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</p:txBody>
        </p:sp>
        <p:pic>
          <p:nvPicPr>
            <p:cNvPr id="12290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463" y="70254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215" y="70254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7961" y="85489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189807" y="1413948"/>
            <a:ext cx="11348257" cy="1678387"/>
            <a:chOff x="189807" y="1413948"/>
            <a:chExt cx="11348257" cy="1678387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189808" y="1413948"/>
              <a:ext cx="965662" cy="2901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189808" y="1701129"/>
              <a:ext cx="11348256" cy="13912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 be a compact convex subset of     . A nonempty subset     of     is called a (proper) </a:t>
              </a:r>
              <a:r>
                <a:rPr lang="en-US" altLang="ko-KR" sz="1100" b="1" dirty="0" smtClean="0"/>
                <a:t>face</a:t>
              </a:r>
              <a:r>
                <a:rPr lang="en-US" altLang="ko-KR" sz="1100" dirty="0" smtClean="0"/>
                <a:t> of     if             and there exists a hyperplane                    such that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              and either                                    .  The hyperplane     is called a </a:t>
              </a:r>
              <a:r>
                <a:rPr lang="en-US" altLang="ko-KR" sz="1100" b="1" dirty="0" smtClean="0"/>
                <a:t>supporting hyperplane </a:t>
              </a:r>
              <a:r>
                <a:rPr lang="en-US" altLang="ko-KR" sz="1100" dirty="0" smtClean="0"/>
                <a:t>to   . If the dimension of    is    , then     is called a </a:t>
              </a:r>
              <a:r>
                <a:rPr lang="en-US" altLang="ko-KR" sz="1100" b="1" dirty="0" smtClean="0"/>
                <a:t>k-face </a:t>
              </a:r>
              <a:r>
                <a:rPr lang="en-US" altLang="ko-KR" sz="1100" dirty="0" smtClean="0"/>
                <a:t>of   .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If    is a polytope of dimension    , then     is called a </a:t>
              </a:r>
              <a:r>
                <a:rPr lang="en-US" altLang="ko-KR" sz="1100" b="1" dirty="0" smtClean="0"/>
                <a:t>k-polytope</a:t>
              </a:r>
              <a:r>
                <a:rPr lang="en-US" altLang="ko-KR" sz="1100" dirty="0" smtClean="0"/>
                <a:t>. A 0-face of    is called a </a:t>
              </a:r>
              <a:r>
                <a:rPr lang="en-US" altLang="ko-KR" sz="1100" b="1" dirty="0" smtClean="0"/>
                <a:t>vertex</a:t>
              </a:r>
              <a:r>
                <a:rPr lang="en-US" altLang="ko-KR" sz="1100" dirty="0" smtClean="0"/>
                <a:t>(plural: </a:t>
              </a:r>
              <a:r>
                <a:rPr lang="en-US" altLang="ko-KR" sz="1100" b="1" dirty="0" smtClean="0"/>
                <a:t>vertices</a:t>
              </a:r>
              <a:r>
                <a:rPr lang="en-US" altLang="ko-KR" sz="1100" dirty="0" smtClean="0"/>
                <a:t>), a 1-face is an </a:t>
              </a:r>
              <a:r>
                <a:rPr lang="en-US" altLang="ko-KR" sz="1100" b="1" dirty="0" smtClean="0"/>
                <a:t>edge</a:t>
              </a:r>
              <a:r>
                <a:rPr lang="en-US" altLang="ko-KR" sz="1100" dirty="0" smtClean="0"/>
                <a:t>, and a (k-1)-dimensional face is a </a:t>
              </a:r>
              <a:r>
                <a:rPr lang="en-US" altLang="ko-KR" sz="1100" b="1" dirty="0" smtClean="0"/>
                <a:t>facet</a:t>
              </a:r>
              <a:r>
                <a:rPr lang="en-US" altLang="ko-KR" sz="1100" dirty="0" smtClean="0"/>
                <a:t> of    .</a:t>
              </a:r>
            </a:p>
          </p:txBody>
        </p:sp>
        <p:pic>
          <p:nvPicPr>
            <p:cNvPr id="12292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28" y="174050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459" y="174050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15" y="1748813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335" y="174587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71" y="174050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https://latex.codecogs.com/gif.latex?F%5Cneq%20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191" y="1740500"/>
              <a:ext cx="476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https://latex.codecogs.com/gif.latex?H%3D%5Cleft%20%5B%20f%3Ad%20%5Cright%20%5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8957" y="1717418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https://latex.codecogs.com/gif.latex?F%3DS%5Ccap%20H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0" y="2018386"/>
              <a:ext cx="8286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4" name="Picture 16" descr="https://latex.codecogs.com/gif.latex?f%28S%29%5Cleq%20d%5C%2C%5C%2C%5C%2C%20or%5C%2C%5C%2C%5C%2Cf%28S%29%5Cgeq%20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488" y="1970533"/>
              <a:ext cx="1685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6" name="Picture 18" descr="https://latex.codecogs.com/gif.latex?H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285" y="2027683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44" y="201936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240" y="2020345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8" name="Picture 20" descr="https://latex.codecogs.com/gif.latex?k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1756" y="2019369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702" y="2027683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7280" y="201838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0" name="Picture 22" descr="https://latex.codecogs.com/gif.latex?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99" y="258811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0" descr="https://latex.codecogs.com/gif.latex?k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509" y="2580790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2" descr="https://latex.codecogs.com/gif.latex?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09" y="2579061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2" descr="https://latex.codecogs.com/gif.latex?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438" y="258811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76" y="273302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189807" y="1413948"/>
              <a:ext cx="11273444" cy="161188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53624" y="3144901"/>
            <a:ext cx="4592061" cy="373289"/>
            <a:chOff x="253624" y="3144901"/>
            <a:chExt cx="4592061" cy="373289"/>
          </a:xfrm>
        </p:grpSpPr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253624" y="3144901"/>
              <a:ext cx="4592061" cy="37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Ex : S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3 </a:t>
              </a:r>
              <a:r>
                <a:rPr lang="ko-KR" altLang="en-US" sz="1100" dirty="0" smtClean="0"/>
                <a:t>차원 </a:t>
              </a:r>
              <a:r>
                <a:rPr lang="en-US" altLang="ko-KR" sz="1100" dirty="0" smtClean="0"/>
                <a:t>cube</a:t>
              </a:r>
              <a:r>
                <a:rPr lang="ko-KR" altLang="en-US" sz="1100" dirty="0" smtClean="0"/>
                <a:t>라고 하자</a:t>
              </a:r>
              <a:r>
                <a:rPr lang="en-US" altLang="ko-KR" sz="1100" dirty="0" smtClean="0"/>
                <a:t>. 3 </a:t>
              </a:r>
              <a:r>
                <a:rPr lang="ko-KR" altLang="en-US" sz="1100" dirty="0" smtClean="0"/>
                <a:t>가지 가능한           가 존재한다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82" name="Picture 28" descr="https://latex.codecogs.com/gif.latex?H%5Ccap%20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050" y="3195643"/>
              <a:ext cx="466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776391" y="3683152"/>
            <a:ext cx="8891311" cy="2350935"/>
            <a:chOff x="613555" y="4305658"/>
            <a:chExt cx="8891311" cy="2350935"/>
          </a:xfrm>
        </p:grpSpPr>
        <p:grpSp>
          <p:nvGrpSpPr>
            <p:cNvPr id="42" name="그룹 41"/>
            <p:cNvGrpSpPr/>
            <p:nvPr/>
          </p:nvGrpSpPr>
          <p:grpSpPr>
            <a:xfrm>
              <a:off x="613555" y="4722290"/>
              <a:ext cx="2419003" cy="1400262"/>
              <a:chOff x="597478" y="4094451"/>
              <a:chExt cx="2419003" cy="1400262"/>
            </a:xfrm>
          </p:grpSpPr>
          <p:sp>
            <p:nvSpPr>
              <p:cNvPr id="38" name="순서도: 데이터 37"/>
              <p:cNvSpPr/>
              <p:nvPr/>
            </p:nvSpPr>
            <p:spPr>
              <a:xfrm>
                <a:off x="597478" y="4273582"/>
                <a:ext cx="2419003" cy="455491"/>
              </a:xfrm>
              <a:prstGeom prst="flowChartInputOutpu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155470" y="4339243"/>
                <a:ext cx="1263764" cy="1155470"/>
                <a:chOff x="1155470" y="4339243"/>
                <a:chExt cx="1263764" cy="1155470"/>
              </a:xfrm>
            </p:grpSpPr>
            <p:sp>
              <p:nvSpPr>
                <p:cNvPr id="13" name="정육면체 12"/>
                <p:cNvSpPr/>
                <p:nvPr/>
              </p:nvSpPr>
              <p:spPr>
                <a:xfrm>
                  <a:off x="1157546" y="4339243"/>
                  <a:ext cx="1261688" cy="1155470"/>
                </a:xfrm>
                <a:prstGeom prst="cub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312" name="Picture 24" descr="https://latex.codecogs.com/gif.latex?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6812" y="4912820"/>
                  <a:ext cx="114300" cy="123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1444307" y="4355869"/>
                  <a:ext cx="0" cy="839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1444307" y="5203766"/>
                  <a:ext cx="97492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flipV="1">
                  <a:off x="1155470" y="5203767"/>
                  <a:ext cx="288837" cy="290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순서도: 데이터 64"/>
              <p:cNvSpPr/>
              <p:nvPr/>
            </p:nvSpPr>
            <p:spPr>
              <a:xfrm>
                <a:off x="1188721" y="4347556"/>
                <a:ext cx="1196801" cy="274318"/>
              </a:xfrm>
              <a:prstGeom prst="flowChartInputOutpu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314" name="Picture 26" descr="https://latex.codecogs.com/gif.latex?H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7459" y="4094451"/>
                <a:ext cx="1524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4286734" y="4846115"/>
              <a:ext cx="1539795" cy="1447258"/>
              <a:chOff x="4452984" y="4101949"/>
              <a:chExt cx="1539795" cy="1447258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729015" y="4148713"/>
                <a:ext cx="1263764" cy="1155470"/>
                <a:chOff x="1155470" y="4339243"/>
                <a:chExt cx="1263764" cy="1155470"/>
              </a:xfrm>
            </p:grpSpPr>
            <p:sp>
              <p:nvSpPr>
                <p:cNvPr id="53" name="정육면체 52"/>
                <p:cNvSpPr/>
                <p:nvPr/>
              </p:nvSpPr>
              <p:spPr>
                <a:xfrm>
                  <a:off x="1157546" y="4339243"/>
                  <a:ext cx="1261688" cy="1155470"/>
                </a:xfrm>
                <a:prstGeom prst="cub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Picture 24" descr="https://latex.codecogs.com/gif.latex?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6812" y="4912820"/>
                  <a:ext cx="114300" cy="123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5" name="직선 연결선 54"/>
                <p:cNvCxnSpPr/>
                <p:nvPr/>
              </p:nvCxnSpPr>
              <p:spPr>
                <a:xfrm flipV="1">
                  <a:off x="1444307" y="4355869"/>
                  <a:ext cx="0" cy="839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V="1">
                  <a:off x="1444307" y="5203766"/>
                  <a:ext cx="97492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1155470" y="5203767"/>
                  <a:ext cx="288837" cy="290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순서도: 데이터 66"/>
              <p:cNvSpPr/>
              <p:nvPr/>
            </p:nvSpPr>
            <p:spPr>
              <a:xfrm rot="16200000">
                <a:off x="4008643" y="4597832"/>
                <a:ext cx="1447258" cy="455491"/>
              </a:xfrm>
              <a:prstGeom prst="flowChartInputOutpu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4729015" y="4431344"/>
                <a:ext cx="0" cy="872839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26" descr="https://latex.codecogs.com/gif.latex?H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2984" y="5386627"/>
                <a:ext cx="1524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그룹 43"/>
            <p:cNvGrpSpPr/>
            <p:nvPr/>
          </p:nvGrpSpPr>
          <p:grpSpPr>
            <a:xfrm>
              <a:off x="7745022" y="4716724"/>
              <a:ext cx="1432459" cy="1477198"/>
              <a:chOff x="6621434" y="4339243"/>
              <a:chExt cx="1432459" cy="1477198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6621434" y="4339243"/>
                <a:ext cx="1263764" cy="1155470"/>
                <a:chOff x="1155470" y="4339243"/>
                <a:chExt cx="1263764" cy="1155470"/>
              </a:xfrm>
            </p:grpSpPr>
            <p:sp>
              <p:nvSpPr>
                <p:cNvPr id="59" name="정육면체 58"/>
                <p:cNvSpPr/>
                <p:nvPr/>
              </p:nvSpPr>
              <p:spPr>
                <a:xfrm>
                  <a:off x="1157546" y="4339243"/>
                  <a:ext cx="1261688" cy="1155470"/>
                </a:xfrm>
                <a:prstGeom prst="cub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Picture 24" descr="https://latex.codecogs.com/gif.latex?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6812" y="4912820"/>
                  <a:ext cx="114300" cy="123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1" name="직선 연결선 60"/>
                <p:cNvCxnSpPr/>
                <p:nvPr/>
              </p:nvCxnSpPr>
              <p:spPr>
                <a:xfrm flipV="1">
                  <a:off x="1444307" y="4355869"/>
                  <a:ext cx="0" cy="839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1444307" y="5203766"/>
                  <a:ext cx="97492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flipV="1">
                  <a:off x="1155470" y="5203767"/>
                  <a:ext cx="288837" cy="290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순서도: 데이터 69"/>
              <p:cNvSpPr/>
              <p:nvPr/>
            </p:nvSpPr>
            <p:spPr>
              <a:xfrm rot="20599107">
                <a:off x="7059646" y="5360950"/>
                <a:ext cx="994247" cy="455491"/>
              </a:xfrm>
              <a:prstGeom prst="flowChartInputOutpu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581177" y="5473061"/>
                <a:ext cx="57689" cy="45719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Picture 26" descr="https://latex.codecogs.com/gif.latex?H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699" y="5660222"/>
                <a:ext cx="1524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316" name="Picture 28" descr="https://latex.codecogs.com/gif.latex?H%5Ccap%20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12" y="6394778"/>
              <a:ext cx="466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8" descr="https://latex.codecogs.com/gif.latex?H%5Ccap%20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258" y="6456797"/>
              <a:ext cx="466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8" descr="https://latex.codecogs.com/gif.latex?H%5Ccap%20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134" y="6452179"/>
              <a:ext cx="466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내용 개체 틀 2"/>
            <p:cNvSpPr txBox="1">
              <a:spLocks/>
            </p:cNvSpPr>
            <p:nvPr/>
          </p:nvSpPr>
          <p:spPr>
            <a:xfrm>
              <a:off x="1483650" y="6341848"/>
              <a:ext cx="1366086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is 2-dimensional.</a:t>
              </a:r>
              <a:endParaRPr lang="ko-KR" altLang="en-US" sz="1100" dirty="0"/>
            </a:p>
          </p:txBody>
        </p:sp>
        <p:sp>
          <p:nvSpPr>
            <p:cNvPr id="84" name="내용 개체 틀 2"/>
            <p:cNvSpPr txBox="1">
              <a:spLocks/>
            </p:cNvSpPr>
            <p:nvPr/>
          </p:nvSpPr>
          <p:spPr>
            <a:xfrm>
              <a:off x="4933287" y="6399249"/>
              <a:ext cx="1366086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is 1-dimensional.</a:t>
              </a:r>
              <a:endParaRPr lang="ko-KR" altLang="en-US" sz="1100" dirty="0"/>
            </a:p>
          </p:txBody>
        </p:sp>
        <p:sp>
          <p:nvSpPr>
            <p:cNvPr id="85" name="내용 개체 틀 2"/>
            <p:cNvSpPr txBox="1">
              <a:spLocks/>
            </p:cNvSpPr>
            <p:nvPr/>
          </p:nvSpPr>
          <p:spPr>
            <a:xfrm>
              <a:off x="8138780" y="6400613"/>
              <a:ext cx="1366086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is 0-dimensional.</a:t>
              </a:r>
              <a:endParaRPr lang="ko-KR" altLang="en-US" sz="1100" dirty="0"/>
            </a:p>
          </p:txBody>
        </p:sp>
        <p:sp>
          <p:nvSpPr>
            <p:cNvPr id="86" name="내용 개체 틀 2"/>
            <p:cNvSpPr txBox="1">
              <a:spLocks/>
            </p:cNvSpPr>
            <p:nvPr/>
          </p:nvSpPr>
          <p:spPr>
            <a:xfrm>
              <a:off x="1381783" y="4305658"/>
              <a:ext cx="877410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Face(facet)</a:t>
              </a:r>
              <a:endParaRPr lang="ko-KR" altLang="en-US" sz="1100" dirty="0"/>
            </a:p>
          </p:txBody>
        </p:sp>
        <p:sp>
          <p:nvSpPr>
            <p:cNvPr id="87" name="내용 개체 틀 2"/>
            <p:cNvSpPr txBox="1">
              <a:spLocks/>
            </p:cNvSpPr>
            <p:nvPr/>
          </p:nvSpPr>
          <p:spPr>
            <a:xfrm>
              <a:off x="5021083" y="4305658"/>
              <a:ext cx="877410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edge</a:t>
              </a:r>
              <a:endParaRPr lang="ko-KR" altLang="en-US" sz="1100" dirty="0"/>
            </a:p>
          </p:txBody>
        </p:sp>
        <p:sp>
          <p:nvSpPr>
            <p:cNvPr id="88" name="내용 개체 틀 2"/>
            <p:cNvSpPr txBox="1">
              <a:spLocks/>
            </p:cNvSpPr>
            <p:nvPr/>
          </p:nvSpPr>
          <p:spPr>
            <a:xfrm>
              <a:off x="8139510" y="4310359"/>
              <a:ext cx="877410" cy="255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vertex</a:t>
              </a:r>
              <a:endParaRPr lang="ko-KR" altLang="en-US" sz="1100" dirty="0"/>
            </a:p>
          </p:txBody>
        </p:sp>
      </p:grpSp>
      <p:sp>
        <p:nvSpPr>
          <p:cNvPr id="77" name="내용 개체 틀 2"/>
          <p:cNvSpPr txBox="1">
            <a:spLocks/>
          </p:cNvSpPr>
          <p:nvPr/>
        </p:nvSpPr>
        <p:spPr>
          <a:xfrm>
            <a:off x="5068694" y="3183449"/>
            <a:ext cx="6394557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그럼 왜 </a:t>
            </a:r>
            <a:r>
              <a:rPr lang="en-US" altLang="ko-KR" sz="1100" dirty="0" smtClean="0">
                <a:solidFill>
                  <a:srgbClr val="FF0000"/>
                </a:solidFill>
              </a:rPr>
              <a:t>f(S) &gt;= d </a:t>
            </a:r>
            <a:r>
              <a:rPr lang="ko-KR" altLang="en-US" sz="1100" dirty="0" smtClean="0">
                <a:solidFill>
                  <a:srgbClr val="FF0000"/>
                </a:solidFill>
              </a:rPr>
              <a:t>가 꼭 성립해야 하는 것일까</a:t>
            </a:r>
            <a:r>
              <a:rPr lang="en-US" altLang="ko-KR" sz="1100" dirty="0" smtClean="0">
                <a:solidFill>
                  <a:srgbClr val="FF0000"/>
                </a:solidFill>
              </a:rPr>
              <a:t>? Linearity </a:t>
            </a:r>
            <a:r>
              <a:rPr lang="ko-KR" altLang="en-US" sz="1100" dirty="0" smtClean="0">
                <a:solidFill>
                  <a:srgbClr val="FF0000"/>
                </a:solidFill>
              </a:rPr>
              <a:t>성질을 이용하기 때문에 극점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최대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최소 값에 대해 얘기하려고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3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24691" y="631767"/>
            <a:ext cx="11213869" cy="1047404"/>
            <a:chOff x="124691" y="631767"/>
            <a:chExt cx="11213869" cy="1047404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8" y="702228"/>
              <a:ext cx="1165167" cy="2537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8" y="955963"/>
              <a:ext cx="10982497" cy="606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be a convex set. A point     in     is called an </a:t>
              </a:r>
              <a:r>
                <a:rPr lang="en-US" altLang="ko-KR" sz="1100" b="1" dirty="0" smtClean="0"/>
                <a:t>extreme point </a:t>
              </a:r>
              <a:r>
                <a:rPr lang="en-US" altLang="ko-KR" sz="1100" dirty="0" smtClean="0"/>
                <a:t>of     if     is not in the interior of any line segment that lies in    . More precisely, if                and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        , then                         . The set of all extreme points of    is called the </a:t>
              </a:r>
              <a:r>
                <a:rPr lang="en-US" altLang="ko-KR" sz="1100" b="1" dirty="0" smtClean="0"/>
                <a:t>profile</a:t>
              </a:r>
              <a:r>
                <a:rPr lang="en-US" altLang="ko-KR" sz="1100" dirty="0" smtClean="0"/>
                <a:t> of </a:t>
              </a:r>
              <a:endParaRPr lang="ko-KR" altLang="en-US" sz="1100" dirty="0"/>
            </a:p>
          </p:txBody>
        </p:sp>
        <p:pic>
          <p:nvPicPr>
            <p:cNvPr id="13314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648" y="10045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259" y="101407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393" y="99963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510" y="100931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596" y="101407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928" y="999629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https://latex.codecogs.com/gif.latex?%5Cmathbf%7Bx%2Cy%7D%5Cin%20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409" y="998577"/>
              <a:ext cx="6191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0" name="Picture 8" descr="https://latex.codecogs.com/gif.latex?%5Cmathbf%7Bp%7D%5Cin%20%5Coverline%7Bxy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73" y="1269497"/>
              <a:ext cx="5143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2" name="Picture 10" descr="https://latex.codecogs.com/gif.latex?%5Cmathbf%7Bp%7D%3D%5Cmathbf%7Bx%7D%5C%2C%5C%2C%20or%5C%2C%5C%2C%5Cmathbf%7Bp%7D%3D%5Cmathbf%7By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05" y="1295690"/>
              <a:ext cx="11620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008" y="127906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153" y="128164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24691" y="631767"/>
              <a:ext cx="11213869" cy="1047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4691" y="1820290"/>
            <a:ext cx="11213869" cy="726381"/>
            <a:chOff x="124691" y="1792375"/>
            <a:chExt cx="11213869" cy="726381"/>
          </a:xfrm>
        </p:grpSpPr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189808" y="1792375"/>
              <a:ext cx="915785" cy="274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189808" y="2105908"/>
              <a:ext cx="11148752" cy="274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The set                  is a </a:t>
              </a:r>
              <a:r>
                <a:rPr lang="en-US" altLang="ko-KR" sz="1100" b="1" dirty="0" smtClean="0"/>
                <a:t>minimal representation </a:t>
              </a:r>
              <a:r>
                <a:rPr lang="en-US" altLang="ko-KR" sz="1100" dirty="0" smtClean="0"/>
                <a:t>of the polytope     if    =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       and for each                  ,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        .</a:t>
              </a:r>
              <a:endParaRPr lang="ko-KR" altLang="en-US" sz="1100" dirty="0"/>
            </a:p>
          </p:txBody>
        </p:sp>
        <p:pic>
          <p:nvPicPr>
            <p:cNvPr id="13324" name="Picture 12" descr="https://latex.codecogs.com/gif.latex?%5Cleft%20%5C%7B%20%5Cmathbf%7Bv_%7B1%7D%2C...%2Cv_%7Bk%7D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704" y="2105908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6" name="Picture 14" descr="https://latex.codecogs.com/gif.latex?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008" y="216305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https://latex.codecogs.com/gif.latex?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660" y="2163057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 descr="https://latex.codecogs.com/gif.latex?%5Cleft%20%5C%7B%20%5Cmathbf%7Bv_%7B1%7D%2C...%2Cv_%7Bk%7D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303" y="2119692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8" name="Picture 16" descr="https://latex.codecogs.com/gif.latex?i%3D1%2C...%2C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512" y="2149058"/>
              <a:ext cx="7620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0" name="Picture 18" descr="https://latex.codecogs.com/gif.latex?%5Cleft%20%5C%7B%20%5Cmathbf%7Bv_%7Bj%7D%3A%5C%2C%5C%2C%7Dj%5Cneq%20i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121" y="2101145"/>
              <a:ext cx="8286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24691" y="1792375"/>
              <a:ext cx="11213869" cy="726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691" y="2721677"/>
            <a:ext cx="11213869" cy="435436"/>
            <a:chOff x="124690" y="2631960"/>
            <a:chExt cx="11213869" cy="435436"/>
          </a:xfrm>
        </p:grpSpPr>
        <p:sp>
          <p:nvSpPr>
            <p:cNvPr id="33" name="내용 개체 틀 2"/>
            <p:cNvSpPr txBox="1">
              <a:spLocks/>
            </p:cNvSpPr>
            <p:nvPr/>
          </p:nvSpPr>
          <p:spPr>
            <a:xfrm>
              <a:off x="124690" y="2631960"/>
              <a:ext cx="11213869" cy="4354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모든 </a:t>
              </a:r>
              <a:r>
                <a:rPr lang="en-US" altLang="ko-KR" sz="1100" dirty="0" smtClean="0"/>
                <a:t>polytope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minimal representation </a:t>
              </a:r>
              <a:r>
                <a:rPr lang="ko-KR" altLang="en-US" sz="1100" dirty="0" smtClean="0"/>
                <a:t>을 갖는다</a:t>
              </a:r>
              <a:r>
                <a:rPr lang="en-US" altLang="ko-KR" sz="1100" dirty="0" smtClean="0"/>
                <a:t>.       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        </a:t>
              </a:r>
              <a:r>
                <a:rPr lang="ko-KR" altLang="en-US" sz="1100" dirty="0" smtClean="0"/>
                <a:t>그리고 어떤    가 다른 점들의 </a:t>
              </a:r>
              <a:r>
                <a:rPr lang="en-US" altLang="ko-KR" sz="1100" dirty="0" smtClean="0"/>
                <a:t>convex combination </a:t>
              </a:r>
              <a:r>
                <a:rPr lang="ko-KR" altLang="en-US" sz="1100" dirty="0" smtClean="0"/>
                <a:t>으로 만들어질 수 있다면     는 어떠한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의 변화없이 삭제되어 질 수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과정은 </a:t>
              </a:r>
              <a:r>
                <a:rPr lang="en-US" altLang="ko-KR" sz="1100" dirty="0" smtClean="0"/>
                <a:t>minimal representation </a:t>
              </a:r>
              <a:r>
                <a:rPr lang="ko-KR" altLang="en-US" sz="1100" dirty="0" smtClean="0"/>
                <a:t>이 될 때까지 반복될 수 있다</a:t>
              </a:r>
              <a:r>
                <a:rPr lang="en-US" altLang="ko-KR" sz="1100" dirty="0" smtClean="0"/>
                <a:t>. Minimal representation </a:t>
              </a:r>
              <a:r>
                <a:rPr lang="ko-KR" altLang="en-US" sz="1100" dirty="0" smtClean="0"/>
                <a:t>이 </a:t>
              </a:r>
              <a:r>
                <a:rPr lang="en-US" altLang="ko-KR" sz="1100" dirty="0" smtClean="0"/>
                <a:t>unique </a:t>
              </a:r>
              <a:r>
                <a:rPr lang="ko-KR" altLang="en-US" sz="1100" dirty="0" smtClean="0"/>
                <a:t>하다고 보여질 수 있다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3332" name="Picture 20" descr="https://latex.codecogs.com/gif.latex?P%3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481" y="2677450"/>
              <a:ext cx="3048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4" name="Picture 22" descr="https://latex.codecogs.com/gif.latex?%5Cleft%20%5C%7B%20%5Cmathbf%7Bv_%7B1%7D%2C...%2Cv_%7Bk%7D%7D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7733" y="2648874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6" name="Picture 24" descr="https://latex.codecogs.com/gif.latex?%5Cmathbf%7Bv_%7Bi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973" y="2696500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4" descr="https://latex.codecogs.com/gif.latex?%5Cmathbf%7Bv_%7Bi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409" y="2696500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149351" y="3716896"/>
            <a:ext cx="2263304" cy="261480"/>
            <a:chOff x="7776105" y="4724564"/>
            <a:chExt cx="2263304" cy="261480"/>
          </a:xfrm>
        </p:grpSpPr>
        <p:sp>
          <p:nvSpPr>
            <p:cNvPr id="87" name="내용 개체 틀 2"/>
            <p:cNvSpPr txBox="1">
              <a:spLocks/>
            </p:cNvSpPr>
            <p:nvPr/>
          </p:nvSpPr>
          <p:spPr>
            <a:xfrm>
              <a:off x="7776105" y="4724564"/>
              <a:ext cx="2263304" cy="261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S is compact convex subset in </a:t>
              </a:r>
              <a:endParaRPr lang="ko-KR" altLang="en-US" sz="1000" dirty="0"/>
            </a:p>
          </p:txBody>
        </p:sp>
        <p:pic>
          <p:nvPicPr>
            <p:cNvPr id="88" name="Picture 42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0397" y="4727755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그룹 101"/>
          <p:cNvGrpSpPr/>
          <p:nvPr/>
        </p:nvGrpSpPr>
        <p:grpSpPr>
          <a:xfrm>
            <a:off x="1810066" y="3535558"/>
            <a:ext cx="6863862" cy="3262188"/>
            <a:chOff x="1810066" y="3535558"/>
            <a:chExt cx="6863862" cy="3262188"/>
          </a:xfrm>
        </p:grpSpPr>
        <p:cxnSp>
          <p:nvCxnSpPr>
            <p:cNvPr id="84" name="직선 화살표 연결선 83"/>
            <p:cNvCxnSpPr/>
            <p:nvPr/>
          </p:nvCxnSpPr>
          <p:spPr>
            <a:xfrm>
              <a:off x="4819231" y="3695228"/>
              <a:ext cx="1472709" cy="25199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4297455" y="5562755"/>
              <a:ext cx="357129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4680248" y="3547392"/>
              <a:ext cx="0" cy="25889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정오각형 53"/>
            <p:cNvSpPr/>
            <p:nvPr/>
          </p:nvSpPr>
          <p:spPr>
            <a:xfrm rot="3104806">
              <a:off x="4778888" y="4688842"/>
              <a:ext cx="781593" cy="846869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48" name="Picture 3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683" y="512877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50" name="Picture 38" descr="https://latex.codecogs.com/gif.latex?x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8751" y="5706266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52" name="Picture 40" descr="https://latex.codecogs.com/gif.latex?y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697" y="3535558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타원 54"/>
            <p:cNvSpPr/>
            <p:nvPr/>
          </p:nvSpPr>
          <p:spPr>
            <a:xfrm>
              <a:off x="4981873" y="4724997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483437" y="4827316"/>
              <a:ext cx="47625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4665562" y="515786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958060" y="55398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465959" y="5323127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3712098" y="4458326"/>
              <a:ext cx="1012122" cy="261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/>
                <a:t>e</a:t>
              </a:r>
              <a:r>
                <a:rPr lang="en-US" altLang="ko-KR" sz="1000" dirty="0" smtClean="0"/>
                <a:t>xtreme point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>
              <a:stCxn id="81" idx="2"/>
              <a:endCxn id="55" idx="2"/>
            </p:cNvCxnSpPr>
            <p:nvPr/>
          </p:nvCxnSpPr>
          <p:spPr>
            <a:xfrm>
              <a:off x="4218159" y="4719806"/>
              <a:ext cx="763714" cy="2805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54" name="Picture 42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124" y="3714473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타원 89"/>
            <p:cNvSpPr/>
            <p:nvPr/>
          </p:nvSpPr>
          <p:spPr>
            <a:xfrm>
              <a:off x="4657514" y="554490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240614" y="4028303"/>
              <a:ext cx="2849896" cy="27694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화살표 연결선 91"/>
            <p:cNvCxnSpPr>
              <a:endCxn id="61" idx="2"/>
            </p:cNvCxnSpPr>
            <p:nvPr/>
          </p:nvCxnSpPr>
          <p:spPr>
            <a:xfrm>
              <a:off x="2405034" y="5411201"/>
              <a:ext cx="835580" cy="182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56" name="Picture 44" descr="https://latex.codecogs.com/gif.latex?B%5Cleft%20%28%20%5Cmathbf%7B0%7D%2C%5Cdelta%20%5Cright%20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6" y="528644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58" name="Picture 46" descr="https://latex.codecogs.com/gif.latex?H%3D%5Cleft%20%5B%20f%3Ad%20%5Cright%20%5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814" y="6100871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내용 개체 틀 2"/>
            <p:cNvSpPr txBox="1">
              <a:spLocks/>
            </p:cNvSpPr>
            <p:nvPr/>
          </p:nvSpPr>
          <p:spPr>
            <a:xfrm>
              <a:off x="7133450" y="6060619"/>
              <a:ext cx="1540478" cy="261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Supporting hyperplane</a:t>
              </a:r>
              <a:endParaRPr lang="ko-KR" altLang="en-US" sz="1000" dirty="0"/>
            </a:p>
          </p:txBody>
        </p:sp>
        <p:pic>
          <p:nvPicPr>
            <p:cNvPr id="13360" name="Picture 48" descr="https://latex.codecogs.com/gif.latex?F%3DS%5Ccap%20H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817" y="4443254"/>
              <a:ext cx="8286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화살표 연결선 115"/>
            <p:cNvCxnSpPr>
              <a:stCxn id="13360" idx="1"/>
              <a:endCxn id="77" idx="7"/>
            </p:cNvCxnSpPr>
            <p:nvPr/>
          </p:nvCxnSpPr>
          <p:spPr>
            <a:xfrm flipH="1">
              <a:off x="5524087" y="4505167"/>
              <a:ext cx="554730" cy="32884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내용 개체 틀 2"/>
            <p:cNvSpPr txBox="1">
              <a:spLocks/>
            </p:cNvSpPr>
            <p:nvPr/>
          </p:nvSpPr>
          <p:spPr>
            <a:xfrm>
              <a:off x="6914763" y="4408109"/>
              <a:ext cx="1694671" cy="261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0-face of S or vertex of S</a:t>
              </a:r>
              <a:endParaRPr lang="ko-KR" altLang="en-US" sz="1000" dirty="0"/>
            </a:p>
          </p:txBody>
        </p:sp>
        <p:cxnSp>
          <p:nvCxnSpPr>
            <p:cNvPr id="95" name="직선 화살표 연결선 94"/>
            <p:cNvCxnSpPr>
              <a:endCxn id="90" idx="3"/>
            </p:cNvCxnSpPr>
            <p:nvPr/>
          </p:nvCxnSpPr>
          <p:spPr>
            <a:xfrm flipV="1">
              <a:off x="3306027" y="5583924"/>
              <a:ext cx="1358462" cy="19854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62" name="Picture 50" descr="https://latex.codecogs.com/gif.latex?%5Cdelt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562" y="5782466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64" name="Picture 52" descr="https://latex.codecogs.com/gif.latex?f%28S%29%5Cgeq%20d%5C%2C%5C%2C%20or%5C%2C%5C%2Cf%28S%29%5Cleq%20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650" y="5006952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7" name="직선 화살표 연결선 126"/>
            <p:cNvCxnSpPr>
              <a:stCxn id="13364" idx="1"/>
              <a:endCxn id="13348" idx="3"/>
            </p:cNvCxnSpPr>
            <p:nvPr/>
          </p:nvCxnSpPr>
          <p:spPr>
            <a:xfrm flipH="1">
              <a:off x="5159983" y="5097440"/>
              <a:ext cx="1785667" cy="9325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내용 개체 틀 2"/>
          <p:cNvSpPr txBox="1">
            <a:spLocks/>
          </p:cNvSpPr>
          <p:nvPr/>
        </p:nvSpPr>
        <p:spPr>
          <a:xfrm>
            <a:off x="149351" y="3295430"/>
            <a:ext cx="2337261" cy="2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smtClean="0"/>
              <a:t>Polytope </a:t>
            </a:r>
            <a:r>
              <a:rPr lang="ko-KR" altLang="en-US" sz="1000" b="1" dirty="0" smtClean="0"/>
              <a:t>에 대한 기하적 관점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6542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808" y="670157"/>
            <a:ext cx="8869681" cy="1549342"/>
            <a:chOff x="124690" y="3180600"/>
            <a:chExt cx="8869681" cy="1549342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8" y="3180600"/>
              <a:ext cx="922712" cy="2656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8" y="3506182"/>
              <a:ext cx="8688186" cy="12237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                          is the minimal representation of the polytope   . Then the following three statements are equivalent: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a.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b.     is the vertex of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c.     is an extreme point of </a:t>
              </a:r>
            </a:p>
            <a:p>
              <a:pPr marL="0" indent="0">
                <a:buNone/>
              </a:pPr>
              <a:endParaRPr lang="en-US" altLang="ko-KR" sz="1100" dirty="0" smtClean="0"/>
            </a:p>
          </p:txBody>
        </p:sp>
        <p:pic>
          <p:nvPicPr>
            <p:cNvPr id="9" name="Picture 26" descr="https://latex.codecogs.com/gif.latex?M%3D%5Cleft%20%5C%7B%20%5Cmathbf%7Bv_%7B1%7D%2C...%2Cv_%7Bk%7D%7D%20%5Cright%20%5C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9" y="3548505"/>
              <a:ext cx="12382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83" y="3552896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2" descr="https://latex.codecogs.com/gif.latex?%5Cmathbf%7Bp%7D%5Cin%20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23" y="3804045"/>
              <a:ext cx="5048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23" y="411806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292" y="4105885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4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70" y="440475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719" y="4395231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24690" y="3180600"/>
              <a:ext cx="8869681" cy="15493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9807" y="2314872"/>
            <a:ext cx="11780519" cy="4193993"/>
            <a:chOff x="189807" y="2314872"/>
            <a:chExt cx="11780519" cy="4193993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189807" y="2314872"/>
              <a:ext cx="11780519" cy="41939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Proof: (a)     (b) </a:t>
              </a:r>
              <a:r>
                <a:rPr lang="ko-KR" altLang="en-US" sz="1100" dirty="0" smtClean="0"/>
                <a:t>라 가정하자</a:t>
              </a:r>
              <a:r>
                <a:rPr lang="en-US" altLang="ko-KR" sz="1100" dirty="0" smtClean="0"/>
                <a:t>.             </a:t>
              </a:r>
              <a:r>
                <a:rPr lang="ko-KR" altLang="en-US" sz="1100" dirty="0" smtClean="0"/>
                <a:t>이고        </a:t>
              </a:r>
              <a:r>
                <a:rPr lang="en-US" altLang="ko-KR" sz="1100" dirty="0"/>
                <a:t>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                                 </a:t>
              </a:r>
              <a:r>
                <a:rPr lang="ko-KR" altLang="en-US" sz="1100" dirty="0" smtClean="0"/>
                <a:t>이라 하자</a:t>
              </a:r>
              <a:r>
                <a:rPr lang="en-US" altLang="ko-KR" sz="1100" dirty="0" smtClean="0"/>
                <a:t>.            </a:t>
              </a:r>
              <a:r>
                <a:rPr lang="ko-KR" altLang="en-US" sz="1100" dirty="0" smtClean="0"/>
                <a:t>인     의 정의를 따르고    는 </a:t>
              </a:r>
              <a:r>
                <a:rPr lang="en-US" altLang="ko-KR" sz="1100" dirty="0" smtClean="0"/>
                <a:t>compact </a:t>
              </a:r>
              <a:r>
                <a:rPr lang="ko-KR" altLang="en-US" sz="1100" dirty="0" smtClean="0"/>
                <a:t>이기 때문에</a:t>
              </a:r>
              <a:r>
                <a:rPr lang="en-US" altLang="ko-KR" sz="1100" dirty="0" smtClean="0"/>
                <a:t>, nonempty compact set A,B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의 교집합이 공집합이면 그들을 엄격히 나누는 </a:t>
              </a:r>
              <a:r>
                <a:rPr lang="en-US" altLang="ko-KR" sz="1100" dirty="0" smtClean="0"/>
                <a:t>hyperplane</a:t>
              </a:r>
              <a:r>
                <a:rPr lang="ko-KR" altLang="en-US" sz="1100" dirty="0" smtClean="0"/>
                <a:t>이 존재한다는 정리에 의해                   사이를 엄격히 나누는 </a:t>
              </a:r>
              <a:r>
                <a:rPr lang="en-US" altLang="ko-KR" sz="1100" dirty="0" smtClean="0"/>
                <a:t>hyperplane      </a:t>
              </a:r>
              <a:r>
                <a:rPr lang="ko-KR" altLang="en-US" sz="1100" dirty="0" smtClean="0"/>
                <a:t>이 존재한다</a:t>
              </a:r>
              <a:r>
                <a:rPr lang="en-US" altLang="ko-KR" sz="1100" dirty="0" smtClean="0"/>
                <a:t>.     </a:t>
              </a:r>
              <a:r>
                <a:rPr lang="ko-KR" altLang="en-US" sz="1100" dirty="0" smtClean="0"/>
                <a:t>를      에 평행하고 를 지나는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이라 하자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그럼     는    에 의해 </a:t>
              </a:r>
              <a:r>
                <a:rPr lang="en-US" altLang="ko-KR" sz="1100" dirty="0" smtClean="0"/>
                <a:t>bounded </a:t>
              </a:r>
              <a:r>
                <a:rPr lang="ko-KR" altLang="en-US" sz="1100" dirty="0" smtClean="0"/>
                <a:t>인 </a:t>
              </a:r>
              <a:r>
                <a:rPr lang="en-US" altLang="ko-KR" sz="1100" dirty="0" smtClean="0"/>
                <a:t>closed half-spaces       </a:t>
              </a:r>
              <a:r>
                <a:rPr lang="ko-KR" altLang="en-US" sz="1100" dirty="0" smtClean="0"/>
                <a:t>중 하나에 놓여있고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그래서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그러므로     는   점에서     를 </a:t>
              </a:r>
              <a:r>
                <a:rPr lang="en-US" altLang="ko-KR" sz="1100" dirty="0" smtClean="0"/>
                <a:t>support </a:t>
              </a:r>
              <a:r>
                <a:rPr lang="ko-KR" altLang="en-US" sz="1100" dirty="0" smtClean="0"/>
                <a:t>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더욱이   는    위에 놓일 수 있는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/>
                <a:t> </a:t>
              </a:r>
              <a:r>
                <a:rPr lang="ko-KR" altLang="en-US" sz="1100" dirty="0" smtClean="0"/>
                <a:t> 의 유일한 점이므로                      이고    는    의 </a:t>
              </a:r>
              <a:r>
                <a:rPr lang="en-US" altLang="ko-KR" sz="1100" dirty="0" smtClean="0"/>
                <a:t>vertex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(b)     (c) </a:t>
              </a:r>
              <a:r>
                <a:rPr lang="ko-KR" altLang="en-US" sz="1100" dirty="0" smtClean="0"/>
                <a:t>라 가정하고   는     의 </a:t>
              </a:r>
              <a:r>
                <a:rPr lang="en-US" altLang="ko-KR" sz="1100" dirty="0" smtClean="0"/>
                <a:t>vertex </a:t>
              </a:r>
              <a:r>
                <a:rPr lang="ko-KR" altLang="en-US" sz="1100" dirty="0" smtClean="0"/>
                <a:t>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그럼                                              인                 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 존재한다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extreme point </a:t>
              </a:r>
              <a:r>
                <a:rPr lang="ko-KR" altLang="en-US" sz="1100" dirty="0" smtClean="0"/>
                <a:t>가 아니라면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                                                    와 같은    안의  점        가 존재한다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그래서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이고 이는                              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하지만                               이기에                                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            이기 때문에                 여야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이는                              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의미한다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말은    가 </a:t>
              </a:r>
              <a:r>
                <a:rPr lang="en-US" altLang="ko-KR" sz="1100" dirty="0" smtClean="0"/>
                <a:t>vertex </a:t>
              </a:r>
              <a:r>
                <a:rPr lang="ko-KR" altLang="en-US" sz="1100" dirty="0" smtClean="0"/>
                <a:t>라는 말에 모순이다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그래서 </a:t>
              </a:r>
              <a:r>
                <a:rPr lang="en-US" altLang="ko-KR" sz="1100" dirty="0" smtClean="0"/>
                <a:t>extreme point </a:t>
              </a:r>
              <a:r>
                <a:rPr lang="ko-KR" altLang="en-US" sz="1100" dirty="0" err="1" smtClean="0"/>
                <a:t>여야한다</a:t>
              </a:r>
              <a:r>
                <a:rPr lang="en-US" altLang="ko-KR" sz="1100" dirty="0" smtClean="0"/>
                <a:t>. (</a:t>
              </a:r>
              <a:r>
                <a:rPr lang="ko-KR" altLang="en-US" sz="1100" dirty="0" smtClean="0"/>
                <a:t>이 증명은 </a:t>
              </a:r>
              <a:r>
                <a:rPr lang="en-US" altLang="ko-KR" sz="1100" dirty="0" smtClean="0"/>
                <a:t>polytope </a:t>
              </a:r>
              <a:r>
                <a:rPr lang="ko-KR" altLang="en-US" sz="1100" dirty="0" smtClean="0"/>
                <a:t>만이 아니라 </a:t>
              </a:r>
              <a:r>
                <a:rPr lang="en-US" altLang="ko-KR" sz="1100" dirty="0" smtClean="0"/>
                <a:t>compact convex set</a:t>
              </a:r>
              <a:r>
                <a:rPr lang="ko-KR" altLang="en-US" sz="1100" dirty="0" smtClean="0"/>
                <a:t>에도 해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err="1" smtClean="0"/>
                <a:t>당되는</a:t>
              </a:r>
              <a:r>
                <a:rPr lang="ko-KR" altLang="en-US" sz="1100" dirty="0" smtClean="0"/>
                <a:t> 얘기다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(c)     (a) </a:t>
              </a:r>
              <a:r>
                <a:rPr lang="ko-KR" altLang="en-US" sz="1100" dirty="0" smtClean="0"/>
                <a:t>는 이것은 명백하다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3074" name="Picture 2" descr="https://latex.codecogs.com/gif.latex?%5CRightarro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41" y="2380252"/>
              <a:ext cx="16192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bf%7Bp%7D%5Cin%20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837" y="2323102"/>
              <a:ext cx="5048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Q%3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466" y="2323647"/>
              <a:ext cx="3048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left%20%5C%7B%20%5Cmathbf%7Bv%7D%3A%5Cmathbf%7Bv%7D%5Cin%20M%20%5C%2C%5C%2Cand%5C%2C%5C%2C%5Cmathbf%7Bv%5Cneq%20p%7D%20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324" y="2323102"/>
              <a:ext cx="1743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mathbf%7Bp%7D%5Cnotin%20Q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629" y="2323102"/>
              <a:ext cx="4572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722" y="2361202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Q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237" y="2342151"/>
              <a:ext cx="133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mathbf%7B%5Cleft%20%5C%7B%20p%20%5Cright%20%5C%7D%5C%2C%5C%2C%7Dand%5C%2C%5C%2CQ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622" y="2504076"/>
              <a:ext cx="800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H%2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1091" y="2519575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6978" y="2524337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https://latex.codecogs.com/gif.latex?H%2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443" y="2514812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7842" y="253386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https://latex.codecogs.com/gif.latex?Q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21" y="4015893"/>
              <a:ext cx="133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0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41" y="4053993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H%5E%7B&amp;plus;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499" y="4034943"/>
              <a:ext cx="2476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P%5Csubseteq%20H%5E%7B&amp;plus;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03" y="4034943"/>
              <a:ext cx="6191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0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27" y="4053993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671" y="406329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13" y="431894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748882" y="2988619"/>
              <a:ext cx="1900744" cy="968239"/>
              <a:chOff x="748882" y="2988619"/>
              <a:chExt cx="1900744" cy="968239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908341" y="3150524"/>
                <a:ext cx="0" cy="806334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1401865" y="3169477"/>
                <a:ext cx="2254" cy="781396"/>
              </a:xfrm>
              <a:prstGeom prst="line">
                <a:avLst/>
              </a:prstGeom>
              <a:ln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18" descr="https://latex.codecogs.com/gif.latex?H%2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615" y="3011189"/>
                <a:ext cx="190500" cy="13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0" descr="https://latex.codecogs.com/gif.latex?H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41" y="2988619"/>
                <a:ext cx="1524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타원 4"/>
              <p:cNvSpPr/>
              <p:nvPr/>
            </p:nvSpPr>
            <p:spPr>
              <a:xfrm>
                <a:off x="881555" y="34740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22" descr="https://latex.codecogs.com/gif.latex?%5Cmathbf%7Bp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882" y="3378935"/>
                <a:ext cx="104775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오각형 17"/>
              <p:cNvSpPr/>
              <p:nvPr/>
            </p:nvSpPr>
            <p:spPr>
              <a:xfrm>
                <a:off x="1699001" y="3266713"/>
                <a:ext cx="931025" cy="497725"/>
              </a:xfrm>
              <a:prstGeom prst="homePlate">
                <a:avLst/>
              </a:prstGeom>
              <a:solidFill>
                <a:srgbClr val="00B0F0">
                  <a:alpha val="6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76141" y="3243853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361827" y="3243853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603907" y="3493235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361826" y="3741579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675997" y="3741579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Picture 14" descr="https://latex.codecogs.com/gif.latex?Q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657" y="3459075"/>
                <a:ext cx="1333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직선 연결선 84"/>
              <p:cNvCxnSpPr>
                <a:endCxn id="5" idx="6"/>
              </p:cNvCxnSpPr>
              <p:nvPr/>
            </p:nvCxnSpPr>
            <p:spPr>
              <a:xfrm flipH="1">
                <a:off x="927274" y="3286225"/>
                <a:ext cx="729267" cy="21064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40" idx="2"/>
                <a:endCxn id="5" idx="6"/>
              </p:cNvCxnSpPr>
              <p:nvPr/>
            </p:nvCxnSpPr>
            <p:spPr>
              <a:xfrm flipH="1" flipV="1">
                <a:off x="927274" y="3496872"/>
                <a:ext cx="748723" cy="2675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28" descr="https://latex.codecogs.com/gif.latex?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025" y="3446389"/>
                <a:ext cx="13335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0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619" y="406329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0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6978" y="4053772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237" y="4053771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https://latex.codecogs.com/gif.latex?H%5Ccap%20P%3D%5Cleft%20%5C%7B%20%5Cmathbf%7Bp%7D%20%5Cright%20%5C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940" y="4318948"/>
              <a:ext cx="981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78" y="4341393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91" y="432360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s://latex.codecogs.com/gif.latex?%5CRightarro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43" y="4631462"/>
              <a:ext cx="16192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997" y="462193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113" y="4613522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https://latex.codecogs.com/gif.latex?H%5Ccap%20P%3D%5Cleft%20%5C%7B%20%5Cmathbf%7Bp%7D%20%5Cright%20%5C%7D%5C%2C%5C%2C%20and%20%5C%2C%5C%2C%5C%2Cf%28P%29%5Cgeq%20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574" y="4593361"/>
              <a:ext cx="21431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https://latex.codecogs.com/gif.latex?H%3D%5Cleft%20%5B%20f%3Ad%20%5Cright%20%5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933" y="4584946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8337" y="462669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 descr="https://latex.codecogs.com/gif.latex?%5Cmathbf%7Bp%7D%3D%281-c%29%5Cmathbf%7Bx%7D&amp;plus;c%5Cmathbf%7By%7D%5C%2C%5C%2C%20with%5C%2C%5C%2C0%3C%20c%3C%20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14" y="4874916"/>
              <a:ext cx="2486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 descr="https://latex.codecogs.com/gif.latex?%5Cmathbf%7Bx%2Cy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013" y="4908253"/>
              <a:ext cx="2857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8" descr="https://latex.codecogs.com/gif.latex?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001" y="488433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https://latex.codecogs.com/gif.latex?c%5Cmathbf%7By%7D%3D%20%5Cmathbf%7Bp%7D-%281-c%29%5Cmathbf%7Bx%7D%5C%2C%5C%2C%5C%2Cand%5C%2C%5C%2C%5C%2C%5C%2C%5Cmathbf%7By%7D%3D%20%5Cfrac%7B1%7D%7Bc%7D%20%5Cmathbf%7Bp%7D-%28%5Cfrac%7B1%7D%7Bc%7D-1%29%5Cmathbf%7Bx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541" y="4912076"/>
              <a:ext cx="3257550" cy="35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https://latex.codecogs.com/gif.latex?f%28%5Cmathbf%7By%7D%29%3D%5Cfrac%7B1%7D%7Bc%7Df%28%5Cmathbf%7Bp%7D%29-%28%5Cfrac%7B1%7D%7Bc%7D-1%29f%28%5Cmathbf%7Bx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57" y="5352693"/>
              <a:ext cx="2133600" cy="35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6" name="Picture 44" descr="https://latex.codecogs.com/gif.latex?f%28%5Cmathbf%7Bp%7D%29%3Dd%2Cf%28%5Cmathbf%7Bx%7D%29%5Cgeq%20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011" y="5435317"/>
              <a:ext cx="1409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8" name="Picture 46" descr="https://latex.codecogs.com/gif.latex?f%28%5Cmathbf%7By%7D%29%5Cleq%20%28%5Cfrac%7B1%7D%7Bc%7D%29d%20-%20%28%5Cfrac%7B1%7D%7Bc%7D-1%29d%20%3D%20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27" y="5323966"/>
              <a:ext cx="2095500" cy="35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48" descr="https://latex.codecogs.com/gif.latex?%5Cmathbf%7By%7D%5Cin%20P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2289" y="5419216"/>
              <a:ext cx="4572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50" descr="https://latex.codecogs.com/gif.latex?f%28%5Cmathbf%7By%7D%29%5Cgeq%20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029" y="5394740"/>
              <a:ext cx="666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4" name="Picture 52" descr="https://latex.codecogs.com/gif.latex?f%28%5Cmathbf%7By%7D%29%3D%20d%5C%2C%5C%2C%5C%2Cand%5C%2C%5C%2C%5C%2C%5Cmathbf%7By%7D%5Cin%20H%5Ccap%20P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21" y="5716211"/>
              <a:ext cx="1914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2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149" y="5726273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s://latex.codecogs.com/gif.latex?%5CRightarro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91" y="6287078"/>
              <a:ext cx="16192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544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03029" y="2167357"/>
            <a:ext cx="7906789" cy="753284"/>
            <a:chOff x="189807" y="518563"/>
            <a:chExt cx="7906789" cy="753284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8" y="585066"/>
              <a:ext cx="832657" cy="287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872838"/>
              <a:ext cx="7707284" cy="287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 be a nonempty compact convex set. Then    is the convex hull of its profile (the set of extreme points of    )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73" y="92271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815" y="92271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354" y="91812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518563"/>
              <a:ext cx="7906789" cy="75328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3029" y="3351740"/>
            <a:ext cx="8879379" cy="1083523"/>
            <a:chOff x="189806" y="1559924"/>
            <a:chExt cx="8879379" cy="1083523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189808" y="1559924"/>
              <a:ext cx="832657" cy="287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189806" y="1847696"/>
              <a:ext cx="8879379" cy="287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be a linear functional defined on a nonempty compact convex set    . Then there exist extreme points     and     of    such that</a:t>
              </a:r>
              <a:endParaRPr lang="ko-KR" altLang="en-US" sz="1100" dirty="0"/>
            </a:p>
          </p:txBody>
        </p:sp>
        <p:pic>
          <p:nvPicPr>
            <p:cNvPr id="4100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81" y="187384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331" y="189532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mathbf%7B%5Chat%7Bv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269" y="1895322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mathbf%7B%5Chat%7Bw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718" y="1892897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96" y="189532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latex.codecogs.com/gif.latex?f%28%5Chat%7B%5Cmathbf%7Bv%7D%7D%29%3D%5Cunderset%7B%5Cmathbf%7Bv%7D%5Cin%20S%7D%7Bmax%7D%5C%2Cf%28%5Cmathbf%7Bv%7D%29%5C%2C%5C%2C%5C%2Cand%5C%2C%5C%2C%5C%2Cf%28%5Chat%7B%5Cmathbf%7Bw%7D%7D%29%3D%5Cunderset%7B%5Cmathbf%7Bv%7D%5Cin%20S%7D%7Bmin%7D%5C%2Cf%28%5Cmathbf%7Bv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099" y="2216768"/>
              <a:ext cx="300990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89806" y="1559924"/>
              <a:ext cx="8879379" cy="10835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내용 개체 틀 2"/>
          <p:cNvSpPr txBox="1">
            <a:spLocks/>
          </p:cNvSpPr>
          <p:nvPr/>
        </p:nvSpPr>
        <p:spPr>
          <a:xfrm>
            <a:off x="203029" y="2997465"/>
            <a:ext cx="832658" cy="27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증명 생략</a:t>
            </a:r>
            <a:endParaRPr lang="ko-KR" altLang="en-US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89808" y="565268"/>
            <a:ext cx="8021090" cy="598514"/>
            <a:chOff x="189808" y="565268"/>
            <a:chExt cx="8021090" cy="598514"/>
          </a:xfrm>
        </p:grpSpPr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189808" y="811475"/>
              <a:ext cx="8021090" cy="2826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Let    be an element of the convex set   .     is an extreme point of     if and only if the set                          is convex.</a:t>
              </a:r>
              <a:endParaRPr lang="ko-KR" altLang="en-US" sz="1100" dirty="0"/>
            </a:p>
          </p:txBody>
        </p:sp>
        <p:pic>
          <p:nvPicPr>
            <p:cNvPr id="4114" name="Picture 18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83" y="890665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709" y="84304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026" y="885226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91" y="84532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https://latex.codecogs.com/gif.latex?%5Cleft%20%5C%7B%20%5Cmathbf%7Bx%7D%5Cin%20S%20%3A%5Cmathbf%7Bx%5Cneq%20v%7D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717" y="823053"/>
              <a:ext cx="1171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203029" y="565268"/>
              <a:ext cx="832658" cy="2826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029" y="565268"/>
              <a:ext cx="7893568" cy="59851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내용 개체 틀 2"/>
          <p:cNvSpPr txBox="1">
            <a:spLocks/>
          </p:cNvSpPr>
          <p:nvPr/>
        </p:nvSpPr>
        <p:spPr>
          <a:xfrm>
            <a:off x="203029" y="1187257"/>
            <a:ext cx="832658" cy="27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증명 필요</a:t>
            </a:r>
            <a:endParaRPr lang="ko-KR" altLang="en-US" sz="11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3029" y="1464708"/>
            <a:ext cx="11318412" cy="578657"/>
            <a:chOff x="203029" y="1464708"/>
            <a:chExt cx="11318412" cy="578657"/>
          </a:xfrm>
        </p:grpSpPr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203029" y="1464708"/>
              <a:ext cx="11318412" cy="578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위 정리는 만약     가 </a:t>
              </a:r>
              <a:r>
                <a:rPr lang="en-US" altLang="ko-KR" sz="1100" dirty="0" err="1" smtClean="0"/>
                <a:t>conv</a:t>
              </a: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가</a:t>
              </a: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와 동일한    의 어떠한 부분 집합일 때</a:t>
              </a:r>
              <a:r>
                <a:rPr lang="en-US" altLang="ko-KR" sz="1100" dirty="0" smtClean="0"/>
                <a:t>,     </a:t>
              </a:r>
              <a:r>
                <a:rPr lang="ko-KR" altLang="en-US" sz="1100" dirty="0" smtClean="0"/>
                <a:t>는    의 </a:t>
              </a:r>
              <a:r>
                <a:rPr lang="en-US" altLang="ko-KR" sz="1100" dirty="0" smtClean="0"/>
                <a:t>profile </a:t>
              </a:r>
              <a:r>
                <a:rPr lang="ko-KR" altLang="en-US" sz="1100" dirty="0" smtClean="0"/>
                <a:t>을 무조건 포함해야 함을 말한다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Every nonempty compact convex set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extreme point </a:t>
              </a:r>
              <a:r>
                <a:rPr lang="ko-KR" altLang="en-US" sz="1100" dirty="0" smtClean="0"/>
                <a:t>를 가진다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모든 </a:t>
              </a:r>
              <a:r>
                <a:rPr lang="en-US" altLang="ko-KR" sz="1100" dirty="0" smtClean="0"/>
                <a:t>extreme point </a:t>
              </a:r>
              <a:r>
                <a:rPr lang="ko-KR" altLang="en-US" sz="1100" dirty="0" smtClean="0"/>
                <a:t>들의 집합은    와 동일한 </a:t>
              </a:r>
              <a:r>
                <a:rPr lang="en-US" altLang="ko-KR" sz="1100" dirty="0" smtClean="0"/>
                <a:t>convex hull </a:t>
              </a:r>
              <a:r>
                <a:rPr lang="ko-KR" altLang="en-US" sz="1100" dirty="0" smtClean="0"/>
                <a:t>을 가지는    의 가장 작은 부분 집합이다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4120" name="Picture 24" descr="https://latex.codecogs.com/gif.latex?S%5E%7B%5Cast%20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793" y="1511673"/>
              <a:ext cx="171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708" y="151796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 descr="https://latex.codecogs.com/gif.latex?S%5E%7B%5Cast%20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313" y="1511673"/>
              <a:ext cx="171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801" y="1511059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4" descr="https://latex.codecogs.com/gif.latex?S%5E%7B%5Cast%20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483" y="1517960"/>
              <a:ext cx="171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379" y="1511059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409" y="179571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844" y="179571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6" descr="https://latex.codecogs.com/gif.latex?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3382" y="179571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내용 개체 틀 2"/>
          <p:cNvSpPr txBox="1">
            <a:spLocks/>
          </p:cNvSpPr>
          <p:nvPr/>
        </p:nvSpPr>
        <p:spPr>
          <a:xfrm>
            <a:off x="203028" y="4512087"/>
            <a:ext cx="11800549" cy="177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Proof :    </a:t>
            </a:r>
            <a:r>
              <a:rPr lang="ko-KR" altLang="en-US" sz="1100" dirty="0" smtClean="0"/>
              <a:t>가    내의 점    에서   상의 </a:t>
            </a:r>
            <a:r>
              <a:rPr lang="en-US" altLang="ko-KR" sz="1100" dirty="0" smtClean="0"/>
              <a:t>maximum </a:t>
            </a:r>
            <a:r>
              <a:rPr lang="ko-KR" altLang="en-US" sz="1100" dirty="0" smtClean="0"/>
              <a:t>값 </a:t>
            </a:r>
            <a:r>
              <a:rPr lang="en-US" altLang="ko-KR" sz="1100" dirty="0" smtClean="0"/>
              <a:t>m </a:t>
            </a:r>
            <a:r>
              <a:rPr lang="ko-KR" altLang="en-US" sz="1100" dirty="0" smtClean="0"/>
              <a:t>을 가진다고 가정하자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즉</a:t>
            </a:r>
            <a:r>
              <a:rPr lang="en-US" altLang="ko-KR" sz="1100" dirty="0" smtClean="0"/>
              <a:t>,                 . </a:t>
            </a:r>
            <a:r>
              <a:rPr lang="ko-KR" altLang="en-US" sz="1100" dirty="0" smtClean="0"/>
              <a:t>위 정리에 의해    는    의 </a:t>
            </a:r>
            <a:r>
              <a:rPr lang="en-US" altLang="ko-KR" sz="1100" dirty="0" smtClean="0"/>
              <a:t>extreme point </a:t>
            </a:r>
            <a:r>
              <a:rPr lang="ko-KR" altLang="en-US" sz="1100" dirty="0" smtClean="0"/>
              <a:t>들의 </a:t>
            </a:r>
            <a:r>
              <a:rPr lang="en-US" altLang="ko-KR" sz="1100" dirty="0" smtClean="0"/>
              <a:t>convex combination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   </a:t>
            </a:r>
            <a:r>
              <a:rPr lang="ko-KR" altLang="en-US" sz="1100" dirty="0" smtClean="0"/>
              <a:t>의 </a:t>
            </a:r>
            <a:r>
              <a:rPr lang="en-US" altLang="ko-KR" sz="1100" dirty="0"/>
              <a:t>e</a:t>
            </a:r>
            <a:r>
              <a:rPr lang="en-US" altLang="ko-KR" sz="1100" dirty="0" smtClean="0"/>
              <a:t>xtreme point</a:t>
            </a:r>
            <a:r>
              <a:rPr lang="ko-KR" altLang="en-US" sz="1100" dirty="0" smtClean="0"/>
              <a:t>인               와                    이 있는 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가 존재한다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만약                을 만족하는 </a:t>
            </a:r>
            <a:r>
              <a:rPr lang="en-US" altLang="ko-KR" sz="1100" dirty="0" smtClean="0"/>
              <a:t>extreme point</a:t>
            </a:r>
            <a:r>
              <a:rPr lang="ko-KR" altLang="en-US" sz="1100" dirty="0" smtClean="0"/>
              <a:t>가 없다면                                      이고</a:t>
            </a:r>
            <a:r>
              <a:rPr lang="en-US" altLang="ko-KR" sz="1100" dirty="0" smtClean="0"/>
              <a:t>,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모순은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              </a:t>
            </a:r>
            <a:r>
              <a:rPr lang="ko-KR" altLang="en-US" sz="1100" dirty="0" smtClean="0"/>
              <a:t>을 만족하는    의 </a:t>
            </a:r>
            <a:r>
              <a:rPr lang="en-US" altLang="ko-KR" sz="1100" dirty="0" smtClean="0"/>
              <a:t>extreme point   </a:t>
            </a:r>
            <a:r>
              <a:rPr lang="ko-KR" altLang="en-US" sz="1100" dirty="0" smtClean="0"/>
              <a:t>가 존재해야 함을 암시한다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반대 증명도 마찬가지</a:t>
            </a:r>
            <a:endParaRPr lang="en-US" altLang="ko-KR" sz="1100" dirty="0" smtClean="0"/>
          </a:p>
        </p:txBody>
      </p:sp>
      <p:pic>
        <p:nvPicPr>
          <p:cNvPr id="4124" name="Picture 28" descr="https://latex.codecogs.com/gif.latex?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7" y="4527327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https://latex.codecogs.com/gif.latex?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8" y="455468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https://latex.codecogs.com/gif.latex?%5Cmathbf%7Bv%27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50" y="4545164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https://latex.codecogs.com/gif.latex?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9" y="455468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s://latex.codecogs.com/gif.latex?f%28%5Cmathbf%7Bv%27%7D%29%3D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54" y="4526113"/>
            <a:ext cx="7620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2" descr="https://latex.codecogs.com/gif.latex?%5Cmathbf%7Bv%27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04" y="4541187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https://latex.codecogs.com/gif.latex?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26" y="455468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s://latex.codecogs.com/gif.latex?%5Cmathbf%7Bv_%7B1%7D%2C...%2Cv_%7Bk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2" y="4742709"/>
            <a:ext cx="6572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0" descr="https://latex.codecogs.com/gif.latex?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628" y="455468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https://latex.codecogs.com/gif.latex?c_%7B1%7D%2C...%2Cc_%7Bk%7D%5Cgeq%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04" y="4709335"/>
            <a:ext cx="904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https://latex.codecogs.com/gif.latex?%5Cmathbf%7Bv%27%7D%3Dc_%7B1%7D%5Cmathbf%7Bv_%7B1%7D%7D&amp;plus;...&amp;plus;c_%7Bk%7D%5Cmathbf%7Bv_%7Bk%7D%7D%2C%5C%2C%5C%2C%5C%2Cwith%5C%2C%5C%2C%5C%2Cc_%7B1%7D&amp;plus;...&amp;plus;c_%7Bk%7D%3D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69" y="4934341"/>
            <a:ext cx="3343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https://latex.codecogs.com/gif.latex?f%28%5Cmathbf%7Bv%7D%29%3Dm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43" y="5227335"/>
            <a:ext cx="723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https://latex.codecogs.com/gif.latex?f%28%5Cmathbf%7Bv_%7Bi%7D%7D%29%3C%20m%2C%5C%2C%5C%2C%5C%2Ci%3D1%2C...%2Ck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16" y="5225013"/>
            <a:ext cx="16859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46" descr="https://latex.codecogs.com/gif.latex?f%28%5Cmathbf%7Bv%27%7D%29%3Dm%3Dc_%7B1%7Df%28%5Cmathbf%7Bv_%7B1%7D%7D%29&amp;plus;...&amp;plus;c_%7Bk%7Df%28%5Cmathbf%7Bv_%7Bk%7D%7D%29%3C%20%28c_%7B1%7D&amp;plus;...&amp;plus;c_%7Bk%7D%29m%3D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3" y="5547112"/>
            <a:ext cx="4419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 descr="https://latex.codecogs.com/gif.latex?f%28%5Cmathbf%7B%5Chat%7Bv%7D%7D%29%3Dm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54" y="5787045"/>
            <a:ext cx="723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0" descr="https://latex.codecogs.com/gif.latex?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59" y="5821636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https://latex.codecogs.com/gif.latex?%5Cmathbf%7B%5Chat%7Bv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01" y="5821838"/>
            <a:ext cx="1047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065" y="526876"/>
            <a:ext cx="8102833" cy="668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내용 개체 틀 2"/>
          <p:cNvSpPr txBox="1">
            <a:spLocks/>
          </p:cNvSpPr>
          <p:nvPr/>
        </p:nvSpPr>
        <p:spPr>
          <a:xfrm>
            <a:off x="8224119" y="526876"/>
            <a:ext cx="3779458" cy="66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무슨 말을 하려는 지는 알겠으나 이 정리 자체는 이해하지 못하였음</a:t>
            </a:r>
            <a:r>
              <a:rPr lang="en-US" altLang="ko-KR" sz="1100" dirty="0" smtClean="0">
                <a:solidFill>
                  <a:srgbClr val="92D050"/>
                </a:solidFill>
              </a:rPr>
              <a:t>. 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4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3" y="2666884"/>
            <a:ext cx="3606967" cy="2653261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pic>
        <p:nvPicPr>
          <p:cNvPr id="1028" name="Picture 4" descr="https://latex.codecogs.com/gif.latex?A%3D%5Cbegin%7Bbmatrix%7D%201%20%263%20%5C%5C%201%20%261%20%5C%5C%203%20%262%20%5Cend%7Bbmatrix%7D%2C%5C%2C%5C%2C%5C%2C%5Cmathbf%7Bb%7D%3D%5Cbegin%7Bbmatrix%7D%2018%5C%5C%208%5C%5C%2021%20%5Cend%7Bbmatri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60" y="1480448"/>
            <a:ext cx="17907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56955" y="1009797"/>
            <a:ext cx="7649094" cy="278675"/>
            <a:chOff x="189808" y="710539"/>
            <a:chExt cx="7649094" cy="278675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8" y="710539"/>
              <a:ext cx="7649094" cy="2786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를              를 만족하는      내의 점들의 집합이라 하자</a:t>
              </a:r>
              <a:r>
                <a:rPr lang="en-US" altLang="ko-KR" sz="1100" dirty="0" smtClean="0"/>
                <a:t>.           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 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minimal representation </a:t>
              </a:r>
              <a:r>
                <a:rPr lang="ko-KR" altLang="en-US" sz="1100" dirty="0" smtClean="0"/>
                <a:t>을 찾아라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29" y="750990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A%5Cmathbf%7Bx%5Cleq%20b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6" y="734727"/>
              <a:ext cx="5715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%5Cmathbf%7Bx%5Cgeq%200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951" y="750990"/>
              <a:ext cx="4286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392" y="722415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889" y="759582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https://latex.codecogs.com/gif.latex?%5Cleft%20%5C%7B%20%5Cbegin%7Bbmatrix%7D%200%5C%5C%200%20%5Cend%7Bbmatrix%7D%2C%5Cbegin%7Bbmatrix%7D%207%5C%5C%200%20%5Cend%7Bbmatrix%7D%20%2C%5Cbegin%7Bbmatrix%7D%203%5C%5C%205%20%5Cend%7Bbmatrix%7D%2C%20%5Cbegin%7Bbmatrix%7D%205%5C%5C%203%20%5Cend%7Bbmatrix%7D%2C%20%5Cbegin%7Bbmatrix%7D%200%5C%5C%206%20%5Cend%7Bbmatrix%7D%5Cright%20%5C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00" y="4215620"/>
            <a:ext cx="19907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4573723" y="3831138"/>
            <a:ext cx="1713806" cy="27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Minimal representation</a:t>
            </a:r>
            <a:endParaRPr lang="ko-KR" altLang="en-US" sz="11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89808" y="2292860"/>
            <a:ext cx="8044961" cy="27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두 개의 연립방정식의 해를 구한 뒤 나머지 한 개의 방정식에 대입해 성립하는 지 확인하여 가능한 해를 구한다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96548" y="729233"/>
            <a:ext cx="1630680" cy="209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예제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1076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1630680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Polytopes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8" y="576752"/>
            <a:ext cx="1256607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simplex</a:t>
            </a:r>
            <a:endParaRPr lang="ko-KR" altLang="en-US" sz="18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05100" y="634941"/>
            <a:ext cx="9908770" cy="25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A simplex is the convex hull of an </a:t>
            </a:r>
            <a:r>
              <a:rPr lang="en-US" altLang="ko-KR" sz="1100" dirty="0" err="1" smtClean="0"/>
              <a:t>affinely</a:t>
            </a:r>
            <a:r>
              <a:rPr lang="en-US" altLang="ko-KR" sz="1100" dirty="0" smtClean="0"/>
              <a:t> independent finite set of vectors. To construct a k-dimensional simplex (or k-simplex), proceed as follows.</a:t>
            </a:r>
            <a:endParaRPr lang="ko-KR" altLang="en-US" sz="11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305100" y="1041481"/>
            <a:ext cx="9908770" cy="152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0-simplex      : a single point</a:t>
            </a:r>
          </a:p>
          <a:p>
            <a:pPr marL="0" indent="0">
              <a:buNone/>
            </a:pPr>
            <a:r>
              <a:rPr lang="en-US" altLang="ko-KR" sz="1100" dirty="0" smtClean="0"/>
              <a:t>1-simplex      : </a:t>
            </a: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                   , with       not in 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</a:t>
            </a:r>
          </a:p>
          <a:p>
            <a:pPr marL="0" indent="0">
              <a:buNone/>
            </a:pPr>
            <a:r>
              <a:rPr lang="en-US" altLang="ko-KR" sz="1100" dirty="0" smtClean="0"/>
              <a:t>2-simplex      : </a:t>
            </a: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                   , with       not in 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</a:t>
            </a:r>
          </a:p>
          <a:p>
            <a:pPr marL="0" indent="0">
              <a:buNone/>
            </a:pPr>
            <a:r>
              <a:rPr lang="en-US" altLang="ko-KR" sz="1100" dirty="0" smtClean="0"/>
              <a:t>…</a:t>
            </a:r>
          </a:p>
          <a:p>
            <a:pPr marL="0" indent="0">
              <a:buNone/>
            </a:pPr>
            <a:r>
              <a:rPr lang="en-US" altLang="ko-KR" sz="1100" dirty="0" smtClean="0"/>
              <a:t>K-simplex      : </a:t>
            </a: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                          , with           not in </a:t>
            </a:r>
            <a:r>
              <a:rPr lang="en-US" altLang="ko-KR" sz="1100" dirty="0" err="1" smtClean="0"/>
              <a:t>aff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pic>
        <p:nvPicPr>
          <p:cNvPr id="2050" name="Picture 2" descr="https://latex.codecogs.com/gif.latex?S%5E%7B0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90" y="1049794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left%20%5C%7B%20%5Cmathbf%7Bv_%7B1%7D%7D%20%5Cright%20%5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24" y="1061945"/>
            <a:ext cx="3333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S%5E%7B1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90" y="1343511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atex.codecogs.com/gif.latex?%5Cleft%20%28%20S%5E%7B0%7D%5Ccup%20%5Cmathbf%7B%5Cleft%20%5C%7B%20v_%7B2%7D%20%5Cright%20%5C%7D%7D%20%5Cright%20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46" y="1310173"/>
            <a:ext cx="8477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80" y="1391136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atex.codecogs.com/gif.latex?S%5E%7B0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97" y="1343511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latex?S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90" y="1628915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%5Cleft%20%28%20S%5E%7B1%7D%5Ccup%20%5Cleft%20%5C%7B%20%5Cmathbf%7Bv_%7B3%7D%7D%20%5Cright%20%5C%7D%20%5Cright%20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22" y="1592146"/>
            <a:ext cx="8477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atex.codecogs.com/gif.latex?%5Cmathbf%7Bv_3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80" y="1676540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latex.codecogs.com/gif.latex?S%5E%7B1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97" y="1625483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S%5E%7Bk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90" y="2172837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atex.codecogs.com/gif.latex?%5Cleft%20%28%20S%5E%7Bk-1%7D%20%5Ccup%20%5Cleft%20%5C%7B%20%5Cmathbf%7Bv_%7Bk&amp;plus;1%7D%7D%20%5Cright%20%5C%7D%5Cright%20%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22" y="2132737"/>
            <a:ext cx="11906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atex.codecogs.com/gif.latex?%5Cmathbf%7Bv_%7Bk&amp;plus;1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04" y="2201412"/>
            <a:ext cx="3429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S%5E%7Bk-1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51" y="2166074"/>
            <a:ext cx="333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930334" y="3502025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74" name="Picture 26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3" y="356021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967375" y="3525173"/>
            <a:ext cx="238702" cy="70658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938281" y="349607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184919" y="421154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6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77" y="356021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62" y="4260849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latex.codecogs.com/gif.latex?S%5E%7B0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2" y="4624267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latex.codecogs.com/gif.latex?S%5E%7B1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33" y="4629688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/>
          <p:cNvCxnSpPr/>
          <p:nvPr/>
        </p:nvCxnSpPr>
        <p:spPr>
          <a:xfrm>
            <a:off x="3065578" y="3525173"/>
            <a:ext cx="238702" cy="70658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036484" y="349607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83122" y="421154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6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80" y="356021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8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65" y="4260849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>
            <a:off x="4072485" y="4215705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4" idx="6"/>
            <a:endCxn id="37" idx="6"/>
          </p:cNvCxnSpPr>
          <p:nvPr/>
        </p:nvCxnSpPr>
        <p:spPr>
          <a:xfrm>
            <a:off x="3341311" y="4240644"/>
            <a:ext cx="789363" cy="415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5"/>
            <a:endCxn id="37" idx="0"/>
          </p:cNvCxnSpPr>
          <p:nvPr/>
        </p:nvCxnSpPr>
        <p:spPr>
          <a:xfrm>
            <a:off x="3086151" y="3545746"/>
            <a:ext cx="1015429" cy="66995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 descr="https://latex.codecogs.com/gif.latex?%5Cmathbf%7Bv_%7B3%7D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86" y="4234902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s://latex.codecogs.com/gif.latex?S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7" y="4624267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/>
          <p:cNvCxnSpPr/>
          <p:nvPr/>
        </p:nvCxnSpPr>
        <p:spPr>
          <a:xfrm>
            <a:off x="4867536" y="3525173"/>
            <a:ext cx="238702" cy="70658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838442" y="349607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085080" y="4211549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6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38" y="356021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8" descr="https://latex.codecogs.com/gif.latex?%5Cmathbf%7Bv_%7B2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23" y="4260849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타원 50"/>
          <p:cNvSpPr/>
          <p:nvPr/>
        </p:nvSpPr>
        <p:spPr>
          <a:xfrm>
            <a:off x="5874443" y="4215705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8" idx="6"/>
            <a:endCxn id="51" idx="6"/>
          </p:cNvCxnSpPr>
          <p:nvPr/>
        </p:nvCxnSpPr>
        <p:spPr>
          <a:xfrm>
            <a:off x="5143269" y="4240644"/>
            <a:ext cx="789363" cy="415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5"/>
            <a:endCxn id="51" idx="0"/>
          </p:cNvCxnSpPr>
          <p:nvPr/>
        </p:nvCxnSpPr>
        <p:spPr>
          <a:xfrm>
            <a:off x="4888109" y="3545746"/>
            <a:ext cx="1015429" cy="669959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0" descr="https://latex.codecogs.com/gif.latex?%5Cmathbf%7Bv_%7B3%7D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44" y="4234902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6064769" y="3500603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57" idx="3"/>
            <a:endCxn id="48" idx="7"/>
          </p:cNvCxnSpPr>
          <p:nvPr/>
        </p:nvCxnSpPr>
        <p:spPr>
          <a:xfrm flipH="1">
            <a:off x="5134747" y="3550270"/>
            <a:ext cx="938544" cy="66980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7" idx="6"/>
            <a:endCxn id="57" idx="2"/>
          </p:cNvCxnSpPr>
          <p:nvPr/>
        </p:nvCxnSpPr>
        <p:spPr>
          <a:xfrm>
            <a:off x="4896631" y="3525174"/>
            <a:ext cx="1168138" cy="452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4"/>
            <a:endCxn id="51" idx="7"/>
          </p:cNvCxnSpPr>
          <p:nvPr/>
        </p:nvCxnSpPr>
        <p:spPr>
          <a:xfrm flipH="1">
            <a:off x="5924110" y="3558792"/>
            <a:ext cx="169754" cy="6654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0" name="Picture 32" descr="https://latex.codecogs.com/gif.latex?%5Cmathbf%7Bv_%7B4%7D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77" y="3492438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s://latex.codecogs.com/gif.latex?S%5E%7B3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25" y="4624267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4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13508" y="1067987"/>
            <a:ext cx="4523510" cy="777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mtClean="0"/>
              <a:t>Convex set </a:t>
            </a:r>
            <a:r>
              <a:rPr lang="ko-KR" altLang="en-US" sz="3000" dirty="0" smtClean="0"/>
              <a:t>연산 보존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2607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8" y="145274"/>
            <a:ext cx="4440382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Operations that preserve convexity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8534863" y="518563"/>
            <a:ext cx="2756993" cy="2034754"/>
            <a:chOff x="8534863" y="518563"/>
            <a:chExt cx="2756993" cy="2034754"/>
          </a:xfrm>
        </p:grpSpPr>
        <p:sp>
          <p:nvSpPr>
            <p:cNvPr id="6" name="정오각형 5"/>
            <p:cNvSpPr/>
            <p:nvPr/>
          </p:nvSpPr>
          <p:spPr>
            <a:xfrm>
              <a:off x="9085810" y="927081"/>
              <a:ext cx="856211" cy="781396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8534863" y="518563"/>
              <a:ext cx="1570986" cy="1091505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9133261" y="643372"/>
              <a:ext cx="1257648" cy="91190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9640338" y="850882"/>
              <a:ext cx="423949" cy="12854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776030" y="1701864"/>
              <a:ext cx="1390435" cy="581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https://latex.codecogs.com/gif.latex?H%3D%5Cleft%20%5B%20f%3Ad%20%5Cright%20%5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1281" y="1464792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내용 개체 틀 2"/>
            <p:cNvSpPr txBox="1">
              <a:spLocks/>
            </p:cNvSpPr>
            <p:nvPr/>
          </p:nvSpPr>
          <p:spPr>
            <a:xfrm>
              <a:off x="9093431" y="1204924"/>
              <a:ext cx="890848" cy="270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b="1" dirty="0" smtClean="0"/>
                <a:t>polyhedron</a:t>
              </a:r>
              <a:endParaRPr lang="ko-KR" altLang="en-US" sz="1000" b="1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8913669" y="774681"/>
              <a:ext cx="570171" cy="1536257"/>
            </a:xfrm>
            <a:prstGeom prst="line">
              <a:avLst/>
            </a:prstGeom>
            <a:ln w="127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604724" y="2414214"/>
              <a:ext cx="337297" cy="10806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내용 개체 틀 2"/>
            <p:cNvSpPr txBox="1">
              <a:spLocks/>
            </p:cNvSpPr>
            <p:nvPr/>
          </p:nvSpPr>
          <p:spPr>
            <a:xfrm>
              <a:off x="9984279" y="2282955"/>
              <a:ext cx="890848" cy="270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Half-space</a:t>
              </a:r>
              <a:endParaRPr lang="ko-KR" altLang="en-US" sz="1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89809" y="732124"/>
            <a:ext cx="7948352" cy="1736123"/>
            <a:chOff x="189809" y="732124"/>
            <a:chExt cx="7948352" cy="1736123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9" y="732124"/>
              <a:ext cx="7948352" cy="16820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Intersection : </a:t>
              </a:r>
              <a:r>
                <a:rPr lang="ko-KR" altLang="en-US" sz="1100" dirty="0" smtClean="0"/>
                <a:t>만약     과     가 </a:t>
              </a:r>
              <a:r>
                <a:rPr lang="en-US" altLang="ko-KR" sz="1100" dirty="0" smtClean="0"/>
                <a:t>convex  </a:t>
              </a:r>
              <a:r>
                <a:rPr lang="ko-KR" altLang="en-US" sz="1100" dirty="0" smtClean="0"/>
                <a:t>이면              도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 성질은 무한 개의 교집합으로 확장할 수 있다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if     is convex for every             , then               is convex.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간단한 예시로 </a:t>
              </a:r>
              <a:r>
                <a:rPr lang="en-US" altLang="ko-KR" sz="1100" dirty="0" smtClean="0"/>
                <a:t>polyhedron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half-spaces </a:t>
              </a:r>
              <a:r>
                <a:rPr lang="ko-KR" altLang="en-US" sz="1100" dirty="0" smtClean="0"/>
                <a:t>와 </a:t>
              </a:r>
              <a:r>
                <a:rPr lang="en-US" altLang="ko-KR" sz="1100" dirty="0" smtClean="0"/>
                <a:t>hyperplane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intersection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	every closed convex set    is a (usually infinite) intersection of half-spaces.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S_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488" y="774681"/>
              <a:ext cx="161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S_%7B2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32" y="774681"/>
              <a:ext cx="161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S_%7B1%7D%5Ccap%20S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659" y="774681"/>
              <a:ext cx="533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S_%7B%5Calpha%20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419" y="1056018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alpha%20%5Cin%20%5Cmathcal%7BA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211" y="1056018"/>
              <a:ext cx="4667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%5Ccap%20_%7B%5Calpha%20%5Cin%20%5Cmathcal%7BA%7D%7D%5C%2CS_%7B%5Calpha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175" y="1041730"/>
              <a:ext cx="581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911" y="190009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S%3D%5Cbigcap%20%5Cleft%20%5C%7B%20%5Cmathcal%7BH%7D%5Cmid%20%5Cmathcal%7BH%7D%5C%2C%5C%2C%5Ctextup%7Bhalfspace%7D%5C%2C%5C%2C%2CS%5Csubseteq%20%5Cmathcal%7BH%7D%20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973" y="2220597"/>
              <a:ext cx="2543175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89808" y="3040860"/>
            <a:ext cx="11306693" cy="1680769"/>
            <a:chOff x="189808" y="3040860"/>
            <a:chExt cx="11306693" cy="1680769"/>
          </a:xfrm>
        </p:grpSpPr>
        <p:sp>
          <p:nvSpPr>
            <p:cNvPr id="45" name="내용 개체 틀 2"/>
            <p:cNvSpPr txBox="1">
              <a:spLocks/>
            </p:cNvSpPr>
            <p:nvPr/>
          </p:nvSpPr>
          <p:spPr>
            <a:xfrm>
              <a:off x="189808" y="3040860"/>
              <a:ext cx="11306693" cy="16807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Affine function :                      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is affine if it is a sum of a linear function and a constant</a:t>
              </a:r>
              <a:r>
                <a:rPr lang="en-US" altLang="ko-KR" sz="1100" dirty="0" smtClean="0"/>
                <a:t>, if it has the form                           , where                 and              .</a:t>
              </a:r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Suppose              is convex and                      is an affine function. Then the image of     under    ,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is convex. Similarly, if                     is an affine function, the inverse image of     under   ,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	is convex.</a:t>
              </a:r>
            </a:p>
          </p:txBody>
        </p:sp>
        <p:pic>
          <p:nvPicPr>
            <p:cNvPr id="1044" name="Picture 20" descr="https://latex.codecogs.com/gif.latex?f%3A%5Cmathbb%7BR%7D%5E%7Bn%7D%5Crightarrow%20%5Cmathbb%7BR%7D%5E%7Bm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94" y="3065799"/>
              <a:ext cx="962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f%28%5Cmathbf%7Bx%7D%29%3D%20A%5Cmathbf%7Bx&amp;plus;b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438" y="3046749"/>
              <a:ext cx="1114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A%5Cin%20%5Cmathbb%7BR%7D%5E%7Bm%5Ctimes%20n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2440" y="3063374"/>
              <a:ext cx="7429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%5Cmathbf%7Bb%7D%5Cin%20%5Cmathbb%7BR%7D%5E%7Bm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1979" y="3091026"/>
              <a:ext cx="5619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S%5Csubseteq%20%5Cmathbb%7BR%7D%5E%7Bn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032" y="3373179"/>
              <a:ext cx="5524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latex.codecogs.com/gif.latex?f%3A%5Cmathbb%7BR%7D%5E%7Bn%7D%5Crightarrow%20%5Cmathbb%7BR%7D%5E%7Bm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162" y="3363654"/>
              <a:ext cx="962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011" y="336365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latex.codecogs.com/gif.latex?f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466" y="335291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latex.codecogs.com/gif.latex?f%28S%29%3D%5Cleft%20%5C%7B%20f%28%5Cmathbf%7Bx%7D%29%5Cmid%20%5Cmathbf%7Bx%7D%5Cin%20S%20%5Cright%20%5C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64" y="3626180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atex.codecogs.com/gif.latex?f%3A%5Cmathbb%7BR%7D%5E%7Bk%7D%5Crightarrow%20%5Cmathbb%7BR%7D%5E%7Bn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885" y="3907692"/>
              <a:ext cx="9144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4" descr="https://latex.codecogs.com/gif.latex?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814" y="393598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6" descr="https://latex.codecogs.com/gif.latex?f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761" y="3906193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latex.codecogs.com/gif.latex?f%5E%7B-1%7D%28S%29%3D%5Cleft%20%5C%7B%20%5Cmathbf%7Bx%7D%5Cmid%20f%28%5Cmathbf%7Bx%7D%29%5Cin%20S%20%5Cright%20%5C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190" y="4210965"/>
              <a:ext cx="18192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2540522" y="4933451"/>
            <a:ext cx="5597639" cy="1684388"/>
            <a:chOff x="2134004" y="5042498"/>
            <a:chExt cx="5597639" cy="1684388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2456036" y="5113833"/>
              <a:ext cx="0" cy="105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2456036" y="6169549"/>
              <a:ext cx="151724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004" y="5044423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>
            <a:xfrm flipV="1">
              <a:off x="3455815" y="5377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 flipV="1">
              <a:off x="3149949" y="58396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4" descr="https://latex.codecogs.com/gif.latex?%5Cmathbf%7Bx_%7B1%7D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508" y="5203847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s://latex.codecogs.com/gif.latex?%5Cmathbf%7Bx_%7B2%7D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238" y="573484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직선 화살표 연결선 53"/>
            <p:cNvCxnSpPr/>
            <p:nvPr/>
          </p:nvCxnSpPr>
          <p:spPr>
            <a:xfrm flipV="1">
              <a:off x="5569065" y="5140899"/>
              <a:ext cx="0" cy="105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5569065" y="6196615"/>
              <a:ext cx="151724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 flipV="1">
              <a:off x="6994581" y="53063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 flipV="1">
              <a:off x="6030222" y="58937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https://latex.codecogs.com/gif.latex?%5Cmathbb%7BR%7D%5E%7Bm%7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085" y="5042498"/>
              <a:ext cx="2381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0" descr="https://latex.codecogs.com/gif.latex?f%3A%5Cmathbb%7BR%7D%5E%7Bn%7D%5Crightarrow%20%5Cmathbb%7BR%7D%5E%7Bm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060" y="6564961"/>
              <a:ext cx="9620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직선 화살표 연결선 25"/>
            <p:cNvCxnSpPr/>
            <p:nvPr/>
          </p:nvCxnSpPr>
          <p:spPr>
            <a:xfrm>
              <a:off x="4307060" y="6442364"/>
              <a:ext cx="10534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10" descr="https://latex.codecogs.com/gif.latex?A%5Cmathbf%7Bx_%7B1%7D&amp;plus;b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993" y="5103834"/>
              <a:ext cx="6286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https://latex.codecogs.com/gif.latex?A%5Cmathbf%7Bx&amp;plus;b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301" y="6238191"/>
              <a:ext cx="5429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tps://latex.codecogs.com/gif.latex?A%5Cmathbf%7Bx_%7B2%7D&amp;plus;b%7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772" y="5915661"/>
              <a:ext cx="6286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화살표 연결선 74"/>
            <p:cNvCxnSpPr>
              <a:stCxn id="51" idx="1"/>
              <a:endCxn id="12" idx="1"/>
            </p:cNvCxnSpPr>
            <p:nvPr/>
          </p:nvCxnSpPr>
          <p:spPr>
            <a:xfrm flipV="1">
              <a:off x="3156644" y="5417017"/>
              <a:ext cx="305866" cy="4616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57" idx="4"/>
              <a:endCxn id="56" idx="1"/>
            </p:cNvCxnSpPr>
            <p:nvPr/>
          </p:nvCxnSpPr>
          <p:spPr>
            <a:xfrm flipV="1">
              <a:off x="6053082" y="5345394"/>
              <a:ext cx="948194" cy="5483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548958" y="5540054"/>
              <a:ext cx="5814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/>
                <a:t>convex</a:t>
              </a:r>
              <a:endParaRPr lang="en-US" altLang="ko-KR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95571" y="5524383"/>
              <a:ext cx="5814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/>
                <a:t>convex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484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6" y="145274"/>
            <a:ext cx="8472055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잠깐</a:t>
            </a:r>
            <a:r>
              <a:rPr lang="en-US" altLang="ko-KR" sz="2000" dirty="0" smtClean="0"/>
              <a:t>, NN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affine transformation </a:t>
            </a:r>
            <a:r>
              <a:rPr lang="ko-KR" altLang="en-US" sz="2000" dirty="0" smtClean="0"/>
              <a:t>이라 부르는 이유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관점의 차이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9568194" y="4579125"/>
            <a:ext cx="0" cy="1082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9568194" y="5661231"/>
            <a:ext cx="1845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9044492" y="5085612"/>
            <a:ext cx="2369127" cy="7335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9044491" y="4544191"/>
            <a:ext cx="2369127" cy="733528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86672" y="4630189"/>
            <a:ext cx="7797265" cy="1949426"/>
            <a:chOff x="486672" y="4630189"/>
            <a:chExt cx="7797265" cy="1949426"/>
          </a:xfrm>
        </p:grpSpPr>
        <p:sp>
          <p:nvSpPr>
            <p:cNvPr id="77" name="내용 개체 틀 2"/>
            <p:cNvSpPr txBox="1">
              <a:spLocks/>
            </p:cNvSpPr>
            <p:nvPr/>
          </p:nvSpPr>
          <p:spPr>
            <a:xfrm>
              <a:off x="486672" y="5239706"/>
              <a:ext cx="635546" cy="262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(m x 1)</a:t>
              </a:r>
              <a:endParaRPr lang="ko-KR" altLang="en-US" sz="1100" dirty="0"/>
            </a:p>
          </p:txBody>
        </p:sp>
        <p:pic>
          <p:nvPicPr>
            <p:cNvPr id="2074" name="Picture 26" descr="https://latex.codecogs.com/gif.latex?%5Chat%7By%7D_%7B1%7D%5E%7B%281%29%7D%3D%5Chat%7Bw%7D_%7B01%7D%5E%7B%281%29%7D%20&amp;plus;%20%5Chat%7Bw%7D_%7B11%7D%5E%7B%281%29%7Dx_%7B1%7D&amp;plus;%5Ccdots%20&amp;plus;%5Chat%7Bw%7D_%7Bp-1%5C%2C%5C%2C1%7D%5E%7B%281%29%7D%5C%2Cx_%7Bp-1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72" y="4881893"/>
              <a:ext cx="285750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왼쪽 중괄호 86"/>
            <p:cNvSpPr/>
            <p:nvPr/>
          </p:nvSpPr>
          <p:spPr>
            <a:xfrm rot="16200000">
              <a:off x="2529433" y="4536022"/>
              <a:ext cx="336195" cy="1693289"/>
            </a:xfrm>
            <a:prstGeom prst="leftBrace">
              <a:avLst>
                <a:gd name="adj1" fmla="val 35539"/>
                <a:gd name="adj2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내용 개체 틀 2"/>
            <p:cNvSpPr txBox="1">
              <a:spLocks/>
            </p:cNvSpPr>
            <p:nvPr/>
          </p:nvSpPr>
          <p:spPr>
            <a:xfrm>
              <a:off x="2116576" y="5661231"/>
              <a:ext cx="1161909" cy="6011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Linear</a:t>
              </a:r>
            </a:p>
            <a:p>
              <a:pPr marL="0" indent="0" algn="ctr">
                <a:buNone/>
              </a:pPr>
              <a:r>
                <a:rPr lang="en-US" altLang="ko-KR" sz="1100" dirty="0" smtClean="0"/>
                <a:t>transformation</a:t>
              </a:r>
              <a:endParaRPr lang="ko-KR" altLang="en-US" sz="1100" dirty="0"/>
            </a:p>
          </p:txBody>
        </p:sp>
        <p:sp>
          <p:nvSpPr>
            <p:cNvPr id="89" name="왼쪽 중괄호 88"/>
            <p:cNvSpPr/>
            <p:nvPr/>
          </p:nvSpPr>
          <p:spPr>
            <a:xfrm rot="16200000">
              <a:off x="4087857" y="5564490"/>
              <a:ext cx="176019" cy="273654"/>
            </a:xfrm>
            <a:prstGeom prst="leftBrace">
              <a:avLst>
                <a:gd name="adj1" fmla="val 25000"/>
                <a:gd name="adj2" fmla="val 49999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내용 개체 틀 2"/>
            <p:cNvSpPr txBox="1">
              <a:spLocks/>
            </p:cNvSpPr>
            <p:nvPr/>
          </p:nvSpPr>
          <p:spPr>
            <a:xfrm>
              <a:off x="3919272" y="5966585"/>
              <a:ext cx="582917" cy="295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vector</a:t>
              </a:r>
            </a:p>
          </p:txBody>
        </p:sp>
        <p:pic>
          <p:nvPicPr>
            <p:cNvPr id="2082" name="Picture 34" descr="https://latex.codecogs.com/gif.latex?%3D%5Cbegin%7Bbmatrix%7D%20%5Chat%7Bw%7D_%7B01%7D%5E%7B%281%29%7D%5C%5C%20%5Cvdots%20%5C%5C%20%5Chat%7Bw%7D_%7B01%7D%5E%7B%281%29%7D%20%5Cend%7Bbmatrix%7D%20&amp;plus;%20%5Chat%7Bw%7D_%7B11%7D%5E%7B%281%29%7D%5Cbegin%7Bbmatrix%7D%20x_%7B11%7D%5C%5C%20%5Cvdots%20%5C%5C%20x_%7Bm1%7D%20%5Cend%7Bbmatrix%7D&amp;plus;%5Chat%7Bw%7D_%7B21%7D%5E%7B%281%29%7D%5Cbegin%7Bbmatrix%7D%20x_%7B12%7D%5C%5C%20%5Cvdots%5C%5C%20x_%7Bm2%7D%20%5Cend%7Bbmatrix%7D&amp;plus;%5Ccdots%20&amp;plus;%5Chat%7Bw%7D_%7Bp-1%5C%2C%5C%2C1%7D%5E%7B%281%29%7D%5Cbegin%7Bbmatrix%7D%20x_%7B1%5C%2C%5C%2Cp-1%7D%5C%5C%20%5Cvdots%5C%5C%20x_%7Bm%5C%2C%5C%2Cp-1%7D%20%5Cend%7Bbmatrix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037" y="4630189"/>
              <a:ext cx="4533900" cy="75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왼쪽 중괄호 105"/>
            <p:cNvSpPr/>
            <p:nvPr/>
          </p:nvSpPr>
          <p:spPr>
            <a:xfrm rot="16200000">
              <a:off x="1288127" y="5259136"/>
              <a:ext cx="176019" cy="273654"/>
            </a:xfrm>
            <a:prstGeom prst="leftBrace">
              <a:avLst>
                <a:gd name="adj1" fmla="val 25000"/>
                <a:gd name="adj2" fmla="val 49999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내용 개체 틀 2"/>
            <p:cNvSpPr txBox="1">
              <a:spLocks/>
            </p:cNvSpPr>
            <p:nvPr/>
          </p:nvSpPr>
          <p:spPr>
            <a:xfrm>
              <a:off x="1119542" y="5661231"/>
              <a:ext cx="582917" cy="295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vector</a:t>
              </a:r>
            </a:p>
          </p:txBody>
        </p:sp>
        <p:sp>
          <p:nvSpPr>
            <p:cNvPr id="108" name="왼쪽 중괄호 107"/>
            <p:cNvSpPr/>
            <p:nvPr/>
          </p:nvSpPr>
          <p:spPr>
            <a:xfrm rot="16200000">
              <a:off x="6249328" y="4071475"/>
              <a:ext cx="336195" cy="3358341"/>
            </a:xfrm>
            <a:prstGeom prst="leftBrace">
              <a:avLst>
                <a:gd name="adj1" fmla="val 35539"/>
                <a:gd name="adj2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내용 개체 틀 2"/>
            <p:cNvSpPr txBox="1">
              <a:spLocks/>
            </p:cNvSpPr>
            <p:nvPr/>
          </p:nvSpPr>
          <p:spPr>
            <a:xfrm>
              <a:off x="5836470" y="5978507"/>
              <a:ext cx="1161909" cy="6011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Linear</a:t>
              </a:r>
            </a:p>
            <a:p>
              <a:pPr marL="0" indent="0" algn="ctr">
                <a:buNone/>
              </a:pPr>
              <a:r>
                <a:rPr lang="en-US" altLang="ko-KR" sz="1100" dirty="0" smtClean="0"/>
                <a:t>transformation</a:t>
              </a:r>
              <a:endParaRPr lang="ko-KR" altLang="en-US" sz="11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095436" y="778804"/>
            <a:ext cx="5749209" cy="3827289"/>
            <a:chOff x="1095436" y="778804"/>
            <a:chExt cx="5749209" cy="3827289"/>
          </a:xfrm>
        </p:grpSpPr>
        <p:sp>
          <p:nvSpPr>
            <p:cNvPr id="5" name="타원 4"/>
            <p:cNvSpPr/>
            <p:nvPr/>
          </p:nvSpPr>
          <p:spPr>
            <a:xfrm>
              <a:off x="2849166" y="1244808"/>
              <a:ext cx="266008" cy="26600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s://latex.codecogs.com/gif.latex?x_%7B1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970" y="1325424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2849166" y="1693696"/>
              <a:ext cx="266008" cy="26600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849166" y="2674597"/>
              <a:ext cx="266008" cy="26600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https://latex.codecogs.com/gif.latex?x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970" y="1774312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x_%7Bp-1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207" y="2790630"/>
              <a:ext cx="3143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vdot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45139" y="2193857"/>
              <a:ext cx="55042" cy="256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>
            <a:xfrm>
              <a:off x="3913195" y="1325424"/>
              <a:ext cx="364289" cy="3292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https://latex.codecogs.com/gif.latex?%5Cvdot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75395" y="2281008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>
              <a:stCxn id="5" idx="6"/>
              <a:endCxn id="12" idx="2"/>
            </p:cNvCxnSpPr>
            <p:nvPr/>
          </p:nvCxnSpPr>
          <p:spPr>
            <a:xfrm>
              <a:off x="3115174" y="1377812"/>
              <a:ext cx="798021" cy="112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6"/>
              <a:endCxn id="12" idx="2"/>
            </p:cNvCxnSpPr>
            <p:nvPr/>
          </p:nvCxnSpPr>
          <p:spPr>
            <a:xfrm flipV="1">
              <a:off x="3115174" y="1490054"/>
              <a:ext cx="798021" cy="336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7"/>
              <a:endCxn id="12" idx="2"/>
            </p:cNvCxnSpPr>
            <p:nvPr/>
          </p:nvCxnSpPr>
          <p:spPr>
            <a:xfrm flipV="1">
              <a:off x="3076218" y="1490054"/>
              <a:ext cx="836977" cy="1223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8" name="Picture 10" descr="https://latex.codecogs.com/gif.latex?%5Chat%7By%7D_%7B1%7D%5E%7B%281%29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052" y="1345468"/>
              <a:ext cx="2381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hat%7By%7D_%7B2%7D%5E%7B%281%29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052" y="1887553"/>
              <a:ext cx="2381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hat%7By%7D_%7Bn_%7B1%7D%7D%5E%7B%281%29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606" y="2645330"/>
              <a:ext cx="2381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5Chat%7Bw%7D_%7B01%7D%5E%7B%281%29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171" y="812055"/>
              <a:ext cx="2667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215532" y="778804"/>
              <a:ext cx="338213" cy="33715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913195" y="1854601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913195" y="2591512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/>
            <p:cNvCxnSpPr>
              <a:stCxn id="30" idx="6"/>
              <a:endCxn id="12" idx="0"/>
            </p:cNvCxnSpPr>
            <p:nvPr/>
          </p:nvCxnSpPr>
          <p:spPr>
            <a:xfrm>
              <a:off x="3553745" y="947383"/>
              <a:ext cx="541595" cy="378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6" name="Picture 18" descr="https://latex.codecogs.com/gif.latex?%5Chat%7Bw%7D_%7B11%7D%5E%7B%281%29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356" y="1188666"/>
              <a:ext cx="2667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hat%7Bw%7D_%7B21%7D%5E%7B%281%29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484" y="1710342"/>
              <a:ext cx="2667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%5Chat%7Bw%7D_%7Bp-1%20%5C%2C%5C%2C1%7D%5E%7B%281%29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265" y="2462924"/>
              <a:ext cx="4381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%5Ccdots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41174" y="1916082"/>
              <a:ext cx="43433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타원 62"/>
            <p:cNvSpPr/>
            <p:nvPr/>
          </p:nvSpPr>
          <p:spPr>
            <a:xfrm>
              <a:off x="5318046" y="1381082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318046" y="1837223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5318045" y="2590473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Picture 8" descr="https://latex.codecogs.com/gif.latex?%5Cvdot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77329" y="2271800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타원 66"/>
            <p:cNvSpPr/>
            <p:nvPr/>
          </p:nvSpPr>
          <p:spPr>
            <a:xfrm>
              <a:off x="6480356" y="1827194"/>
              <a:ext cx="364289" cy="32926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화살표 연결선 67"/>
            <p:cNvCxnSpPr>
              <a:stCxn id="63" idx="6"/>
              <a:endCxn id="67" idx="2"/>
            </p:cNvCxnSpPr>
            <p:nvPr/>
          </p:nvCxnSpPr>
          <p:spPr>
            <a:xfrm>
              <a:off x="5682335" y="1545712"/>
              <a:ext cx="798021" cy="446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4" idx="6"/>
              <a:endCxn id="67" idx="2"/>
            </p:cNvCxnSpPr>
            <p:nvPr/>
          </p:nvCxnSpPr>
          <p:spPr>
            <a:xfrm flipV="1">
              <a:off x="5682335" y="1991824"/>
              <a:ext cx="798021" cy="10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5" idx="6"/>
              <a:endCxn id="67" idx="2"/>
            </p:cNvCxnSpPr>
            <p:nvPr/>
          </p:nvCxnSpPr>
          <p:spPr>
            <a:xfrm flipV="1">
              <a:off x="5682334" y="1991824"/>
              <a:ext cx="798022" cy="7632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왼쪽 중괄호 57"/>
            <p:cNvSpPr/>
            <p:nvPr/>
          </p:nvSpPr>
          <p:spPr>
            <a:xfrm rot="16200000">
              <a:off x="3401504" y="3220694"/>
              <a:ext cx="336195" cy="1022465"/>
            </a:xfrm>
            <a:prstGeom prst="leftBrace">
              <a:avLst>
                <a:gd name="adj1" fmla="val 35539"/>
                <a:gd name="adj2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왼쪽 중괄호 79"/>
            <p:cNvSpPr/>
            <p:nvPr/>
          </p:nvSpPr>
          <p:spPr>
            <a:xfrm rot="16200000">
              <a:off x="4335609" y="3358161"/>
              <a:ext cx="336195" cy="747530"/>
            </a:xfrm>
            <a:prstGeom prst="leftBrace">
              <a:avLst>
                <a:gd name="adj1" fmla="val 35539"/>
                <a:gd name="adj2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3000181" y="4004985"/>
              <a:ext cx="1161909" cy="6011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Affine</a:t>
              </a:r>
            </a:p>
            <a:p>
              <a:pPr marL="0" indent="0" algn="ctr">
                <a:buNone/>
              </a:pPr>
              <a:r>
                <a:rPr lang="en-US" altLang="ko-KR" sz="1100" dirty="0" smtClean="0"/>
                <a:t>transformation</a:t>
              </a:r>
              <a:endParaRPr lang="ko-KR" altLang="en-US" sz="1100" dirty="0"/>
            </a:p>
          </p:txBody>
        </p:sp>
        <p:sp>
          <p:nvSpPr>
            <p:cNvPr id="82" name="내용 개체 틀 2"/>
            <p:cNvSpPr txBox="1">
              <a:spLocks/>
            </p:cNvSpPr>
            <p:nvPr/>
          </p:nvSpPr>
          <p:spPr>
            <a:xfrm>
              <a:off x="4129941" y="4025297"/>
              <a:ext cx="840853" cy="295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 smtClean="0"/>
                <a:t>Activation</a:t>
              </a:r>
            </a:p>
          </p:txBody>
        </p:sp>
        <p:pic>
          <p:nvPicPr>
            <p:cNvPr id="83" name="Picture 24" descr="https://latex.codecogs.com/gif.latex?%5Ccdots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138629" y="3792672"/>
              <a:ext cx="43433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내용 개체 틀 2"/>
            <p:cNvSpPr txBox="1">
              <a:spLocks/>
            </p:cNvSpPr>
            <p:nvPr/>
          </p:nvSpPr>
          <p:spPr>
            <a:xfrm>
              <a:off x="3187404" y="3113057"/>
              <a:ext cx="814648" cy="262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(p-1 x 1)</a:t>
              </a:r>
              <a:endParaRPr lang="ko-KR" altLang="en-US" sz="1100" dirty="0"/>
            </a:p>
          </p:txBody>
        </p:sp>
        <p:pic>
          <p:nvPicPr>
            <p:cNvPr id="2076" name="Picture 28" descr="https://latex.codecogs.com/gif.latex?%5Cbegin%7Bbmatrix%7D%20x_%7B11%7D%20%26%5Ccdots%20%26%20x_%7Bm1%7D%20%5Cend%7Bbmatrix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542" y="1282860"/>
              <a:ext cx="1134148" cy="21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%5Cbegin%7Bbmatrix%7D%20x_%7B1%5C%2C%5C%2Cp-1%7D%20%26%5Ccdots%20%26%20x_%7Bm%5C%2C%5C%2Cp-1%7D%20%5Cend%7Bbmatrix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436" y="2713553"/>
              <a:ext cx="15049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https://latex.codecogs.com/gif.latex?%5Cvdot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97885" y="2220488"/>
              <a:ext cx="55042" cy="256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내용 개체 틀 2"/>
            <p:cNvSpPr txBox="1">
              <a:spLocks/>
            </p:cNvSpPr>
            <p:nvPr/>
          </p:nvSpPr>
          <p:spPr>
            <a:xfrm>
              <a:off x="2180722" y="3121110"/>
              <a:ext cx="814648" cy="262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(m x p-1)</a:t>
              </a:r>
              <a:endParaRPr lang="ko-KR" altLang="en-US" sz="1100" dirty="0"/>
            </a:p>
          </p:txBody>
        </p:sp>
        <p:pic>
          <p:nvPicPr>
            <p:cNvPr id="2084" name="Picture 36" descr="https://latex.codecogs.com/gif.latex?%5Cbegin%7Bbmatrix%7D%20x_%7B12%7D%20%26%20%5Ccdots%20%26%20x_%7Bm2%7D%20%5Cend%7Bbmatrix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880" y="1734159"/>
              <a:ext cx="110490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직선 화살표 연결선 72"/>
          <p:cNvCxnSpPr>
            <a:stCxn id="109" idx="3"/>
          </p:cNvCxnSpPr>
          <p:nvPr/>
        </p:nvCxnSpPr>
        <p:spPr>
          <a:xfrm flipV="1">
            <a:off x="6998379" y="5819140"/>
            <a:ext cx="2046112" cy="459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6" descr="https://latex.codecogs.com/gif.latex?%5Chat%7Bw%7D_%7B01%7D%5E%7B%281%29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83" y="5309629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왼쪽 중괄호 74"/>
          <p:cNvSpPr/>
          <p:nvPr/>
        </p:nvSpPr>
        <p:spPr>
          <a:xfrm>
            <a:off x="9434844" y="5129131"/>
            <a:ext cx="133349" cy="532100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내용 개체 틀 2"/>
          <p:cNvSpPr txBox="1">
            <a:spLocks/>
          </p:cNvSpPr>
          <p:nvPr/>
        </p:nvSpPr>
        <p:spPr>
          <a:xfrm>
            <a:off x="8406284" y="3900099"/>
            <a:ext cx="1161909" cy="601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100" dirty="0" smtClean="0"/>
              <a:t>Affine</a:t>
            </a:r>
          </a:p>
          <a:p>
            <a:pPr marL="0" indent="0" algn="ctr">
              <a:buNone/>
            </a:pPr>
            <a:r>
              <a:rPr lang="en-US" altLang="ko-KR" sz="1100" dirty="0" smtClean="0"/>
              <a:t>transformation</a:t>
            </a:r>
            <a:endParaRPr lang="ko-KR" altLang="en-US" sz="1100" dirty="0"/>
          </a:p>
        </p:txBody>
      </p:sp>
      <p:cxnSp>
        <p:nvCxnSpPr>
          <p:cNvPr id="118" name="직선 화살표 연결선 117"/>
          <p:cNvCxnSpPr>
            <a:stCxn id="117" idx="2"/>
          </p:cNvCxnSpPr>
          <p:nvPr/>
        </p:nvCxnSpPr>
        <p:spPr>
          <a:xfrm>
            <a:off x="8987239" y="4501207"/>
            <a:ext cx="57251" cy="750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6374" y="950021"/>
            <a:ext cx="5464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showmiso.tistory.com/248</a:t>
            </a:r>
            <a:r>
              <a:rPr lang="en-US" altLang="ko-KR" dirty="0" smtClean="0"/>
              <a:t> 2020/07/29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76374" y="1523600"/>
            <a:ext cx="701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Linear Algebra and its Applications 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edition Lay </a:t>
            </a:r>
            <a:r>
              <a:rPr lang="en-US" altLang="ko-KR" dirty="0" err="1" smtClean="0"/>
              <a:t>Lay</a:t>
            </a:r>
            <a:r>
              <a:rPr lang="en-US" altLang="ko-KR" dirty="0" smtClean="0"/>
              <a:t> McDonald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6374" y="2097179"/>
            <a:ext cx="690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Convex Optimization </a:t>
            </a:r>
            <a:r>
              <a:rPr lang="en-US" altLang="ko-KR" dirty="0" err="1"/>
              <a:t>stephen</a:t>
            </a:r>
            <a:r>
              <a:rPr lang="en-US" altLang="ko-KR" dirty="0"/>
              <a:t> </a:t>
            </a:r>
            <a:r>
              <a:rPr lang="en-US" altLang="ko-KR" dirty="0" err="1"/>
              <a:t>boyd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6374" y="2737258"/>
            <a:ext cx="5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en.wikipedia.org/wiki/Affine_space</a:t>
            </a:r>
            <a:r>
              <a:rPr lang="en-US" altLang="ko-KR" dirty="0" smtClean="0"/>
              <a:t> 2020/08/10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6374" y="37644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9808" y="145274"/>
            <a:ext cx="11306693" cy="3063440"/>
            <a:chOff x="189808" y="145274"/>
            <a:chExt cx="11306693" cy="3063440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>
            <a:xfrm>
              <a:off x="189808" y="638482"/>
              <a:ext cx="11306693" cy="25702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Affine function </a:t>
              </a:r>
              <a:r>
                <a:rPr lang="en-US" altLang="ko-KR" sz="1100" b="1" dirty="0" smtClean="0"/>
                <a:t>: </a:t>
              </a:r>
              <a:r>
                <a:rPr lang="ko-KR" altLang="en-US" sz="1100" dirty="0" smtClean="0"/>
                <a:t>두가지 예시 </a:t>
              </a:r>
              <a:r>
                <a:rPr lang="en-US" altLang="ko-KR" sz="1100" dirty="0" smtClean="0"/>
                <a:t>: scaling </a:t>
              </a:r>
              <a:r>
                <a:rPr lang="ko-KR" altLang="en-US" sz="1100" dirty="0" smtClean="0"/>
                <a:t>과 </a:t>
              </a:r>
              <a:r>
                <a:rPr lang="en-US" altLang="ko-KR" sz="1100" dirty="0" smtClean="0"/>
                <a:t>translation. If             is convex,           ,             then the sets                  are convex.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The projection of a convex set onto some of its coordinates is convex : </a:t>
              </a:r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if                       is convex, then                                                                               is convex.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	The sum of two sets is defined as </a:t>
              </a:r>
            </a:p>
            <a:p>
              <a:pPr marL="0" indent="0">
                <a:buNone/>
              </a:pPr>
              <a:r>
                <a:rPr lang="en-US" altLang="ko-KR" sz="1100" dirty="0"/>
                <a:t>	</a:t>
              </a:r>
              <a:r>
                <a:rPr lang="en-US" altLang="ko-KR" sz="1100" dirty="0" smtClean="0"/>
                <a:t>If           are convex, then             is convex.</a:t>
              </a:r>
              <a:endParaRPr lang="ko-KR" altLang="en-US" sz="1100" dirty="0"/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8" y="145274"/>
              <a:ext cx="4440382" cy="37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 smtClean="0"/>
                <a:t>Operations that preserve convexity</a:t>
              </a:r>
              <a:endParaRPr lang="ko-KR" altLang="en-US" sz="2000" dirty="0"/>
            </a:p>
          </p:txBody>
        </p:sp>
        <p:pic>
          <p:nvPicPr>
            <p:cNvPr id="6" name="Picture 44" descr="https://latex.codecogs.com/gif.latex?S%5Csubseteq%20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727" y="683883"/>
              <a:ext cx="5524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6" descr="https://latex.codecogs.com/gif.latex?%5Calpha%20%5Cin%20%5Cmathbb%7B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770" y="686308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8" descr="https://latex.codecogs.com/gif.latex?%5Cmathbf%7Ba%7D%5Cin%20%5Cmathbb%7BR%7D%5E%7Bn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389" y="693121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2" descr="https://latex.codecogs.com/gif.latex?%5Calpha%20S%3D%5Cleft%20%5C%7B%20%5Calpha%20%5Cmathbf%7Bx%7D%5Cmid%20%5Cmathbf%7Bx%7D%5Cin%20S%20%5Cright%20%5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081" y="1003537"/>
              <a:ext cx="1409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https://latex.codecogs.com/gif.latex?%5Cmathbf%7Ba%7D%20&amp;plus;S%3D%5Cleft%20%5C%7B%20%5Cmathbf%7Ba%7D&amp;plus;%20%5Cmathbf%7Bx%7D%5Cmid%20%5Cmathbf%7Bx%7D%5Cin%20S%20%5Cright%20%5C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798" y="1003537"/>
              <a:ext cx="1800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8" descr="https://latex.codecogs.com/gif.latex?%5Calpha%20S%2C%5Cmathbf%7Ba%7D&amp;plus;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012" y="680046"/>
              <a:ext cx="7143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s://latex.codecogs.com/gif.latex?S%5Csubseteq%20%5Cmathbb%7BR%7D%5E%7Bm%7D%5Ctimes%20%5Cmathbb%7BR%7D%5E%7B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295" y="1775403"/>
              <a:ext cx="1000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T%3D%5Cleft%20%5C%7B%20%5Cmathbf%7Bx_%7B1%7D%5Cin%20%5Cmathbb%7BR%7D%5E%7Bm%7D%7D%5Cmid%20%28%5Cmathbf%7Bx_%7B1%7D%2Cx_%7B2%7D%7D%29%5Cin%20S%5C%2C%5C%2Cfor%5C%2C%5C%2Csome%5C%2C%5C%2C%5Cmathbf%7Bx_%7B2%7D%7D%5Cin%20%5Cmathbb%7BR%7D%5E%7Bn%7D%20%5Cright%20%5C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106" y="1775403"/>
              <a:ext cx="3638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039091" y="2268741"/>
              <a:ext cx="7182197" cy="6317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https://latex.codecogs.com/gif.latex?S_%7B1%7D&amp;plus;S_%7B2%7D%3D%5Cleft%20%5C%7B%20%5Cmathbf%7Bx&amp;plus;y%7D%5Cmid%20%5Cmathbf%7Bx%7D%5Cin%20S_%7B1%7D%2C%5Cmathbf%7By%7D%5Cin%20S_%7B2%7D%20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160" y="2320355"/>
              <a:ext cx="2571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S_%7B1%7D%2CS_%7B2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295" y="2595516"/>
              <a:ext cx="4095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S_%7B1%7D&amp;plus;S_%7B2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357" y="2600278"/>
              <a:ext cx="542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1039090" y="1459519"/>
              <a:ext cx="7182197" cy="6317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내용 개체 틀 2"/>
          <p:cNvSpPr txBox="1">
            <a:spLocks/>
          </p:cNvSpPr>
          <p:nvPr/>
        </p:nvSpPr>
        <p:spPr>
          <a:xfrm>
            <a:off x="189808" y="3208714"/>
            <a:ext cx="11306693" cy="36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Linear-functional and perspective functions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9748861" y="6494611"/>
            <a:ext cx="2443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3"/>
              </a:rPr>
              <a:t>https://</a:t>
            </a:r>
            <a:r>
              <a:rPr lang="en-US" altLang="ko-KR" sz="1000" dirty="0" smtClean="0">
                <a:hlinkClick r:id="rId13"/>
              </a:rPr>
              <a:t>wikidocs.net/17372</a:t>
            </a:r>
            <a:r>
              <a:rPr lang="en-US" altLang="ko-KR" sz="1000" dirty="0" smtClean="0"/>
              <a:t> 2020/08/11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0" y="3479260"/>
            <a:ext cx="8297433" cy="628738"/>
          </a:xfrm>
          <a:prstGeom prst="rect">
            <a:avLst/>
          </a:prstGeom>
        </p:spPr>
      </p:pic>
      <p:sp>
        <p:nvSpPr>
          <p:cNvPr id="40" name="내용 개체 틀 2"/>
          <p:cNvSpPr txBox="1">
            <a:spLocks/>
          </p:cNvSpPr>
          <p:nvPr/>
        </p:nvSpPr>
        <p:spPr>
          <a:xfrm>
            <a:off x="88270" y="4530767"/>
            <a:ext cx="7293432" cy="30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>
                <a:solidFill>
                  <a:srgbClr val="FF0000"/>
                </a:solidFill>
              </a:rPr>
              <a:t>흐름으로 보아 지금 목표에 그렇게 중요한 것은 아니니 나중에 기회가 되면 공부해보는 것으로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438342" y="1810035"/>
            <a:ext cx="2255977" cy="227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Physical </a:t>
            </a:r>
            <a:r>
              <a:rPr lang="ko-KR" altLang="en-US" sz="1100" dirty="0" smtClean="0">
                <a:solidFill>
                  <a:srgbClr val="92D050"/>
                </a:solidFill>
              </a:rPr>
              <a:t>하게 느낌이 잘 안 옴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2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284" y="2489114"/>
            <a:ext cx="3516626" cy="2787939"/>
          </a:xfrm>
        </p:spPr>
        <p:txBody>
          <a:bodyPr/>
          <a:lstStyle/>
          <a:p>
            <a:r>
              <a:rPr lang="en-US" altLang="ko-KR" dirty="0" smtClean="0"/>
              <a:t>Affine</a:t>
            </a:r>
          </a:p>
          <a:p>
            <a:r>
              <a:rPr lang="en-US" altLang="ko-KR" dirty="0" smtClean="0"/>
              <a:t>Convex</a:t>
            </a:r>
          </a:p>
          <a:p>
            <a:r>
              <a:rPr lang="en-US" altLang="ko-KR" dirty="0" smtClean="0"/>
              <a:t>Hyperplane</a:t>
            </a:r>
          </a:p>
          <a:p>
            <a:r>
              <a:rPr lang="en-US" altLang="ko-KR" dirty="0" smtClean="0"/>
              <a:t>Polytope</a:t>
            </a:r>
          </a:p>
          <a:p>
            <a:r>
              <a:rPr lang="en-US" altLang="ko-KR" dirty="0" smtClean="0"/>
              <a:t>Convex function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97143" y="1691465"/>
            <a:ext cx="2079567" cy="5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contents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012836" y="2244436"/>
            <a:ext cx="0" cy="1471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838268" y="3383279"/>
            <a:ext cx="1953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436785" y="2261061"/>
            <a:ext cx="1238596" cy="1030778"/>
          </a:xfrm>
          <a:custGeom>
            <a:avLst/>
            <a:gdLst>
              <a:gd name="connsiteX0" fmla="*/ 74814 w 1238596"/>
              <a:gd name="connsiteY0" fmla="*/ 723208 h 1030778"/>
              <a:gd name="connsiteX1" fmla="*/ 74814 w 1238596"/>
              <a:gd name="connsiteY1" fmla="*/ 723208 h 1030778"/>
              <a:gd name="connsiteX2" fmla="*/ 33251 w 1238596"/>
              <a:gd name="connsiteY2" fmla="*/ 665018 h 1030778"/>
              <a:gd name="connsiteX3" fmla="*/ 16625 w 1238596"/>
              <a:gd name="connsiteY3" fmla="*/ 606829 h 1030778"/>
              <a:gd name="connsiteX4" fmla="*/ 0 w 1238596"/>
              <a:gd name="connsiteY4" fmla="*/ 532015 h 1030778"/>
              <a:gd name="connsiteX5" fmla="*/ 24938 w 1238596"/>
              <a:gd name="connsiteY5" fmla="*/ 174568 h 1030778"/>
              <a:gd name="connsiteX6" fmla="*/ 49876 w 1238596"/>
              <a:gd name="connsiteY6" fmla="*/ 108066 h 1030778"/>
              <a:gd name="connsiteX7" fmla="*/ 66502 w 1238596"/>
              <a:gd name="connsiteY7" fmla="*/ 91440 h 1030778"/>
              <a:gd name="connsiteX8" fmla="*/ 83127 w 1238596"/>
              <a:gd name="connsiteY8" fmla="*/ 66502 h 1030778"/>
              <a:gd name="connsiteX9" fmla="*/ 174567 w 1238596"/>
              <a:gd name="connsiteY9" fmla="*/ 33251 h 1030778"/>
              <a:gd name="connsiteX10" fmla="*/ 315883 w 1238596"/>
              <a:gd name="connsiteY10" fmla="*/ 0 h 1030778"/>
              <a:gd name="connsiteX11" fmla="*/ 374073 w 1238596"/>
              <a:gd name="connsiteY11" fmla="*/ 8313 h 1030778"/>
              <a:gd name="connsiteX12" fmla="*/ 423949 w 1238596"/>
              <a:gd name="connsiteY12" fmla="*/ 83128 h 1030778"/>
              <a:gd name="connsiteX13" fmla="*/ 465513 w 1238596"/>
              <a:gd name="connsiteY13" fmla="*/ 133004 h 1030778"/>
              <a:gd name="connsiteX14" fmla="*/ 507076 w 1238596"/>
              <a:gd name="connsiteY14" fmla="*/ 216131 h 1030778"/>
              <a:gd name="connsiteX15" fmla="*/ 548640 w 1238596"/>
              <a:gd name="connsiteY15" fmla="*/ 257695 h 1030778"/>
              <a:gd name="connsiteX16" fmla="*/ 581891 w 1238596"/>
              <a:gd name="connsiteY16" fmla="*/ 274320 h 1030778"/>
              <a:gd name="connsiteX17" fmla="*/ 606829 w 1238596"/>
              <a:gd name="connsiteY17" fmla="*/ 282633 h 1030778"/>
              <a:gd name="connsiteX18" fmla="*/ 648393 w 1238596"/>
              <a:gd name="connsiteY18" fmla="*/ 299258 h 1030778"/>
              <a:gd name="connsiteX19" fmla="*/ 781396 w 1238596"/>
              <a:gd name="connsiteY19" fmla="*/ 290946 h 1030778"/>
              <a:gd name="connsiteX20" fmla="*/ 856211 w 1238596"/>
              <a:gd name="connsiteY20" fmla="*/ 257695 h 1030778"/>
              <a:gd name="connsiteX21" fmla="*/ 914400 w 1238596"/>
              <a:gd name="connsiteY21" fmla="*/ 232757 h 1030778"/>
              <a:gd name="connsiteX22" fmla="*/ 947651 w 1238596"/>
              <a:gd name="connsiteY22" fmla="*/ 224444 h 1030778"/>
              <a:gd name="connsiteX23" fmla="*/ 1005840 w 1238596"/>
              <a:gd name="connsiteY23" fmla="*/ 207818 h 1030778"/>
              <a:gd name="connsiteX24" fmla="*/ 1180407 w 1238596"/>
              <a:gd name="connsiteY24" fmla="*/ 232757 h 1030778"/>
              <a:gd name="connsiteX25" fmla="*/ 1205345 w 1238596"/>
              <a:gd name="connsiteY25" fmla="*/ 266008 h 1030778"/>
              <a:gd name="connsiteX26" fmla="*/ 1221971 w 1238596"/>
              <a:gd name="connsiteY26" fmla="*/ 349135 h 1030778"/>
              <a:gd name="connsiteX27" fmla="*/ 1238596 w 1238596"/>
              <a:gd name="connsiteY27" fmla="*/ 390698 h 1030778"/>
              <a:gd name="connsiteX28" fmla="*/ 1230283 w 1238596"/>
              <a:gd name="connsiteY28" fmla="*/ 606829 h 1030778"/>
              <a:gd name="connsiteX29" fmla="*/ 1221971 w 1238596"/>
              <a:gd name="connsiteY29" fmla="*/ 631768 h 1030778"/>
              <a:gd name="connsiteX30" fmla="*/ 1197033 w 1238596"/>
              <a:gd name="connsiteY30" fmla="*/ 640080 h 1030778"/>
              <a:gd name="connsiteX31" fmla="*/ 1163782 w 1238596"/>
              <a:gd name="connsiteY31" fmla="*/ 648393 h 1030778"/>
              <a:gd name="connsiteX32" fmla="*/ 1088967 w 1238596"/>
              <a:gd name="connsiteY32" fmla="*/ 665018 h 1030778"/>
              <a:gd name="connsiteX33" fmla="*/ 714894 w 1238596"/>
              <a:gd name="connsiteY33" fmla="*/ 673331 h 1030778"/>
              <a:gd name="connsiteX34" fmla="*/ 689956 w 1238596"/>
              <a:gd name="connsiteY34" fmla="*/ 698269 h 1030778"/>
              <a:gd name="connsiteX35" fmla="*/ 681643 w 1238596"/>
              <a:gd name="connsiteY35" fmla="*/ 723208 h 1030778"/>
              <a:gd name="connsiteX36" fmla="*/ 665018 w 1238596"/>
              <a:gd name="connsiteY36" fmla="*/ 756458 h 1030778"/>
              <a:gd name="connsiteX37" fmla="*/ 656705 w 1238596"/>
              <a:gd name="connsiteY37" fmla="*/ 872837 h 1030778"/>
              <a:gd name="connsiteX38" fmla="*/ 631767 w 1238596"/>
              <a:gd name="connsiteY38" fmla="*/ 922713 h 1030778"/>
              <a:gd name="connsiteX39" fmla="*/ 623454 w 1238596"/>
              <a:gd name="connsiteY39" fmla="*/ 947651 h 1030778"/>
              <a:gd name="connsiteX40" fmla="*/ 606829 w 1238596"/>
              <a:gd name="connsiteY40" fmla="*/ 989215 h 1030778"/>
              <a:gd name="connsiteX41" fmla="*/ 598516 w 1238596"/>
              <a:gd name="connsiteY41" fmla="*/ 1014153 h 1030778"/>
              <a:gd name="connsiteX42" fmla="*/ 565265 w 1238596"/>
              <a:gd name="connsiteY42" fmla="*/ 1022466 h 1030778"/>
              <a:gd name="connsiteX43" fmla="*/ 523702 w 1238596"/>
              <a:gd name="connsiteY43" fmla="*/ 1030778 h 1030778"/>
              <a:gd name="connsiteX44" fmla="*/ 232756 w 1238596"/>
              <a:gd name="connsiteY44" fmla="*/ 1014153 h 1030778"/>
              <a:gd name="connsiteX45" fmla="*/ 199505 w 1238596"/>
              <a:gd name="connsiteY45" fmla="*/ 1005840 h 1030778"/>
              <a:gd name="connsiteX46" fmla="*/ 149629 w 1238596"/>
              <a:gd name="connsiteY46" fmla="*/ 964277 h 1030778"/>
              <a:gd name="connsiteX47" fmla="*/ 133003 w 1238596"/>
              <a:gd name="connsiteY47" fmla="*/ 931026 h 1030778"/>
              <a:gd name="connsiteX48" fmla="*/ 116378 w 1238596"/>
              <a:gd name="connsiteY48" fmla="*/ 881149 h 1030778"/>
              <a:gd name="connsiteX49" fmla="*/ 91440 w 1238596"/>
              <a:gd name="connsiteY49" fmla="*/ 831273 h 1030778"/>
              <a:gd name="connsiteX50" fmla="*/ 74814 w 1238596"/>
              <a:gd name="connsiteY50" fmla="*/ 723208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38596" h="1030778">
                <a:moveTo>
                  <a:pt x="74814" y="723208"/>
                </a:moveTo>
                <a:lnTo>
                  <a:pt x="74814" y="723208"/>
                </a:lnTo>
                <a:cubicBezTo>
                  <a:pt x="60960" y="703811"/>
                  <a:pt x="45515" y="685458"/>
                  <a:pt x="33251" y="665018"/>
                </a:cubicBezTo>
                <a:cubicBezTo>
                  <a:pt x="27815" y="655958"/>
                  <a:pt x="18602" y="613747"/>
                  <a:pt x="16625" y="606829"/>
                </a:cubicBezTo>
                <a:cubicBezTo>
                  <a:pt x="256" y="549535"/>
                  <a:pt x="15001" y="622016"/>
                  <a:pt x="0" y="532015"/>
                </a:cubicBezTo>
                <a:cubicBezTo>
                  <a:pt x="8313" y="412866"/>
                  <a:pt x="15019" y="293594"/>
                  <a:pt x="24938" y="174568"/>
                </a:cubicBezTo>
                <a:cubicBezTo>
                  <a:pt x="27717" y="141224"/>
                  <a:pt x="30712" y="132021"/>
                  <a:pt x="49876" y="108066"/>
                </a:cubicBezTo>
                <a:cubicBezTo>
                  <a:pt x="54772" y="101946"/>
                  <a:pt x="61606" y="97560"/>
                  <a:pt x="66502" y="91440"/>
                </a:cubicBezTo>
                <a:cubicBezTo>
                  <a:pt x="72743" y="83639"/>
                  <a:pt x="75135" y="72496"/>
                  <a:pt x="83127" y="66502"/>
                </a:cubicBezTo>
                <a:cubicBezTo>
                  <a:pt x="126500" y="33972"/>
                  <a:pt x="129326" y="46177"/>
                  <a:pt x="174567" y="33251"/>
                </a:cubicBezTo>
                <a:cubicBezTo>
                  <a:pt x="299021" y="-2307"/>
                  <a:pt x="199124" y="14596"/>
                  <a:pt x="315883" y="0"/>
                </a:cubicBezTo>
                <a:cubicBezTo>
                  <a:pt x="335280" y="2771"/>
                  <a:pt x="356548" y="-450"/>
                  <a:pt x="374073" y="8313"/>
                </a:cubicBezTo>
                <a:cubicBezTo>
                  <a:pt x="385072" y="13812"/>
                  <a:pt x="419444" y="77122"/>
                  <a:pt x="423949" y="83128"/>
                </a:cubicBezTo>
                <a:cubicBezTo>
                  <a:pt x="457744" y="128189"/>
                  <a:pt x="440842" y="87187"/>
                  <a:pt x="465513" y="133004"/>
                </a:cubicBezTo>
                <a:cubicBezTo>
                  <a:pt x="480200" y="160281"/>
                  <a:pt x="485170" y="194225"/>
                  <a:pt x="507076" y="216131"/>
                </a:cubicBezTo>
                <a:cubicBezTo>
                  <a:pt x="520931" y="229986"/>
                  <a:pt x="531115" y="248933"/>
                  <a:pt x="548640" y="257695"/>
                </a:cubicBezTo>
                <a:cubicBezTo>
                  <a:pt x="559724" y="263237"/>
                  <a:pt x="570501" y="269439"/>
                  <a:pt x="581891" y="274320"/>
                </a:cubicBezTo>
                <a:cubicBezTo>
                  <a:pt x="589945" y="277772"/>
                  <a:pt x="598625" y="279556"/>
                  <a:pt x="606829" y="282633"/>
                </a:cubicBezTo>
                <a:cubicBezTo>
                  <a:pt x="620801" y="287872"/>
                  <a:pt x="634538" y="293716"/>
                  <a:pt x="648393" y="299258"/>
                </a:cubicBezTo>
                <a:cubicBezTo>
                  <a:pt x="692727" y="296487"/>
                  <a:pt x="737219" y="295596"/>
                  <a:pt x="781396" y="290946"/>
                </a:cubicBezTo>
                <a:cubicBezTo>
                  <a:pt x="799650" y="289025"/>
                  <a:pt x="850083" y="260523"/>
                  <a:pt x="856211" y="257695"/>
                </a:cubicBezTo>
                <a:cubicBezTo>
                  <a:pt x="875371" y="248852"/>
                  <a:pt x="894568" y="239969"/>
                  <a:pt x="914400" y="232757"/>
                </a:cubicBezTo>
                <a:cubicBezTo>
                  <a:pt x="925137" y="228853"/>
                  <a:pt x="936629" y="227450"/>
                  <a:pt x="947651" y="224444"/>
                </a:cubicBezTo>
                <a:cubicBezTo>
                  <a:pt x="967113" y="219136"/>
                  <a:pt x="986444" y="213360"/>
                  <a:pt x="1005840" y="207818"/>
                </a:cubicBezTo>
                <a:cubicBezTo>
                  <a:pt x="1108414" y="213217"/>
                  <a:pt x="1135899" y="179346"/>
                  <a:pt x="1180407" y="232757"/>
                </a:cubicBezTo>
                <a:cubicBezTo>
                  <a:pt x="1189276" y="243400"/>
                  <a:pt x="1197032" y="254924"/>
                  <a:pt x="1205345" y="266008"/>
                </a:cubicBezTo>
                <a:cubicBezTo>
                  <a:pt x="1209438" y="290567"/>
                  <a:pt x="1213704" y="324333"/>
                  <a:pt x="1221971" y="349135"/>
                </a:cubicBezTo>
                <a:cubicBezTo>
                  <a:pt x="1226690" y="363291"/>
                  <a:pt x="1233054" y="376844"/>
                  <a:pt x="1238596" y="390698"/>
                </a:cubicBezTo>
                <a:cubicBezTo>
                  <a:pt x="1235825" y="462742"/>
                  <a:pt x="1235243" y="534903"/>
                  <a:pt x="1230283" y="606829"/>
                </a:cubicBezTo>
                <a:cubicBezTo>
                  <a:pt x="1229680" y="615571"/>
                  <a:pt x="1228167" y="625572"/>
                  <a:pt x="1221971" y="631768"/>
                </a:cubicBezTo>
                <a:cubicBezTo>
                  <a:pt x="1215775" y="637964"/>
                  <a:pt x="1205458" y="637673"/>
                  <a:pt x="1197033" y="640080"/>
                </a:cubicBezTo>
                <a:cubicBezTo>
                  <a:pt x="1186048" y="643219"/>
                  <a:pt x="1174767" y="645254"/>
                  <a:pt x="1163782" y="648393"/>
                </a:cubicBezTo>
                <a:cubicBezTo>
                  <a:pt x="1130676" y="657852"/>
                  <a:pt x="1132439" y="663313"/>
                  <a:pt x="1088967" y="665018"/>
                </a:cubicBezTo>
                <a:cubicBezTo>
                  <a:pt x="964341" y="669905"/>
                  <a:pt x="839585" y="670560"/>
                  <a:pt x="714894" y="673331"/>
                </a:cubicBezTo>
                <a:cubicBezTo>
                  <a:pt x="706581" y="681644"/>
                  <a:pt x="696477" y="688487"/>
                  <a:pt x="689956" y="698269"/>
                </a:cubicBezTo>
                <a:cubicBezTo>
                  <a:pt x="685095" y="705560"/>
                  <a:pt x="685095" y="715154"/>
                  <a:pt x="681643" y="723208"/>
                </a:cubicBezTo>
                <a:cubicBezTo>
                  <a:pt x="676762" y="734598"/>
                  <a:pt x="670560" y="745375"/>
                  <a:pt x="665018" y="756458"/>
                </a:cubicBezTo>
                <a:cubicBezTo>
                  <a:pt x="662247" y="795251"/>
                  <a:pt x="664332" y="834700"/>
                  <a:pt x="656705" y="872837"/>
                </a:cubicBezTo>
                <a:cubicBezTo>
                  <a:pt x="653060" y="891064"/>
                  <a:pt x="639316" y="905727"/>
                  <a:pt x="631767" y="922713"/>
                </a:cubicBezTo>
                <a:cubicBezTo>
                  <a:pt x="628208" y="930720"/>
                  <a:pt x="626531" y="939447"/>
                  <a:pt x="623454" y="947651"/>
                </a:cubicBezTo>
                <a:cubicBezTo>
                  <a:pt x="618215" y="961623"/>
                  <a:pt x="612068" y="975243"/>
                  <a:pt x="606829" y="989215"/>
                </a:cubicBezTo>
                <a:cubicBezTo>
                  <a:pt x="603752" y="997419"/>
                  <a:pt x="605358" y="1008679"/>
                  <a:pt x="598516" y="1014153"/>
                </a:cubicBezTo>
                <a:cubicBezTo>
                  <a:pt x="589595" y="1021290"/>
                  <a:pt x="576418" y="1019988"/>
                  <a:pt x="565265" y="1022466"/>
                </a:cubicBezTo>
                <a:cubicBezTo>
                  <a:pt x="551473" y="1025531"/>
                  <a:pt x="537556" y="1028007"/>
                  <a:pt x="523702" y="1030778"/>
                </a:cubicBezTo>
                <a:cubicBezTo>
                  <a:pt x="438366" y="1027496"/>
                  <a:pt x="324980" y="1028342"/>
                  <a:pt x="232756" y="1014153"/>
                </a:cubicBezTo>
                <a:cubicBezTo>
                  <a:pt x="221464" y="1012416"/>
                  <a:pt x="210589" y="1008611"/>
                  <a:pt x="199505" y="1005840"/>
                </a:cubicBezTo>
                <a:cubicBezTo>
                  <a:pt x="179619" y="992583"/>
                  <a:pt x="164176" y="984643"/>
                  <a:pt x="149629" y="964277"/>
                </a:cubicBezTo>
                <a:cubicBezTo>
                  <a:pt x="142426" y="954193"/>
                  <a:pt x="137605" y="942532"/>
                  <a:pt x="133003" y="931026"/>
                </a:cubicBezTo>
                <a:cubicBezTo>
                  <a:pt x="126494" y="914755"/>
                  <a:pt x="126099" y="895731"/>
                  <a:pt x="116378" y="881149"/>
                </a:cubicBezTo>
                <a:cubicBezTo>
                  <a:pt x="106403" y="866187"/>
                  <a:pt x="92817" y="850545"/>
                  <a:pt x="91440" y="831273"/>
                </a:cubicBezTo>
                <a:cubicBezTo>
                  <a:pt x="89268" y="800870"/>
                  <a:pt x="77585" y="741219"/>
                  <a:pt x="74814" y="723208"/>
                </a:cubicBezTo>
                <a:close/>
              </a:path>
            </a:pathLst>
          </a:cu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atex.codecogs.com/gif.latex?%5Cmathbb%7BR%7D%5E%7Bn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2086205"/>
            <a:ext cx="2000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303643" y="2210030"/>
            <a:ext cx="915787" cy="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Convex set</a:t>
            </a:r>
            <a:endParaRPr lang="ko-KR" altLang="en-US" sz="11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938280" y="1737979"/>
            <a:ext cx="2622665" cy="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Nonempty compact convex subset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894879" y="2244436"/>
            <a:ext cx="0" cy="1471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720311" y="3383279"/>
            <a:ext cx="1953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454305" y="2299449"/>
            <a:ext cx="1524692" cy="149115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538767" y="2911662"/>
            <a:ext cx="441466" cy="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9069448" y="2419189"/>
            <a:ext cx="2168235" cy="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Hyperplane (linear functional) 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453790" y="4218722"/>
            <a:ext cx="611420" cy="86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 txBox="1">
            <a:spLocks/>
          </p:cNvSpPr>
          <p:nvPr/>
        </p:nvSpPr>
        <p:spPr>
          <a:xfrm>
            <a:off x="6989881" y="900262"/>
            <a:ext cx="2079567" cy="5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dirty="0" smtClean="0"/>
              <a:t>요약한 그림</a:t>
            </a:r>
            <a:endParaRPr lang="ko-KR" altLang="en-US" sz="2200" dirty="0"/>
          </a:p>
        </p:txBody>
      </p:sp>
      <p:pic>
        <p:nvPicPr>
          <p:cNvPr id="1028" name="Picture 4" descr="https://latex.codecogs.com/gif.latex?f%3A%5Cmathbb%7BR%7D%5E%7Bn%7D%5Crightarrow%20%5Cmathbb%7BR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2" y="2614525"/>
            <a:ext cx="847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latex.codecogs.com/gif.latex?f%3A%5Cmathbb%7BR%7D%5E%7Bn%7D%5Crightarrow%20%5Cmathbb%7BR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37" y="5196090"/>
            <a:ext cx="847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 flipV="1">
            <a:off x="8894878" y="4821382"/>
            <a:ext cx="0" cy="1471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8720310" y="5960225"/>
            <a:ext cx="1953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rot="8421959">
            <a:off x="8829174" y="3794166"/>
            <a:ext cx="1698185" cy="2160532"/>
          </a:xfrm>
          <a:prstGeom prst="arc">
            <a:avLst>
              <a:gd name="adj1" fmla="val 14380213"/>
              <a:gd name="adj2" fmla="val 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8720310" y="5149324"/>
            <a:ext cx="2452861" cy="3076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4516517" y="3882793"/>
            <a:ext cx="2622665" cy="147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함수의 </a:t>
            </a:r>
            <a:r>
              <a:rPr lang="ko-KR" altLang="en-US" sz="1100" dirty="0" err="1" smtClean="0"/>
              <a:t>정의역을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vector space</a:t>
            </a:r>
            <a:r>
              <a:rPr lang="ko-KR" altLang="en-US" sz="1100" dirty="0" smtClean="0"/>
              <a:t>로 표현하기에는 부족해 </a:t>
            </a:r>
            <a:r>
              <a:rPr lang="en-US" altLang="ko-KR" sz="1100" dirty="0" smtClean="0"/>
              <a:t>affine, convex set </a:t>
            </a:r>
            <a:r>
              <a:rPr lang="ko-KR" altLang="en-US" sz="1100" dirty="0" smtClean="0"/>
              <a:t>개념을 통하여 설명한다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r>
              <a:rPr lang="en-US" altLang="ko-KR" sz="1100" dirty="0" smtClean="0"/>
              <a:t>Polytope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compact convex set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special case .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9046786" y="4895814"/>
            <a:ext cx="1327525" cy="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Convex function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95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0629" y="994353"/>
            <a:ext cx="4614950" cy="8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/>
              <a:t>Affine set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8938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55814" y="370898"/>
            <a:ext cx="4614950" cy="41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</a:t>
            </a:r>
            <a:r>
              <a:rPr lang="ko-KR" altLang="en-US" sz="2000" dirty="0" smtClean="0"/>
              <a:t>의 사용 이유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직관적 기하적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6" name="내용 개체 틀 2"/>
          <p:cNvSpPr txBox="1">
            <a:spLocks/>
          </p:cNvSpPr>
          <p:nvPr/>
        </p:nvSpPr>
        <p:spPr>
          <a:xfrm>
            <a:off x="2419003" y="1042149"/>
            <a:ext cx="9410007" cy="41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원점을 지나지 않는 직선을 표현하려고 </a:t>
            </a:r>
            <a:r>
              <a:rPr lang="en-US" altLang="ko-KR" sz="1100" dirty="0" smtClean="0"/>
              <a:t>linearly independent </a:t>
            </a:r>
            <a:r>
              <a:rPr lang="ko-KR" altLang="en-US" sz="1100" dirty="0" smtClean="0"/>
              <a:t>인 두 벡터를 사용하면                       이고 이는 면을 형성하므로 적절치 않다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벡터 하나만 사용할 경우 원점을 지나는 직선만 표현할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30" name="Picture 6" descr="https://latex.codecogs.com/gif.latex?span%5Cleft%20%5C%7B%20%5Cmathbf%7Bv_%7B1%7D%2C%5Cmathbf%7Bv_%7B2%7D%7D%7D%20%5Cright%20%5C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78" y="1042149"/>
            <a:ext cx="990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241068" y="1073556"/>
            <a:ext cx="2638598" cy="1182798"/>
            <a:chOff x="241068" y="1073556"/>
            <a:chExt cx="2638598" cy="118279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532015" y="1886989"/>
              <a:ext cx="14464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532015" y="1163780"/>
              <a:ext cx="0" cy="723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532015" y="1512916"/>
              <a:ext cx="374072" cy="37407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V="1">
              <a:off x="532014" y="1699952"/>
              <a:ext cx="806334" cy="18703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07571" y="1217811"/>
              <a:ext cx="1978429" cy="86037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 flipV="1">
              <a:off x="895697" y="1452647"/>
              <a:ext cx="45719" cy="540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 flipV="1">
              <a:off x="1369522" y="1664623"/>
              <a:ext cx="45719" cy="540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12" y="1312976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mathbf%7Bv_%7B2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805" y="1536557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41068" y="1073556"/>
              <a:ext cx="2111433" cy="1135551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6" descr="https://latex.codecogs.com/gif.latex?span%5Cleft%20%5C%7B%20%5Cmathbf%7Bv_%7B1%7D%2C%5Cmathbf%7Bv_%7B2%7D%7D%7D%20%5Cright%20%5C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68" y="2033353"/>
              <a:ext cx="990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내용 개체 틀 2"/>
            <p:cNvSpPr txBox="1">
              <a:spLocks/>
            </p:cNvSpPr>
            <p:nvPr/>
          </p:nvSpPr>
          <p:spPr>
            <a:xfrm>
              <a:off x="2211877" y="1991326"/>
              <a:ext cx="667789" cy="2650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smtClean="0"/>
                <a:t>표현</a:t>
              </a:r>
              <a:r>
                <a:rPr lang="en-US" altLang="ko-KR" sz="1100" dirty="0" smtClean="0"/>
                <a:t>X</a:t>
              </a:r>
              <a:endParaRPr lang="ko-KR" altLang="en-US" sz="1100" dirty="0"/>
            </a:p>
          </p:txBody>
        </p:sp>
      </p:grpSp>
      <p:pic>
        <p:nvPicPr>
          <p:cNvPr id="1034" name="Picture 10" descr="https://latex.codecogs.com/gif.latex?c_%7B1%7D%5Cmathbf%7Bv_%7B1%7D%7D&amp;plus;c_%7B2%7D%5Cmathbf%7Bv_%7B2%7D%7D%3D%5Cmathbf%7Bp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62" y="2872157"/>
            <a:ext cx="11906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.codecogs.com/gif.latex?c_%7B1%7D&amp;plus;c_%7B2%7D%3D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05" y="2876140"/>
            <a:ext cx="800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gif.latex?c_%7B1%7D%3D1-%5Ctheta%20%2C%5C%2C%5C%2Cc_%7B2%7D%3D%5Cthe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23" y="2862631"/>
            <a:ext cx="1343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gif.latex?%281-%5Ctheta%29%5Cmathbf%7Bv_%7B1%7D%7D&amp;plus;%5Ctheta%20%5Cmathbf%7Bv_%7B2%7D%7D%3D%20%5Cmathbf%7Bp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62" y="3278272"/>
            <a:ext cx="1495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5Cmathbf%7Bv_%7B1%7D%7D&amp;plus;%5Ctheta%28%5Cmathbf%7Bv_%7B2%7D-v_%7B1%7D%7D%29%3D%5Cmathbf%7Bp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62" y="3666804"/>
            <a:ext cx="15240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1562" y="2833975"/>
            <a:ext cx="7215450" cy="1662363"/>
            <a:chOff x="41562" y="2833975"/>
            <a:chExt cx="7215450" cy="1662363"/>
          </a:xfrm>
        </p:grpSpPr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2352502" y="2833975"/>
              <a:ext cx="4904510" cy="2438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그래서 </a:t>
              </a:r>
              <a:r>
                <a:rPr lang="en-US" altLang="ko-KR" sz="1100" dirty="0" smtClean="0"/>
                <a:t>affine combination </a:t>
              </a:r>
              <a:r>
                <a:rPr lang="ko-KR" altLang="en-US" sz="1100" dirty="0" smtClean="0"/>
                <a:t>개념을 만들어 냄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032" name="Picture 8" descr="https://latex.codecogs.com/gif.latex?aff%5C%2C%5C%2C%20S%5C%2C%2C%5C%2C%5C%2C%5C%2CS%20%3D%20%5Cleft%20%5C%7B%20%5Cmathbf%7Bv_%7B1%7D%2Cv_%7B2%7D%7D%20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470" y="2838103"/>
              <a:ext cx="1609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내용 개체 틀 2"/>
            <p:cNvSpPr txBox="1">
              <a:spLocks/>
            </p:cNvSpPr>
            <p:nvPr/>
          </p:nvSpPr>
          <p:spPr>
            <a:xfrm>
              <a:off x="2545771" y="3513480"/>
              <a:ext cx="2718262" cy="2438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But vector space </a:t>
              </a:r>
              <a:r>
                <a:rPr lang="ko-KR" altLang="en-US" sz="1100" dirty="0" smtClean="0"/>
                <a:t>공리를 만족하지 못함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105" name="내용 개체 틀 2"/>
            <p:cNvSpPr txBox="1">
              <a:spLocks/>
            </p:cNvSpPr>
            <p:nvPr/>
          </p:nvSpPr>
          <p:spPr>
            <a:xfrm>
              <a:off x="2980111" y="4250784"/>
              <a:ext cx="3902825" cy="2438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어떤 벡터 </a:t>
              </a:r>
              <a:r>
                <a:rPr lang="en-US" altLang="ko-KR" sz="1100" dirty="0" smtClean="0"/>
                <a:t>v_1 </a:t>
              </a:r>
              <a:r>
                <a:rPr lang="ko-KR" altLang="en-US" sz="1100" dirty="0" smtClean="0"/>
                <a:t>만큼 평행이동하면 </a:t>
              </a:r>
              <a:r>
                <a:rPr lang="en-US" altLang="ko-KR" sz="1100" dirty="0" smtClean="0"/>
                <a:t>vector space </a:t>
              </a:r>
              <a:r>
                <a:rPr lang="ko-KR" altLang="en-US" sz="1100" dirty="0" smtClean="0"/>
                <a:t>공리 만족</a:t>
              </a:r>
              <a:endParaRPr lang="ko-KR" altLang="en-US" sz="1100" dirty="0"/>
            </a:p>
          </p:txBody>
        </p:sp>
        <p:cxnSp>
          <p:nvCxnSpPr>
            <p:cNvPr id="106" name="직선 화살표 연결선 105"/>
            <p:cNvCxnSpPr>
              <a:stCxn id="104" idx="1"/>
              <a:endCxn id="107" idx="0"/>
            </p:cNvCxnSpPr>
            <p:nvPr/>
          </p:nvCxnSpPr>
          <p:spPr>
            <a:xfrm flipH="1">
              <a:off x="2352501" y="3635386"/>
              <a:ext cx="193270" cy="249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41562" y="2928591"/>
              <a:ext cx="3072939" cy="1567747"/>
              <a:chOff x="41562" y="2928591"/>
              <a:chExt cx="3072939" cy="1567747"/>
            </a:xfrm>
          </p:grpSpPr>
          <p:cxnSp>
            <p:nvCxnSpPr>
              <p:cNvPr id="82" name="직선 화살표 연결선 81"/>
              <p:cNvCxnSpPr/>
              <p:nvPr/>
            </p:nvCxnSpPr>
            <p:spPr>
              <a:xfrm>
                <a:off x="573577" y="3651800"/>
                <a:ext cx="14464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 flipV="1">
                <a:off x="573577" y="2928591"/>
                <a:ext cx="0" cy="723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/>
              <p:nvPr/>
            </p:nvCxnSpPr>
            <p:spPr>
              <a:xfrm flipV="1">
                <a:off x="573577" y="3277727"/>
                <a:ext cx="374072" cy="37407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V="1">
                <a:off x="573576" y="3464763"/>
                <a:ext cx="806334" cy="18703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349133" y="2982622"/>
                <a:ext cx="1978429" cy="86037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타원 86"/>
              <p:cNvSpPr/>
              <p:nvPr/>
            </p:nvSpPr>
            <p:spPr>
              <a:xfrm flipV="1">
                <a:off x="937259" y="3217458"/>
                <a:ext cx="45719" cy="540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 flipV="1">
                <a:off x="1411084" y="3429434"/>
                <a:ext cx="45719" cy="540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Picture 2" descr="https://latex.codecogs.com/gif.latex?%5Cmathbf%7Bv_%7B1%7D%7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974" y="3077787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4" descr="https://latex.codecogs.com/gif.latex?%5Cmathbf%7Bv_%7B2%7D%7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367" y="3301368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타원 99"/>
              <p:cNvSpPr/>
              <p:nvPr/>
            </p:nvSpPr>
            <p:spPr>
              <a:xfrm flipV="1">
                <a:off x="1693717" y="3554559"/>
                <a:ext cx="45719" cy="540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4" name="Picture 20" descr="https://latex.codecogs.com/gif.latex?%5Cmathbf%7Bp%7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610" y="3471822"/>
                <a:ext cx="104775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2" name="직선 연결선 101"/>
              <p:cNvCxnSpPr/>
              <p:nvPr/>
            </p:nvCxnSpPr>
            <p:spPr>
              <a:xfrm>
                <a:off x="41562" y="3424758"/>
                <a:ext cx="1978429" cy="86037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6" name="Picture 22" descr="https://latex.codecogs.com/gif.latex?%5Cmathbf%7Bp-v_%7B1%7D%7D%3D%20%5Ctheta%28%5Cmathbf%7Bv_%7B2%7D-v_%7B1%7D%7D%29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502" y="4315363"/>
                <a:ext cx="15144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18" descr="https://latex.codecogs.com/gif.latex?%5Cmathbf%7Bv_%7B1%7D%7D&amp;plus;%5Ctheta%28%5Cmathbf%7Bv_%7B2%7D-v_%7B1%7D%7D%29%3D%5Cmathbf%7Bp%7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501" y="3884887"/>
                <a:ext cx="152400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4" name="직선 화살표 연결선 113"/>
            <p:cNvCxnSpPr>
              <a:stCxn id="105" idx="1"/>
              <a:endCxn id="1046" idx="3"/>
            </p:cNvCxnSpPr>
            <p:nvPr/>
          </p:nvCxnSpPr>
          <p:spPr>
            <a:xfrm flipH="1">
              <a:off x="2664977" y="4372690"/>
              <a:ext cx="315134" cy="33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내용 개체 틀 2"/>
          <p:cNvSpPr txBox="1">
            <a:spLocks/>
          </p:cNvSpPr>
          <p:nvPr/>
        </p:nvSpPr>
        <p:spPr>
          <a:xfrm>
            <a:off x="172806" y="4872962"/>
            <a:ext cx="1805623" cy="24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그럼 왜 이 짓을 하느냐</a:t>
            </a:r>
            <a:r>
              <a:rPr lang="en-US" altLang="ko-KR" sz="1100" dirty="0" smtClean="0">
                <a:solidFill>
                  <a:srgbClr val="FF0000"/>
                </a:solidFill>
              </a:rPr>
              <a:t>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7" name="내용 개체 틀 2"/>
          <p:cNvSpPr txBox="1">
            <a:spLocks/>
          </p:cNvSpPr>
          <p:nvPr/>
        </p:nvSpPr>
        <p:spPr>
          <a:xfrm>
            <a:off x="2664977" y="5539712"/>
            <a:ext cx="8325734" cy="79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err="1" smtClean="0"/>
              <a:t>Conv</a:t>
            </a:r>
            <a:r>
              <a:rPr lang="en-US" altLang="ko-KR" sz="1100" dirty="0" smtClean="0"/>
              <a:t>              </a:t>
            </a:r>
            <a:r>
              <a:rPr lang="ko-KR" altLang="en-US" sz="1100" dirty="0" smtClean="0"/>
              <a:t>개념으로 확장하여 유한한 공간에 대해 생각해보려고 </a:t>
            </a:r>
            <a:r>
              <a:rPr lang="en-US" altLang="ko-KR" sz="1100" dirty="0" smtClean="0"/>
              <a:t>affine </a:t>
            </a:r>
            <a:r>
              <a:rPr lang="ko-KR" altLang="en-US" sz="1100" dirty="0" smtClean="0"/>
              <a:t>개념이 사용됨</a:t>
            </a:r>
            <a:r>
              <a:rPr lang="en-US" altLang="ko-KR" sz="1100" dirty="0" smtClean="0"/>
              <a:t>.      </a:t>
            </a:r>
            <a:r>
              <a:rPr lang="ko-KR" altLang="en-US" sz="1100" dirty="0" smtClean="0"/>
              <a:t>차원으로의 확장 하여 생각 가능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경계를 가지는 유한한 공간을 생각해 볼 수 있고 그 공간 안에 있는 모든 점들은 무한대의 점들이 존재하는데 이를 설명하기 위해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이 개념을 도입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52" name="Picture 28" descr="https://latex.codecogs.com/gif.latex?%5Cleft%20%5C%7B%20%5Cmathbf%7Bv_%7B1%7D%2Cv_%7B2%7D%7D%5Cright%20%5C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21" y="5556742"/>
            <a:ext cx="5905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atex.codecogs.com/gif.latex?%5Cmathbb%7BR%7D%5E%7Bn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54" y="5585316"/>
            <a:ext cx="2000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573575" y="5594465"/>
            <a:ext cx="1983979" cy="743716"/>
            <a:chOff x="573575" y="5594465"/>
            <a:chExt cx="1983979" cy="743716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573576" y="6317673"/>
              <a:ext cx="15212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V="1">
              <a:off x="573576" y="5594465"/>
              <a:ext cx="0" cy="723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 flipV="1">
              <a:off x="573575" y="5902036"/>
              <a:ext cx="322122" cy="41563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 flipV="1">
              <a:off x="583967" y="6118167"/>
              <a:ext cx="872836" cy="199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918556" y="5856316"/>
              <a:ext cx="579811" cy="25014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900893" y="5836300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458881" y="6080761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8" name="Picture 24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34" y="567374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%5Cmathbf%7Bv_%7B2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805" y="592522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그룹 59"/>
            <p:cNvGrpSpPr/>
            <p:nvPr/>
          </p:nvGrpSpPr>
          <p:grpSpPr>
            <a:xfrm>
              <a:off x="1506678" y="6030004"/>
              <a:ext cx="1050876" cy="308177"/>
              <a:chOff x="1988810" y="6053539"/>
              <a:chExt cx="1050876" cy="308177"/>
            </a:xfrm>
          </p:grpSpPr>
          <p:pic>
            <p:nvPicPr>
              <p:cNvPr id="150" name="Picture 28" descr="https://latex.codecogs.com/gif.latex?%5Cleft%20%5C%7B%20%5Cmathbf%7Bv_%7B1%7D%2Cv_%7B2%7D%7D%5Cright%20%5C%7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136" y="6085425"/>
                <a:ext cx="5905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내용 개체 틀 2"/>
              <p:cNvSpPr txBox="1">
                <a:spLocks/>
              </p:cNvSpPr>
              <p:nvPr/>
            </p:nvSpPr>
            <p:spPr>
              <a:xfrm>
                <a:off x="1988810" y="6053539"/>
                <a:ext cx="600938" cy="3081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err="1" smtClean="0"/>
                  <a:t>Conv</a:t>
                </a:r>
                <a:r>
                  <a:rPr lang="en-US" altLang="ko-KR" sz="1100" dirty="0" smtClean="0"/>
                  <a:t> </a:t>
                </a:r>
                <a:endParaRPr lang="ko-KR" altLang="en-US" sz="1100" dirty="0"/>
              </a:p>
            </p:txBody>
          </p:sp>
        </p:grpSp>
      </p:grpSp>
      <p:sp>
        <p:nvSpPr>
          <p:cNvPr id="154" name="내용 개체 틀 2"/>
          <p:cNvSpPr txBox="1">
            <a:spLocks/>
          </p:cNvSpPr>
          <p:nvPr/>
        </p:nvSpPr>
        <p:spPr>
          <a:xfrm>
            <a:off x="5247033" y="3515085"/>
            <a:ext cx="1000299" cy="30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나중에 설명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55814" y="370898"/>
            <a:ext cx="4614950" cy="41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</a:t>
            </a:r>
            <a:r>
              <a:rPr lang="ko-KR" altLang="en-US" sz="2000" dirty="0" smtClean="0"/>
              <a:t>의 사용 이유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직관적 기하적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365760" y="909811"/>
            <a:ext cx="9626138" cy="2586469"/>
            <a:chOff x="365760" y="909811"/>
            <a:chExt cx="9626138" cy="2586469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083842" y="1545073"/>
              <a:ext cx="4462099" cy="11473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821574" y="1376737"/>
              <a:ext cx="1547553" cy="3024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Alice </a:t>
              </a:r>
              <a:r>
                <a:rPr lang="ko-KR" altLang="en-US" sz="1100" b="1" dirty="0" smtClean="0"/>
                <a:t>와 </a:t>
              </a:r>
              <a:r>
                <a:rPr lang="en-US" altLang="ko-KR" sz="1100" b="1" dirty="0" smtClean="0"/>
                <a:t>Bob </a:t>
              </a:r>
              <a:r>
                <a:rPr lang="ko-KR" altLang="en-US" sz="1100" b="1" dirty="0" smtClean="0"/>
                <a:t>이야기</a:t>
              </a:r>
              <a:endParaRPr lang="ko-KR" altLang="en-US" sz="1100" b="1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3524596" y="1471353"/>
              <a:ext cx="0" cy="1496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3524596" y="2967644"/>
              <a:ext cx="2818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602779" y="2173779"/>
              <a:ext cx="4987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97680" y="1845423"/>
              <a:ext cx="4987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s://latex.codecogs.com/gif.latex?%5Cmathbf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731" y="2967644"/>
              <a:ext cx="952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365760" y="3081944"/>
              <a:ext cx="2892077" cy="3024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Alice </a:t>
              </a:r>
              <a:r>
                <a:rPr lang="ko-KR" altLang="en-US" sz="1000" dirty="0" smtClean="0"/>
                <a:t>가 생각하는 좌표의 원점 이자 실제 원점</a:t>
              </a:r>
              <a:endParaRPr lang="ko-KR" altLang="en-US" sz="1000" dirty="0"/>
            </a:p>
          </p:txBody>
        </p:sp>
        <p:cxnSp>
          <p:nvCxnSpPr>
            <p:cNvPr id="17" name="직선 화살표 연결선 16"/>
            <p:cNvCxnSpPr>
              <a:stCxn id="16" idx="3"/>
              <a:endCxn id="2050" idx="2"/>
            </p:cNvCxnSpPr>
            <p:nvPr/>
          </p:nvCxnSpPr>
          <p:spPr>
            <a:xfrm flipV="1">
              <a:off x="3257837" y="3081944"/>
              <a:ext cx="152519" cy="151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https://latex.codecogs.com/gif.latex?%5Cmathbf%7Ba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556" y="1679171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mathbf%7Bb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940" y="1993379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/>
            <p:cNvCxnSpPr>
              <a:endCxn id="14" idx="3"/>
            </p:cNvCxnSpPr>
            <p:nvPr/>
          </p:nvCxnSpPr>
          <p:spPr>
            <a:xfrm flipV="1">
              <a:off x="3524596" y="1884447"/>
              <a:ext cx="780388" cy="108319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13" idx="3"/>
            </p:cNvCxnSpPr>
            <p:nvPr/>
          </p:nvCxnSpPr>
          <p:spPr>
            <a:xfrm flipV="1">
              <a:off x="3524595" y="2212803"/>
              <a:ext cx="2085488" cy="75484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5660969" y="1088967"/>
              <a:ext cx="780388" cy="108319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4347556" y="1083888"/>
              <a:ext cx="2085488" cy="75484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6456975" y="1061028"/>
              <a:ext cx="4987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6" name="Picture 8" descr="https://latex.codecogs.com/gif.latex?%5Cmathbf%7Ba&amp;plus;b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939" y="938934"/>
              <a:ext cx="4095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7098602" y="909811"/>
              <a:ext cx="1118298" cy="3024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smtClean="0"/>
                <a:t>실제 </a:t>
              </a:r>
              <a:r>
                <a:rPr lang="en-US" altLang="ko-KR" sz="1000" dirty="0" smtClean="0"/>
                <a:t>a +b </a:t>
              </a:r>
              <a:r>
                <a:rPr lang="ko-KR" altLang="en-US" sz="1000" dirty="0" smtClean="0"/>
                <a:t>점</a:t>
              </a:r>
              <a:endParaRPr lang="ko-KR" altLang="en-US" sz="10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V="1">
              <a:off x="3807229" y="1081809"/>
              <a:ext cx="0" cy="149629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3807229" y="2590224"/>
              <a:ext cx="2818015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8" name="Picture 1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54" y="2520950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직선 화살표 연결선 40"/>
            <p:cNvCxnSpPr>
              <a:stCxn id="45" idx="1"/>
              <a:endCxn id="2058" idx="2"/>
            </p:cNvCxnSpPr>
            <p:nvPr/>
          </p:nvCxnSpPr>
          <p:spPr>
            <a:xfrm flipH="1" flipV="1">
              <a:off x="3723742" y="2635250"/>
              <a:ext cx="83487" cy="709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내용 개체 틀 2"/>
            <p:cNvSpPr txBox="1">
              <a:spLocks/>
            </p:cNvSpPr>
            <p:nvPr/>
          </p:nvSpPr>
          <p:spPr>
            <a:xfrm>
              <a:off x="3807229" y="3193846"/>
              <a:ext cx="2062061" cy="3024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Bob </a:t>
              </a:r>
              <a:r>
                <a:rPr lang="ko-KR" altLang="en-US" sz="1000" dirty="0" smtClean="0"/>
                <a:t>이 생각하는 원점</a:t>
              </a:r>
              <a:r>
                <a:rPr lang="en-US" altLang="ko-KR" sz="1000" dirty="0" smtClean="0"/>
                <a:t>, p</a:t>
              </a:r>
              <a:r>
                <a:rPr lang="ko-KR" altLang="en-US" sz="1000" dirty="0" smtClean="0"/>
                <a:t>로 표기</a:t>
              </a:r>
              <a:endParaRPr lang="ko-KR" altLang="en-US" sz="1000" dirty="0"/>
            </a:p>
          </p:txBody>
        </p:sp>
        <p:cxnSp>
          <p:nvCxnSpPr>
            <p:cNvPr id="48" name="직선 화살표 연결선 47"/>
            <p:cNvCxnSpPr>
              <a:endCxn id="14" idx="4"/>
            </p:cNvCxnSpPr>
            <p:nvPr/>
          </p:nvCxnSpPr>
          <p:spPr>
            <a:xfrm flipV="1">
              <a:off x="3807229" y="1891142"/>
              <a:ext cx="515389" cy="69908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13" idx="3"/>
            </p:cNvCxnSpPr>
            <p:nvPr/>
          </p:nvCxnSpPr>
          <p:spPr>
            <a:xfrm flipV="1">
              <a:off x="3807228" y="2212803"/>
              <a:ext cx="1802855" cy="37199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5650869" y="1479727"/>
              <a:ext cx="515389" cy="69908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V="1">
              <a:off x="4331938" y="1468004"/>
              <a:ext cx="1802855" cy="371993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143107" y="1445144"/>
              <a:ext cx="49876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8" descr="https://latex.codecogs.com/gif.latex?%5Cmathbf%7Ba&amp;plus;b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187" y="1406035"/>
              <a:ext cx="4095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내용 개체 틀 2"/>
            <p:cNvSpPr txBox="1">
              <a:spLocks/>
            </p:cNvSpPr>
            <p:nvPr/>
          </p:nvSpPr>
          <p:spPr>
            <a:xfrm>
              <a:off x="6720966" y="1397693"/>
              <a:ext cx="1649950" cy="2778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Bob </a:t>
              </a:r>
              <a:r>
                <a:rPr lang="ko-KR" altLang="en-US" sz="1000" dirty="0" smtClean="0"/>
                <a:t>이 생각하는 </a:t>
              </a:r>
              <a:r>
                <a:rPr lang="en-US" altLang="ko-KR" sz="1000" dirty="0" smtClean="0"/>
                <a:t>a +b </a:t>
              </a:r>
              <a:r>
                <a:rPr lang="ko-KR" altLang="en-US" sz="1000" dirty="0" smtClean="0"/>
                <a:t>점 </a:t>
              </a:r>
              <a:endParaRPr lang="ko-KR" altLang="en-US" sz="1000" dirty="0"/>
            </a:p>
          </p:txBody>
        </p:sp>
        <p:pic>
          <p:nvPicPr>
            <p:cNvPr id="2060" name="Picture 12" descr="https://latex.codecogs.com/gif.latex?%5Clambda%5Cmathbf%7Ba%7D&amp;plus;%281-%5Clambda%29%5Cmathbf%7Bb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329" y="2635250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mathbf%7Bp%7D&amp;plus;%28%5Cmathbf%7Ba-p%7D%29&amp;plus;%5Cmathbf%7B%28b-p%29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122" y="1702320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2" name="직선 화살표 연결선 81"/>
            <p:cNvCxnSpPr>
              <a:stCxn id="2062" idx="1"/>
              <a:endCxn id="64" idx="4"/>
            </p:cNvCxnSpPr>
            <p:nvPr/>
          </p:nvCxnSpPr>
          <p:spPr>
            <a:xfrm flipH="1" flipV="1">
              <a:off x="6168045" y="1490863"/>
              <a:ext cx="213077" cy="301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내용 개체 틀 2"/>
            <p:cNvSpPr txBox="1">
              <a:spLocks/>
            </p:cNvSpPr>
            <p:nvPr/>
          </p:nvSpPr>
          <p:spPr>
            <a:xfrm>
              <a:off x="8058370" y="1690360"/>
              <a:ext cx="1933528" cy="2778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 smtClean="0"/>
                <a:t>Alice </a:t>
              </a:r>
              <a:r>
                <a:rPr lang="ko-KR" altLang="en-US" sz="1000" dirty="0" smtClean="0"/>
                <a:t>가 본 </a:t>
              </a:r>
              <a:r>
                <a:rPr lang="en-US" altLang="ko-KR" sz="1000" dirty="0" smtClean="0"/>
                <a:t>Bob </a:t>
              </a:r>
              <a:r>
                <a:rPr lang="ko-KR" altLang="en-US" sz="1000" dirty="0" smtClean="0"/>
                <a:t>이 계산한 점</a:t>
              </a:r>
              <a:endParaRPr lang="ko-KR" altLang="en-US" sz="10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65760" y="3828501"/>
            <a:ext cx="11213869" cy="1749339"/>
            <a:chOff x="365760" y="3828501"/>
            <a:chExt cx="11213869" cy="1749339"/>
          </a:xfrm>
        </p:grpSpPr>
        <p:sp>
          <p:nvSpPr>
            <p:cNvPr id="79" name="내용 개체 틀 2"/>
            <p:cNvSpPr txBox="1">
              <a:spLocks/>
            </p:cNvSpPr>
            <p:nvPr/>
          </p:nvSpPr>
          <p:spPr>
            <a:xfrm>
              <a:off x="365760" y="3828501"/>
              <a:ext cx="11213869" cy="17493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이들이 생각하는 </a:t>
              </a:r>
              <a:r>
                <a:rPr lang="en-US" altLang="ko-KR" sz="1100" dirty="0" smtClean="0"/>
                <a:t>linear combination </a:t>
              </a:r>
              <a:r>
                <a:rPr lang="ko-KR" altLang="en-US" sz="1100" dirty="0" smtClean="0"/>
                <a:t>은 다를 수 있으나 빨간 줄 </a:t>
              </a:r>
              <a:r>
                <a:rPr lang="en-US" altLang="ko-KR" sz="1100" dirty="0" smtClean="0"/>
                <a:t>affine combination </a:t>
              </a:r>
              <a:r>
                <a:rPr lang="ko-KR" altLang="en-US" sz="1100" dirty="0" smtClean="0"/>
                <a:t>을 이용하면 같은 결론에 도달할 수 있음</a:t>
              </a:r>
              <a:r>
                <a:rPr lang="en-US" altLang="ko-KR" sz="1100" dirty="0" smtClean="0"/>
                <a:t>.(</a:t>
              </a:r>
              <a:r>
                <a:rPr lang="ko-KR" altLang="en-US" sz="1100" dirty="0" smtClean="0"/>
                <a:t>계수들의 합이 </a:t>
              </a:r>
              <a:r>
                <a:rPr lang="en-US" altLang="ko-KR" sz="1100" dirty="0" smtClean="0"/>
                <a:t>1)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Alice :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Bob : </a:t>
              </a:r>
              <a:r>
                <a:rPr lang="en-US" altLang="ko-KR" sz="1100" dirty="0"/>
                <a:t>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Alice </a:t>
              </a:r>
              <a:r>
                <a:rPr lang="ko-KR" altLang="en-US" sz="1100" dirty="0" smtClean="0"/>
                <a:t>와 </a:t>
              </a:r>
              <a:r>
                <a:rPr lang="en-US" altLang="ko-KR" sz="1100" dirty="0" smtClean="0"/>
                <a:t>Bob </a:t>
              </a:r>
              <a:r>
                <a:rPr lang="ko-KR" altLang="en-US" sz="1100" dirty="0" smtClean="0"/>
                <a:t>은 다른 원점을 가지고 똑같은 점을 설명한다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80" name="Picture 12" descr="https://latex.codecogs.com/gif.latex?%5Clambda%5Cmathbf%7Ba%7D&amp;plus;%281-%5Clambda%29%5Cmathbf%7Bb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66" y="4429991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5Cmathbf%7Bp%7D&amp;plus;%5Clambda%28%5Cmathbf%7Ba-p%7D%29&amp;plus;%281-%5Clambda%29%5Cmathbf%7B%28b-p%29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66" y="4696663"/>
              <a:ext cx="2257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%3D%5Cmathbf%7Bp%7D&amp;plus;%5Clambda%5Cmathbf%7Ba%7D-%5Clambda%5Cmathbf%7Bp%7D&amp;plus;%20%281-%5Clambda%29%5Cmathbf%7Bb%7D-%5Cmathbf%7Bp%7D&amp;plus;%5Clambda%5Cmathbf%7Bp%7D%3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380" y="4696662"/>
              <a:ext cx="2876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2" descr="https://latex.codecogs.com/gif.latex?%5Clambda%5Cmathbf%7Ba%7D&amp;plus;%281-%5Clambda%29%5Cmathbf%7Bb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185" y="4696661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s://latex.codecogs.com/gif.latex?%5Cmathbb%7BR%7D%5E%7B2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68" y="852576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55814" y="370898"/>
            <a:ext cx="5903421" cy="49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Affine combinations</a:t>
            </a:r>
            <a:endParaRPr lang="ko-KR" altLang="en-US" sz="2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97130" y="929769"/>
            <a:ext cx="10433859" cy="712343"/>
            <a:chOff x="597130" y="929769"/>
            <a:chExt cx="10433859" cy="712343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597130" y="929769"/>
              <a:ext cx="3318166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벡터의 </a:t>
              </a:r>
              <a:r>
                <a:rPr lang="ko-KR" altLang="en-US" sz="1100" dirty="0" err="1" smtClean="0"/>
                <a:t>어파인</a:t>
              </a:r>
              <a:r>
                <a:rPr lang="ko-KR" altLang="en-US" sz="1100" dirty="0" smtClean="0"/>
                <a:t> 결합은 선형 결합의 특별한 종류다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%5Cmathbf%7Bv_%7B1%7D%2Cv_%7B2%7D%2C...%2Cv_%7Bp%7D%7D%5C%2C%5C%2Cin%5C%2C%5C%2C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113" y="979559"/>
              <a:ext cx="1400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scalars%5C%2C%5C%2C%20c_%7B1%7D%2C...%2Cc_%7Bp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747" y="979559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5238288" y="929769"/>
              <a:ext cx="375459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와</a:t>
              </a:r>
              <a:endParaRPr lang="ko-KR" altLang="en-US" sz="1100" dirty="0"/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6804372" y="929769"/>
              <a:ext cx="1184159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가 주어졌을 때</a:t>
              </a:r>
              <a:r>
                <a:rPr lang="en-US" altLang="ko-KR" sz="1100" dirty="0" smtClean="0"/>
                <a:t>,</a:t>
              </a:r>
              <a:endParaRPr lang="ko-KR" altLang="en-US" sz="1100" dirty="0"/>
            </a:p>
          </p:txBody>
        </p:sp>
        <p:pic>
          <p:nvPicPr>
            <p:cNvPr id="3080" name="Picture 8" descr="https://latex.codecogs.com/gif.latex?%5Cmathbf%7Bv_%7B1%7D%2Cv_%7B2%7D%2C...%2Cv_%7Bp%7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97" y="1027184"/>
              <a:ext cx="9144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9046152" y="929769"/>
              <a:ext cx="1984837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의 </a:t>
              </a:r>
              <a:r>
                <a:rPr lang="en-US" altLang="ko-KR" sz="1100" b="1" dirty="0" smtClean="0"/>
                <a:t>affine combination </a:t>
              </a:r>
              <a:r>
                <a:rPr lang="ko-KR" altLang="en-US" sz="1100" dirty="0" smtClean="0"/>
                <a:t>은</a:t>
              </a:r>
              <a:endParaRPr lang="ko-KR" altLang="en-US" sz="1100" dirty="0"/>
            </a:p>
          </p:txBody>
        </p:sp>
        <p:pic>
          <p:nvPicPr>
            <p:cNvPr id="3082" name="Picture 10" descr="https://latex.codecogs.com/gif.latex?c_%7B1%7D%5Cmathbf%7Bv_%7B1%7D%7D&amp;plus;c_%7B2%7D%5Cmathbf%7Bv_%7B2%7D%7D&amp;plus;...&amp;plus;c_%7Bp%7D%5Cmathbf%7Bv_%7Bp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90" y="1359766"/>
              <a:ext cx="17430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2Cc_%7B1%7D%20&amp;plus;%20c_%7B2%7D%20&amp;plus;%20...&amp;plus;%20c_%7Bp%7D%3D%2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772" y="1359766"/>
              <a:ext cx="15716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4490980" y="1342633"/>
              <a:ext cx="2553622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을 만족하는 선형 결합이다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7590" y="1753225"/>
            <a:ext cx="8014855" cy="972589"/>
            <a:chOff x="455814" y="2069869"/>
            <a:chExt cx="8014855" cy="972589"/>
          </a:xfrm>
        </p:grpSpPr>
        <p:sp>
          <p:nvSpPr>
            <p:cNvPr id="6" name="직사각형 5"/>
            <p:cNvSpPr/>
            <p:nvPr/>
          </p:nvSpPr>
          <p:spPr>
            <a:xfrm>
              <a:off x="455814" y="2069869"/>
              <a:ext cx="8014855" cy="9725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597131" y="2158134"/>
              <a:ext cx="907474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597131" y="2485505"/>
              <a:ext cx="7748847" cy="327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The set of all affine combinations of points in a set S is called the </a:t>
              </a:r>
              <a:r>
                <a:rPr lang="en-US" altLang="ko-KR" sz="1100" b="1" dirty="0" smtClean="0"/>
                <a:t>affine hull</a:t>
              </a:r>
              <a:r>
                <a:rPr lang="en-US" altLang="ko-KR" sz="1100" dirty="0" smtClean="0"/>
                <a:t>(or </a:t>
              </a:r>
              <a:r>
                <a:rPr lang="en-US" altLang="ko-KR" sz="1100" b="1" dirty="0" smtClean="0"/>
                <a:t>affine span</a:t>
              </a:r>
              <a:r>
                <a:rPr lang="en-US" altLang="ko-KR" sz="1100" dirty="0" smtClean="0"/>
                <a:t>) of S , denoted by </a:t>
              </a:r>
              <a:r>
                <a:rPr lang="en-US" altLang="ko-KR" sz="1100" dirty="0" err="1" smtClean="0"/>
                <a:t>aff</a:t>
              </a:r>
              <a:r>
                <a:rPr lang="en-US" altLang="ko-KR" sz="1100" dirty="0" smtClean="0"/>
                <a:t> S.</a:t>
              </a:r>
              <a:endParaRPr lang="ko-KR" altLang="en-US" sz="1100" dirty="0"/>
            </a:p>
          </p:txBody>
        </p:sp>
      </p:grpSp>
      <p:sp>
        <p:nvSpPr>
          <p:cNvPr id="19" name="내용 개체 틀 2"/>
          <p:cNvSpPr txBox="1">
            <a:spLocks/>
          </p:cNvSpPr>
          <p:nvPr/>
        </p:nvSpPr>
        <p:spPr>
          <a:xfrm>
            <a:off x="597130" y="2836928"/>
            <a:ext cx="7998229" cy="289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Ex: </a:t>
            </a:r>
          </a:p>
          <a:p>
            <a:pPr marL="0" indent="0">
              <a:buNone/>
            </a:pPr>
            <a:r>
              <a:rPr lang="ko-KR" altLang="en-US" sz="1100" dirty="0" smtClean="0"/>
              <a:t>한 점      의  </a:t>
            </a:r>
            <a:r>
              <a:rPr lang="en-US" altLang="ko-KR" sz="1100" dirty="0" smtClean="0"/>
              <a:t>affine hull</a:t>
            </a:r>
            <a:r>
              <a:rPr lang="ko-KR" altLang="en-US" sz="1100" dirty="0" smtClean="0"/>
              <a:t>은               이다</a:t>
            </a:r>
            <a:r>
              <a:rPr lang="en-US" altLang="ko-KR" sz="1100" dirty="0" smtClean="0"/>
              <a:t>.           ,            </a:t>
            </a:r>
            <a:r>
              <a:rPr lang="ko-KR" altLang="en-US" sz="1100" dirty="0" smtClean="0"/>
              <a:t>이므로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두 개의 다른 점의 </a:t>
            </a:r>
            <a:r>
              <a:rPr lang="en-US" altLang="ko-KR" sz="1100" dirty="0" smtClean="0"/>
              <a:t>affine hull </a:t>
            </a:r>
            <a:r>
              <a:rPr lang="ko-KR" altLang="en-US" sz="1100" dirty="0" smtClean="0"/>
              <a:t>은 종종 특별한 방식으로 표시된다</a:t>
            </a:r>
            <a:r>
              <a:rPr lang="en-US" altLang="ko-KR" sz="1100" dirty="0" smtClean="0"/>
              <a:t>.                                                 </a:t>
            </a:r>
            <a:r>
              <a:rPr lang="ko-KR" altLang="en-US" sz="1100" dirty="0" smtClean="0"/>
              <a:t>라 가정할 때</a:t>
            </a:r>
            <a:r>
              <a:rPr lang="en-US" altLang="ko-KR" sz="1100" dirty="0" smtClean="0"/>
              <a:t>,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</a:t>
            </a:r>
            <a:r>
              <a:rPr lang="ko-KR" altLang="en-US" sz="1100" dirty="0" smtClean="0"/>
              <a:t>로 표시하여            의 </a:t>
            </a:r>
            <a:r>
              <a:rPr lang="en-US" altLang="ko-KR" sz="1100" dirty="0" smtClean="0"/>
              <a:t>affine hull </a:t>
            </a:r>
            <a:r>
              <a:rPr lang="ko-KR" altLang="en-US" sz="1100" dirty="0" smtClean="0"/>
              <a:t>은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만약               라면 한 점을 의미한다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다르게 표시하여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                                </a:t>
            </a:r>
            <a:r>
              <a:rPr lang="ko-KR" altLang="en-US" sz="1100" dirty="0" smtClean="0"/>
              <a:t>은               의 선형 결합이다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관계는 아무 점들의 </a:t>
            </a:r>
            <a:r>
              <a:rPr lang="ko-KR" altLang="en-US" sz="1100" dirty="0" err="1" smtClean="0"/>
              <a:t>어파인</a:t>
            </a:r>
            <a:r>
              <a:rPr lang="ko-KR" altLang="en-US" sz="1100" dirty="0" smtClean="0"/>
              <a:t> 결합에서도 성립한다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다음 정리에서 설명</a:t>
            </a:r>
            <a:endParaRPr lang="en-US" altLang="ko-KR" sz="1100" dirty="0" smtClean="0"/>
          </a:p>
        </p:txBody>
      </p:sp>
      <p:pic>
        <p:nvPicPr>
          <p:cNvPr id="3086" name="Picture 14" descr="https://latex.codecogs.com/gif.latex?%5Cmathbf%7Bv_%7B1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" y="3195094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atex.codecogs.com/gif.latex?set%5C%2C%5Cmathbf%7B%5Cbegin%7BBmatrix%7D%20%5Cmathbf%7Bv_%7B1%7D%7D%20%5Cend%7BBmatrix%7D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26" y="3121034"/>
            <a:ext cx="619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latex.codecogs.com/gif.latex?c_%7B1%7D%3D%2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65" y="3156994"/>
            <a:ext cx="4476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latex.codecogs.com/gif.latex?c_%7B1%7D%5Cmathbf%7Bv_%7B1%7D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87" y="3195094"/>
            <a:ext cx="3143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latex.codecogs.com/gif.latex?%5Cmathbf%7By%7D%20%3D%20c_%7B1%7D%5Cmathbf%7Bv_%7B1%7D%7D&amp;plus;c_%7B2%7D%5Cmathbf%7Bv_%7B2%7D%7D%2C%20%5C%2C%5C%2Cc1&amp;plus;c2%20%3D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26" y="3700351"/>
            <a:ext cx="21621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latex.codecogs.com/gif.latex?c_%7B2%7D%20%3D%20t%5C%2C%5C%2C%2C%5C%2C%5C%2Cc_%7B1%7D%20%3D%201-c_%7B2%7D%3D1-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9" y="3980506"/>
            <a:ext cx="2019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latex.codecogs.com/gif.latex?%5Cmathbf%7By%7D%3D%20%281-t%29%5Cmathbf%7Bv_%7B1%7D%7D&amp;plus;t%5Cmathbf%7Bv_%7B2%7D%7D%5C%2C%5C%2C%2C%5C%2C%5C%2Cwith%20%5C%2C%5C%2Ct%5C%2C%5C%2C%20in%20%5C%2C%5C%2C%5Cmathbb%7BR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4" y="4258964"/>
            <a:ext cx="2514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s://latex.codecogs.com/gif.latex?%5Cmathbf%7Bv_%7B1%7D%2Cv_%7B2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82" y="4016990"/>
            <a:ext cx="4286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https://latex.codecogs.com/gif.latex?%5Cmathbf%7Bv_%7B1%7D%3Dv_%7B2%7D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30" y="4574171"/>
            <a:ext cx="5810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s://latex.codecogs.com/gif.latex?%5Cmathbf%7By%7D%3D%5Cmathbf%7Bv_%7B1%7D%7D&amp;plus;t%28%5Cmathbf%7Bv_%7B2%7D-v_%7B1%7D%7D%29%3D%5Cmathbf%7Bp%7D&amp;plus;t%5Cmathbf%7Bu%7D%5C%2C%5C%2C%2C%5C%2C%5C%2Cwith%5C%2C%5C%2Ct%5C%2C%5C%2Cin%5C%2C%5C%2C%5Cmathbb%7BR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07" y="4752617"/>
            <a:ext cx="3267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8430750" y="3550522"/>
            <a:ext cx="3071033" cy="1032364"/>
            <a:chOff x="8430750" y="3700351"/>
            <a:chExt cx="3071033" cy="1032364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9002652" y="3943913"/>
              <a:ext cx="8315" cy="66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9002652" y="4607446"/>
              <a:ext cx="17965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8511973" y="4058087"/>
              <a:ext cx="2585258" cy="674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8430750" y="3700351"/>
              <a:ext cx="2585258" cy="6746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08" name="Picture 36" descr="https://latex.codecogs.com/gif.latex?%5Cmathbf%7Bu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088" y="4486636"/>
              <a:ext cx="110682" cy="8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>
            <a:xfrm>
              <a:off x="9560933" y="4437566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0445027" y="4212938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10" name="Picture 38" descr="https://latex.codecogs.com/gif.latex?t%5Cmathbf%7Bu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0031" y="4314278"/>
              <a:ext cx="1619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화살표 연결선 30"/>
            <p:cNvCxnSpPr/>
            <p:nvPr/>
          </p:nvCxnSpPr>
          <p:spPr>
            <a:xfrm flipV="1">
              <a:off x="9004734" y="4162716"/>
              <a:ext cx="344574" cy="43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12" name="Picture 4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8855" y="4278816"/>
              <a:ext cx="92446" cy="10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직선 화살표 연결선 55"/>
            <p:cNvCxnSpPr/>
            <p:nvPr/>
          </p:nvCxnSpPr>
          <p:spPr>
            <a:xfrm flipV="1">
              <a:off x="10481535" y="3779310"/>
              <a:ext cx="344574" cy="4363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10827234" y="3722773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14" name="Picture 42" descr="https://latex.codecogs.com/gif.latex?%5Cmathbf%7Bp%7D&amp;plus;t%5Cmathbf%7Bu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6008" y="3744882"/>
              <a:ext cx="4857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46" descr="https://latex.codecogs.com/gif.latex?%5Cmathbf%7Bv_%7B2%7D-v_%7B1%7D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8" y="5135572"/>
            <a:ext cx="571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7615724" y="4699439"/>
            <a:ext cx="4500013" cy="1313581"/>
            <a:chOff x="7615724" y="4699439"/>
            <a:chExt cx="4500013" cy="1313581"/>
          </a:xfrm>
        </p:grpSpPr>
        <p:cxnSp>
          <p:nvCxnSpPr>
            <p:cNvPr id="59" name="직선 화살표 연결선 58"/>
            <p:cNvCxnSpPr/>
            <p:nvPr/>
          </p:nvCxnSpPr>
          <p:spPr>
            <a:xfrm flipV="1">
              <a:off x="9002652" y="5224218"/>
              <a:ext cx="8315" cy="66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9002652" y="5887751"/>
              <a:ext cx="17965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8511973" y="5338392"/>
              <a:ext cx="2585258" cy="674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8430750" y="4980656"/>
              <a:ext cx="2585258" cy="6746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9560933" y="5717871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445027" y="5493243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9004734" y="5443021"/>
              <a:ext cx="344574" cy="43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10481535" y="5059615"/>
              <a:ext cx="344574" cy="4363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10827234" y="5003078"/>
              <a:ext cx="6217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16" name="Picture 44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2293" y="563419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8" name="Picture 46" descr="https://latex.codecogs.com/gif.latex?%5Cmathbf%7Bv_%7B2%7D-v_%7B1%7D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702" y="5748020"/>
              <a:ext cx="5715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48" descr="https://latex.codecogs.com/gif.latex?t%28%5Cmathbf%7Bv_%7B2%7D-v_%7B1%7D%7D%2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0344" y="5557947"/>
              <a:ext cx="762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50" descr="https://latex.codecogs.com/gif.latex?%5Cmathbf%7By%7D%3D%5Cmathbf%7Bv_%7B1%7D%7D&amp;plus;t%28%5Cmathbf%7Bv_%7B2%7D-v_%7B1%7D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321" y="4800321"/>
              <a:ext cx="1257416" cy="15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직선 화살표 연결선 35"/>
            <p:cNvCxnSpPr/>
            <p:nvPr/>
          </p:nvCxnSpPr>
          <p:spPr>
            <a:xfrm>
              <a:off x="10038570" y="4699439"/>
              <a:ext cx="0" cy="3264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4" name="Picture 52" descr="https://latex.codecogs.com/gif.latex?aff%5Cleft%20%5C%7B%20%5Cmathbf%7Bv_%7B1%7D%2Cv_%7B2%7D%7D%20%5Cright%20%5C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724" y="5448474"/>
              <a:ext cx="923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54" descr="https://latex.codecogs.com/gif.latex?%5Cmathbf%7By-v_%7B1%7D%7D%3D%20t%28%5Cmathbf%7Bv_%7B2%7D-v_%7B1%7D%7D%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9" y="5097473"/>
            <a:ext cx="1495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내용 개체 틀 2"/>
          <p:cNvSpPr txBox="1">
            <a:spLocks/>
          </p:cNvSpPr>
          <p:nvPr/>
        </p:nvSpPr>
        <p:spPr>
          <a:xfrm>
            <a:off x="7315343" y="6309415"/>
            <a:ext cx="3214688" cy="29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V1</a:t>
            </a:r>
            <a:r>
              <a:rPr lang="ko-KR" altLang="en-US" sz="1100" dirty="0" smtClean="0"/>
              <a:t>은 위치를 나타내는 벡터 개념으로 사용한 것</a:t>
            </a:r>
            <a:endParaRPr lang="ko-KR" altLang="en-US" sz="1100" dirty="0"/>
          </a:p>
        </p:txBody>
      </p:sp>
      <p:sp>
        <p:nvSpPr>
          <p:cNvPr id="66" name="내용 개체 틀 2"/>
          <p:cNvSpPr txBox="1">
            <a:spLocks/>
          </p:cNvSpPr>
          <p:nvPr/>
        </p:nvSpPr>
        <p:spPr>
          <a:xfrm>
            <a:off x="597130" y="5867756"/>
            <a:ext cx="6053052" cy="29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Affine combination </a:t>
            </a:r>
            <a:r>
              <a:rPr lang="ko-KR" altLang="en-US" sz="1100" dirty="0" smtClean="0">
                <a:solidFill>
                  <a:srgbClr val="FF0000"/>
                </a:solidFill>
              </a:rPr>
              <a:t>은 </a:t>
            </a:r>
            <a:r>
              <a:rPr lang="en-US" altLang="ko-KR" sz="1100" dirty="0" smtClean="0">
                <a:solidFill>
                  <a:srgbClr val="FF0000"/>
                </a:solidFill>
              </a:rPr>
              <a:t>linear combination 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r>
              <a:rPr lang="en-US" altLang="ko-KR" sz="1100" dirty="0" smtClean="0">
                <a:solidFill>
                  <a:srgbClr val="FF0000"/>
                </a:solidFill>
              </a:rPr>
              <a:t>fixed vector 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더해진 것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14767</TotalTime>
  <Words>4731</Words>
  <Application>Microsoft Office PowerPoint</Application>
  <PresentationFormat>와이드스크린</PresentationFormat>
  <Paragraphs>459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2358</cp:revision>
  <dcterms:created xsi:type="dcterms:W3CDTF">2020-07-20T07:21:01Z</dcterms:created>
  <dcterms:modified xsi:type="dcterms:W3CDTF">2020-08-22T05:29:20Z</dcterms:modified>
</cp:coreProperties>
</file>