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9" autoAdjust="0"/>
    <p:restoredTop sz="94660"/>
  </p:normalViewPr>
  <p:slideViewPr>
    <p:cSldViewPr snapToGrid="0">
      <p:cViewPr>
        <p:scale>
          <a:sx n="66" d="100"/>
          <a:sy n="66" d="100"/>
        </p:scale>
        <p:origin x="4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4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7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6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6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8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9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7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0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8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18AE-4E23-4F01-A823-A2A597238E72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D023-5FFD-4CAB-8E74-09431F7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8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sualab.com/introduction/practice/2019/02/19/bayesian-optimization-overview-1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100" dirty="0" smtClean="0"/>
              <a:t>Reference : </a:t>
            </a:r>
            <a:r>
              <a:rPr lang="en-US" altLang="ko-KR" sz="1100" dirty="0" err="1" smtClean="0"/>
              <a:t>Hyperparameter</a:t>
            </a:r>
            <a:r>
              <a:rPr lang="en-US" altLang="ko-KR" sz="1100" dirty="0" smtClean="0"/>
              <a:t> Optimization</a:t>
            </a:r>
          </a:p>
          <a:p>
            <a:r>
              <a:rPr lang="en-US" altLang="ko-KR" sz="1100" dirty="0" smtClean="0"/>
              <a:t>Matthias </a:t>
            </a:r>
            <a:r>
              <a:rPr lang="en-US" altLang="ko-KR" sz="1100" dirty="0" err="1" smtClean="0"/>
              <a:t>Feurer</a:t>
            </a:r>
            <a:r>
              <a:rPr lang="en-US" altLang="ko-KR" sz="1100" dirty="0" smtClean="0"/>
              <a:t> and Frank </a:t>
            </a:r>
            <a:r>
              <a:rPr lang="en-US" altLang="ko-KR" sz="1100" dirty="0" err="1" smtClean="0"/>
              <a:t>Hutter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hlinkClick r:id="rId2"/>
              </a:rPr>
              <a:t>http://research.sualab.com/introduction/practice/2019/02/19/bayesian-optimization-overview-1.html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66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8509000" cy="94297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1.2.1 Alternatives to Optimization : </a:t>
            </a:r>
            <a:r>
              <a:rPr lang="en-US" altLang="ko-KR" sz="2000" dirty="0" err="1" smtClean="0"/>
              <a:t>Ensembling</a:t>
            </a:r>
            <a:r>
              <a:rPr lang="en-US" altLang="ko-KR" sz="2000" dirty="0" smtClean="0"/>
              <a:t> and Marginalization.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82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58787"/>
            <a:ext cx="9144000" cy="1143001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AutoML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774032"/>
            <a:ext cx="9144000" cy="165576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Automated Feature Learning</a:t>
            </a:r>
          </a:p>
          <a:p>
            <a:pPr marL="457200" indent="-457200">
              <a:buAutoNum type="arabicPeriod"/>
            </a:pPr>
            <a:r>
              <a:rPr lang="en-US" altLang="ko-KR" dirty="0" smtClean="0"/>
              <a:t>Architecture Search</a:t>
            </a:r>
          </a:p>
          <a:p>
            <a:pPr marL="457200" indent="-457200">
              <a:buAutoNum type="arabicPeriod"/>
            </a:pPr>
            <a:r>
              <a:rPr lang="en-US" altLang="ko-KR" dirty="0" err="1" smtClean="0"/>
              <a:t>Hyperparameter</a:t>
            </a:r>
            <a:r>
              <a:rPr lang="en-US" altLang="ko-KR" dirty="0" smtClean="0"/>
              <a:t> Optimization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90" y="3429794"/>
            <a:ext cx="677322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7867" y="1935163"/>
            <a:ext cx="9144000" cy="1138237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Hyperparameter</a:t>
            </a:r>
            <a:r>
              <a:rPr lang="en-US" altLang="ko-KR" sz="4000" dirty="0" smtClean="0"/>
              <a:t> Optimization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603500" y="3644900"/>
            <a:ext cx="73405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학습을 수행하기 위해 사전에 설정해야 하는 값인 </a:t>
            </a:r>
            <a:r>
              <a:rPr lang="en-US" altLang="ko-KR" sz="1100" dirty="0" err="1" smtClean="0"/>
              <a:t>hyperparameter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최적값을</a:t>
            </a:r>
            <a:r>
              <a:rPr lang="ko-KR" altLang="en-US" sz="1100" dirty="0" smtClean="0"/>
              <a:t> 탐색하는 문제를 지칭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여기서 </a:t>
            </a:r>
            <a:r>
              <a:rPr lang="en-US" altLang="ko-KR" sz="1100" dirty="0" err="1" smtClean="0"/>
              <a:t>hyperparameter</a:t>
            </a:r>
            <a:r>
              <a:rPr lang="ko-KR" altLang="en-US" sz="1100" dirty="0" smtClean="0"/>
              <a:t>의 </a:t>
            </a:r>
            <a:r>
              <a:rPr lang="ko-KR" altLang="en-US" sz="1100" dirty="0" err="1" smtClean="0"/>
              <a:t>최적값이란</a:t>
            </a:r>
            <a:r>
              <a:rPr lang="ko-KR" altLang="en-US" sz="1100" dirty="0" smtClean="0"/>
              <a:t> 학습이 완료된 러닝 모델의 일반화 성능을 최고 수준으로 발휘하도록하는 </a:t>
            </a:r>
            <a:r>
              <a:rPr lang="en-US" altLang="ko-KR" sz="1100" dirty="0" err="1" smtClean="0"/>
              <a:t>hyperparameter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값을 의미한다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8446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Abstract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100" dirty="0" smtClean="0"/>
              <a:t>1. ‘model free method’ 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‘Bayesian optimization’ </a:t>
            </a:r>
            <a:r>
              <a:rPr lang="ko-KR" altLang="en-US" sz="1100" dirty="0" smtClean="0"/>
              <a:t>에 기초한 </a:t>
            </a:r>
            <a:r>
              <a:rPr lang="en-US" altLang="ko-KR" sz="1100" dirty="0" smtClean="0"/>
              <a:t> black box function optimization method  </a:t>
            </a:r>
            <a:r>
              <a:rPr lang="ko-KR" altLang="en-US" sz="1100" dirty="0" smtClean="0"/>
              <a:t>의논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근래에는 많은 계산 비용이 들기 때문에 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좀 더 효율적으로 구할 수 있는 방법인 </a:t>
            </a:r>
            <a:r>
              <a:rPr lang="en-US" altLang="ko-KR" sz="1100" dirty="0" smtClean="0"/>
              <a:t>‘modern multi-fidelity methods’ </a:t>
            </a:r>
            <a:r>
              <a:rPr lang="ko-KR" altLang="en-US" sz="1100" dirty="0" smtClean="0"/>
              <a:t>소개</a:t>
            </a:r>
            <a:endParaRPr lang="en-US" altLang="ko-KR" sz="1100" dirty="0" smtClean="0"/>
          </a:p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앞으로의 문제와 연구방향 제시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25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1924"/>
            <a:ext cx="10515600" cy="188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smtClean="0"/>
              <a:t>Automated </a:t>
            </a:r>
            <a:r>
              <a:rPr lang="en-US" altLang="ko-KR" sz="1100" dirty="0" err="1" smtClean="0"/>
              <a:t>hyperparameter</a:t>
            </a:r>
            <a:r>
              <a:rPr lang="en-US" altLang="ko-KR" sz="1100" dirty="0" smtClean="0"/>
              <a:t> optimization (HPO) </a:t>
            </a:r>
            <a:r>
              <a:rPr lang="ko-KR" altLang="en-US" sz="1100" dirty="0" smtClean="0"/>
              <a:t>의 몇가지 중요한 사용 사례</a:t>
            </a:r>
            <a:r>
              <a:rPr lang="en-US" altLang="ko-KR" sz="1100" dirty="0" smtClean="0"/>
              <a:t>:</a:t>
            </a:r>
          </a:p>
          <a:p>
            <a:pPr>
              <a:buAutoNum type="arabicPeriod"/>
            </a:pPr>
            <a:r>
              <a:rPr lang="ko-KR" altLang="en-US" sz="1100" dirty="0" smtClean="0"/>
              <a:t>머신 러닝에 필요한 사람의 노력을 줄여준다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이는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AutoML</a:t>
            </a:r>
            <a:r>
              <a:rPr lang="en-US" altLang="ko-KR" sz="1100" dirty="0" smtClean="0"/>
              <a:t>’ </a:t>
            </a:r>
            <a:r>
              <a:rPr lang="ko-KR" altLang="en-US" sz="1100" dirty="0" smtClean="0"/>
              <a:t>맥락에서 특히 중요하다</a:t>
            </a:r>
            <a:r>
              <a:rPr lang="en-US" altLang="ko-KR" sz="1100" dirty="0" smtClean="0"/>
              <a:t>.</a:t>
            </a:r>
          </a:p>
          <a:p>
            <a:pPr>
              <a:buAutoNum type="arabicPeriod"/>
            </a:pPr>
            <a:r>
              <a:rPr lang="ko-KR" altLang="en-US" sz="1100" dirty="0" smtClean="0"/>
              <a:t>기계 학습 알고리즘의 성능 향상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당면한 문제에 맞게 조절함으로써</a:t>
            </a:r>
            <a:r>
              <a:rPr lang="en-US" altLang="ko-KR" sz="1100" dirty="0" smtClean="0"/>
              <a:t>)</a:t>
            </a:r>
          </a:p>
          <a:p>
            <a:pPr>
              <a:buAutoNum type="arabicPeriod"/>
            </a:pPr>
            <a:r>
              <a:rPr lang="ko-KR" altLang="en-US" sz="1100" dirty="0" err="1" smtClean="0"/>
              <a:t>재현성과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과학 연구의 공정성 향상</a:t>
            </a:r>
            <a:r>
              <a:rPr lang="en-US" altLang="ko-KR" sz="1100" dirty="0" smtClean="0"/>
              <a:t>. </a:t>
            </a:r>
            <a:r>
              <a:rPr lang="en-US" altLang="ko-KR" sz="1100" dirty="0" smtClean="0">
                <a:solidFill>
                  <a:srgbClr val="FF0000"/>
                </a:solidFill>
              </a:rPr>
              <a:t>Automated HPO </a:t>
            </a:r>
            <a:r>
              <a:rPr lang="ko-KR" altLang="en-US" sz="1100" dirty="0" smtClean="0">
                <a:solidFill>
                  <a:srgbClr val="FF0000"/>
                </a:solidFill>
              </a:rPr>
              <a:t>는 명백하게 </a:t>
            </a:r>
            <a:r>
              <a:rPr lang="en-US" altLang="ko-KR" sz="1100" dirty="0" smtClean="0">
                <a:solidFill>
                  <a:srgbClr val="FF0000"/>
                </a:solidFill>
              </a:rPr>
              <a:t>manual search </a:t>
            </a:r>
            <a:r>
              <a:rPr lang="ko-KR" altLang="en-US" sz="1100" dirty="0" smtClean="0">
                <a:solidFill>
                  <a:srgbClr val="FF0000"/>
                </a:solidFill>
              </a:rPr>
              <a:t>보다 더 많은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재현성이</a:t>
            </a:r>
            <a:r>
              <a:rPr lang="ko-KR" altLang="en-US" sz="1100" dirty="0" smtClean="0">
                <a:solidFill>
                  <a:srgbClr val="FF0000"/>
                </a:solidFill>
              </a:rPr>
              <a:t> 있다</a:t>
            </a:r>
            <a:r>
              <a:rPr lang="en-US" altLang="ko-KR" sz="1100" dirty="0" smtClean="0">
                <a:solidFill>
                  <a:srgbClr val="FF0000"/>
                </a:solidFill>
              </a:rPr>
              <a:t>. It facilitates fair comparisons since different methods can only be compared fairly if they all receive the same level of tuning for the problem at hand</a:t>
            </a:r>
          </a:p>
          <a:p>
            <a:pPr marL="0" indent="0">
              <a:buNone/>
            </a:pPr>
            <a:r>
              <a:rPr lang="en-US" altLang="ko-KR" sz="1100" dirty="0" smtClean="0"/>
              <a:t>‘manual search’ : </a:t>
            </a:r>
            <a:r>
              <a:rPr lang="ko-KR" altLang="en-US" sz="1100" dirty="0" smtClean="0"/>
              <a:t>주관과 직관에 기반한 최적 </a:t>
            </a:r>
            <a:r>
              <a:rPr lang="en-US" altLang="ko-KR" sz="1100" dirty="0" err="1" smtClean="0"/>
              <a:t>hypermarameter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값을 탐색하는 방법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사용자가 꼽은 조합 내에서 최적의 조합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pPr marL="0" indent="0">
              <a:buNone/>
            </a:pPr>
            <a:endParaRPr lang="en-US" altLang="ko-KR" sz="1100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5750886" cy="94297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1.1 Introduction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7" y="3411537"/>
            <a:ext cx="4325143" cy="2976563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749257" y="3436937"/>
            <a:ext cx="2089943" cy="33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대표적인 </a:t>
            </a:r>
            <a:r>
              <a:rPr lang="en-US" altLang="ko-KR" sz="1100" dirty="0" smtClean="0"/>
              <a:t>search methods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1" y="4137763"/>
            <a:ext cx="4456573" cy="15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627857" y="896936"/>
            <a:ext cx="8554243" cy="136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위의 </a:t>
            </a:r>
            <a:r>
              <a:rPr lang="en-US" altLang="ko-KR" sz="1100" dirty="0" smtClean="0"/>
              <a:t>3 </a:t>
            </a:r>
            <a:r>
              <a:rPr lang="ko-KR" altLang="en-US" sz="1100" dirty="0" smtClean="0"/>
              <a:t>가지 </a:t>
            </a:r>
            <a:r>
              <a:rPr lang="en-US" altLang="ko-KR" sz="1100" dirty="0" smtClean="0"/>
              <a:t>search methods </a:t>
            </a:r>
            <a:r>
              <a:rPr lang="ko-KR" altLang="en-US" sz="1100" dirty="0" smtClean="0"/>
              <a:t>는 이전까지의 조사 과정에서 얻어진 결과들을 반영하지 않고 다음을 수행함</a:t>
            </a:r>
            <a:r>
              <a:rPr lang="en-US" altLang="ko-KR" sz="110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1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이전 결과를 반영하여 찾아보자는 것이 </a:t>
            </a:r>
            <a:r>
              <a:rPr lang="en-US" altLang="ko-KR" sz="1100" dirty="0" smtClean="0"/>
              <a:t>Bayesian Optimization.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2211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5750886" cy="94297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1.1 Introduction</a:t>
            </a:r>
            <a:endParaRPr lang="ko-KR" altLang="en-US" sz="2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31924"/>
            <a:ext cx="10515600" cy="514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smtClean="0"/>
              <a:t>1990</a:t>
            </a:r>
            <a:r>
              <a:rPr lang="ko-KR" altLang="en-US" sz="1100" dirty="0" smtClean="0"/>
              <a:t>년 초창기에 다른 </a:t>
            </a:r>
            <a:r>
              <a:rPr lang="en-US" altLang="ko-KR" sz="1100" dirty="0" err="1" smtClean="0"/>
              <a:t>hyperparameter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구성들은 다른 </a:t>
            </a:r>
            <a:r>
              <a:rPr lang="en-US" altLang="ko-KR" sz="1100" dirty="0" smtClean="0"/>
              <a:t>dataset</a:t>
            </a:r>
            <a:r>
              <a:rPr lang="ko-KR" altLang="en-US" sz="1100" dirty="0" smtClean="0"/>
              <a:t>에 잘 작동하는 경향이 있다고 했다</a:t>
            </a:r>
            <a:r>
              <a:rPr lang="en-US" altLang="ko-KR" sz="1100" dirty="0" smtClean="0"/>
              <a:t>.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반면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HPO를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사용하여 범용 파이프 라인을 특정 응용 프로그램 도메인에 적용 할 수 있다는 것은 새로운 통찰력입니다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. 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요즘은 조정해서 얻어지는 </a:t>
            </a:r>
            <a:r>
              <a:rPr lang="en-US" altLang="ko-KR" sz="1100" dirty="0" err="1" smtClean="0">
                <a:solidFill>
                  <a:srgbClr val="222222"/>
                </a:solidFill>
                <a:latin typeface="Arial Unicode MS"/>
                <a:ea typeface="inherit"/>
              </a:rPr>
              <a:t>hyperparameter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가 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default setting 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된 </a:t>
            </a:r>
            <a:r>
              <a:rPr lang="ko-KR" altLang="en-US" sz="1100" dirty="0" err="1" smtClean="0">
                <a:solidFill>
                  <a:srgbClr val="222222"/>
                </a:solidFill>
                <a:latin typeface="Arial Unicode MS"/>
                <a:ea typeface="inherit"/>
              </a:rPr>
              <a:t>머신러닝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 라이브러리보다 성능이 좋다는 인식이 광범위해 지고 있다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</a:p>
          <a:p>
            <a:pPr marL="0" indent="0">
              <a:buNone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HPO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는 실제 적용측면에서 몇가지 어려운 문제에 직면한다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.</a:t>
            </a:r>
          </a:p>
          <a:p>
            <a:pPr>
              <a:buAutoNum type="arabicPeriod"/>
            </a:pP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Function evaluations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는 큰 모델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(</a:t>
            </a:r>
            <a:r>
              <a:rPr kumimoji="0" lang="ko-KR" altLang="en-US" sz="1100" b="0" i="0" u="none" strike="noStrike" cap="none" normalizeH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딥러닝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)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에 비용이 매우 비싸고 복잡한 </a:t>
            </a:r>
            <a:r>
              <a:rPr kumimoji="0" lang="en-US" altLang="ko-KR" sz="1100" b="0" i="0" u="none" strike="noStrike" cap="none" normalizeH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piplines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를 가지고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,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큰 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datasets </a:t>
            </a:r>
            <a:r>
              <a:rPr kumimoji="0" lang="ko-KR" altLang="en-US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을 가진다</a:t>
            </a:r>
            <a:r>
              <a:rPr kumimoji="0" lang="en-US" altLang="ko-KR" sz="1100" b="0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ko-KR" altLang="en-US" sz="1100" baseline="0" dirty="0" smtClean="0">
                <a:solidFill>
                  <a:srgbClr val="222222"/>
                </a:solidFill>
                <a:latin typeface="Arial Unicode MS"/>
              </a:rPr>
              <a:t>구성 공간은 종종 복잡한</a:t>
            </a:r>
            <a:r>
              <a:rPr lang="en-US" altLang="ko-KR" sz="1100" baseline="0" dirty="0" smtClean="0">
                <a:solidFill>
                  <a:srgbClr val="222222"/>
                </a:solidFill>
                <a:latin typeface="Arial Unicode MS"/>
              </a:rPr>
              <a:t>(</a:t>
            </a:r>
            <a:r>
              <a:rPr lang="ko-KR" altLang="en-US" sz="1100" baseline="0" dirty="0" smtClean="0">
                <a:solidFill>
                  <a:srgbClr val="222222"/>
                </a:solidFill>
                <a:latin typeface="Arial Unicode MS"/>
              </a:rPr>
              <a:t>연속적이거나</a:t>
            </a:r>
            <a:r>
              <a:rPr lang="en-US" altLang="ko-KR" sz="1100" baseline="0" dirty="0" smtClean="0">
                <a:solidFill>
                  <a:srgbClr val="222222"/>
                </a:solidFill>
                <a:latin typeface="Arial Unicode MS"/>
              </a:rPr>
              <a:t>, </a:t>
            </a:r>
            <a:r>
              <a:rPr lang="ko-KR" altLang="en-US" sz="1100" baseline="0" dirty="0" err="1" smtClean="0">
                <a:solidFill>
                  <a:srgbClr val="222222"/>
                </a:solidFill>
                <a:latin typeface="Arial Unicode MS"/>
              </a:rPr>
              <a:t>분류적이거나</a:t>
            </a:r>
            <a:r>
              <a:rPr lang="ko-KR" altLang="en-US" sz="1100" baseline="0" dirty="0" smtClean="0">
                <a:solidFill>
                  <a:srgbClr val="222222"/>
                </a:solidFill>
                <a:latin typeface="Arial Unicode MS"/>
              </a:rPr>
              <a:t> 조건부 </a:t>
            </a:r>
            <a:r>
              <a:rPr lang="en-US" altLang="ko-KR" sz="1100" baseline="0" dirty="0" err="1" smtClean="0">
                <a:solidFill>
                  <a:srgbClr val="222222"/>
                </a:solidFill>
                <a:latin typeface="Arial Unicode MS"/>
              </a:rPr>
              <a:t>hyperparameter</a:t>
            </a:r>
            <a:r>
              <a:rPr lang="ko-KR" altLang="en-US" sz="1100" baseline="0" dirty="0" smtClean="0">
                <a:solidFill>
                  <a:srgbClr val="222222"/>
                </a:solidFill>
                <a:latin typeface="Arial Unicode MS"/>
              </a:rPr>
              <a:t>를 혼합해서 가지는</a:t>
            </a:r>
            <a:r>
              <a:rPr lang="en-US" altLang="ko-KR" sz="1100" baseline="0" dirty="0" smtClean="0">
                <a:solidFill>
                  <a:srgbClr val="222222"/>
                </a:solidFill>
                <a:latin typeface="Arial Unicode MS"/>
              </a:rPr>
              <a:t>) </a:t>
            </a:r>
            <a:r>
              <a:rPr lang="ko-KR" altLang="en-US" sz="1100" baseline="0" dirty="0" smtClean="0">
                <a:solidFill>
                  <a:srgbClr val="222222"/>
                </a:solidFill>
                <a:latin typeface="Arial Unicode MS"/>
              </a:rPr>
              <a:t>그리고 고차원이다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.</a:t>
            </a:r>
            <a:r>
              <a:rPr lang="ko-KR" altLang="en-US" sz="1100" baseline="0" dirty="0" smtClean="0">
                <a:solidFill>
                  <a:srgbClr val="222222"/>
                </a:solidFill>
                <a:latin typeface="Arial Unicode MS"/>
              </a:rPr>
              <a:t> 더욱이</a:t>
            </a:r>
            <a:r>
              <a:rPr lang="en-US" altLang="ko-KR" sz="1100" baseline="0" dirty="0" smtClean="0">
                <a:solidFill>
                  <a:srgbClr val="222222"/>
                </a:solidFill>
                <a:latin typeface="Arial Unicode MS"/>
              </a:rPr>
              <a:t>, </a:t>
            </a:r>
            <a:r>
              <a:rPr lang="ko-KR" altLang="en-US" sz="1100" baseline="0" dirty="0" smtClean="0">
                <a:solidFill>
                  <a:srgbClr val="222222"/>
                </a:solidFill>
                <a:latin typeface="Arial Unicode MS"/>
              </a:rPr>
              <a:t>알고리즘의 </a:t>
            </a:r>
            <a:r>
              <a:rPr lang="en-US" altLang="ko-KR" sz="1100" baseline="0" dirty="0" err="1" smtClean="0">
                <a:solidFill>
                  <a:srgbClr val="222222"/>
                </a:solidFill>
                <a:latin typeface="Arial Unicode MS"/>
              </a:rPr>
              <a:t>hyperparamter</a:t>
            </a:r>
            <a:r>
              <a:rPr lang="en-US" altLang="ko-KR" sz="1100" baseline="0" dirty="0" smtClean="0">
                <a:solidFill>
                  <a:srgbClr val="222222"/>
                </a:solidFill>
                <a:latin typeface="Arial Unicode MS"/>
              </a:rPr>
              <a:t> </a:t>
            </a:r>
            <a:r>
              <a:rPr lang="ko-KR" altLang="en-US" sz="1100" baseline="0" dirty="0" smtClean="0">
                <a:solidFill>
                  <a:srgbClr val="222222"/>
                </a:solidFill>
                <a:latin typeface="Arial Unicode MS"/>
              </a:rPr>
              <a:t>중</a:t>
            </a:r>
            <a:r>
              <a:rPr lang="en-US" altLang="ko-KR" sz="1100" baseline="0" dirty="0" smtClean="0">
                <a:solidFill>
                  <a:srgbClr val="222222"/>
                </a:solidFill>
                <a:latin typeface="Arial Unicode MS"/>
              </a:rPr>
              <a:t>,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 </a:t>
            </a:r>
            <a:r>
              <a:rPr lang="ko-KR" altLang="en-US" sz="1100" dirty="0" smtClean="0"/>
              <a:t>어느 것이 </a:t>
            </a:r>
            <a:r>
              <a:rPr lang="ko-KR" altLang="en-US" sz="1100" dirty="0" err="1" smtClean="0"/>
              <a:t>최적화되어야하는지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어느 범위에 있는지 항상 명확하지는 않습니다</a:t>
            </a:r>
            <a:r>
              <a:rPr lang="en-US" altLang="ko-KR" sz="1100" dirty="0" smtClean="0"/>
              <a:t>.</a:t>
            </a: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altLang="ko-KR" sz="1100" dirty="0" err="1" smtClean="0"/>
              <a:t>Hyperparameter</a:t>
            </a:r>
            <a:r>
              <a:rPr lang="ko-KR" altLang="en-US" sz="1100" dirty="0" smtClean="0"/>
              <a:t>에 대응하는 </a:t>
            </a:r>
            <a:r>
              <a:rPr lang="en-US" altLang="ko-KR" sz="1100" dirty="0" smtClean="0"/>
              <a:t>loss function </a:t>
            </a:r>
            <a:r>
              <a:rPr lang="ko-KR" altLang="en-US" sz="1100" dirty="0" smtClean="0"/>
              <a:t>의 </a:t>
            </a:r>
            <a:r>
              <a:rPr lang="en-US" altLang="ko-KR" sz="1100" dirty="0" smtClean="0"/>
              <a:t>gradient </a:t>
            </a:r>
            <a:r>
              <a:rPr lang="ko-KR" altLang="en-US" sz="1100" dirty="0" smtClean="0"/>
              <a:t>를 평가하는 것을 가지고 있지 않다</a:t>
            </a:r>
            <a:r>
              <a:rPr lang="en-US" altLang="ko-KR" sz="1100" dirty="0" smtClean="0"/>
              <a:t>.</a:t>
            </a:r>
          </a:p>
          <a:p>
            <a:pPr>
              <a:buAutoNum type="arabicPeriod"/>
            </a:pPr>
            <a:r>
              <a:rPr lang="ko-KR" altLang="en-US" sz="1100" dirty="0" smtClean="0"/>
              <a:t>훈련 </a:t>
            </a:r>
            <a:r>
              <a:rPr lang="ko-KR" altLang="en-US" sz="1100" dirty="0" err="1" smtClean="0"/>
              <a:t>데이터셋의</a:t>
            </a:r>
            <a:r>
              <a:rPr lang="ko-KR" altLang="en-US" sz="1100" dirty="0" smtClean="0"/>
              <a:t> 크기가 제한되어 있으므로 일반화 성능을 직접 최적화할 수 없다</a:t>
            </a:r>
            <a:r>
              <a:rPr lang="en-US" altLang="ko-KR" sz="1100" dirty="0" smtClean="0"/>
              <a:t>.</a:t>
            </a:r>
          </a:p>
          <a:p>
            <a:pPr>
              <a:buAutoNum type="arabicPeriod"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1 </a:t>
            </a:r>
            <a:r>
              <a:rPr lang="ko-KR" altLang="en-US" sz="1100" dirty="0" smtClean="0"/>
              <a:t>장 </a:t>
            </a:r>
            <a:r>
              <a:rPr lang="en-US" altLang="ko-KR" sz="1100" dirty="0" smtClean="0"/>
              <a:t>chapter</a:t>
            </a:r>
            <a:r>
              <a:rPr lang="ko-KR" altLang="en-US" sz="1100" dirty="0" smtClean="0"/>
              <a:t>는 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1.2 HPO </a:t>
            </a:r>
            <a:r>
              <a:rPr lang="ko-KR" altLang="en-US" sz="1100" dirty="0" smtClean="0"/>
              <a:t>문제를 공식적으로 정의하고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이의 변형에 대해 의논한다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그런 다음 </a:t>
            </a:r>
            <a:r>
              <a:rPr lang="en-US" altLang="ko-KR" sz="1100" dirty="0" smtClean="0"/>
              <a:t>, HPO </a:t>
            </a:r>
            <a:r>
              <a:rPr lang="ko-KR" altLang="en-US" sz="1100" dirty="0" smtClean="0"/>
              <a:t>해결을 위한 </a:t>
            </a:r>
            <a:r>
              <a:rPr lang="en-US" altLang="ko-KR" sz="1100" dirty="0" smtClean="0"/>
              <a:t>black box optimization algorithms</a:t>
            </a:r>
            <a:r>
              <a:rPr lang="ko-KR" altLang="en-US" sz="1100" dirty="0" smtClean="0"/>
              <a:t>을 의논한다</a:t>
            </a:r>
            <a:r>
              <a:rPr lang="en-US" altLang="ko-KR" sz="1100" dirty="0" smtClean="0"/>
              <a:t>. </a:t>
            </a:r>
          </a:p>
          <a:p>
            <a:pPr marL="0" indent="0">
              <a:buNone/>
            </a:pPr>
            <a:r>
              <a:rPr lang="en-US" altLang="ko-KR" sz="1100" dirty="0" smtClean="0"/>
              <a:t>1.3 </a:t>
            </a:r>
            <a:r>
              <a:rPr lang="en-US" altLang="ko-KR" sz="1100" dirty="0" smtClean="0"/>
              <a:t>full model evaluations</a:t>
            </a:r>
            <a:r>
              <a:rPr lang="ko-KR" altLang="en-US" sz="1100" dirty="0" smtClean="0"/>
              <a:t>보다 계산 비용이 싼 </a:t>
            </a:r>
            <a:r>
              <a:rPr lang="en-US" altLang="ko-KR" sz="1100" dirty="0" smtClean="0"/>
              <a:t>‘exploiting approximate performance measures</a:t>
            </a:r>
            <a:r>
              <a:rPr lang="ko-KR" altLang="en-US" sz="1100" dirty="0" smtClean="0"/>
              <a:t>를 사용해서 </a:t>
            </a:r>
            <a:r>
              <a:rPr lang="ko-KR" altLang="en-US" sz="1100" dirty="0" smtClean="0"/>
              <a:t>매우 계산 비용이 비싼 모델에 대해서도 이용 가능한 </a:t>
            </a:r>
            <a:r>
              <a:rPr lang="en-US" altLang="ko-KR" sz="1100" dirty="0" smtClean="0"/>
              <a:t>modern multi-fidelity methods </a:t>
            </a:r>
            <a:r>
              <a:rPr lang="ko-KR" altLang="en-US" sz="1100" dirty="0" smtClean="0"/>
              <a:t>을 알아본다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1.4 </a:t>
            </a:r>
            <a:r>
              <a:rPr lang="ko-KR" altLang="en-US" sz="1100" dirty="0" smtClean="0"/>
              <a:t>매우 중요한 </a:t>
            </a:r>
            <a:r>
              <a:rPr lang="en-US" altLang="ko-KR" sz="1100" dirty="0" err="1" smtClean="0"/>
              <a:t>hyperparameter</a:t>
            </a:r>
            <a:r>
              <a:rPr lang="en-US" altLang="ko-KR" sz="1100" dirty="0" smtClean="0"/>
              <a:t> optimization system</a:t>
            </a:r>
            <a:r>
              <a:rPr lang="ko-KR" altLang="en-US" sz="1100" dirty="0" smtClean="0"/>
              <a:t>들을 알아본다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1.5 </a:t>
            </a:r>
            <a:r>
              <a:rPr lang="en-US" altLang="ko-KR" sz="1100" dirty="0" err="1" smtClean="0"/>
              <a:t>AutoML</a:t>
            </a:r>
            <a:r>
              <a:rPr lang="en-US" altLang="ko-KR" sz="1100" dirty="0" smtClean="0"/>
              <a:t> applications </a:t>
            </a:r>
            <a:r>
              <a:rPr lang="ko-KR" altLang="en-US" sz="1100" dirty="0" smtClean="0"/>
              <a:t>에 대해 알아본다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1.6 </a:t>
            </a:r>
            <a:r>
              <a:rPr lang="ko-KR" altLang="en-US" sz="1100" dirty="0" smtClean="0"/>
              <a:t>아직 남아 있는 문제 소개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6229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5750886" cy="94297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1.2 Problem Statement</a:t>
            </a:r>
            <a:endParaRPr lang="ko-KR" altLang="en-US" sz="2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1514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 err="1" smtClean="0"/>
              <a:t>Hpyerparameter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들은 </a:t>
            </a:r>
            <a:r>
              <a:rPr lang="en-US" altLang="ko-KR" sz="1100" dirty="0" smtClean="0"/>
              <a:t>real-valued, integer valued, binary, categorical </a:t>
            </a:r>
            <a:r>
              <a:rPr lang="ko-KR" altLang="en-US" sz="1100" dirty="0" smtClean="0"/>
              <a:t>등 다양한 형태로 존재하며 실제 제약에 의해 </a:t>
            </a:r>
            <a:r>
              <a:rPr lang="en-US" altLang="ko-KR" sz="1100" dirty="0" smtClean="0"/>
              <a:t>domain </a:t>
            </a:r>
            <a:r>
              <a:rPr lang="ko-KR" altLang="en-US" sz="1100" dirty="0" smtClean="0"/>
              <a:t>이 제한될 수 있다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또한 </a:t>
            </a:r>
            <a:r>
              <a:rPr lang="en-US" altLang="ko-KR" sz="1100" dirty="0" smtClean="0"/>
              <a:t>configuration space(</a:t>
            </a:r>
            <a:r>
              <a:rPr lang="en-US" altLang="ko-KR" sz="1100" dirty="0" err="1" smtClean="0"/>
              <a:t>hyperparameter</a:t>
            </a:r>
            <a:r>
              <a:rPr lang="ko-KR" altLang="en-US" sz="1100" dirty="0" smtClean="0"/>
              <a:t>들의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는 또 다른 </a:t>
            </a:r>
            <a:r>
              <a:rPr lang="en-US" altLang="ko-KR" sz="1100" dirty="0" err="1" smtClean="0"/>
              <a:t>hyperparameter</a:t>
            </a:r>
            <a:r>
              <a:rPr lang="en-US" altLang="ko-KR" sz="1100" dirty="0" smtClean="0"/>
              <a:t> , </a:t>
            </a:r>
            <a:r>
              <a:rPr lang="en-US" altLang="ko-KR" sz="1100" dirty="0" err="1" smtClean="0"/>
              <a:t>hyperparameter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들의 결합과 연관되는 관계를 가지고 있을 수 있다</a:t>
            </a:r>
            <a:r>
              <a:rPr lang="en-US" altLang="ko-KR" sz="1100" dirty="0" smtClean="0"/>
              <a:t>. Conditional spaces</a:t>
            </a:r>
            <a:r>
              <a:rPr lang="ko-KR" altLang="en-US" sz="1100" dirty="0" smtClean="0"/>
              <a:t>는 </a:t>
            </a:r>
            <a:r>
              <a:rPr lang="ko-KR" altLang="en-US" sz="1100" dirty="0" err="1" smtClean="0"/>
              <a:t>유향비순환</a:t>
            </a:r>
            <a:r>
              <a:rPr lang="ko-KR" altLang="en-US" sz="1100" dirty="0" smtClean="0"/>
              <a:t> 그래프의 형태를 취한다</a:t>
            </a:r>
            <a:r>
              <a:rPr lang="en-US" altLang="ko-KR" sz="1100" dirty="0" smtClean="0"/>
              <a:t>. 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이러한 조건부 공간은 예를 들어 기계 학습 파이프 라인의 자동 튜닝에서 발생하며, 여기서 다른 전처리 알고리즘과 기계 학습 알고리즘 사이의 선택은 범주 형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하이퍼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파라미터로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inherit"/>
              </a:rPr>
              <a:t>모델링됩니다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이러한 문제는 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Full Model Selection (FMS) , Combined Algorithm Selection and </a:t>
            </a:r>
            <a:r>
              <a:rPr lang="en-US" altLang="ko-KR" sz="1100" dirty="0" err="1" smtClean="0">
                <a:solidFill>
                  <a:srgbClr val="222222"/>
                </a:solidFill>
                <a:latin typeface="Arial Unicode MS"/>
                <a:ea typeface="inherit"/>
              </a:rPr>
              <a:t>Hyperparameter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 optimization problem(CASH) 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로 알려져 있다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  <a:ea typeface="inherit"/>
              </a:rPr>
              <a:t>.</a:t>
            </a:r>
            <a:endParaRPr lang="en-US" altLang="ko-KR" sz="11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이는 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neural network 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를 최적화할 때도 발생하는데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, 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예를 들어 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layer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의 개수는 정수 </a:t>
            </a:r>
            <a:r>
              <a:rPr lang="ko-KR" altLang="en-US" sz="1100" dirty="0" err="1" smtClean="0">
                <a:solidFill>
                  <a:srgbClr val="222222"/>
                </a:solidFill>
                <a:latin typeface="Arial Unicode MS"/>
              </a:rPr>
              <a:t>하이퍼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 </a:t>
            </a:r>
            <a:r>
              <a:rPr lang="ko-KR" altLang="en-US" sz="1100" dirty="0" err="1" smtClean="0">
                <a:solidFill>
                  <a:srgbClr val="222222"/>
                </a:solidFill>
                <a:latin typeface="Arial Unicode MS"/>
              </a:rPr>
              <a:t>파라미터로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 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layer 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개수가 </a:t>
            </a:r>
            <a:r>
              <a:rPr lang="en-US" altLang="ko-KR" sz="1100" dirty="0" err="1" smtClean="0">
                <a:solidFill>
                  <a:srgbClr val="222222"/>
                </a:solidFill>
                <a:latin typeface="Arial Unicode MS"/>
              </a:rPr>
              <a:t>i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개일 때 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i+1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개의 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layer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에 대한 </a:t>
            </a:r>
            <a:r>
              <a:rPr lang="ko-KR" altLang="en-US" sz="1100" dirty="0" err="1" smtClean="0">
                <a:solidFill>
                  <a:srgbClr val="222222"/>
                </a:solidFill>
                <a:latin typeface="Arial Unicode MS"/>
              </a:rPr>
              <a:t>하이퍼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 </a:t>
            </a:r>
            <a:r>
              <a:rPr lang="ko-KR" altLang="en-US" sz="1100" dirty="0" err="1" smtClean="0">
                <a:solidFill>
                  <a:srgbClr val="222222"/>
                </a:solidFill>
                <a:latin typeface="Arial Unicode MS"/>
              </a:rPr>
              <a:t>파라미터는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 사용할 수 없다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.</a:t>
            </a:r>
          </a:p>
        </p:txBody>
      </p:sp>
      <p:pic>
        <p:nvPicPr>
          <p:cNvPr id="2051" name="Picture 3" descr="https://latex.codecogs.com/gif.latex?A%20%3A%20machine%5C%2C%5C%2C%20learning%5C%2C%5C%2Calgorithm%5C%2C%5C%2C%20with%20%5C%2C%5C%2CN%5C%2C%5C%2C%20hyperparam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" y="3187246"/>
            <a:ext cx="4352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latex.codecogs.com/gif.latex?%5CLambda%20_%7Bn%7D%20%3A%20domain%5C%2C%5C%2C%20of%20%5C%2C%5C%2C%20the%20%5C%2C%5C%2C%20n-th%5C%2C%5C%2Chyperparame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" y="3509053"/>
            <a:ext cx="32575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s://latex.codecogs.com/gif.latex?%5Cmathbf%7B%5CLambda%20%7D%3D%5CLambda%20_%7B1%7D%5Ctimes%20%5CLambda%20_%7B2%7D%5Ctimes%20%5Ccdots%20%5Ctimes%20%5CLambda%20_%7BN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" y="3859889"/>
            <a:ext cx="18097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latex.codecogs.com/gif.latex?the%20%5C%2C%5C%2C%20overall%5C%2C%5C%2Chyperparameter%5C%2C%5C%2Cconfiguration%5C%2C%5C%2Csp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90" y="3855126"/>
            <a:ext cx="37052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s://latex.codecogs.com/gif.latex?%5Cmathbf%7B%5Clambda%20%7D%5Cin%20%5Cmathbf%7B%5CLambda%20%7D%2C%5C%2C%5C%2C%5Clambda%20%5C%2C%5C%2Cis%5C%2C%5C%2CBol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" y="4201200"/>
            <a:ext cx="13049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https://latex.codecogs.com/gif.latex?A%5C%2C%5C%2Cvercotr%5C%2C%5C%2Cof%5C%2C%5C%2Chyperparamet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35" y="4176933"/>
            <a:ext cx="23431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https://latex.codecogs.com/gif.latex?A_%7B%5Cmathbf%7B%5Clambda%20%7D%7D%3AA%5C%2C%5C%2Cwith%5C%2C%5C%2Cits%5C%2C%5C%2Chyperparameters%20%5C%2C%5C%2Cinstantiated%5C%2C%5C%2Cto%5C%2C%5C%2C%5Clamb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" y="4527769"/>
            <a:ext cx="38481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s://latex.codecogs.com/gif.latex?%5Clambda%20%5E%7B%5Cast%20%7D%3D%5Cunderset%7B%5Clambda%20%5Cin%20%5Cmathbf%7B%5CLambda%20%7D%7D%7Bargmin%7D%5Cmathbb%7BE%7D_%7B%28D_%7Btrain%7D%2CD_%7Bvalid%7D%29%5Csim%20%5Ctextsl%7BD%7D%7D%5Cmathbf%7BV%7D%28%5CL%2CA_%7B%5Clambda%20%7D%2C%5Cmathbf%7BD_%7Btrain%7D%7D%2C%5Cmathbf%7BD_%7Bvalid%7D%7D%20%2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" y="4854338"/>
            <a:ext cx="38576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https://latex.codecogs.com/gif.latex?%5Cmathbf%7BV%7D%28%5CL%20%2CA_%7B%5Clambda%20%7D%2C%5Cmathbf%7BD_%7Btrain%7D%7D%2C%5Cmathbf%7BD_%7Bvalid%7D%7D%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60" y="5314257"/>
            <a:ext cx="17240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https://latex.codecogs.com/gif.latex?mearsures%5C%2C%5C%2Cthe%5C%2C%5C%2Closs%5C%2C%5C%2Cof%5C%2C%5C%2Ca%5C%2C%5C%2Cmodel%5C%2C%5C%2Cgenerated%5C%2C%5C%2Cby%5C%2C%5C%2Calgorithm%5C%2C%5C%2C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90" y="5333307"/>
            <a:ext cx="44005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https://latex.codecogs.com/gif.latex?%5C%2C%5C%2Cwith%5C%2C%5C%2Chyperparameters%5C%2C%5C%2C%5Clambda%20%5C%2C%5C%2Con%5C%2C%5C%2Ctraining%5C%2C%5C%2Cdata%5C%2C%5C%2C%5Cmathbf%7BD_%7Btrain%7D%7D%5C%2C%5C%2Cand%5C%2C%5C%2Cthe%5C%2C%5C%2Cevaluated%5C%2C%5C%2Con%5C%2C%5C%2Cvalidation%5C%2C%5C%2Cdata%5C%2C%5C%2C%5Cmathbf%7BD_%7Bvalid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90" y="5655114"/>
            <a:ext cx="70866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/>
          <p:cNvSpPr txBox="1">
            <a:spLocks/>
          </p:cNvSpPr>
          <p:nvPr/>
        </p:nvSpPr>
        <p:spPr>
          <a:xfrm>
            <a:off x="838200" y="5934958"/>
            <a:ext cx="10515600" cy="37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실제로 유한한 데이터를 가지고 접근한다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그래서 </a:t>
            </a:r>
            <a:r>
              <a:rPr lang="en-US" altLang="ko-KR" sz="1100" dirty="0" smtClean="0"/>
              <a:t>Expectation term </a:t>
            </a:r>
            <a:r>
              <a:rPr lang="ko-KR" altLang="en-US" sz="1100" dirty="0" smtClean="0"/>
              <a:t>존재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en-US" altLang="ko-KR" sz="1100" dirty="0">
              <a:solidFill>
                <a:srgbClr val="222222"/>
              </a:solidFill>
              <a:latin typeface="Arial Unicode MS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970915" y="4851597"/>
            <a:ext cx="671740" cy="37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/>
              <a:t>(1.1)</a:t>
            </a:r>
            <a:endParaRPr lang="en-US" altLang="ko-KR" sz="1100" dirty="0">
              <a:solidFill>
                <a:srgbClr val="222222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188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406400"/>
            <a:ext cx="5750886" cy="94297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1.2 Problem Statement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1349374"/>
            <a:ext cx="10515600" cy="271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Validation protocol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               의 선택으로 널리 </a:t>
            </a:r>
            <a:r>
              <a:rPr lang="ko-KR" altLang="en-US" sz="1100" dirty="0" err="1" smtClean="0">
                <a:solidFill>
                  <a:srgbClr val="222222"/>
                </a:solidFill>
                <a:latin typeface="Arial Unicode MS"/>
              </a:rPr>
              <a:t>알려져있는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 건 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holdout 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과 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cross </a:t>
            </a:r>
            <a:r>
              <a:rPr lang="en-US" altLang="ko-KR" sz="1100" dirty="0" err="1" smtClean="0">
                <a:solidFill>
                  <a:srgbClr val="222222"/>
                </a:solidFill>
                <a:latin typeface="Arial Unicode MS"/>
              </a:rPr>
              <a:t>validataion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 error </a:t>
            </a: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이다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.</a:t>
            </a:r>
          </a:p>
          <a:p>
            <a:pPr marL="0" indent="0">
              <a:buNone/>
            </a:pPr>
            <a:endParaRPr lang="en-US" altLang="ko-KR" sz="1100" dirty="0" smtClean="0">
              <a:solidFill>
                <a:srgbClr val="222222"/>
              </a:solidFill>
              <a:latin typeface="Arial Unicode MS"/>
            </a:endParaRPr>
          </a:p>
          <a:p>
            <a:pPr marL="0" indent="0">
              <a:buNone/>
            </a:pPr>
            <a:r>
              <a:rPr lang="ko-KR" altLang="en-US" sz="1100" dirty="0" smtClean="0">
                <a:solidFill>
                  <a:srgbClr val="222222"/>
                </a:solidFill>
                <a:latin typeface="Arial Unicode MS"/>
              </a:rPr>
              <a:t>평가 시간을 줄이는 몇 가지 전략들이 제안되었다</a:t>
            </a:r>
            <a:r>
              <a:rPr lang="en-US" altLang="ko-KR" sz="1100" dirty="0" smtClean="0">
                <a:solidFill>
                  <a:srgbClr val="222222"/>
                </a:solidFill>
                <a:latin typeface="Arial Unicode MS"/>
              </a:rPr>
              <a:t>  </a:t>
            </a:r>
            <a:r>
              <a:rPr lang="en-US" altLang="ko-KR" sz="1100" dirty="0" smtClean="0">
                <a:solidFill>
                  <a:srgbClr val="FF0000"/>
                </a:solidFill>
                <a:latin typeface="Arial Unicode MS"/>
              </a:rPr>
              <a:t>It is possible to only test machine learning algorithms on a subset of folds [149], only on a subset of data [78, 102, 147], or for a small amount of iterations 1.4 section</a:t>
            </a:r>
            <a:r>
              <a:rPr lang="ko-KR" altLang="en-US" sz="1100" dirty="0" smtClean="0">
                <a:solidFill>
                  <a:srgbClr val="FF0000"/>
                </a:solidFill>
                <a:latin typeface="Arial Unicode MS"/>
              </a:rPr>
              <a:t>에 자세히 설명</a:t>
            </a:r>
            <a:r>
              <a:rPr lang="en-US" altLang="ko-KR" sz="1100" dirty="0" smtClean="0">
                <a:solidFill>
                  <a:srgbClr val="FF0000"/>
                </a:solidFill>
                <a:latin typeface="Arial Unicode MS"/>
              </a:rPr>
              <a:t>.</a:t>
            </a:r>
          </a:p>
          <a:p>
            <a:pPr marL="0" indent="0">
              <a:buNone/>
            </a:pPr>
            <a:endParaRPr lang="en-US" altLang="ko-KR" sz="1100" dirty="0" smtClean="0">
              <a:latin typeface="Arial Unicode MS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100" dirty="0" smtClean="0">
                <a:latin typeface="Arial Unicode MS"/>
              </a:rPr>
              <a:t>Multi-task </a:t>
            </a:r>
            <a:r>
              <a:rPr lang="ko-KR" altLang="en-US" sz="1100" dirty="0" smtClean="0">
                <a:latin typeface="Arial Unicode MS"/>
              </a:rPr>
              <a:t>와 </a:t>
            </a:r>
            <a:r>
              <a:rPr lang="en-US" altLang="ko-KR" sz="1100" dirty="0" smtClean="0">
                <a:latin typeface="Arial Unicode MS"/>
              </a:rPr>
              <a:t>multi-source optimization </a:t>
            </a:r>
            <a:r>
              <a:rPr lang="ko-KR" altLang="en-US" sz="1100" dirty="0" smtClean="0">
                <a:latin typeface="Arial Unicode MS"/>
              </a:rPr>
              <a:t>의 최근 연구는</a:t>
            </a:r>
            <a:r>
              <a:rPr lang="en-US" altLang="ko-KR" sz="1100" dirty="0" smtClean="0">
                <a:latin typeface="Arial Unicode MS"/>
              </a:rPr>
              <a:t> </a:t>
            </a:r>
            <a:r>
              <a:rPr lang="ko-KR" altLang="en-US" sz="1100" dirty="0" smtClean="0">
                <a:latin typeface="Arial Unicode MS"/>
              </a:rPr>
              <a:t>위 슬라이드</a:t>
            </a:r>
            <a:r>
              <a:rPr lang="en-US" altLang="ko-KR" sz="1100" dirty="0" smtClean="0">
                <a:latin typeface="Arial Unicode MS"/>
              </a:rPr>
              <a:t>(1.1) </a:t>
            </a:r>
            <a:r>
              <a:rPr lang="ko-KR" altLang="en-US" sz="1100" dirty="0" smtClean="0">
                <a:latin typeface="Arial Unicode MS"/>
              </a:rPr>
              <a:t>대신에 사용할 수 있는 </a:t>
            </a:r>
            <a:r>
              <a:rPr lang="en-US" altLang="ko-KR" sz="1100" dirty="0" smtClean="0">
                <a:latin typeface="Arial Unicode MS"/>
              </a:rPr>
              <a:t> </a:t>
            </a:r>
            <a:r>
              <a:rPr lang="ko-KR" altLang="en-US" sz="1100" dirty="0" smtClean="0">
                <a:latin typeface="Arial Unicode MS"/>
              </a:rPr>
              <a:t>보조 연구</a:t>
            </a:r>
            <a:r>
              <a:rPr lang="en-US" altLang="ko-KR" sz="1100" dirty="0" smtClean="0">
                <a:latin typeface="Arial Unicode MS"/>
              </a:rPr>
              <a:t>, </a:t>
            </a:r>
            <a:r>
              <a:rPr lang="ko-KR" altLang="en-US" sz="1100" dirty="0" smtClean="0">
                <a:latin typeface="Arial Unicode MS"/>
              </a:rPr>
              <a:t>더 저렴한 것을 소개했다</a:t>
            </a:r>
            <a:r>
              <a:rPr lang="en-US" altLang="ko-KR" sz="1100" dirty="0" smtClean="0">
                <a:latin typeface="Arial Unicode MS"/>
              </a:rPr>
              <a:t>.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herit"/>
              </a:rPr>
              <a:t>HPO에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herit"/>
              </a:rPr>
              <a:t>도움이되는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herit"/>
              </a:rPr>
              <a:t> 저렴한 정보를 제공 할 수 있지만 관심있는 데이터 세트에 대한 머신 러닝 모델을 교육 할 필요는 없으므로 부수적 인 제품으로 사용할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herit"/>
              </a:rPr>
              <a:t>수있는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inherit"/>
              </a:rPr>
              <a:t> 모델을 제공하지는 않습니다.</a:t>
            </a:r>
            <a:r>
              <a:rPr kumimoji="0" lang="ko-KR" altLang="ko-KR" sz="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ko-KR" sz="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ko-KR" sz="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latex.codecogs.com/gif.latex?%5Cmathbf%7BV%28%5Ccdots%20%29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631" y="1376765"/>
            <a:ext cx="5048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5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738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inherit</vt:lpstr>
      <vt:lpstr>맑은 고딕</vt:lpstr>
      <vt:lpstr>Arial</vt:lpstr>
      <vt:lpstr>Office 테마</vt:lpstr>
      <vt:lpstr>PowerPoint 프레젠테이션</vt:lpstr>
      <vt:lpstr>AutoML</vt:lpstr>
      <vt:lpstr>Hyperparameter Optimization</vt:lpstr>
      <vt:lpstr>Abstract</vt:lpstr>
      <vt:lpstr>1.1 Introduction</vt:lpstr>
      <vt:lpstr>PowerPoint 프레젠테이션</vt:lpstr>
      <vt:lpstr>1.1 Introduction</vt:lpstr>
      <vt:lpstr>1.2 Problem Statement</vt:lpstr>
      <vt:lpstr>1.2 Problem Statement</vt:lpstr>
      <vt:lpstr>1.2.1 Alternatives to Optimization : Ensembling and Marginalization.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</dc:creator>
  <cp:lastModifiedBy>smart</cp:lastModifiedBy>
  <cp:revision>165</cp:revision>
  <dcterms:created xsi:type="dcterms:W3CDTF">2020-06-24T11:27:02Z</dcterms:created>
  <dcterms:modified xsi:type="dcterms:W3CDTF">2020-06-25T07:21:30Z</dcterms:modified>
</cp:coreProperties>
</file>