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4" r:id="rId3"/>
    <p:sldId id="265" r:id="rId4"/>
    <p:sldId id="256" r:id="rId5"/>
    <p:sldId id="257" r:id="rId6"/>
    <p:sldId id="271" r:id="rId7"/>
    <p:sldId id="258" r:id="rId8"/>
    <p:sldId id="259" r:id="rId9"/>
    <p:sldId id="260" r:id="rId10"/>
    <p:sldId id="264" r:id="rId11"/>
    <p:sldId id="275" r:id="rId12"/>
    <p:sldId id="276" r:id="rId13"/>
    <p:sldId id="277" r:id="rId14"/>
    <p:sldId id="278" r:id="rId15"/>
    <p:sldId id="282" r:id="rId16"/>
    <p:sldId id="283" r:id="rId17"/>
    <p:sldId id="279" r:id="rId18"/>
    <p:sldId id="280" r:id="rId19"/>
    <p:sldId id="281" r:id="rId20"/>
    <p:sldId id="270" r:id="rId21"/>
    <p:sldId id="272" r:id="rId22"/>
    <p:sldId id="284" r:id="rId23"/>
    <p:sldId id="273" r:id="rId24"/>
    <p:sldId id="274" r:id="rId25"/>
    <p:sldId id="267" r:id="rId26"/>
    <p:sldId id="269" r:id="rId27"/>
    <p:sldId id="286" r:id="rId28"/>
    <p:sldId id="268" r:id="rId29"/>
    <p:sldId id="287" r:id="rId30"/>
    <p:sldId id="288" r:id="rId31"/>
    <p:sldId id="289" r:id="rId32"/>
    <p:sldId id="291" r:id="rId33"/>
    <p:sldId id="292" r:id="rId34"/>
    <p:sldId id="290" r:id="rId35"/>
    <p:sldId id="285" r:id="rId36"/>
    <p:sldId id="261" r:id="rId37"/>
    <p:sldId id="262" r:id="rId38"/>
    <p:sldId id="263" r:id="rId39"/>
    <p:sldId id="26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2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2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B1A2-C5FC-416F-BC13-76D37BDDC3F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427F-E6FC-4FD2-9E81-9B052437C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13" Type="http://schemas.openxmlformats.org/officeDocument/2006/relationships/image" Target="../media/image69.gif"/><Relationship Id="rId3" Type="http://schemas.openxmlformats.org/officeDocument/2006/relationships/image" Target="../media/image60.gif"/><Relationship Id="rId7" Type="http://schemas.openxmlformats.org/officeDocument/2006/relationships/image" Target="../media/image63.gif"/><Relationship Id="rId12" Type="http://schemas.openxmlformats.org/officeDocument/2006/relationships/image" Target="../media/image68.gif"/><Relationship Id="rId17" Type="http://schemas.openxmlformats.org/officeDocument/2006/relationships/image" Target="../media/image73.gif"/><Relationship Id="rId2" Type="http://schemas.openxmlformats.org/officeDocument/2006/relationships/image" Target="../media/image59.gif"/><Relationship Id="rId16" Type="http://schemas.openxmlformats.org/officeDocument/2006/relationships/image" Target="../media/image7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gif"/><Relationship Id="rId11" Type="http://schemas.openxmlformats.org/officeDocument/2006/relationships/image" Target="../media/image67.gif"/><Relationship Id="rId5" Type="http://schemas.openxmlformats.org/officeDocument/2006/relationships/image" Target="../media/image61.gif"/><Relationship Id="rId15" Type="http://schemas.openxmlformats.org/officeDocument/2006/relationships/image" Target="../media/image71.gif"/><Relationship Id="rId10" Type="http://schemas.openxmlformats.org/officeDocument/2006/relationships/image" Target="../media/image66.gif"/><Relationship Id="rId4" Type="http://schemas.openxmlformats.org/officeDocument/2006/relationships/image" Target="../media/image43.gif"/><Relationship Id="rId9" Type="http://schemas.openxmlformats.org/officeDocument/2006/relationships/image" Target="../media/image65.gif"/><Relationship Id="rId14" Type="http://schemas.openxmlformats.org/officeDocument/2006/relationships/image" Target="../media/image70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gif"/><Relationship Id="rId3" Type="http://schemas.openxmlformats.org/officeDocument/2006/relationships/image" Target="../media/image69.gif"/><Relationship Id="rId7" Type="http://schemas.openxmlformats.org/officeDocument/2006/relationships/image" Target="../media/image77.gif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gif"/><Relationship Id="rId4" Type="http://schemas.openxmlformats.org/officeDocument/2006/relationships/image" Target="../media/image74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gif"/><Relationship Id="rId3" Type="http://schemas.openxmlformats.org/officeDocument/2006/relationships/image" Target="../media/image80.gif"/><Relationship Id="rId7" Type="http://schemas.openxmlformats.org/officeDocument/2006/relationships/image" Target="../media/image83.gif"/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gif"/><Relationship Id="rId5" Type="http://schemas.openxmlformats.org/officeDocument/2006/relationships/image" Target="../media/image81.gif"/><Relationship Id="rId10" Type="http://schemas.openxmlformats.org/officeDocument/2006/relationships/image" Target="../media/image73.gif"/><Relationship Id="rId4" Type="http://schemas.openxmlformats.org/officeDocument/2006/relationships/image" Target="../media/image64.gif"/><Relationship Id="rId9" Type="http://schemas.openxmlformats.org/officeDocument/2006/relationships/image" Target="../media/image85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gif"/><Relationship Id="rId13" Type="http://schemas.openxmlformats.org/officeDocument/2006/relationships/image" Target="../media/image96.gif"/><Relationship Id="rId18" Type="http://schemas.openxmlformats.org/officeDocument/2006/relationships/image" Target="../media/image101.gif"/><Relationship Id="rId26" Type="http://schemas.openxmlformats.org/officeDocument/2006/relationships/image" Target="../media/image109.gif"/><Relationship Id="rId3" Type="http://schemas.openxmlformats.org/officeDocument/2006/relationships/image" Target="../media/image87.gif"/><Relationship Id="rId21" Type="http://schemas.openxmlformats.org/officeDocument/2006/relationships/image" Target="../media/image104.gif"/><Relationship Id="rId7" Type="http://schemas.openxmlformats.org/officeDocument/2006/relationships/image" Target="../media/image90.gif"/><Relationship Id="rId12" Type="http://schemas.openxmlformats.org/officeDocument/2006/relationships/image" Target="../media/image95.gif"/><Relationship Id="rId17" Type="http://schemas.openxmlformats.org/officeDocument/2006/relationships/image" Target="../media/image100.gif"/><Relationship Id="rId25" Type="http://schemas.openxmlformats.org/officeDocument/2006/relationships/image" Target="../media/image108.gif"/><Relationship Id="rId2" Type="http://schemas.openxmlformats.org/officeDocument/2006/relationships/image" Target="../media/image86.gif"/><Relationship Id="rId16" Type="http://schemas.openxmlformats.org/officeDocument/2006/relationships/image" Target="../media/image99.PNG"/><Relationship Id="rId20" Type="http://schemas.openxmlformats.org/officeDocument/2006/relationships/image" Target="../media/image103.gif"/><Relationship Id="rId29" Type="http://schemas.openxmlformats.org/officeDocument/2006/relationships/image" Target="../media/image1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gif"/><Relationship Id="rId11" Type="http://schemas.openxmlformats.org/officeDocument/2006/relationships/image" Target="../media/image94.gif"/><Relationship Id="rId24" Type="http://schemas.openxmlformats.org/officeDocument/2006/relationships/image" Target="../media/image107.gif"/><Relationship Id="rId5" Type="http://schemas.openxmlformats.org/officeDocument/2006/relationships/image" Target="../media/image89.gif"/><Relationship Id="rId15" Type="http://schemas.openxmlformats.org/officeDocument/2006/relationships/image" Target="../media/image98.PNG"/><Relationship Id="rId23" Type="http://schemas.openxmlformats.org/officeDocument/2006/relationships/image" Target="../media/image106.gif"/><Relationship Id="rId28" Type="http://schemas.openxmlformats.org/officeDocument/2006/relationships/image" Target="../media/image111.gif"/><Relationship Id="rId10" Type="http://schemas.openxmlformats.org/officeDocument/2006/relationships/image" Target="../media/image93.gif"/><Relationship Id="rId19" Type="http://schemas.openxmlformats.org/officeDocument/2006/relationships/image" Target="../media/image102.gif"/><Relationship Id="rId4" Type="http://schemas.openxmlformats.org/officeDocument/2006/relationships/image" Target="../media/image88.gif"/><Relationship Id="rId9" Type="http://schemas.openxmlformats.org/officeDocument/2006/relationships/image" Target="../media/image92.gif"/><Relationship Id="rId14" Type="http://schemas.openxmlformats.org/officeDocument/2006/relationships/image" Target="../media/image97.gif"/><Relationship Id="rId22" Type="http://schemas.openxmlformats.org/officeDocument/2006/relationships/image" Target="../media/image105.gif"/><Relationship Id="rId27" Type="http://schemas.openxmlformats.org/officeDocument/2006/relationships/image" Target="../media/image110.gif"/><Relationship Id="rId30" Type="http://schemas.openxmlformats.org/officeDocument/2006/relationships/image" Target="../media/image113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gif"/><Relationship Id="rId13" Type="http://schemas.openxmlformats.org/officeDocument/2006/relationships/image" Target="../media/image124.gif"/><Relationship Id="rId3" Type="http://schemas.openxmlformats.org/officeDocument/2006/relationships/image" Target="../media/image115.PNG"/><Relationship Id="rId7" Type="http://schemas.openxmlformats.org/officeDocument/2006/relationships/image" Target="../media/image64.gif"/><Relationship Id="rId12" Type="http://schemas.openxmlformats.org/officeDocument/2006/relationships/image" Target="../media/image123.gif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gif"/><Relationship Id="rId11" Type="http://schemas.openxmlformats.org/officeDocument/2006/relationships/image" Target="../media/image122.gif"/><Relationship Id="rId5" Type="http://schemas.openxmlformats.org/officeDocument/2006/relationships/image" Target="../media/image117.gif"/><Relationship Id="rId10" Type="http://schemas.openxmlformats.org/officeDocument/2006/relationships/image" Target="../media/image121.gif"/><Relationship Id="rId4" Type="http://schemas.openxmlformats.org/officeDocument/2006/relationships/image" Target="../media/image116.gif"/><Relationship Id="rId9" Type="http://schemas.openxmlformats.org/officeDocument/2006/relationships/image" Target="../media/image120.gif"/><Relationship Id="rId14" Type="http://schemas.openxmlformats.org/officeDocument/2006/relationships/image" Target="../media/image125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gif"/><Relationship Id="rId13" Type="http://schemas.openxmlformats.org/officeDocument/2006/relationships/image" Target="../media/image135.gif"/><Relationship Id="rId3" Type="http://schemas.openxmlformats.org/officeDocument/2006/relationships/image" Target="../media/image126.gif"/><Relationship Id="rId7" Type="http://schemas.openxmlformats.org/officeDocument/2006/relationships/image" Target="../media/image129.gif"/><Relationship Id="rId12" Type="http://schemas.openxmlformats.org/officeDocument/2006/relationships/image" Target="../media/image134.gif"/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gif"/><Relationship Id="rId11" Type="http://schemas.openxmlformats.org/officeDocument/2006/relationships/image" Target="../media/image133.gif"/><Relationship Id="rId5" Type="http://schemas.openxmlformats.org/officeDocument/2006/relationships/image" Target="../media/image128.gif"/><Relationship Id="rId10" Type="http://schemas.openxmlformats.org/officeDocument/2006/relationships/image" Target="../media/image132.gif"/><Relationship Id="rId4" Type="http://schemas.openxmlformats.org/officeDocument/2006/relationships/image" Target="../media/image127.gif"/><Relationship Id="rId9" Type="http://schemas.openxmlformats.org/officeDocument/2006/relationships/image" Target="../media/image131.gif"/><Relationship Id="rId14" Type="http://schemas.openxmlformats.org/officeDocument/2006/relationships/image" Target="../media/image136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gif"/><Relationship Id="rId13" Type="http://schemas.openxmlformats.org/officeDocument/2006/relationships/image" Target="../media/image135.gif"/><Relationship Id="rId3" Type="http://schemas.openxmlformats.org/officeDocument/2006/relationships/image" Target="../media/image137.gif"/><Relationship Id="rId7" Type="http://schemas.openxmlformats.org/officeDocument/2006/relationships/image" Target="../media/image132.gif"/><Relationship Id="rId12" Type="http://schemas.openxmlformats.org/officeDocument/2006/relationships/image" Target="../media/image143.gif"/><Relationship Id="rId2" Type="http://schemas.openxmlformats.org/officeDocument/2006/relationships/image" Target="../media/image136.gif"/><Relationship Id="rId16" Type="http://schemas.openxmlformats.org/officeDocument/2006/relationships/image" Target="../media/image1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gif"/><Relationship Id="rId11" Type="http://schemas.openxmlformats.org/officeDocument/2006/relationships/image" Target="../media/image142.gif"/><Relationship Id="rId5" Type="http://schemas.openxmlformats.org/officeDocument/2006/relationships/image" Target="../media/image138.gif"/><Relationship Id="rId15" Type="http://schemas.openxmlformats.org/officeDocument/2006/relationships/image" Target="../media/image144.gif"/><Relationship Id="rId10" Type="http://schemas.openxmlformats.org/officeDocument/2006/relationships/image" Target="../media/image141.gif"/><Relationship Id="rId4" Type="http://schemas.openxmlformats.org/officeDocument/2006/relationships/image" Target="../media/image64.gif"/><Relationship Id="rId9" Type="http://schemas.openxmlformats.org/officeDocument/2006/relationships/image" Target="../media/image127.gif"/><Relationship Id="rId14" Type="http://schemas.openxmlformats.org/officeDocument/2006/relationships/image" Target="../media/image129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gif"/><Relationship Id="rId13" Type="http://schemas.openxmlformats.org/officeDocument/2006/relationships/image" Target="../media/image80.gif"/><Relationship Id="rId18" Type="http://schemas.openxmlformats.org/officeDocument/2006/relationships/image" Target="../media/image157.gif"/><Relationship Id="rId26" Type="http://schemas.openxmlformats.org/officeDocument/2006/relationships/image" Target="../media/image162.gif"/><Relationship Id="rId3" Type="http://schemas.openxmlformats.org/officeDocument/2006/relationships/image" Target="../media/image147.gif"/><Relationship Id="rId21" Type="http://schemas.openxmlformats.org/officeDocument/2006/relationships/image" Target="../media/image159.gif"/><Relationship Id="rId7" Type="http://schemas.openxmlformats.org/officeDocument/2006/relationships/image" Target="../media/image150.gif"/><Relationship Id="rId12" Type="http://schemas.openxmlformats.org/officeDocument/2006/relationships/image" Target="../media/image132.gif"/><Relationship Id="rId17" Type="http://schemas.openxmlformats.org/officeDocument/2006/relationships/image" Target="../media/image156.gif"/><Relationship Id="rId25" Type="http://schemas.openxmlformats.org/officeDocument/2006/relationships/image" Target="../media/image161.gif"/><Relationship Id="rId2" Type="http://schemas.openxmlformats.org/officeDocument/2006/relationships/image" Target="../media/image146.gif"/><Relationship Id="rId16" Type="http://schemas.openxmlformats.org/officeDocument/2006/relationships/image" Target="../media/image155.gif"/><Relationship Id="rId20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gif"/><Relationship Id="rId11" Type="http://schemas.openxmlformats.org/officeDocument/2006/relationships/image" Target="../media/image153.gif"/><Relationship Id="rId24" Type="http://schemas.openxmlformats.org/officeDocument/2006/relationships/image" Target="../media/image160.gif"/><Relationship Id="rId5" Type="http://schemas.openxmlformats.org/officeDocument/2006/relationships/image" Target="../media/image148.gif"/><Relationship Id="rId15" Type="http://schemas.openxmlformats.org/officeDocument/2006/relationships/image" Target="../media/image154.gif"/><Relationship Id="rId23" Type="http://schemas.openxmlformats.org/officeDocument/2006/relationships/image" Target="../media/image117.gif"/><Relationship Id="rId10" Type="http://schemas.openxmlformats.org/officeDocument/2006/relationships/image" Target="../media/image152.gif"/><Relationship Id="rId19" Type="http://schemas.openxmlformats.org/officeDocument/2006/relationships/image" Target="../media/image25.gif"/><Relationship Id="rId4" Type="http://schemas.openxmlformats.org/officeDocument/2006/relationships/image" Target="../media/image129.gif"/><Relationship Id="rId9" Type="http://schemas.openxmlformats.org/officeDocument/2006/relationships/image" Target="../media/image73.gif"/><Relationship Id="rId14" Type="http://schemas.openxmlformats.org/officeDocument/2006/relationships/image" Target="../media/image64.gif"/><Relationship Id="rId22" Type="http://schemas.openxmlformats.org/officeDocument/2006/relationships/image" Target="../media/image51.gif"/><Relationship Id="rId27" Type="http://schemas.openxmlformats.org/officeDocument/2006/relationships/image" Target="../media/image16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13" Type="http://schemas.openxmlformats.org/officeDocument/2006/relationships/image" Target="../media/image169.gif"/><Relationship Id="rId3" Type="http://schemas.openxmlformats.org/officeDocument/2006/relationships/image" Target="../media/image164.gif"/><Relationship Id="rId7" Type="http://schemas.openxmlformats.org/officeDocument/2006/relationships/image" Target="../media/image154.gif"/><Relationship Id="rId12" Type="http://schemas.openxmlformats.org/officeDocument/2006/relationships/image" Target="../media/image168.gif"/><Relationship Id="rId2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gif"/><Relationship Id="rId11" Type="http://schemas.openxmlformats.org/officeDocument/2006/relationships/image" Target="../media/image167.gif"/><Relationship Id="rId5" Type="http://schemas.openxmlformats.org/officeDocument/2006/relationships/image" Target="../media/image80.gif"/><Relationship Id="rId15" Type="http://schemas.openxmlformats.org/officeDocument/2006/relationships/image" Target="../media/image171.PNG"/><Relationship Id="rId10" Type="http://schemas.openxmlformats.org/officeDocument/2006/relationships/image" Target="../media/image166.gif"/><Relationship Id="rId4" Type="http://schemas.openxmlformats.org/officeDocument/2006/relationships/image" Target="../media/image159.gif"/><Relationship Id="rId9" Type="http://schemas.openxmlformats.org/officeDocument/2006/relationships/image" Target="../media/image165.gif"/><Relationship Id="rId14" Type="http://schemas.openxmlformats.org/officeDocument/2006/relationships/image" Target="../media/image170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gif"/><Relationship Id="rId13" Type="http://schemas.openxmlformats.org/officeDocument/2006/relationships/image" Target="../media/image178.gif"/><Relationship Id="rId3" Type="http://schemas.openxmlformats.org/officeDocument/2006/relationships/image" Target="../media/image172.gif"/><Relationship Id="rId7" Type="http://schemas.openxmlformats.org/officeDocument/2006/relationships/image" Target="../media/image173.gif"/><Relationship Id="rId12" Type="http://schemas.openxmlformats.org/officeDocument/2006/relationships/image" Target="../media/image177.gif"/><Relationship Id="rId2" Type="http://schemas.openxmlformats.org/officeDocument/2006/relationships/image" Target="../media/image1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11" Type="http://schemas.openxmlformats.org/officeDocument/2006/relationships/image" Target="../media/image176.gif"/><Relationship Id="rId5" Type="http://schemas.openxmlformats.org/officeDocument/2006/relationships/image" Target="../media/image64.gif"/><Relationship Id="rId10" Type="http://schemas.openxmlformats.org/officeDocument/2006/relationships/image" Target="../media/image80.gif"/><Relationship Id="rId4" Type="http://schemas.openxmlformats.org/officeDocument/2006/relationships/image" Target="../media/image117.gif"/><Relationship Id="rId9" Type="http://schemas.openxmlformats.org/officeDocument/2006/relationships/image" Target="../media/image17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gif"/><Relationship Id="rId13" Type="http://schemas.openxmlformats.org/officeDocument/2006/relationships/image" Target="../media/image187.gif"/><Relationship Id="rId18" Type="http://schemas.openxmlformats.org/officeDocument/2006/relationships/image" Target="../media/image192.gif"/><Relationship Id="rId26" Type="http://schemas.openxmlformats.org/officeDocument/2006/relationships/image" Target="../media/image199.gif"/><Relationship Id="rId3" Type="http://schemas.openxmlformats.org/officeDocument/2006/relationships/image" Target="../media/image64.gif"/><Relationship Id="rId21" Type="http://schemas.openxmlformats.org/officeDocument/2006/relationships/image" Target="../media/image194.gif"/><Relationship Id="rId7" Type="http://schemas.openxmlformats.org/officeDocument/2006/relationships/image" Target="../media/image183.gif"/><Relationship Id="rId12" Type="http://schemas.openxmlformats.org/officeDocument/2006/relationships/image" Target="../media/image80.gif"/><Relationship Id="rId17" Type="http://schemas.openxmlformats.org/officeDocument/2006/relationships/image" Target="../media/image191.gif"/><Relationship Id="rId25" Type="http://schemas.openxmlformats.org/officeDocument/2006/relationships/image" Target="../media/image198.gif"/><Relationship Id="rId2" Type="http://schemas.openxmlformats.org/officeDocument/2006/relationships/image" Target="../media/image179.gif"/><Relationship Id="rId16" Type="http://schemas.openxmlformats.org/officeDocument/2006/relationships/image" Target="../media/image190.gif"/><Relationship Id="rId20" Type="http://schemas.openxmlformats.org/officeDocument/2006/relationships/image" Target="../media/image19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gif"/><Relationship Id="rId11" Type="http://schemas.openxmlformats.org/officeDocument/2006/relationships/image" Target="../media/image186.gif"/><Relationship Id="rId24" Type="http://schemas.openxmlformats.org/officeDocument/2006/relationships/image" Target="../media/image197.gif"/><Relationship Id="rId5" Type="http://schemas.openxmlformats.org/officeDocument/2006/relationships/image" Target="../media/image181.gif"/><Relationship Id="rId15" Type="http://schemas.openxmlformats.org/officeDocument/2006/relationships/image" Target="../media/image189.gif"/><Relationship Id="rId23" Type="http://schemas.openxmlformats.org/officeDocument/2006/relationships/image" Target="../media/image196.gif"/><Relationship Id="rId10" Type="http://schemas.openxmlformats.org/officeDocument/2006/relationships/image" Target="../media/image127.gif"/><Relationship Id="rId19" Type="http://schemas.openxmlformats.org/officeDocument/2006/relationships/image" Target="../media/image91.gif"/><Relationship Id="rId4" Type="http://schemas.openxmlformats.org/officeDocument/2006/relationships/image" Target="../media/image180.gif"/><Relationship Id="rId9" Type="http://schemas.openxmlformats.org/officeDocument/2006/relationships/image" Target="../media/image185.gif"/><Relationship Id="rId14" Type="http://schemas.openxmlformats.org/officeDocument/2006/relationships/image" Target="../media/image188.gif"/><Relationship Id="rId22" Type="http://schemas.openxmlformats.org/officeDocument/2006/relationships/image" Target="../media/image195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gif"/><Relationship Id="rId13" Type="http://schemas.openxmlformats.org/officeDocument/2006/relationships/image" Target="../media/image209.gif"/><Relationship Id="rId3" Type="http://schemas.openxmlformats.org/officeDocument/2006/relationships/image" Target="../media/image186.gif"/><Relationship Id="rId7" Type="http://schemas.openxmlformats.org/officeDocument/2006/relationships/image" Target="../media/image203.gif"/><Relationship Id="rId12" Type="http://schemas.openxmlformats.org/officeDocument/2006/relationships/image" Target="../media/image208.gif"/><Relationship Id="rId2" Type="http://schemas.openxmlformats.org/officeDocument/2006/relationships/image" Target="../media/image1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gif"/><Relationship Id="rId11" Type="http://schemas.openxmlformats.org/officeDocument/2006/relationships/image" Target="../media/image207.gif"/><Relationship Id="rId5" Type="http://schemas.openxmlformats.org/officeDocument/2006/relationships/image" Target="../media/image201.gif"/><Relationship Id="rId10" Type="http://schemas.openxmlformats.org/officeDocument/2006/relationships/image" Target="../media/image206.gif"/><Relationship Id="rId4" Type="http://schemas.openxmlformats.org/officeDocument/2006/relationships/image" Target="../media/image200.gif"/><Relationship Id="rId9" Type="http://schemas.openxmlformats.org/officeDocument/2006/relationships/image" Target="../media/image205.gif"/><Relationship Id="rId14" Type="http://schemas.openxmlformats.org/officeDocument/2006/relationships/image" Target="../media/image64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gif"/><Relationship Id="rId13" Type="http://schemas.openxmlformats.org/officeDocument/2006/relationships/image" Target="../media/image169.gif"/><Relationship Id="rId18" Type="http://schemas.openxmlformats.org/officeDocument/2006/relationships/image" Target="../media/image221.gif"/><Relationship Id="rId3" Type="http://schemas.openxmlformats.org/officeDocument/2006/relationships/image" Target="../media/image172.gif"/><Relationship Id="rId21" Type="http://schemas.openxmlformats.org/officeDocument/2006/relationships/image" Target="../media/image222.gif"/><Relationship Id="rId7" Type="http://schemas.openxmlformats.org/officeDocument/2006/relationships/image" Target="../media/image213.gif"/><Relationship Id="rId12" Type="http://schemas.openxmlformats.org/officeDocument/2006/relationships/image" Target="../media/image117.gif"/><Relationship Id="rId17" Type="http://schemas.openxmlformats.org/officeDocument/2006/relationships/image" Target="../media/image220.gif"/><Relationship Id="rId2" Type="http://schemas.openxmlformats.org/officeDocument/2006/relationships/image" Target="../media/image210.gif"/><Relationship Id="rId16" Type="http://schemas.openxmlformats.org/officeDocument/2006/relationships/image" Target="../media/image219.gif"/><Relationship Id="rId20" Type="http://schemas.openxmlformats.org/officeDocument/2006/relationships/image" Target="../media/image17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gif"/><Relationship Id="rId11" Type="http://schemas.openxmlformats.org/officeDocument/2006/relationships/image" Target="../media/image217.gif"/><Relationship Id="rId5" Type="http://schemas.openxmlformats.org/officeDocument/2006/relationships/image" Target="../media/image211.gif"/><Relationship Id="rId15" Type="http://schemas.openxmlformats.org/officeDocument/2006/relationships/image" Target="../media/image80.gif"/><Relationship Id="rId10" Type="http://schemas.openxmlformats.org/officeDocument/2006/relationships/image" Target="../media/image216.gif"/><Relationship Id="rId19" Type="http://schemas.openxmlformats.org/officeDocument/2006/relationships/image" Target="../media/image154.gif"/><Relationship Id="rId4" Type="http://schemas.openxmlformats.org/officeDocument/2006/relationships/image" Target="../media/image64.gif"/><Relationship Id="rId9" Type="http://schemas.openxmlformats.org/officeDocument/2006/relationships/image" Target="../media/image215.gif"/><Relationship Id="rId14" Type="http://schemas.openxmlformats.org/officeDocument/2006/relationships/image" Target="../media/image218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gif"/><Relationship Id="rId13" Type="http://schemas.openxmlformats.org/officeDocument/2006/relationships/image" Target="../media/image200.gif"/><Relationship Id="rId18" Type="http://schemas.openxmlformats.org/officeDocument/2006/relationships/image" Target="../media/image233.gif"/><Relationship Id="rId26" Type="http://schemas.openxmlformats.org/officeDocument/2006/relationships/image" Target="../media/image239.gif"/><Relationship Id="rId3" Type="http://schemas.openxmlformats.org/officeDocument/2006/relationships/image" Target="../media/image224.gif"/><Relationship Id="rId21" Type="http://schemas.openxmlformats.org/officeDocument/2006/relationships/image" Target="../media/image135.gif"/><Relationship Id="rId7" Type="http://schemas.openxmlformats.org/officeDocument/2006/relationships/image" Target="../media/image227.gif"/><Relationship Id="rId12" Type="http://schemas.openxmlformats.org/officeDocument/2006/relationships/image" Target="../media/image64.gif"/><Relationship Id="rId17" Type="http://schemas.openxmlformats.org/officeDocument/2006/relationships/image" Target="../media/image232.gif"/><Relationship Id="rId25" Type="http://schemas.openxmlformats.org/officeDocument/2006/relationships/image" Target="../media/image238.gif"/><Relationship Id="rId2" Type="http://schemas.openxmlformats.org/officeDocument/2006/relationships/image" Target="../media/image223.gif"/><Relationship Id="rId16" Type="http://schemas.openxmlformats.org/officeDocument/2006/relationships/image" Target="../media/image90.gif"/><Relationship Id="rId20" Type="http://schemas.openxmlformats.org/officeDocument/2006/relationships/image" Target="../media/image2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gif"/><Relationship Id="rId11" Type="http://schemas.openxmlformats.org/officeDocument/2006/relationships/image" Target="../media/image229.gif"/><Relationship Id="rId24" Type="http://schemas.openxmlformats.org/officeDocument/2006/relationships/image" Target="../media/image237.gif"/><Relationship Id="rId5" Type="http://schemas.openxmlformats.org/officeDocument/2006/relationships/image" Target="../media/image226.gif"/><Relationship Id="rId15" Type="http://schemas.openxmlformats.org/officeDocument/2006/relationships/image" Target="../media/image231.gif"/><Relationship Id="rId23" Type="http://schemas.openxmlformats.org/officeDocument/2006/relationships/image" Target="../media/image236.gif"/><Relationship Id="rId10" Type="http://schemas.openxmlformats.org/officeDocument/2006/relationships/image" Target="../media/image222.gif"/><Relationship Id="rId19" Type="http://schemas.openxmlformats.org/officeDocument/2006/relationships/image" Target="../media/image234.gif"/><Relationship Id="rId4" Type="http://schemas.openxmlformats.org/officeDocument/2006/relationships/image" Target="../media/image225.gif"/><Relationship Id="rId9" Type="http://schemas.openxmlformats.org/officeDocument/2006/relationships/image" Target="../media/image154.gif"/><Relationship Id="rId14" Type="http://schemas.openxmlformats.org/officeDocument/2006/relationships/image" Target="../media/image230.gif"/><Relationship Id="rId22" Type="http://schemas.openxmlformats.org/officeDocument/2006/relationships/image" Target="../media/image214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gif"/><Relationship Id="rId13" Type="http://schemas.openxmlformats.org/officeDocument/2006/relationships/image" Target="../media/image254.gif"/><Relationship Id="rId3" Type="http://schemas.openxmlformats.org/officeDocument/2006/relationships/image" Target="../media/image244.gif"/><Relationship Id="rId7" Type="http://schemas.openxmlformats.org/officeDocument/2006/relationships/image" Target="../media/image248.gif"/><Relationship Id="rId12" Type="http://schemas.openxmlformats.org/officeDocument/2006/relationships/image" Target="../media/image253.gif"/><Relationship Id="rId2" Type="http://schemas.openxmlformats.org/officeDocument/2006/relationships/image" Target="../media/image24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gif"/><Relationship Id="rId11" Type="http://schemas.openxmlformats.org/officeDocument/2006/relationships/image" Target="../media/image252.gif"/><Relationship Id="rId5" Type="http://schemas.openxmlformats.org/officeDocument/2006/relationships/image" Target="../media/image246.gif"/><Relationship Id="rId15" Type="http://schemas.openxmlformats.org/officeDocument/2006/relationships/image" Target="../media/image256.gif"/><Relationship Id="rId10" Type="http://schemas.openxmlformats.org/officeDocument/2006/relationships/image" Target="../media/image251.gif"/><Relationship Id="rId4" Type="http://schemas.openxmlformats.org/officeDocument/2006/relationships/image" Target="../media/image245.gif"/><Relationship Id="rId9" Type="http://schemas.openxmlformats.org/officeDocument/2006/relationships/image" Target="../media/image250.gif"/><Relationship Id="rId14" Type="http://schemas.openxmlformats.org/officeDocument/2006/relationships/image" Target="../media/image25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9C%ED%8F%AC%ED%8A%B8_%EB%B2%A1%ED%84%B0_%EB%A8%B8%EC%8B%A0" TargetMode="External"/><Relationship Id="rId2" Type="http://schemas.openxmlformats.org/officeDocument/2006/relationships/hyperlink" Target="https://www.youtube.com/watch?v=qFg8cDnqYC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tsgo.github.io/convex%20optimization/2018/01/25/duality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gif"/><Relationship Id="rId7" Type="http://schemas.openxmlformats.org/officeDocument/2006/relationships/image" Target="../media/image261.gif"/><Relationship Id="rId2" Type="http://schemas.openxmlformats.org/officeDocument/2006/relationships/image" Target="../media/image25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gif"/><Relationship Id="rId5" Type="http://schemas.openxmlformats.org/officeDocument/2006/relationships/image" Target="../media/image135.gif"/><Relationship Id="rId4" Type="http://schemas.openxmlformats.org/officeDocument/2006/relationships/image" Target="../media/image259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gif"/><Relationship Id="rId3" Type="http://schemas.openxmlformats.org/officeDocument/2006/relationships/image" Target="../media/image262.gif"/><Relationship Id="rId7" Type="http://schemas.openxmlformats.org/officeDocument/2006/relationships/image" Target="../media/image265.gif"/><Relationship Id="rId12" Type="http://schemas.openxmlformats.org/officeDocument/2006/relationships/image" Target="../media/image270.gif"/><Relationship Id="rId2" Type="http://schemas.openxmlformats.org/officeDocument/2006/relationships/image" Target="../media/image24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gif"/><Relationship Id="rId11" Type="http://schemas.openxmlformats.org/officeDocument/2006/relationships/image" Target="../media/image269.gif"/><Relationship Id="rId5" Type="http://schemas.openxmlformats.org/officeDocument/2006/relationships/image" Target="../media/image263.gif"/><Relationship Id="rId10" Type="http://schemas.openxmlformats.org/officeDocument/2006/relationships/image" Target="../media/image268.gif"/><Relationship Id="rId4" Type="http://schemas.openxmlformats.org/officeDocument/2006/relationships/image" Target="../media/image129.gif"/><Relationship Id="rId9" Type="http://schemas.openxmlformats.org/officeDocument/2006/relationships/image" Target="../media/image267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gif"/><Relationship Id="rId13" Type="http://schemas.openxmlformats.org/officeDocument/2006/relationships/image" Target="../media/image129.gif"/><Relationship Id="rId3" Type="http://schemas.openxmlformats.org/officeDocument/2006/relationships/image" Target="../media/image272.gif"/><Relationship Id="rId7" Type="http://schemas.openxmlformats.org/officeDocument/2006/relationships/image" Target="../media/image276.gif"/><Relationship Id="rId12" Type="http://schemas.openxmlformats.org/officeDocument/2006/relationships/image" Target="../media/image214.gif"/><Relationship Id="rId17" Type="http://schemas.openxmlformats.org/officeDocument/2006/relationships/image" Target="../media/image281.gif"/><Relationship Id="rId2" Type="http://schemas.openxmlformats.org/officeDocument/2006/relationships/image" Target="../media/image271.gif"/><Relationship Id="rId16" Type="http://schemas.openxmlformats.org/officeDocument/2006/relationships/image" Target="../media/image28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gif"/><Relationship Id="rId11" Type="http://schemas.openxmlformats.org/officeDocument/2006/relationships/image" Target="../media/image263.gif"/><Relationship Id="rId5" Type="http://schemas.openxmlformats.org/officeDocument/2006/relationships/image" Target="../media/image274.gif"/><Relationship Id="rId15" Type="http://schemas.openxmlformats.org/officeDocument/2006/relationships/image" Target="../media/image279.gif"/><Relationship Id="rId10" Type="http://schemas.openxmlformats.org/officeDocument/2006/relationships/image" Target="../media/image278.gif"/><Relationship Id="rId4" Type="http://schemas.openxmlformats.org/officeDocument/2006/relationships/image" Target="../media/image273.gif"/><Relationship Id="rId9" Type="http://schemas.openxmlformats.org/officeDocument/2006/relationships/image" Target="../media/image90.gif"/><Relationship Id="rId14" Type="http://schemas.openxmlformats.org/officeDocument/2006/relationships/image" Target="../media/image262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gif"/><Relationship Id="rId3" Type="http://schemas.openxmlformats.org/officeDocument/2006/relationships/image" Target="../media/image244.gif"/><Relationship Id="rId7" Type="http://schemas.openxmlformats.org/officeDocument/2006/relationships/image" Target="../media/image262.gif"/><Relationship Id="rId2" Type="http://schemas.openxmlformats.org/officeDocument/2006/relationships/image" Target="../media/image24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gif"/><Relationship Id="rId5" Type="http://schemas.openxmlformats.org/officeDocument/2006/relationships/image" Target="../media/image282.gif"/><Relationship Id="rId10" Type="http://schemas.openxmlformats.org/officeDocument/2006/relationships/image" Target="../media/image285.gif"/><Relationship Id="rId4" Type="http://schemas.openxmlformats.org/officeDocument/2006/relationships/image" Target="../media/image245.gif"/><Relationship Id="rId9" Type="http://schemas.openxmlformats.org/officeDocument/2006/relationships/image" Target="../media/image284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9C%ED%8F%AC%ED%8A%B8_%EB%B2%A1%ED%84%B0_%EB%A8%B8%EC%8B%A0" TargetMode="External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gif"/><Relationship Id="rId13" Type="http://schemas.openxmlformats.org/officeDocument/2006/relationships/image" Target="../media/image298.gif"/><Relationship Id="rId18" Type="http://schemas.openxmlformats.org/officeDocument/2006/relationships/image" Target="../media/image303.gif"/><Relationship Id="rId26" Type="http://schemas.openxmlformats.org/officeDocument/2006/relationships/image" Target="../media/image310.gif"/><Relationship Id="rId3" Type="http://schemas.openxmlformats.org/officeDocument/2006/relationships/image" Target="../media/image288.gif"/><Relationship Id="rId21" Type="http://schemas.openxmlformats.org/officeDocument/2006/relationships/image" Target="../media/image306.gif"/><Relationship Id="rId7" Type="http://schemas.openxmlformats.org/officeDocument/2006/relationships/image" Target="../media/image292.gif"/><Relationship Id="rId12" Type="http://schemas.openxmlformats.org/officeDocument/2006/relationships/image" Target="../media/image297.gif"/><Relationship Id="rId17" Type="http://schemas.openxmlformats.org/officeDocument/2006/relationships/image" Target="../media/image302.gif"/><Relationship Id="rId25" Type="http://schemas.openxmlformats.org/officeDocument/2006/relationships/image" Target="../media/image309.gif"/><Relationship Id="rId2" Type="http://schemas.openxmlformats.org/officeDocument/2006/relationships/image" Target="../media/image287.gif"/><Relationship Id="rId16" Type="http://schemas.openxmlformats.org/officeDocument/2006/relationships/image" Target="../media/image301.gif"/><Relationship Id="rId20" Type="http://schemas.openxmlformats.org/officeDocument/2006/relationships/image" Target="../media/image30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gif"/><Relationship Id="rId11" Type="http://schemas.openxmlformats.org/officeDocument/2006/relationships/image" Target="../media/image296.gif"/><Relationship Id="rId24" Type="http://schemas.openxmlformats.org/officeDocument/2006/relationships/image" Target="../media/image308.gif"/><Relationship Id="rId5" Type="http://schemas.openxmlformats.org/officeDocument/2006/relationships/image" Target="../media/image290.gif"/><Relationship Id="rId15" Type="http://schemas.openxmlformats.org/officeDocument/2006/relationships/image" Target="../media/image300.gif"/><Relationship Id="rId23" Type="http://schemas.openxmlformats.org/officeDocument/2006/relationships/image" Target="../media/image232.gif"/><Relationship Id="rId10" Type="http://schemas.openxmlformats.org/officeDocument/2006/relationships/image" Target="../media/image295.gif"/><Relationship Id="rId19" Type="http://schemas.openxmlformats.org/officeDocument/2006/relationships/image" Target="../media/image304.gif"/><Relationship Id="rId4" Type="http://schemas.openxmlformats.org/officeDocument/2006/relationships/image" Target="../media/image289.gif"/><Relationship Id="rId9" Type="http://schemas.openxmlformats.org/officeDocument/2006/relationships/image" Target="../media/image294.gif"/><Relationship Id="rId14" Type="http://schemas.openxmlformats.org/officeDocument/2006/relationships/image" Target="../media/image299.gif"/><Relationship Id="rId22" Type="http://schemas.openxmlformats.org/officeDocument/2006/relationships/image" Target="../media/image307.gif"/><Relationship Id="rId27" Type="http://schemas.openxmlformats.org/officeDocument/2006/relationships/image" Target="../media/image311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gif"/><Relationship Id="rId3" Type="http://schemas.openxmlformats.org/officeDocument/2006/relationships/image" Target="../media/image313.gif"/><Relationship Id="rId7" Type="http://schemas.openxmlformats.org/officeDocument/2006/relationships/image" Target="../media/image317.gif"/><Relationship Id="rId2" Type="http://schemas.openxmlformats.org/officeDocument/2006/relationships/image" Target="../media/image3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gif"/><Relationship Id="rId5" Type="http://schemas.openxmlformats.org/officeDocument/2006/relationships/image" Target="../media/image315.gif"/><Relationship Id="rId4" Type="http://schemas.openxmlformats.org/officeDocument/2006/relationships/image" Target="../media/image314.gif"/><Relationship Id="rId9" Type="http://schemas.openxmlformats.org/officeDocument/2006/relationships/hyperlink" Target="https://www.youtube.com/watch?v=qFg8cDnqYCI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gif"/><Relationship Id="rId2" Type="http://schemas.openxmlformats.org/officeDocument/2006/relationships/image" Target="../media/image3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gif"/><Relationship Id="rId4" Type="http://schemas.openxmlformats.org/officeDocument/2006/relationships/image" Target="../media/image31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wikipedia.org/wiki/%EC%84%9C%ED%8F%AC%ED%8A%B8_%EB%B2%A1%ED%84%B0_%EB%A8%B8%EC%8B%A0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7.gif"/><Relationship Id="rId18" Type="http://schemas.openxmlformats.org/officeDocument/2006/relationships/image" Target="../media/image2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12" Type="http://schemas.openxmlformats.org/officeDocument/2006/relationships/image" Target="../media/image16.gif"/><Relationship Id="rId17" Type="http://schemas.openxmlformats.org/officeDocument/2006/relationships/image" Target="../media/image21.gif"/><Relationship Id="rId2" Type="http://schemas.openxmlformats.org/officeDocument/2006/relationships/image" Target="../media/image6.gif"/><Relationship Id="rId16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5.gif"/><Relationship Id="rId5" Type="http://schemas.openxmlformats.org/officeDocument/2006/relationships/image" Target="../media/image9.gif"/><Relationship Id="rId15" Type="http://schemas.openxmlformats.org/officeDocument/2006/relationships/image" Target="../media/image19.gif"/><Relationship Id="rId10" Type="http://schemas.openxmlformats.org/officeDocument/2006/relationships/image" Target="../media/image14.gif"/><Relationship Id="rId19" Type="http://schemas.openxmlformats.org/officeDocument/2006/relationships/image" Target="../media/image23.gif"/><Relationship Id="rId4" Type="http://schemas.openxmlformats.org/officeDocument/2006/relationships/image" Target="../media/image8.gif"/><Relationship Id="rId9" Type="http://schemas.openxmlformats.org/officeDocument/2006/relationships/image" Target="../media/image13.gif"/><Relationship Id="rId1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13" Type="http://schemas.openxmlformats.org/officeDocument/2006/relationships/image" Target="../media/image35.gif"/><Relationship Id="rId18" Type="http://schemas.openxmlformats.org/officeDocument/2006/relationships/image" Target="../media/image40.gif"/><Relationship Id="rId3" Type="http://schemas.openxmlformats.org/officeDocument/2006/relationships/image" Target="../media/image25.gif"/><Relationship Id="rId21" Type="http://schemas.openxmlformats.org/officeDocument/2006/relationships/image" Target="../media/image43.gif"/><Relationship Id="rId7" Type="http://schemas.openxmlformats.org/officeDocument/2006/relationships/image" Target="../media/image29.gif"/><Relationship Id="rId12" Type="http://schemas.openxmlformats.org/officeDocument/2006/relationships/image" Target="../media/image34.gif"/><Relationship Id="rId17" Type="http://schemas.openxmlformats.org/officeDocument/2006/relationships/image" Target="../media/image39.gif"/><Relationship Id="rId2" Type="http://schemas.openxmlformats.org/officeDocument/2006/relationships/image" Target="../media/image24.gif"/><Relationship Id="rId16" Type="http://schemas.openxmlformats.org/officeDocument/2006/relationships/image" Target="../media/image38.gif"/><Relationship Id="rId20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11" Type="http://schemas.openxmlformats.org/officeDocument/2006/relationships/image" Target="../media/image33.gif"/><Relationship Id="rId5" Type="http://schemas.openxmlformats.org/officeDocument/2006/relationships/image" Target="../media/image27.gif"/><Relationship Id="rId15" Type="http://schemas.openxmlformats.org/officeDocument/2006/relationships/image" Target="../media/image37.gif"/><Relationship Id="rId10" Type="http://schemas.openxmlformats.org/officeDocument/2006/relationships/image" Target="../media/image32.gif"/><Relationship Id="rId19" Type="http://schemas.openxmlformats.org/officeDocument/2006/relationships/image" Target="../media/image41.gif"/><Relationship Id="rId4" Type="http://schemas.openxmlformats.org/officeDocument/2006/relationships/image" Target="../media/image26.gif"/><Relationship Id="rId9" Type="http://schemas.openxmlformats.org/officeDocument/2006/relationships/image" Target="../media/image31.gif"/><Relationship Id="rId14" Type="http://schemas.openxmlformats.org/officeDocument/2006/relationships/image" Target="../media/image36.gif"/><Relationship Id="rId22" Type="http://schemas.openxmlformats.org/officeDocument/2006/relationships/image" Target="../media/image44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gif"/><Relationship Id="rId13" Type="http://schemas.openxmlformats.org/officeDocument/2006/relationships/image" Target="../media/image55.gif"/><Relationship Id="rId3" Type="http://schemas.openxmlformats.org/officeDocument/2006/relationships/image" Target="../media/image45.gif"/><Relationship Id="rId7" Type="http://schemas.openxmlformats.org/officeDocument/2006/relationships/image" Target="../media/image49.gif"/><Relationship Id="rId12" Type="http://schemas.openxmlformats.org/officeDocument/2006/relationships/image" Target="../media/image54.gif"/><Relationship Id="rId2" Type="http://schemas.openxmlformats.org/officeDocument/2006/relationships/image" Target="../media/image24.gif"/><Relationship Id="rId16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11" Type="http://schemas.openxmlformats.org/officeDocument/2006/relationships/image" Target="../media/image53.gif"/><Relationship Id="rId5" Type="http://schemas.openxmlformats.org/officeDocument/2006/relationships/image" Target="../media/image47.gif"/><Relationship Id="rId15" Type="http://schemas.openxmlformats.org/officeDocument/2006/relationships/image" Target="../media/image57.gif"/><Relationship Id="rId10" Type="http://schemas.openxmlformats.org/officeDocument/2006/relationships/image" Target="../media/image52.gif"/><Relationship Id="rId4" Type="http://schemas.openxmlformats.org/officeDocument/2006/relationships/image" Target="../media/image46.gif"/><Relationship Id="rId9" Type="http://schemas.openxmlformats.org/officeDocument/2006/relationships/image" Target="../media/image51.gif"/><Relationship Id="rId14" Type="http://schemas.openxmlformats.org/officeDocument/2006/relationships/image" Target="../media/image5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706582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/>
              <a:t>Support vector machine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4000" y="1978430"/>
            <a:ext cx="9144000" cy="691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/>
              <a:t>2021/06/09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702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2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다변수</a:t>
            </a:r>
            <a:r>
              <a:rPr lang="ko-KR" altLang="en-US" sz="2000" dirty="0"/>
              <a:t> 함수의 미분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413270" y="1838518"/>
            <a:ext cx="2385752" cy="101831"/>
            <a:chOff x="396645" y="1795546"/>
            <a:chExt cx="2385752" cy="101831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396645" y="1866204"/>
              <a:ext cx="238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1589520" y="1835031"/>
              <a:ext cx="54033" cy="623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1369234" y="1795546"/>
              <a:ext cx="220286" cy="4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 flipV="1">
              <a:off x="1643554" y="1795547"/>
              <a:ext cx="260173" cy="19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내용 개체 틀 2"/>
          <p:cNvSpPr txBox="1">
            <a:spLocks/>
          </p:cNvSpPr>
          <p:nvPr/>
        </p:nvSpPr>
        <p:spPr>
          <a:xfrm>
            <a:off x="297871" y="855112"/>
            <a:ext cx="570614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다변수</a:t>
            </a:r>
            <a:r>
              <a:rPr lang="ko-KR" altLang="en-US" sz="1100" dirty="0"/>
              <a:t> 함수의 미분을 </a:t>
            </a:r>
            <a:r>
              <a:rPr lang="en-US" altLang="ko-KR" sz="1100" b="1" dirty="0"/>
              <a:t>linear approximation </a:t>
            </a:r>
            <a:r>
              <a:rPr lang="ko-KR" altLang="en-US" sz="1100" b="1" dirty="0"/>
              <a:t>개념</a:t>
            </a:r>
            <a:r>
              <a:rPr lang="ko-KR" altLang="en-US" sz="1100" dirty="0"/>
              <a:t>으로 설명해야 하는 직관적인 이유</a:t>
            </a: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297871" y="1290982"/>
            <a:ext cx="170312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일변수</a:t>
            </a:r>
            <a:r>
              <a:rPr lang="ko-KR" altLang="en-US" sz="1100" dirty="0"/>
              <a:t> 함수의 경우</a:t>
            </a: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297871" y="2466312"/>
            <a:ext cx="1456114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좌극한</a:t>
            </a:r>
            <a:r>
              <a:rPr lang="ko-KR" altLang="en-US" sz="1100" dirty="0"/>
              <a:t> </a:t>
            </a:r>
            <a:r>
              <a:rPr lang="en-US" altLang="ko-KR" sz="1100" dirty="0"/>
              <a:t>= </a:t>
            </a:r>
            <a:r>
              <a:rPr lang="ko-KR" altLang="en-US" sz="1100" dirty="0" err="1"/>
              <a:t>우극한</a:t>
            </a:r>
            <a:endParaRPr lang="ko-KR" altLang="en-US" sz="11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242965" y="1417804"/>
            <a:ext cx="2385752" cy="896799"/>
            <a:chOff x="4968645" y="1403749"/>
            <a:chExt cx="2385752" cy="896799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4968645" y="1866204"/>
              <a:ext cx="238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6161521" y="1403749"/>
              <a:ext cx="0" cy="89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804074" y="1862047"/>
              <a:ext cx="220286" cy="4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6265663" y="1862047"/>
              <a:ext cx="229638" cy="4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 flipV="1">
              <a:off x="6149284" y="1902079"/>
              <a:ext cx="11169" cy="200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153931" y="1632901"/>
              <a:ext cx="6522" cy="19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구부러진 연결선 42"/>
            <p:cNvCxnSpPr/>
            <p:nvPr/>
          </p:nvCxnSpPr>
          <p:spPr>
            <a:xfrm rot="10800000" flipV="1">
              <a:off x="6157193" y="1614104"/>
              <a:ext cx="338111" cy="25625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구부러진 연결선 49"/>
            <p:cNvCxnSpPr/>
            <p:nvPr/>
          </p:nvCxnSpPr>
          <p:spPr>
            <a:xfrm flipV="1">
              <a:off x="5729694" y="1872436"/>
              <a:ext cx="417426" cy="27121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내용 개체 틀 2"/>
          <p:cNvSpPr txBox="1">
            <a:spLocks/>
          </p:cNvSpPr>
          <p:nvPr/>
        </p:nvSpPr>
        <p:spPr>
          <a:xfrm>
            <a:off x="3689927" y="1270596"/>
            <a:ext cx="170312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이변수</a:t>
            </a:r>
            <a:r>
              <a:rPr lang="ko-KR" altLang="en-US" sz="1100" dirty="0"/>
              <a:t> 함수의 경우</a:t>
            </a: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5313971" y="2466313"/>
            <a:ext cx="221493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무수히 많은 방향이 존재</a:t>
            </a:r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297871" y="3796915"/>
            <a:ext cx="7155957" cy="5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즉 </a:t>
            </a:r>
            <a:r>
              <a:rPr lang="ko-KR" altLang="en-US" sz="1100" dirty="0" err="1"/>
              <a:t>편미분</a:t>
            </a:r>
            <a:r>
              <a:rPr lang="ko-KR" altLang="en-US" sz="1100" dirty="0"/>
              <a:t> 만으로는 설명할 수 없는 루트들이 많기 때문에 </a:t>
            </a:r>
            <a:r>
              <a:rPr lang="ko-KR" altLang="en-US" sz="1100" dirty="0">
                <a:solidFill>
                  <a:srgbClr val="FF0000"/>
                </a:solidFill>
              </a:rPr>
              <a:t>그 지점의 값을 근사적으로 구해 모든 루트들이 그 값과 같은 값을 취하면 </a:t>
            </a:r>
            <a:r>
              <a:rPr lang="ko-KR" altLang="en-US" sz="1100" dirty="0"/>
              <a:t>미분가능하다 </a:t>
            </a:r>
            <a:r>
              <a:rPr lang="ko-KR" altLang="en-US" sz="1100" dirty="0" err="1"/>
              <a:t>라고</a:t>
            </a:r>
            <a:r>
              <a:rPr lang="ko-KR" altLang="en-US" sz="1100" dirty="0"/>
              <a:t> 보는 것이다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위해 </a:t>
            </a:r>
            <a:r>
              <a:rPr lang="ko-KR" altLang="en-US" sz="1100" dirty="0">
                <a:solidFill>
                  <a:srgbClr val="FF0000"/>
                </a:solidFill>
              </a:rPr>
              <a:t>거리 </a:t>
            </a:r>
            <a:r>
              <a:rPr lang="en-US" altLang="ko-KR" sz="1100" dirty="0">
                <a:solidFill>
                  <a:srgbClr val="FF0000"/>
                </a:solidFill>
              </a:rPr>
              <a:t>(norm) </a:t>
            </a:r>
            <a:r>
              <a:rPr lang="ko-KR" altLang="en-US" sz="1100" dirty="0">
                <a:solidFill>
                  <a:srgbClr val="FF0000"/>
                </a:solidFill>
              </a:rPr>
              <a:t>개념</a:t>
            </a:r>
            <a:r>
              <a:rPr lang="ko-KR" altLang="en-US" sz="1100" dirty="0"/>
              <a:t>을 사용할 것임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01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다변수</a:t>
            </a:r>
            <a:r>
              <a:rPr lang="ko-KR" altLang="en-US" sz="2000" dirty="0"/>
              <a:t> 함수의 미분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97872" y="855112"/>
            <a:ext cx="2752900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일변수</a:t>
            </a:r>
            <a:r>
              <a:rPr lang="ko-KR" altLang="en-US" sz="1100" dirty="0"/>
              <a:t> 함수의 </a:t>
            </a:r>
            <a:r>
              <a:rPr lang="en-US" altLang="ko-KR" sz="1100" b="1" dirty="0"/>
              <a:t>linear approximation</a:t>
            </a:r>
            <a:endParaRPr lang="ko-KR" altLang="en-US" sz="1100" b="1" dirty="0"/>
          </a:p>
        </p:txBody>
      </p:sp>
      <p:sp>
        <p:nvSpPr>
          <p:cNvPr id="13" name="원호 12"/>
          <p:cNvSpPr/>
          <p:nvPr/>
        </p:nvSpPr>
        <p:spPr>
          <a:xfrm>
            <a:off x="1160319" y="1679171"/>
            <a:ext cx="3070859" cy="1080656"/>
          </a:xfrm>
          <a:prstGeom prst="arc">
            <a:avLst>
              <a:gd name="adj1" fmla="val 10793503"/>
              <a:gd name="adj2" fmla="val 161508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4" name="Picture 14" descr="https://latex.codecogs.com/gif.latex?f%28x%29%3Df%28x_%7B0%7D%29&amp;plus;f%27%28x_%7B0%7D%29%28x-x_%7B0%7D%29&amp;plus;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94" y="1241539"/>
            <a:ext cx="25622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2"/>
          <p:cNvSpPr txBox="1">
            <a:spLocks/>
          </p:cNvSpPr>
          <p:nvPr/>
        </p:nvSpPr>
        <p:spPr>
          <a:xfrm>
            <a:off x="6191338" y="1517013"/>
            <a:ext cx="7837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나머지항</a:t>
            </a:r>
            <a:endParaRPr lang="ko-KR" altLang="en-US" sz="11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05567" y="1372576"/>
            <a:ext cx="3188969" cy="1273384"/>
            <a:chOff x="205567" y="1372576"/>
            <a:chExt cx="3188969" cy="1273384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02227" y="2427316"/>
              <a:ext cx="2751513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656705" y="1372576"/>
              <a:ext cx="0" cy="1204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7319" y="1460409"/>
              <a:ext cx="1978429" cy="672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75609" y="1804899"/>
              <a:ext cx="5818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575609" y="2409131"/>
              <a:ext cx="5818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68780" y="2404456"/>
              <a:ext cx="5818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6" idx="4"/>
              <a:endCxn id="17" idx="0"/>
            </p:cNvCxnSpPr>
            <p:nvPr/>
          </p:nvCxnSpPr>
          <p:spPr>
            <a:xfrm>
              <a:off x="1604704" y="1850618"/>
              <a:ext cx="0" cy="55851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2" name="Picture 2" descr="https://latex.codecogs.com/gif.latex?x_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609" y="2541185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726" y="2520028"/>
              <a:ext cx="100244" cy="8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연결선 24"/>
            <p:cNvCxnSpPr/>
            <p:nvPr/>
          </p:nvCxnSpPr>
          <p:spPr>
            <a:xfrm flipH="1">
              <a:off x="656705" y="1850618"/>
              <a:ext cx="948000" cy="1818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30" name="Picture 10" descr="https://latex.codecogs.com/gif.latex?f%28x_%7B0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67" y="1760130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y%3Df%28x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361" y="1658491"/>
              <a:ext cx="638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/>
            <p:cNvCxnSpPr/>
            <p:nvPr/>
          </p:nvCxnSpPr>
          <p:spPr>
            <a:xfrm>
              <a:off x="2409996" y="1565735"/>
              <a:ext cx="0" cy="133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2852161" y="1431114"/>
              <a:ext cx="484504" cy="220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/>
                <a:t>오차</a:t>
              </a:r>
              <a:endParaRPr lang="ko-KR" altLang="en-US" sz="1000" b="1" dirty="0"/>
            </a:p>
          </p:txBody>
        </p:sp>
        <p:cxnSp>
          <p:nvCxnSpPr>
            <p:cNvPr id="28" name="직선 화살표 연결선 27"/>
            <p:cNvCxnSpPr>
              <a:stCxn id="34" idx="1"/>
            </p:cNvCxnSpPr>
            <p:nvPr/>
          </p:nvCxnSpPr>
          <p:spPr>
            <a:xfrm flipH="1">
              <a:off x="2470610" y="1541377"/>
              <a:ext cx="381551" cy="82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7097426" y="1178125"/>
            <a:ext cx="120698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… </a:t>
            </a:r>
            <a:r>
              <a:rPr lang="ko-KR" altLang="en-US" sz="1100" dirty="0" err="1"/>
              <a:t>테일러</a:t>
            </a:r>
            <a:r>
              <a:rPr lang="ko-KR" altLang="en-US" sz="1100" dirty="0"/>
              <a:t> 급수</a:t>
            </a:r>
            <a:endParaRPr lang="ko-KR" altLang="en-US" sz="11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96092" y="2846930"/>
            <a:ext cx="9578686" cy="537454"/>
            <a:chOff x="596092" y="2846930"/>
            <a:chExt cx="9578686" cy="500747"/>
          </a:xfrm>
        </p:grpSpPr>
        <p:sp>
          <p:nvSpPr>
            <p:cNvPr id="39" name="내용 개체 틀 2"/>
            <p:cNvSpPr txBox="1">
              <a:spLocks/>
            </p:cNvSpPr>
            <p:nvPr/>
          </p:nvSpPr>
          <p:spPr>
            <a:xfrm>
              <a:off x="730481" y="2846930"/>
              <a:ext cx="9444297" cy="5007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근처의 점    에서의 함수 값     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   의</a:t>
              </a:r>
              <a:r>
                <a:rPr lang="en-US" altLang="ko-KR" sz="1100" dirty="0"/>
                <a:t>     </a:t>
              </a:r>
              <a:r>
                <a:rPr lang="ko-KR" altLang="en-US" sz="1100" dirty="0"/>
                <a:t>에서의 접선의    에서의 값                                     로 근사 시키는 것을 함수 값          의 </a:t>
              </a:r>
              <a:r>
                <a:rPr lang="ko-KR" altLang="en-US" sz="1100" dirty="0" err="1"/>
                <a:t>접선근사</a:t>
              </a:r>
              <a:r>
                <a:rPr lang="en-US" altLang="ko-KR" sz="1100" dirty="0"/>
                <a:t>(tangent line approximation) or </a:t>
              </a:r>
              <a:r>
                <a:rPr lang="ko-KR" altLang="en-US" sz="1100" dirty="0" err="1"/>
                <a:t>선형근사</a:t>
              </a:r>
              <a:r>
                <a:rPr lang="en-US" altLang="ko-KR" sz="1100" dirty="0"/>
                <a:t>(linear approximation) </a:t>
              </a:r>
              <a:r>
                <a:rPr lang="ko-KR" altLang="en-US" sz="1100" dirty="0"/>
                <a:t>라 하고 이 경우 근사 값의 오차는 다음 식을 만족한다</a:t>
              </a:r>
              <a:r>
                <a:rPr lang="en-US" altLang="ko-KR" sz="1100" dirty="0"/>
                <a:t>.</a:t>
              </a:r>
              <a:endParaRPr lang="ko-KR" altLang="en-US" sz="1100" b="1" dirty="0"/>
            </a:p>
          </p:txBody>
        </p:sp>
        <p:pic>
          <p:nvPicPr>
            <p:cNvPr id="40" name="Picture 2" descr="https://latex.codecogs.com/gif.latex?x_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92" y="2910393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8" descr="https://latex.codecogs.com/gif.latex?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018" y="2921034"/>
              <a:ext cx="100244" cy="8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s://latex.codecogs.com/gif.latex?f%28x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90" y="2852818"/>
              <a:ext cx="323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115" y="285786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s://latex.codecogs.com/gif.latex?x_%7B0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986" y="2921034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s://latex.codecogs.com/gif.latex?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53" y="2918706"/>
              <a:ext cx="100244" cy="8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0" name="Picture 20" descr="https://latex.codecogs.com/gif.latex?f%28x_%7B0%7D%29&amp;plus;f%27%28x_%7B0%7D%29%28x-x_%7B0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910" y="2857869"/>
              <a:ext cx="1647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6" descr="https://latex.codecogs.com/gif.latex?f%28x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025" y="2852818"/>
              <a:ext cx="323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42" name="Picture 22" descr="https://latex.codecogs.com/gif.latex?f%28x%29%5Capprox%20f%28x_%7B0%7D%29&amp;plus;f%27%28x_%7B0%7D%29%28x-x_%7B0%7D%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94" y="1850617"/>
            <a:ext cx="22193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s://latex.codecogs.com/gif.latex?%5Clim_%7Bx%5Crightarrow%20x_%7B0%7D%7D%5Cfrac%7Bf%28x%29-f%28x_%7B0%7D%29-f%27%28x_%7B0%7D%29%28x-x_%7B0%7D%29%7D%7Bx-x_%7B0%7D%7D%3D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86" y="3461422"/>
            <a:ext cx="29051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367548" y="4191930"/>
            <a:ext cx="9807230" cy="1735045"/>
            <a:chOff x="367548" y="4191930"/>
            <a:chExt cx="9807230" cy="1735045"/>
          </a:xfrm>
        </p:grpSpPr>
        <p:sp>
          <p:nvSpPr>
            <p:cNvPr id="54" name="내용 개체 틀 2"/>
            <p:cNvSpPr txBox="1">
              <a:spLocks/>
            </p:cNvSpPr>
            <p:nvPr/>
          </p:nvSpPr>
          <p:spPr>
            <a:xfrm>
              <a:off x="367548" y="4191930"/>
              <a:ext cx="2683223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/>
                <a:t> (</a:t>
              </a:r>
              <a:r>
                <a:rPr lang="ko-KR" altLang="en-US" sz="1100" dirty="0" err="1"/>
                <a:t>이변수</a:t>
              </a:r>
              <a:r>
                <a:rPr lang="ko-KR" altLang="en-US" sz="1100" dirty="0"/>
                <a:t> 함수의 미분 가능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55" name="내용 개체 틀 2"/>
            <p:cNvSpPr txBox="1">
              <a:spLocks/>
            </p:cNvSpPr>
            <p:nvPr/>
          </p:nvSpPr>
          <p:spPr>
            <a:xfrm>
              <a:off x="367548" y="4481367"/>
              <a:ext cx="9807230" cy="14456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   이              에서 </a:t>
              </a:r>
              <a:r>
                <a:rPr lang="ko-KR" altLang="en-US" sz="1100" b="1" dirty="0"/>
                <a:t>미분가능하다</a:t>
              </a:r>
              <a:r>
                <a:rPr lang="en-US" altLang="ko-KR" sz="1100" b="1" dirty="0"/>
                <a:t>(differentiable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는 말은              에서 </a:t>
              </a:r>
              <a:r>
                <a:rPr lang="ko-KR" altLang="en-US" sz="1100" dirty="0" err="1"/>
                <a:t>편미분</a:t>
              </a:r>
              <a:r>
                <a:rPr lang="ko-KR" altLang="en-US" sz="1100" dirty="0"/>
                <a:t>                           이 존재하고 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err="1"/>
                <a:t>일때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가 성립하는 경우를 뜻한다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5146" name="Picture 26" descr="https://latex.codecogs.com/gif.latex?f%3A%5Cmathbb%7BR%7D%5E%7B2%7D%5Crightarrow%20%5Cmathbb%7BR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3" y="4487369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8" name="Picture 28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782" y="4500879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8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851" y="4500879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2" name="Picture 32" descr="https://latex.codecogs.com/gif.latex?%5Cpartial%20f/%5Cpartial%20x%5C%2C%2C%5C%2C%5Cpartial%20f/%5Cpartial%20y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692" y="4500879"/>
              <a:ext cx="10953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4" name="Picture 34" descr="https://latex.codecogs.com/gif.latex?%28x%2Cy%29%5Crightarrow%20%28x_%7B0%7D%2Cy_%7B0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4162" y="4495034"/>
              <a:ext cx="1171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6" name="Picture 36" descr="https://latex.codecogs.com/gif.latex?%5Clim_%7B%28x%2Cy%29%5Crightarrow%20%28x_%7B0%7D%2Cy_%7B0%7D%29%7D%5Cfrac%7Bf%28x%2Cy%29-f%28x_%7B0%7D%2Cy_%7B0%7D%29-%5Cfrac%7B%5Cpartial%20f%7D%7B%5Cpartial%20x%7D%28x_%7B0%7D%2Cy_%7B0%7D%29%28x-x_%7B0%7D%29-%5Cfrac%7B%5Cpartial%20f%7D%7B%5Cpartial%20y%7D%28x_%7B0%7D%2Cy_%7B0%7D%29%28y-y_%7B0%7D%29%7D%7B%5Cleft%20%5C%7C%20%28x%2Cy%29-%28x_%7B0%7D%2Cy_%7B0%7D%29%20%5Cright%20%5C%7C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475" y="5025902"/>
              <a:ext cx="5181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67548" y="4191930"/>
              <a:ext cx="9699165" cy="16519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latex.codecogs.com/gif.latex?%3D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20" y="5220796"/>
            <a:ext cx="26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/>
          <p:cNvSpPr txBox="1">
            <a:spLocks/>
          </p:cNvSpPr>
          <p:nvPr/>
        </p:nvSpPr>
        <p:spPr>
          <a:xfrm>
            <a:off x="374621" y="6061039"/>
            <a:ext cx="9692091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/>
              <a:t>임의의 </a:t>
            </a:r>
            <a:r>
              <a:rPr lang="en-US" altLang="ko-KR" sz="1100" b="1" dirty="0" err="1"/>
              <a:t>x,y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에 대해 </a:t>
            </a:r>
            <a:r>
              <a:rPr lang="en-US" altLang="ko-KR" sz="1100" b="1" dirty="0"/>
              <a:t>x0,y0 </a:t>
            </a:r>
            <a:r>
              <a:rPr lang="ko-KR" altLang="en-US" sz="1100" b="1" dirty="0"/>
              <a:t>점으로 한없이 가까워질 때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차 근사를 한 값과 </a:t>
            </a:r>
            <a:r>
              <a:rPr lang="en-US" altLang="ko-KR" sz="1100" b="1" dirty="0"/>
              <a:t>f(</a:t>
            </a:r>
            <a:r>
              <a:rPr lang="en-US" altLang="ko-KR" sz="1100" b="1" dirty="0" err="1"/>
              <a:t>x,y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의 값의 차이가 없다는 것</a:t>
            </a:r>
            <a:r>
              <a:rPr lang="en-US" altLang="ko-KR" sz="1100" b="1" dirty="0"/>
              <a:t>.(</a:t>
            </a:r>
            <a:r>
              <a:rPr lang="ko-KR" altLang="en-US" sz="1100" b="1" dirty="0"/>
              <a:t>모든 방면에서 와도 같은 값을 취함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914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다변수</a:t>
            </a:r>
            <a:r>
              <a:rPr lang="ko-KR" altLang="en-US" sz="2000" dirty="0"/>
              <a:t> 함수의 미분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7871" y="787141"/>
            <a:ext cx="7582594" cy="1424044"/>
            <a:chOff x="297871" y="787141"/>
            <a:chExt cx="7582594" cy="1424044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297871" y="1097887"/>
              <a:ext cx="7524405" cy="11132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   이            에서 미분 가능할 때 이 함수의             에서의 </a:t>
              </a:r>
              <a:r>
                <a:rPr lang="ko-KR" altLang="en-US" sz="1100" b="1" dirty="0"/>
                <a:t>접평면</a:t>
              </a:r>
              <a:r>
                <a:rPr lang="en-US" altLang="ko-KR" sz="1100" b="1" dirty="0"/>
                <a:t>(tangent plane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은      내에서 </a:t>
              </a: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err="1"/>
                <a:t>으로</a:t>
              </a:r>
              <a:r>
                <a:rPr lang="ko-KR" altLang="en-US" sz="1100" dirty="0"/>
                <a:t> 정의되는 평면이다</a:t>
              </a:r>
              <a:r>
                <a:rPr lang="en-US" altLang="ko-KR" sz="1100" dirty="0"/>
                <a:t>.</a:t>
              </a:r>
            </a:p>
          </p:txBody>
        </p: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297872" y="787141"/>
              <a:ext cx="145611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접평면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f%3A%5Cmathbb%7BR%7D%5E%7B2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6" y="1097886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230" y="1090786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latex.codecogs.com/gif.latex?%28x_%7B0%7D%2Cy_%7B0%7D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048" y="1088822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b%7BR%7D%5E%7B3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699" y="1113760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z%20%3D%20f%28x_%7B0%7D%2Cy_%7B0%7D%29&amp;plus;%5Cfrac%7B%5Cpartial%20f%7D%7B%5Cpartial%20x%7D%28x_%7B0%7D%2Cy_%7B0%7D%29%28x-x_%7B0%7D%29&amp;plus;%5Cfrac%7B%5Cpartial%20f%7D%7B%5Cpartial%20y%7D%28x_%7B0%7D%2Cy_%7B0%7D%29%28y-y_%7B0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986" y="1507402"/>
              <a:ext cx="4076700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97871" y="787141"/>
              <a:ext cx="7582594" cy="14240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8" descr="https://latex.codecogs.com/gif.latex?z%20%3D%20f%28x_%7B0%7D%2Cy_%7B0%7D%29&amp;plus;%5Cfrac%7B%5Cpartial%20f%7D%7B%5Cpartial%20x%7D%28x_%7B0%7D%2Cy_%7B0%7D%29%28x-x_%7B0%7D%29&amp;plus;%5Cfrac%7B%5Cpartial%20f%7D%7B%5Cpartial%20y%7D%28x_%7B0%7D%2Cy_%7B0%7D%29%28y-y_%7B0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25" y="2928984"/>
            <a:ext cx="40767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0" y="2867513"/>
            <a:ext cx="3416249" cy="249804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97871" y="2556768"/>
            <a:ext cx="666405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예시 </a:t>
            </a:r>
            <a:r>
              <a:rPr lang="en-US" altLang="ko-KR" sz="1100" dirty="0"/>
              <a:t>) </a:t>
            </a:r>
            <a:endParaRPr lang="ko-KR" altLang="en-US" sz="1100" dirty="0"/>
          </a:p>
        </p:txBody>
      </p:sp>
      <p:pic>
        <p:nvPicPr>
          <p:cNvPr id="1034" name="Picture 10" descr="https://latex.codecogs.com/gif.latex?f%28x%2Cy%29%20%3D%203x%5E%7B2%7D&amp;plus;4y%5E%7B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55" y="2576580"/>
            <a:ext cx="14192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4061863" y="2562826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(1,1) </a:t>
            </a:r>
            <a:r>
              <a:rPr lang="ko-KR" altLang="en-US" sz="1100" dirty="0"/>
              <a:t>에서의 접평면은</a:t>
            </a:r>
          </a:p>
        </p:txBody>
      </p:sp>
      <p:pic>
        <p:nvPicPr>
          <p:cNvPr id="1036" name="Picture 12" descr="https://latex.codecogs.com/gif.latex?z%20%3D%207%20&amp;plus;6%28x-1%29&amp;plus;8%28y-1%29%3D6x%20&amp;plus;%208y-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25" y="3587576"/>
            <a:ext cx="3133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승수법을</a:t>
            </a:r>
            <a:r>
              <a:rPr lang="ko-KR" altLang="en-US" sz="1100" dirty="0"/>
              <a:t> 설명할 때 </a:t>
            </a:r>
            <a:r>
              <a:rPr lang="ko-KR" altLang="en-US" sz="1100" dirty="0">
                <a:solidFill>
                  <a:srgbClr val="FF0000"/>
                </a:solidFill>
              </a:rPr>
              <a:t>접평면의 개념</a:t>
            </a:r>
            <a:r>
              <a:rPr lang="ko-KR" altLang="en-US" sz="1100" dirty="0"/>
              <a:t>이 중요함</a:t>
            </a:r>
          </a:p>
        </p:txBody>
      </p:sp>
    </p:spTree>
    <p:extLst>
      <p:ext uri="{BB962C8B-B14F-4D97-AF65-F5344CB8AC3E}">
        <p14:creationId xmlns:p14="http://schemas.microsoft.com/office/powerpoint/2010/main" val="330071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다변수</a:t>
            </a:r>
            <a:r>
              <a:rPr lang="ko-KR" altLang="en-US" sz="2000" dirty="0"/>
              <a:t> 함수의 미분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7502" y="902731"/>
            <a:ext cx="10051473" cy="3469764"/>
            <a:chOff x="447502" y="902731"/>
            <a:chExt cx="10051473" cy="3469764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47502" y="1213476"/>
              <a:ext cx="9984971" cy="3159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                           이      에서 </a:t>
              </a:r>
              <a:r>
                <a:rPr lang="ko-KR" altLang="en-US" sz="1100" b="1" dirty="0"/>
                <a:t>미분가능하다</a:t>
              </a:r>
              <a:r>
                <a:rPr lang="en-US" altLang="ko-KR" sz="1100" b="1" dirty="0"/>
                <a:t>(differentiable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란     의 모든 </a:t>
              </a:r>
              <a:r>
                <a:rPr lang="ko-KR" altLang="en-US" sz="1100" dirty="0" err="1"/>
                <a:t>편미분이</a:t>
              </a:r>
              <a:r>
                <a:rPr lang="ko-KR" altLang="en-US" sz="1100" dirty="0"/>
                <a:t>      에서 존재하고</a:t>
              </a: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이 성립하는 경우를 뜻한다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여기서               는 </a:t>
              </a:r>
              <a:r>
                <a:rPr lang="en-US" altLang="ko-KR" sz="1100" dirty="0"/>
                <a:t>m x n </a:t>
              </a:r>
              <a:r>
                <a:rPr lang="ko-KR" altLang="en-US" sz="1100" dirty="0"/>
                <a:t>행렬</a:t>
              </a:r>
              <a:br>
                <a:rPr lang="en-US" altLang="ko-KR" sz="1100" dirty="0"/>
              </a:b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을 뜻하고                           는 </a:t>
              </a:r>
              <a:r>
                <a:rPr lang="en-US" altLang="ko-KR" sz="1100" dirty="0"/>
                <a:t>m x n </a:t>
              </a:r>
              <a:r>
                <a:rPr lang="ko-KR" altLang="en-US" sz="1100" dirty="0"/>
                <a:t>행렬               와 </a:t>
              </a:r>
              <a:r>
                <a:rPr lang="en-US" altLang="ko-KR" sz="1100" dirty="0"/>
                <a:t>n x 1 </a:t>
              </a:r>
              <a:r>
                <a:rPr lang="ko-KR" altLang="en-US" sz="1100" dirty="0" err="1"/>
                <a:t>열행렬</a:t>
              </a:r>
              <a:r>
                <a:rPr lang="ko-KR" altLang="en-US" sz="1100" dirty="0"/>
                <a:t>               의 곱을 뜻한다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이 경우                           를     의       에서의 </a:t>
              </a:r>
              <a:r>
                <a:rPr lang="ko-KR" altLang="en-US" sz="1100" b="1" dirty="0"/>
                <a:t>미분</a:t>
              </a:r>
              <a:r>
                <a:rPr lang="en-US" altLang="ko-KR" sz="1100" b="1" dirty="0"/>
                <a:t>(derivative)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이라 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때로는 이를 </a:t>
              </a:r>
              <a:r>
                <a:rPr lang="ko-KR" altLang="en-US" sz="1100" b="1" dirty="0" err="1"/>
                <a:t>미분행렬</a:t>
              </a:r>
              <a:r>
                <a:rPr lang="ko-KR" altLang="en-US" sz="1100" dirty="0"/>
                <a:t> 또는 </a:t>
              </a:r>
              <a:r>
                <a:rPr lang="ko-KR" altLang="en-US" sz="1100" b="1" dirty="0" err="1"/>
                <a:t>자코비</a:t>
              </a:r>
              <a:r>
                <a:rPr lang="ko-KR" altLang="en-US" sz="1100" b="1" dirty="0"/>
                <a:t> 행렬</a:t>
              </a:r>
              <a:r>
                <a:rPr lang="en-US" altLang="ko-KR" sz="1100" b="1" dirty="0"/>
                <a:t>(Jacobian matrix) </a:t>
              </a:r>
              <a:r>
                <a:rPr lang="ko-KR" altLang="en-US" sz="1100" dirty="0"/>
                <a:t>라고 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47502" y="902731"/>
              <a:ext cx="2453640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/>
                <a:t> (</a:t>
              </a:r>
              <a:r>
                <a:rPr lang="ko-KR" altLang="en-US" sz="1100" dirty="0" err="1"/>
                <a:t>다변수</a:t>
              </a:r>
              <a:r>
                <a:rPr lang="ko-KR" altLang="en-US" sz="1100" dirty="0"/>
                <a:t> 벡터 함수의 미분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f%3D%28f_%7B1%7D%2C...%2Cf_%7Bm%7D%29%3A%5Cmathbb%7BR%7D%5E%7Bn%7D%5Crightarrow%20%5Cmathbb%7BR%7D%5E%7Bm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467" y="1225628"/>
              <a:ext cx="1971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942" y="125654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293" y="1225628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175" y="125654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%5Clim_%7B%5Cmathbf%7Bx%7D%5Crightarrow%20%5Cmathbf%7Bx_%7B0%7D%7D%7D%20%5Cfrac%7B%5Cleft%20%5C%7C%20f%28%5Cmathbf%7Bx%7D%29-f%28%5Cmathbf%7Bx_%7B0%7D%7D%29-%5Cmathbf%7BD%7Df%28%5Cmathbf%7Bx_%7B0%7D%7D%29%28%5Cmathbf%7Bx-x_%7B0%7D%7D%29%20%5Cright%20%5C%7C%7D%7B%5Cleft%20%5C%7C%20%5Cmathbf%7Bx-x_%7B0%7D%7D%20%5Cright%20%5C%7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76" y="1669728"/>
              <a:ext cx="2943225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5Cmathbf%7BD%7Df%28%5Cmathbf%7Bx_%7B0%7D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89" y="2351954"/>
              <a:ext cx="561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%5Cmathbf%7BD%7Df%28%5Cmathbf%7Bx_%7B0%7D%7D%29%3D%5Cbegin%7Bbmatrix%7D%20%5Cfrac%7B%5Cpartial%20f_%7B1%7D%7D%7B%5Cpartial%20x_%7B1%7D%7D%20%26%5Ccdots%20%26%5Cfrac%7B%5Cpartial%20f_%7B1%7D%7D%7B%5Cpartial%20x_%7Bn%7D%7D%20%5C%5C%20%5Cvdots%20%26%20%5Cddots%20%26%20%5Cvdots%20%5C%5C%20%5Cfrac%7B%5Cpartial%20f_%7Bm%7D%7D%7B%5Cpartial%20x_%7B1%7D%7D%26%20%5Ccdots%20%26%20%5Cfrac%7B%5Cpartial%20f_%7Bm%7D%7D%7B%5Cpartial%20x_%7Bn%7D%7D%20%5Cend%7Bbmatri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392" y="2796054"/>
              <a:ext cx="2038350" cy="75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%5Cmathbf%7BD%7Df%28%5Cmathbf%7Bx_%7B0%7D%7D%29%28%5Cmathbf%7Bx-x_%7B0%7D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855" y="3886835"/>
              <a:ext cx="1190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latex.codecogs.com/gif.latex?%5Cmathbf%7BD%7Df%28%5Cmathbf%7Bx_%7B0%7D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44" y="3894098"/>
              <a:ext cx="561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%28%5Cmathbf%7Bx-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440" y="3876086"/>
              <a:ext cx="609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https://latex.codecogs.com/gif.latex?%5Cmathbf%7BD%7Df%28%5Cmathbf%7Bx_%7B0%7D%7D%29%28%5Cmathbf%7Bx-x_%7B0%7D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335" y="3886835"/>
              <a:ext cx="1190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7313" y="389635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3871" y="393912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47502" y="902731"/>
              <a:ext cx="10051473" cy="34697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0" name="Picture 22" descr="https://latex.codecogs.com/gif.latex?%3D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2178" y="1822128"/>
              <a:ext cx="2667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168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미분의 기하적 의미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승수법을</a:t>
            </a:r>
            <a:r>
              <a:rPr lang="ko-KR" altLang="en-US" sz="1100" dirty="0"/>
              <a:t> 증명할 때 곡선의 느낌이 중요함</a:t>
            </a:r>
          </a:p>
        </p:txBody>
      </p:sp>
      <p:pic>
        <p:nvPicPr>
          <p:cNvPr id="1032" name="Picture 8" descr="https://latex.codecogs.com/gif.latex?f%3A%5Cmathbb%7BR%7D%5Crightarrow%20%5Cmathbb%7BR%7D%5E%7B3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" y="3061451"/>
            <a:ext cx="619431" cy="1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.codecogs.com/gif.latex?f%28t%29%3D%28x%28t%29%2Cy%28t%29%2Cz%28t%29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1" y="3059754"/>
            <a:ext cx="1238862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899878" y="5639434"/>
            <a:ext cx="625419" cy="32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C </a:t>
            </a:r>
            <a:r>
              <a:rPr lang="ko-KR" altLang="en-US" sz="1100" dirty="0"/>
              <a:t>곡선</a:t>
            </a:r>
          </a:p>
        </p:txBody>
      </p:sp>
      <p:pic>
        <p:nvPicPr>
          <p:cNvPr id="48" name="Picture 10" descr="https://latex.codecogs.com/gif.latex?g%5Ccirc%20f%28t%29%3Dh%28t%29%3D%28h_%7B1%7D%28t%29%2Ch_%7B2%7D%28t%29%2Ch_%7B3%7D%28t%29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9" y="2997372"/>
            <a:ext cx="1986452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97872" y="848937"/>
            <a:ext cx="11107190" cy="1985703"/>
            <a:chOff x="297872" y="848937"/>
            <a:chExt cx="11107190" cy="1985703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297872" y="848937"/>
              <a:ext cx="11107190" cy="19857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   와                      에 대하여                                    는 공간      내의 곡선 </a:t>
              </a:r>
              <a:r>
                <a:rPr lang="en-US" altLang="ko-KR" sz="1100" dirty="0"/>
                <a:t>C </a:t>
              </a:r>
              <a:r>
                <a:rPr lang="ko-KR" altLang="en-US" sz="1100" dirty="0"/>
                <a:t>로 생각할 수 있고 </a:t>
              </a:r>
              <a:r>
                <a:rPr lang="ko-KR" altLang="en-US" sz="1100" dirty="0" err="1"/>
                <a:t>합성함수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는 곡선 </a:t>
              </a:r>
              <a:r>
                <a:rPr lang="en-US" altLang="ko-KR" sz="1100" dirty="0"/>
                <a:t>C</a:t>
              </a:r>
              <a:r>
                <a:rPr lang="ko-KR" altLang="en-US" sz="1100" dirty="0"/>
                <a:t>가 함수    에 의하여 보내진       내의 또다른 곡선    로 볼 수 있다</a:t>
              </a:r>
              <a:r>
                <a:rPr lang="en-US" altLang="ko-KR" sz="1100" dirty="0"/>
                <a:t>.                    </a:t>
              </a:r>
              <a:r>
                <a:rPr lang="ko-KR" altLang="en-US" sz="1100" dirty="0"/>
                <a:t>이다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그러면 </a:t>
              </a:r>
              <a:r>
                <a:rPr lang="en-US" altLang="ko-KR" sz="1100" dirty="0"/>
                <a:t>                                       </a:t>
              </a:r>
              <a:r>
                <a:rPr lang="ko-KR" altLang="en-US" sz="1100" dirty="0"/>
                <a:t>는 곡선 </a:t>
              </a:r>
              <a:r>
                <a:rPr lang="en-US" altLang="ko-KR" sz="1100" dirty="0"/>
                <a:t>C </a:t>
              </a:r>
              <a:r>
                <a:rPr lang="ko-KR" altLang="en-US" sz="1100" dirty="0"/>
                <a:t>의 </a:t>
              </a:r>
              <a:r>
                <a:rPr lang="ko-KR" altLang="en-US" sz="1100" dirty="0" err="1"/>
                <a:t>접벡터</a:t>
              </a:r>
              <a:r>
                <a:rPr lang="en-US" altLang="ko-KR" sz="1100" dirty="0"/>
                <a:t>(tangent vector)</a:t>
              </a:r>
            </a:p>
            <a:p>
              <a:pPr marL="0" indent="0">
                <a:buNone/>
              </a:pPr>
              <a:r>
                <a:rPr lang="ko-KR" altLang="en-US" sz="1100" dirty="0"/>
                <a:t>또는 </a:t>
              </a:r>
              <a:r>
                <a:rPr lang="ko-KR" altLang="en-US" sz="1100" dirty="0" err="1"/>
                <a:t>속도벡터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(velocity vector)</a:t>
              </a:r>
              <a:r>
                <a:rPr lang="ko-KR" altLang="en-US" sz="1100" dirty="0"/>
                <a:t>가 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그리고         는 곡선     의 </a:t>
              </a:r>
              <a:r>
                <a:rPr lang="ko-KR" altLang="en-US" sz="1100" dirty="0" err="1"/>
                <a:t>접벡터</a:t>
              </a:r>
              <a:r>
                <a:rPr lang="ko-KR" altLang="en-US" sz="1100" dirty="0"/>
                <a:t> 또는 </a:t>
              </a:r>
              <a:r>
                <a:rPr lang="ko-KR" altLang="en-US" sz="1100" dirty="0" err="1"/>
                <a:t>속도벡터가</a:t>
              </a:r>
              <a:r>
                <a:rPr lang="ko-KR" altLang="en-US" sz="1100" dirty="0"/>
                <a:t> 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이때 </a:t>
              </a:r>
              <a:r>
                <a:rPr lang="ko-KR" altLang="en-US" sz="1100" dirty="0" err="1"/>
                <a:t>연쇄법칙</a:t>
              </a: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는   의 미분                가 </a:t>
              </a:r>
              <a:r>
                <a:rPr lang="en-US" altLang="ko-KR" sz="1100" dirty="0"/>
                <a:t>C </a:t>
              </a:r>
              <a:r>
                <a:rPr lang="ko-KR" altLang="en-US" sz="1100" dirty="0"/>
                <a:t>에서의 </a:t>
              </a:r>
              <a:r>
                <a:rPr lang="ko-KR" altLang="en-US" sz="1100" dirty="0" err="1"/>
                <a:t>접벡터</a:t>
              </a:r>
              <a:r>
                <a:rPr lang="ko-KR" altLang="en-US" sz="1100" dirty="0"/>
                <a:t>         를     에서의 </a:t>
              </a:r>
              <a:r>
                <a:rPr lang="ko-KR" altLang="en-US" sz="1100" dirty="0" err="1"/>
                <a:t>접벡터</a:t>
              </a:r>
              <a:r>
                <a:rPr lang="ko-KR" altLang="en-US" sz="1100" dirty="0"/>
                <a:t>         로 보내는 것을 뜻한다</a:t>
              </a:r>
              <a:r>
                <a:rPr lang="en-US" altLang="ko-KR" sz="1100" dirty="0"/>
                <a:t>.</a:t>
              </a:r>
            </a:p>
          </p:txBody>
        </p:sp>
        <p:pic>
          <p:nvPicPr>
            <p:cNvPr id="6146" name="Picture 2" descr="https://latex.codecogs.com/gif.latex?f%3A%5Cmathbb%7BR%7D%5Crightarrow%20%5Cmathbb%7BR%7D%5E%7B3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53" y="855374"/>
              <a:ext cx="8286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atex.codecogs.com/gif.latex?g%3A%5Cmathbb%7BR%7D%5E%7B3%7D%5Crightarrow%20%5Cmathbb%7BR%7D%5E%7B3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310" y="855374"/>
              <a:ext cx="8763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atex.codecogs.com/gif.latex?f%28t%29%20%3D%20%28x%28t%29%2Cy%28t%29%2Cz%28t%29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666" y="860136"/>
              <a:ext cx="1657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atex.codecogs.com/gif.latex?%5Cmathbb%7BR%7D%5E%7B3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089" y="861551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s://latex.codecogs.com/gif.latex?g%5Ccirc%20f%28t%29%3Dh%28t%29%3D%28h_%7B1%7D%28t%29%2Ch_%7B2%7D%28t%29%2Ch_%7B3%7D%28t%29%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716" y="860136"/>
              <a:ext cx="2657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 descr="https://latex.codecogs.com/gif.latex?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965" y="1189269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s://latex.codecogs.com/gif.latex?%5Cmathbb%7BR%7D%5E%7B3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15" y="1151169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466" y="1176771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2" name="Picture 18" descr="https://latex.codecogs.com/gif.latex?f%27%28t%29%3D%28x%27%28t%29%2Cy%27%28t%29%2Cz%27%28t%29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023" y="1148194"/>
              <a:ext cx="1819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https://latex.codecogs.com/gif.latex?h%27%28t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413" y="1441913"/>
              <a:ext cx="314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82" y="1474557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https://latex.codecogs.com/gif.latex?h%27%28t%29%3D%5Cmathbf%7BD%7Dg%28f%28t%29%29f%27%28t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223" y="1880785"/>
              <a:ext cx="1543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latex.codecogs.com/gif.latex?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14" y="2303175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atex.codecogs.com/gif.latex?%5Cmathbf%7BD%7Dg%28f%28t%29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588" y="2278150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f%27%28t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88" y="2274054"/>
              <a:ext cx="323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395" y="2297721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h%27%28t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289" y="2283314"/>
              <a:ext cx="3143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g%28C%29%3D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139" y="1148753"/>
              <a:ext cx="7239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30" descr="https://latex.codecogs.com/gif.latex?g%28C%29%3D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35" y="5709911"/>
            <a:ext cx="723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" y="3628544"/>
            <a:ext cx="2397917" cy="19106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73" y="3604420"/>
            <a:ext cx="2407567" cy="1958862"/>
          </a:xfrm>
          <a:prstGeom prst="rect">
            <a:avLst/>
          </a:prstGeom>
        </p:spPr>
      </p:pic>
      <p:pic>
        <p:nvPicPr>
          <p:cNvPr id="1056" name="Picture 32" descr="https://latex.codecogs.com/gif.latex?x%28t%29%20%3D%20t%5E%7B2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" y="3378750"/>
            <a:ext cx="477033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latex.codecogs.com/gif.latex?y%28t%29%20%3D%203-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1" y="3380079"/>
            <a:ext cx="647911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latex.codecogs.com/gif.latex?z%28t%29%20%3D%20-2t%5E%7B3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88" y="3359285"/>
            <a:ext cx="633671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2695789" y="4583851"/>
            <a:ext cx="484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4" idx="1"/>
          </p:cNvCxnSpPr>
          <p:nvPr/>
        </p:nvCxnSpPr>
        <p:spPr>
          <a:xfrm flipV="1">
            <a:off x="899878" y="4704661"/>
            <a:ext cx="378589" cy="109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1" idx="3"/>
          </p:cNvCxnSpPr>
          <p:nvPr/>
        </p:nvCxnSpPr>
        <p:spPr>
          <a:xfrm flipV="1">
            <a:off x="4180335" y="4767296"/>
            <a:ext cx="314325" cy="103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https://latex.codecogs.com/gif.latex?h_%7B1%7D%28t%29%3Dsin%5C%2Ct%5E%7B2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90" y="3336329"/>
            <a:ext cx="719110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latex.codecogs.com/gif.latex?h_%7B2%7D%28t%29%3Dsin%5C%2C%283-t%2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09" y="3356069"/>
            <a:ext cx="996786" cy="1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atex.codecogs.com/gif.latex?h_%7B3%7D%28t%29%3Dsin%5C%2C%28-2t%5E%7B3%7D%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04" y="3356069"/>
            <a:ext cx="989666" cy="1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내용 개체 틀 2"/>
          <p:cNvSpPr txBox="1">
            <a:spLocks/>
          </p:cNvSpPr>
          <p:nvPr/>
        </p:nvSpPr>
        <p:spPr>
          <a:xfrm>
            <a:off x="240532" y="6172097"/>
            <a:ext cx="2780006" cy="32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차원</a:t>
            </a:r>
            <a:r>
              <a:rPr lang="en-US" altLang="ko-KR" sz="1100" dirty="0">
                <a:solidFill>
                  <a:srgbClr val="FF0000"/>
                </a:solidFill>
              </a:rPr>
              <a:t>-&gt;3</a:t>
            </a:r>
            <a:r>
              <a:rPr lang="ko-KR" altLang="en-US" sz="1100" dirty="0">
                <a:solidFill>
                  <a:srgbClr val="FF0000"/>
                </a:solidFill>
              </a:rPr>
              <a:t>차원은 </a:t>
            </a:r>
            <a:r>
              <a:rPr lang="ko-KR" altLang="en-US" sz="1100" dirty="0" err="1">
                <a:solidFill>
                  <a:srgbClr val="FF0000"/>
                </a:solidFill>
              </a:rPr>
              <a:t>기하적으로</a:t>
            </a:r>
            <a:r>
              <a:rPr lang="ko-KR" altLang="en-US" sz="1100" dirty="0">
                <a:solidFill>
                  <a:srgbClr val="FF0000"/>
                </a:solidFill>
              </a:rPr>
              <a:t> 곡선을 생각</a:t>
            </a:r>
          </a:p>
        </p:txBody>
      </p:sp>
      <p:pic>
        <p:nvPicPr>
          <p:cNvPr id="1068" name="Picture 44" descr="https://latex.codecogs.com/gif.latex?g%3A%5Cmathbb%7BR%7D%5E%7B3%7D%5Crightarrow%20%5Cmathbb%7BR%7D%5E%7B3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89" y="3015279"/>
            <a:ext cx="655031" cy="1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6587902" y="3411088"/>
            <a:ext cx="4808305" cy="2471533"/>
            <a:chOff x="6426962" y="2647864"/>
            <a:chExt cx="4808305" cy="2471533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6873814" y="5014906"/>
              <a:ext cx="16159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6949345" y="4180409"/>
              <a:ext cx="0" cy="934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6627141" y="4352548"/>
              <a:ext cx="1718733" cy="567267"/>
            </a:xfrm>
            <a:custGeom>
              <a:avLst/>
              <a:gdLst>
                <a:gd name="connsiteX0" fmla="*/ 0 w 1718733"/>
                <a:gd name="connsiteY0" fmla="*/ 567267 h 567267"/>
                <a:gd name="connsiteX1" fmla="*/ 25400 w 1718733"/>
                <a:gd name="connsiteY1" fmla="*/ 524933 h 567267"/>
                <a:gd name="connsiteX2" fmla="*/ 50800 w 1718733"/>
                <a:gd name="connsiteY2" fmla="*/ 499533 h 567267"/>
                <a:gd name="connsiteX3" fmla="*/ 67733 w 1718733"/>
                <a:gd name="connsiteY3" fmla="*/ 474133 h 567267"/>
                <a:gd name="connsiteX4" fmla="*/ 84667 w 1718733"/>
                <a:gd name="connsiteY4" fmla="*/ 457200 h 567267"/>
                <a:gd name="connsiteX5" fmla="*/ 101600 w 1718733"/>
                <a:gd name="connsiteY5" fmla="*/ 431800 h 567267"/>
                <a:gd name="connsiteX6" fmla="*/ 169333 w 1718733"/>
                <a:gd name="connsiteY6" fmla="*/ 381000 h 567267"/>
                <a:gd name="connsiteX7" fmla="*/ 194733 w 1718733"/>
                <a:gd name="connsiteY7" fmla="*/ 364067 h 567267"/>
                <a:gd name="connsiteX8" fmla="*/ 270933 w 1718733"/>
                <a:gd name="connsiteY8" fmla="*/ 296333 h 567267"/>
                <a:gd name="connsiteX9" fmla="*/ 321733 w 1718733"/>
                <a:gd name="connsiteY9" fmla="*/ 270933 h 567267"/>
                <a:gd name="connsiteX10" fmla="*/ 347133 w 1718733"/>
                <a:gd name="connsiteY10" fmla="*/ 245533 h 567267"/>
                <a:gd name="connsiteX11" fmla="*/ 381000 w 1718733"/>
                <a:gd name="connsiteY11" fmla="*/ 228600 h 567267"/>
                <a:gd name="connsiteX12" fmla="*/ 423333 w 1718733"/>
                <a:gd name="connsiteY12" fmla="*/ 194733 h 567267"/>
                <a:gd name="connsiteX13" fmla="*/ 457200 w 1718733"/>
                <a:gd name="connsiteY13" fmla="*/ 177800 h 567267"/>
                <a:gd name="connsiteX14" fmla="*/ 516467 w 1718733"/>
                <a:gd name="connsiteY14" fmla="*/ 127000 h 567267"/>
                <a:gd name="connsiteX15" fmla="*/ 550333 w 1718733"/>
                <a:gd name="connsiteY15" fmla="*/ 101600 h 567267"/>
                <a:gd name="connsiteX16" fmla="*/ 626533 w 1718733"/>
                <a:gd name="connsiteY16" fmla="*/ 67733 h 567267"/>
                <a:gd name="connsiteX17" fmla="*/ 660400 w 1718733"/>
                <a:gd name="connsiteY17" fmla="*/ 50800 h 567267"/>
                <a:gd name="connsiteX18" fmla="*/ 719667 w 1718733"/>
                <a:gd name="connsiteY18" fmla="*/ 33867 h 567267"/>
                <a:gd name="connsiteX19" fmla="*/ 745067 w 1718733"/>
                <a:gd name="connsiteY19" fmla="*/ 16933 h 567267"/>
                <a:gd name="connsiteX20" fmla="*/ 855133 w 1718733"/>
                <a:gd name="connsiteY20" fmla="*/ 0 h 567267"/>
                <a:gd name="connsiteX21" fmla="*/ 1024467 w 1718733"/>
                <a:gd name="connsiteY21" fmla="*/ 8467 h 567267"/>
                <a:gd name="connsiteX22" fmla="*/ 1083733 w 1718733"/>
                <a:gd name="connsiteY22" fmla="*/ 25400 h 567267"/>
                <a:gd name="connsiteX23" fmla="*/ 1151467 w 1718733"/>
                <a:gd name="connsiteY23" fmla="*/ 84667 h 567267"/>
                <a:gd name="connsiteX24" fmla="*/ 1185333 w 1718733"/>
                <a:gd name="connsiteY24" fmla="*/ 160867 h 567267"/>
                <a:gd name="connsiteX25" fmla="*/ 1193800 w 1718733"/>
                <a:gd name="connsiteY25" fmla="*/ 194733 h 567267"/>
                <a:gd name="connsiteX26" fmla="*/ 1210733 w 1718733"/>
                <a:gd name="connsiteY26" fmla="*/ 237067 h 567267"/>
                <a:gd name="connsiteX27" fmla="*/ 1227667 w 1718733"/>
                <a:gd name="connsiteY27" fmla="*/ 321733 h 567267"/>
                <a:gd name="connsiteX28" fmla="*/ 1244600 w 1718733"/>
                <a:gd name="connsiteY28" fmla="*/ 423333 h 567267"/>
                <a:gd name="connsiteX29" fmla="*/ 1261533 w 1718733"/>
                <a:gd name="connsiteY29" fmla="*/ 448733 h 567267"/>
                <a:gd name="connsiteX30" fmla="*/ 1278467 w 1718733"/>
                <a:gd name="connsiteY30" fmla="*/ 465667 h 567267"/>
                <a:gd name="connsiteX31" fmla="*/ 1312333 w 1718733"/>
                <a:gd name="connsiteY31" fmla="*/ 474133 h 567267"/>
                <a:gd name="connsiteX32" fmla="*/ 1363133 w 1718733"/>
                <a:gd name="connsiteY32" fmla="*/ 482600 h 567267"/>
                <a:gd name="connsiteX33" fmla="*/ 1718733 w 1718733"/>
                <a:gd name="connsiteY33" fmla="*/ 482600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8733" h="567267">
                  <a:moveTo>
                    <a:pt x="0" y="567267"/>
                  </a:moveTo>
                  <a:cubicBezTo>
                    <a:pt x="8467" y="553156"/>
                    <a:pt x="15526" y="538098"/>
                    <a:pt x="25400" y="524933"/>
                  </a:cubicBezTo>
                  <a:cubicBezTo>
                    <a:pt x="32584" y="515354"/>
                    <a:pt x="43135" y="508731"/>
                    <a:pt x="50800" y="499533"/>
                  </a:cubicBezTo>
                  <a:cubicBezTo>
                    <a:pt x="57314" y="491716"/>
                    <a:pt x="61376" y="482079"/>
                    <a:pt x="67733" y="474133"/>
                  </a:cubicBezTo>
                  <a:cubicBezTo>
                    <a:pt x="72720" y="467900"/>
                    <a:pt x="79680" y="463433"/>
                    <a:pt x="84667" y="457200"/>
                  </a:cubicBezTo>
                  <a:cubicBezTo>
                    <a:pt x="91024" y="449254"/>
                    <a:pt x="94037" y="438607"/>
                    <a:pt x="101600" y="431800"/>
                  </a:cubicBezTo>
                  <a:cubicBezTo>
                    <a:pt x="122577" y="412920"/>
                    <a:pt x="145851" y="396655"/>
                    <a:pt x="169333" y="381000"/>
                  </a:cubicBezTo>
                  <a:cubicBezTo>
                    <a:pt x="177800" y="375356"/>
                    <a:pt x="187075" y="370768"/>
                    <a:pt x="194733" y="364067"/>
                  </a:cubicBezTo>
                  <a:cubicBezTo>
                    <a:pt x="232381" y="331126"/>
                    <a:pt x="231471" y="320010"/>
                    <a:pt x="270933" y="296333"/>
                  </a:cubicBezTo>
                  <a:cubicBezTo>
                    <a:pt x="287167" y="286592"/>
                    <a:pt x="305981" y="281435"/>
                    <a:pt x="321733" y="270933"/>
                  </a:cubicBezTo>
                  <a:cubicBezTo>
                    <a:pt x="331696" y="264291"/>
                    <a:pt x="337390" y="252492"/>
                    <a:pt x="347133" y="245533"/>
                  </a:cubicBezTo>
                  <a:cubicBezTo>
                    <a:pt x="357404" y="238197"/>
                    <a:pt x="370041" y="234862"/>
                    <a:pt x="381000" y="228600"/>
                  </a:cubicBezTo>
                  <a:cubicBezTo>
                    <a:pt x="488649" y="167088"/>
                    <a:pt x="339893" y="250360"/>
                    <a:pt x="423333" y="194733"/>
                  </a:cubicBezTo>
                  <a:cubicBezTo>
                    <a:pt x="433835" y="187732"/>
                    <a:pt x="445911" y="183444"/>
                    <a:pt x="457200" y="177800"/>
                  </a:cubicBezTo>
                  <a:cubicBezTo>
                    <a:pt x="499346" y="121605"/>
                    <a:pt x="461774" y="161183"/>
                    <a:pt x="516467" y="127000"/>
                  </a:cubicBezTo>
                  <a:cubicBezTo>
                    <a:pt x="528433" y="119521"/>
                    <a:pt x="538367" y="109079"/>
                    <a:pt x="550333" y="101600"/>
                  </a:cubicBezTo>
                  <a:cubicBezTo>
                    <a:pt x="575978" y="85572"/>
                    <a:pt x="598751" y="80081"/>
                    <a:pt x="626533" y="67733"/>
                  </a:cubicBezTo>
                  <a:cubicBezTo>
                    <a:pt x="638067" y="62607"/>
                    <a:pt x="648799" y="55772"/>
                    <a:pt x="660400" y="50800"/>
                  </a:cubicBezTo>
                  <a:cubicBezTo>
                    <a:pt x="677410" y="43510"/>
                    <a:pt x="702474" y="38165"/>
                    <a:pt x="719667" y="33867"/>
                  </a:cubicBezTo>
                  <a:cubicBezTo>
                    <a:pt x="728134" y="28222"/>
                    <a:pt x="735965" y="21484"/>
                    <a:pt x="745067" y="16933"/>
                  </a:cubicBezTo>
                  <a:cubicBezTo>
                    <a:pt x="775576" y="1678"/>
                    <a:pt x="830863" y="2427"/>
                    <a:pt x="855133" y="0"/>
                  </a:cubicBezTo>
                  <a:cubicBezTo>
                    <a:pt x="911578" y="2822"/>
                    <a:pt x="968147" y="3774"/>
                    <a:pt x="1024467" y="8467"/>
                  </a:cubicBezTo>
                  <a:cubicBezTo>
                    <a:pt x="1038646" y="9649"/>
                    <a:pt x="1069035" y="20500"/>
                    <a:pt x="1083733" y="25400"/>
                  </a:cubicBezTo>
                  <a:cubicBezTo>
                    <a:pt x="1133262" y="74928"/>
                    <a:pt x="1109463" y="56663"/>
                    <a:pt x="1151467" y="84667"/>
                  </a:cubicBezTo>
                  <a:cubicBezTo>
                    <a:pt x="1171618" y="145120"/>
                    <a:pt x="1158499" y="120615"/>
                    <a:pt x="1185333" y="160867"/>
                  </a:cubicBezTo>
                  <a:cubicBezTo>
                    <a:pt x="1188155" y="172156"/>
                    <a:pt x="1190120" y="183694"/>
                    <a:pt x="1193800" y="194733"/>
                  </a:cubicBezTo>
                  <a:cubicBezTo>
                    <a:pt x="1198606" y="209151"/>
                    <a:pt x="1206817" y="222382"/>
                    <a:pt x="1210733" y="237067"/>
                  </a:cubicBezTo>
                  <a:cubicBezTo>
                    <a:pt x="1218149" y="264876"/>
                    <a:pt x="1224489" y="293128"/>
                    <a:pt x="1227667" y="321733"/>
                  </a:cubicBezTo>
                  <a:cubicBezTo>
                    <a:pt x="1230350" y="345883"/>
                    <a:pt x="1230415" y="394962"/>
                    <a:pt x="1244600" y="423333"/>
                  </a:cubicBezTo>
                  <a:cubicBezTo>
                    <a:pt x="1249151" y="432434"/>
                    <a:pt x="1255176" y="440787"/>
                    <a:pt x="1261533" y="448733"/>
                  </a:cubicBezTo>
                  <a:cubicBezTo>
                    <a:pt x="1266520" y="454967"/>
                    <a:pt x="1271327" y="462097"/>
                    <a:pt x="1278467" y="465667"/>
                  </a:cubicBezTo>
                  <a:cubicBezTo>
                    <a:pt x="1288875" y="470871"/>
                    <a:pt x="1300923" y="471851"/>
                    <a:pt x="1312333" y="474133"/>
                  </a:cubicBezTo>
                  <a:cubicBezTo>
                    <a:pt x="1329167" y="477500"/>
                    <a:pt x="1345970" y="482242"/>
                    <a:pt x="1363133" y="482600"/>
                  </a:cubicBezTo>
                  <a:cubicBezTo>
                    <a:pt x="1481641" y="485069"/>
                    <a:pt x="1600200" y="482600"/>
                    <a:pt x="1718733" y="4826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9619273" y="5014906"/>
              <a:ext cx="16159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9694804" y="4180409"/>
              <a:ext cx="0" cy="934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0" name="Picture 46" descr="https://latex.codecogs.com/gif.latex?C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804" y="435254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s://latex.codecogs.com/gif.latex?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5075" y="4352548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자유형 42"/>
            <p:cNvSpPr/>
            <p:nvPr/>
          </p:nvSpPr>
          <p:spPr>
            <a:xfrm>
              <a:off x="9575800" y="4089400"/>
              <a:ext cx="1439333" cy="829733"/>
            </a:xfrm>
            <a:custGeom>
              <a:avLst/>
              <a:gdLst>
                <a:gd name="connsiteX0" fmla="*/ 0 w 1439333"/>
                <a:gd name="connsiteY0" fmla="*/ 829733 h 829733"/>
                <a:gd name="connsiteX1" fmla="*/ 16933 w 1439333"/>
                <a:gd name="connsiteY1" fmla="*/ 778933 h 829733"/>
                <a:gd name="connsiteX2" fmla="*/ 67733 w 1439333"/>
                <a:gd name="connsiteY2" fmla="*/ 728133 h 829733"/>
                <a:gd name="connsiteX3" fmla="*/ 101600 w 1439333"/>
                <a:gd name="connsiteY3" fmla="*/ 677333 h 829733"/>
                <a:gd name="connsiteX4" fmla="*/ 169333 w 1439333"/>
                <a:gd name="connsiteY4" fmla="*/ 601133 h 829733"/>
                <a:gd name="connsiteX5" fmla="*/ 203200 w 1439333"/>
                <a:gd name="connsiteY5" fmla="*/ 584200 h 829733"/>
                <a:gd name="connsiteX6" fmla="*/ 237067 w 1439333"/>
                <a:gd name="connsiteY6" fmla="*/ 558800 h 829733"/>
                <a:gd name="connsiteX7" fmla="*/ 262467 w 1439333"/>
                <a:gd name="connsiteY7" fmla="*/ 541867 h 829733"/>
                <a:gd name="connsiteX8" fmla="*/ 287867 w 1439333"/>
                <a:gd name="connsiteY8" fmla="*/ 516467 h 829733"/>
                <a:gd name="connsiteX9" fmla="*/ 372533 w 1439333"/>
                <a:gd name="connsiteY9" fmla="*/ 465667 h 829733"/>
                <a:gd name="connsiteX10" fmla="*/ 406400 w 1439333"/>
                <a:gd name="connsiteY10" fmla="*/ 431800 h 829733"/>
                <a:gd name="connsiteX11" fmla="*/ 448733 w 1439333"/>
                <a:gd name="connsiteY11" fmla="*/ 397933 h 829733"/>
                <a:gd name="connsiteX12" fmla="*/ 482600 w 1439333"/>
                <a:gd name="connsiteY12" fmla="*/ 364067 h 829733"/>
                <a:gd name="connsiteX13" fmla="*/ 524933 w 1439333"/>
                <a:gd name="connsiteY13" fmla="*/ 347133 h 829733"/>
                <a:gd name="connsiteX14" fmla="*/ 575733 w 1439333"/>
                <a:gd name="connsiteY14" fmla="*/ 313267 h 829733"/>
                <a:gd name="connsiteX15" fmla="*/ 626533 w 1439333"/>
                <a:gd name="connsiteY15" fmla="*/ 279400 h 829733"/>
                <a:gd name="connsiteX16" fmla="*/ 668867 w 1439333"/>
                <a:gd name="connsiteY16" fmla="*/ 270933 h 829733"/>
                <a:gd name="connsiteX17" fmla="*/ 745067 w 1439333"/>
                <a:gd name="connsiteY17" fmla="*/ 254000 h 829733"/>
                <a:gd name="connsiteX18" fmla="*/ 863600 w 1439333"/>
                <a:gd name="connsiteY18" fmla="*/ 262467 h 829733"/>
                <a:gd name="connsiteX19" fmla="*/ 889000 w 1439333"/>
                <a:gd name="connsiteY19" fmla="*/ 279400 h 829733"/>
                <a:gd name="connsiteX20" fmla="*/ 914400 w 1439333"/>
                <a:gd name="connsiteY20" fmla="*/ 287867 h 829733"/>
                <a:gd name="connsiteX21" fmla="*/ 982133 w 1439333"/>
                <a:gd name="connsiteY21" fmla="*/ 364067 h 829733"/>
                <a:gd name="connsiteX22" fmla="*/ 990600 w 1439333"/>
                <a:gd name="connsiteY22" fmla="*/ 397933 h 829733"/>
                <a:gd name="connsiteX23" fmla="*/ 1007533 w 1439333"/>
                <a:gd name="connsiteY23" fmla="*/ 431800 h 829733"/>
                <a:gd name="connsiteX24" fmla="*/ 1016000 w 1439333"/>
                <a:gd name="connsiteY24" fmla="*/ 474133 h 829733"/>
                <a:gd name="connsiteX25" fmla="*/ 982133 w 1439333"/>
                <a:gd name="connsiteY25" fmla="*/ 635000 h 829733"/>
                <a:gd name="connsiteX26" fmla="*/ 956733 w 1439333"/>
                <a:gd name="connsiteY26" fmla="*/ 643467 h 829733"/>
                <a:gd name="connsiteX27" fmla="*/ 889000 w 1439333"/>
                <a:gd name="connsiteY27" fmla="*/ 626533 h 829733"/>
                <a:gd name="connsiteX28" fmla="*/ 939800 w 1439333"/>
                <a:gd name="connsiteY28" fmla="*/ 457200 h 829733"/>
                <a:gd name="connsiteX29" fmla="*/ 965200 w 1439333"/>
                <a:gd name="connsiteY29" fmla="*/ 423333 h 829733"/>
                <a:gd name="connsiteX30" fmla="*/ 999067 w 1439333"/>
                <a:gd name="connsiteY30" fmla="*/ 364067 h 829733"/>
                <a:gd name="connsiteX31" fmla="*/ 1024467 w 1439333"/>
                <a:gd name="connsiteY31" fmla="*/ 330200 h 829733"/>
                <a:gd name="connsiteX32" fmla="*/ 1041400 w 1439333"/>
                <a:gd name="connsiteY32" fmla="*/ 304800 h 829733"/>
                <a:gd name="connsiteX33" fmla="*/ 1083733 w 1439333"/>
                <a:gd name="connsiteY33" fmla="*/ 254000 h 829733"/>
                <a:gd name="connsiteX34" fmla="*/ 1117600 w 1439333"/>
                <a:gd name="connsiteY34" fmla="*/ 203200 h 829733"/>
                <a:gd name="connsiteX35" fmla="*/ 1193800 w 1439333"/>
                <a:gd name="connsiteY35" fmla="*/ 143933 h 829733"/>
                <a:gd name="connsiteX36" fmla="*/ 1286933 w 1439333"/>
                <a:gd name="connsiteY36" fmla="*/ 93133 h 829733"/>
                <a:gd name="connsiteX37" fmla="*/ 1363133 w 1439333"/>
                <a:gd name="connsiteY37" fmla="*/ 42333 h 829733"/>
                <a:gd name="connsiteX38" fmla="*/ 1380067 w 1439333"/>
                <a:gd name="connsiteY38" fmla="*/ 25400 h 829733"/>
                <a:gd name="connsiteX39" fmla="*/ 1439333 w 1439333"/>
                <a:gd name="connsiteY39" fmla="*/ 0 h 82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39333" h="829733">
                  <a:moveTo>
                    <a:pt x="0" y="829733"/>
                  </a:moveTo>
                  <a:cubicBezTo>
                    <a:pt x="5644" y="812800"/>
                    <a:pt x="7032" y="793785"/>
                    <a:pt x="16933" y="778933"/>
                  </a:cubicBezTo>
                  <a:cubicBezTo>
                    <a:pt x="30217" y="759008"/>
                    <a:pt x="67733" y="728133"/>
                    <a:pt x="67733" y="728133"/>
                  </a:cubicBezTo>
                  <a:cubicBezTo>
                    <a:pt x="82135" y="684928"/>
                    <a:pt x="67007" y="717692"/>
                    <a:pt x="101600" y="677333"/>
                  </a:cubicBezTo>
                  <a:cubicBezTo>
                    <a:pt x="120573" y="655198"/>
                    <a:pt x="143045" y="614276"/>
                    <a:pt x="169333" y="601133"/>
                  </a:cubicBezTo>
                  <a:cubicBezTo>
                    <a:pt x="180622" y="595489"/>
                    <a:pt x="192497" y="590889"/>
                    <a:pt x="203200" y="584200"/>
                  </a:cubicBezTo>
                  <a:cubicBezTo>
                    <a:pt x="215166" y="576721"/>
                    <a:pt x="225584" y="567002"/>
                    <a:pt x="237067" y="558800"/>
                  </a:cubicBezTo>
                  <a:cubicBezTo>
                    <a:pt x="245347" y="552886"/>
                    <a:pt x="254650" y="548381"/>
                    <a:pt x="262467" y="541867"/>
                  </a:cubicBezTo>
                  <a:cubicBezTo>
                    <a:pt x="271665" y="534202"/>
                    <a:pt x="278669" y="524132"/>
                    <a:pt x="287867" y="516467"/>
                  </a:cubicBezTo>
                  <a:cubicBezTo>
                    <a:pt x="307297" y="500275"/>
                    <a:pt x="360112" y="474700"/>
                    <a:pt x="372533" y="465667"/>
                  </a:cubicBezTo>
                  <a:cubicBezTo>
                    <a:pt x="385445" y="456277"/>
                    <a:pt x="394468" y="442407"/>
                    <a:pt x="406400" y="431800"/>
                  </a:cubicBezTo>
                  <a:cubicBezTo>
                    <a:pt x="419906" y="419794"/>
                    <a:pt x="435227" y="409939"/>
                    <a:pt x="448733" y="397933"/>
                  </a:cubicBezTo>
                  <a:cubicBezTo>
                    <a:pt x="460665" y="387327"/>
                    <a:pt x="469316" y="372923"/>
                    <a:pt x="482600" y="364067"/>
                  </a:cubicBezTo>
                  <a:cubicBezTo>
                    <a:pt x="495246" y="355637"/>
                    <a:pt x="510822" y="352778"/>
                    <a:pt x="524933" y="347133"/>
                  </a:cubicBezTo>
                  <a:cubicBezTo>
                    <a:pt x="557277" y="314791"/>
                    <a:pt x="524474" y="344023"/>
                    <a:pt x="575733" y="313267"/>
                  </a:cubicBezTo>
                  <a:cubicBezTo>
                    <a:pt x="593184" y="302796"/>
                    <a:pt x="606577" y="283391"/>
                    <a:pt x="626533" y="279400"/>
                  </a:cubicBezTo>
                  <a:cubicBezTo>
                    <a:pt x="640644" y="276578"/>
                    <a:pt x="654819" y="274055"/>
                    <a:pt x="668867" y="270933"/>
                  </a:cubicBezTo>
                  <a:cubicBezTo>
                    <a:pt x="776480" y="247019"/>
                    <a:pt x="617383" y="279537"/>
                    <a:pt x="745067" y="254000"/>
                  </a:cubicBezTo>
                  <a:cubicBezTo>
                    <a:pt x="784578" y="256822"/>
                    <a:pt x="824591" y="255583"/>
                    <a:pt x="863600" y="262467"/>
                  </a:cubicBezTo>
                  <a:cubicBezTo>
                    <a:pt x="873621" y="264235"/>
                    <a:pt x="879899" y="274849"/>
                    <a:pt x="889000" y="279400"/>
                  </a:cubicBezTo>
                  <a:cubicBezTo>
                    <a:pt x="896982" y="283391"/>
                    <a:pt x="905933" y="285045"/>
                    <a:pt x="914400" y="287867"/>
                  </a:cubicBezTo>
                  <a:cubicBezTo>
                    <a:pt x="972395" y="345862"/>
                    <a:pt x="951917" y="318741"/>
                    <a:pt x="982133" y="364067"/>
                  </a:cubicBezTo>
                  <a:cubicBezTo>
                    <a:pt x="984955" y="375356"/>
                    <a:pt x="986514" y="387038"/>
                    <a:pt x="990600" y="397933"/>
                  </a:cubicBezTo>
                  <a:cubicBezTo>
                    <a:pt x="995032" y="409751"/>
                    <a:pt x="1003542" y="419826"/>
                    <a:pt x="1007533" y="431800"/>
                  </a:cubicBezTo>
                  <a:cubicBezTo>
                    <a:pt x="1012084" y="445452"/>
                    <a:pt x="1013178" y="460022"/>
                    <a:pt x="1016000" y="474133"/>
                  </a:cubicBezTo>
                  <a:cubicBezTo>
                    <a:pt x="1011501" y="546121"/>
                    <a:pt x="1038278" y="597570"/>
                    <a:pt x="982133" y="635000"/>
                  </a:cubicBezTo>
                  <a:cubicBezTo>
                    <a:pt x="974707" y="639951"/>
                    <a:pt x="965200" y="640645"/>
                    <a:pt x="956733" y="643467"/>
                  </a:cubicBezTo>
                  <a:cubicBezTo>
                    <a:pt x="934155" y="637822"/>
                    <a:pt x="896359" y="648611"/>
                    <a:pt x="889000" y="626533"/>
                  </a:cubicBezTo>
                  <a:cubicBezTo>
                    <a:pt x="851203" y="513143"/>
                    <a:pt x="893650" y="509943"/>
                    <a:pt x="939800" y="457200"/>
                  </a:cubicBezTo>
                  <a:cubicBezTo>
                    <a:pt x="949092" y="446580"/>
                    <a:pt x="957721" y="435299"/>
                    <a:pt x="965200" y="423333"/>
                  </a:cubicBezTo>
                  <a:cubicBezTo>
                    <a:pt x="1014811" y="343955"/>
                    <a:pt x="952454" y="429325"/>
                    <a:pt x="999067" y="364067"/>
                  </a:cubicBezTo>
                  <a:cubicBezTo>
                    <a:pt x="1007269" y="352584"/>
                    <a:pt x="1016265" y="341683"/>
                    <a:pt x="1024467" y="330200"/>
                  </a:cubicBezTo>
                  <a:cubicBezTo>
                    <a:pt x="1030381" y="321920"/>
                    <a:pt x="1035153" y="312832"/>
                    <a:pt x="1041400" y="304800"/>
                  </a:cubicBezTo>
                  <a:cubicBezTo>
                    <a:pt x="1054933" y="287401"/>
                    <a:pt x="1070508" y="271634"/>
                    <a:pt x="1083733" y="254000"/>
                  </a:cubicBezTo>
                  <a:cubicBezTo>
                    <a:pt x="1095944" y="237719"/>
                    <a:pt x="1100667" y="214489"/>
                    <a:pt x="1117600" y="203200"/>
                  </a:cubicBezTo>
                  <a:cubicBezTo>
                    <a:pt x="1208679" y="142482"/>
                    <a:pt x="1032639" y="261143"/>
                    <a:pt x="1193800" y="143933"/>
                  </a:cubicBezTo>
                  <a:cubicBezTo>
                    <a:pt x="1285975" y="76896"/>
                    <a:pt x="1182750" y="162588"/>
                    <a:pt x="1286933" y="93133"/>
                  </a:cubicBezTo>
                  <a:cubicBezTo>
                    <a:pt x="1373418" y="35477"/>
                    <a:pt x="1305149" y="61662"/>
                    <a:pt x="1363133" y="42333"/>
                  </a:cubicBezTo>
                  <a:cubicBezTo>
                    <a:pt x="1368778" y="36689"/>
                    <a:pt x="1372927" y="28970"/>
                    <a:pt x="1380067" y="25400"/>
                  </a:cubicBezTo>
                  <a:cubicBezTo>
                    <a:pt x="1452843" y="-10987"/>
                    <a:pt x="1414179" y="25157"/>
                    <a:pt x="143933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4" name="Picture 50" descr="https://latex.codecogs.com/gif.latex?f%28t%29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62" y="4938422"/>
              <a:ext cx="285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https://latex.codecogs.com/gif.latex?h%28t%29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078" y="4938422"/>
              <a:ext cx="266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https://latex.codecogs.com/gif.latex?f%28t_%7B0%7D%29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906" y="4514923"/>
              <a:ext cx="3619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타원 43"/>
            <p:cNvSpPr/>
            <p:nvPr/>
          </p:nvSpPr>
          <p:spPr>
            <a:xfrm>
              <a:off x="7709287" y="4391600"/>
              <a:ext cx="80045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0684438" y="4248036"/>
              <a:ext cx="80045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0" name="Picture 56" descr="https://latex.codecogs.com/gif.latex?h%28t_%7B0%7D%29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878" y="4333948"/>
              <a:ext cx="3429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https://latex.codecogs.com/gif.latex?f%27%28t_%7B0%7D%29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509" y="4070111"/>
              <a:ext cx="400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직선 화살표 연결선 45"/>
            <p:cNvCxnSpPr/>
            <p:nvPr/>
          </p:nvCxnSpPr>
          <p:spPr>
            <a:xfrm>
              <a:off x="7664072" y="4215540"/>
              <a:ext cx="241207" cy="4137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10489951" y="4029763"/>
              <a:ext cx="469017" cy="436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4" name="Picture 60" descr="https://latex.codecogs.com/gif.latex?h%27%28t_%7B0%7D%29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483" y="3979623"/>
              <a:ext cx="381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https://latex.codecogs.com/gif.latex?%5Cmathbf%7BD%7D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459" y="2692631"/>
              <a:ext cx="2381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아래로 구부러진 화살표 55"/>
            <p:cNvSpPr/>
            <p:nvPr/>
          </p:nvSpPr>
          <p:spPr>
            <a:xfrm rot="21139309">
              <a:off x="7674164" y="2887661"/>
              <a:ext cx="3133380" cy="1206490"/>
            </a:xfrm>
            <a:prstGeom prst="curvedDownArrow">
              <a:avLst>
                <a:gd name="adj1" fmla="val 0"/>
                <a:gd name="adj2" fmla="val 9572"/>
                <a:gd name="adj3" fmla="val 145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내용 개체 틀 2"/>
            <p:cNvSpPr txBox="1">
              <a:spLocks/>
            </p:cNvSpPr>
            <p:nvPr/>
          </p:nvSpPr>
          <p:spPr>
            <a:xfrm>
              <a:off x="8641715" y="2647864"/>
              <a:ext cx="2156061" cy="3219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는 </a:t>
              </a:r>
              <a:r>
                <a:rPr lang="ko-KR" altLang="en-US" sz="1100" dirty="0" err="1"/>
                <a:t>접벡터를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접벡터로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45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9" y="3539067"/>
            <a:ext cx="2956500" cy="1279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2" y="2984037"/>
            <a:ext cx="2747805" cy="2386069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2960717" cy="39387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미분의 기하적 의미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승수법을</a:t>
            </a:r>
            <a:r>
              <a:rPr lang="ko-KR" altLang="en-US" sz="1100" dirty="0"/>
              <a:t> 증명할 때 </a:t>
            </a:r>
            <a:r>
              <a:rPr lang="ko-KR" altLang="en-US" sz="1100" dirty="0" err="1">
                <a:solidFill>
                  <a:srgbClr val="FF0000"/>
                </a:solidFill>
              </a:rPr>
              <a:t>접벡터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접평면 </a:t>
            </a:r>
            <a:r>
              <a:rPr lang="ko-KR" altLang="en-US" sz="1100" dirty="0"/>
              <a:t>의 느낌이 중요함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97872" y="793937"/>
            <a:ext cx="10791306" cy="444418"/>
            <a:chOff x="297872" y="793937"/>
            <a:chExt cx="10791306" cy="444418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297872" y="793937"/>
              <a:ext cx="10791306" cy="4444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다변수</a:t>
              </a:r>
              <a:r>
                <a:rPr lang="ko-KR" altLang="en-US" sz="1100" dirty="0"/>
                <a:t> 함수의 미분이 갖는 이와 같은 성질은 좀 더 일반적으로 성립한다</a:t>
              </a:r>
              <a:r>
                <a:rPr lang="en-US" altLang="ko-KR" sz="1100" dirty="0"/>
                <a:t>. 3</a:t>
              </a:r>
              <a:r>
                <a:rPr lang="ko-KR" altLang="en-US" sz="1100" dirty="0"/>
                <a:t>차원 공간 내의 곡면     가 </a:t>
              </a:r>
              <a:r>
                <a:rPr lang="en-US" altLang="ko-KR" sz="1100" dirty="0"/>
                <a:t>3</a:t>
              </a:r>
              <a:r>
                <a:rPr lang="ko-KR" altLang="en-US" sz="1100" dirty="0"/>
                <a:t>차원 내의 다른 곡면    로 함수                     에 의하여 보내질 때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   의 미분은      의 접평면을     의 접평면으로 즉</a:t>
              </a:r>
              <a:r>
                <a:rPr lang="en-US" altLang="ko-KR" sz="1100" dirty="0"/>
                <a:t>,     </a:t>
              </a:r>
              <a:r>
                <a:rPr lang="ko-KR" altLang="en-US" sz="1100" dirty="0"/>
                <a:t>에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접하는 벡터를     에 접하는 벡터로 보내준다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080" y="839888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7357" y="83988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f%3A%5Cmathbb%7BR%7D%5E%7B3%7D%5Crightarrow%20%5Cmathbb%7BR%7D%5E%7B3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626" y="793937"/>
              <a:ext cx="89535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gif.latex?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62" y="98443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258" y="1003854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773" y="1004727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840" y="998969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latex.codecogs.com/gif.latex?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391" y="998969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https://latex.codecogs.com/gif.latex?f%28x%2Cy%29%3D%20%5Csqrt%7B1-x%5E%7B2%7D-y%5E%7B2%7D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8" y="1685859"/>
            <a:ext cx="17430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/>
          <p:cNvSpPr txBox="1">
            <a:spLocks/>
          </p:cNvSpPr>
          <p:nvPr/>
        </p:nvSpPr>
        <p:spPr>
          <a:xfrm>
            <a:off x="297872" y="1685859"/>
            <a:ext cx="39177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2060" name="Picture 12" descr="https://latex.codecogs.com/gif.latex?%280%2C%5Cfrac%7B1%7D%7B2%7D%2C%5Cfrac%7B%5Csqrt%7B3%7D%7D%7B2%7D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14" y="5730745"/>
            <a:ext cx="74295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>
            <a:stCxn id="2060" idx="1"/>
          </p:cNvCxnSpPr>
          <p:nvPr/>
        </p:nvCxnSpPr>
        <p:spPr>
          <a:xfrm flipH="1" flipV="1">
            <a:off x="2404533" y="4032786"/>
            <a:ext cx="482581" cy="1893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97872" y="2124809"/>
            <a:ext cx="3241195" cy="319299"/>
            <a:chOff x="297872" y="2124809"/>
            <a:chExt cx="3241195" cy="319299"/>
          </a:xfrm>
        </p:grpSpPr>
        <p:sp>
          <p:nvSpPr>
            <p:cNvPr id="27" name="내용 개체 틀 2"/>
            <p:cNvSpPr txBox="1">
              <a:spLocks/>
            </p:cNvSpPr>
            <p:nvPr/>
          </p:nvSpPr>
          <p:spPr>
            <a:xfrm>
              <a:off x="297872" y="2133363"/>
              <a:ext cx="3241195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곡면    에서                       점에서의 접평면</a:t>
              </a:r>
            </a:p>
          </p:txBody>
        </p:sp>
        <p:pic>
          <p:nvPicPr>
            <p:cNvPr id="2062" name="Picture 14" descr="https://latex.codecogs.com/gif.latex?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8" y="2181844"/>
              <a:ext cx="13335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%280%2C1/2%2C%5Csqrt%7B3%7D/2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77" y="2124809"/>
              <a:ext cx="10096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직선 화살표 연결선 30"/>
          <p:cNvCxnSpPr>
            <a:stCxn id="27" idx="2"/>
          </p:cNvCxnSpPr>
          <p:nvPr/>
        </p:nvCxnSpPr>
        <p:spPr>
          <a:xfrm flipH="1">
            <a:off x="1510736" y="2444108"/>
            <a:ext cx="407734" cy="1094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https://latex.codecogs.com/gif.latex?S%20%3D%20%5Cfrac%7B1%7D%7B2%7D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52" y="2091682"/>
            <a:ext cx="6000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아래로 구부러진 화살표 35"/>
          <p:cNvSpPr/>
          <p:nvPr/>
        </p:nvSpPr>
        <p:spPr>
          <a:xfrm>
            <a:off x="2025737" y="3249157"/>
            <a:ext cx="4411729" cy="518509"/>
          </a:xfrm>
          <a:prstGeom prst="curvedDownArrow">
            <a:avLst>
              <a:gd name="adj1" fmla="val 0"/>
              <a:gd name="adj2" fmla="val 9101"/>
              <a:gd name="adj3" fmla="val 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3643536" y="2935391"/>
            <a:ext cx="2049989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/>
              <a:t>접평면을 접평면으로 보내줌</a:t>
            </a:r>
            <a:endParaRPr lang="ko-KR" altLang="en-US" sz="1100" dirty="0"/>
          </a:p>
        </p:txBody>
      </p:sp>
      <p:pic>
        <p:nvPicPr>
          <p:cNvPr id="2068" name="Picture 20" descr="https://latex.codecogs.com/gif.latex?%5Cphi%20%28f%29%20%3D%20%5Cfrac%7B1%7D%7B2%7D%5Csqrt%7B1-x%5E%7B2%7D-y%5E%7B2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52" y="1646717"/>
            <a:ext cx="16954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내용 개체 틀 2"/>
          <p:cNvSpPr txBox="1">
            <a:spLocks/>
          </p:cNvSpPr>
          <p:nvPr/>
        </p:nvSpPr>
        <p:spPr>
          <a:xfrm>
            <a:off x="652087" y="4032786"/>
            <a:ext cx="629705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/>
              <a:t>곡면 </a:t>
            </a:r>
            <a:r>
              <a:rPr lang="en-US" altLang="ko-KR" sz="1100" b="1" dirty="0"/>
              <a:t>G</a:t>
            </a:r>
            <a:endParaRPr lang="ko-KR" altLang="en-US" sz="1100" b="1" dirty="0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6088227" y="4299855"/>
            <a:ext cx="629705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/>
              <a:t>곡면 </a:t>
            </a:r>
            <a:r>
              <a:rPr lang="en-US" altLang="ko-KR" sz="1100" b="1" dirty="0"/>
              <a:t>S</a:t>
            </a:r>
            <a:endParaRPr lang="ko-KR" altLang="en-US" sz="1100" b="1" dirty="0"/>
          </a:p>
        </p:txBody>
      </p:sp>
      <p:cxnSp>
        <p:nvCxnSpPr>
          <p:cNvPr id="44" name="직선 화살표 연결선 43"/>
          <p:cNvCxnSpPr>
            <a:stCxn id="6" idx="3"/>
            <a:endCxn id="5" idx="1"/>
          </p:cNvCxnSpPr>
          <p:nvPr/>
        </p:nvCxnSpPr>
        <p:spPr>
          <a:xfrm>
            <a:off x="3447517" y="4177072"/>
            <a:ext cx="2116272" cy="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https://latex.codecogs.com/gif.latex?%5Cph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34" y="4212399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%5Cmathbf%7BD%7D%5Cph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91" y="3322928"/>
            <a:ext cx="2571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2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405799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방향미분과</a:t>
            </a:r>
            <a:r>
              <a:rPr lang="ko-KR" altLang="en-US" sz="2000" dirty="0"/>
              <a:t> 기울기 벡터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7872" y="736659"/>
            <a:ext cx="11190317" cy="751319"/>
            <a:chOff x="297872" y="736659"/>
            <a:chExt cx="11190317" cy="751319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297872" y="736659"/>
              <a:ext cx="11190317" cy="7513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일변수</a:t>
              </a:r>
              <a:r>
                <a:rPr lang="ko-KR" altLang="en-US" sz="1100" dirty="0"/>
                <a:t> 함수의 미분을 </a:t>
              </a:r>
              <a:r>
                <a:rPr lang="ko-KR" altLang="en-US" sz="1100" dirty="0" err="1"/>
                <a:t>다변수</a:t>
              </a:r>
              <a:r>
                <a:rPr lang="ko-KR" altLang="en-US" sz="1100" dirty="0"/>
                <a:t> 함수로 확장하기 위해 </a:t>
              </a:r>
              <a:r>
                <a:rPr lang="ko-KR" altLang="en-US" sz="1100" dirty="0" err="1"/>
                <a:t>편미분을</a:t>
              </a:r>
              <a:r>
                <a:rPr lang="ko-KR" altLang="en-US" sz="1100" dirty="0"/>
                <a:t> 먼저 정의했다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하지만 </a:t>
              </a:r>
              <a:r>
                <a:rPr lang="ko-KR" altLang="en-US" sz="1100" dirty="0" err="1"/>
                <a:t>편미분은</a:t>
              </a:r>
              <a:r>
                <a:rPr lang="ko-KR" altLang="en-US" sz="1100" dirty="0"/>
                <a:t> 함수의 좌표축 방향으로의 변화율을 나타낸 것이다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좌표축과 평행한 직선으로만 </a:t>
              </a:r>
              <a:r>
                <a:rPr lang="ko-KR" altLang="en-US" sz="1100" dirty="0" err="1"/>
                <a:t>정의역을</a:t>
              </a:r>
              <a:r>
                <a:rPr lang="ko-KR" altLang="en-US" sz="1100" dirty="0"/>
                <a:t> 제한한 </a:t>
              </a:r>
              <a:r>
                <a:rPr lang="ko-KR" altLang="en-US" sz="1100" dirty="0" err="1"/>
                <a:t>함수만을</a:t>
              </a:r>
              <a:r>
                <a:rPr lang="ko-KR" altLang="en-US" sz="1100" dirty="0"/>
                <a:t> 생각하기보다 좀 더 일반적으로     를 지나는 임의의 직선으로 제한하여도 이러한 제한된 함수의 미분을 생각할 수 있다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즉 임의의 벡터             에 대하여 이 벡터와 평행하고      를 지나는      내의 직선             를 </a:t>
              </a:r>
              <a:r>
                <a:rPr lang="ko-KR" altLang="en-US" sz="1100" dirty="0" err="1"/>
                <a:t>정의역으로</a:t>
              </a:r>
              <a:r>
                <a:rPr lang="ko-KR" altLang="en-US" sz="1100" dirty="0"/>
                <a:t> 제한한 함수의 미분을 생각할 수 있는데 이것이    의      방향으로의 </a:t>
              </a:r>
              <a:r>
                <a:rPr lang="ko-KR" altLang="en-US" sz="1100" dirty="0" err="1"/>
                <a:t>방향미분이라</a:t>
              </a:r>
              <a:r>
                <a:rPr lang="ko-KR" altLang="en-US" sz="1100" dirty="0"/>
                <a:t> 한다</a:t>
              </a:r>
              <a:r>
                <a:rPr lang="en-US" altLang="ko-KR" sz="1100" dirty="0"/>
                <a:t>. </a:t>
              </a:r>
              <a:r>
                <a:rPr lang="ko-KR" altLang="en-US" sz="1100" dirty="0" err="1"/>
                <a:t>방향미분의</a:t>
              </a:r>
              <a:r>
                <a:rPr lang="ko-KR" altLang="en-US" sz="1100" dirty="0"/>
                <a:t> 엄밀한 정의는 다음과 같다</a:t>
              </a:r>
              <a:r>
                <a:rPr lang="en-US" altLang="ko-KR" sz="1100" dirty="0"/>
                <a:t>.</a:t>
              </a:r>
            </a:p>
          </p:txBody>
        </p:sp>
        <p:pic>
          <p:nvPicPr>
            <p:cNvPr id="3074" name="Picture 2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495" y="95244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bf%7Bv%7D%5Cin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6237" y="923868"/>
              <a:ext cx="5238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420" y="110533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91" y="1095808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x_%7B0%7D&amp;plus;%7Dt%5Cmathbf%7Bv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820" y="1076758"/>
              <a:ext cx="4762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676" y="106723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126" y="1103574"/>
              <a:ext cx="146486" cy="10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97871" y="1701280"/>
            <a:ext cx="11190317" cy="1291302"/>
            <a:chOff x="297871" y="1701280"/>
            <a:chExt cx="11190317" cy="1291302"/>
          </a:xfrm>
        </p:grpSpPr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297872" y="1701280"/>
              <a:ext cx="949036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297871" y="2012025"/>
              <a:ext cx="11190317" cy="589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단위벡터</a:t>
              </a:r>
              <a:r>
                <a:rPr lang="ko-KR" altLang="en-US" sz="1100" dirty="0"/>
                <a:t>            와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즉             </a:t>
              </a:r>
              <a:r>
                <a:rPr lang="en-US" altLang="ko-KR" sz="1100" dirty="0"/>
                <a:t>)  </a:t>
              </a:r>
              <a:r>
                <a:rPr lang="ko-KR" altLang="en-US" sz="1100" dirty="0"/>
                <a:t>점               에 대하여 함수                    의      에서의      방향으로의 </a:t>
              </a:r>
              <a:r>
                <a:rPr lang="ko-KR" altLang="en-US" sz="1100" b="1" dirty="0" err="1"/>
                <a:t>방향미분</a:t>
              </a:r>
              <a:r>
                <a:rPr lang="en-US" altLang="ko-KR" sz="1100" b="1" dirty="0"/>
                <a:t>(directional derivative</a:t>
              </a:r>
              <a:r>
                <a:rPr lang="en-US" altLang="ko-KR" sz="1100" dirty="0"/>
                <a:t>)              </a:t>
              </a:r>
              <a:r>
                <a:rPr lang="ko-KR" altLang="en-US" sz="1100" dirty="0"/>
                <a:t>는 다음과 같이 주어진 값이다</a:t>
              </a:r>
              <a:r>
                <a:rPr lang="en-US" altLang="ko-KR" sz="1100" dirty="0"/>
                <a:t>. </a:t>
              </a:r>
              <a:endParaRPr lang="ko-KR" altLang="en-US" sz="1100" dirty="0"/>
            </a:p>
          </p:txBody>
        </p:sp>
        <p:pic>
          <p:nvPicPr>
            <p:cNvPr id="17" name="Picture 4" descr="https://latex.codecogs.com/gif.latex?%5Cmathbf%7Bv%7D%5Cin%20%5Cmathbb%7BR%7D%5E%7Bn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970" y="2052001"/>
              <a:ext cx="5238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%5Cleft%20%5C%7C%20%5Cmathbf%7Bv%7D%20%5Cright%20%5C%7C%3D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395" y="2052001"/>
              <a:ext cx="571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mathbf%7Bx_%7B0%7D%7D%5Cin%20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513" y="2042476"/>
              <a:ext cx="6000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633" y="2042476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579" y="206628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160" y="2073938"/>
              <a:ext cx="146486" cy="10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%5Cmathbf%7BD_%7Bv%7D%7Df%28%5Cmathbf%7Bx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9081" y="2024062"/>
              <a:ext cx="571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%5Cmathbf%7BD_%7Bv%7D%7Df%28%5Cmathbf%7Bx%7D%29%3D%5Cfrac%7Bd%7D%7Bdt%7Df%28%5Cmathbf%7Bx%7D&amp;plus;t%5Cmathbf%7Bv%7D%29%5Cmid%20_%7Bt%3D0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945" y="2550678"/>
              <a:ext cx="2000250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7871" y="1701280"/>
              <a:ext cx="11190317" cy="12913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0359" y="3841424"/>
            <a:ext cx="4856999" cy="2093864"/>
            <a:chOff x="548640" y="3242907"/>
            <a:chExt cx="4856999" cy="2093864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1957500" y="4854633"/>
              <a:ext cx="953337" cy="325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1321723" y="3592425"/>
              <a:ext cx="1" cy="971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321723" y="4563687"/>
              <a:ext cx="1818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548640" y="4563687"/>
              <a:ext cx="773083" cy="773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1128452" y="4497185"/>
              <a:ext cx="380393" cy="13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2014580" y="5022966"/>
              <a:ext cx="380393" cy="133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1521229" y="3411513"/>
              <a:ext cx="1438607" cy="861229"/>
            </a:xfrm>
            <a:custGeom>
              <a:avLst/>
              <a:gdLst>
                <a:gd name="connsiteX0" fmla="*/ 0 w 1438607"/>
                <a:gd name="connsiteY0" fmla="*/ 445592 h 861229"/>
                <a:gd name="connsiteX1" fmla="*/ 0 w 1438607"/>
                <a:gd name="connsiteY1" fmla="*/ 445592 h 861229"/>
                <a:gd name="connsiteX2" fmla="*/ 216131 w 1438607"/>
                <a:gd name="connsiteY2" fmla="*/ 462218 h 861229"/>
                <a:gd name="connsiteX3" fmla="*/ 241069 w 1438607"/>
                <a:gd name="connsiteY3" fmla="*/ 470531 h 861229"/>
                <a:gd name="connsiteX4" fmla="*/ 290946 w 1438607"/>
                <a:gd name="connsiteY4" fmla="*/ 495469 h 861229"/>
                <a:gd name="connsiteX5" fmla="*/ 324196 w 1438607"/>
                <a:gd name="connsiteY5" fmla="*/ 520407 h 861229"/>
                <a:gd name="connsiteX6" fmla="*/ 349135 w 1438607"/>
                <a:gd name="connsiteY6" fmla="*/ 528720 h 861229"/>
                <a:gd name="connsiteX7" fmla="*/ 407324 w 1438607"/>
                <a:gd name="connsiteY7" fmla="*/ 561971 h 861229"/>
                <a:gd name="connsiteX8" fmla="*/ 465513 w 1438607"/>
                <a:gd name="connsiteY8" fmla="*/ 620160 h 861229"/>
                <a:gd name="connsiteX9" fmla="*/ 490451 w 1438607"/>
                <a:gd name="connsiteY9" fmla="*/ 636785 h 861229"/>
                <a:gd name="connsiteX10" fmla="*/ 523702 w 1438607"/>
                <a:gd name="connsiteY10" fmla="*/ 670036 h 861229"/>
                <a:gd name="connsiteX11" fmla="*/ 540327 w 1438607"/>
                <a:gd name="connsiteY11" fmla="*/ 686662 h 861229"/>
                <a:gd name="connsiteX12" fmla="*/ 548640 w 1438607"/>
                <a:gd name="connsiteY12" fmla="*/ 711600 h 861229"/>
                <a:gd name="connsiteX13" fmla="*/ 556953 w 1438607"/>
                <a:gd name="connsiteY13" fmla="*/ 744851 h 861229"/>
                <a:gd name="connsiteX14" fmla="*/ 573578 w 1438607"/>
                <a:gd name="connsiteY14" fmla="*/ 769789 h 861229"/>
                <a:gd name="connsiteX15" fmla="*/ 590204 w 1438607"/>
                <a:gd name="connsiteY15" fmla="*/ 836291 h 861229"/>
                <a:gd name="connsiteX16" fmla="*/ 598516 w 1438607"/>
                <a:gd name="connsiteY16" fmla="*/ 861229 h 861229"/>
                <a:gd name="connsiteX17" fmla="*/ 631767 w 1438607"/>
                <a:gd name="connsiteY17" fmla="*/ 827978 h 861229"/>
                <a:gd name="connsiteX18" fmla="*/ 648393 w 1438607"/>
                <a:gd name="connsiteY18" fmla="*/ 811352 h 861229"/>
                <a:gd name="connsiteX19" fmla="*/ 665018 w 1438607"/>
                <a:gd name="connsiteY19" fmla="*/ 778102 h 861229"/>
                <a:gd name="connsiteX20" fmla="*/ 681644 w 1438607"/>
                <a:gd name="connsiteY20" fmla="*/ 761476 h 861229"/>
                <a:gd name="connsiteX21" fmla="*/ 723207 w 1438607"/>
                <a:gd name="connsiteY21" fmla="*/ 711600 h 861229"/>
                <a:gd name="connsiteX22" fmla="*/ 748146 w 1438607"/>
                <a:gd name="connsiteY22" fmla="*/ 703287 h 861229"/>
                <a:gd name="connsiteX23" fmla="*/ 814647 w 1438607"/>
                <a:gd name="connsiteY23" fmla="*/ 653411 h 861229"/>
                <a:gd name="connsiteX24" fmla="*/ 831273 w 1438607"/>
                <a:gd name="connsiteY24" fmla="*/ 636785 h 861229"/>
                <a:gd name="connsiteX25" fmla="*/ 856211 w 1438607"/>
                <a:gd name="connsiteY25" fmla="*/ 620160 h 861229"/>
                <a:gd name="connsiteX26" fmla="*/ 872836 w 1438607"/>
                <a:gd name="connsiteY26" fmla="*/ 603534 h 861229"/>
                <a:gd name="connsiteX27" fmla="*/ 931026 w 1438607"/>
                <a:gd name="connsiteY27" fmla="*/ 570283 h 861229"/>
                <a:gd name="connsiteX28" fmla="*/ 980902 w 1438607"/>
                <a:gd name="connsiteY28" fmla="*/ 553658 h 861229"/>
                <a:gd name="connsiteX29" fmla="*/ 1047404 w 1438607"/>
                <a:gd name="connsiteY29" fmla="*/ 537032 h 861229"/>
                <a:gd name="connsiteX30" fmla="*/ 1313411 w 1438607"/>
                <a:gd name="connsiteY30" fmla="*/ 545345 h 861229"/>
                <a:gd name="connsiteX31" fmla="*/ 1346662 w 1438607"/>
                <a:gd name="connsiteY31" fmla="*/ 553658 h 861229"/>
                <a:gd name="connsiteX32" fmla="*/ 1371600 w 1438607"/>
                <a:gd name="connsiteY32" fmla="*/ 570283 h 861229"/>
                <a:gd name="connsiteX33" fmla="*/ 1421476 w 1438607"/>
                <a:gd name="connsiteY33" fmla="*/ 595222 h 861229"/>
                <a:gd name="connsiteX34" fmla="*/ 1438102 w 1438607"/>
                <a:gd name="connsiteY34" fmla="*/ 561971 h 861229"/>
                <a:gd name="connsiteX35" fmla="*/ 1421476 w 1438607"/>
                <a:gd name="connsiteY35" fmla="*/ 404029 h 861229"/>
                <a:gd name="connsiteX36" fmla="*/ 1404851 w 1438607"/>
                <a:gd name="connsiteY36" fmla="*/ 379091 h 861229"/>
                <a:gd name="connsiteX37" fmla="*/ 1388226 w 1438607"/>
                <a:gd name="connsiteY37" fmla="*/ 362465 h 861229"/>
                <a:gd name="connsiteX38" fmla="*/ 1371600 w 1438607"/>
                <a:gd name="connsiteY38" fmla="*/ 320902 h 861229"/>
                <a:gd name="connsiteX39" fmla="*/ 1363287 w 1438607"/>
                <a:gd name="connsiteY39" fmla="*/ 295963 h 861229"/>
                <a:gd name="connsiteX40" fmla="*/ 1346662 w 1438607"/>
                <a:gd name="connsiteY40" fmla="*/ 262712 h 861229"/>
                <a:gd name="connsiteX41" fmla="*/ 1338349 w 1438607"/>
                <a:gd name="connsiteY41" fmla="*/ 229462 h 861229"/>
                <a:gd name="connsiteX42" fmla="*/ 1305098 w 1438607"/>
                <a:gd name="connsiteY42" fmla="*/ 179585 h 861229"/>
                <a:gd name="connsiteX43" fmla="*/ 1296786 w 1438607"/>
                <a:gd name="connsiteY43" fmla="*/ 154647 h 861229"/>
                <a:gd name="connsiteX44" fmla="*/ 1255222 w 1438607"/>
                <a:gd name="connsiteY44" fmla="*/ 121396 h 861229"/>
                <a:gd name="connsiteX45" fmla="*/ 1221971 w 1438607"/>
                <a:gd name="connsiteY45" fmla="*/ 88145 h 861229"/>
                <a:gd name="connsiteX46" fmla="*/ 1197033 w 1438607"/>
                <a:gd name="connsiteY46" fmla="*/ 71520 h 861229"/>
                <a:gd name="connsiteX47" fmla="*/ 1180407 w 1438607"/>
                <a:gd name="connsiteY47" fmla="*/ 54894 h 861229"/>
                <a:gd name="connsiteX48" fmla="*/ 1155469 w 1438607"/>
                <a:gd name="connsiteY48" fmla="*/ 46582 h 861229"/>
                <a:gd name="connsiteX49" fmla="*/ 1138844 w 1438607"/>
                <a:gd name="connsiteY49" fmla="*/ 29956 h 861229"/>
                <a:gd name="connsiteX50" fmla="*/ 1113906 w 1438607"/>
                <a:gd name="connsiteY50" fmla="*/ 21643 h 861229"/>
                <a:gd name="connsiteX51" fmla="*/ 997527 w 1438607"/>
                <a:gd name="connsiteY51" fmla="*/ 13331 h 861229"/>
                <a:gd name="connsiteX52" fmla="*/ 964276 w 1438607"/>
                <a:gd name="connsiteY52" fmla="*/ 5018 h 861229"/>
                <a:gd name="connsiteX53" fmla="*/ 673331 w 1438607"/>
                <a:gd name="connsiteY53" fmla="*/ 21643 h 861229"/>
                <a:gd name="connsiteX54" fmla="*/ 648393 w 1438607"/>
                <a:gd name="connsiteY54" fmla="*/ 38269 h 861229"/>
                <a:gd name="connsiteX55" fmla="*/ 598516 w 1438607"/>
                <a:gd name="connsiteY55" fmla="*/ 54894 h 861229"/>
                <a:gd name="connsiteX56" fmla="*/ 507076 w 1438607"/>
                <a:gd name="connsiteY56" fmla="*/ 88145 h 861229"/>
                <a:gd name="connsiteX57" fmla="*/ 490451 w 1438607"/>
                <a:gd name="connsiteY57" fmla="*/ 104771 h 861229"/>
                <a:gd name="connsiteX58" fmla="*/ 465513 w 1438607"/>
                <a:gd name="connsiteY58" fmla="*/ 113083 h 861229"/>
                <a:gd name="connsiteX59" fmla="*/ 407324 w 1438607"/>
                <a:gd name="connsiteY59" fmla="*/ 138022 h 861229"/>
                <a:gd name="connsiteX60" fmla="*/ 365760 w 1438607"/>
                <a:gd name="connsiteY60" fmla="*/ 171272 h 861229"/>
                <a:gd name="connsiteX61" fmla="*/ 340822 w 1438607"/>
                <a:gd name="connsiteY61" fmla="*/ 187898 h 861229"/>
                <a:gd name="connsiteX62" fmla="*/ 282633 w 1438607"/>
                <a:gd name="connsiteY62" fmla="*/ 237774 h 861229"/>
                <a:gd name="connsiteX63" fmla="*/ 216131 w 1438607"/>
                <a:gd name="connsiteY63" fmla="*/ 295963 h 861229"/>
                <a:gd name="connsiteX64" fmla="*/ 191193 w 1438607"/>
                <a:gd name="connsiteY64" fmla="*/ 312589 h 861229"/>
                <a:gd name="connsiteX65" fmla="*/ 166255 w 1438607"/>
                <a:gd name="connsiteY65" fmla="*/ 320902 h 861229"/>
                <a:gd name="connsiteX66" fmla="*/ 149629 w 1438607"/>
                <a:gd name="connsiteY66" fmla="*/ 337527 h 861229"/>
                <a:gd name="connsiteX67" fmla="*/ 116378 w 1438607"/>
                <a:gd name="connsiteY67" fmla="*/ 354152 h 861229"/>
                <a:gd name="connsiteX68" fmla="*/ 83127 w 1438607"/>
                <a:gd name="connsiteY68" fmla="*/ 387403 h 861229"/>
                <a:gd name="connsiteX69" fmla="*/ 66502 w 1438607"/>
                <a:gd name="connsiteY69" fmla="*/ 404029 h 861229"/>
                <a:gd name="connsiteX70" fmla="*/ 0 w 1438607"/>
                <a:gd name="connsiteY70" fmla="*/ 445592 h 86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38607" h="861229">
                  <a:moveTo>
                    <a:pt x="0" y="445592"/>
                  </a:moveTo>
                  <a:lnTo>
                    <a:pt x="0" y="445592"/>
                  </a:lnTo>
                  <a:cubicBezTo>
                    <a:pt x="88151" y="449790"/>
                    <a:pt x="141826" y="443641"/>
                    <a:pt x="216131" y="462218"/>
                  </a:cubicBezTo>
                  <a:cubicBezTo>
                    <a:pt x="224632" y="464343"/>
                    <a:pt x="232756" y="467760"/>
                    <a:pt x="241069" y="470531"/>
                  </a:cubicBezTo>
                  <a:cubicBezTo>
                    <a:pt x="279789" y="509248"/>
                    <a:pt x="229662" y="464826"/>
                    <a:pt x="290946" y="495469"/>
                  </a:cubicBezTo>
                  <a:cubicBezTo>
                    <a:pt x="303338" y="501665"/>
                    <a:pt x="312167" y="513533"/>
                    <a:pt x="324196" y="520407"/>
                  </a:cubicBezTo>
                  <a:cubicBezTo>
                    <a:pt x="331804" y="524755"/>
                    <a:pt x="341081" y="525268"/>
                    <a:pt x="349135" y="528720"/>
                  </a:cubicBezTo>
                  <a:cubicBezTo>
                    <a:pt x="363294" y="534788"/>
                    <a:pt x="394673" y="550585"/>
                    <a:pt x="407324" y="561971"/>
                  </a:cubicBezTo>
                  <a:cubicBezTo>
                    <a:pt x="427713" y="580321"/>
                    <a:pt x="442689" y="604944"/>
                    <a:pt x="465513" y="620160"/>
                  </a:cubicBezTo>
                  <a:cubicBezTo>
                    <a:pt x="473826" y="625702"/>
                    <a:pt x="482866" y="630283"/>
                    <a:pt x="490451" y="636785"/>
                  </a:cubicBezTo>
                  <a:cubicBezTo>
                    <a:pt x="502352" y="646986"/>
                    <a:pt x="512618" y="658952"/>
                    <a:pt x="523702" y="670036"/>
                  </a:cubicBezTo>
                  <a:lnTo>
                    <a:pt x="540327" y="686662"/>
                  </a:lnTo>
                  <a:cubicBezTo>
                    <a:pt x="543098" y="694975"/>
                    <a:pt x="546233" y="703175"/>
                    <a:pt x="548640" y="711600"/>
                  </a:cubicBezTo>
                  <a:cubicBezTo>
                    <a:pt x="551779" y="722585"/>
                    <a:pt x="552453" y="734350"/>
                    <a:pt x="556953" y="744851"/>
                  </a:cubicBezTo>
                  <a:cubicBezTo>
                    <a:pt x="560888" y="754034"/>
                    <a:pt x="569110" y="760853"/>
                    <a:pt x="573578" y="769789"/>
                  </a:cubicBezTo>
                  <a:cubicBezTo>
                    <a:pt x="583079" y="788792"/>
                    <a:pt x="585461" y="817319"/>
                    <a:pt x="590204" y="836291"/>
                  </a:cubicBezTo>
                  <a:cubicBezTo>
                    <a:pt x="592329" y="844792"/>
                    <a:pt x="595745" y="852916"/>
                    <a:pt x="598516" y="861229"/>
                  </a:cubicBezTo>
                  <a:cubicBezTo>
                    <a:pt x="642852" y="846450"/>
                    <a:pt x="609600" y="864924"/>
                    <a:pt x="631767" y="827978"/>
                  </a:cubicBezTo>
                  <a:cubicBezTo>
                    <a:pt x="635799" y="821257"/>
                    <a:pt x="644045" y="817873"/>
                    <a:pt x="648393" y="811352"/>
                  </a:cubicBezTo>
                  <a:cubicBezTo>
                    <a:pt x="655267" y="801042"/>
                    <a:pt x="658144" y="788412"/>
                    <a:pt x="665018" y="778102"/>
                  </a:cubicBezTo>
                  <a:cubicBezTo>
                    <a:pt x="669366" y="771581"/>
                    <a:pt x="676748" y="767596"/>
                    <a:pt x="681644" y="761476"/>
                  </a:cubicBezTo>
                  <a:cubicBezTo>
                    <a:pt x="699169" y="739569"/>
                    <a:pt x="697818" y="728526"/>
                    <a:pt x="723207" y="711600"/>
                  </a:cubicBezTo>
                  <a:cubicBezTo>
                    <a:pt x="730498" y="706739"/>
                    <a:pt x="739833" y="706058"/>
                    <a:pt x="748146" y="703287"/>
                  </a:cubicBezTo>
                  <a:cubicBezTo>
                    <a:pt x="820053" y="631378"/>
                    <a:pt x="743742" y="700680"/>
                    <a:pt x="814647" y="653411"/>
                  </a:cubicBezTo>
                  <a:cubicBezTo>
                    <a:pt x="821168" y="649064"/>
                    <a:pt x="825153" y="641681"/>
                    <a:pt x="831273" y="636785"/>
                  </a:cubicBezTo>
                  <a:cubicBezTo>
                    <a:pt x="839074" y="630544"/>
                    <a:pt x="848410" y="626401"/>
                    <a:pt x="856211" y="620160"/>
                  </a:cubicBezTo>
                  <a:cubicBezTo>
                    <a:pt x="862331" y="615264"/>
                    <a:pt x="866716" y="608430"/>
                    <a:pt x="872836" y="603534"/>
                  </a:cubicBezTo>
                  <a:cubicBezTo>
                    <a:pt x="887828" y="591540"/>
                    <a:pt x="913965" y="577107"/>
                    <a:pt x="931026" y="570283"/>
                  </a:cubicBezTo>
                  <a:cubicBezTo>
                    <a:pt x="947297" y="563774"/>
                    <a:pt x="963901" y="557908"/>
                    <a:pt x="980902" y="553658"/>
                  </a:cubicBezTo>
                  <a:lnTo>
                    <a:pt x="1047404" y="537032"/>
                  </a:lnTo>
                  <a:cubicBezTo>
                    <a:pt x="1136073" y="539803"/>
                    <a:pt x="1224835" y="540424"/>
                    <a:pt x="1313411" y="545345"/>
                  </a:cubicBezTo>
                  <a:cubicBezTo>
                    <a:pt x="1324818" y="545979"/>
                    <a:pt x="1336161" y="549158"/>
                    <a:pt x="1346662" y="553658"/>
                  </a:cubicBezTo>
                  <a:cubicBezTo>
                    <a:pt x="1355845" y="557593"/>
                    <a:pt x="1362664" y="565815"/>
                    <a:pt x="1371600" y="570283"/>
                  </a:cubicBezTo>
                  <a:cubicBezTo>
                    <a:pt x="1440424" y="604695"/>
                    <a:pt x="1350016" y="547580"/>
                    <a:pt x="1421476" y="595222"/>
                  </a:cubicBezTo>
                  <a:cubicBezTo>
                    <a:pt x="1427018" y="584138"/>
                    <a:pt x="1437483" y="574348"/>
                    <a:pt x="1438102" y="561971"/>
                  </a:cubicBezTo>
                  <a:cubicBezTo>
                    <a:pt x="1438588" y="552257"/>
                    <a:pt x="1441993" y="445064"/>
                    <a:pt x="1421476" y="404029"/>
                  </a:cubicBezTo>
                  <a:cubicBezTo>
                    <a:pt x="1417008" y="395093"/>
                    <a:pt x="1411092" y="386892"/>
                    <a:pt x="1404851" y="379091"/>
                  </a:cubicBezTo>
                  <a:cubicBezTo>
                    <a:pt x="1399955" y="372971"/>
                    <a:pt x="1393768" y="368007"/>
                    <a:pt x="1388226" y="362465"/>
                  </a:cubicBezTo>
                  <a:cubicBezTo>
                    <a:pt x="1382684" y="348611"/>
                    <a:pt x="1376839" y="334874"/>
                    <a:pt x="1371600" y="320902"/>
                  </a:cubicBezTo>
                  <a:cubicBezTo>
                    <a:pt x="1368523" y="312697"/>
                    <a:pt x="1366739" y="304017"/>
                    <a:pt x="1363287" y="295963"/>
                  </a:cubicBezTo>
                  <a:cubicBezTo>
                    <a:pt x="1358406" y="284573"/>
                    <a:pt x="1351013" y="274315"/>
                    <a:pt x="1346662" y="262712"/>
                  </a:cubicBezTo>
                  <a:cubicBezTo>
                    <a:pt x="1342651" y="252015"/>
                    <a:pt x="1343458" y="239680"/>
                    <a:pt x="1338349" y="229462"/>
                  </a:cubicBezTo>
                  <a:cubicBezTo>
                    <a:pt x="1329413" y="211590"/>
                    <a:pt x="1316182" y="196211"/>
                    <a:pt x="1305098" y="179585"/>
                  </a:cubicBezTo>
                  <a:cubicBezTo>
                    <a:pt x="1302327" y="171272"/>
                    <a:pt x="1301294" y="162161"/>
                    <a:pt x="1296786" y="154647"/>
                  </a:cubicBezTo>
                  <a:cubicBezTo>
                    <a:pt x="1286801" y="138005"/>
                    <a:pt x="1269210" y="133386"/>
                    <a:pt x="1255222" y="121396"/>
                  </a:cubicBezTo>
                  <a:cubicBezTo>
                    <a:pt x="1243321" y="111195"/>
                    <a:pt x="1235013" y="96840"/>
                    <a:pt x="1221971" y="88145"/>
                  </a:cubicBezTo>
                  <a:cubicBezTo>
                    <a:pt x="1213658" y="82603"/>
                    <a:pt x="1204834" y="77761"/>
                    <a:pt x="1197033" y="71520"/>
                  </a:cubicBezTo>
                  <a:cubicBezTo>
                    <a:pt x="1190913" y="66624"/>
                    <a:pt x="1187128" y="58926"/>
                    <a:pt x="1180407" y="54894"/>
                  </a:cubicBezTo>
                  <a:cubicBezTo>
                    <a:pt x="1172893" y="50386"/>
                    <a:pt x="1163782" y="49353"/>
                    <a:pt x="1155469" y="46582"/>
                  </a:cubicBezTo>
                  <a:cubicBezTo>
                    <a:pt x="1149927" y="41040"/>
                    <a:pt x="1145564" y="33988"/>
                    <a:pt x="1138844" y="29956"/>
                  </a:cubicBezTo>
                  <a:cubicBezTo>
                    <a:pt x="1131330" y="25448"/>
                    <a:pt x="1122608" y="22667"/>
                    <a:pt x="1113906" y="21643"/>
                  </a:cubicBezTo>
                  <a:cubicBezTo>
                    <a:pt x="1075281" y="17099"/>
                    <a:pt x="1036320" y="16102"/>
                    <a:pt x="997527" y="13331"/>
                  </a:cubicBezTo>
                  <a:cubicBezTo>
                    <a:pt x="986443" y="10560"/>
                    <a:pt x="975701" y="5018"/>
                    <a:pt x="964276" y="5018"/>
                  </a:cubicBezTo>
                  <a:cubicBezTo>
                    <a:pt x="715273" y="5018"/>
                    <a:pt x="779885" y="-13872"/>
                    <a:pt x="673331" y="21643"/>
                  </a:cubicBezTo>
                  <a:cubicBezTo>
                    <a:pt x="665018" y="27185"/>
                    <a:pt x="657523" y="34211"/>
                    <a:pt x="648393" y="38269"/>
                  </a:cubicBezTo>
                  <a:cubicBezTo>
                    <a:pt x="632379" y="45387"/>
                    <a:pt x="598516" y="54894"/>
                    <a:pt x="598516" y="54894"/>
                  </a:cubicBezTo>
                  <a:cubicBezTo>
                    <a:pt x="526348" y="109021"/>
                    <a:pt x="611853" y="53219"/>
                    <a:pt x="507076" y="88145"/>
                  </a:cubicBezTo>
                  <a:cubicBezTo>
                    <a:pt x="499641" y="90623"/>
                    <a:pt x="497171" y="100739"/>
                    <a:pt x="490451" y="104771"/>
                  </a:cubicBezTo>
                  <a:cubicBezTo>
                    <a:pt x="482937" y="109279"/>
                    <a:pt x="473567" y="109631"/>
                    <a:pt x="465513" y="113083"/>
                  </a:cubicBezTo>
                  <a:cubicBezTo>
                    <a:pt x="393596" y="143904"/>
                    <a:pt x="465817" y="118524"/>
                    <a:pt x="407324" y="138022"/>
                  </a:cubicBezTo>
                  <a:cubicBezTo>
                    <a:pt x="393469" y="149105"/>
                    <a:pt x="379954" y="160627"/>
                    <a:pt x="365760" y="171272"/>
                  </a:cubicBezTo>
                  <a:cubicBezTo>
                    <a:pt x="357767" y="177266"/>
                    <a:pt x="348407" y="181396"/>
                    <a:pt x="340822" y="187898"/>
                  </a:cubicBezTo>
                  <a:cubicBezTo>
                    <a:pt x="270277" y="248366"/>
                    <a:pt x="339881" y="199610"/>
                    <a:pt x="282633" y="237774"/>
                  </a:cubicBezTo>
                  <a:cubicBezTo>
                    <a:pt x="243045" y="297157"/>
                    <a:pt x="268767" y="282805"/>
                    <a:pt x="216131" y="295963"/>
                  </a:cubicBezTo>
                  <a:cubicBezTo>
                    <a:pt x="207818" y="301505"/>
                    <a:pt x="200129" y="308121"/>
                    <a:pt x="191193" y="312589"/>
                  </a:cubicBezTo>
                  <a:cubicBezTo>
                    <a:pt x="183356" y="316508"/>
                    <a:pt x="173769" y="316394"/>
                    <a:pt x="166255" y="320902"/>
                  </a:cubicBezTo>
                  <a:cubicBezTo>
                    <a:pt x="159535" y="324934"/>
                    <a:pt x="156150" y="333180"/>
                    <a:pt x="149629" y="337527"/>
                  </a:cubicBezTo>
                  <a:cubicBezTo>
                    <a:pt x="139318" y="344401"/>
                    <a:pt x="127462" y="348610"/>
                    <a:pt x="116378" y="354152"/>
                  </a:cubicBezTo>
                  <a:lnTo>
                    <a:pt x="83127" y="387403"/>
                  </a:lnTo>
                  <a:cubicBezTo>
                    <a:pt x="77585" y="392945"/>
                    <a:pt x="74105" y="402128"/>
                    <a:pt x="66502" y="404029"/>
                  </a:cubicBezTo>
                  <a:lnTo>
                    <a:pt x="0" y="44559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421109" y="3740727"/>
              <a:ext cx="0" cy="129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398250" y="49917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98" name="Picture 2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970" y="4445441"/>
              <a:ext cx="142296" cy="10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384" y="5170517"/>
              <a:ext cx="142296" cy="103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285" y="5038841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자유형 32"/>
            <p:cNvSpPr/>
            <p:nvPr/>
          </p:nvSpPr>
          <p:spPr>
            <a:xfrm>
              <a:off x="1959175" y="3724101"/>
              <a:ext cx="931025" cy="274320"/>
            </a:xfrm>
            <a:custGeom>
              <a:avLst/>
              <a:gdLst>
                <a:gd name="connsiteX0" fmla="*/ 0 w 931025"/>
                <a:gd name="connsiteY0" fmla="*/ 274320 h 274320"/>
                <a:gd name="connsiteX1" fmla="*/ 33251 w 931025"/>
                <a:gd name="connsiteY1" fmla="*/ 216131 h 274320"/>
                <a:gd name="connsiteX2" fmla="*/ 58189 w 931025"/>
                <a:gd name="connsiteY2" fmla="*/ 207818 h 274320"/>
                <a:gd name="connsiteX3" fmla="*/ 99752 w 931025"/>
                <a:gd name="connsiteY3" fmla="*/ 174568 h 274320"/>
                <a:gd name="connsiteX4" fmla="*/ 174567 w 931025"/>
                <a:gd name="connsiteY4" fmla="*/ 133004 h 274320"/>
                <a:gd name="connsiteX5" fmla="*/ 216131 w 931025"/>
                <a:gd name="connsiteY5" fmla="*/ 108066 h 274320"/>
                <a:gd name="connsiteX6" fmla="*/ 232756 w 931025"/>
                <a:gd name="connsiteY6" fmla="*/ 91440 h 274320"/>
                <a:gd name="connsiteX7" fmla="*/ 266007 w 931025"/>
                <a:gd name="connsiteY7" fmla="*/ 83128 h 274320"/>
                <a:gd name="connsiteX8" fmla="*/ 315883 w 931025"/>
                <a:gd name="connsiteY8" fmla="*/ 66502 h 274320"/>
                <a:gd name="connsiteX9" fmla="*/ 340821 w 931025"/>
                <a:gd name="connsiteY9" fmla="*/ 58189 h 274320"/>
                <a:gd name="connsiteX10" fmla="*/ 365760 w 931025"/>
                <a:gd name="connsiteY10" fmla="*/ 49877 h 274320"/>
                <a:gd name="connsiteX11" fmla="*/ 423949 w 931025"/>
                <a:gd name="connsiteY11" fmla="*/ 24938 h 274320"/>
                <a:gd name="connsiteX12" fmla="*/ 515389 w 931025"/>
                <a:gd name="connsiteY12" fmla="*/ 0 h 274320"/>
                <a:gd name="connsiteX13" fmla="*/ 731520 w 931025"/>
                <a:gd name="connsiteY13" fmla="*/ 8313 h 274320"/>
                <a:gd name="connsiteX14" fmla="*/ 756458 w 931025"/>
                <a:gd name="connsiteY14" fmla="*/ 16626 h 274320"/>
                <a:gd name="connsiteX15" fmla="*/ 931025 w 931025"/>
                <a:gd name="connsiteY15" fmla="*/ 2493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1025" h="274320">
                  <a:moveTo>
                    <a:pt x="0" y="274320"/>
                  </a:moveTo>
                  <a:cubicBezTo>
                    <a:pt x="8643" y="252711"/>
                    <a:pt x="11795" y="229005"/>
                    <a:pt x="33251" y="216131"/>
                  </a:cubicBezTo>
                  <a:cubicBezTo>
                    <a:pt x="40765" y="211623"/>
                    <a:pt x="49876" y="210589"/>
                    <a:pt x="58189" y="207818"/>
                  </a:cubicBezTo>
                  <a:cubicBezTo>
                    <a:pt x="88908" y="161739"/>
                    <a:pt x="57238" y="198186"/>
                    <a:pt x="99752" y="174568"/>
                  </a:cubicBezTo>
                  <a:cubicBezTo>
                    <a:pt x="185508" y="126927"/>
                    <a:pt x="118136" y="151815"/>
                    <a:pt x="174567" y="133004"/>
                  </a:cubicBezTo>
                  <a:cubicBezTo>
                    <a:pt x="216691" y="90878"/>
                    <a:pt x="162175" y="140439"/>
                    <a:pt x="216131" y="108066"/>
                  </a:cubicBezTo>
                  <a:cubicBezTo>
                    <a:pt x="222851" y="104034"/>
                    <a:pt x="225746" y="94945"/>
                    <a:pt x="232756" y="91440"/>
                  </a:cubicBezTo>
                  <a:cubicBezTo>
                    <a:pt x="242975" y="86331"/>
                    <a:pt x="255064" y="86411"/>
                    <a:pt x="266007" y="83128"/>
                  </a:cubicBezTo>
                  <a:cubicBezTo>
                    <a:pt x="282793" y="78092"/>
                    <a:pt x="299258" y="72044"/>
                    <a:pt x="315883" y="66502"/>
                  </a:cubicBezTo>
                  <a:lnTo>
                    <a:pt x="340821" y="58189"/>
                  </a:lnTo>
                  <a:lnTo>
                    <a:pt x="365760" y="49877"/>
                  </a:lnTo>
                  <a:cubicBezTo>
                    <a:pt x="405323" y="23500"/>
                    <a:pt x="375151" y="39577"/>
                    <a:pt x="423949" y="24938"/>
                  </a:cubicBezTo>
                  <a:cubicBezTo>
                    <a:pt x="508320" y="-373"/>
                    <a:pt x="439636" y="15151"/>
                    <a:pt x="515389" y="0"/>
                  </a:cubicBezTo>
                  <a:cubicBezTo>
                    <a:pt x="587433" y="2771"/>
                    <a:pt x="659594" y="3352"/>
                    <a:pt x="731520" y="8313"/>
                  </a:cubicBezTo>
                  <a:cubicBezTo>
                    <a:pt x="740262" y="8916"/>
                    <a:pt x="747729" y="15867"/>
                    <a:pt x="756458" y="16626"/>
                  </a:cubicBezTo>
                  <a:cubicBezTo>
                    <a:pt x="853639" y="25076"/>
                    <a:pt x="870812" y="24938"/>
                    <a:pt x="931025" y="249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1961804" y="3981796"/>
              <a:ext cx="12323" cy="117417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2898513" y="3740727"/>
              <a:ext cx="12324" cy="107961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2169384" y="3677669"/>
              <a:ext cx="513827" cy="110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02" name="Picture 30" descr="https://latex.codecogs.com/gif.latex?f%28%5Cmathbf%7Bx%7D&amp;plus;t%5Cmathbf%7Bv%7D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757" y="3675493"/>
              <a:ext cx="7048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직선 화살표 연결선 49"/>
            <p:cNvCxnSpPr>
              <a:stCxn id="33" idx="12"/>
              <a:endCxn id="72" idx="1"/>
            </p:cNvCxnSpPr>
            <p:nvPr/>
          </p:nvCxnSpPr>
          <p:spPr>
            <a:xfrm flipV="1">
              <a:off x="2474564" y="3398280"/>
              <a:ext cx="760068" cy="325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234632" y="3242907"/>
              <a:ext cx="2171007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이 접선의 기울기가 </a:t>
              </a:r>
              <a:r>
                <a:rPr lang="ko-KR" altLang="en-US" sz="1100" dirty="0" err="1"/>
                <a:t>방향미분</a:t>
              </a:r>
              <a:endParaRPr lang="ko-KR" altLang="en-US" sz="1100" dirty="0"/>
            </a:p>
          </p:txBody>
        </p:sp>
      </p:grpSp>
      <p:sp>
        <p:nvSpPr>
          <p:cNvPr id="76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승수법을</a:t>
            </a:r>
            <a:r>
              <a:rPr lang="ko-KR" altLang="en-US" sz="1100" dirty="0"/>
              <a:t> 설명할 때 </a:t>
            </a:r>
            <a:r>
              <a:rPr lang="ko-KR" altLang="en-US" sz="1100" dirty="0" err="1">
                <a:solidFill>
                  <a:srgbClr val="FF0000"/>
                </a:solidFill>
              </a:rPr>
              <a:t>방향미분</a:t>
            </a:r>
            <a:r>
              <a:rPr lang="en-US" altLang="ko-KR" sz="1100" dirty="0">
                <a:solidFill>
                  <a:srgbClr val="FF0000"/>
                </a:solidFill>
              </a:rPr>
              <a:t>(90</a:t>
            </a:r>
            <a:r>
              <a:rPr lang="ko-KR" altLang="en-US" sz="1100" dirty="0">
                <a:solidFill>
                  <a:srgbClr val="FF0000"/>
                </a:solidFill>
              </a:rPr>
              <a:t>도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/>
              <a:t>이 중요함</a:t>
            </a:r>
          </a:p>
        </p:txBody>
      </p:sp>
    </p:spTree>
    <p:extLst>
      <p:ext uri="{BB962C8B-B14F-4D97-AF65-F5344CB8AC3E}">
        <p14:creationId xmlns:p14="http://schemas.microsoft.com/office/powerpoint/2010/main" val="14325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405799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방향미분과</a:t>
            </a:r>
            <a:r>
              <a:rPr lang="ko-KR" altLang="en-US" sz="2000" dirty="0"/>
              <a:t> 기울기 벡터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97872" y="778040"/>
            <a:ext cx="10841183" cy="61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방향미분의</a:t>
            </a:r>
            <a:r>
              <a:rPr lang="ko-KR" altLang="en-US" sz="1100" dirty="0"/>
              <a:t> 정의에서 나오는 함수                는 곡선                                              와 함수    의 </a:t>
            </a:r>
            <a:r>
              <a:rPr lang="ko-KR" altLang="en-US" sz="1100" dirty="0" err="1"/>
              <a:t>합성함수</a:t>
            </a:r>
            <a:r>
              <a:rPr lang="ko-KR" altLang="en-US" sz="1100" dirty="0"/>
              <a:t>                        이므로 이 함수의 미분은 </a:t>
            </a:r>
            <a:r>
              <a:rPr lang="ko-KR" altLang="en-US" sz="1100" dirty="0" err="1"/>
              <a:t>연쇄법칙에</a:t>
            </a:r>
            <a:r>
              <a:rPr lang="ko-KR" altLang="en-US" sz="1100" dirty="0"/>
              <a:t> 의해</a:t>
            </a:r>
          </a:p>
        </p:txBody>
      </p:sp>
      <p:pic>
        <p:nvPicPr>
          <p:cNvPr id="4098" name="Picture 2" descr="https://latex.codecogs.com/gif.latex?f%28%5Cmathbf%7Bx%7D&amp;plus;t%5Cmathbf%7Bv%7D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28" y="786353"/>
            <a:ext cx="7048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.codecogs.com/gif.latex?c%28t%29%3A%5Cmathbb%7BR%7D%5Crightarrow%20%5Cmathbb%7BR%7D%5E%7Bn%7D%2C%5C%2C%5C%2Cc%28t%29%3D%5Cmathbf%7Bx%7D&amp;plus;t%5Cmathbf%7Bv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8" y="802434"/>
            <a:ext cx="21240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.codecogs.com/gif.latex?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73" y="794666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.codecogs.com/gif.latex?h%28t%29%3Df%28c%28t%29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9" y="813633"/>
            <a:ext cx="10096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.codecogs.com/gif.latex?%5Cfrac%7Bdh%7D%7Bdt%7D%3D%5Cmathbf%7BD%7D%28f%29c%27%28t%29%3D%20%28%5Cfrac%7B%5Cpartial%20f%7D%7B%5Cpartial%20x_%7B1%7D%7D%2C...%2C%5Cfrac%7B%5Cpartial%20f%7D%7B%5Cpartial%20x_%7Bn%7D%7D%29%5Ccdot%20%5Cmathbf%7Bv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8" y="1212594"/>
            <a:ext cx="26289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97872" y="1864421"/>
            <a:ext cx="9369830" cy="1493921"/>
            <a:chOff x="297872" y="1864421"/>
            <a:chExt cx="9369830" cy="1493921"/>
          </a:xfrm>
        </p:grpSpPr>
        <p:sp>
          <p:nvSpPr>
            <p:cNvPr id="6" name="직사각형 5"/>
            <p:cNvSpPr/>
            <p:nvPr/>
          </p:nvSpPr>
          <p:spPr>
            <a:xfrm>
              <a:off x="297872" y="1864421"/>
              <a:ext cx="16065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r>
                <a:rPr lang="en-US" altLang="ko-KR" sz="1100" dirty="0"/>
                <a:t> </a:t>
              </a:r>
              <a:r>
                <a:rPr lang="ko-KR" altLang="en-US" sz="1100" dirty="0" err="1"/>
                <a:t>기울기벡터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7872" y="2126031"/>
              <a:ext cx="910377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함수                    가 미분 가능하면    의                  에서의 </a:t>
              </a:r>
              <a:r>
                <a:rPr lang="ko-KR" altLang="en-US" sz="1100" b="1" dirty="0" err="1"/>
                <a:t>기울기벡터</a:t>
              </a:r>
              <a:r>
                <a:rPr lang="en-US" altLang="ko-KR" sz="1100" b="1" dirty="0"/>
                <a:t>(gradient)</a:t>
              </a:r>
              <a:r>
                <a:rPr lang="ko-KR" altLang="en-US" sz="1100" dirty="0"/>
                <a:t>란      의 벡터</a:t>
              </a:r>
              <a:endParaRPr lang="en-US" altLang="ko-KR" sz="1100" dirty="0"/>
            </a:p>
            <a:p>
              <a:endParaRPr lang="en-US" altLang="ko-KR" sz="1100" dirty="0"/>
            </a:p>
            <a:p>
              <a:endParaRPr lang="en-US" altLang="ko-KR" sz="1100" dirty="0"/>
            </a:p>
            <a:p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 err="1"/>
                <a:t>를</a:t>
              </a:r>
              <a:r>
                <a:rPr lang="ko-KR" altLang="en-US" sz="1100" dirty="0"/>
                <a:t> 뜻한다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이 벡터는                                    으로 표기한다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기울기벡터는      에서      으로 보내는 함수로서 </a:t>
              </a:r>
              <a:r>
                <a:rPr lang="ko-KR" altLang="en-US" sz="1100" dirty="0" err="1"/>
                <a:t>벡터장</a:t>
              </a:r>
              <a:r>
                <a:rPr lang="en-US" altLang="ko-KR" sz="1100" dirty="0"/>
                <a:t>(vector field)</a:t>
              </a:r>
              <a:r>
                <a:rPr lang="ko-KR" altLang="en-US" sz="1100" dirty="0"/>
                <a:t>가 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4108" name="Picture 1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6" y="2175873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503" y="217587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%28x_%7B1%7D%2C...%2Cx_%7Bn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577" y="2166230"/>
              <a:ext cx="752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490" y="2194804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https://latex.codecogs.com/gif.latex?grad%5C%2C%5C%2Cf%3D%28%5Cfrac%7B%5Cpartial%20f%7D%7B%5Cpartial%20x_%7B1%7D%7D%2C...%2C%5Cfrac%7B%5Cpartial%20f%7D%7B%5Cpartial%20x_%7Bn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52" y="2480004"/>
              <a:ext cx="17716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 descr="https://latex.codecogs.com/gif.latex?%5Cbigtriangledown%20f%20%5C%2C%5C%2Cor%5C%2C%5C%2C%5Cbigtriangledown%20f%28x_%7B1%7D%2C...%2Cx_%7Bn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940" y="2985115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097" y="3017839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522" y="3025532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7872" y="1864421"/>
              <a:ext cx="9369830" cy="14939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5643" y="3703733"/>
            <a:ext cx="9520555" cy="1441845"/>
            <a:chOff x="205643" y="3703733"/>
            <a:chExt cx="9520555" cy="1441845"/>
          </a:xfrm>
        </p:grpSpPr>
        <p:pic>
          <p:nvPicPr>
            <p:cNvPr id="25" name="Picture 1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274" y="4015185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05643" y="3703733"/>
              <a:ext cx="8483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 </a:t>
              </a:r>
              <a:r>
                <a:rPr lang="ko-KR" altLang="en-US" sz="1100" b="1" dirty="0" err="1">
                  <a:solidFill>
                    <a:srgbClr val="FF0000"/>
                  </a:solidFill>
                </a:rPr>
                <a:t>기초정리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643" y="3965343"/>
              <a:ext cx="95205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 함수                    가 미분가능하면 임의의 </a:t>
              </a:r>
              <a:r>
                <a:rPr lang="ko-KR" altLang="en-US" sz="1100" dirty="0" err="1"/>
                <a:t>단위벡터</a:t>
              </a:r>
              <a:r>
                <a:rPr lang="ko-KR" altLang="en-US" sz="1100" dirty="0"/>
                <a:t>                                      에 대하여    의     에서     방향으로의 </a:t>
              </a:r>
              <a:r>
                <a:rPr lang="ko-KR" altLang="en-US" sz="1100" dirty="0" err="1"/>
                <a:t>방향미분은</a:t>
              </a:r>
              <a:r>
                <a:rPr lang="ko-KR" altLang="en-US" sz="1100" dirty="0"/>
                <a:t> 다음과 같다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4120" name="Picture 24" descr="https://latex.codecogs.com/gif.latex?%5Cmathbf%7Bv%7D%5Cin%20%5Cmathbb%7BR%7D%5E%7Bn%7D%28v%3D%28v_%7B1%7D%2C...%2Cv_%7Bn%7D%29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488" y="4005659"/>
              <a:ext cx="17145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864" y="402228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4" name="Picture 28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076" y="4065147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30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914" y="4072594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8" name="Picture 32" descr="https://latex.codecogs.com/gif.latex?%5Cmathbf%7BD_%7Bv%7D%7Df%3Dgrad%5C%2C%5C%2Cf%28%5Cmathbf%7Bx%7D%29%5Ccdot%20%5Cmathbf%7Bv%7D%3D%5Cbigtriangledown%20f%28%5Cmathbf%7Bx%7D%29%5Ccdot%20%5Cmathbf%7Bv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577" y="4572344"/>
              <a:ext cx="2495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0" name="Picture 34" descr="https://latex.codecogs.com/gif.latex?%3D%28%5Cfrac%7B%5Cpartial%20f%7D%7B%5Cpartial%20x_%7B1%7D%7D%29v_%7B1%7D&amp;plus;...&amp;plus;%28%5Cfrac%7B%5Cpartial%20f%7D%7B%5Cpartial%20x_%7Bn%7D%7D%29v_%7Bn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747" y="4462806"/>
              <a:ext cx="1933575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97872" y="3703733"/>
              <a:ext cx="9369830" cy="144184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8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97872" y="254520"/>
            <a:ext cx="4057997" cy="39387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방향미분과</a:t>
            </a:r>
            <a:r>
              <a:rPr lang="ko-KR" altLang="en-US" sz="2000" dirty="0"/>
              <a:t> 기울기 벡터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7872" y="887097"/>
            <a:ext cx="9619212" cy="2036445"/>
            <a:chOff x="297872" y="887097"/>
            <a:chExt cx="9619212" cy="2036445"/>
          </a:xfrm>
        </p:grpSpPr>
        <p:pic>
          <p:nvPicPr>
            <p:cNvPr id="5122" name="Picture 2" descr="https://latex.codecogs.com/gif.latex?%5Cboldsymbol%7B%5Cmathbf%7BD_%7Bv%7D%7D%7Df%3D%5Cleft%20%5C%7C%20%5Cmathbf%7Bv%7D%20%5Cright%20%5C%7C%5Cleft%20%5C%7C%20%5Cbigtriangledown%20f%20%5Cright%20%5C%7Ccos%5Cthe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983" y="1436546"/>
              <a:ext cx="1657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latex.codecogs.com/gif.latex?%5Cboldsymbol%7B%5Cmathbf%7BD_%7Bv%7D%7D%7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0" y="916564"/>
              <a:ext cx="3333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97872" y="887097"/>
              <a:ext cx="7438362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방향미분</a:t>
              </a:r>
              <a:r>
                <a:rPr lang="ko-KR" altLang="en-US" sz="1100" dirty="0"/>
                <a:t>         는 주어진 벡터     방향으로의 </a:t>
              </a:r>
              <a:r>
                <a:rPr lang="ko-KR" altLang="en-US" sz="1100" dirty="0">
                  <a:solidFill>
                    <a:srgbClr val="FF0000"/>
                  </a:solidFill>
                </a:rPr>
                <a:t>함수의 증가율</a:t>
              </a:r>
              <a:r>
                <a:rPr lang="ko-KR" altLang="en-US" sz="1100" dirty="0"/>
                <a:t>을 나타내는 값이고 이는 내적으로 나타남을 알았다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pic>
          <p:nvPicPr>
            <p:cNvPr id="5126" name="Picture 6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491" y="959426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%5Cleft%20%5C%7C%20%5Cmathbf%7Bv%7D%20%5Cright%20%5C%7C%5Cleft%20%5C%7C%20%5Cbigtriangledown%20f%20%5Cright%20%5C%7Ccos0%5E%7B%5Ccir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99" y="1932535"/>
              <a:ext cx="1133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s://latex.codecogs.com/gif.latex?%5Cleft%20%5C%7C%20%5Cmathbf%7Bv%7D%20%5Cright%20%5C%7C%5Cleft%20%5C%7C%20%5Cbigtriangledown%20f%20%5Cright%20%5C%7Ccos180%5E%7B%5Ccirc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99" y="2612797"/>
              <a:ext cx="1304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%5Cleft%20%5C%7C%20%5Cmathbf%7Bv%7D%20%5Cright%20%5C%7C%5Cleft%20%5C%7C%20%5Cbigtriangledown%20f%20%5Cright%20%5C%7Ccos90%5E%7B%5Ccirc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99" y="2286868"/>
              <a:ext cx="12192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https://latex.codecogs.com/gif.latex?%3D%5Cleft%20%5C%7C%20%5Cbigtriangledown%20f%20%5Cright%20%5C%7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320" y="1932534"/>
              <a:ext cx="590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s://latex.codecogs.com/gif.latex?%3D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210" y="2320204"/>
              <a:ext cx="2667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%3D-%5Cleft%20%5C%7C%20%5Cbigtriangledown%20f%20%5Cright%20%5C%7C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320" y="2612797"/>
              <a:ext cx="762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2521267" y="1906343"/>
              <a:ext cx="3068090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같은 방향일 때 함수의 증가율이 최대</a:t>
              </a:r>
            </a:p>
          </p:txBody>
        </p:sp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2521266" y="2279131"/>
              <a:ext cx="3068090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수직 방향일 때 함수의 증가율이 </a:t>
              </a:r>
              <a:r>
                <a:rPr lang="en-US" altLang="ko-KR" sz="1100" dirty="0"/>
                <a:t>0</a:t>
              </a:r>
              <a:endParaRPr lang="ko-KR" altLang="en-US" sz="11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2514945" y="2612797"/>
              <a:ext cx="7402139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반대 방향일 때 함수의 감소율이 최대 </a:t>
              </a:r>
              <a:r>
                <a:rPr lang="en-US" altLang="ko-KR" sz="1100" dirty="0"/>
                <a:t>… gradient descent                                            </a:t>
              </a:r>
              <a:r>
                <a:rPr lang="ko-KR" altLang="en-US" sz="1100" dirty="0"/>
                <a:t>에서 </a:t>
              </a:r>
              <a:r>
                <a:rPr lang="en-US" altLang="ko-KR" sz="1100" dirty="0"/>
                <a:t>– </a:t>
              </a:r>
              <a:r>
                <a:rPr lang="ko-KR" altLang="en-US" sz="1100" dirty="0"/>
                <a:t>가 붙는 이유</a:t>
              </a:r>
            </a:p>
          </p:txBody>
        </p:sp>
        <p:pic>
          <p:nvPicPr>
            <p:cNvPr id="5140" name="Picture 20" descr="https://latex.codecogs.com/gif.latex?%5Chat%7Bw%7D%5E%7B%28i&amp;plus;1%29%7D%3D%5Chat%7Bw%7D%5E%7B%28i%29%7D-%5Crho%20%5Cbigtriangledown%20L%28%5Chat%7Bw%7D%5E%7B%28i%29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807" y="2612797"/>
              <a:ext cx="19716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7351018" y="2637736"/>
              <a:ext cx="155374" cy="209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7871" y="3246124"/>
            <a:ext cx="10500361" cy="962604"/>
            <a:chOff x="297871" y="3246124"/>
            <a:chExt cx="10500361" cy="962604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297872" y="3246124"/>
              <a:ext cx="1023476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297871" y="3572054"/>
              <a:ext cx="10500361" cy="6366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    이      에서 미분가능하다 하자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그러면     는      에서              방향으로 가장 빨리 증가하고                     방향으로 가장 빨리 감소한다</a:t>
              </a:r>
              <a:r>
                <a:rPr lang="en-US" altLang="ko-KR" sz="1100" dirty="0"/>
                <a:t>.</a:t>
              </a:r>
            </a:p>
            <a:p>
              <a:pPr marL="0" indent="0">
                <a:buNone/>
              </a:pPr>
              <a:r>
                <a:rPr lang="ko-KR" altLang="en-US" sz="1100" dirty="0"/>
                <a:t>또한               와 수직방향으로는 </a:t>
              </a:r>
              <a:r>
                <a:rPr lang="ko-KR" altLang="en-US" sz="1100" dirty="0" err="1"/>
                <a:t>함수값이</a:t>
              </a:r>
              <a:r>
                <a:rPr lang="ko-KR" altLang="en-US" sz="1100" dirty="0"/>
                <a:t> 변화하지 않는다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5142" name="Picture 22" descr="https://latex.codecogs.com/gif.latex?f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74" y="3580366"/>
              <a:ext cx="8477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703" y="360894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6" name="Picture 26" descr="https://latex.codecogs.com/gif.latex?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309" y="359025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8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638" y="364408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0" name="Picture 30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465" y="3572053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2" name="Picture 32" descr="https://latex.codecogs.com/gif.latex?-%5Cbigtriangledown%20f%28%5Cmathbf%7Bx_%7B0%7D%7D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234" y="3567883"/>
              <a:ext cx="771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0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36" y="383662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7871" y="3246124"/>
              <a:ext cx="10317482" cy="9626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내용 개체 틀 2"/>
          <p:cNvSpPr txBox="1">
            <a:spLocks/>
          </p:cNvSpPr>
          <p:nvPr/>
        </p:nvSpPr>
        <p:spPr>
          <a:xfrm>
            <a:off x="4427623" y="301264"/>
            <a:ext cx="4184362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승수법을</a:t>
            </a:r>
            <a:r>
              <a:rPr lang="ko-KR" altLang="en-US" sz="1100" dirty="0"/>
              <a:t> 설명할 때 </a:t>
            </a:r>
            <a:r>
              <a:rPr lang="ko-KR" altLang="en-US" sz="1100" dirty="0" err="1">
                <a:solidFill>
                  <a:srgbClr val="FF0000"/>
                </a:solidFill>
              </a:rPr>
              <a:t>방향미분</a:t>
            </a:r>
            <a:r>
              <a:rPr lang="en-US" altLang="ko-KR" sz="1100" dirty="0">
                <a:solidFill>
                  <a:srgbClr val="FF0000"/>
                </a:solidFill>
              </a:rPr>
              <a:t>(90</a:t>
            </a:r>
            <a:r>
              <a:rPr lang="ko-KR" altLang="en-US" sz="1100" dirty="0">
                <a:solidFill>
                  <a:srgbClr val="FF0000"/>
                </a:solidFill>
              </a:rPr>
              <a:t>도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/>
              <a:t>이 중요함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542995" y="4638158"/>
            <a:ext cx="2977199" cy="1661768"/>
            <a:chOff x="2416491" y="4738255"/>
            <a:chExt cx="2977199" cy="1661768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931920" y="4738255"/>
              <a:ext cx="0" cy="1255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74547" y="5365865"/>
              <a:ext cx="2685011" cy="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8107" y="5045286"/>
              <a:ext cx="967625" cy="6733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56" name="Picture 36" descr="https://latex.codecogs.com/gif.latex?%5Cbigtriangledown%20f%28x_%7B1%7D%2Cy_%7B1%7D%2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491" y="4842054"/>
              <a:ext cx="771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화살표 연결선 22"/>
            <p:cNvCxnSpPr/>
            <p:nvPr/>
          </p:nvCxnSpPr>
          <p:spPr>
            <a:xfrm flipH="1" flipV="1">
              <a:off x="3013933" y="5079271"/>
              <a:ext cx="452520" cy="218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367087" y="5156040"/>
              <a:ext cx="47626" cy="9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414713" y="5156040"/>
              <a:ext cx="85134" cy="4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58" name="Picture 38" descr="https://latex.codecogs.com/gif.latex?f%28x_%7B1%7D%2Cy_%7B1%7D%29%3Dc_%7B1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345" y="5495039"/>
              <a:ext cx="990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60" name="Picture 40" descr="https://latex.codecogs.com/gif.latex?%28x_%7B1%7D%2Cy_%7B1%7D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363" y="5335103"/>
              <a:ext cx="5143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>
            <a:xfrm>
              <a:off x="3435315" y="5270042"/>
              <a:ext cx="45719" cy="65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40400" y="6030691"/>
              <a:ext cx="2653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기울기벡터는 등위선에 수직방향이다</a:t>
              </a:r>
              <a:r>
                <a:rPr lang="en-US" altLang="ko-KR" sz="1100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54505" y="4505706"/>
            <a:ext cx="6760847" cy="2069661"/>
            <a:chOff x="3854505" y="4505706"/>
            <a:chExt cx="6760847" cy="2069661"/>
          </a:xfrm>
        </p:grpSpPr>
        <p:sp>
          <p:nvSpPr>
            <p:cNvPr id="43" name="내용 개체 틀 2"/>
            <p:cNvSpPr txBox="1">
              <a:spLocks/>
            </p:cNvSpPr>
            <p:nvPr/>
          </p:nvSpPr>
          <p:spPr>
            <a:xfrm>
              <a:off x="3854505" y="4505706"/>
              <a:ext cx="6760847" cy="20696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좀 더 구체적으로 </a:t>
              </a:r>
              <a:r>
                <a:rPr lang="ko-KR" altLang="en-US" sz="1100" dirty="0" err="1"/>
                <a:t>삼변수</a:t>
              </a:r>
              <a:r>
                <a:rPr lang="ko-KR" altLang="en-US" sz="1100" dirty="0"/>
                <a:t> 함수               의 </a:t>
              </a:r>
              <a:r>
                <a:rPr lang="ko-KR" altLang="en-US" sz="1100" dirty="0" err="1"/>
                <a:t>등위면</a:t>
              </a:r>
              <a:r>
                <a:rPr lang="ko-KR" altLang="en-US" sz="1100" dirty="0"/>
                <a:t>                                                        상의 점 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en-US" altLang="ko-KR" sz="1100" dirty="0"/>
                <a:t>                         </a:t>
              </a:r>
              <a:r>
                <a:rPr lang="ko-KR" altLang="en-US" sz="1100" dirty="0"/>
                <a:t>를 지나고     위를 움직이는 곡선       를 생각하자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이 곡선은                   를 만족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따라서 연쇄 법칙에 의해</a:t>
              </a: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가 성립한다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즉 점     를 지나고 </a:t>
              </a:r>
              <a:r>
                <a:rPr lang="ko-KR" altLang="en-US" sz="1100" dirty="0" err="1"/>
                <a:t>등위면</a:t>
              </a:r>
              <a:r>
                <a:rPr lang="ko-KR" altLang="en-US" sz="1100" dirty="0"/>
                <a:t> 상을 움직이는 곡선의      에서의 </a:t>
              </a:r>
              <a:r>
                <a:rPr lang="ko-KR" altLang="en-US" sz="1100" dirty="0" err="1"/>
                <a:t>접벡터</a:t>
              </a:r>
              <a:r>
                <a:rPr lang="ko-KR" altLang="en-US" sz="1100" dirty="0"/>
                <a:t>         는 그 점에서의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 err="1"/>
                <a:t>기울기벡터</a:t>
              </a:r>
              <a:r>
                <a:rPr lang="ko-KR" altLang="en-US" sz="1100" dirty="0"/>
                <a:t>              과 수직이다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3074" name="Picture 2" descr="https://latex.codecogs.com/gif.latex?f%28x%2Cy%2Cz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579" y="4530372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S%3D%5Cleft%20%5C%7B%20%28x%2Cy%2Cz%29%5Cin%20%5Cmathbb%7BR%7D%5E%7B3%7D%5Cmid%20f%28x%2Cy%2Cz%29%3Db%20%5Cright%20%5C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653" y="4520307"/>
              <a:ext cx="260985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x_%7B0%7D%7D%3D%28x_%7B0%7D%2Cy_%7B0%7D%2Cz_%7B0%7D%2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5" y="4816616"/>
              <a:ext cx="1152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S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579" y="483660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latex.codecogs.com/gif.latex?%5Cmathbf%7Bc%7D%28t%29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148" y="4806034"/>
              <a:ext cx="2667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f%28%5Cmathbf%7Bc%7D%28t%29%29%3Db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7934" y="4807501"/>
              <a:ext cx="819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0%3D%5Cfrac%7Bd%7D%7Bdt%7Df%28%5Cmathbf%7Bc%7D%28t%29%29%3D%5Cbigtriangledown%20f%28%5Cmathbf%7Bc%7D%28t%29%29%5Ccdot%20%5Cmathbf%7Bc%7D%27%28t%29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915" y="5341342"/>
              <a:ext cx="235267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824" y="596892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088" y="597943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%5Cmathbf%7Bc%7D%27%28t_%7B0%7D%29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4252" y="5930594"/>
              <a:ext cx="3810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639" y="6189698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5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4"/>
          <p:cNvSpPr txBox="1">
            <a:spLocks/>
          </p:cNvSpPr>
          <p:nvPr/>
        </p:nvSpPr>
        <p:spPr>
          <a:xfrm>
            <a:off x="260465" y="241069"/>
            <a:ext cx="10313324" cy="631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SVM </a:t>
            </a:r>
            <a:r>
              <a:rPr lang="ko-KR" altLang="en-US" sz="2400" dirty="0"/>
              <a:t>을 통해 </a:t>
            </a:r>
            <a:r>
              <a:rPr lang="en-US" altLang="ko-KR" sz="2400" dirty="0"/>
              <a:t>Optimization theory </a:t>
            </a:r>
            <a:r>
              <a:rPr lang="ko-KR" altLang="en-US" sz="2400" dirty="0"/>
              <a:t>공부를 함으로써 정확히 내가 안 것 </a:t>
            </a:r>
          </a:p>
        </p:txBody>
      </p:sp>
      <p:sp>
        <p:nvSpPr>
          <p:cNvPr id="5" name="부제목 4"/>
          <p:cNvSpPr txBox="1">
            <a:spLocks/>
          </p:cNvSpPr>
          <p:nvPr/>
        </p:nvSpPr>
        <p:spPr>
          <a:xfrm>
            <a:off x="260464" y="1080655"/>
            <a:ext cx="9257607" cy="4821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100" dirty="0"/>
              <a:t>Multivariate function </a:t>
            </a:r>
            <a:r>
              <a:rPr lang="ko-KR" altLang="en-US" sz="1100" dirty="0"/>
              <a:t>의 미분 가능함의 정의를 </a:t>
            </a:r>
            <a:r>
              <a:rPr lang="ko-KR" altLang="en-US" sz="1100" dirty="0" err="1"/>
              <a:t>기하적으로</a:t>
            </a:r>
            <a:r>
              <a:rPr lang="ko-KR" altLang="en-US" sz="1100" dirty="0"/>
              <a:t>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Directional derivative </a:t>
            </a:r>
            <a:r>
              <a:rPr lang="ko-KR" altLang="en-US" sz="1100" dirty="0"/>
              <a:t>의 엄밀한 정의와 그에 따른 성질들을 </a:t>
            </a:r>
            <a:r>
              <a:rPr lang="ko-KR" altLang="en-US" sz="1100" dirty="0" err="1"/>
              <a:t>기하적으로</a:t>
            </a:r>
            <a:r>
              <a:rPr lang="ko-KR" altLang="en-US" sz="1100" dirty="0"/>
              <a:t>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Multivariate function </a:t>
            </a:r>
            <a:r>
              <a:rPr lang="ko-KR" altLang="en-US" sz="1100" dirty="0"/>
              <a:t>의 최대</a:t>
            </a:r>
            <a:r>
              <a:rPr lang="en-US" altLang="ko-KR" sz="1100" dirty="0"/>
              <a:t>, </a:t>
            </a:r>
            <a:r>
              <a:rPr lang="ko-KR" altLang="en-US" sz="1100" dirty="0"/>
              <a:t>최소 존재성에 대해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 err="1"/>
              <a:t>Lagrangian</a:t>
            </a:r>
            <a:r>
              <a:rPr lang="en-US" altLang="ko-KR" sz="1100" dirty="0"/>
              <a:t> multiplier method </a:t>
            </a:r>
            <a:r>
              <a:rPr lang="ko-KR" altLang="en-US" sz="1100" dirty="0"/>
              <a:t>에 대해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100" dirty="0"/>
              <a:t>Affine </a:t>
            </a:r>
            <a:r>
              <a:rPr lang="ko-KR" altLang="en-US" sz="1100" dirty="0"/>
              <a:t>개념에 대해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Convex </a:t>
            </a:r>
            <a:r>
              <a:rPr lang="ko-KR" altLang="en-US" sz="1100" dirty="0"/>
              <a:t>개념에 대해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Linear functional </a:t>
            </a:r>
            <a:r>
              <a:rPr lang="ko-KR" altLang="en-US" sz="1100" dirty="0"/>
              <a:t>정의를 통해 </a:t>
            </a:r>
            <a:r>
              <a:rPr lang="en-US" altLang="ko-KR" sz="1100" dirty="0"/>
              <a:t>hyperplane </a:t>
            </a:r>
            <a:r>
              <a:rPr lang="ko-KR" altLang="en-US" sz="1100" dirty="0"/>
              <a:t>개념을 설명할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 </a:t>
            </a:r>
            <a:r>
              <a:rPr lang="en-US" altLang="ko-KR" sz="1100" dirty="0"/>
              <a:t>normal vector</a:t>
            </a:r>
            <a:r>
              <a:rPr lang="ko-KR" altLang="en-US" sz="1100" dirty="0"/>
              <a:t>에 대해 설명할 수 있다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Affine, convex, hyperplane </a:t>
            </a:r>
            <a:r>
              <a:rPr lang="ko-KR" altLang="en-US" sz="1100" dirty="0"/>
              <a:t>로 부터 </a:t>
            </a:r>
            <a:r>
              <a:rPr lang="en-US" altLang="ko-KR" sz="1100" dirty="0"/>
              <a:t>linear programming </a:t>
            </a:r>
            <a:r>
              <a:rPr lang="ko-KR" altLang="en-US" sz="1100" dirty="0"/>
              <a:t>의 얘기를 전개할 수 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465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4648200" cy="60333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라그랑주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승수법에</a:t>
            </a:r>
            <a:r>
              <a:rPr lang="ko-KR" altLang="en-US" sz="2000" dirty="0"/>
              <a:t> 관련된 정리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14251" y="964276"/>
            <a:ext cx="10350731" cy="1105593"/>
            <a:chOff x="414251" y="964276"/>
            <a:chExt cx="10350731" cy="1105593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55815" y="1027604"/>
              <a:ext cx="824345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455815" y="1338349"/>
              <a:ext cx="10309167" cy="606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가 미분 가능하며 이의 </a:t>
              </a:r>
              <a:r>
                <a:rPr lang="ko-KR" altLang="en-US" sz="1100" dirty="0" err="1"/>
                <a:t>편도함수가</a:t>
              </a:r>
              <a:r>
                <a:rPr lang="ko-KR" altLang="en-US" sz="1100" dirty="0"/>
                <a:t> 모두 연속이라 하고 특히                     이라 하자</a:t>
              </a:r>
              <a:r>
                <a:rPr lang="en-US" altLang="ko-KR" sz="1100" dirty="0"/>
                <a:t>. </a:t>
              </a:r>
              <a:r>
                <a:rPr lang="ko-KR" altLang="en-US" sz="1100" dirty="0" err="1"/>
                <a:t>등위면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위의 점      을 지나고     위를 움직이는 모든 곡선의      에서의 </a:t>
              </a:r>
              <a:r>
                <a:rPr lang="ko-KR" altLang="en-US" sz="1100" dirty="0" err="1"/>
                <a:t>접벡터들의</a:t>
              </a:r>
              <a:r>
                <a:rPr lang="ko-KR" altLang="en-US" sz="1100" dirty="0"/>
                <a:t> 모임은 한 평면을 이루고 이 평면은      에서의 기울기 벡터              와 수직이다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10242" name="Picture 2" descr="https://latex.codecogs.com/gif.latex?f%28x%2Cy%2Cz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39" y="1354975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https://latex.codecogs.com/gif.latex?%5Cbigtriangledown%20f%28%5Cmathbf%7Bx_%7B0%7D%7D%29%5Cn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095" y="1354975"/>
              <a:ext cx="876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 descr="https://latex.codecogs.com/gif.latex?S%3D%5Cleft%20%5C%7B%20%28x%2Cy%2Cz%29%5Cin%20%5Cmathbb%7BR%7D%5E%7B3%7D%5Cmid%20f%28x%2Cy%2Cz%29%3Db%20%5Cright%20%5C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176" y="1357861"/>
              <a:ext cx="260985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0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710" y="168482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2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688" y="1665778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724" y="168482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890" y="168482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4" name="Picture 14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884" y="1630101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14251" y="964276"/>
              <a:ext cx="10350731" cy="110559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5814" y="3711144"/>
            <a:ext cx="10309168" cy="498849"/>
            <a:chOff x="455814" y="3711144"/>
            <a:chExt cx="10309168" cy="498849"/>
          </a:xfrm>
        </p:grpSpPr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455814" y="3711144"/>
              <a:ext cx="10309168" cy="498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한 벡터가 곡면    와 수직이라는 말은 이 벡터가     의 접평면과 수직일 때를 뜻한다</a:t>
              </a:r>
              <a:r>
                <a:rPr lang="en-US" altLang="ko-KR" sz="1100" dirty="0"/>
                <a:t>.      </a:t>
              </a:r>
              <a:r>
                <a:rPr lang="ko-KR" altLang="en-US" sz="1100" dirty="0"/>
                <a:t>위를 움직이고      를 지나는 모든 곡선들의 </a:t>
              </a:r>
              <a:r>
                <a:rPr lang="ko-KR" altLang="en-US" sz="1100" dirty="0" err="1"/>
                <a:t>접벡터는</a:t>
              </a:r>
              <a:r>
                <a:rPr lang="ko-KR" altLang="en-US" sz="1100" dirty="0"/>
                <a:t> 접평면 내에 포함됨을 보았다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따라서 접평면 내의 임의의 벡터가      위를 움직이는 적당한 곡선의      에서의 </a:t>
              </a:r>
              <a:r>
                <a:rPr lang="ko-KR" altLang="en-US" sz="1100" dirty="0" err="1"/>
                <a:t>접벡터가</a:t>
              </a:r>
              <a:r>
                <a:rPr lang="ko-KR" altLang="en-US" sz="1100" dirty="0"/>
                <a:t> 됨을 보여야 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이에 대한 증명은 </a:t>
              </a:r>
              <a:r>
                <a:rPr lang="ko-KR" altLang="en-US" sz="1100" dirty="0" err="1"/>
                <a:t>음함수</a:t>
              </a:r>
              <a:r>
                <a:rPr lang="ko-KR" altLang="en-US" sz="1100" dirty="0"/>
                <a:t> 정리를 이용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35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317" y="374269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639" y="374269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828" y="374269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821" y="376229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6" descr="https://latex.codecogs.com/gif.latex?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639" y="392710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795" y="3936626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414251" y="2255923"/>
            <a:ext cx="10350731" cy="1355352"/>
            <a:chOff x="414251" y="2255923"/>
            <a:chExt cx="10350731" cy="1355352"/>
          </a:xfrm>
        </p:grpSpPr>
        <p:grpSp>
          <p:nvGrpSpPr>
            <p:cNvPr id="11" name="그룹 10"/>
            <p:cNvGrpSpPr/>
            <p:nvPr/>
          </p:nvGrpSpPr>
          <p:grpSpPr>
            <a:xfrm>
              <a:off x="455814" y="2255923"/>
              <a:ext cx="10309168" cy="1355352"/>
              <a:chOff x="455814" y="2255923"/>
              <a:chExt cx="10309168" cy="1355352"/>
            </a:xfrm>
          </p:grpSpPr>
          <p:sp>
            <p:nvSpPr>
              <p:cNvPr id="19" name="내용 개체 틀 2"/>
              <p:cNvSpPr txBox="1">
                <a:spLocks/>
              </p:cNvSpPr>
              <p:nvPr/>
            </p:nvSpPr>
            <p:spPr>
              <a:xfrm>
                <a:off x="455814" y="2255923"/>
                <a:ext cx="1102650" cy="3107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100" b="1" dirty="0">
                    <a:solidFill>
                      <a:srgbClr val="FF0000"/>
                    </a:solidFill>
                  </a:rPr>
                  <a:t>Definition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55814" y="2602982"/>
                <a:ext cx="10309168" cy="730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100" dirty="0"/>
                  <a:t>위의 정리에서의 평면을     의                          에서의 접평면</a:t>
                </a:r>
                <a:r>
                  <a:rPr lang="en-US" altLang="ko-KR" sz="1100" dirty="0"/>
                  <a:t>(tangent plane) </a:t>
                </a:r>
                <a:r>
                  <a:rPr lang="ko-KR" altLang="en-US" sz="1100" dirty="0"/>
                  <a:t>이라 한다</a:t>
                </a:r>
                <a:r>
                  <a:rPr lang="en-US" altLang="ko-KR" sz="1100" dirty="0"/>
                  <a:t>. </a:t>
                </a:r>
                <a:r>
                  <a:rPr lang="ko-KR" altLang="en-US" sz="1100" dirty="0"/>
                  <a:t>즉    가                      인 </a:t>
                </a:r>
                <a:r>
                  <a:rPr lang="ko-KR" altLang="en-US" sz="1100" dirty="0" err="1"/>
                  <a:t>등위면이고</a:t>
                </a:r>
                <a:r>
                  <a:rPr lang="ko-KR" altLang="en-US" sz="1100" dirty="0"/>
                  <a:t>       가     상의 점이면      의</a:t>
                </a:r>
                <a:endParaRPr lang="en-US" altLang="ko-KR" sz="1100" dirty="0"/>
              </a:p>
              <a:p>
                <a:pPr marL="0" indent="0">
                  <a:buNone/>
                </a:pPr>
                <a:r>
                  <a:rPr lang="en-US" altLang="ko-KR" sz="1100" dirty="0"/>
                  <a:t>    </a:t>
                </a:r>
                <a:r>
                  <a:rPr lang="ko-KR" altLang="en-US" sz="1100" dirty="0"/>
                  <a:t>에서의 접평면은 다음과 같이 정의되는 평면이다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  <p:pic>
            <p:nvPicPr>
              <p:cNvPr id="10256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6988" y="2653835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0" name="Picture 20" descr="https://latex.codecogs.com/gif.latex?%5Cmathbf%7Bx_%7B0%7D%7D%3D%28x_%7B0%7D%2Cy_%7B0%7D%2Cz_%7B0%7D%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114" y="2625259"/>
                <a:ext cx="115252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1245" y="2653835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2" name="Picture 22" descr="https://latex.codecogs.com/gif.latex?f%28x%2Cy%2Cz%29%3Db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1496" y="2625258"/>
                <a:ext cx="9715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4" name="Picture 24" descr="https://latex.codecogs.com/gif.latex?%5Cmathbf%7Bx_%7B0%7D%7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5376" y="2670461"/>
                <a:ext cx="171450" cy="10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8149" y="2645523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6" descr="https://latex.codecogs.com/gif.latex?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5677" y="2645523"/>
                <a:ext cx="114300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4" descr="https://latex.codecogs.com/gif.latex?%5Cmathbf%7Bx_%7B0%7D%7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86" y="2940744"/>
                <a:ext cx="171450" cy="10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6" name="Picture 26" descr="https://latex.codecogs.com/gif.latex?%5Cbigtriangledown%20f%28%5Cmathbf%7Bx_%7B0%7D%7D%29%28%5Cmathbf%7Bx-x_%7B0%7D%7D%29%3D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86" y="3337419"/>
                <a:ext cx="1504950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8" name="Picture 28" descr="https://latex.codecogs.com/gif.latex?%5Cfrac%7B%5Cpartial%20f%7D%7B%5Cpartial%20x%7D%28%5Cmathbf%7Bx_%7B0%7D%7D%29%28x-x_%7B0%7D%29&amp;plus;%5Cfrac%7B%5Cpartial%20f%7D%7B%5Cpartial%20y%7D%28%5Cmathbf%7Bx_%7B0%7D%7D%29%28y-y_%7B0%7D%29&amp;plus;%5Cfrac%7B%5Cpartial%20f%7D%7B%5Cpartial%20z%7D%28%5Cmathbf%7Bx_%7B0%7D%7D%29%28z-z_%7B0%7D%29%3D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915" y="3201700"/>
                <a:ext cx="4143375" cy="40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0" name="Picture 30" descr="https://latex.codecogs.com/gif.latex?or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273" y="3391592"/>
                <a:ext cx="161925" cy="76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414251" y="2255923"/>
              <a:ext cx="10350731" cy="13553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303" y="4342006"/>
            <a:ext cx="3448421" cy="1803860"/>
            <a:chOff x="1558464" y="4364184"/>
            <a:chExt cx="3448421" cy="180386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2301211" y="4364184"/>
              <a:ext cx="0" cy="10474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01211" y="5411585"/>
              <a:ext cx="145472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1558464" y="5411585"/>
              <a:ext cx="742747" cy="7564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1795549" y="4634678"/>
              <a:ext cx="2161309" cy="1217482"/>
            </a:xfrm>
            <a:custGeom>
              <a:avLst/>
              <a:gdLst>
                <a:gd name="connsiteX0" fmla="*/ 0 w 2161309"/>
                <a:gd name="connsiteY0" fmla="*/ 377897 h 1217482"/>
                <a:gd name="connsiteX1" fmla="*/ 0 w 2161309"/>
                <a:gd name="connsiteY1" fmla="*/ 377897 h 1217482"/>
                <a:gd name="connsiteX2" fmla="*/ 91440 w 2161309"/>
                <a:gd name="connsiteY2" fmla="*/ 444398 h 1217482"/>
                <a:gd name="connsiteX3" fmla="*/ 108066 w 2161309"/>
                <a:gd name="connsiteY3" fmla="*/ 469337 h 1217482"/>
                <a:gd name="connsiteX4" fmla="*/ 124691 w 2161309"/>
                <a:gd name="connsiteY4" fmla="*/ 502587 h 1217482"/>
                <a:gd name="connsiteX5" fmla="*/ 149629 w 2161309"/>
                <a:gd name="connsiteY5" fmla="*/ 527526 h 1217482"/>
                <a:gd name="connsiteX6" fmla="*/ 182880 w 2161309"/>
                <a:gd name="connsiteY6" fmla="*/ 594027 h 1217482"/>
                <a:gd name="connsiteX7" fmla="*/ 199506 w 2161309"/>
                <a:gd name="connsiteY7" fmla="*/ 610653 h 1217482"/>
                <a:gd name="connsiteX8" fmla="*/ 224444 w 2161309"/>
                <a:gd name="connsiteY8" fmla="*/ 643904 h 1217482"/>
                <a:gd name="connsiteX9" fmla="*/ 257695 w 2161309"/>
                <a:gd name="connsiteY9" fmla="*/ 693780 h 1217482"/>
                <a:gd name="connsiteX10" fmla="*/ 274320 w 2161309"/>
                <a:gd name="connsiteY10" fmla="*/ 718718 h 1217482"/>
                <a:gd name="connsiteX11" fmla="*/ 307571 w 2161309"/>
                <a:gd name="connsiteY11" fmla="*/ 768595 h 1217482"/>
                <a:gd name="connsiteX12" fmla="*/ 332509 w 2161309"/>
                <a:gd name="connsiteY12" fmla="*/ 835097 h 1217482"/>
                <a:gd name="connsiteX13" fmla="*/ 357447 w 2161309"/>
                <a:gd name="connsiteY13" fmla="*/ 884973 h 1217482"/>
                <a:gd name="connsiteX14" fmla="*/ 374073 w 2161309"/>
                <a:gd name="connsiteY14" fmla="*/ 943162 h 1217482"/>
                <a:gd name="connsiteX15" fmla="*/ 390698 w 2161309"/>
                <a:gd name="connsiteY15" fmla="*/ 976413 h 1217482"/>
                <a:gd name="connsiteX16" fmla="*/ 415636 w 2161309"/>
                <a:gd name="connsiteY16" fmla="*/ 1017977 h 1217482"/>
                <a:gd name="connsiteX17" fmla="*/ 440575 w 2161309"/>
                <a:gd name="connsiteY17" fmla="*/ 1084478 h 1217482"/>
                <a:gd name="connsiteX18" fmla="*/ 457200 w 2161309"/>
                <a:gd name="connsiteY18" fmla="*/ 1134355 h 1217482"/>
                <a:gd name="connsiteX19" fmla="*/ 465513 w 2161309"/>
                <a:gd name="connsiteY19" fmla="*/ 1159293 h 1217482"/>
                <a:gd name="connsiteX20" fmla="*/ 473826 w 2161309"/>
                <a:gd name="connsiteY20" fmla="*/ 1192544 h 1217482"/>
                <a:gd name="connsiteX21" fmla="*/ 490451 w 2161309"/>
                <a:gd name="connsiteY21" fmla="*/ 1217482 h 1217482"/>
                <a:gd name="connsiteX22" fmla="*/ 515389 w 2161309"/>
                <a:gd name="connsiteY22" fmla="*/ 1209169 h 1217482"/>
                <a:gd name="connsiteX23" fmla="*/ 548640 w 2161309"/>
                <a:gd name="connsiteY23" fmla="*/ 1167606 h 1217482"/>
                <a:gd name="connsiteX24" fmla="*/ 565266 w 2161309"/>
                <a:gd name="connsiteY24" fmla="*/ 1150980 h 1217482"/>
                <a:gd name="connsiteX25" fmla="*/ 598516 w 2161309"/>
                <a:gd name="connsiteY25" fmla="*/ 1101104 h 1217482"/>
                <a:gd name="connsiteX26" fmla="*/ 615142 w 2161309"/>
                <a:gd name="connsiteY26" fmla="*/ 1076166 h 1217482"/>
                <a:gd name="connsiteX27" fmla="*/ 631767 w 2161309"/>
                <a:gd name="connsiteY27" fmla="*/ 1051227 h 1217482"/>
                <a:gd name="connsiteX28" fmla="*/ 673331 w 2161309"/>
                <a:gd name="connsiteY28" fmla="*/ 1009664 h 1217482"/>
                <a:gd name="connsiteX29" fmla="*/ 689956 w 2161309"/>
                <a:gd name="connsiteY29" fmla="*/ 993038 h 1217482"/>
                <a:gd name="connsiteX30" fmla="*/ 714895 w 2161309"/>
                <a:gd name="connsiteY30" fmla="*/ 976413 h 1217482"/>
                <a:gd name="connsiteX31" fmla="*/ 731520 w 2161309"/>
                <a:gd name="connsiteY31" fmla="*/ 951475 h 1217482"/>
                <a:gd name="connsiteX32" fmla="*/ 814647 w 2161309"/>
                <a:gd name="connsiteY32" fmla="*/ 893286 h 1217482"/>
                <a:gd name="connsiteX33" fmla="*/ 847898 w 2161309"/>
                <a:gd name="connsiteY33" fmla="*/ 868347 h 1217482"/>
                <a:gd name="connsiteX34" fmla="*/ 889462 w 2161309"/>
                <a:gd name="connsiteY34" fmla="*/ 851722 h 1217482"/>
                <a:gd name="connsiteX35" fmla="*/ 947651 w 2161309"/>
                <a:gd name="connsiteY35" fmla="*/ 810158 h 1217482"/>
                <a:gd name="connsiteX36" fmla="*/ 980902 w 2161309"/>
                <a:gd name="connsiteY36" fmla="*/ 801846 h 1217482"/>
                <a:gd name="connsiteX37" fmla="*/ 997527 w 2161309"/>
                <a:gd name="connsiteY37" fmla="*/ 785220 h 1217482"/>
                <a:gd name="connsiteX38" fmla="*/ 1047404 w 2161309"/>
                <a:gd name="connsiteY38" fmla="*/ 768595 h 1217482"/>
                <a:gd name="connsiteX39" fmla="*/ 1072342 w 2161309"/>
                <a:gd name="connsiteY39" fmla="*/ 751969 h 1217482"/>
                <a:gd name="connsiteX40" fmla="*/ 1188720 w 2161309"/>
                <a:gd name="connsiteY40" fmla="*/ 710406 h 1217482"/>
                <a:gd name="connsiteX41" fmla="*/ 1213658 w 2161309"/>
                <a:gd name="connsiteY41" fmla="*/ 693780 h 1217482"/>
                <a:gd name="connsiteX42" fmla="*/ 1280160 w 2161309"/>
                <a:gd name="connsiteY42" fmla="*/ 677155 h 1217482"/>
                <a:gd name="connsiteX43" fmla="*/ 1313411 w 2161309"/>
                <a:gd name="connsiteY43" fmla="*/ 668842 h 1217482"/>
                <a:gd name="connsiteX44" fmla="*/ 1404851 w 2161309"/>
                <a:gd name="connsiteY44" fmla="*/ 635591 h 1217482"/>
                <a:gd name="connsiteX45" fmla="*/ 1438102 w 2161309"/>
                <a:gd name="connsiteY45" fmla="*/ 627278 h 1217482"/>
                <a:gd name="connsiteX46" fmla="*/ 1463040 w 2161309"/>
                <a:gd name="connsiteY46" fmla="*/ 618966 h 1217482"/>
                <a:gd name="connsiteX47" fmla="*/ 1504604 w 2161309"/>
                <a:gd name="connsiteY47" fmla="*/ 610653 h 1217482"/>
                <a:gd name="connsiteX48" fmla="*/ 1537855 w 2161309"/>
                <a:gd name="connsiteY48" fmla="*/ 602340 h 1217482"/>
                <a:gd name="connsiteX49" fmla="*/ 1596044 w 2161309"/>
                <a:gd name="connsiteY49" fmla="*/ 594027 h 1217482"/>
                <a:gd name="connsiteX50" fmla="*/ 2128058 w 2161309"/>
                <a:gd name="connsiteY50" fmla="*/ 610653 h 1217482"/>
                <a:gd name="connsiteX51" fmla="*/ 2152996 w 2161309"/>
                <a:gd name="connsiteY51" fmla="*/ 618966 h 1217482"/>
                <a:gd name="connsiteX52" fmla="*/ 2161309 w 2161309"/>
                <a:gd name="connsiteY52" fmla="*/ 594027 h 1217482"/>
                <a:gd name="connsiteX53" fmla="*/ 2136371 w 2161309"/>
                <a:gd name="connsiteY53" fmla="*/ 444398 h 1217482"/>
                <a:gd name="connsiteX54" fmla="*/ 2128058 w 2161309"/>
                <a:gd name="connsiteY54" fmla="*/ 419460 h 1217482"/>
                <a:gd name="connsiteX55" fmla="*/ 2111433 w 2161309"/>
                <a:gd name="connsiteY55" fmla="*/ 394522 h 1217482"/>
                <a:gd name="connsiteX56" fmla="*/ 2103120 w 2161309"/>
                <a:gd name="connsiteY56" fmla="*/ 369584 h 1217482"/>
                <a:gd name="connsiteX57" fmla="*/ 2086495 w 2161309"/>
                <a:gd name="connsiteY57" fmla="*/ 344646 h 1217482"/>
                <a:gd name="connsiteX58" fmla="*/ 2078182 w 2161309"/>
                <a:gd name="connsiteY58" fmla="*/ 319707 h 1217482"/>
                <a:gd name="connsiteX59" fmla="*/ 2061556 w 2161309"/>
                <a:gd name="connsiteY59" fmla="*/ 303082 h 1217482"/>
                <a:gd name="connsiteX60" fmla="*/ 2044931 w 2161309"/>
                <a:gd name="connsiteY60" fmla="*/ 278144 h 1217482"/>
                <a:gd name="connsiteX61" fmla="*/ 2019993 w 2161309"/>
                <a:gd name="connsiteY61" fmla="*/ 261518 h 1217482"/>
                <a:gd name="connsiteX62" fmla="*/ 1986742 w 2161309"/>
                <a:gd name="connsiteY62" fmla="*/ 228267 h 1217482"/>
                <a:gd name="connsiteX63" fmla="*/ 1936866 w 2161309"/>
                <a:gd name="connsiteY63" fmla="*/ 186704 h 1217482"/>
                <a:gd name="connsiteX64" fmla="*/ 1895302 w 2161309"/>
                <a:gd name="connsiteY64" fmla="*/ 153453 h 1217482"/>
                <a:gd name="connsiteX65" fmla="*/ 1828800 w 2161309"/>
                <a:gd name="connsiteY65" fmla="*/ 136827 h 1217482"/>
                <a:gd name="connsiteX66" fmla="*/ 1803862 w 2161309"/>
                <a:gd name="connsiteY66" fmla="*/ 128515 h 1217482"/>
                <a:gd name="connsiteX67" fmla="*/ 1787236 w 2161309"/>
                <a:gd name="connsiteY67" fmla="*/ 111889 h 1217482"/>
                <a:gd name="connsiteX68" fmla="*/ 1704109 w 2161309"/>
                <a:gd name="connsiteY68" fmla="*/ 86951 h 1217482"/>
                <a:gd name="connsiteX69" fmla="*/ 1629295 w 2161309"/>
                <a:gd name="connsiteY69" fmla="*/ 62013 h 1217482"/>
                <a:gd name="connsiteX70" fmla="*/ 1579418 w 2161309"/>
                <a:gd name="connsiteY70" fmla="*/ 45387 h 1217482"/>
                <a:gd name="connsiteX71" fmla="*/ 1554480 w 2161309"/>
                <a:gd name="connsiteY71" fmla="*/ 37075 h 1217482"/>
                <a:gd name="connsiteX72" fmla="*/ 1521229 w 2161309"/>
                <a:gd name="connsiteY72" fmla="*/ 20449 h 1217482"/>
                <a:gd name="connsiteX73" fmla="*/ 1438102 w 2161309"/>
                <a:gd name="connsiteY73" fmla="*/ 12137 h 1217482"/>
                <a:gd name="connsiteX74" fmla="*/ 1413164 w 2161309"/>
                <a:gd name="connsiteY74" fmla="*/ 3824 h 1217482"/>
                <a:gd name="connsiteX75" fmla="*/ 989215 w 2161309"/>
                <a:gd name="connsiteY75" fmla="*/ 20449 h 1217482"/>
                <a:gd name="connsiteX76" fmla="*/ 906087 w 2161309"/>
                <a:gd name="connsiteY76" fmla="*/ 53700 h 1217482"/>
                <a:gd name="connsiteX77" fmla="*/ 856211 w 2161309"/>
                <a:gd name="connsiteY77" fmla="*/ 70326 h 1217482"/>
                <a:gd name="connsiteX78" fmla="*/ 781396 w 2161309"/>
                <a:gd name="connsiteY78" fmla="*/ 111889 h 1217482"/>
                <a:gd name="connsiteX79" fmla="*/ 748146 w 2161309"/>
                <a:gd name="connsiteY79" fmla="*/ 120202 h 1217482"/>
                <a:gd name="connsiteX80" fmla="*/ 714895 w 2161309"/>
                <a:gd name="connsiteY80" fmla="*/ 136827 h 1217482"/>
                <a:gd name="connsiteX81" fmla="*/ 665018 w 2161309"/>
                <a:gd name="connsiteY81" fmla="*/ 153453 h 1217482"/>
                <a:gd name="connsiteX82" fmla="*/ 581891 w 2161309"/>
                <a:gd name="connsiteY82" fmla="*/ 186704 h 1217482"/>
                <a:gd name="connsiteX83" fmla="*/ 548640 w 2161309"/>
                <a:gd name="connsiteY83" fmla="*/ 203329 h 1217482"/>
                <a:gd name="connsiteX84" fmla="*/ 482138 w 2161309"/>
                <a:gd name="connsiteY84" fmla="*/ 219955 h 1217482"/>
                <a:gd name="connsiteX85" fmla="*/ 448887 w 2161309"/>
                <a:gd name="connsiteY85" fmla="*/ 236580 h 1217482"/>
                <a:gd name="connsiteX86" fmla="*/ 399011 w 2161309"/>
                <a:gd name="connsiteY86" fmla="*/ 253206 h 1217482"/>
                <a:gd name="connsiteX87" fmla="*/ 365760 w 2161309"/>
                <a:gd name="connsiteY87" fmla="*/ 269831 h 1217482"/>
                <a:gd name="connsiteX88" fmla="*/ 299258 w 2161309"/>
                <a:gd name="connsiteY88" fmla="*/ 286457 h 1217482"/>
                <a:gd name="connsiteX89" fmla="*/ 266007 w 2161309"/>
                <a:gd name="connsiteY89" fmla="*/ 294769 h 1217482"/>
                <a:gd name="connsiteX90" fmla="*/ 249382 w 2161309"/>
                <a:gd name="connsiteY90" fmla="*/ 311395 h 1217482"/>
                <a:gd name="connsiteX91" fmla="*/ 224444 w 2161309"/>
                <a:gd name="connsiteY91" fmla="*/ 319707 h 1217482"/>
                <a:gd name="connsiteX92" fmla="*/ 182880 w 2161309"/>
                <a:gd name="connsiteY92" fmla="*/ 336333 h 1217482"/>
                <a:gd name="connsiteX93" fmla="*/ 124691 w 2161309"/>
                <a:gd name="connsiteY93" fmla="*/ 369584 h 1217482"/>
                <a:gd name="connsiteX94" fmla="*/ 66502 w 2161309"/>
                <a:gd name="connsiteY94" fmla="*/ 386209 h 1217482"/>
                <a:gd name="connsiteX95" fmla="*/ 58189 w 2161309"/>
                <a:gd name="connsiteY95" fmla="*/ 394522 h 1217482"/>
                <a:gd name="connsiteX96" fmla="*/ 83127 w 2161309"/>
                <a:gd name="connsiteY96" fmla="*/ 377897 h 1217482"/>
                <a:gd name="connsiteX97" fmla="*/ 58189 w 2161309"/>
                <a:gd name="connsiteY97" fmla="*/ 427773 h 121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2161309" h="1217482">
                  <a:moveTo>
                    <a:pt x="0" y="377897"/>
                  </a:moveTo>
                  <a:lnTo>
                    <a:pt x="0" y="377897"/>
                  </a:lnTo>
                  <a:cubicBezTo>
                    <a:pt x="30480" y="400064"/>
                    <a:pt x="70534" y="413039"/>
                    <a:pt x="91440" y="444398"/>
                  </a:cubicBezTo>
                  <a:cubicBezTo>
                    <a:pt x="96982" y="452711"/>
                    <a:pt x="103109" y="460662"/>
                    <a:pt x="108066" y="469337"/>
                  </a:cubicBezTo>
                  <a:cubicBezTo>
                    <a:pt x="114214" y="480096"/>
                    <a:pt x="117489" y="492504"/>
                    <a:pt x="124691" y="502587"/>
                  </a:cubicBezTo>
                  <a:cubicBezTo>
                    <a:pt x="131524" y="512153"/>
                    <a:pt x="141316" y="519213"/>
                    <a:pt x="149629" y="527526"/>
                  </a:cubicBezTo>
                  <a:cubicBezTo>
                    <a:pt x="160390" y="559807"/>
                    <a:pt x="158342" y="559674"/>
                    <a:pt x="182880" y="594027"/>
                  </a:cubicBezTo>
                  <a:cubicBezTo>
                    <a:pt x="187436" y="600405"/>
                    <a:pt x="194489" y="604632"/>
                    <a:pt x="199506" y="610653"/>
                  </a:cubicBezTo>
                  <a:cubicBezTo>
                    <a:pt x="208375" y="621296"/>
                    <a:pt x="216499" y="632554"/>
                    <a:pt x="224444" y="643904"/>
                  </a:cubicBezTo>
                  <a:cubicBezTo>
                    <a:pt x="235902" y="660273"/>
                    <a:pt x="246611" y="677155"/>
                    <a:pt x="257695" y="693780"/>
                  </a:cubicBezTo>
                  <a:cubicBezTo>
                    <a:pt x="263237" y="702093"/>
                    <a:pt x="269852" y="709782"/>
                    <a:pt x="274320" y="718718"/>
                  </a:cubicBezTo>
                  <a:cubicBezTo>
                    <a:pt x="294451" y="758979"/>
                    <a:pt x="282184" y="743206"/>
                    <a:pt x="307571" y="768595"/>
                  </a:cubicBezTo>
                  <a:cubicBezTo>
                    <a:pt x="328654" y="874004"/>
                    <a:pt x="300403" y="760182"/>
                    <a:pt x="332509" y="835097"/>
                  </a:cubicBezTo>
                  <a:cubicBezTo>
                    <a:pt x="355489" y="888717"/>
                    <a:pt x="323986" y="851510"/>
                    <a:pt x="357447" y="884973"/>
                  </a:cubicBezTo>
                  <a:cubicBezTo>
                    <a:pt x="361666" y="901849"/>
                    <a:pt x="366917" y="926464"/>
                    <a:pt x="374073" y="943162"/>
                  </a:cubicBezTo>
                  <a:cubicBezTo>
                    <a:pt x="378954" y="954552"/>
                    <a:pt x="385817" y="965023"/>
                    <a:pt x="390698" y="976413"/>
                  </a:cubicBezTo>
                  <a:cubicBezTo>
                    <a:pt x="406884" y="1014181"/>
                    <a:pt x="387990" y="990329"/>
                    <a:pt x="415636" y="1017977"/>
                  </a:cubicBezTo>
                  <a:cubicBezTo>
                    <a:pt x="433636" y="1089974"/>
                    <a:pt x="411592" y="1012021"/>
                    <a:pt x="440575" y="1084478"/>
                  </a:cubicBezTo>
                  <a:cubicBezTo>
                    <a:pt x="447084" y="1100749"/>
                    <a:pt x="451658" y="1117729"/>
                    <a:pt x="457200" y="1134355"/>
                  </a:cubicBezTo>
                  <a:cubicBezTo>
                    <a:pt x="459971" y="1142668"/>
                    <a:pt x="463388" y="1150792"/>
                    <a:pt x="465513" y="1159293"/>
                  </a:cubicBezTo>
                  <a:cubicBezTo>
                    <a:pt x="468284" y="1170377"/>
                    <a:pt x="469326" y="1182043"/>
                    <a:pt x="473826" y="1192544"/>
                  </a:cubicBezTo>
                  <a:cubicBezTo>
                    <a:pt x="477761" y="1201727"/>
                    <a:pt x="484909" y="1209169"/>
                    <a:pt x="490451" y="1217482"/>
                  </a:cubicBezTo>
                  <a:cubicBezTo>
                    <a:pt x="498764" y="1214711"/>
                    <a:pt x="507875" y="1213677"/>
                    <a:pt x="515389" y="1209169"/>
                  </a:cubicBezTo>
                  <a:cubicBezTo>
                    <a:pt x="530831" y="1199904"/>
                    <a:pt x="538182" y="1180678"/>
                    <a:pt x="548640" y="1167606"/>
                  </a:cubicBezTo>
                  <a:cubicBezTo>
                    <a:pt x="553536" y="1161486"/>
                    <a:pt x="560563" y="1157250"/>
                    <a:pt x="565266" y="1150980"/>
                  </a:cubicBezTo>
                  <a:cubicBezTo>
                    <a:pt x="577255" y="1134995"/>
                    <a:pt x="587433" y="1117729"/>
                    <a:pt x="598516" y="1101104"/>
                  </a:cubicBezTo>
                  <a:lnTo>
                    <a:pt x="615142" y="1076166"/>
                  </a:lnTo>
                  <a:cubicBezTo>
                    <a:pt x="620684" y="1067853"/>
                    <a:pt x="624702" y="1058291"/>
                    <a:pt x="631767" y="1051227"/>
                  </a:cubicBezTo>
                  <a:lnTo>
                    <a:pt x="673331" y="1009664"/>
                  </a:lnTo>
                  <a:cubicBezTo>
                    <a:pt x="678873" y="1004122"/>
                    <a:pt x="683435" y="997385"/>
                    <a:pt x="689956" y="993038"/>
                  </a:cubicBezTo>
                  <a:lnTo>
                    <a:pt x="714895" y="976413"/>
                  </a:lnTo>
                  <a:cubicBezTo>
                    <a:pt x="720437" y="968100"/>
                    <a:pt x="724456" y="958539"/>
                    <a:pt x="731520" y="951475"/>
                  </a:cubicBezTo>
                  <a:cubicBezTo>
                    <a:pt x="745710" y="937285"/>
                    <a:pt x="803787" y="901431"/>
                    <a:pt x="814647" y="893286"/>
                  </a:cubicBezTo>
                  <a:cubicBezTo>
                    <a:pt x="825731" y="884973"/>
                    <a:pt x="835787" y="875075"/>
                    <a:pt x="847898" y="868347"/>
                  </a:cubicBezTo>
                  <a:cubicBezTo>
                    <a:pt x="860942" y="861100"/>
                    <a:pt x="876418" y="858969"/>
                    <a:pt x="889462" y="851722"/>
                  </a:cubicBezTo>
                  <a:cubicBezTo>
                    <a:pt x="899032" y="846406"/>
                    <a:pt x="934026" y="815997"/>
                    <a:pt x="947651" y="810158"/>
                  </a:cubicBezTo>
                  <a:cubicBezTo>
                    <a:pt x="958152" y="805658"/>
                    <a:pt x="969818" y="804617"/>
                    <a:pt x="980902" y="801846"/>
                  </a:cubicBezTo>
                  <a:cubicBezTo>
                    <a:pt x="986444" y="796304"/>
                    <a:pt x="990517" y="788725"/>
                    <a:pt x="997527" y="785220"/>
                  </a:cubicBezTo>
                  <a:cubicBezTo>
                    <a:pt x="1013202" y="777383"/>
                    <a:pt x="1047404" y="768595"/>
                    <a:pt x="1047404" y="768595"/>
                  </a:cubicBezTo>
                  <a:cubicBezTo>
                    <a:pt x="1055717" y="763053"/>
                    <a:pt x="1063159" y="755905"/>
                    <a:pt x="1072342" y="751969"/>
                  </a:cubicBezTo>
                  <a:cubicBezTo>
                    <a:pt x="1141010" y="722540"/>
                    <a:pt x="1078100" y="784155"/>
                    <a:pt x="1188720" y="710406"/>
                  </a:cubicBezTo>
                  <a:cubicBezTo>
                    <a:pt x="1197033" y="704864"/>
                    <a:pt x="1204269" y="697194"/>
                    <a:pt x="1213658" y="693780"/>
                  </a:cubicBezTo>
                  <a:cubicBezTo>
                    <a:pt x="1235132" y="685971"/>
                    <a:pt x="1257993" y="682697"/>
                    <a:pt x="1280160" y="677155"/>
                  </a:cubicBezTo>
                  <a:cubicBezTo>
                    <a:pt x="1291244" y="674384"/>
                    <a:pt x="1302803" y="673085"/>
                    <a:pt x="1313411" y="668842"/>
                  </a:cubicBezTo>
                  <a:cubicBezTo>
                    <a:pt x="1340950" y="657827"/>
                    <a:pt x="1376400" y="642704"/>
                    <a:pt x="1404851" y="635591"/>
                  </a:cubicBezTo>
                  <a:cubicBezTo>
                    <a:pt x="1415935" y="632820"/>
                    <a:pt x="1427117" y="630417"/>
                    <a:pt x="1438102" y="627278"/>
                  </a:cubicBezTo>
                  <a:cubicBezTo>
                    <a:pt x="1446527" y="624871"/>
                    <a:pt x="1454539" y="621091"/>
                    <a:pt x="1463040" y="618966"/>
                  </a:cubicBezTo>
                  <a:cubicBezTo>
                    <a:pt x="1476747" y="615539"/>
                    <a:pt x="1490811" y="613718"/>
                    <a:pt x="1504604" y="610653"/>
                  </a:cubicBezTo>
                  <a:cubicBezTo>
                    <a:pt x="1515757" y="608175"/>
                    <a:pt x="1526614" y="604384"/>
                    <a:pt x="1537855" y="602340"/>
                  </a:cubicBezTo>
                  <a:cubicBezTo>
                    <a:pt x="1557132" y="598835"/>
                    <a:pt x="1576648" y="596798"/>
                    <a:pt x="1596044" y="594027"/>
                  </a:cubicBezTo>
                  <a:cubicBezTo>
                    <a:pt x="1599351" y="594083"/>
                    <a:pt x="1969478" y="571006"/>
                    <a:pt x="2128058" y="610653"/>
                  </a:cubicBezTo>
                  <a:cubicBezTo>
                    <a:pt x="2136559" y="612778"/>
                    <a:pt x="2144683" y="616195"/>
                    <a:pt x="2152996" y="618966"/>
                  </a:cubicBezTo>
                  <a:cubicBezTo>
                    <a:pt x="2155767" y="610653"/>
                    <a:pt x="2161309" y="602790"/>
                    <a:pt x="2161309" y="594027"/>
                  </a:cubicBezTo>
                  <a:cubicBezTo>
                    <a:pt x="2161309" y="506120"/>
                    <a:pt x="2158416" y="510534"/>
                    <a:pt x="2136371" y="444398"/>
                  </a:cubicBezTo>
                  <a:cubicBezTo>
                    <a:pt x="2133600" y="436085"/>
                    <a:pt x="2132918" y="426751"/>
                    <a:pt x="2128058" y="419460"/>
                  </a:cubicBezTo>
                  <a:cubicBezTo>
                    <a:pt x="2122516" y="411147"/>
                    <a:pt x="2115901" y="403458"/>
                    <a:pt x="2111433" y="394522"/>
                  </a:cubicBezTo>
                  <a:cubicBezTo>
                    <a:pt x="2107514" y="386685"/>
                    <a:pt x="2107039" y="377421"/>
                    <a:pt x="2103120" y="369584"/>
                  </a:cubicBezTo>
                  <a:cubicBezTo>
                    <a:pt x="2098652" y="360648"/>
                    <a:pt x="2090963" y="353582"/>
                    <a:pt x="2086495" y="344646"/>
                  </a:cubicBezTo>
                  <a:cubicBezTo>
                    <a:pt x="2082576" y="336808"/>
                    <a:pt x="2082690" y="327221"/>
                    <a:pt x="2078182" y="319707"/>
                  </a:cubicBezTo>
                  <a:cubicBezTo>
                    <a:pt x="2074150" y="312987"/>
                    <a:pt x="2066452" y="309202"/>
                    <a:pt x="2061556" y="303082"/>
                  </a:cubicBezTo>
                  <a:cubicBezTo>
                    <a:pt x="2055315" y="295281"/>
                    <a:pt x="2051995" y="285208"/>
                    <a:pt x="2044931" y="278144"/>
                  </a:cubicBezTo>
                  <a:cubicBezTo>
                    <a:pt x="2037867" y="271079"/>
                    <a:pt x="2027578" y="268020"/>
                    <a:pt x="2019993" y="261518"/>
                  </a:cubicBezTo>
                  <a:cubicBezTo>
                    <a:pt x="2008092" y="251317"/>
                    <a:pt x="1997826" y="239351"/>
                    <a:pt x="1986742" y="228267"/>
                  </a:cubicBezTo>
                  <a:cubicBezTo>
                    <a:pt x="1927502" y="169027"/>
                    <a:pt x="1994733" y="232997"/>
                    <a:pt x="1936866" y="186704"/>
                  </a:cubicBezTo>
                  <a:cubicBezTo>
                    <a:pt x="1911092" y="166085"/>
                    <a:pt x="1929418" y="170511"/>
                    <a:pt x="1895302" y="153453"/>
                  </a:cubicBezTo>
                  <a:cubicBezTo>
                    <a:pt x="1876299" y="143952"/>
                    <a:pt x="1847772" y="141570"/>
                    <a:pt x="1828800" y="136827"/>
                  </a:cubicBezTo>
                  <a:cubicBezTo>
                    <a:pt x="1820299" y="134702"/>
                    <a:pt x="1812175" y="131286"/>
                    <a:pt x="1803862" y="128515"/>
                  </a:cubicBezTo>
                  <a:cubicBezTo>
                    <a:pt x="1798320" y="122973"/>
                    <a:pt x="1794246" y="115394"/>
                    <a:pt x="1787236" y="111889"/>
                  </a:cubicBezTo>
                  <a:cubicBezTo>
                    <a:pt x="1767001" y="101771"/>
                    <a:pt x="1727972" y="92917"/>
                    <a:pt x="1704109" y="86951"/>
                  </a:cubicBezTo>
                  <a:cubicBezTo>
                    <a:pt x="1658066" y="56256"/>
                    <a:pt x="1700972" y="79933"/>
                    <a:pt x="1629295" y="62013"/>
                  </a:cubicBezTo>
                  <a:cubicBezTo>
                    <a:pt x="1612293" y="57762"/>
                    <a:pt x="1596044" y="50929"/>
                    <a:pt x="1579418" y="45387"/>
                  </a:cubicBezTo>
                  <a:cubicBezTo>
                    <a:pt x="1571105" y="42616"/>
                    <a:pt x="1562317" y="40994"/>
                    <a:pt x="1554480" y="37075"/>
                  </a:cubicBezTo>
                  <a:cubicBezTo>
                    <a:pt x="1543396" y="31533"/>
                    <a:pt x="1533346" y="23045"/>
                    <a:pt x="1521229" y="20449"/>
                  </a:cubicBezTo>
                  <a:cubicBezTo>
                    <a:pt x="1494000" y="14614"/>
                    <a:pt x="1465811" y="14908"/>
                    <a:pt x="1438102" y="12137"/>
                  </a:cubicBezTo>
                  <a:cubicBezTo>
                    <a:pt x="1429789" y="9366"/>
                    <a:pt x="1421926" y="3824"/>
                    <a:pt x="1413164" y="3824"/>
                  </a:cubicBezTo>
                  <a:cubicBezTo>
                    <a:pt x="1059756" y="3824"/>
                    <a:pt x="1151018" y="-11909"/>
                    <a:pt x="989215" y="20449"/>
                  </a:cubicBezTo>
                  <a:cubicBezTo>
                    <a:pt x="961506" y="31533"/>
                    <a:pt x="934399" y="44262"/>
                    <a:pt x="906087" y="53700"/>
                  </a:cubicBezTo>
                  <a:cubicBezTo>
                    <a:pt x="889462" y="59242"/>
                    <a:pt x="870793" y="60605"/>
                    <a:pt x="856211" y="70326"/>
                  </a:cubicBezTo>
                  <a:cubicBezTo>
                    <a:pt x="827660" y="89360"/>
                    <a:pt x="818155" y="97185"/>
                    <a:pt x="781396" y="111889"/>
                  </a:cubicBezTo>
                  <a:cubicBezTo>
                    <a:pt x="770789" y="116132"/>
                    <a:pt x="758843" y="116191"/>
                    <a:pt x="748146" y="120202"/>
                  </a:cubicBezTo>
                  <a:cubicBezTo>
                    <a:pt x="736543" y="124553"/>
                    <a:pt x="726401" y="132225"/>
                    <a:pt x="714895" y="136827"/>
                  </a:cubicBezTo>
                  <a:cubicBezTo>
                    <a:pt x="698623" y="143336"/>
                    <a:pt x="680693" y="145616"/>
                    <a:pt x="665018" y="153453"/>
                  </a:cubicBezTo>
                  <a:cubicBezTo>
                    <a:pt x="587038" y="192442"/>
                    <a:pt x="684611" y="145616"/>
                    <a:pt x="581891" y="186704"/>
                  </a:cubicBezTo>
                  <a:cubicBezTo>
                    <a:pt x="570385" y="191306"/>
                    <a:pt x="560030" y="198448"/>
                    <a:pt x="548640" y="203329"/>
                  </a:cubicBezTo>
                  <a:cubicBezTo>
                    <a:pt x="526272" y="212915"/>
                    <a:pt x="506537" y="215075"/>
                    <a:pt x="482138" y="219955"/>
                  </a:cubicBezTo>
                  <a:cubicBezTo>
                    <a:pt x="471054" y="225497"/>
                    <a:pt x="460393" y="231978"/>
                    <a:pt x="448887" y="236580"/>
                  </a:cubicBezTo>
                  <a:cubicBezTo>
                    <a:pt x="432616" y="243089"/>
                    <a:pt x="414686" y="245369"/>
                    <a:pt x="399011" y="253206"/>
                  </a:cubicBezTo>
                  <a:cubicBezTo>
                    <a:pt x="387927" y="258748"/>
                    <a:pt x="377516" y="265912"/>
                    <a:pt x="365760" y="269831"/>
                  </a:cubicBezTo>
                  <a:cubicBezTo>
                    <a:pt x="344083" y="277057"/>
                    <a:pt x="321425" y="280915"/>
                    <a:pt x="299258" y="286457"/>
                  </a:cubicBezTo>
                  <a:lnTo>
                    <a:pt x="266007" y="294769"/>
                  </a:lnTo>
                  <a:cubicBezTo>
                    <a:pt x="260465" y="300311"/>
                    <a:pt x="256102" y="307363"/>
                    <a:pt x="249382" y="311395"/>
                  </a:cubicBezTo>
                  <a:cubicBezTo>
                    <a:pt x="241868" y="315903"/>
                    <a:pt x="232648" y="316630"/>
                    <a:pt x="224444" y="319707"/>
                  </a:cubicBezTo>
                  <a:cubicBezTo>
                    <a:pt x="210472" y="324946"/>
                    <a:pt x="196227" y="329660"/>
                    <a:pt x="182880" y="336333"/>
                  </a:cubicBezTo>
                  <a:cubicBezTo>
                    <a:pt x="134648" y="360449"/>
                    <a:pt x="182982" y="347724"/>
                    <a:pt x="124691" y="369584"/>
                  </a:cubicBezTo>
                  <a:cubicBezTo>
                    <a:pt x="103392" y="377571"/>
                    <a:pt x="86592" y="376164"/>
                    <a:pt x="66502" y="386209"/>
                  </a:cubicBezTo>
                  <a:cubicBezTo>
                    <a:pt x="62997" y="387961"/>
                    <a:pt x="60960" y="391751"/>
                    <a:pt x="58189" y="394522"/>
                  </a:cubicBezTo>
                  <a:lnTo>
                    <a:pt x="83127" y="377897"/>
                  </a:lnTo>
                  <a:lnTo>
                    <a:pt x="58189" y="427773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2791198" y="5070764"/>
              <a:ext cx="49232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3037362" y="4738255"/>
              <a:ext cx="0" cy="332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/>
            <p:nvPr/>
          </p:nvCxnSpPr>
          <p:spPr>
            <a:xfrm>
              <a:off x="2522392" y="4950788"/>
              <a:ext cx="1012366" cy="1917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2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485" y="469278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4" name="Picture 3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911" y="514257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타원 58"/>
            <p:cNvSpPr/>
            <p:nvPr/>
          </p:nvSpPr>
          <p:spPr>
            <a:xfrm>
              <a:off x="3014502" y="5050816"/>
              <a:ext cx="45719" cy="583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6" name="Picture 36" descr="https://latex.codecogs.com/gif.latex?f%28x%2Cy%2Cz%29%3Db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335" y="5133889"/>
              <a:ext cx="9715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내용 개체 틀 2"/>
            <p:cNvSpPr txBox="1">
              <a:spLocks/>
            </p:cNvSpPr>
            <p:nvPr/>
          </p:nvSpPr>
          <p:spPr>
            <a:xfrm>
              <a:off x="3979718" y="4924621"/>
              <a:ext cx="1027167" cy="217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 err="1"/>
                <a:t>등고위면</a:t>
              </a:r>
              <a:endParaRPr lang="ko-KR" altLang="en-US" sz="1000" dirty="0"/>
            </a:p>
          </p:txBody>
        </p:sp>
        <p:pic>
          <p:nvPicPr>
            <p:cNvPr id="10278" name="Picture 38" descr="https://latex.codecogs.com/gif.latex?c%28t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578" y="5043401"/>
              <a:ext cx="257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0" name="Picture 40" descr="https://latex.codecogs.com/gif.latex?c%27%28t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129" y="4927042"/>
              <a:ext cx="295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4261137" y="4342006"/>
            <a:ext cx="3677982" cy="1670771"/>
            <a:chOff x="6306259" y="4692785"/>
            <a:chExt cx="3677982" cy="1670771"/>
          </a:xfrm>
        </p:grpSpPr>
        <p:cxnSp>
          <p:nvCxnSpPr>
            <p:cNvPr id="56" name="직선 연결선 55"/>
            <p:cNvCxnSpPr>
              <a:stCxn id="32" idx="2"/>
              <a:endCxn id="32" idx="5"/>
            </p:cNvCxnSpPr>
            <p:nvPr/>
          </p:nvCxnSpPr>
          <p:spPr>
            <a:xfrm>
              <a:off x="6488448" y="5131156"/>
              <a:ext cx="701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6821229" y="4791489"/>
              <a:ext cx="0" cy="332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구부러진 연결선 57"/>
            <p:cNvCxnSpPr/>
            <p:nvPr/>
          </p:nvCxnSpPr>
          <p:spPr>
            <a:xfrm>
              <a:off x="6306259" y="5004022"/>
              <a:ext cx="1012366" cy="1917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52" y="474601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134" y="521522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타원 62"/>
            <p:cNvSpPr/>
            <p:nvPr/>
          </p:nvSpPr>
          <p:spPr>
            <a:xfrm>
              <a:off x="6798369" y="5104050"/>
              <a:ext cx="45719" cy="583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491245" y="4998803"/>
              <a:ext cx="668332" cy="264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6746733" y="4966911"/>
              <a:ext cx="136619" cy="30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6714197" y="4692785"/>
              <a:ext cx="191476" cy="876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446339" y="4727491"/>
              <a:ext cx="807837" cy="744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6626962" y="4697559"/>
              <a:ext cx="361677" cy="855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6491245" y="4966911"/>
              <a:ext cx="700301" cy="277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데이터 31"/>
            <p:cNvSpPr/>
            <p:nvPr/>
          </p:nvSpPr>
          <p:spPr>
            <a:xfrm>
              <a:off x="6400801" y="4692785"/>
              <a:ext cx="876470" cy="87674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6815042" y="5650124"/>
              <a:ext cx="3169199" cy="7134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c’(t) </a:t>
              </a:r>
              <a:r>
                <a:rPr lang="ko-KR" altLang="en-US" sz="1100" dirty="0" err="1"/>
                <a:t>접벡터들의</a:t>
              </a:r>
              <a:r>
                <a:rPr lang="ko-KR" altLang="en-US" sz="1100" dirty="0"/>
                <a:t> 모임들이 면을 형성하며 그 면을 접평면 이라 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접평면은              와 수직이다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즉 모든 </a:t>
              </a:r>
              <a:r>
                <a:rPr lang="ko-KR" altLang="en-US" sz="1100" dirty="0" err="1"/>
                <a:t>접벡터들은</a:t>
              </a:r>
              <a:r>
                <a:rPr lang="ko-KR" altLang="en-US" sz="1100" dirty="0"/>
                <a:t>               와 수직이다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 </a:t>
              </a:r>
            </a:p>
          </p:txBody>
        </p:sp>
        <p:pic>
          <p:nvPicPr>
            <p:cNvPr id="82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999" y="582586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2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601" y="598706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36" y="4267141"/>
            <a:ext cx="2363669" cy="19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1838498" cy="60333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음함수</a:t>
            </a:r>
            <a:r>
              <a:rPr lang="ko-KR" altLang="en-US" sz="2000" dirty="0"/>
              <a:t> 정리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14250" y="898235"/>
            <a:ext cx="10733117" cy="1304638"/>
            <a:chOff x="414250" y="898235"/>
            <a:chExt cx="10733117" cy="1304638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1" y="898235"/>
              <a:ext cx="79109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50" y="1208980"/>
              <a:ext cx="10558549" cy="9938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</a:t>
              </a:r>
              <a:r>
                <a:rPr lang="ko-KR" altLang="en-US" sz="1000" dirty="0"/>
                <a:t>              가 미분 가능하고 모든 </a:t>
              </a:r>
              <a:r>
                <a:rPr lang="ko-KR" altLang="en-US" sz="1000" dirty="0" err="1"/>
                <a:t>편도함수가</a:t>
              </a:r>
              <a:r>
                <a:rPr lang="ko-KR" altLang="en-US" sz="1000" dirty="0"/>
                <a:t> 연속이라 하자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이러한 함수의 종류를      라 한다</a:t>
              </a:r>
              <a:r>
                <a:rPr lang="en-US" altLang="ko-KR" sz="1000" dirty="0"/>
                <a:t>.) </a:t>
              </a:r>
              <a:r>
                <a:rPr lang="ko-KR" altLang="en-US" sz="1000" dirty="0"/>
                <a:t>그리고 곡면    가    의 </a:t>
              </a:r>
              <a:r>
                <a:rPr lang="ko-KR" altLang="en-US" sz="1000" dirty="0" err="1"/>
                <a:t>등위면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이라하자</a:t>
              </a:r>
              <a:r>
                <a:rPr lang="en-US" altLang="ko-KR" sz="1000" dirty="0"/>
                <a:t>.      </a:t>
              </a:r>
              <a:r>
                <a:rPr lang="ko-KR" altLang="en-US" sz="1000" dirty="0"/>
                <a:t>상의 한 점 </a:t>
              </a:r>
              <a:endParaRPr lang="en-US" altLang="ko-KR" sz="1000" dirty="0"/>
            </a:p>
            <a:p>
              <a:pPr marL="0" indent="0">
                <a:buNone/>
              </a:pPr>
              <a:r>
                <a:rPr lang="ko-KR" altLang="en-US" sz="1000" dirty="0"/>
                <a:t>에서      의 기울기 벡터가                                      이라 하자</a:t>
              </a:r>
              <a:r>
                <a:rPr lang="en-US" altLang="ko-KR" sz="1000" dirty="0"/>
                <a:t>. (</a:t>
              </a:r>
              <a:r>
                <a:rPr lang="ko-KR" altLang="en-US" sz="1000" dirty="0"/>
                <a:t>그러면                                         중 적어도 하나는 </a:t>
              </a:r>
              <a:r>
                <a:rPr lang="en-US" altLang="ko-KR" sz="1000" dirty="0"/>
                <a:t>0 </a:t>
              </a:r>
              <a:r>
                <a:rPr lang="ko-KR" altLang="en-US" sz="1000" dirty="0"/>
                <a:t>이 아니어야 한다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편의상                     이라 </a:t>
              </a:r>
              <a:r>
                <a:rPr lang="ko-KR" altLang="en-US" sz="1000" dirty="0" err="1"/>
                <a:t>할때</a:t>
              </a:r>
              <a:r>
                <a:rPr lang="en-US" altLang="ko-KR" sz="1000" dirty="0"/>
                <a:t>)</a:t>
              </a:r>
            </a:p>
            <a:p>
              <a:pPr marL="0" indent="0">
                <a:buNone/>
              </a:pPr>
              <a:r>
                <a:rPr lang="ko-KR" altLang="en-US" sz="1000" dirty="0"/>
                <a:t>그러면       근처에서는     가     종류의 함수                    의 그래프로 표현된다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즉                가        에 가까운     상의 점이면                                   이 성립한다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비슷한 사실이 </a:t>
              </a:r>
              <a:r>
                <a:rPr lang="en-US" altLang="ko-KR" sz="1000" dirty="0" err="1"/>
                <a:t>x,y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에 대해서도 성립한다</a:t>
              </a:r>
              <a:r>
                <a:rPr lang="en-US" altLang="ko-KR" sz="1000" dirty="0"/>
                <a:t>. </a:t>
              </a:r>
              <a:endParaRPr lang="ko-KR" altLang="en-US" sz="1000" dirty="0"/>
            </a:p>
          </p:txBody>
        </p:sp>
        <p:pic>
          <p:nvPicPr>
            <p:cNvPr id="7" name="Picture 2" descr="https://latex.codecogs.com/gif.latex?f%28x%2Cy%2Cz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93" y="1222484"/>
              <a:ext cx="657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https://latex.codecogs.com/gif.latex?c%5E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164" y="1225606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892" y="12571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690" y="124153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1218" y="1257153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https://latex.codecogs.com/gif.latex?%5Cmathbf%7Bx_%7B0%7D%7D%3D%28x_%7B0%7D%2Cy_%7B0%7D%2Cz_%7B0%7D%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7519" y="1222483"/>
              <a:ext cx="1152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37" y="1510402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https://latex.codecogs.com/gif.latex?%5Cbigtriangledown%20f%3D%28f_%7Bx%7D%2Cf_%7By%7D%2Cf_%7Bz%7D%29%5Cn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815" y="1481827"/>
              <a:ext cx="15525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4" name="Picture 10" descr="https://latex.codecogs.com/gif.latex?f_%7Bx%7D%28%5Cmathbf%7Bx_%7B0%7D%7D%29%2Cf_%7By%7D%28%5Cmathbf%7Bx_%7B0%7D%7D%29%2Cf_%7Bz%7D%28%5Cmathbf%7Bx_%7B0%7D%7D%29%2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007" y="1481827"/>
              <a:ext cx="160972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6" name="Picture 12" descr="https://latex.codecogs.com/gif.latex?f_%7Bz%7D%28%5Cmathbf%7Bx_%7B0%7D%7D%29%5Cneq%2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3073" y="1486589"/>
              <a:ext cx="7810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8" name="Picture 1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2" y="181173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310" y="1793457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s://latex.codecogs.com/gif.latex?c%5E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749" y="1764109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0" name="Picture 16" descr="https://latex.codecogs.com/gif.latex?z%20%3D%20g%28x%2Cy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532" y="1749821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2" name="Picture 18" descr="https://latex.codecogs.com/gif.latex?%28x%2Cy%2Cz%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376" y="1735534"/>
              <a:ext cx="542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972" y="1795107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latex.codecogs.com/gif.latex?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094" y="1787311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4" name="Picture 20" descr="https://latex.codecogs.com/gif.latex?f%28x%2Cy%2Cg%28x%2Cy%29%29%20%3D%2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5406" y="1749821"/>
              <a:ext cx="1371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14250" y="898235"/>
              <a:ext cx="10733117" cy="12464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14250" y="2366025"/>
            <a:ext cx="10733117" cy="41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접평면 내의 임의의 벡터가     위를 움직이는 적당한 곡선의 </a:t>
            </a:r>
            <a:r>
              <a:rPr lang="ko-KR" altLang="en-US" sz="1100" dirty="0" err="1"/>
              <a:t>접벡터가</a:t>
            </a:r>
            <a:r>
              <a:rPr lang="ko-KR" altLang="en-US" sz="1100" dirty="0"/>
              <a:t> 된다는 사실은 후에 제한 조건식이 있는 함수의 </a:t>
            </a:r>
            <a:r>
              <a:rPr lang="ko-KR" altLang="en-US" sz="1100" dirty="0" err="1"/>
              <a:t>최대최소</a:t>
            </a:r>
            <a:r>
              <a:rPr lang="ko-KR" altLang="en-US" sz="1100" dirty="0"/>
              <a:t> 문제를 풀 때 사용하는 </a:t>
            </a: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승수법을</a:t>
            </a:r>
            <a:r>
              <a:rPr lang="ko-KR" altLang="en-US" sz="1100" dirty="0"/>
              <a:t> 증명할 때 사용한다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1026" name="Picture 2" descr="https://latex.codecogs.com/gif.latex?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74" y="2403201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929987" y="1930796"/>
            <a:ext cx="94193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414250" y="2944356"/>
            <a:ext cx="3575512" cy="603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증명 이해 아직 못함</a:t>
            </a:r>
          </a:p>
        </p:txBody>
      </p:sp>
    </p:spTree>
    <p:extLst>
      <p:ext uri="{BB962C8B-B14F-4D97-AF65-F5344CB8AC3E}">
        <p14:creationId xmlns:p14="http://schemas.microsoft.com/office/powerpoint/2010/main" val="214349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5"/>
            <a:ext cx="849284" cy="274953"/>
          </a:xfrm>
        </p:spPr>
        <p:txBody>
          <a:bodyPr>
            <a:norm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보조정리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482138"/>
            <a:ext cx="10758054" cy="27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함수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4251" y="1454727"/>
            <a:ext cx="10758054" cy="27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증명 나중에</a:t>
            </a:r>
            <a:r>
              <a:rPr lang="en-US" altLang="ko-KR" sz="1100" dirty="0"/>
              <a:t>, </a:t>
            </a:r>
            <a:r>
              <a:rPr lang="ko-KR" altLang="en-US" sz="1100" dirty="0"/>
              <a:t>한 점에서의 </a:t>
            </a:r>
            <a:r>
              <a:rPr lang="ko-KR" altLang="en-US" sz="1100" dirty="0" err="1"/>
              <a:t>접벡터들의</a:t>
            </a:r>
            <a:r>
              <a:rPr lang="ko-KR" altLang="en-US" sz="1100" dirty="0"/>
              <a:t> 모임은 접평면을 형성하고 그 점에서의 </a:t>
            </a:r>
            <a:r>
              <a:rPr lang="en-US" altLang="ko-KR" sz="1100" dirty="0"/>
              <a:t>gradient </a:t>
            </a:r>
            <a:r>
              <a:rPr lang="ko-KR" altLang="en-US" sz="1100" dirty="0"/>
              <a:t>와 수직이다</a:t>
            </a:r>
            <a:r>
              <a:rPr lang="en-US" altLang="ko-KR" sz="1100" dirty="0"/>
              <a:t> </a:t>
            </a:r>
            <a:r>
              <a:rPr lang="ko-KR" altLang="en-US" sz="1100" dirty="0"/>
              <a:t>라는 정리의 보조정리 증명 </a:t>
            </a:r>
          </a:p>
        </p:txBody>
      </p:sp>
    </p:spTree>
    <p:extLst>
      <p:ext uri="{BB962C8B-B14F-4D97-AF65-F5344CB8AC3E}">
        <p14:creationId xmlns:p14="http://schemas.microsoft.com/office/powerpoint/2010/main" val="27564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0" y="207184"/>
            <a:ext cx="3110345" cy="60333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최대</a:t>
            </a:r>
            <a:r>
              <a:rPr lang="en-US" altLang="ko-KR" sz="2000" dirty="0"/>
              <a:t>,</a:t>
            </a:r>
            <a:r>
              <a:rPr lang="ko-KR" altLang="en-US" sz="2000" dirty="0"/>
              <a:t>최소 존재성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14249" y="994353"/>
            <a:ext cx="10849495" cy="909262"/>
            <a:chOff x="414249" y="994353"/>
            <a:chExt cx="10849495" cy="909262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0" y="994353"/>
              <a:ext cx="183849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b="1" dirty="0" err="1"/>
                <a:t>다변수</a:t>
              </a:r>
              <a:r>
                <a:rPr lang="ko-KR" altLang="en-US" sz="1100" b="1" dirty="0"/>
                <a:t> 함수의 최대 최소 </a:t>
              </a: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49" y="1305098"/>
              <a:ext cx="10849495" cy="5985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영역              에서 정의된 함수    에 대하여 적당한              가 존재하여 모든            에 대해                   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만족할 때     는 최댓값      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갖는다고 한다</a:t>
              </a:r>
              <a:r>
                <a:rPr lang="en-US" altLang="ko-KR" sz="1100" dirty="0"/>
                <a:t>.</a:t>
              </a:r>
            </a:p>
            <a:p>
              <a:pPr marL="0" indent="0">
                <a:buNone/>
              </a:pPr>
              <a:r>
                <a:rPr lang="ko-KR" altLang="en-US" sz="1100" dirty="0"/>
                <a:t>최솟값은                  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만족하는        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뜻한다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2050" name="Picture 2" descr="https://latex.codecogs.com/gif.latex?D%5Cin%20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19" y="1355582"/>
              <a:ext cx="56197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17" y="132700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%5Cmathbf%7Bx_%7B0%7D%7D%5Cin%20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090" y="1336532"/>
              <a:ext cx="5429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latex.codecogs.com/gif.latex?%5Cmathbf%7Bx%7D%5Cin%20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396" y="1355582"/>
              <a:ext cx="45720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latex.codecogs.com/gif.latex?f%28%5Cmathbf%7Bx_%7B0%7D%7D%29%5Cgeq%20f%5Cmathbf%7B%28x%29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439" y="1305098"/>
              <a:ext cx="981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038" y="132700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atex.codecogs.com/gif.latex?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024" y="1305097"/>
              <a:ext cx="409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latex.codecogs.com/gif.latex?f%28%5Cmathbf%7Bx_%7B0%7D%7D%29%5Cleq%20f%28%5Cmathbf%7Bx%7D%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206" y="1591569"/>
              <a:ext cx="981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https://latex.codecogs.com/gif.latex?f%28%5Cmathbf%7Bx_%7B0%7D%7D%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929" y="1591568"/>
              <a:ext cx="409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14249" y="2087449"/>
            <a:ext cx="10641678" cy="772130"/>
            <a:chOff x="414249" y="2087449"/>
            <a:chExt cx="10641678" cy="772130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414250" y="2087449"/>
              <a:ext cx="183849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b="1" dirty="0"/>
                <a:t>최대 최소의 존재성</a:t>
              </a:r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414249" y="2398195"/>
              <a:ext cx="10641678" cy="4613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일변수</a:t>
              </a:r>
              <a:r>
                <a:rPr lang="ko-KR" altLang="en-US" sz="1100" dirty="0"/>
                <a:t> 함수의 경우 닫힌 구간 </a:t>
              </a:r>
              <a:r>
                <a:rPr lang="en-US" altLang="ko-KR" sz="1100" dirty="0"/>
                <a:t>[</a:t>
              </a:r>
              <a:r>
                <a:rPr lang="en-US" altLang="ko-KR" sz="1100" dirty="0" err="1"/>
                <a:t>a,b</a:t>
              </a:r>
              <a:r>
                <a:rPr lang="en-US" altLang="ko-KR" sz="1100" dirty="0"/>
                <a:t>] </a:t>
              </a:r>
              <a:r>
                <a:rPr lang="ko-KR" altLang="en-US" sz="1100" dirty="0"/>
                <a:t>에서 정의된 연속 함수는 항상 최댓값과 최솟값을 갖는다</a:t>
              </a:r>
              <a:r>
                <a:rPr lang="en-US" altLang="ko-KR" sz="1100" dirty="0"/>
                <a:t>. </a:t>
              </a:r>
              <a:r>
                <a:rPr lang="ko-KR" altLang="en-US" sz="1100" dirty="0" err="1"/>
                <a:t>다변수</a:t>
              </a:r>
              <a:r>
                <a:rPr lang="ko-KR" altLang="en-US" sz="1100" dirty="0"/>
                <a:t> 함수로 확장하려면 우선     의 부분 집합인 닫힌 구간 </a:t>
              </a:r>
              <a:r>
                <a:rPr lang="en-US" altLang="ko-KR" sz="1100" dirty="0"/>
                <a:t>[</a:t>
              </a:r>
              <a:r>
                <a:rPr lang="en-US" altLang="ko-KR" sz="1100" dirty="0" err="1"/>
                <a:t>a,b</a:t>
              </a:r>
              <a:r>
                <a:rPr lang="en-US" altLang="ko-KR" sz="1100" dirty="0"/>
                <a:t>]</a:t>
              </a:r>
              <a:r>
                <a:rPr lang="ko-KR" altLang="en-US" sz="1100" dirty="0"/>
                <a:t>의 개념을     으로 확장하여야 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2066" name="Picture 18" descr="https://latex.codecogs.com/gif.latex?%5Cmathbb%7BR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800" y="242974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85" y="261226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414249" y="2992582"/>
            <a:ext cx="10641678" cy="914400"/>
            <a:chOff x="414249" y="2992582"/>
            <a:chExt cx="10641678" cy="914400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414250" y="3073645"/>
              <a:ext cx="109035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2070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35" y="340560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451801" y="3363581"/>
              <a:ext cx="10604126" cy="5434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  </a:t>
              </a:r>
              <a:r>
                <a:rPr lang="ko-KR" altLang="en-US" sz="1100" dirty="0"/>
                <a:t>를      의 부분 집합이라 하자</a:t>
              </a:r>
              <a:r>
                <a:rPr lang="en-US" altLang="ko-KR" sz="1100" dirty="0"/>
                <a:t>.       </a:t>
              </a:r>
              <a:r>
                <a:rPr lang="ko-KR" altLang="en-US" sz="1100" dirty="0"/>
                <a:t>내의 한 점       가 집합     의 </a:t>
              </a:r>
              <a:r>
                <a:rPr lang="ko-KR" altLang="en-US" sz="1100" dirty="0" err="1"/>
                <a:t>경계점</a:t>
              </a:r>
              <a:r>
                <a:rPr lang="en-US" altLang="ko-KR" sz="1100" dirty="0"/>
                <a:t>(boundary point) </a:t>
              </a:r>
              <a:r>
                <a:rPr lang="ko-KR" altLang="en-US" sz="1100" dirty="0"/>
                <a:t>이란       중심의 임의의    근방이 적어도 하나 이상의     밖의 점을 모두 포함하고 있는 경우를 뜻한다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집합     가 </a:t>
              </a:r>
              <a:r>
                <a:rPr lang="ko-KR" altLang="en-US" sz="1100" dirty="0" err="1"/>
                <a:t>닫힌집합</a:t>
              </a:r>
              <a:r>
                <a:rPr lang="en-US" altLang="ko-KR" sz="1100" dirty="0"/>
                <a:t>(closed set) </a:t>
              </a:r>
              <a:r>
                <a:rPr lang="ko-KR" altLang="en-US" sz="1100" dirty="0"/>
                <a:t>이란      의 모든 </a:t>
              </a:r>
              <a:r>
                <a:rPr lang="ko-KR" altLang="en-US" sz="1100" dirty="0" err="1"/>
                <a:t>경계점이</a:t>
              </a:r>
              <a:r>
                <a:rPr lang="ko-KR" altLang="en-US" sz="1100" dirty="0"/>
                <a:t>      안에 모두 포함되어 있는 경우를 말한다</a:t>
              </a:r>
              <a:r>
                <a:rPr lang="en-US" altLang="ko-KR" sz="1100" dirty="0"/>
                <a:t>. </a:t>
              </a:r>
              <a:endParaRPr lang="ko-KR" altLang="en-US" sz="1100" dirty="0"/>
            </a:p>
          </p:txBody>
        </p:sp>
        <p:pic>
          <p:nvPicPr>
            <p:cNvPr id="2072" name="Picture 2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54" y="3413254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142" y="3413254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933" y="343940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876" y="340560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6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445" y="343940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https://latex.codecogs.com/gif.latex?%5Cepsilon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398" y="3429415"/>
              <a:ext cx="666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686" y="340560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254" y="357507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938" y="357507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579398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14249" y="2992582"/>
              <a:ext cx="10641678" cy="914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28397" y="4387518"/>
            <a:ext cx="2515063" cy="1346662"/>
            <a:chOff x="1571105" y="4048298"/>
            <a:chExt cx="2515063" cy="1346662"/>
          </a:xfrm>
        </p:grpSpPr>
        <p:sp>
          <p:nvSpPr>
            <p:cNvPr id="9" name="자유형 8"/>
            <p:cNvSpPr/>
            <p:nvPr/>
          </p:nvSpPr>
          <p:spPr>
            <a:xfrm>
              <a:off x="1571105" y="4048298"/>
              <a:ext cx="1803862" cy="1346662"/>
            </a:xfrm>
            <a:custGeom>
              <a:avLst/>
              <a:gdLst>
                <a:gd name="connsiteX0" fmla="*/ 0 w 1803862"/>
                <a:gd name="connsiteY0" fmla="*/ 440575 h 1346662"/>
                <a:gd name="connsiteX1" fmla="*/ 0 w 1803862"/>
                <a:gd name="connsiteY1" fmla="*/ 440575 h 1346662"/>
                <a:gd name="connsiteX2" fmla="*/ 33251 w 1803862"/>
                <a:gd name="connsiteY2" fmla="*/ 507077 h 1346662"/>
                <a:gd name="connsiteX3" fmla="*/ 274320 w 1803862"/>
                <a:gd name="connsiteY3" fmla="*/ 498764 h 1346662"/>
                <a:gd name="connsiteX4" fmla="*/ 324197 w 1803862"/>
                <a:gd name="connsiteY4" fmla="*/ 482138 h 1346662"/>
                <a:gd name="connsiteX5" fmla="*/ 365760 w 1803862"/>
                <a:gd name="connsiteY5" fmla="*/ 457200 h 1346662"/>
                <a:gd name="connsiteX6" fmla="*/ 448888 w 1803862"/>
                <a:gd name="connsiteY6" fmla="*/ 440575 h 1346662"/>
                <a:gd name="connsiteX7" fmla="*/ 515390 w 1803862"/>
                <a:gd name="connsiteY7" fmla="*/ 423949 h 1346662"/>
                <a:gd name="connsiteX8" fmla="*/ 598517 w 1803862"/>
                <a:gd name="connsiteY8" fmla="*/ 374073 h 1346662"/>
                <a:gd name="connsiteX9" fmla="*/ 623455 w 1803862"/>
                <a:gd name="connsiteY9" fmla="*/ 365760 h 1346662"/>
                <a:gd name="connsiteX10" fmla="*/ 665019 w 1803862"/>
                <a:gd name="connsiteY10" fmla="*/ 324197 h 1346662"/>
                <a:gd name="connsiteX11" fmla="*/ 714895 w 1803862"/>
                <a:gd name="connsiteY11" fmla="*/ 282633 h 1346662"/>
                <a:gd name="connsiteX12" fmla="*/ 748146 w 1803862"/>
                <a:gd name="connsiteY12" fmla="*/ 232757 h 1346662"/>
                <a:gd name="connsiteX13" fmla="*/ 789710 w 1803862"/>
                <a:gd name="connsiteY13" fmla="*/ 191193 h 1346662"/>
                <a:gd name="connsiteX14" fmla="*/ 806335 w 1803862"/>
                <a:gd name="connsiteY14" fmla="*/ 174567 h 1346662"/>
                <a:gd name="connsiteX15" fmla="*/ 839586 w 1803862"/>
                <a:gd name="connsiteY15" fmla="*/ 157942 h 1346662"/>
                <a:gd name="connsiteX16" fmla="*/ 922713 w 1803862"/>
                <a:gd name="connsiteY16" fmla="*/ 124691 h 1346662"/>
                <a:gd name="connsiteX17" fmla="*/ 939339 w 1803862"/>
                <a:gd name="connsiteY17" fmla="*/ 99753 h 1346662"/>
                <a:gd name="connsiteX18" fmla="*/ 1014153 w 1803862"/>
                <a:gd name="connsiteY18" fmla="*/ 74815 h 1346662"/>
                <a:gd name="connsiteX19" fmla="*/ 1072342 w 1803862"/>
                <a:gd name="connsiteY19" fmla="*/ 49877 h 1346662"/>
                <a:gd name="connsiteX20" fmla="*/ 1113906 w 1803862"/>
                <a:gd name="connsiteY20" fmla="*/ 41564 h 1346662"/>
                <a:gd name="connsiteX21" fmla="*/ 1138844 w 1803862"/>
                <a:gd name="connsiteY21" fmla="*/ 33251 h 1346662"/>
                <a:gd name="connsiteX22" fmla="*/ 1280160 w 1803862"/>
                <a:gd name="connsiteY22" fmla="*/ 16626 h 1346662"/>
                <a:gd name="connsiteX23" fmla="*/ 1396539 w 1803862"/>
                <a:gd name="connsiteY23" fmla="*/ 0 h 1346662"/>
                <a:gd name="connsiteX24" fmla="*/ 1596044 w 1803862"/>
                <a:gd name="connsiteY24" fmla="*/ 8313 h 1346662"/>
                <a:gd name="connsiteX25" fmla="*/ 1620982 w 1803862"/>
                <a:gd name="connsiteY25" fmla="*/ 24938 h 1346662"/>
                <a:gd name="connsiteX26" fmla="*/ 1695797 w 1803862"/>
                <a:gd name="connsiteY26" fmla="*/ 83127 h 1346662"/>
                <a:gd name="connsiteX27" fmla="*/ 1712422 w 1803862"/>
                <a:gd name="connsiteY27" fmla="*/ 99753 h 1346662"/>
                <a:gd name="connsiteX28" fmla="*/ 1720735 w 1803862"/>
                <a:gd name="connsiteY28" fmla="*/ 124691 h 1346662"/>
                <a:gd name="connsiteX29" fmla="*/ 1762299 w 1803862"/>
                <a:gd name="connsiteY29" fmla="*/ 166255 h 1346662"/>
                <a:gd name="connsiteX30" fmla="*/ 1778924 w 1803862"/>
                <a:gd name="connsiteY30" fmla="*/ 191193 h 1346662"/>
                <a:gd name="connsiteX31" fmla="*/ 1787237 w 1803862"/>
                <a:gd name="connsiteY31" fmla="*/ 241069 h 1346662"/>
                <a:gd name="connsiteX32" fmla="*/ 1803862 w 1803862"/>
                <a:gd name="connsiteY32" fmla="*/ 290946 h 1346662"/>
                <a:gd name="connsiteX33" fmla="*/ 1795550 w 1803862"/>
                <a:gd name="connsiteY33" fmla="*/ 399011 h 1346662"/>
                <a:gd name="connsiteX34" fmla="*/ 1787237 w 1803862"/>
                <a:gd name="connsiteY34" fmla="*/ 440575 h 1346662"/>
                <a:gd name="connsiteX35" fmla="*/ 1745673 w 1803862"/>
                <a:gd name="connsiteY35" fmla="*/ 482138 h 1346662"/>
                <a:gd name="connsiteX36" fmla="*/ 1679171 w 1803862"/>
                <a:gd name="connsiteY36" fmla="*/ 523702 h 1346662"/>
                <a:gd name="connsiteX37" fmla="*/ 1587731 w 1803862"/>
                <a:gd name="connsiteY37" fmla="*/ 556953 h 1346662"/>
                <a:gd name="connsiteX38" fmla="*/ 1537855 w 1803862"/>
                <a:gd name="connsiteY38" fmla="*/ 565266 h 1346662"/>
                <a:gd name="connsiteX39" fmla="*/ 1438102 w 1803862"/>
                <a:gd name="connsiteY39" fmla="*/ 598517 h 1346662"/>
                <a:gd name="connsiteX40" fmla="*/ 1388226 w 1803862"/>
                <a:gd name="connsiteY40" fmla="*/ 606829 h 1346662"/>
                <a:gd name="connsiteX41" fmla="*/ 1305099 w 1803862"/>
                <a:gd name="connsiteY41" fmla="*/ 631767 h 1346662"/>
                <a:gd name="connsiteX42" fmla="*/ 1230284 w 1803862"/>
                <a:gd name="connsiteY42" fmla="*/ 640080 h 1346662"/>
                <a:gd name="connsiteX43" fmla="*/ 1172095 w 1803862"/>
                <a:gd name="connsiteY43" fmla="*/ 673331 h 1346662"/>
                <a:gd name="connsiteX44" fmla="*/ 1147157 w 1803862"/>
                <a:gd name="connsiteY44" fmla="*/ 689957 h 1346662"/>
                <a:gd name="connsiteX45" fmla="*/ 1105593 w 1803862"/>
                <a:gd name="connsiteY45" fmla="*/ 714895 h 1346662"/>
                <a:gd name="connsiteX46" fmla="*/ 1072342 w 1803862"/>
                <a:gd name="connsiteY46" fmla="*/ 764771 h 1346662"/>
                <a:gd name="connsiteX47" fmla="*/ 1047404 w 1803862"/>
                <a:gd name="connsiteY47" fmla="*/ 897775 h 1346662"/>
                <a:gd name="connsiteX48" fmla="*/ 1039091 w 1803862"/>
                <a:gd name="connsiteY48" fmla="*/ 1080655 h 1346662"/>
                <a:gd name="connsiteX49" fmla="*/ 1022466 w 1803862"/>
                <a:gd name="connsiteY49" fmla="*/ 1113906 h 1346662"/>
                <a:gd name="connsiteX50" fmla="*/ 964277 w 1803862"/>
                <a:gd name="connsiteY50" fmla="*/ 1197033 h 1346662"/>
                <a:gd name="connsiteX51" fmla="*/ 939339 w 1803862"/>
                <a:gd name="connsiteY51" fmla="*/ 1213658 h 1346662"/>
                <a:gd name="connsiteX52" fmla="*/ 889462 w 1803862"/>
                <a:gd name="connsiteY52" fmla="*/ 1255222 h 1346662"/>
                <a:gd name="connsiteX53" fmla="*/ 831273 w 1803862"/>
                <a:gd name="connsiteY53" fmla="*/ 1313411 h 1346662"/>
                <a:gd name="connsiteX54" fmla="*/ 764771 w 1803862"/>
                <a:gd name="connsiteY54" fmla="*/ 1338349 h 1346662"/>
                <a:gd name="connsiteX55" fmla="*/ 723208 w 1803862"/>
                <a:gd name="connsiteY55" fmla="*/ 1346662 h 1346662"/>
                <a:gd name="connsiteX56" fmla="*/ 473826 w 1803862"/>
                <a:gd name="connsiteY56" fmla="*/ 1338349 h 1346662"/>
                <a:gd name="connsiteX57" fmla="*/ 423950 w 1803862"/>
                <a:gd name="connsiteY57" fmla="*/ 1305098 h 1346662"/>
                <a:gd name="connsiteX58" fmla="*/ 390699 w 1803862"/>
                <a:gd name="connsiteY58" fmla="*/ 1296786 h 1346662"/>
                <a:gd name="connsiteX59" fmla="*/ 349135 w 1803862"/>
                <a:gd name="connsiteY59" fmla="*/ 1255222 h 1346662"/>
                <a:gd name="connsiteX60" fmla="*/ 299259 w 1803862"/>
                <a:gd name="connsiteY60" fmla="*/ 1188720 h 1346662"/>
                <a:gd name="connsiteX61" fmla="*/ 274320 w 1803862"/>
                <a:gd name="connsiteY61" fmla="*/ 1130531 h 1346662"/>
                <a:gd name="connsiteX62" fmla="*/ 257695 w 1803862"/>
                <a:gd name="connsiteY62" fmla="*/ 1088967 h 1346662"/>
                <a:gd name="connsiteX63" fmla="*/ 232757 w 1803862"/>
                <a:gd name="connsiteY63" fmla="*/ 1055717 h 1346662"/>
                <a:gd name="connsiteX64" fmla="*/ 216131 w 1803862"/>
                <a:gd name="connsiteY64" fmla="*/ 997527 h 1346662"/>
                <a:gd name="connsiteX65" fmla="*/ 207819 w 1803862"/>
                <a:gd name="connsiteY65" fmla="*/ 964277 h 1346662"/>
                <a:gd name="connsiteX66" fmla="*/ 199506 w 1803862"/>
                <a:gd name="connsiteY66" fmla="*/ 939338 h 1346662"/>
                <a:gd name="connsiteX67" fmla="*/ 182880 w 1803862"/>
                <a:gd name="connsiteY67" fmla="*/ 872837 h 1346662"/>
                <a:gd name="connsiteX68" fmla="*/ 149630 w 1803862"/>
                <a:gd name="connsiteY68" fmla="*/ 798022 h 1346662"/>
                <a:gd name="connsiteX69" fmla="*/ 124691 w 1803862"/>
                <a:gd name="connsiteY69" fmla="*/ 723207 h 1346662"/>
                <a:gd name="connsiteX70" fmla="*/ 116379 w 1803862"/>
                <a:gd name="connsiteY70" fmla="*/ 689957 h 1346662"/>
                <a:gd name="connsiteX71" fmla="*/ 99753 w 1803862"/>
                <a:gd name="connsiteY71" fmla="*/ 640080 h 1346662"/>
                <a:gd name="connsiteX72" fmla="*/ 91440 w 1803862"/>
                <a:gd name="connsiteY72" fmla="*/ 615142 h 1346662"/>
                <a:gd name="connsiteX73" fmla="*/ 83128 w 1803862"/>
                <a:gd name="connsiteY73" fmla="*/ 581891 h 1346662"/>
                <a:gd name="connsiteX74" fmla="*/ 49877 w 1803862"/>
                <a:gd name="connsiteY74" fmla="*/ 473826 h 1346662"/>
                <a:gd name="connsiteX75" fmla="*/ 83128 w 1803862"/>
                <a:gd name="connsiteY75" fmla="*/ 515389 h 134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803862" h="1346662">
                  <a:moveTo>
                    <a:pt x="0" y="440575"/>
                  </a:moveTo>
                  <a:lnTo>
                    <a:pt x="0" y="440575"/>
                  </a:lnTo>
                  <a:cubicBezTo>
                    <a:pt x="11084" y="462742"/>
                    <a:pt x="9007" y="501934"/>
                    <a:pt x="33251" y="507077"/>
                  </a:cubicBezTo>
                  <a:cubicBezTo>
                    <a:pt x="111905" y="523761"/>
                    <a:pt x="194210" y="505631"/>
                    <a:pt x="274320" y="498764"/>
                  </a:cubicBezTo>
                  <a:cubicBezTo>
                    <a:pt x="291781" y="497267"/>
                    <a:pt x="309169" y="491155"/>
                    <a:pt x="324197" y="482138"/>
                  </a:cubicBezTo>
                  <a:cubicBezTo>
                    <a:pt x="338051" y="473825"/>
                    <a:pt x="350432" y="462309"/>
                    <a:pt x="365760" y="457200"/>
                  </a:cubicBezTo>
                  <a:cubicBezTo>
                    <a:pt x="392568" y="448264"/>
                    <a:pt x="422080" y="449511"/>
                    <a:pt x="448888" y="440575"/>
                  </a:cubicBezTo>
                  <a:cubicBezTo>
                    <a:pt x="487230" y="427794"/>
                    <a:pt x="465234" y="433980"/>
                    <a:pt x="515390" y="423949"/>
                  </a:cubicBezTo>
                  <a:cubicBezTo>
                    <a:pt x="550852" y="400307"/>
                    <a:pt x="562728" y="389411"/>
                    <a:pt x="598517" y="374073"/>
                  </a:cubicBezTo>
                  <a:cubicBezTo>
                    <a:pt x="606571" y="370621"/>
                    <a:pt x="615142" y="368531"/>
                    <a:pt x="623455" y="365760"/>
                  </a:cubicBezTo>
                  <a:cubicBezTo>
                    <a:pt x="637310" y="351906"/>
                    <a:pt x="648717" y="335066"/>
                    <a:pt x="665019" y="324197"/>
                  </a:cubicBezTo>
                  <a:cubicBezTo>
                    <a:pt x="687185" y="309419"/>
                    <a:pt x="697663" y="304788"/>
                    <a:pt x="714895" y="282633"/>
                  </a:cubicBezTo>
                  <a:cubicBezTo>
                    <a:pt x="727162" y="266861"/>
                    <a:pt x="734017" y="246886"/>
                    <a:pt x="748146" y="232757"/>
                  </a:cubicBezTo>
                  <a:lnTo>
                    <a:pt x="789710" y="191193"/>
                  </a:lnTo>
                  <a:cubicBezTo>
                    <a:pt x="795252" y="185651"/>
                    <a:pt x="799325" y="178072"/>
                    <a:pt x="806335" y="174567"/>
                  </a:cubicBezTo>
                  <a:lnTo>
                    <a:pt x="839586" y="157942"/>
                  </a:lnTo>
                  <a:cubicBezTo>
                    <a:pt x="901121" y="96407"/>
                    <a:pt x="814981" y="172572"/>
                    <a:pt x="922713" y="124691"/>
                  </a:cubicBezTo>
                  <a:cubicBezTo>
                    <a:pt x="931843" y="120633"/>
                    <a:pt x="930568" y="104537"/>
                    <a:pt x="939339" y="99753"/>
                  </a:cubicBezTo>
                  <a:cubicBezTo>
                    <a:pt x="962416" y="87166"/>
                    <a:pt x="989618" y="84252"/>
                    <a:pt x="1014153" y="74815"/>
                  </a:cubicBezTo>
                  <a:cubicBezTo>
                    <a:pt x="1058344" y="57818"/>
                    <a:pt x="1033453" y="59599"/>
                    <a:pt x="1072342" y="49877"/>
                  </a:cubicBezTo>
                  <a:cubicBezTo>
                    <a:pt x="1086049" y="46450"/>
                    <a:pt x="1100199" y="44991"/>
                    <a:pt x="1113906" y="41564"/>
                  </a:cubicBezTo>
                  <a:cubicBezTo>
                    <a:pt x="1122407" y="39439"/>
                    <a:pt x="1130223" y="34819"/>
                    <a:pt x="1138844" y="33251"/>
                  </a:cubicBezTo>
                  <a:cubicBezTo>
                    <a:pt x="1158130" y="29744"/>
                    <a:pt x="1264139" y="18511"/>
                    <a:pt x="1280160" y="16626"/>
                  </a:cubicBezTo>
                  <a:cubicBezTo>
                    <a:pt x="1350893" y="8305"/>
                    <a:pt x="1334052" y="10415"/>
                    <a:pt x="1396539" y="0"/>
                  </a:cubicBezTo>
                  <a:cubicBezTo>
                    <a:pt x="1463041" y="2771"/>
                    <a:pt x="1529892" y="963"/>
                    <a:pt x="1596044" y="8313"/>
                  </a:cubicBezTo>
                  <a:cubicBezTo>
                    <a:pt x="1605973" y="9416"/>
                    <a:pt x="1612308" y="19981"/>
                    <a:pt x="1620982" y="24938"/>
                  </a:cubicBezTo>
                  <a:cubicBezTo>
                    <a:pt x="1680217" y="58787"/>
                    <a:pt x="1632095" y="19425"/>
                    <a:pt x="1695797" y="83127"/>
                  </a:cubicBezTo>
                  <a:lnTo>
                    <a:pt x="1712422" y="99753"/>
                  </a:lnTo>
                  <a:cubicBezTo>
                    <a:pt x="1715193" y="108066"/>
                    <a:pt x="1715478" y="117681"/>
                    <a:pt x="1720735" y="124691"/>
                  </a:cubicBezTo>
                  <a:cubicBezTo>
                    <a:pt x="1732491" y="140366"/>
                    <a:pt x="1751431" y="149952"/>
                    <a:pt x="1762299" y="166255"/>
                  </a:cubicBezTo>
                  <a:lnTo>
                    <a:pt x="1778924" y="191193"/>
                  </a:lnTo>
                  <a:cubicBezTo>
                    <a:pt x="1781695" y="207818"/>
                    <a:pt x="1783149" y="224718"/>
                    <a:pt x="1787237" y="241069"/>
                  </a:cubicBezTo>
                  <a:cubicBezTo>
                    <a:pt x="1791487" y="258071"/>
                    <a:pt x="1803862" y="290946"/>
                    <a:pt x="1803862" y="290946"/>
                  </a:cubicBezTo>
                  <a:cubicBezTo>
                    <a:pt x="1801091" y="326968"/>
                    <a:pt x="1799540" y="363104"/>
                    <a:pt x="1795550" y="399011"/>
                  </a:cubicBezTo>
                  <a:cubicBezTo>
                    <a:pt x="1793990" y="413054"/>
                    <a:pt x="1794506" y="428459"/>
                    <a:pt x="1787237" y="440575"/>
                  </a:cubicBezTo>
                  <a:cubicBezTo>
                    <a:pt x="1777156" y="457376"/>
                    <a:pt x="1759528" y="468283"/>
                    <a:pt x="1745673" y="482138"/>
                  </a:cubicBezTo>
                  <a:cubicBezTo>
                    <a:pt x="1717900" y="509911"/>
                    <a:pt x="1731326" y="499996"/>
                    <a:pt x="1679171" y="523702"/>
                  </a:cubicBezTo>
                  <a:cubicBezTo>
                    <a:pt x="1658973" y="532883"/>
                    <a:pt x="1607561" y="551995"/>
                    <a:pt x="1587731" y="556953"/>
                  </a:cubicBezTo>
                  <a:cubicBezTo>
                    <a:pt x="1571380" y="561041"/>
                    <a:pt x="1554480" y="562495"/>
                    <a:pt x="1537855" y="565266"/>
                  </a:cubicBezTo>
                  <a:cubicBezTo>
                    <a:pt x="1494987" y="582413"/>
                    <a:pt x="1487081" y="587214"/>
                    <a:pt x="1438102" y="598517"/>
                  </a:cubicBezTo>
                  <a:cubicBezTo>
                    <a:pt x="1421679" y="602307"/>
                    <a:pt x="1404851" y="604058"/>
                    <a:pt x="1388226" y="606829"/>
                  </a:cubicBezTo>
                  <a:cubicBezTo>
                    <a:pt x="1363635" y="615026"/>
                    <a:pt x="1326858" y="627687"/>
                    <a:pt x="1305099" y="631767"/>
                  </a:cubicBezTo>
                  <a:cubicBezTo>
                    <a:pt x="1280437" y="636391"/>
                    <a:pt x="1255222" y="637309"/>
                    <a:pt x="1230284" y="640080"/>
                  </a:cubicBezTo>
                  <a:cubicBezTo>
                    <a:pt x="1149876" y="700386"/>
                    <a:pt x="1235568" y="641593"/>
                    <a:pt x="1172095" y="673331"/>
                  </a:cubicBezTo>
                  <a:cubicBezTo>
                    <a:pt x="1163159" y="677799"/>
                    <a:pt x="1155629" y="684662"/>
                    <a:pt x="1147157" y="689957"/>
                  </a:cubicBezTo>
                  <a:cubicBezTo>
                    <a:pt x="1133456" y="698520"/>
                    <a:pt x="1119448" y="706582"/>
                    <a:pt x="1105593" y="714895"/>
                  </a:cubicBezTo>
                  <a:cubicBezTo>
                    <a:pt x="1094509" y="731520"/>
                    <a:pt x="1074820" y="744944"/>
                    <a:pt x="1072342" y="764771"/>
                  </a:cubicBezTo>
                  <a:cubicBezTo>
                    <a:pt x="1061196" y="853946"/>
                    <a:pt x="1069448" y="809600"/>
                    <a:pt x="1047404" y="897775"/>
                  </a:cubicBezTo>
                  <a:cubicBezTo>
                    <a:pt x="1044633" y="958735"/>
                    <a:pt x="1046086" y="1020034"/>
                    <a:pt x="1039091" y="1080655"/>
                  </a:cubicBezTo>
                  <a:cubicBezTo>
                    <a:pt x="1037671" y="1092965"/>
                    <a:pt x="1028842" y="1103280"/>
                    <a:pt x="1022466" y="1113906"/>
                  </a:cubicBezTo>
                  <a:cubicBezTo>
                    <a:pt x="1018394" y="1120693"/>
                    <a:pt x="975643" y="1185667"/>
                    <a:pt x="964277" y="1197033"/>
                  </a:cubicBezTo>
                  <a:cubicBezTo>
                    <a:pt x="957213" y="1204097"/>
                    <a:pt x="946403" y="1206594"/>
                    <a:pt x="939339" y="1213658"/>
                  </a:cubicBezTo>
                  <a:cubicBezTo>
                    <a:pt x="894044" y="1258952"/>
                    <a:pt x="937092" y="1239345"/>
                    <a:pt x="889462" y="1255222"/>
                  </a:cubicBezTo>
                  <a:cubicBezTo>
                    <a:pt x="870066" y="1274618"/>
                    <a:pt x="857885" y="1306758"/>
                    <a:pt x="831273" y="1313411"/>
                  </a:cubicBezTo>
                  <a:cubicBezTo>
                    <a:pt x="705845" y="1344769"/>
                    <a:pt x="895180" y="1294879"/>
                    <a:pt x="764771" y="1338349"/>
                  </a:cubicBezTo>
                  <a:cubicBezTo>
                    <a:pt x="751367" y="1342817"/>
                    <a:pt x="737062" y="1343891"/>
                    <a:pt x="723208" y="1346662"/>
                  </a:cubicBezTo>
                  <a:cubicBezTo>
                    <a:pt x="640081" y="1343891"/>
                    <a:pt x="556678" y="1345659"/>
                    <a:pt x="473826" y="1338349"/>
                  </a:cubicBezTo>
                  <a:cubicBezTo>
                    <a:pt x="425077" y="1334048"/>
                    <a:pt x="454705" y="1320476"/>
                    <a:pt x="423950" y="1305098"/>
                  </a:cubicBezTo>
                  <a:cubicBezTo>
                    <a:pt x="413731" y="1299989"/>
                    <a:pt x="401783" y="1299557"/>
                    <a:pt x="390699" y="1296786"/>
                  </a:cubicBezTo>
                  <a:cubicBezTo>
                    <a:pt x="376844" y="1282931"/>
                    <a:pt x="359216" y="1272023"/>
                    <a:pt x="349135" y="1255222"/>
                  </a:cubicBezTo>
                  <a:cubicBezTo>
                    <a:pt x="318149" y="1203577"/>
                    <a:pt x="335622" y="1225083"/>
                    <a:pt x="299259" y="1188720"/>
                  </a:cubicBezTo>
                  <a:cubicBezTo>
                    <a:pt x="282183" y="1137493"/>
                    <a:pt x="301716" y="1192172"/>
                    <a:pt x="274320" y="1130531"/>
                  </a:cubicBezTo>
                  <a:cubicBezTo>
                    <a:pt x="268260" y="1116895"/>
                    <a:pt x="264942" y="1102011"/>
                    <a:pt x="257695" y="1088967"/>
                  </a:cubicBezTo>
                  <a:cubicBezTo>
                    <a:pt x="250967" y="1076856"/>
                    <a:pt x="241070" y="1066800"/>
                    <a:pt x="232757" y="1055717"/>
                  </a:cubicBezTo>
                  <a:cubicBezTo>
                    <a:pt x="227215" y="1036320"/>
                    <a:pt x="221439" y="1016989"/>
                    <a:pt x="216131" y="997527"/>
                  </a:cubicBezTo>
                  <a:cubicBezTo>
                    <a:pt x="213125" y="986505"/>
                    <a:pt x="210957" y="975262"/>
                    <a:pt x="207819" y="964277"/>
                  </a:cubicBezTo>
                  <a:cubicBezTo>
                    <a:pt x="205412" y="955851"/>
                    <a:pt x="201812" y="947792"/>
                    <a:pt x="199506" y="939338"/>
                  </a:cubicBezTo>
                  <a:cubicBezTo>
                    <a:pt x="193494" y="917294"/>
                    <a:pt x="193098" y="893274"/>
                    <a:pt x="182880" y="872837"/>
                  </a:cubicBezTo>
                  <a:cubicBezTo>
                    <a:pt x="170599" y="848274"/>
                    <a:pt x="157591" y="824558"/>
                    <a:pt x="149630" y="798022"/>
                  </a:cubicBezTo>
                  <a:cubicBezTo>
                    <a:pt x="125460" y="717454"/>
                    <a:pt x="159412" y="792646"/>
                    <a:pt x="124691" y="723207"/>
                  </a:cubicBezTo>
                  <a:cubicBezTo>
                    <a:pt x="121920" y="712124"/>
                    <a:pt x="119662" y="700900"/>
                    <a:pt x="116379" y="689957"/>
                  </a:cubicBezTo>
                  <a:cubicBezTo>
                    <a:pt x="111343" y="673171"/>
                    <a:pt x="105295" y="656706"/>
                    <a:pt x="99753" y="640080"/>
                  </a:cubicBezTo>
                  <a:cubicBezTo>
                    <a:pt x="96982" y="631767"/>
                    <a:pt x="93565" y="623643"/>
                    <a:pt x="91440" y="615142"/>
                  </a:cubicBezTo>
                  <a:lnTo>
                    <a:pt x="83128" y="581891"/>
                  </a:lnTo>
                  <a:cubicBezTo>
                    <a:pt x="74177" y="465538"/>
                    <a:pt x="110943" y="473826"/>
                    <a:pt x="49877" y="473826"/>
                  </a:cubicBezTo>
                  <a:lnTo>
                    <a:pt x="83128" y="515389"/>
                  </a:ln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785254" y="4289367"/>
              <a:ext cx="913679" cy="64839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22" descr="https://latex.codecogs.com/gif.latex?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509" y="4609420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https://latex.codecogs.com/gif.latex?%5Cmathbf%7Bp%7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532" y="4333642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https://latex.codecogs.com/gif.latex?%5Cmathbf%7Bq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024" y="4728685"/>
              <a:ext cx="1047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440" y="462415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https://latex.codecogs.com/gif.latex?D_%7B%5Cepsilon%20%7D%28%5Cmathbf%7Bx_%7B0%7D%7D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343" y="4921278"/>
              <a:ext cx="504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타원 13"/>
            <p:cNvSpPr/>
            <p:nvPr/>
          </p:nvSpPr>
          <p:spPr>
            <a:xfrm flipH="1" flipV="1">
              <a:off x="2969929" y="44164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flipH="1" flipV="1">
              <a:off x="3545725" y="46521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flipH="1" flipV="1">
              <a:off x="3219233" y="45522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965470" y="4123499"/>
            <a:ext cx="7090457" cy="2495355"/>
            <a:chOff x="3965470" y="4123499"/>
            <a:chExt cx="7090457" cy="2495355"/>
          </a:xfrm>
        </p:grpSpPr>
        <p:pic>
          <p:nvPicPr>
            <p:cNvPr id="2086" name="Picture 38" descr="https://latex.codecogs.com/gif.latex?D%3D%5Cleft%20%5C%7B%20x%2Cy%5Cin%20%5Cmathbb%7BR%7D%5E%7B2%7D%20%5Cmid%20x%5E%7B2%7D&amp;plus;y%5E%7B2%7D%5Cleq%201%5Cright%20%5C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084" y="4148332"/>
              <a:ext cx="222885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내용 개체 틀 2"/>
            <p:cNvSpPr txBox="1">
              <a:spLocks/>
            </p:cNvSpPr>
            <p:nvPr/>
          </p:nvSpPr>
          <p:spPr>
            <a:xfrm>
              <a:off x="6749439" y="4124106"/>
              <a:ext cx="4306488" cy="2988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에서                    상의 모든 점은     의 </a:t>
              </a:r>
              <a:r>
                <a:rPr lang="ko-KR" altLang="en-US" sz="1100" dirty="0" err="1"/>
                <a:t>경계점이고</a:t>
              </a:r>
              <a:r>
                <a:rPr lang="ko-KR" altLang="en-US" sz="1100" dirty="0"/>
                <a:t> 이들 점 이</a:t>
              </a:r>
            </a:p>
          </p:txBody>
        </p:sp>
        <p:sp>
          <p:nvSpPr>
            <p:cNvPr id="53" name="내용 개체 틀 2"/>
            <p:cNvSpPr txBox="1">
              <a:spLocks/>
            </p:cNvSpPr>
            <p:nvPr/>
          </p:nvSpPr>
          <p:spPr>
            <a:xfrm>
              <a:off x="3967363" y="4123499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예시 </a:t>
              </a:r>
              <a:r>
                <a:rPr lang="en-US" altLang="ko-KR" sz="1100" dirty="0"/>
                <a:t>1.</a:t>
              </a:r>
              <a:endParaRPr lang="ko-KR" altLang="en-US" sz="1100" dirty="0"/>
            </a:p>
          </p:txBody>
        </p:sp>
        <p:pic>
          <p:nvPicPr>
            <p:cNvPr id="2088" name="Picture 40" descr="https://latex.codecogs.com/gif.latex?x%5E%7B2%7D&amp;plus;y%5E%7B2%7D%3D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578" y="4160282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42" descr="https://latex.codecogs.com/gif.latex?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443" y="4176908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4511788" y="4437289"/>
              <a:ext cx="4306488" cy="2988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외에는 </a:t>
              </a:r>
              <a:r>
                <a:rPr lang="ko-KR" altLang="en-US" sz="1100" dirty="0" err="1"/>
                <a:t>경계점이</a:t>
              </a:r>
              <a:r>
                <a:rPr lang="ko-KR" altLang="en-US" sz="1100" dirty="0"/>
                <a:t> 없다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따라서     는 </a:t>
              </a:r>
              <a:r>
                <a:rPr lang="ko-KR" altLang="en-US" sz="1100" dirty="0" err="1"/>
                <a:t>닫힌집합이다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57" name="Picture 42" descr="https://latex.codecogs.com/gif.latex?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157" y="4487839"/>
              <a:ext cx="1428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내용 개체 틀 2"/>
            <p:cNvSpPr txBox="1">
              <a:spLocks/>
            </p:cNvSpPr>
            <p:nvPr/>
          </p:nvSpPr>
          <p:spPr>
            <a:xfrm>
              <a:off x="3967363" y="4723229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예시 </a:t>
              </a:r>
              <a:r>
                <a:rPr lang="en-US" altLang="ko-KR" sz="1100" dirty="0"/>
                <a:t>2.</a:t>
              </a:r>
              <a:endParaRPr lang="ko-KR" altLang="en-US" sz="1100" dirty="0"/>
            </a:p>
          </p:txBody>
        </p:sp>
        <p:sp>
          <p:nvSpPr>
            <p:cNvPr id="59" name="내용 개체 틀 2"/>
            <p:cNvSpPr txBox="1">
              <a:spLocks/>
            </p:cNvSpPr>
            <p:nvPr/>
          </p:nvSpPr>
          <p:spPr>
            <a:xfrm>
              <a:off x="4511788" y="4711375"/>
              <a:ext cx="6436074" cy="470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                           </a:t>
              </a:r>
              <a:r>
                <a:rPr lang="ko-KR" altLang="en-US" sz="1100" dirty="0"/>
                <a:t>의 </a:t>
              </a:r>
              <a:r>
                <a:rPr lang="ko-KR" altLang="en-US" sz="1100" dirty="0" err="1"/>
                <a:t>경계점은</a:t>
              </a:r>
              <a:r>
                <a:rPr lang="ko-KR" altLang="en-US" sz="1100" dirty="0"/>
                <a:t>                     상의 모든 점과 원점             이다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그런데 원점은       에 포함되지 않으므로 </a:t>
              </a:r>
              <a:r>
                <a:rPr lang="ko-KR" altLang="en-US" sz="1100" dirty="0" err="1"/>
                <a:t>닫힌집합이</a:t>
              </a:r>
              <a:r>
                <a:rPr lang="ko-KR" altLang="en-US" sz="1100" dirty="0"/>
                <a:t> 아니다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2092" name="Picture 44" descr="https://latex.codecogs.com/gif.latex?D_%7B0%7D%3DD-%5Cleft%20%5C%7B%20%280%2C0%29%20%5Cright%20%5C%7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084" y="4751035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0" descr="https://latex.codecogs.com/gif.latex?x%5E%7B2%7D&amp;plus;y%5E%7B2%7D%3D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2438" y="4741510"/>
              <a:ext cx="8382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4" name="Picture 46" descr="https://latex.codecogs.com/gif.latex?%5Cleft%20%5C%7B%20%280%2C0%29%20%5Cright%20%5C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9008" y="4716749"/>
              <a:ext cx="533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https://latex.codecogs.com/gif.latex?D_%7B0%7D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631" y="4915505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내용 개체 틀 2"/>
            <p:cNvSpPr txBox="1">
              <a:spLocks/>
            </p:cNvSpPr>
            <p:nvPr/>
          </p:nvSpPr>
          <p:spPr>
            <a:xfrm>
              <a:off x="3971746" y="5260498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예시 </a:t>
              </a:r>
              <a:r>
                <a:rPr lang="en-US" altLang="ko-KR" sz="1100" dirty="0"/>
                <a:t>3.</a:t>
              </a:r>
              <a:endParaRPr lang="ko-KR" altLang="en-US" sz="1100" dirty="0"/>
            </a:p>
          </p:txBody>
        </p:sp>
        <p:pic>
          <p:nvPicPr>
            <p:cNvPr id="2098" name="Picture 50" descr="https://latex.codecogs.com/gif.latex?S%3D%5Cleft%20%5C%7B%20x%2Cy%5Cin%20%5Cmathbb%7BR%7D%5E%7B2%7D%5Cmid%20x%5E%7B2%7D&amp;plus;y%5E%7B2%7D%3D1%20%5Cright%20%5C%7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808" y="5263380"/>
              <a:ext cx="22002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내용 개체 틀 2"/>
            <p:cNvSpPr txBox="1">
              <a:spLocks/>
            </p:cNvSpPr>
            <p:nvPr/>
          </p:nvSpPr>
          <p:spPr>
            <a:xfrm>
              <a:off x="4511788" y="5280920"/>
              <a:ext cx="6436074" cy="2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                                             </a:t>
              </a:r>
              <a:r>
                <a:rPr lang="ko-KR" altLang="en-US" sz="1100" dirty="0"/>
                <a:t>는 자신이 모든 </a:t>
              </a:r>
              <a:r>
                <a:rPr lang="ko-KR" altLang="en-US" sz="1100" dirty="0" err="1"/>
                <a:t>경계점</a:t>
              </a:r>
              <a:r>
                <a:rPr lang="ko-KR" altLang="en-US" sz="1100" dirty="0"/>
                <a:t> 집합이므로 </a:t>
              </a:r>
              <a:r>
                <a:rPr lang="ko-KR" altLang="en-US" sz="1100" dirty="0" err="1"/>
                <a:t>닫힌집합이다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67" name="내용 개체 틀 2"/>
            <p:cNvSpPr txBox="1">
              <a:spLocks/>
            </p:cNvSpPr>
            <p:nvPr/>
          </p:nvSpPr>
          <p:spPr>
            <a:xfrm>
              <a:off x="3965470" y="5797767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예시 </a:t>
              </a:r>
              <a:r>
                <a:rPr lang="en-US" altLang="ko-KR" sz="1100" dirty="0"/>
                <a:t>4.</a:t>
              </a:r>
              <a:endParaRPr lang="ko-KR" altLang="en-US" sz="1100" dirty="0"/>
            </a:p>
          </p:txBody>
        </p:sp>
        <p:pic>
          <p:nvPicPr>
            <p:cNvPr id="2100" name="Picture 52" descr="https://latex.codecogs.com/gif.latex?%5Cmathbb%7BR%7D_%7B&amp;plus;%7D%5E%7B2%7D%3D%5Cleft%20%5C%7B%20x%2Cy%5Cin%20%5Cmathbb%7BR%7D%5E%7B2%7D%20%5Cmid%20x%5Cgeq%200%5Cright%20%5C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808" y="5797767"/>
              <a:ext cx="187642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내용 개체 틀 2"/>
            <p:cNvSpPr txBox="1">
              <a:spLocks/>
            </p:cNvSpPr>
            <p:nvPr/>
          </p:nvSpPr>
          <p:spPr>
            <a:xfrm>
              <a:off x="4571807" y="5797767"/>
              <a:ext cx="6484119" cy="2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                                     </a:t>
              </a:r>
              <a:r>
                <a:rPr lang="ko-KR" altLang="en-US" sz="1100" dirty="0"/>
                <a:t>의 모든 </a:t>
              </a:r>
              <a:r>
                <a:rPr lang="ko-KR" altLang="en-US" sz="1100" dirty="0" err="1"/>
                <a:t>경계점</a:t>
              </a:r>
              <a:r>
                <a:rPr lang="ko-KR" altLang="en-US" sz="1100" dirty="0"/>
                <a:t> 집합은 </a:t>
              </a:r>
              <a:r>
                <a:rPr lang="en-US" altLang="ko-KR" sz="1100" dirty="0"/>
                <a:t>x </a:t>
              </a:r>
              <a:r>
                <a:rPr lang="ko-KR" altLang="en-US" sz="1100" dirty="0"/>
                <a:t>축인데 이는      에 포함되므로 </a:t>
              </a:r>
              <a:r>
                <a:rPr lang="ko-KR" altLang="en-US" sz="1100" dirty="0" err="1"/>
                <a:t>닫힌집합이다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pic>
          <p:nvPicPr>
            <p:cNvPr id="2102" name="Picture 54" descr="https://latex.codecogs.com/gif.latex?%5Cmathbb%7BR%7D_%7B&amp;plus;%7D%5E%7B2%7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1788" y="5819444"/>
              <a:ext cx="2190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4" name="Picture 56" descr="https://latex.codecogs.com/gif.latex?%5Cmathbb%7BR%7D%5E%7B2%7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807" y="6336738"/>
              <a:ext cx="1809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965470" y="6319375"/>
              <a:ext cx="606338" cy="2994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예시 </a:t>
              </a:r>
              <a:r>
                <a:rPr lang="en-US" altLang="ko-KR" sz="1100" dirty="0"/>
                <a:t>5.</a:t>
              </a:r>
              <a:endParaRPr lang="ko-KR" altLang="en-US" sz="1100" dirty="0"/>
            </a:p>
          </p:txBody>
        </p:sp>
        <p:sp>
          <p:nvSpPr>
            <p:cNvPr id="73" name="내용 개체 틀 2"/>
            <p:cNvSpPr txBox="1">
              <a:spLocks/>
            </p:cNvSpPr>
            <p:nvPr/>
          </p:nvSpPr>
          <p:spPr>
            <a:xfrm>
              <a:off x="4568733" y="6313763"/>
              <a:ext cx="6484119" cy="2790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  </a:t>
              </a:r>
              <a:r>
                <a:rPr lang="ko-KR" altLang="en-US" sz="1100" dirty="0"/>
                <a:t>는 </a:t>
              </a:r>
              <a:r>
                <a:rPr lang="ko-KR" altLang="en-US" sz="1100" dirty="0" err="1"/>
                <a:t>경계점이</a:t>
              </a:r>
              <a:r>
                <a:rPr lang="ko-KR" altLang="en-US" sz="1100" dirty="0"/>
                <a:t> 없으므로 </a:t>
              </a:r>
              <a:r>
                <a:rPr lang="ko-KR" altLang="en-US" sz="1100" dirty="0" err="1"/>
                <a:t>닫힌집합이다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35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0" y="207184"/>
            <a:ext cx="3110345" cy="60333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최대</a:t>
            </a:r>
            <a:r>
              <a:rPr lang="en-US" altLang="ko-KR" sz="2000" dirty="0"/>
              <a:t>,</a:t>
            </a:r>
            <a:r>
              <a:rPr lang="ko-KR" altLang="en-US" sz="2000" dirty="0"/>
              <a:t>최소 존재성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14250" y="810519"/>
            <a:ext cx="8771314" cy="727336"/>
            <a:chOff x="414250" y="810519"/>
            <a:chExt cx="8771314" cy="727336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0" y="810519"/>
              <a:ext cx="940725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Definition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50" y="1121264"/>
              <a:ext cx="8771314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/>
                <a:t>     </a:t>
              </a:r>
              <a:r>
                <a:rPr lang="ko-KR" altLang="en-US" sz="1100" dirty="0"/>
                <a:t>의 부분집합     가 유계</a:t>
              </a:r>
              <a:r>
                <a:rPr lang="en-US" altLang="ko-KR" sz="1100" dirty="0"/>
                <a:t>(bounded)</a:t>
              </a:r>
              <a:r>
                <a:rPr lang="ko-KR" altLang="en-US" sz="1100" dirty="0"/>
                <a:t>란 적당한 유한한 양의 실수      이 존재하여 모든             가                   인 경우를 뜻한다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 </a:t>
              </a:r>
            </a:p>
          </p:txBody>
        </p:sp>
        <p:pic>
          <p:nvPicPr>
            <p:cNvPr id="3074" name="Picture 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97" y="115281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113" y="1161325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latex.codecogs.com/gif.latex?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75" y="1161324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s://latex.codecogs.com/gif.latex?%5Cmathbf%7Bx%7D%5Cin%20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294" y="1143286"/>
              <a:ext cx="4381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latex.codecogs.com/gif.latex?%5Cleft%20%5C%7C%20%5Cmathbf%7Bx%7D%20%5Cright%20%5C%7C%5Cleq%20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216" y="1127873"/>
              <a:ext cx="676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14250" y="810519"/>
              <a:ext cx="8538557" cy="7273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4250" y="1742754"/>
            <a:ext cx="1986741" cy="1055715"/>
            <a:chOff x="1354975" y="2007524"/>
            <a:chExt cx="1986741" cy="10557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354975" y="2535382"/>
              <a:ext cx="19867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2327563" y="2007524"/>
              <a:ext cx="0" cy="1055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 12"/>
            <p:cNvSpPr/>
            <p:nvPr/>
          </p:nvSpPr>
          <p:spPr>
            <a:xfrm>
              <a:off x="1981329" y="2252166"/>
              <a:ext cx="734031" cy="566430"/>
            </a:xfrm>
            <a:custGeom>
              <a:avLst/>
              <a:gdLst>
                <a:gd name="connsiteX0" fmla="*/ 324197 w 734031"/>
                <a:gd name="connsiteY0" fmla="*/ 399011 h 566430"/>
                <a:gd name="connsiteX1" fmla="*/ 324197 w 734031"/>
                <a:gd name="connsiteY1" fmla="*/ 399011 h 566430"/>
                <a:gd name="connsiteX2" fmla="*/ 282633 w 734031"/>
                <a:gd name="connsiteY2" fmla="*/ 465513 h 566430"/>
                <a:gd name="connsiteX3" fmla="*/ 166255 w 734031"/>
                <a:gd name="connsiteY3" fmla="*/ 556953 h 566430"/>
                <a:gd name="connsiteX4" fmla="*/ 124691 w 734031"/>
                <a:gd name="connsiteY4" fmla="*/ 565266 h 566430"/>
                <a:gd name="connsiteX5" fmla="*/ 8313 w 734031"/>
                <a:gd name="connsiteY5" fmla="*/ 540328 h 566430"/>
                <a:gd name="connsiteX6" fmla="*/ 0 w 734031"/>
                <a:gd name="connsiteY6" fmla="*/ 515389 h 566430"/>
                <a:gd name="connsiteX7" fmla="*/ 16626 w 734031"/>
                <a:gd name="connsiteY7" fmla="*/ 390699 h 566430"/>
                <a:gd name="connsiteX8" fmla="*/ 58189 w 734031"/>
                <a:gd name="connsiteY8" fmla="*/ 365760 h 566430"/>
                <a:gd name="connsiteX9" fmla="*/ 108066 w 734031"/>
                <a:gd name="connsiteY9" fmla="*/ 332509 h 566430"/>
                <a:gd name="connsiteX10" fmla="*/ 99753 w 734031"/>
                <a:gd name="connsiteY10" fmla="*/ 249382 h 566430"/>
                <a:gd name="connsiteX11" fmla="*/ 74815 w 734031"/>
                <a:gd name="connsiteY11" fmla="*/ 224444 h 566430"/>
                <a:gd name="connsiteX12" fmla="*/ 33251 w 734031"/>
                <a:gd name="connsiteY12" fmla="*/ 191193 h 566430"/>
                <a:gd name="connsiteX13" fmla="*/ 33251 w 734031"/>
                <a:gd name="connsiteY13" fmla="*/ 33251 h 566430"/>
                <a:gd name="connsiteX14" fmla="*/ 58189 w 734031"/>
                <a:gd name="connsiteY14" fmla="*/ 24939 h 566430"/>
                <a:gd name="connsiteX15" fmla="*/ 83128 w 734031"/>
                <a:gd name="connsiteY15" fmla="*/ 8313 h 566430"/>
                <a:gd name="connsiteX16" fmla="*/ 133004 w 734031"/>
                <a:gd name="connsiteY16" fmla="*/ 0 h 566430"/>
                <a:gd name="connsiteX17" fmla="*/ 365760 w 734031"/>
                <a:gd name="connsiteY17" fmla="*/ 8313 h 566430"/>
                <a:gd name="connsiteX18" fmla="*/ 423949 w 734031"/>
                <a:gd name="connsiteY18" fmla="*/ 91440 h 566430"/>
                <a:gd name="connsiteX19" fmla="*/ 432262 w 734031"/>
                <a:gd name="connsiteY19" fmla="*/ 116379 h 566430"/>
                <a:gd name="connsiteX20" fmla="*/ 465513 w 734031"/>
                <a:gd name="connsiteY20" fmla="*/ 124691 h 566430"/>
                <a:gd name="connsiteX21" fmla="*/ 598517 w 734031"/>
                <a:gd name="connsiteY21" fmla="*/ 116379 h 566430"/>
                <a:gd name="connsiteX22" fmla="*/ 640080 w 734031"/>
                <a:gd name="connsiteY22" fmla="*/ 108066 h 566430"/>
                <a:gd name="connsiteX23" fmla="*/ 706582 w 734031"/>
                <a:gd name="connsiteY23" fmla="*/ 116379 h 566430"/>
                <a:gd name="connsiteX24" fmla="*/ 723208 w 734031"/>
                <a:gd name="connsiteY24" fmla="*/ 141317 h 566430"/>
                <a:gd name="connsiteX25" fmla="*/ 723208 w 734031"/>
                <a:gd name="connsiteY25" fmla="*/ 257695 h 566430"/>
                <a:gd name="connsiteX26" fmla="*/ 698269 w 734031"/>
                <a:gd name="connsiteY26" fmla="*/ 266008 h 566430"/>
                <a:gd name="connsiteX27" fmla="*/ 656706 w 734031"/>
                <a:gd name="connsiteY27" fmla="*/ 274320 h 566430"/>
                <a:gd name="connsiteX28" fmla="*/ 623455 w 734031"/>
                <a:gd name="connsiteY28" fmla="*/ 282633 h 566430"/>
                <a:gd name="connsiteX29" fmla="*/ 606829 w 734031"/>
                <a:gd name="connsiteY29" fmla="*/ 307571 h 566430"/>
                <a:gd name="connsiteX30" fmla="*/ 590204 w 734031"/>
                <a:gd name="connsiteY30" fmla="*/ 324197 h 566430"/>
                <a:gd name="connsiteX31" fmla="*/ 565266 w 734031"/>
                <a:gd name="connsiteY31" fmla="*/ 482139 h 566430"/>
                <a:gd name="connsiteX32" fmla="*/ 556953 w 734031"/>
                <a:gd name="connsiteY32" fmla="*/ 507077 h 566430"/>
                <a:gd name="connsiteX33" fmla="*/ 523702 w 734031"/>
                <a:gd name="connsiteY33" fmla="*/ 523702 h 566430"/>
                <a:gd name="connsiteX34" fmla="*/ 457200 w 734031"/>
                <a:gd name="connsiteY34" fmla="*/ 540328 h 566430"/>
                <a:gd name="connsiteX35" fmla="*/ 432262 w 734031"/>
                <a:gd name="connsiteY35" fmla="*/ 548640 h 566430"/>
                <a:gd name="connsiteX36" fmla="*/ 390699 w 734031"/>
                <a:gd name="connsiteY36" fmla="*/ 540328 h 566430"/>
                <a:gd name="connsiteX37" fmla="*/ 365760 w 734031"/>
                <a:gd name="connsiteY37" fmla="*/ 432262 h 566430"/>
                <a:gd name="connsiteX38" fmla="*/ 324197 w 734031"/>
                <a:gd name="connsiteY38" fmla="*/ 399011 h 5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34031" h="566430">
                  <a:moveTo>
                    <a:pt x="324197" y="399011"/>
                  </a:moveTo>
                  <a:lnTo>
                    <a:pt x="324197" y="399011"/>
                  </a:lnTo>
                  <a:cubicBezTo>
                    <a:pt x="310342" y="421178"/>
                    <a:pt x="298571" y="444793"/>
                    <a:pt x="282633" y="465513"/>
                  </a:cubicBezTo>
                  <a:cubicBezTo>
                    <a:pt x="262262" y="491996"/>
                    <a:pt x="192535" y="551697"/>
                    <a:pt x="166255" y="556953"/>
                  </a:cubicBezTo>
                  <a:lnTo>
                    <a:pt x="124691" y="565266"/>
                  </a:lnTo>
                  <a:cubicBezTo>
                    <a:pt x="89229" y="562311"/>
                    <a:pt x="31597" y="579134"/>
                    <a:pt x="8313" y="540328"/>
                  </a:cubicBezTo>
                  <a:cubicBezTo>
                    <a:pt x="3805" y="532814"/>
                    <a:pt x="2771" y="523702"/>
                    <a:pt x="0" y="515389"/>
                  </a:cubicBezTo>
                  <a:cubicBezTo>
                    <a:pt x="5542" y="473826"/>
                    <a:pt x="7022" y="431516"/>
                    <a:pt x="16626" y="390699"/>
                  </a:cubicBezTo>
                  <a:cubicBezTo>
                    <a:pt x="21113" y="371628"/>
                    <a:pt x="46313" y="372358"/>
                    <a:pt x="58189" y="365760"/>
                  </a:cubicBezTo>
                  <a:cubicBezTo>
                    <a:pt x="75656" y="356056"/>
                    <a:pt x="108066" y="332509"/>
                    <a:pt x="108066" y="332509"/>
                  </a:cubicBezTo>
                  <a:cubicBezTo>
                    <a:pt x="105295" y="304800"/>
                    <a:pt x="107943" y="275998"/>
                    <a:pt x="99753" y="249382"/>
                  </a:cubicBezTo>
                  <a:cubicBezTo>
                    <a:pt x="96296" y="238146"/>
                    <a:pt x="83846" y="231970"/>
                    <a:pt x="74815" y="224444"/>
                  </a:cubicBezTo>
                  <a:cubicBezTo>
                    <a:pt x="11896" y="172012"/>
                    <a:pt x="81621" y="239563"/>
                    <a:pt x="33251" y="191193"/>
                  </a:cubicBezTo>
                  <a:cubicBezTo>
                    <a:pt x="13725" y="132610"/>
                    <a:pt x="10035" y="131923"/>
                    <a:pt x="33251" y="33251"/>
                  </a:cubicBezTo>
                  <a:cubicBezTo>
                    <a:pt x="35258" y="24722"/>
                    <a:pt x="49876" y="27710"/>
                    <a:pt x="58189" y="24939"/>
                  </a:cubicBezTo>
                  <a:cubicBezTo>
                    <a:pt x="66502" y="19397"/>
                    <a:pt x="73650" y="11473"/>
                    <a:pt x="83128" y="8313"/>
                  </a:cubicBezTo>
                  <a:cubicBezTo>
                    <a:pt x="99118" y="2983"/>
                    <a:pt x="116149" y="0"/>
                    <a:pt x="133004" y="0"/>
                  </a:cubicBezTo>
                  <a:cubicBezTo>
                    <a:pt x="210639" y="0"/>
                    <a:pt x="288175" y="5542"/>
                    <a:pt x="365760" y="8313"/>
                  </a:cubicBezTo>
                  <a:cubicBezTo>
                    <a:pt x="377143" y="23490"/>
                    <a:pt x="419854" y="79155"/>
                    <a:pt x="423949" y="91440"/>
                  </a:cubicBezTo>
                  <a:cubicBezTo>
                    <a:pt x="426720" y="99753"/>
                    <a:pt x="425419" y="110905"/>
                    <a:pt x="432262" y="116379"/>
                  </a:cubicBezTo>
                  <a:cubicBezTo>
                    <a:pt x="441183" y="123516"/>
                    <a:pt x="454429" y="121920"/>
                    <a:pt x="465513" y="124691"/>
                  </a:cubicBezTo>
                  <a:cubicBezTo>
                    <a:pt x="509848" y="121920"/>
                    <a:pt x="554296" y="120590"/>
                    <a:pt x="598517" y="116379"/>
                  </a:cubicBezTo>
                  <a:cubicBezTo>
                    <a:pt x="612582" y="115040"/>
                    <a:pt x="625951" y="108066"/>
                    <a:pt x="640080" y="108066"/>
                  </a:cubicBezTo>
                  <a:cubicBezTo>
                    <a:pt x="662420" y="108066"/>
                    <a:pt x="684415" y="113608"/>
                    <a:pt x="706582" y="116379"/>
                  </a:cubicBezTo>
                  <a:cubicBezTo>
                    <a:pt x="712124" y="124692"/>
                    <a:pt x="718740" y="132381"/>
                    <a:pt x="723208" y="141317"/>
                  </a:cubicBezTo>
                  <a:cubicBezTo>
                    <a:pt x="740625" y="176151"/>
                    <a:pt x="734313" y="224380"/>
                    <a:pt x="723208" y="257695"/>
                  </a:cubicBezTo>
                  <a:cubicBezTo>
                    <a:pt x="720437" y="266008"/>
                    <a:pt x="706770" y="263883"/>
                    <a:pt x="698269" y="266008"/>
                  </a:cubicBezTo>
                  <a:cubicBezTo>
                    <a:pt x="684562" y="269435"/>
                    <a:pt x="670498" y="271255"/>
                    <a:pt x="656706" y="274320"/>
                  </a:cubicBezTo>
                  <a:cubicBezTo>
                    <a:pt x="645553" y="276798"/>
                    <a:pt x="634539" y="279862"/>
                    <a:pt x="623455" y="282633"/>
                  </a:cubicBezTo>
                  <a:cubicBezTo>
                    <a:pt x="617913" y="290946"/>
                    <a:pt x="613070" y="299770"/>
                    <a:pt x="606829" y="307571"/>
                  </a:cubicBezTo>
                  <a:cubicBezTo>
                    <a:pt x="601933" y="313691"/>
                    <a:pt x="591966" y="316560"/>
                    <a:pt x="590204" y="324197"/>
                  </a:cubicBezTo>
                  <a:cubicBezTo>
                    <a:pt x="552084" y="489385"/>
                    <a:pt x="610022" y="347875"/>
                    <a:pt x="565266" y="482139"/>
                  </a:cubicBezTo>
                  <a:cubicBezTo>
                    <a:pt x="562495" y="490452"/>
                    <a:pt x="563149" y="500881"/>
                    <a:pt x="556953" y="507077"/>
                  </a:cubicBezTo>
                  <a:cubicBezTo>
                    <a:pt x="548191" y="515839"/>
                    <a:pt x="535458" y="519783"/>
                    <a:pt x="523702" y="523702"/>
                  </a:cubicBezTo>
                  <a:cubicBezTo>
                    <a:pt x="502025" y="530928"/>
                    <a:pt x="478877" y="533103"/>
                    <a:pt x="457200" y="540328"/>
                  </a:cubicBezTo>
                  <a:lnTo>
                    <a:pt x="432262" y="548640"/>
                  </a:lnTo>
                  <a:cubicBezTo>
                    <a:pt x="418408" y="545869"/>
                    <a:pt x="400689" y="550318"/>
                    <a:pt x="390699" y="540328"/>
                  </a:cubicBezTo>
                  <a:cubicBezTo>
                    <a:pt x="373440" y="523069"/>
                    <a:pt x="370332" y="450551"/>
                    <a:pt x="365760" y="432262"/>
                  </a:cubicBezTo>
                  <a:cubicBezTo>
                    <a:pt x="362141" y="417786"/>
                    <a:pt x="331124" y="404553"/>
                    <a:pt x="324197" y="399011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28800" y="2086495"/>
              <a:ext cx="1030778" cy="9767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4" name="Picture 12" descr="https://latex.codecogs.com/gif.latex?D_%7BM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424" y="2050673"/>
              <a:ext cx="2762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492" y="2390634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647055" y="1706730"/>
            <a:ext cx="6305752" cy="310745"/>
            <a:chOff x="2647055" y="1706730"/>
            <a:chExt cx="6305752" cy="310745"/>
          </a:xfrm>
        </p:grpSpPr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2647055" y="1706730"/>
              <a:ext cx="6305752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이전 장의 예시에서                는 유계이지만               는 아니다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pic>
          <p:nvPicPr>
            <p:cNvPr id="3088" name="Picture 16" descr="https://latex.codecogs.com/gif.latex?D%2CD_%7B0%7D%2C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878" y="1751439"/>
              <a:ext cx="6286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s://latex.codecogs.com/gif.latex?%5Cmathbb%7BR%7D_%7B&amp;plus;%7D%5E%7B2%7D%2C%5Cmathbb%7BR%7D%5E%7B2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931" y="1722863"/>
              <a:ext cx="4857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414249" y="3220481"/>
            <a:ext cx="8613373" cy="811192"/>
            <a:chOff x="414249" y="3220481"/>
            <a:chExt cx="8613373" cy="811192"/>
          </a:xfrm>
        </p:grpSpPr>
        <p:sp>
          <p:nvSpPr>
            <p:cNvPr id="27" name="내용 개체 틀 2"/>
            <p:cNvSpPr txBox="1">
              <a:spLocks/>
            </p:cNvSpPr>
            <p:nvPr/>
          </p:nvSpPr>
          <p:spPr>
            <a:xfrm>
              <a:off x="415763" y="3220481"/>
              <a:ext cx="97258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내용 개체 틀 2"/>
            <p:cNvSpPr txBox="1">
              <a:spLocks/>
            </p:cNvSpPr>
            <p:nvPr/>
          </p:nvSpPr>
          <p:spPr>
            <a:xfrm>
              <a:off x="414249" y="3531226"/>
              <a:ext cx="8538557" cy="5004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유계이고 </a:t>
              </a:r>
              <a:r>
                <a:rPr lang="ko-KR" altLang="en-US" sz="1100" dirty="0" err="1"/>
                <a:t>닫힌집합</a:t>
              </a:r>
              <a:r>
                <a:rPr lang="ko-KR" altLang="en-US" sz="1100" dirty="0"/>
                <a:t>             에서 정의된 연속 함수                   는 최댓값과 최솟값을 갖는다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즉 적당한                  이 존재하여 모든            는                                      를 만족한다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3092" name="Picture 20" descr="https://latex.codecogs.com/gif.latex?A%5Cin%20%5Cmathbb%7BR%7D%5E%7Bn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017" y="3570397"/>
              <a:ext cx="542925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s://latex.codecogs.com/gif.latex?f%3AA%5Crightarrow%20%5Cmathbb%7BR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24" y="3549611"/>
              <a:ext cx="7715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https://latex.codecogs.com/gif.latex?%5Cmathbf%7Bx_%7B0%7D%2Cx_%7B1%7D%7D%5Cin%20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353" y="3554187"/>
              <a:ext cx="7810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https://latex.codecogs.com/gif.latex?%5Cmathbf%7Bx%7D%5Cin%20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612" y="3722071"/>
              <a:ext cx="4381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https://latex.codecogs.com/gif.latex?f%28%5Cmathbf%7Bx_%7B0%7D%7D%29%5Cleq%20f%28%5Cmathbf%7Bx%7D%29%5Cleq%20f%5Cmathbf%7B%28x_%7B1%7D%29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938" y="3711536"/>
              <a:ext cx="1628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14249" y="3220481"/>
              <a:ext cx="8613373" cy="81119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4248" y="4369830"/>
            <a:ext cx="8613373" cy="611711"/>
            <a:chOff x="414248" y="4369830"/>
            <a:chExt cx="8613373" cy="611711"/>
          </a:xfrm>
        </p:grpSpPr>
        <p:sp>
          <p:nvSpPr>
            <p:cNvPr id="36" name="내용 개체 틀 2"/>
            <p:cNvSpPr txBox="1">
              <a:spLocks/>
            </p:cNvSpPr>
            <p:nvPr/>
          </p:nvSpPr>
          <p:spPr>
            <a:xfrm>
              <a:off x="414248" y="4369830"/>
              <a:ext cx="8613373" cy="6117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다변수</a:t>
              </a:r>
              <a:r>
                <a:rPr lang="ko-KR" altLang="en-US" sz="1100" dirty="0"/>
                <a:t> 함수의 경우 </a:t>
              </a:r>
              <a:r>
                <a:rPr lang="ko-KR" altLang="en-US" sz="1100" dirty="0" err="1"/>
                <a:t>정의역</a:t>
              </a:r>
              <a:r>
                <a:rPr lang="ko-KR" altLang="en-US" sz="1100" dirty="0"/>
                <a:t>     의 </a:t>
              </a:r>
              <a:r>
                <a:rPr lang="ko-KR" altLang="en-US" sz="1100" dirty="0" err="1"/>
                <a:t>경계점은</a:t>
              </a:r>
              <a:r>
                <a:rPr lang="ko-KR" altLang="en-US" sz="1100" dirty="0"/>
                <a:t> 일반적으로 무수히 많을 수 있기 때문에 </a:t>
              </a:r>
              <a:r>
                <a:rPr lang="ko-KR" altLang="en-US" sz="1100" dirty="0" err="1"/>
                <a:t>경계점에서</a:t>
              </a:r>
              <a:r>
                <a:rPr lang="ko-KR" altLang="en-US" sz="1100" dirty="0"/>
                <a:t> 함수 값을 모두 비교하는 것은 불가능하다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따라서 </a:t>
              </a:r>
              <a:r>
                <a:rPr lang="ko-KR" altLang="en-US" sz="1100" dirty="0" err="1"/>
                <a:t>경계점</a:t>
              </a:r>
              <a:r>
                <a:rPr lang="ko-KR" altLang="en-US" sz="1100" dirty="0"/>
                <a:t> 집합으로 함수    의 </a:t>
              </a:r>
              <a:r>
                <a:rPr lang="ko-KR" altLang="en-US" sz="1100" dirty="0" err="1"/>
                <a:t>정의역을</a:t>
              </a:r>
              <a:r>
                <a:rPr lang="ko-KR" altLang="en-US" sz="1100" dirty="0"/>
                <a:t> 제한하였을 때의     의 최댓값과 최솟값을 구하여야 할 필요가 있고 이들 </a:t>
              </a:r>
              <a:r>
                <a:rPr lang="ko-KR" altLang="en-US" sz="1100" dirty="0" err="1"/>
                <a:t>경계점</a:t>
              </a:r>
              <a:r>
                <a:rPr lang="ko-KR" altLang="en-US" sz="1100" dirty="0"/>
                <a:t> 집합에서의 최대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최솟값과    에서의 </a:t>
              </a:r>
              <a:r>
                <a:rPr lang="ko-KR" altLang="en-US" sz="1100" dirty="0" err="1"/>
                <a:t>임계점의</a:t>
              </a:r>
              <a:r>
                <a:rPr lang="ko-KR" altLang="en-US" sz="1100" dirty="0"/>
                <a:t> 함수 값을 비교하여 최댓값과 최솟값을 구하여야 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3102" name="Picture 30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166" y="4409891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https://latex.codecogs.com/gif.latex?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146" y="456919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2" descr="https://latex.codecogs.com/gif.latex?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289" y="456919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0" descr="https://latex.codecogs.com/gif.latex?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968" y="4724547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6770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717174" cy="60333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라그랑주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승수법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49135" y="980902"/>
            <a:ext cx="8819803" cy="1762298"/>
            <a:chOff x="349135" y="980902"/>
            <a:chExt cx="8819803" cy="1762298"/>
          </a:xfrm>
        </p:grpSpPr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414252" y="1047404"/>
              <a:ext cx="949036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b="1" dirty="0">
                  <a:solidFill>
                    <a:srgbClr val="FF0000"/>
                  </a:solidFill>
                </a:rPr>
                <a:t>Theorem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14251" y="1454351"/>
              <a:ext cx="8754687" cy="12223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/>
                <a:t>함수                                         이      종류라 하자</a:t>
              </a:r>
              <a:r>
                <a:rPr lang="en-US" altLang="ko-KR" sz="1100" dirty="0"/>
                <a:t>(1</a:t>
              </a:r>
              <a:r>
                <a:rPr lang="ko-KR" altLang="en-US" sz="1100" dirty="0"/>
                <a:t>차 미분이 가능한 함수</a:t>
              </a:r>
              <a:r>
                <a:rPr lang="en-US" altLang="ko-KR" sz="1100" dirty="0"/>
                <a:t>). </a:t>
              </a:r>
              <a:r>
                <a:rPr lang="ko-KR" altLang="en-US" sz="1100" dirty="0"/>
                <a:t>함수   를 등위 집합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로 제한한 함수가              에서 최대값 또는 최소값을 갖고                     이라 가정하자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그러면 적당한 실수     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라그랑주</a:t>
              </a:r>
              <a:r>
                <a:rPr lang="ko-KR" altLang="en-US" sz="1100" dirty="0"/>
                <a:t> 승수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가 </a:t>
              </a: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존재하여  다음 관계식이 성립한다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8194" name="Picture 2" descr="https://latex.codecogs.com/gif.latex?f%3A%5Cmathbb%7BR%7D%5E%7Bn%7D%5Crightarrow%20%5Cmathbb%7BR%7D%2C%5C%2C%5C%2Cg%3A%5Cmathbb%7BR%7D%5E%7Bn%7D%5Crightarrow%20%5Cmathbb%7B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70" y="1495916"/>
              <a:ext cx="18192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latex.codecogs.com/gif.latex?c%5E%7B1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214" y="1463876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921" y="1463876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s://latex.codecogs.com/gif.latex?S%3D%5Cleft%20%5C%7B%20%5Cmathbf%7Bx%7D%5Cin%20%5Cmathbb%7BR%7D%5E%7Bn%7D%20%5Cmid%20g%28%5Cmathbf%7Bx%7D%29%3Dc%5Cright%20%5C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778" y="1471151"/>
              <a:ext cx="18097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https://latex.codecogs.com/gif.latex?%5Cmathbf%7Bx_%7B0%7D%7D%5Cin%20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805" y="1762356"/>
              <a:ext cx="514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s://latex.codecogs.com/gif.latex?%5Cbigtriangledown%20g%5Cmathbf%7B%28x_%7B0%7D%29%7D%5Cn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332" y="1737418"/>
              <a:ext cx="8667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285" y="1781406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s://latex.codecogs.com/gif.latex?%5Cbigtriangledown%20f%28%5Cmathbf%7Bx_%7B0%7D%7D%29%3D%5Clambda%20%5Cbigtriangledown%20g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187" y="2325340"/>
              <a:ext cx="1514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49135" y="980902"/>
              <a:ext cx="8819803" cy="176229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3253" y="3083645"/>
            <a:ext cx="9181322" cy="3102927"/>
            <a:chOff x="403253" y="3083645"/>
            <a:chExt cx="9181322" cy="3102927"/>
          </a:xfrm>
        </p:grpSpPr>
        <p:pic>
          <p:nvPicPr>
            <p:cNvPr id="25" name="Picture 6" descr="https://latex.codecogs.com/gif.latex?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113" y="3828459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414251" y="3083645"/>
              <a:ext cx="1115291" cy="2580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Proof</a:t>
              </a:r>
              <a:endParaRPr lang="ko-KR" altLang="en-US" sz="1100" dirty="0"/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414251" y="3387883"/>
              <a:ext cx="9170324" cy="9644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/>
                <a:t>접평면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공간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은           일 때            을 지나고 </a:t>
              </a:r>
              <a:r>
                <a:rPr lang="en-US" altLang="ko-KR" sz="1100" dirty="0"/>
                <a:t>     </a:t>
              </a:r>
              <a:r>
                <a:rPr lang="ko-KR" altLang="en-US" sz="1100" dirty="0"/>
                <a:t>상을 움직이는 모든 곡선        의                      에서의 </a:t>
              </a:r>
              <a:r>
                <a:rPr lang="ko-KR" altLang="en-US" sz="1100" dirty="0" err="1"/>
                <a:t>접벡터들로</a:t>
              </a:r>
              <a:r>
                <a:rPr lang="ko-KR" altLang="en-US" sz="1100" dirty="0"/>
                <a:t> 이루어진 평면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공간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이다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한편    로 </a:t>
              </a:r>
              <a:r>
                <a:rPr lang="ko-KR" altLang="en-US" sz="1100" dirty="0" err="1"/>
                <a:t>정의역을</a:t>
              </a:r>
              <a:r>
                <a:rPr lang="ko-KR" altLang="en-US" sz="1100" dirty="0"/>
                <a:t> 제한한   는       에서 최대값 또는 최소값을 가지므로             는            에서 최대값 또는 최소값을 갖는다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그러므로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 err="1"/>
                <a:t>일변수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미적분학으로부터</a:t>
              </a:r>
              <a:r>
                <a:rPr lang="ko-KR" altLang="en-US" sz="1100" dirty="0"/>
                <a:t>                                 이다</a:t>
              </a:r>
              <a:r>
                <a:rPr lang="en-US" altLang="ko-KR" sz="1100" dirty="0"/>
                <a:t>.</a:t>
              </a:r>
            </a:p>
          </p:txBody>
        </p:sp>
        <p:pic>
          <p:nvPicPr>
            <p:cNvPr id="8210" name="Picture 18" descr="https://latex.codecogs.com/gif.latex?t%3D%2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542" y="3484731"/>
              <a:ext cx="3810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2" name="Picture 20" descr="https://latex.codecogs.com/gif.latex?g%28%5Cmathbf%7Bx_%7B0%7D%7D%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386" y="3451393"/>
              <a:ext cx="3905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4" name="Picture 22" descr="https://latex.codecogs.com/gif.latex?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608" y="3469146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6" name="Picture 24" descr="https://latex.codecogs.com/gif.latex?c%28t%2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569" y="3451393"/>
              <a:ext cx="2571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8" name="Picture 26" descr="https://latex.codecogs.com/gif.latex?g%28%5Cmathbf%7Bx_%7B0%7D%7D%29%20%3D%20c%280%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46" y="3440570"/>
              <a:ext cx="914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2" descr="https://latex.codecogs.com/gif.latex?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96" y="3855255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0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15" y="389361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4" name="Picture 32" descr="https://latex.codecogs.com/gif.latex?f%28c%28t%29%2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194" y="3836934"/>
              <a:ext cx="4953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https://latex.codecogs.com/gif.latex?t%3D%2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171" y="3874968"/>
              <a:ext cx="3810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26" name="Picture 34" descr="https://latex.codecogs.com/gif.latex?%5Cfrac%7Bd%7D%7Bdt%7Df%28c%28t%29%29%5Cmid%20_%7Bt%3D0%7D%3D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38" y="4048576"/>
              <a:ext cx="1238250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내용 개체 틀 2"/>
            <p:cNvSpPr txBox="1">
              <a:spLocks/>
            </p:cNvSpPr>
            <p:nvPr/>
          </p:nvSpPr>
          <p:spPr>
            <a:xfrm>
              <a:off x="414251" y="4462262"/>
              <a:ext cx="897081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/>
                <a:t>Chain rule </a:t>
              </a:r>
              <a:r>
                <a:rPr lang="ko-KR" altLang="en-US" sz="1000" dirty="0"/>
                <a:t>에 의해 </a:t>
              </a:r>
            </a:p>
          </p:txBody>
        </p:sp>
        <p:pic>
          <p:nvPicPr>
            <p:cNvPr id="8228" name="Picture 36" descr="https://latex.codecogs.com/gif.latex?0%20%3D%20%5Cfrac%7Bd%7D%7Bdt%7Df%28c%28t%29%29%5Cmid%20_%7Bt%3D0%7D%3D%5Cbigtriangledown%20f%28%5Cmathbf%7Bx_%7B0%7D%7D%29%5Ccdot%20c%27%7B%28t%29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57" y="4791769"/>
              <a:ext cx="2486025" cy="36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내용 개체 틀 2"/>
            <p:cNvSpPr txBox="1">
              <a:spLocks/>
            </p:cNvSpPr>
            <p:nvPr/>
          </p:nvSpPr>
          <p:spPr>
            <a:xfrm>
              <a:off x="411365" y="5293535"/>
              <a:ext cx="9173210" cy="54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/>
                <a:t>이 성립한다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그러므로                는  모든        와 수직이므로      의      에서의 접평면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공간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과 수직이다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따라서                와                 는 같은 접평면에 수직이므로 서로 평행하다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따라서 적당한 실수     가 존재하여 </a:t>
              </a:r>
            </a:p>
          </p:txBody>
        </p:sp>
        <p:pic>
          <p:nvPicPr>
            <p:cNvPr id="8230" name="Picture 38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936" y="5309496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2" name="Picture 40" descr="https://latex.codecogs.com/gif.latex?c%27%28t%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504" y="5309496"/>
              <a:ext cx="2952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4" name="Picture 42" descr="https://latex.codecogs.com/gif.latex?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539" y="532508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6" name="Picture 4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273" y="5344132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8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085" y="5293535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8" name="Picture 46" descr="https://latex.codecogs.com/gif.latex?%5Cbigtriangledown%20g%28%5Cmathbf%7Bx_%7B0%7D%7D%2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433" y="5293534"/>
              <a:ext cx="542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0" name="Picture 48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838" y="5474509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2" name="Picture 50" descr="https://latex.codecogs.com/gif.latex?%5Cbigtriangledown%20f%28%5Cmathbf%7Bx_%7B0%7D%7D%29%3D%5Clambda%5Cbigtriangledown%20g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52" y="5654560"/>
              <a:ext cx="15144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내용 개체 틀 2"/>
            <p:cNvSpPr txBox="1">
              <a:spLocks/>
            </p:cNvSpPr>
            <p:nvPr/>
          </p:nvSpPr>
          <p:spPr>
            <a:xfrm>
              <a:off x="403253" y="5875827"/>
              <a:ext cx="8970818" cy="310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000" dirty="0"/>
                <a:t>가 성립한다</a:t>
              </a:r>
              <a:r>
                <a:rPr lang="en-US" altLang="ko-KR" sz="1000" dirty="0"/>
                <a:t>. 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51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5"/>
            <a:ext cx="3683924" cy="46771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라그랑주</a:t>
            </a:r>
            <a:r>
              <a:rPr lang="ko-KR" altLang="en-US" sz="2000" dirty="0"/>
              <a:t> 승수의 기하적 의미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32016" y="1099010"/>
            <a:ext cx="3025831" cy="1896498"/>
            <a:chOff x="565267" y="763575"/>
            <a:chExt cx="5152676" cy="2547777"/>
          </a:xfrm>
        </p:grpSpPr>
        <p:sp>
          <p:nvSpPr>
            <p:cNvPr id="7" name="자유형 6"/>
            <p:cNvSpPr/>
            <p:nvPr/>
          </p:nvSpPr>
          <p:spPr>
            <a:xfrm>
              <a:off x="1163782" y="1313411"/>
              <a:ext cx="2078182" cy="1735645"/>
            </a:xfrm>
            <a:custGeom>
              <a:avLst/>
              <a:gdLst>
                <a:gd name="connsiteX0" fmla="*/ 0 w 2078182"/>
                <a:gd name="connsiteY0" fmla="*/ 332509 h 1735645"/>
                <a:gd name="connsiteX1" fmla="*/ 0 w 2078182"/>
                <a:gd name="connsiteY1" fmla="*/ 332509 h 1735645"/>
                <a:gd name="connsiteX2" fmla="*/ 58189 w 2078182"/>
                <a:gd name="connsiteY2" fmla="*/ 249382 h 1735645"/>
                <a:gd name="connsiteX3" fmla="*/ 74814 w 2078182"/>
                <a:gd name="connsiteY3" fmla="*/ 232756 h 1735645"/>
                <a:gd name="connsiteX4" fmla="*/ 99753 w 2078182"/>
                <a:gd name="connsiteY4" fmla="*/ 224444 h 1735645"/>
                <a:gd name="connsiteX5" fmla="*/ 149629 w 2078182"/>
                <a:gd name="connsiteY5" fmla="*/ 182880 h 1735645"/>
                <a:gd name="connsiteX6" fmla="*/ 174567 w 2078182"/>
                <a:gd name="connsiteY6" fmla="*/ 174567 h 1735645"/>
                <a:gd name="connsiteX7" fmla="*/ 224443 w 2078182"/>
                <a:gd name="connsiteY7" fmla="*/ 149629 h 1735645"/>
                <a:gd name="connsiteX8" fmla="*/ 249382 w 2078182"/>
                <a:gd name="connsiteY8" fmla="*/ 133004 h 1735645"/>
                <a:gd name="connsiteX9" fmla="*/ 307571 w 2078182"/>
                <a:gd name="connsiteY9" fmla="*/ 116378 h 1735645"/>
                <a:gd name="connsiteX10" fmla="*/ 390698 w 2078182"/>
                <a:gd name="connsiteY10" fmla="*/ 91440 h 1735645"/>
                <a:gd name="connsiteX11" fmla="*/ 415636 w 2078182"/>
                <a:gd name="connsiteY11" fmla="*/ 83127 h 1735645"/>
                <a:gd name="connsiteX12" fmla="*/ 473825 w 2078182"/>
                <a:gd name="connsiteY12" fmla="*/ 66502 h 1735645"/>
                <a:gd name="connsiteX13" fmla="*/ 523702 w 2078182"/>
                <a:gd name="connsiteY13" fmla="*/ 41564 h 1735645"/>
                <a:gd name="connsiteX14" fmla="*/ 631767 w 2078182"/>
                <a:gd name="connsiteY14" fmla="*/ 33251 h 1735645"/>
                <a:gd name="connsiteX15" fmla="*/ 980902 w 2078182"/>
                <a:gd name="connsiteY15" fmla="*/ 8313 h 1735645"/>
                <a:gd name="connsiteX16" fmla="*/ 1487978 w 2078182"/>
                <a:gd name="connsiteY16" fmla="*/ 0 h 1735645"/>
                <a:gd name="connsiteX17" fmla="*/ 1704109 w 2078182"/>
                <a:gd name="connsiteY17" fmla="*/ 8313 h 1735645"/>
                <a:gd name="connsiteX18" fmla="*/ 1745673 w 2078182"/>
                <a:gd name="connsiteY18" fmla="*/ 33251 h 1735645"/>
                <a:gd name="connsiteX19" fmla="*/ 1795549 w 2078182"/>
                <a:gd name="connsiteY19" fmla="*/ 58189 h 1735645"/>
                <a:gd name="connsiteX20" fmla="*/ 1828800 w 2078182"/>
                <a:gd name="connsiteY20" fmla="*/ 83127 h 1735645"/>
                <a:gd name="connsiteX21" fmla="*/ 1853738 w 2078182"/>
                <a:gd name="connsiteY21" fmla="*/ 108065 h 1735645"/>
                <a:gd name="connsiteX22" fmla="*/ 1886989 w 2078182"/>
                <a:gd name="connsiteY22" fmla="*/ 124691 h 1735645"/>
                <a:gd name="connsiteX23" fmla="*/ 1936865 w 2078182"/>
                <a:gd name="connsiteY23" fmla="*/ 174567 h 1735645"/>
                <a:gd name="connsiteX24" fmla="*/ 1953491 w 2078182"/>
                <a:gd name="connsiteY24" fmla="*/ 191193 h 1735645"/>
                <a:gd name="connsiteX25" fmla="*/ 1970116 w 2078182"/>
                <a:gd name="connsiteY25" fmla="*/ 216131 h 1735645"/>
                <a:gd name="connsiteX26" fmla="*/ 1978429 w 2078182"/>
                <a:gd name="connsiteY26" fmla="*/ 241069 h 1735645"/>
                <a:gd name="connsiteX27" fmla="*/ 2011680 w 2078182"/>
                <a:gd name="connsiteY27" fmla="*/ 290945 h 1735645"/>
                <a:gd name="connsiteX28" fmla="*/ 2028305 w 2078182"/>
                <a:gd name="connsiteY28" fmla="*/ 315884 h 1735645"/>
                <a:gd name="connsiteX29" fmla="*/ 2044931 w 2078182"/>
                <a:gd name="connsiteY29" fmla="*/ 349134 h 1735645"/>
                <a:gd name="connsiteX30" fmla="*/ 2078182 w 2078182"/>
                <a:gd name="connsiteY30" fmla="*/ 423949 h 1735645"/>
                <a:gd name="connsiteX31" fmla="*/ 2069869 w 2078182"/>
                <a:gd name="connsiteY31" fmla="*/ 773084 h 1735645"/>
                <a:gd name="connsiteX32" fmla="*/ 2053243 w 2078182"/>
                <a:gd name="connsiteY32" fmla="*/ 798022 h 1735645"/>
                <a:gd name="connsiteX33" fmla="*/ 2044931 w 2078182"/>
                <a:gd name="connsiteY33" fmla="*/ 822960 h 1735645"/>
                <a:gd name="connsiteX34" fmla="*/ 2036618 w 2078182"/>
                <a:gd name="connsiteY34" fmla="*/ 947651 h 1735645"/>
                <a:gd name="connsiteX35" fmla="*/ 2028305 w 2078182"/>
                <a:gd name="connsiteY35" fmla="*/ 980902 h 1735645"/>
                <a:gd name="connsiteX36" fmla="*/ 2019993 w 2078182"/>
                <a:gd name="connsiteY36" fmla="*/ 1047404 h 1735645"/>
                <a:gd name="connsiteX37" fmla="*/ 2011680 w 2078182"/>
                <a:gd name="connsiteY37" fmla="*/ 1088967 h 1735645"/>
                <a:gd name="connsiteX38" fmla="*/ 2003367 w 2078182"/>
                <a:gd name="connsiteY38" fmla="*/ 1155469 h 1735645"/>
                <a:gd name="connsiteX39" fmla="*/ 1995054 w 2078182"/>
                <a:gd name="connsiteY39" fmla="*/ 1213658 h 1735645"/>
                <a:gd name="connsiteX40" fmla="*/ 1961803 w 2078182"/>
                <a:gd name="connsiteY40" fmla="*/ 1313411 h 1735645"/>
                <a:gd name="connsiteX41" fmla="*/ 1928553 w 2078182"/>
                <a:gd name="connsiteY41" fmla="*/ 1379913 h 1735645"/>
                <a:gd name="connsiteX42" fmla="*/ 1920240 w 2078182"/>
                <a:gd name="connsiteY42" fmla="*/ 1421476 h 1735645"/>
                <a:gd name="connsiteX43" fmla="*/ 1903614 w 2078182"/>
                <a:gd name="connsiteY43" fmla="*/ 1446414 h 1735645"/>
                <a:gd name="connsiteX44" fmla="*/ 1886989 w 2078182"/>
                <a:gd name="connsiteY44" fmla="*/ 1479665 h 1735645"/>
                <a:gd name="connsiteX45" fmla="*/ 1837113 w 2078182"/>
                <a:gd name="connsiteY45" fmla="*/ 1554480 h 1735645"/>
                <a:gd name="connsiteX46" fmla="*/ 1778923 w 2078182"/>
                <a:gd name="connsiteY46" fmla="*/ 1620982 h 1735645"/>
                <a:gd name="connsiteX47" fmla="*/ 1753985 w 2078182"/>
                <a:gd name="connsiteY47" fmla="*/ 1637607 h 1735645"/>
                <a:gd name="connsiteX48" fmla="*/ 1704109 w 2078182"/>
                <a:gd name="connsiteY48" fmla="*/ 1670858 h 1735645"/>
                <a:gd name="connsiteX49" fmla="*/ 1637607 w 2078182"/>
                <a:gd name="connsiteY49" fmla="*/ 1687484 h 1735645"/>
                <a:gd name="connsiteX50" fmla="*/ 1612669 w 2078182"/>
                <a:gd name="connsiteY50" fmla="*/ 1695796 h 1735645"/>
                <a:gd name="connsiteX51" fmla="*/ 1521229 w 2078182"/>
                <a:gd name="connsiteY51" fmla="*/ 1704109 h 1735645"/>
                <a:gd name="connsiteX52" fmla="*/ 1055716 w 2078182"/>
                <a:gd name="connsiteY52" fmla="*/ 1712422 h 1735645"/>
                <a:gd name="connsiteX53" fmla="*/ 997527 w 2078182"/>
                <a:gd name="connsiteY53" fmla="*/ 1695796 h 1735645"/>
                <a:gd name="connsiteX54" fmla="*/ 931025 w 2078182"/>
                <a:gd name="connsiteY54" fmla="*/ 1670858 h 1735645"/>
                <a:gd name="connsiteX55" fmla="*/ 839585 w 2078182"/>
                <a:gd name="connsiteY55" fmla="*/ 1645920 h 1735645"/>
                <a:gd name="connsiteX56" fmla="*/ 814647 w 2078182"/>
                <a:gd name="connsiteY56" fmla="*/ 1637607 h 1735645"/>
                <a:gd name="connsiteX57" fmla="*/ 731520 w 2078182"/>
                <a:gd name="connsiteY57" fmla="*/ 1587731 h 1735645"/>
                <a:gd name="connsiteX58" fmla="*/ 723207 w 2078182"/>
                <a:gd name="connsiteY58" fmla="*/ 1562793 h 1735645"/>
                <a:gd name="connsiteX59" fmla="*/ 706582 w 2078182"/>
                <a:gd name="connsiteY59" fmla="*/ 1537854 h 1735645"/>
                <a:gd name="connsiteX60" fmla="*/ 689956 w 2078182"/>
                <a:gd name="connsiteY60" fmla="*/ 1479665 h 1735645"/>
                <a:gd name="connsiteX61" fmla="*/ 673331 w 2078182"/>
                <a:gd name="connsiteY61" fmla="*/ 1454727 h 1735645"/>
                <a:gd name="connsiteX62" fmla="*/ 665018 w 2078182"/>
                <a:gd name="connsiteY62" fmla="*/ 1388225 h 1735645"/>
                <a:gd name="connsiteX63" fmla="*/ 656705 w 2078182"/>
                <a:gd name="connsiteY63" fmla="*/ 1205345 h 1735645"/>
                <a:gd name="connsiteX64" fmla="*/ 648393 w 2078182"/>
                <a:gd name="connsiteY64" fmla="*/ 1180407 h 1735645"/>
                <a:gd name="connsiteX65" fmla="*/ 640080 w 2078182"/>
                <a:gd name="connsiteY65" fmla="*/ 1147156 h 1735645"/>
                <a:gd name="connsiteX66" fmla="*/ 606829 w 2078182"/>
                <a:gd name="connsiteY66" fmla="*/ 1097280 h 1735645"/>
                <a:gd name="connsiteX67" fmla="*/ 573578 w 2078182"/>
                <a:gd name="connsiteY67" fmla="*/ 1047404 h 1735645"/>
                <a:gd name="connsiteX68" fmla="*/ 540327 w 2078182"/>
                <a:gd name="connsiteY68" fmla="*/ 1005840 h 1735645"/>
                <a:gd name="connsiteX69" fmla="*/ 532014 w 2078182"/>
                <a:gd name="connsiteY69" fmla="*/ 980902 h 1735645"/>
                <a:gd name="connsiteX70" fmla="*/ 490451 w 2078182"/>
                <a:gd name="connsiteY70" fmla="*/ 947651 h 1735645"/>
                <a:gd name="connsiteX71" fmla="*/ 432262 w 2078182"/>
                <a:gd name="connsiteY71" fmla="*/ 914400 h 1735645"/>
                <a:gd name="connsiteX72" fmla="*/ 382385 w 2078182"/>
                <a:gd name="connsiteY72" fmla="*/ 889462 h 1735645"/>
                <a:gd name="connsiteX73" fmla="*/ 365760 w 2078182"/>
                <a:gd name="connsiteY73" fmla="*/ 864524 h 1735645"/>
                <a:gd name="connsiteX74" fmla="*/ 340822 w 2078182"/>
                <a:gd name="connsiteY74" fmla="*/ 856211 h 1735645"/>
                <a:gd name="connsiteX75" fmla="*/ 266007 w 2078182"/>
                <a:gd name="connsiteY75" fmla="*/ 831273 h 1735645"/>
                <a:gd name="connsiteX76" fmla="*/ 232756 w 2078182"/>
                <a:gd name="connsiteY76" fmla="*/ 798022 h 1735645"/>
                <a:gd name="connsiteX77" fmla="*/ 174567 w 2078182"/>
                <a:gd name="connsiteY77" fmla="*/ 756458 h 1735645"/>
                <a:gd name="connsiteX78" fmla="*/ 157942 w 2078182"/>
                <a:gd name="connsiteY78" fmla="*/ 731520 h 1735645"/>
                <a:gd name="connsiteX79" fmla="*/ 124691 w 2078182"/>
                <a:gd name="connsiteY79" fmla="*/ 665018 h 1735645"/>
                <a:gd name="connsiteX80" fmla="*/ 99753 w 2078182"/>
                <a:gd name="connsiteY80" fmla="*/ 473825 h 1735645"/>
                <a:gd name="connsiteX81" fmla="*/ 91440 w 2078182"/>
                <a:gd name="connsiteY81" fmla="*/ 448887 h 1735645"/>
                <a:gd name="connsiteX82" fmla="*/ 74814 w 2078182"/>
                <a:gd name="connsiteY82" fmla="*/ 423949 h 1735645"/>
                <a:gd name="connsiteX83" fmla="*/ 66502 w 2078182"/>
                <a:gd name="connsiteY83" fmla="*/ 399011 h 1735645"/>
                <a:gd name="connsiteX84" fmla="*/ 49876 w 2078182"/>
                <a:gd name="connsiteY84" fmla="*/ 365760 h 1735645"/>
                <a:gd name="connsiteX85" fmla="*/ 0 w 2078182"/>
                <a:gd name="connsiteY85" fmla="*/ 332509 h 173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078182" h="1735645">
                  <a:moveTo>
                    <a:pt x="0" y="332509"/>
                  </a:moveTo>
                  <a:lnTo>
                    <a:pt x="0" y="332509"/>
                  </a:lnTo>
                  <a:cubicBezTo>
                    <a:pt x="19396" y="304800"/>
                    <a:pt x="34273" y="273299"/>
                    <a:pt x="58189" y="249382"/>
                  </a:cubicBezTo>
                  <a:cubicBezTo>
                    <a:pt x="63731" y="243840"/>
                    <a:pt x="68094" y="236788"/>
                    <a:pt x="74814" y="232756"/>
                  </a:cubicBezTo>
                  <a:cubicBezTo>
                    <a:pt x="82328" y="228248"/>
                    <a:pt x="91440" y="227215"/>
                    <a:pt x="99753" y="224444"/>
                  </a:cubicBezTo>
                  <a:cubicBezTo>
                    <a:pt x="118139" y="206057"/>
                    <a:pt x="126481" y="194454"/>
                    <a:pt x="149629" y="182880"/>
                  </a:cubicBezTo>
                  <a:cubicBezTo>
                    <a:pt x="157466" y="178961"/>
                    <a:pt x="166254" y="177338"/>
                    <a:pt x="174567" y="174567"/>
                  </a:cubicBezTo>
                  <a:cubicBezTo>
                    <a:pt x="208030" y="141106"/>
                    <a:pt x="170823" y="172609"/>
                    <a:pt x="224443" y="149629"/>
                  </a:cubicBezTo>
                  <a:cubicBezTo>
                    <a:pt x="233626" y="145693"/>
                    <a:pt x="240446" y="137472"/>
                    <a:pt x="249382" y="133004"/>
                  </a:cubicBezTo>
                  <a:cubicBezTo>
                    <a:pt x="261309" y="127041"/>
                    <a:pt x="296915" y="119042"/>
                    <a:pt x="307571" y="116378"/>
                  </a:cubicBezTo>
                  <a:cubicBezTo>
                    <a:pt x="353063" y="86051"/>
                    <a:pt x="314282" y="106724"/>
                    <a:pt x="390698" y="91440"/>
                  </a:cubicBezTo>
                  <a:cubicBezTo>
                    <a:pt x="399290" y="89722"/>
                    <a:pt x="407211" y="85534"/>
                    <a:pt x="415636" y="83127"/>
                  </a:cubicBezTo>
                  <a:cubicBezTo>
                    <a:pt x="434122" y="77845"/>
                    <a:pt x="455892" y="74472"/>
                    <a:pt x="473825" y="66502"/>
                  </a:cubicBezTo>
                  <a:cubicBezTo>
                    <a:pt x="490811" y="58953"/>
                    <a:pt x="505513" y="45393"/>
                    <a:pt x="523702" y="41564"/>
                  </a:cubicBezTo>
                  <a:cubicBezTo>
                    <a:pt x="559055" y="34121"/>
                    <a:pt x="595745" y="36022"/>
                    <a:pt x="631767" y="33251"/>
                  </a:cubicBezTo>
                  <a:cubicBezTo>
                    <a:pt x="787003" y="-5559"/>
                    <a:pt x="686579" y="14509"/>
                    <a:pt x="980902" y="8313"/>
                  </a:cubicBezTo>
                  <a:lnTo>
                    <a:pt x="1487978" y="0"/>
                  </a:lnTo>
                  <a:cubicBezTo>
                    <a:pt x="1560022" y="2771"/>
                    <a:pt x="1632183" y="3353"/>
                    <a:pt x="1704109" y="8313"/>
                  </a:cubicBezTo>
                  <a:cubicBezTo>
                    <a:pt x="1731757" y="10220"/>
                    <a:pt x="1727078" y="18375"/>
                    <a:pt x="1745673" y="33251"/>
                  </a:cubicBezTo>
                  <a:cubicBezTo>
                    <a:pt x="1768693" y="51667"/>
                    <a:pt x="1769210" y="49409"/>
                    <a:pt x="1795549" y="58189"/>
                  </a:cubicBezTo>
                  <a:cubicBezTo>
                    <a:pt x="1806633" y="66502"/>
                    <a:pt x="1818281" y="74111"/>
                    <a:pt x="1828800" y="83127"/>
                  </a:cubicBezTo>
                  <a:cubicBezTo>
                    <a:pt x="1837726" y="90778"/>
                    <a:pt x="1844172" y="101232"/>
                    <a:pt x="1853738" y="108065"/>
                  </a:cubicBezTo>
                  <a:cubicBezTo>
                    <a:pt x="1863822" y="115268"/>
                    <a:pt x="1877313" y="116950"/>
                    <a:pt x="1886989" y="124691"/>
                  </a:cubicBezTo>
                  <a:cubicBezTo>
                    <a:pt x="1905349" y="139379"/>
                    <a:pt x="1920240" y="157942"/>
                    <a:pt x="1936865" y="174567"/>
                  </a:cubicBezTo>
                  <a:cubicBezTo>
                    <a:pt x="1942407" y="180109"/>
                    <a:pt x="1949144" y="184672"/>
                    <a:pt x="1953491" y="191193"/>
                  </a:cubicBezTo>
                  <a:cubicBezTo>
                    <a:pt x="1959033" y="199506"/>
                    <a:pt x="1965648" y="207195"/>
                    <a:pt x="1970116" y="216131"/>
                  </a:cubicBezTo>
                  <a:cubicBezTo>
                    <a:pt x="1974035" y="223968"/>
                    <a:pt x="1974174" y="233409"/>
                    <a:pt x="1978429" y="241069"/>
                  </a:cubicBezTo>
                  <a:cubicBezTo>
                    <a:pt x="1988133" y="258536"/>
                    <a:pt x="2000597" y="274320"/>
                    <a:pt x="2011680" y="290945"/>
                  </a:cubicBezTo>
                  <a:cubicBezTo>
                    <a:pt x="2017222" y="299258"/>
                    <a:pt x="2023837" y="306948"/>
                    <a:pt x="2028305" y="315884"/>
                  </a:cubicBezTo>
                  <a:cubicBezTo>
                    <a:pt x="2033847" y="326967"/>
                    <a:pt x="2040329" y="337629"/>
                    <a:pt x="2044931" y="349134"/>
                  </a:cubicBezTo>
                  <a:cubicBezTo>
                    <a:pt x="2074610" y="423330"/>
                    <a:pt x="2046194" y="375969"/>
                    <a:pt x="2078182" y="423949"/>
                  </a:cubicBezTo>
                  <a:cubicBezTo>
                    <a:pt x="2075411" y="540327"/>
                    <a:pt x="2077613" y="656931"/>
                    <a:pt x="2069869" y="773084"/>
                  </a:cubicBezTo>
                  <a:cubicBezTo>
                    <a:pt x="2069204" y="783053"/>
                    <a:pt x="2057711" y="789086"/>
                    <a:pt x="2053243" y="798022"/>
                  </a:cubicBezTo>
                  <a:cubicBezTo>
                    <a:pt x="2049324" y="805859"/>
                    <a:pt x="2047702" y="814647"/>
                    <a:pt x="2044931" y="822960"/>
                  </a:cubicBezTo>
                  <a:cubicBezTo>
                    <a:pt x="2042160" y="864524"/>
                    <a:pt x="2040979" y="906224"/>
                    <a:pt x="2036618" y="947651"/>
                  </a:cubicBezTo>
                  <a:cubicBezTo>
                    <a:pt x="2035422" y="959013"/>
                    <a:pt x="2030183" y="969633"/>
                    <a:pt x="2028305" y="980902"/>
                  </a:cubicBezTo>
                  <a:cubicBezTo>
                    <a:pt x="2024632" y="1002938"/>
                    <a:pt x="2023390" y="1025324"/>
                    <a:pt x="2019993" y="1047404"/>
                  </a:cubicBezTo>
                  <a:cubicBezTo>
                    <a:pt x="2017845" y="1061368"/>
                    <a:pt x="2013828" y="1075003"/>
                    <a:pt x="2011680" y="1088967"/>
                  </a:cubicBezTo>
                  <a:cubicBezTo>
                    <a:pt x="2008283" y="1111047"/>
                    <a:pt x="2006320" y="1133325"/>
                    <a:pt x="2003367" y="1155469"/>
                  </a:cubicBezTo>
                  <a:cubicBezTo>
                    <a:pt x="2000777" y="1174890"/>
                    <a:pt x="1998459" y="1194363"/>
                    <a:pt x="1995054" y="1213658"/>
                  </a:cubicBezTo>
                  <a:cubicBezTo>
                    <a:pt x="1979486" y="1301876"/>
                    <a:pt x="1997691" y="1277523"/>
                    <a:pt x="1961803" y="1313411"/>
                  </a:cubicBezTo>
                  <a:cubicBezTo>
                    <a:pt x="1937195" y="1436458"/>
                    <a:pt x="1975122" y="1286775"/>
                    <a:pt x="1928553" y="1379913"/>
                  </a:cubicBezTo>
                  <a:cubicBezTo>
                    <a:pt x="1922234" y="1392550"/>
                    <a:pt x="1925201" y="1408247"/>
                    <a:pt x="1920240" y="1421476"/>
                  </a:cubicBezTo>
                  <a:cubicBezTo>
                    <a:pt x="1916732" y="1430831"/>
                    <a:pt x="1908571" y="1437740"/>
                    <a:pt x="1903614" y="1446414"/>
                  </a:cubicBezTo>
                  <a:cubicBezTo>
                    <a:pt x="1897466" y="1457173"/>
                    <a:pt x="1893007" y="1468833"/>
                    <a:pt x="1886989" y="1479665"/>
                  </a:cubicBezTo>
                  <a:cubicBezTo>
                    <a:pt x="1858884" y="1530256"/>
                    <a:pt x="1868349" y="1510750"/>
                    <a:pt x="1837113" y="1554480"/>
                  </a:cubicBezTo>
                  <a:cubicBezTo>
                    <a:pt x="1817142" y="1582439"/>
                    <a:pt x="1812796" y="1598400"/>
                    <a:pt x="1778923" y="1620982"/>
                  </a:cubicBezTo>
                  <a:cubicBezTo>
                    <a:pt x="1770610" y="1626524"/>
                    <a:pt x="1761786" y="1631366"/>
                    <a:pt x="1753985" y="1637607"/>
                  </a:cubicBezTo>
                  <a:cubicBezTo>
                    <a:pt x="1726809" y="1659349"/>
                    <a:pt x="1747199" y="1656495"/>
                    <a:pt x="1704109" y="1670858"/>
                  </a:cubicBezTo>
                  <a:cubicBezTo>
                    <a:pt x="1682432" y="1678084"/>
                    <a:pt x="1659284" y="1680259"/>
                    <a:pt x="1637607" y="1687484"/>
                  </a:cubicBezTo>
                  <a:cubicBezTo>
                    <a:pt x="1629294" y="1690255"/>
                    <a:pt x="1621343" y="1694557"/>
                    <a:pt x="1612669" y="1695796"/>
                  </a:cubicBezTo>
                  <a:cubicBezTo>
                    <a:pt x="1582371" y="1700124"/>
                    <a:pt x="1551709" y="1701338"/>
                    <a:pt x="1521229" y="1704109"/>
                  </a:cubicBezTo>
                  <a:cubicBezTo>
                    <a:pt x="1339890" y="1764554"/>
                    <a:pt x="1488874" y="1721084"/>
                    <a:pt x="1055716" y="1712422"/>
                  </a:cubicBezTo>
                  <a:cubicBezTo>
                    <a:pt x="1038840" y="1708203"/>
                    <a:pt x="1014225" y="1702952"/>
                    <a:pt x="997527" y="1695796"/>
                  </a:cubicBezTo>
                  <a:cubicBezTo>
                    <a:pt x="945622" y="1673551"/>
                    <a:pt x="984075" y="1682647"/>
                    <a:pt x="931025" y="1670858"/>
                  </a:cubicBezTo>
                  <a:cubicBezTo>
                    <a:pt x="860531" y="1655192"/>
                    <a:pt x="917436" y="1671870"/>
                    <a:pt x="839585" y="1645920"/>
                  </a:cubicBezTo>
                  <a:cubicBezTo>
                    <a:pt x="831272" y="1643149"/>
                    <a:pt x="821938" y="1642468"/>
                    <a:pt x="814647" y="1637607"/>
                  </a:cubicBezTo>
                  <a:cubicBezTo>
                    <a:pt x="754460" y="1597482"/>
                    <a:pt x="782643" y="1613292"/>
                    <a:pt x="731520" y="1587731"/>
                  </a:cubicBezTo>
                  <a:cubicBezTo>
                    <a:pt x="728749" y="1579418"/>
                    <a:pt x="727126" y="1570630"/>
                    <a:pt x="723207" y="1562793"/>
                  </a:cubicBezTo>
                  <a:cubicBezTo>
                    <a:pt x="718739" y="1553857"/>
                    <a:pt x="710518" y="1547037"/>
                    <a:pt x="706582" y="1537854"/>
                  </a:cubicBezTo>
                  <a:cubicBezTo>
                    <a:pt x="690602" y="1500568"/>
                    <a:pt x="706132" y="1512017"/>
                    <a:pt x="689956" y="1479665"/>
                  </a:cubicBezTo>
                  <a:cubicBezTo>
                    <a:pt x="685488" y="1470729"/>
                    <a:pt x="678873" y="1463040"/>
                    <a:pt x="673331" y="1454727"/>
                  </a:cubicBezTo>
                  <a:cubicBezTo>
                    <a:pt x="670560" y="1432560"/>
                    <a:pt x="666504" y="1410515"/>
                    <a:pt x="665018" y="1388225"/>
                  </a:cubicBezTo>
                  <a:cubicBezTo>
                    <a:pt x="660959" y="1327337"/>
                    <a:pt x="661571" y="1266174"/>
                    <a:pt x="656705" y="1205345"/>
                  </a:cubicBezTo>
                  <a:cubicBezTo>
                    <a:pt x="656006" y="1196611"/>
                    <a:pt x="650800" y="1188832"/>
                    <a:pt x="648393" y="1180407"/>
                  </a:cubicBezTo>
                  <a:cubicBezTo>
                    <a:pt x="645254" y="1169422"/>
                    <a:pt x="645189" y="1157375"/>
                    <a:pt x="640080" y="1147156"/>
                  </a:cubicBezTo>
                  <a:cubicBezTo>
                    <a:pt x="631144" y="1129284"/>
                    <a:pt x="613148" y="1116236"/>
                    <a:pt x="606829" y="1097280"/>
                  </a:cubicBezTo>
                  <a:cubicBezTo>
                    <a:pt x="592219" y="1053452"/>
                    <a:pt x="608172" y="1088918"/>
                    <a:pt x="573578" y="1047404"/>
                  </a:cubicBezTo>
                  <a:cubicBezTo>
                    <a:pt x="521156" y="984496"/>
                    <a:pt x="588688" y="1054199"/>
                    <a:pt x="540327" y="1005840"/>
                  </a:cubicBezTo>
                  <a:cubicBezTo>
                    <a:pt x="537556" y="997527"/>
                    <a:pt x="536522" y="988416"/>
                    <a:pt x="532014" y="980902"/>
                  </a:cubicBezTo>
                  <a:cubicBezTo>
                    <a:pt x="523672" y="966998"/>
                    <a:pt x="502347" y="956148"/>
                    <a:pt x="490451" y="947651"/>
                  </a:cubicBezTo>
                  <a:cubicBezTo>
                    <a:pt x="446415" y="916197"/>
                    <a:pt x="472731" y="927890"/>
                    <a:pt x="432262" y="914400"/>
                  </a:cubicBezTo>
                  <a:cubicBezTo>
                    <a:pt x="372524" y="854662"/>
                    <a:pt x="474307" y="950742"/>
                    <a:pt x="382385" y="889462"/>
                  </a:cubicBezTo>
                  <a:cubicBezTo>
                    <a:pt x="374072" y="883920"/>
                    <a:pt x="373561" y="870765"/>
                    <a:pt x="365760" y="864524"/>
                  </a:cubicBezTo>
                  <a:cubicBezTo>
                    <a:pt x="358918" y="859050"/>
                    <a:pt x="349026" y="859288"/>
                    <a:pt x="340822" y="856211"/>
                  </a:cubicBezTo>
                  <a:cubicBezTo>
                    <a:pt x="278220" y="832734"/>
                    <a:pt x="321721" y="845200"/>
                    <a:pt x="266007" y="831273"/>
                  </a:cubicBezTo>
                  <a:cubicBezTo>
                    <a:pt x="254923" y="820189"/>
                    <a:pt x="245798" y="806717"/>
                    <a:pt x="232756" y="798022"/>
                  </a:cubicBezTo>
                  <a:cubicBezTo>
                    <a:pt x="196290" y="773711"/>
                    <a:pt x="215811" y="787390"/>
                    <a:pt x="174567" y="756458"/>
                  </a:cubicBezTo>
                  <a:cubicBezTo>
                    <a:pt x="169025" y="748145"/>
                    <a:pt x="162000" y="740649"/>
                    <a:pt x="157942" y="731520"/>
                  </a:cubicBezTo>
                  <a:cubicBezTo>
                    <a:pt x="127376" y="662746"/>
                    <a:pt x="158833" y="699162"/>
                    <a:pt x="124691" y="665018"/>
                  </a:cubicBezTo>
                  <a:cubicBezTo>
                    <a:pt x="119405" y="617450"/>
                    <a:pt x="114274" y="531909"/>
                    <a:pt x="99753" y="473825"/>
                  </a:cubicBezTo>
                  <a:cubicBezTo>
                    <a:pt x="97628" y="465324"/>
                    <a:pt x="95359" y="456724"/>
                    <a:pt x="91440" y="448887"/>
                  </a:cubicBezTo>
                  <a:cubicBezTo>
                    <a:pt x="86972" y="439951"/>
                    <a:pt x="80356" y="432262"/>
                    <a:pt x="74814" y="423949"/>
                  </a:cubicBezTo>
                  <a:cubicBezTo>
                    <a:pt x="72043" y="415636"/>
                    <a:pt x="71010" y="406525"/>
                    <a:pt x="66502" y="399011"/>
                  </a:cubicBezTo>
                  <a:cubicBezTo>
                    <a:pt x="45957" y="364770"/>
                    <a:pt x="49876" y="399907"/>
                    <a:pt x="49876" y="365760"/>
                  </a:cubicBezTo>
                  <a:lnTo>
                    <a:pt x="0" y="332509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 descr="https://latex.codecogs.com/gif.latex?g%28x%2Cy%29%3D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520" y="3130377"/>
              <a:ext cx="7905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타원 7"/>
            <p:cNvSpPr/>
            <p:nvPr/>
          </p:nvSpPr>
          <p:spPr>
            <a:xfrm flipV="1">
              <a:off x="3075710" y="14505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flipV="1">
              <a:off x="3196245" y="20490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flipV="1">
              <a:off x="3044680" y="27556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구부러진 연결선 11"/>
            <p:cNvCxnSpPr/>
            <p:nvPr/>
          </p:nvCxnSpPr>
          <p:spPr>
            <a:xfrm rot="10800000">
              <a:off x="565267" y="2094810"/>
              <a:ext cx="3649286" cy="7879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 15"/>
            <p:cNvCxnSpPr/>
            <p:nvPr/>
          </p:nvCxnSpPr>
          <p:spPr>
            <a:xfrm rot="10800000">
              <a:off x="847900" y="1420892"/>
              <a:ext cx="3649286" cy="7879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 rot="10800000">
              <a:off x="1130533" y="945618"/>
              <a:ext cx="3649286" cy="787901"/>
            </a:xfrm>
            <a:prstGeom prst="curvedConnector3">
              <a:avLst>
                <a:gd name="adj1" fmla="val 493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20" name="Picture 4" descr="https://latex.codecogs.com/gif.latex?f%28x%2Cy%29%3D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068" y="1630322"/>
              <a:ext cx="9048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https://latex.codecogs.com/gif.latex?f%28x%2Cy%29%3DM_%7B1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435" y="2118306"/>
              <a:ext cx="942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https://latex.codecogs.com/gif.latex?f%28x%2Cy%29%3DM_%7B2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331" y="2801389"/>
              <a:ext cx="942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6" name="Picture 10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119" y="153152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8" name="Picture 12" descr="https://latex.codecogs.com/gif.latex?%5Cmathbf%7Bx_%7B1%7D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674" y="211530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0" name="Picture 14" descr="https://latex.codecogs.com/gif.latex?%5Cmathbf%7Bx_%7B2%7D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451" y="2610234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/>
            <p:cNvCxnSpPr/>
            <p:nvPr/>
          </p:nvCxnSpPr>
          <p:spPr>
            <a:xfrm flipV="1">
              <a:off x="3098569" y="994866"/>
              <a:ext cx="359526" cy="47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62993" y="1396830"/>
              <a:ext cx="88322" cy="53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207154" y="1437791"/>
              <a:ext cx="43125" cy="64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2" name="Picture 16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376" y="1204184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직선 화살표 연결선 41"/>
            <p:cNvCxnSpPr/>
            <p:nvPr/>
          </p:nvCxnSpPr>
          <p:spPr>
            <a:xfrm flipV="1">
              <a:off x="3265574" y="779273"/>
              <a:ext cx="359526" cy="47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4" name="Picture 18" descr="https://latex.codecogs.com/gif.latex?%5Cbigtriangledown%20g%28%5Cmathbf%7Bx_%7B0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628" y="763575"/>
              <a:ext cx="542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제목 1"/>
          <p:cNvSpPr txBox="1">
            <a:spLocks/>
          </p:cNvSpPr>
          <p:nvPr/>
        </p:nvSpPr>
        <p:spPr>
          <a:xfrm>
            <a:off x="3888972" y="1092837"/>
            <a:ext cx="7807036" cy="25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앞의 </a:t>
            </a: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승수법의</a:t>
            </a:r>
            <a:r>
              <a:rPr lang="ko-KR" altLang="en-US" sz="1100" dirty="0"/>
              <a:t> 증명 과정으로부터 </a:t>
            </a:r>
            <a:r>
              <a:rPr lang="ko-KR" altLang="en-US" sz="1100" dirty="0" err="1"/>
              <a:t>라그랑주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승수법의</a:t>
            </a:r>
            <a:r>
              <a:rPr lang="ko-KR" altLang="en-US" sz="1100" dirty="0"/>
              <a:t> 기하적 의미를 설명하는 다음 따름 정리가 성립한다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888972" y="1624855"/>
            <a:ext cx="7582592" cy="991050"/>
            <a:chOff x="3864033" y="1325597"/>
            <a:chExt cx="7582592" cy="991050"/>
          </a:xfrm>
        </p:grpSpPr>
        <p:sp>
          <p:nvSpPr>
            <p:cNvPr id="24" name="제목 1"/>
            <p:cNvSpPr txBox="1">
              <a:spLocks/>
            </p:cNvSpPr>
            <p:nvPr/>
          </p:nvSpPr>
          <p:spPr>
            <a:xfrm>
              <a:off x="3864033" y="1371391"/>
              <a:ext cx="1115291" cy="2580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b="1" dirty="0">
                  <a:solidFill>
                    <a:srgbClr val="FF0000"/>
                  </a:solidFill>
                </a:rPr>
                <a:t>따름 정리</a:t>
              </a:r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3864033" y="1707009"/>
              <a:ext cx="7582592" cy="5453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/>
                <a:t>제한 조건식           가 주어진 함수    가     에서 최대값 또는 최소값     을 가지면              은          가 이루는 등위 집합과 수직이다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즉 등위 집합            와             은      에서 접한다</a:t>
              </a:r>
              <a:r>
                <a:rPr lang="en-US" altLang="ko-KR" sz="1100" dirty="0"/>
                <a:t>. (</a:t>
              </a:r>
              <a:r>
                <a:rPr lang="ko-KR" altLang="en-US" sz="1100" dirty="0"/>
                <a:t>곡면이 접한다는 것은 곡면의 접평면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공간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이 접한다는 뜻이다</a:t>
              </a:r>
              <a:r>
                <a:rPr lang="en-US" altLang="ko-KR" sz="1100" dirty="0"/>
                <a:t>.)</a:t>
              </a:r>
              <a:endParaRPr lang="ko-KR" altLang="en-US" sz="1100" dirty="0"/>
            </a:p>
          </p:txBody>
        </p:sp>
        <p:pic>
          <p:nvPicPr>
            <p:cNvPr id="1026" name="Picture 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061" y="1768370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025" y="1737237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984" y="1777761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M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032" y="1758845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bigtriangledown%20f%28%5Cmathbf%7Bx_%7B0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1964" y="1726719"/>
              <a:ext cx="552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3874" y="1778893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205" y="1935144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f%3D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877" y="1911331"/>
              <a:ext cx="5143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973" y="1929082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864033" y="1325597"/>
              <a:ext cx="7582592" cy="99105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63960" y="3281139"/>
            <a:ext cx="10607604" cy="588418"/>
            <a:chOff x="863960" y="3626891"/>
            <a:chExt cx="10607604" cy="588418"/>
          </a:xfrm>
        </p:grpSpPr>
        <p:sp>
          <p:nvSpPr>
            <p:cNvPr id="38" name="제목 1"/>
            <p:cNvSpPr txBox="1">
              <a:spLocks/>
            </p:cNvSpPr>
            <p:nvPr/>
          </p:nvSpPr>
          <p:spPr>
            <a:xfrm>
              <a:off x="863960" y="3626891"/>
              <a:ext cx="10607604" cy="588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/>
                <a:t>위 그림처럼 함수    의 등위선                              와    의 등위선            가 만나는 점     에서는 제한 조건식을 만족하는 함수 값이      이 된다는 뜻이다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그런데 함수    가      에서 최대값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또는 최소값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을 갖는다는 것이 등위선              에서       가      보다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약간 커지면</a:t>
              </a:r>
              <a:r>
                <a:rPr lang="en-US" altLang="ko-KR" sz="1100" dirty="0"/>
                <a:t>( </a:t>
              </a:r>
              <a:r>
                <a:rPr lang="ko-KR" altLang="en-US" sz="1100" dirty="0"/>
                <a:t>또는 약간 작아지면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두 등위선           와 </a:t>
              </a:r>
              <a:endParaRPr lang="en-US" altLang="ko-KR" sz="1100" dirty="0"/>
            </a:p>
            <a:p>
              <a:r>
                <a:rPr lang="ko-KR" altLang="en-US" sz="1100" dirty="0"/>
                <a:t>는 만나지 않는다는 뜻이 되므로 등위선            과           는      에서 접하게 된다는 뜻이다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1040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202" y="3669750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gif.latex?f%20%3D%20M_%7Bi%7D%5C%2C%2C%5C%2C%28i%3D1%2C2%2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883" y="3661553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gif.latex?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756" y="3714487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754" y="3714487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gif.latex?%5Cmathbf%7Bx_%7Bi%7D%7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935" y="3704868"/>
              <a:ext cx="1428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gif.latex?M_%7Bi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128" y="3669750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6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110" y="3820474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411" y="3845833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latex.codecogs.com/gif.latex?f%3DM_%7Bi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989" y="3828787"/>
              <a:ext cx="5334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6" descr="https://latex.codecogs.com/gif.latex?M_%7Bi%7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084" y="3828787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latex.codecogs.com/gif.latex?M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336" y="3843074"/>
              <a:ext cx="180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155" y="3847836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0" descr="https://latex.codecogs.com/gif.latex?f%3DM_%7Bi%7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078" y="3820474"/>
              <a:ext cx="5334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2" descr="https://latex.codecogs.com/gif.latex?g%3D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354" y="4010854"/>
              <a:ext cx="3905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latex.codecogs.com/gif.latex?f%3D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028" y="3979223"/>
              <a:ext cx="5143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8" descr="https://latex.codecogs.com/gif.latex?%5Cmathbf%7Bx_%7B0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55" y="4020379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883484" y="4244705"/>
            <a:ext cx="10467993" cy="1964902"/>
            <a:chOff x="883484" y="4244705"/>
            <a:chExt cx="10467993" cy="1964902"/>
          </a:xfrm>
        </p:grpSpPr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883484" y="4244705"/>
              <a:ext cx="10467993" cy="19649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100" dirty="0" err="1"/>
                <a:t>라그랑주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승수법에</a:t>
              </a:r>
              <a:r>
                <a:rPr lang="ko-KR" altLang="en-US" sz="1100" dirty="0"/>
                <a:t> 의하여 제한 조건식               가 주어진 함수    의 최대 최소를 구하려면    와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미지수로 하는 연립 방정식</a:t>
              </a: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endParaRPr lang="en-US" altLang="ko-KR" sz="1100" dirty="0"/>
            </a:p>
            <a:p>
              <a:pPr marL="0" indent="0">
                <a:buNone/>
              </a:pPr>
              <a:r>
                <a:rPr lang="ko-KR" altLang="en-US" sz="1100" dirty="0"/>
                <a:t>을 풀어서 이 연립 방정식의    에 대한 모든 해                    </a:t>
              </a:r>
              <a:r>
                <a:rPr lang="ko-KR" altLang="en-US" sz="1100" dirty="0" err="1"/>
                <a:t>를</a:t>
              </a:r>
              <a:r>
                <a:rPr lang="ko-KR" altLang="en-US" sz="1100" dirty="0"/>
                <a:t> 구한다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위 연립방정식의 처음 식은 실제로 다음과 같은 </a:t>
              </a:r>
              <a:r>
                <a:rPr lang="en-US" altLang="ko-KR" sz="1100" dirty="0"/>
                <a:t>n </a:t>
              </a:r>
              <a:r>
                <a:rPr lang="ko-KR" altLang="en-US" sz="1100" dirty="0"/>
                <a:t>개의 방정식이므로 위 연립방정식은 미지수를               과    로 하는 </a:t>
              </a:r>
              <a:r>
                <a:rPr lang="en-US" altLang="ko-KR" sz="1100" dirty="0"/>
                <a:t>n+1 </a:t>
              </a:r>
              <a:r>
                <a:rPr lang="ko-KR" altLang="en-US" sz="1100" dirty="0"/>
                <a:t>개의 연립 방정식이다</a:t>
              </a:r>
              <a:r>
                <a:rPr lang="en-US" altLang="ko-KR" sz="1100" dirty="0"/>
                <a:t>.</a:t>
              </a:r>
            </a:p>
            <a:p>
              <a:pPr marL="0" indent="0">
                <a:buNone/>
              </a:pPr>
              <a:r>
                <a:rPr lang="ko-KR" altLang="en-US" sz="1100" dirty="0"/>
                <a:t>그러면 이들 점에서의 함수 값                              이 구하는 최대값과 최소값의 후보자가 된다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만약 제한 조건식                가 만드는 등위 집합 </a:t>
              </a:r>
              <a:r>
                <a:rPr lang="en-US" altLang="ko-KR" sz="1100" dirty="0"/>
                <a:t>S </a:t>
              </a:r>
              <a:r>
                <a:rPr lang="ko-KR" altLang="en-US" sz="1100" dirty="0"/>
                <a:t>가 유계인 닫힌 집합이면 최대 최소 정리에 의해 최대값과 최소값이 존재하므로 이들 후보자 중 가장 큰 값이 최대값이고 가장 작은 것이 최소값이 된다</a:t>
              </a:r>
              <a:r>
                <a:rPr lang="en-US" altLang="ko-KR" sz="1100" dirty="0"/>
                <a:t>.</a:t>
              </a:r>
            </a:p>
          </p:txBody>
        </p:sp>
        <p:pic>
          <p:nvPicPr>
            <p:cNvPr id="1060" name="Picture 36" descr="https://latex.codecogs.com/gif.latex?g%28%5Cmathbf%7Bx%7D%29%3Dc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25" y="4244705"/>
              <a:ext cx="628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s://latex.codecogs.com/gif.latex?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900" y="4263755"/>
              <a:ext cx="952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823" y="4307498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6098" y="4292330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s://latex.codecogs.com/gif.latex?%5Cbigtriangledown%20f%28%5Cmathbf%7Bx%7D%29%3D%5Clambda%20%5Cbigtriangledown%20g%28%5Cmathbf%7Bx%7D%2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267" y="4555450"/>
              <a:ext cx="13620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https://latex.codecogs.com/gif.latex?g%28%5Cmathbf%7Bx%7D%29%3Dc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79" y="4818059"/>
              <a:ext cx="628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0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726" y="5157051"/>
              <a:ext cx="10477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s://latex.codecogs.com/gif.latex?%5Cmathbf%7Bx_%7B1%7D%2C...%2Cx_%7Bk%7D%2C...%7D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639" y="5153806"/>
              <a:ext cx="876300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https://latex.codecogs.com/gif.latex?x_%7B1%7D%2C...%2Cx_%7Bn%7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8" y="5282680"/>
              <a:ext cx="63817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2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12" y="5263630"/>
              <a:ext cx="952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https://latex.codecogs.com/gif.latex?f%28%5Cmathbf%7Bx_%7B1%7D%7D%29%2C...%2Cf%28%5Cmathbf%7Bx_%7Bk%7D%7D%29%2C...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329" y="5517684"/>
              <a:ext cx="1343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6" descr="https://latex.codecogs.com/gif.latex?g%28%5Cmathbf%7Bx%7D%29%3Dc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852" y="5517684"/>
              <a:ext cx="6286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59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4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1"/>
            <a:ext cx="12192000" cy="14256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085"/>
            <a:ext cx="12192000" cy="11931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0163"/>
            <a:ext cx="12192000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54096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Lagrange dual function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14251" y="782838"/>
            <a:ext cx="1880062" cy="382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The Lagrange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14251" y="1280795"/>
            <a:ext cx="2877590" cy="382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표준 형태의 최적화 문제를 고려해보자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586568" y="1385922"/>
            <a:ext cx="2801390" cy="1129896"/>
            <a:chOff x="3582785" y="1280795"/>
            <a:chExt cx="2801390" cy="1129896"/>
          </a:xfrm>
        </p:grpSpPr>
        <p:pic>
          <p:nvPicPr>
            <p:cNvPr id="2050" name="Picture 2" descr="https://latex.codecogs.com/gif.latex?minimize%5C%2C%5C%2C%20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0" y="1381500"/>
              <a:ext cx="1181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gif.latex?subject%5C%2C%5C%2Cto%5C%2C%5C%2C%20f_%7Bi%7D%28%5Cmathbf%7Bx%7D%29%5Cleq%200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1" y="1816835"/>
              <a:ext cx="2447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gif.latex?h_%7Bi%7D%28%5Cmathbf%7Bx%7D%29%3D0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479" y="2136560"/>
              <a:ext cx="1581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582785" y="1280795"/>
              <a:ext cx="2801390" cy="11298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82376" y="1277157"/>
            <a:ext cx="3573607" cy="2094921"/>
            <a:chOff x="7678593" y="872423"/>
            <a:chExt cx="3573607" cy="2094921"/>
          </a:xfrm>
        </p:grpSpPr>
        <p:pic>
          <p:nvPicPr>
            <p:cNvPr id="3074" name="Picture 2" descr="https://latex.codecogs.com/gif.latex?%5Cmathbf%7Bx%7D%5Cin%20%5Cmathbb%7BR%7D%5E%7Bn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095" y="1381500"/>
              <a:ext cx="514350" cy="1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latex.codecogs.com/gif.latex?%5Cmathcal%20%7BD%7D%20%3D%5Cbigcap_%7Bi%3D0%7D%5E%7Bm%7D%5Cmathbf%7Bdom%7D%5C%2Cf_%7Bi%7D%5C%2C%5Ccap%20%5Cbigcap_%7Bi%3D1%7D%5E%7Bp%7D%5Cmathbf%7Bdom%7D%5C%2Ch_%7Bi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095" y="1663181"/>
              <a:ext cx="2114550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10012217" y="1730318"/>
              <a:ext cx="1239983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is nonempty</a:t>
              </a:r>
              <a:endParaRPr lang="ko-KR" altLang="en-US" sz="1100" dirty="0"/>
            </a:p>
          </p:txBody>
        </p:sp>
        <p:pic>
          <p:nvPicPr>
            <p:cNvPr id="3078" name="Picture 6" descr="https://latex.codecogs.com/gif.latex?p%5E%7B%5Cstar%20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095" y="2329728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제목 1"/>
            <p:cNvSpPr txBox="1">
              <a:spLocks/>
            </p:cNvSpPr>
            <p:nvPr/>
          </p:nvSpPr>
          <p:spPr>
            <a:xfrm>
              <a:off x="8027957" y="2310937"/>
              <a:ext cx="1239983" cy="247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is optimal value</a:t>
              </a:r>
              <a:endParaRPr lang="ko-KR" altLang="en-US" sz="1100" dirty="0"/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>
            <a:xfrm>
              <a:off x="7678593" y="2720131"/>
              <a:ext cx="3327458" cy="2472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Convex problem </a:t>
              </a:r>
              <a:r>
                <a:rPr lang="ko-KR" altLang="en-US" sz="1100" dirty="0"/>
                <a:t>이라 가정하지 않음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7678593" y="872423"/>
              <a:ext cx="1239983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b="1" dirty="0"/>
                <a:t>Assumption</a:t>
              </a:r>
              <a:endParaRPr lang="ko-KR" altLang="en-US" sz="11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8033" y="4070594"/>
            <a:ext cx="9073920" cy="2282435"/>
            <a:chOff x="414250" y="3509839"/>
            <a:chExt cx="9073920" cy="2282435"/>
          </a:xfrm>
        </p:grpSpPr>
        <p:grpSp>
          <p:nvGrpSpPr>
            <p:cNvPr id="9" name="그룹 8"/>
            <p:cNvGrpSpPr/>
            <p:nvPr/>
          </p:nvGrpSpPr>
          <p:grpSpPr>
            <a:xfrm>
              <a:off x="414251" y="3509839"/>
              <a:ext cx="9073919" cy="896749"/>
              <a:chOff x="414251" y="3509839"/>
              <a:chExt cx="9073919" cy="896749"/>
            </a:xfrm>
          </p:grpSpPr>
          <p:sp>
            <p:nvSpPr>
              <p:cNvPr id="18" name="제목 1"/>
              <p:cNvSpPr txBox="1">
                <a:spLocks/>
              </p:cNvSpPr>
              <p:nvPr/>
            </p:nvSpPr>
            <p:spPr>
              <a:xfrm>
                <a:off x="414251" y="3509840"/>
                <a:ext cx="1787929" cy="2472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100" b="1" dirty="0" err="1"/>
                  <a:t>Lagrangian</a:t>
                </a:r>
                <a:r>
                  <a:rPr lang="en-US" altLang="ko-KR" sz="1100" b="1" dirty="0"/>
                  <a:t> L definition :</a:t>
                </a:r>
                <a:endParaRPr lang="ko-KR" altLang="en-US" sz="1100" b="1" dirty="0"/>
              </a:p>
            </p:txBody>
          </p:sp>
          <p:pic>
            <p:nvPicPr>
              <p:cNvPr id="3080" name="Picture 8" descr="https://latex.codecogs.com/gif.latex?L%20%3A%20%5Cmathbb%7BR%7D%5E%7Bn%7D%5Ctimes%20%5Cmathbb%7BR%7D%5E%7Bm%7D%5Ctimes%20%5Cmathbb%7BR%7D%5E%7Bp%7D%5Crightarrow%20%5Cmathbb%7BR%7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2180" y="3566771"/>
                <a:ext cx="1724025" cy="13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제목 1"/>
              <p:cNvSpPr txBox="1">
                <a:spLocks/>
              </p:cNvSpPr>
              <p:nvPr/>
            </p:nvSpPr>
            <p:spPr>
              <a:xfrm>
                <a:off x="3926206" y="3509839"/>
                <a:ext cx="2252750" cy="2472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100" dirty="0"/>
                  <a:t>associated with the problem as</a:t>
                </a:r>
                <a:endParaRPr lang="ko-KR" altLang="en-US" sz="1100" dirty="0"/>
              </a:p>
            </p:txBody>
          </p:sp>
          <p:pic>
            <p:nvPicPr>
              <p:cNvPr id="3082" name="Picture 10" descr="https://latex.codecogs.com/gif.latex?L%28%5Cmathbf%7Bx%2C%20%5Clambda%2C%20v%7D%29%3Df_%7B0%7D%28%5Cmathbf%7Bx%7D%29&amp;plus;%5Csum_%7Bi%3D1%7D%5E%7Bm%7D%5Clambda_%7Bi%7Df_%7Bi%7D%28%5Cmathbf%7Bx%7D%29&amp;plus;%5Csum_%7Bi%3D1%7D%5E%7Bp%7Dv_%7Bi%7Dh_%7Bi%7D%28%5Cmathbf%7Bx%7D%2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2785" y="3920813"/>
                <a:ext cx="3333750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제목 1"/>
              <p:cNvSpPr txBox="1">
                <a:spLocks/>
              </p:cNvSpPr>
              <p:nvPr/>
            </p:nvSpPr>
            <p:spPr>
              <a:xfrm>
                <a:off x="7172209" y="4039798"/>
                <a:ext cx="506384" cy="2472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100" dirty="0"/>
                  <a:t>with</a:t>
                </a:r>
                <a:endParaRPr lang="ko-KR" altLang="en-US" sz="1100" dirty="0"/>
              </a:p>
            </p:txBody>
          </p:sp>
          <p:pic>
            <p:nvPicPr>
              <p:cNvPr id="3084" name="Picture 12" descr="https://latex.codecogs.com/gif.latex?%5Cmathbf%7Bdom%7D%5C%2CL%3D%20%5Cmathcal%20D%20%5Ctimes%20%5Cmathbb%7BR%7D%5E%7Bm%7D%20%5Ctimes%20%5Cmathbb%7BR%7D%5E%7Bp%7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5095" y="4101491"/>
                <a:ext cx="1743075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646372" y="4665007"/>
              <a:ext cx="5005647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is Lagrange multiplier associated with the </a:t>
              </a:r>
              <a:r>
                <a:rPr lang="en-US" altLang="ko-KR" sz="1100" dirty="0" err="1"/>
                <a:t>i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th</a:t>
              </a:r>
              <a:r>
                <a:rPr lang="en-US" altLang="ko-KR" sz="1100" dirty="0"/>
                <a:t> inequality constraint </a:t>
              </a:r>
              <a:endParaRPr lang="ko-KR" altLang="en-US" sz="1100" dirty="0"/>
            </a:p>
          </p:txBody>
        </p:sp>
        <p:pic>
          <p:nvPicPr>
            <p:cNvPr id="3086" name="Picture 14" descr="https://latex.codecogs.com/gif.latex?%5Clambda_%7Bi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22" y="4780000"/>
              <a:ext cx="1333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s://latex.codecogs.com/gif.latex?f_%7Bi%7D%28%5Cmathbf%7Bx%7D%29%5Cleq%2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569" y="4765712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제목 1"/>
            <p:cNvSpPr txBox="1">
              <a:spLocks/>
            </p:cNvSpPr>
            <p:nvPr/>
          </p:nvSpPr>
          <p:spPr>
            <a:xfrm>
              <a:off x="646371" y="4989088"/>
              <a:ext cx="5005647" cy="382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is Lagrange multiplier associated with the </a:t>
              </a:r>
              <a:r>
                <a:rPr lang="en-US" altLang="ko-KR" sz="1100" dirty="0" err="1"/>
                <a:t>i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th</a:t>
              </a:r>
              <a:r>
                <a:rPr lang="en-US" altLang="ko-KR" sz="1100" dirty="0"/>
                <a:t> equality constraint </a:t>
              </a:r>
              <a:endParaRPr lang="ko-KR" altLang="en-US" sz="1100" dirty="0"/>
            </a:p>
          </p:txBody>
        </p:sp>
        <p:pic>
          <p:nvPicPr>
            <p:cNvPr id="3090" name="Picture 18" descr="https://latex.codecogs.com/gif.latex?v_%7Bi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22" y="5127893"/>
              <a:ext cx="12382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s://latex.codecogs.com/gif.latex?h_%7Bi%7D%28%5Cmathbf%7Bx%7D%29%3D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569" y="5092119"/>
              <a:ext cx="6858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제목 1"/>
            <p:cNvSpPr txBox="1">
              <a:spLocks/>
            </p:cNvSpPr>
            <p:nvPr/>
          </p:nvSpPr>
          <p:spPr>
            <a:xfrm>
              <a:off x="414250" y="5515356"/>
              <a:ext cx="7399713" cy="2769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The vectors         are called the dual variables or Lagrange multiplier vectors associated with the problem</a:t>
              </a:r>
              <a:endParaRPr lang="ko-KR" altLang="en-US" sz="1100" dirty="0"/>
            </a:p>
          </p:txBody>
        </p:sp>
        <p:pic>
          <p:nvPicPr>
            <p:cNvPr id="3094" name="Picture 22" descr="https://latex.codecogs.com/gif.latex?%5Cmathbf%7B%5Clambda%2C%20v%7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215" y="5590122"/>
              <a:ext cx="2857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제목 1"/>
          <p:cNvSpPr txBox="1">
            <a:spLocks/>
          </p:cNvSpPr>
          <p:nvPr/>
        </p:nvSpPr>
        <p:spPr>
          <a:xfrm>
            <a:off x="3586568" y="2560544"/>
            <a:ext cx="2549844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>
                <a:solidFill>
                  <a:srgbClr val="92D050"/>
                </a:solidFill>
              </a:rPr>
              <a:t>Closed set </a:t>
            </a:r>
            <a:r>
              <a:rPr lang="ko-KR" altLang="en-US" sz="1100" dirty="0">
                <a:solidFill>
                  <a:srgbClr val="92D050"/>
                </a:solidFill>
              </a:rPr>
              <a:t>이고 </a:t>
            </a:r>
            <a:r>
              <a:rPr lang="en-US" altLang="ko-KR" sz="1100" dirty="0">
                <a:solidFill>
                  <a:srgbClr val="92D050"/>
                </a:solidFill>
              </a:rPr>
              <a:t>bounded </a:t>
            </a:r>
            <a:r>
              <a:rPr lang="ko-KR" altLang="en-US" sz="1100" dirty="0">
                <a:solidFill>
                  <a:srgbClr val="92D050"/>
                </a:solidFill>
              </a:rPr>
              <a:t>인가</a:t>
            </a:r>
            <a:r>
              <a:rPr lang="en-US" altLang="ko-KR" sz="1100" dirty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464982"/>
            <a:ext cx="10515600" cy="986088"/>
          </a:xfrm>
        </p:spPr>
        <p:txBody>
          <a:bodyPr/>
          <a:lstStyle/>
          <a:p>
            <a:r>
              <a:rPr lang="en-US" altLang="ko-KR" dirty="0"/>
              <a:t>SVM(support vector machine)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2130429"/>
            <a:ext cx="9428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https://www.youtube.com/watch?v=qFg8cDnqYCI</a:t>
            </a:r>
            <a:r>
              <a:rPr lang="en-US" altLang="ko-KR" dirty="0"/>
              <a:t> </a:t>
            </a:r>
            <a:r>
              <a:rPr lang="ko-KR" altLang="en-US" dirty="0"/>
              <a:t>고려대 김성범 교수님 </a:t>
            </a:r>
            <a:r>
              <a:rPr lang="en-US" altLang="ko-KR" dirty="0"/>
              <a:t>2020/07/20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199" y="2726266"/>
            <a:ext cx="8962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https://ko.wikipedia.org/wiki/%EC%84%9C%ED%8F%AC%ED%8A%B8_%EB%B2%A1%ED%84%B0_%EB%A8%B8%EC%8B%A0</a:t>
            </a:r>
            <a:r>
              <a:rPr lang="en-US" altLang="ko-KR" dirty="0"/>
              <a:t> 2020/07/20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199" y="3599102"/>
            <a:ext cx="896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벡터미적분학 </a:t>
            </a:r>
            <a:r>
              <a:rPr lang="en-US" altLang="ko-KR" dirty="0"/>
              <a:t>(</a:t>
            </a:r>
            <a:r>
              <a:rPr lang="ko-KR" altLang="en-US" dirty="0" err="1"/>
              <a:t>곽도영</a:t>
            </a:r>
            <a:r>
              <a:rPr lang="ko-KR" altLang="en-US" dirty="0"/>
              <a:t> 김동수 </a:t>
            </a:r>
            <a:r>
              <a:rPr lang="ko-KR" altLang="en-US" dirty="0" err="1"/>
              <a:t>서동엽</a:t>
            </a:r>
            <a:r>
              <a:rPr lang="ko-KR" altLang="en-US" dirty="0"/>
              <a:t> </a:t>
            </a:r>
            <a:r>
              <a:rPr lang="ko-KR" altLang="en-US" dirty="0" err="1"/>
              <a:t>임진환</a:t>
            </a:r>
            <a:r>
              <a:rPr lang="ko-KR" altLang="en-US" dirty="0"/>
              <a:t> </a:t>
            </a:r>
            <a:r>
              <a:rPr lang="ko-KR" altLang="en-US" dirty="0" err="1"/>
              <a:t>진교택</a:t>
            </a:r>
            <a:r>
              <a:rPr lang="ko-KR" altLang="en-US" dirty="0"/>
              <a:t> 저</a:t>
            </a:r>
            <a:r>
              <a:rPr lang="en-US" altLang="ko-KR" dirty="0"/>
              <a:t>) 2020/07/23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4394445"/>
            <a:ext cx="896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https://ratsgo.github.io/convex%20optimization/2018/01/25/duality/</a:t>
            </a:r>
            <a:r>
              <a:rPr lang="en-US" altLang="ko-KR" dirty="0"/>
              <a:t>   2020/07/27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198" y="5189788"/>
            <a:ext cx="9635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Convex Optimization (Stephen Boyd, </a:t>
            </a:r>
            <a:r>
              <a:rPr lang="en-US" altLang="ko-KR" dirty="0" err="1"/>
              <a:t>Lieven</a:t>
            </a:r>
            <a:r>
              <a:rPr lang="en-US" altLang="ko-KR" dirty="0"/>
              <a:t> </a:t>
            </a:r>
            <a:r>
              <a:rPr lang="en-US" altLang="ko-KR" dirty="0" err="1"/>
              <a:t>Vandenberghe</a:t>
            </a:r>
            <a:r>
              <a:rPr lang="en-US" altLang="ko-KR" dirty="0"/>
              <a:t>) Cambridge university press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198" y="1519752"/>
            <a:ext cx="10515600" cy="4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185856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54096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Lagrange dual function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971956"/>
            <a:ext cx="4182687" cy="31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/>
              <a:t>The Lagrange dual function ( or dual function) definition :</a:t>
            </a:r>
            <a:endParaRPr lang="ko-KR" altLang="en-US" sz="1100" b="1" dirty="0"/>
          </a:p>
        </p:txBody>
      </p:sp>
      <p:pic>
        <p:nvPicPr>
          <p:cNvPr id="4098" name="Picture 2" descr="https://latex.codecogs.com/gif.latex?g%3A%5Cmathbb%7BR%7D%5E%7Bm%7D%5Ctimes%20%5Cmathbb%7BR%7D%5E%7Bp%7D%5Crightarrow%20%5Cmathbb%7BR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38" y="1049252"/>
            <a:ext cx="12763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873288" y="971956"/>
            <a:ext cx="3170959" cy="31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as the minimum value of the </a:t>
            </a:r>
            <a:r>
              <a:rPr lang="en-US" altLang="ko-KR" sz="1100" dirty="0" err="1"/>
              <a:t>Lagrangian</a:t>
            </a:r>
            <a:r>
              <a:rPr lang="en-US" altLang="ko-KR" sz="1100" dirty="0"/>
              <a:t> over </a:t>
            </a:r>
            <a:endParaRPr lang="ko-KR" altLang="en-US" sz="1100" dirty="0"/>
          </a:p>
        </p:txBody>
      </p:sp>
      <p:pic>
        <p:nvPicPr>
          <p:cNvPr id="4100" name="Picture 4" descr="https://latex.codecogs.com/gif.latex?%5Cmathbf%7Bx%7D%3Afor%20%5C%2C%5C%2C%5Clambda%5Cin%20%5Cmathbb%7BR%7D%5E%7Bm%7D%2C%5C%2C%5C%2C%5Cmathbf%7Bv%7D%5Cin%20%5Cmathbb%7BR%7D%5E%7Bp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247" y="1049252"/>
            <a:ext cx="17716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.codecogs.com/gif.latex?g%28%5Cmathbf%7B%5Clambda%2C%20v%7D%29%20%3D%20%5Cunderset%7B%5Cmathbf%7Bx%7D%5Cin%20%5Cmathcal%20D%7D%7Binf%7D%5C%2CL%28%5Cmathbf%7Bx%2C%20%5Clambda%20%2Cv%7D%29%3D%5Cunderset%7B%5Cmathbf%7Bx%7D%5Cin%20%5Cmathcal%20D%7D%7Binf%7D%5Cbegin%7Bpmatrix%7D%20f_%7B0%7D%28%5Cmathbf%7Bx%7D%29&amp;plus;%20%5Csum_%7Bi%3D1%7D%5E%7Bm%7D%5Clambda_%7Bi%7Df_%7Bi%7D%28%5Cmathbf%7Bx%7D%29&amp;plus;%5Csum_%7Bi%3D1%7D%5E%7Bp%7Dv_%7Bi%7Dh_%7Bi%7D%28%5Cmathbf%7Bx%7D%29%20%5Cend%7Bp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17" y="1512285"/>
            <a:ext cx="50673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14251" y="1967669"/>
            <a:ext cx="2877590" cy="28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err="1"/>
              <a:t>inf</a:t>
            </a:r>
            <a:r>
              <a:rPr lang="en-US" altLang="ko-KR" sz="1100" dirty="0"/>
              <a:t> : infimum : </a:t>
            </a:r>
            <a:r>
              <a:rPr lang="ko-KR" altLang="en-US" sz="1100" dirty="0"/>
              <a:t>하한 또는 </a:t>
            </a:r>
            <a:r>
              <a:rPr lang="ko-KR" altLang="en-US" sz="1100" dirty="0" err="1"/>
              <a:t>최대하계</a:t>
            </a:r>
            <a:endParaRPr lang="ko-KR" altLang="en-US" sz="11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14251" y="2304774"/>
            <a:ext cx="10401646" cy="28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err="1"/>
              <a:t>Lagrangian</a:t>
            </a:r>
            <a:r>
              <a:rPr lang="en-US" altLang="ko-KR" sz="1100" dirty="0"/>
              <a:t> </a:t>
            </a:r>
            <a:r>
              <a:rPr lang="ko-KR" altLang="en-US" sz="1100" dirty="0"/>
              <a:t>이     에 </a:t>
            </a:r>
            <a:r>
              <a:rPr lang="en-US" altLang="ko-KR" sz="1100" dirty="0"/>
              <a:t>unbounded </a:t>
            </a:r>
            <a:r>
              <a:rPr lang="ko-KR" altLang="en-US" sz="1100" dirty="0"/>
              <a:t>이면 </a:t>
            </a:r>
            <a:r>
              <a:rPr lang="en-US" altLang="ko-KR" sz="1100" dirty="0"/>
              <a:t>, dual function </a:t>
            </a:r>
            <a:r>
              <a:rPr lang="ko-KR" altLang="en-US" sz="1100" dirty="0"/>
              <a:t>은        을 갖는다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4104" name="Picture 8" descr="https://latex.codecogs.com/gif.latex?%5Cmathbf%7B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7" y="2393150"/>
            <a:ext cx="142222" cy="1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.codecogs.com/gif.latex?-%5Cinf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2" y="2393150"/>
            <a:ext cx="2952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14251" y="2586772"/>
            <a:ext cx="10401646" cy="28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Since the dual function is the pointwise infimum of a family of affine functions of           , it is </a:t>
            </a:r>
            <a:r>
              <a:rPr lang="en-US" altLang="ko-KR" sz="1100" b="1" dirty="0"/>
              <a:t>concave</a:t>
            </a:r>
            <a:r>
              <a:rPr lang="en-US" altLang="ko-KR" sz="1100" dirty="0"/>
              <a:t>, even when the problem is not convex.</a:t>
            </a:r>
            <a:endParaRPr lang="ko-KR" altLang="en-US" sz="1100" dirty="0"/>
          </a:p>
        </p:txBody>
      </p:sp>
      <p:pic>
        <p:nvPicPr>
          <p:cNvPr id="4108" name="Picture 12" descr="https://latex.codecogs.com/gif.latex?%28%5Cmathbf%7B%5Clambda%2C%20v%7D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17" y="2613706"/>
            <a:ext cx="400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98764" y="2868770"/>
            <a:ext cx="951807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414251" y="5508891"/>
            <a:ext cx="10541924" cy="42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infimum : </a:t>
            </a:r>
            <a:r>
              <a:rPr lang="ko-KR" altLang="en-US" sz="1100" dirty="0"/>
              <a:t>어떤 집합 </a:t>
            </a:r>
            <a:r>
              <a:rPr lang="en-US" altLang="ko-KR" sz="1100" dirty="0"/>
              <a:t>T </a:t>
            </a:r>
            <a:r>
              <a:rPr lang="ko-KR" altLang="en-US" sz="1100" dirty="0"/>
              <a:t>의 부분 집합 </a:t>
            </a:r>
            <a:r>
              <a:rPr lang="en-US" altLang="ko-KR" sz="1100" dirty="0"/>
              <a:t>S </a:t>
            </a:r>
            <a:r>
              <a:rPr lang="ko-KR" altLang="en-US" sz="1100" dirty="0"/>
              <a:t>에 대해 </a:t>
            </a:r>
            <a:r>
              <a:rPr lang="en-US" altLang="ko-KR" sz="1100" dirty="0"/>
              <a:t>S</a:t>
            </a:r>
            <a:r>
              <a:rPr lang="ko-KR" altLang="en-US" sz="1100" dirty="0"/>
              <a:t>의 하한</a:t>
            </a:r>
            <a:r>
              <a:rPr lang="en-US" altLang="ko-KR" sz="1100" dirty="0"/>
              <a:t>(infimum) </a:t>
            </a:r>
            <a:r>
              <a:rPr lang="ko-KR" altLang="en-US" sz="1100" dirty="0"/>
              <a:t>또는 최대 하계</a:t>
            </a:r>
            <a:r>
              <a:rPr lang="en-US" altLang="ko-KR" sz="1100" dirty="0"/>
              <a:t>(greatest lower bound) </a:t>
            </a:r>
            <a:r>
              <a:rPr lang="ko-KR" altLang="en-US" sz="1100" dirty="0"/>
              <a:t>는 </a:t>
            </a:r>
            <a:r>
              <a:rPr lang="en-US" altLang="ko-KR" sz="1100" dirty="0"/>
              <a:t>T </a:t>
            </a:r>
            <a:r>
              <a:rPr lang="ko-KR" altLang="en-US" sz="1100" dirty="0"/>
              <a:t>의 원소 중 </a:t>
            </a:r>
            <a:r>
              <a:rPr lang="en-US" altLang="ko-KR" sz="1100" dirty="0"/>
              <a:t>S 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ko-KR" altLang="en-US" sz="1100" dirty="0"/>
              <a:t>모든 원소보다 작은 최대 원소 </a:t>
            </a:r>
            <a:r>
              <a:rPr lang="en-US" altLang="ko-KR" sz="1100" dirty="0"/>
              <a:t>(</a:t>
            </a:r>
            <a:r>
              <a:rPr lang="ko-KR" altLang="en-US" sz="1100" dirty="0"/>
              <a:t>최대 하계</a:t>
            </a:r>
            <a:r>
              <a:rPr lang="en-US" altLang="ko-KR" sz="1100" dirty="0"/>
              <a:t>) </a:t>
            </a:r>
            <a:r>
              <a:rPr lang="ko-KR" altLang="en-US" sz="1100" dirty="0"/>
              <a:t>를 말한다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22564" y="2928862"/>
            <a:ext cx="2549844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rgbClr val="92D050"/>
                </a:solidFill>
              </a:rPr>
              <a:t>이게 </a:t>
            </a:r>
            <a:r>
              <a:rPr lang="en-US" altLang="ko-KR" sz="1100" dirty="0">
                <a:solidFill>
                  <a:srgbClr val="92D050"/>
                </a:solidFill>
              </a:rPr>
              <a:t>concave </a:t>
            </a:r>
            <a:r>
              <a:rPr lang="ko-KR" altLang="en-US" sz="1100" dirty="0">
                <a:solidFill>
                  <a:srgbClr val="92D050"/>
                </a:solidFill>
              </a:rPr>
              <a:t>인 이유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470008" y="1827031"/>
            <a:ext cx="1040202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>
                <a:solidFill>
                  <a:srgbClr val="92D050"/>
                </a:solidFill>
              </a:rPr>
              <a:t>정확한 의미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6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37470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Lagrange dual function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6227183"/>
            <a:ext cx="3870484" cy="3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이 이유에 대해서는 </a:t>
            </a:r>
            <a:r>
              <a:rPr lang="en-US" altLang="ko-KR" sz="1100" dirty="0" err="1"/>
              <a:t>lagrange</a:t>
            </a:r>
            <a:r>
              <a:rPr lang="en-US" altLang="ko-KR" sz="1100" dirty="0"/>
              <a:t> dual problem </a:t>
            </a:r>
            <a:r>
              <a:rPr lang="ko-KR" altLang="en-US" sz="1100" dirty="0"/>
              <a:t>설명할 때 설명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14251" y="1205346"/>
            <a:ext cx="10541924" cy="4969105"/>
            <a:chOff x="414251" y="1205346"/>
            <a:chExt cx="10541924" cy="4969105"/>
          </a:xfrm>
        </p:grpSpPr>
        <p:sp>
          <p:nvSpPr>
            <p:cNvPr id="6" name="제목 1"/>
            <p:cNvSpPr txBox="1">
              <a:spLocks/>
            </p:cNvSpPr>
            <p:nvPr/>
          </p:nvSpPr>
          <p:spPr>
            <a:xfrm>
              <a:off x="414251" y="1205346"/>
              <a:ext cx="8505305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The dual function yields lower bounds on the optimal value      of the problem: for any            and any    we have</a:t>
              </a:r>
              <a:endParaRPr lang="ko-KR" altLang="en-US" sz="1100" dirty="0"/>
            </a:p>
          </p:txBody>
        </p:sp>
        <p:pic>
          <p:nvPicPr>
            <p:cNvPr id="7" name="Picture 6" descr="https://latex.codecogs.com/gif.latex?p%5E%7B%5Cstar%20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787" y="1246911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s://latex.codecogs.com/gif.latex?%5Cmathbf%7B%5Clambda%7D%5Cg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16" y="1251673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0076" y="1321724"/>
              <a:ext cx="113230" cy="8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s://latex.codecogs.com/gif.latex?g%5Cmathbf%7B%28%5Clambda%2C%20v%29%7D%5Cleq%20p%5E%7B%5Cstar%20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799" y="1712423"/>
              <a:ext cx="885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latex.codecogs.com/gif.latex?%5Cmathbf%7B%5Ctilde%7Bx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13" y="2187116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414251" y="2119747"/>
              <a:ext cx="6979055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Suppose    is a feasible point for the problem L ,                                                 . Then we have</a:t>
              </a:r>
              <a:endParaRPr lang="ko-KR" altLang="en-US" sz="1100" dirty="0"/>
            </a:p>
          </p:txBody>
        </p:sp>
        <p:pic>
          <p:nvPicPr>
            <p:cNvPr id="5130" name="Picture 10" descr="https://latex.codecogs.com/gif.latex?f_%7Bi%7D%28%5Cmathbf%7B%5Ctilde%7Bx%7D%7D%29%5Cleq%200%2C%5C%2C%5C%2Ch_%7Bi%7D%28%5Cmathbf%7B%5Ctilde%7Bx%7D%7D%29%3D0%20%5C%2C%5C%2Cand%5C%2C%5C%2C%5Clambda%20%5Cgeq%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797" y="2158540"/>
              <a:ext cx="2333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s://latex.codecogs.com/gif.latex?%5Csum_%7Bi%3D1%7D%5E%7Bm%7D%5Clambda_%7Bi%7Df_%7Bi%7D%28%5Cmathbf%7B%5Ctilde%7Bx%7D%7D%29&amp;plus;%5Csum_%7Bi%3D1%7D%5E%7Bp%7Dv_%7Bi%7Dh_%7Bi%7D%28%5Cmathbf%7B%5Ctilde%7Bx%7D%7D%29%5Cleq%2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797" y="2637042"/>
              <a:ext cx="2114550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>
              <a:stCxn id="19" idx="0"/>
            </p:cNvCxnSpPr>
            <p:nvPr/>
          </p:nvCxnSpPr>
          <p:spPr>
            <a:xfrm flipV="1">
              <a:off x="3848244" y="3122817"/>
              <a:ext cx="179439" cy="22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3337920" y="3349166"/>
              <a:ext cx="1020648" cy="2045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Non positive</a:t>
              </a:r>
              <a:endParaRPr lang="ko-KR" altLang="en-US" sz="1100" dirty="0"/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236468" y="3349166"/>
              <a:ext cx="1020648" cy="2045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Sum is zero</a:t>
              </a:r>
              <a:endParaRPr lang="ko-KR" altLang="en-US" sz="1100" dirty="0"/>
            </a:p>
          </p:txBody>
        </p:sp>
        <p:cxnSp>
          <p:nvCxnSpPr>
            <p:cNvPr id="21" name="직선 화살표 연결선 20"/>
            <p:cNvCxnSpPr>
              <a:stCxn id="20" idx="0"/>
            </p:cNvCxnSpPr>
            <p:nvPr/>
          </p:nvCxnSpPr>
          <p:spPr>
            <a:xfrm flipH="1" flipV="1">
              <a:off x="5162204" y="3122817"/>
              <a:ext cx="584588" cy="22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414251" y="3780041"/>
              <a:ext cx="785437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Therefore</a:t>
              </a:r>
              <a:endParaRPr lang="ko-KR" altLang="en-US" sz="1100" dirty="0"/>
            </a:p>
          </p:txBody>
        </p:sp>
        <p:pic>
          <p:nvPicPr>
            <p:cNvPr id="5134" name="Picture 14" descr="https://latex.codecogs.com/gif.latex?L%28%5Cmathbf%7B%5Ctilde%7Bx%7D%2C%20%5Clambda%2C%20v%7D%29%3D%20f_%7B0%7D%28%5Cmathbf%7B%5Ctilde%7Bx%7D%7D%29&amp;plus;%5Csum_%7Bi%3D1%7D%5E%7Bm%7D%5Clambda_%7Bi%7Df_%7Bi%7D%28%5Cmathbf%7B%5Ctilde%7Bx%7D%7D%29&amp;plus;%5Csum_%7Bi%3D1%7D%5E%7Bp%7Dv_%7Bi%7Dh_%7Bi%7D%28%5Cmathbf%7B%5Ctilde%7Bx%7D%7D%29%5Cleq%20f_%7B0%7D%28%5Cmathbf%7B%5Ctilde%7Bx%7D%7D%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171" y="4044751"/>
              <a:ext cx="395287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제목 1"/>
            <p:cNvSpPr txBox="1">
              <a:spLocks/>
            </p:cNvSpPr>
            <p:nvPr/>
          </p:nvSpPr>
          <p:spPr>
            <a:xfrm>
              <a:off x="414251" y="4485415"/>
              <a:ext cx="785437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Hence</a:t>
              </a:r>
              <a:endParaRPr lang="ko-KR" altLang="en-US" sz="1100" dirty="0"/>
            </a:p>
          </p:txBody>
        </p:sp>
        <p:pic>
          <p:nvPicPr>
            <p:cNvPr id="5136" name="Picture 16" descr="https://latex.codecogs.com/gif.latex?g%28%5Cmathbf%7B%5Clambda%20%2Cv%7D%29%20%3D%20%5Cunderset%7B%5Cmathbf%7Bx%7D%5Cin%20%5Cmathcal%20D%7D%7Binf%7D%5C%2C%20L%28%5Cmathbf%7Bx%2C%5Clambda%2C%20v%7D%29%5Cleq%20L%28%5Cmathbf%7B%5Ctilde%7Bx%7D%2C%20%5Clambda%2Cv%7D%29%5Cleq%20f_%7B0%7D%28%5Cmathbf%7B%5Ctilde%7Bx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545" y="5012664"/>
              <a:ext cx="32861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https://latex.codecogs.com/gif.latex?g%28%5Cmathbf%7B%5Clambda%20%2Cv%7D%29%20%3D%20-%5Cinft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84" y="5631528"/>
              <a:ext cx="10382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제목 1"/>
            <p:cNvSpPr txBox="1">
              <a:spLocks/>
            </p:cNvSpPr>
            <p:nvPr/>
          </p:nvSpPr>
          <p:spPr>
            <a:xfrm>
              <a:off x="1569229" y="5576542"/>
              <a:ext cx="1223847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/>
                <a:t>이면 소용없음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33" name="제목 1"/>
            <p:cNvSpPr txBox="1">
              <a:spLocks/>
            </p:cNvSpPr>
            <p:nvPr/>
          </p:nvSpPr>
          <p:spPr>
            <a:xfrm>
              <a:off x="414251" y="5883505"/>
              <a:ext cx="10541924" cy="2909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The dual function gives a </a:t>
              </a:r>
              <a:r>
                <a:rPr lang="en-US" altLang="ko-KR" sz="1100" dirty="0">
                  <a:solidFill>
                    <a:srgbClr val="FF0000"/>
                  </a:solidFill>
                </a:rPr>
                <a:t>nontrivial</a:t>
              </a:r>
              <a:r>
                <a:rPr lang="en-US" altLang="ko-KR" sz="1100" dirty="0"/>
                <a:t> lower bound on      only when           and                                                        , </a:t>
              </a:r>
              <a:r>
                <a:rPr lang="ko-KR" altLang="en-US" sz="1100" dirty="0"/>
                <a:t>이 두 조건을 </a:t>
              </a:r>
              <a:r>
                <a:rPr lang="en-US" altLang="ko-KR" sz="1100" dirty="0">
                  <a:solidFill>
                    <a:srgbClr val="FF0000"/>
                  </a:solidFill>
                </a:rPr>
                <a:t>dual feasible </a:t>
              </a:r>
              <a:r>
                <a:rPr lang="ko-KR" altLang="en-US" sz="1100" dirty="0"/>
                <a:t>이라 부름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5140" name="Picture 20" descr="https://latex.codecogs.com/gif.latex?p%5E%7B%5Cstar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658" y="5916757"/>
              <a:ext cx="16192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latex.codecogs.com/gif.latex?%5Cmathbf%7B%5Clambda%7D%5Cgeq%2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949" y="5921519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2" name="Picture 22" descr="https://latex.codecogs.com/gif.latex?%28%5Cmathbf%7B%5Clambda%2C%20v%7D%29%5Cin%20%5Cmathbf%7Bdom%7D%5C%2C%5C%2Cg%5C%2C%5C%2C%20%5C%2C%5C%2C%5C%2Ci.e.%2C%5C%2Cg%28%5Cmathbf%7B%5Clambda%2Cv%7D%29%3E%20-%5Cinft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663" y="5901257"/>
              <a:ext cx="26479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직선 연결선 37"/>
          <p:cNvCxnSpPr/>
          <p:nvPr/>
        </p:nvCxnSpPr>
        <p:spPr>
          <a:xfrm>
            <a:off x="477432" y="6174451"/>
            <a:ext cx="104787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 txBox="1">
            <a:spLocks/>
          </p:cNvSpPr>
          <p:nvPr/>
        </p:nvSpPr>
        <p:spPr>
          <a:xfrm>
            <a:off x="2663041" y="5618395"/>
            <a:ext cx="2549844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rgbClr val="92D050"/>
                </a:solidFill>
              </a:rPr>
              <a:t>여기서 사용한 </a:t>
            </a:r>
            <a:r>
              <a:rPr lang="en-US" altLang="ko-KR" sz="1100" dirty="0">
                <a:solidFill>
                  <a:srgbClr val="92D050"/>
                </a:solidFill>
              </a:rPr>
              <a:t>nontrivial </a:t>
            </a:r>
            <a:r>
              <a:rPr lang="ko-KR" altLang="en-US" sz="1100" dirty="0">
                <a:solidFill>
                  <a:srgbClr val="92D050"/>
                </a:solidFill>
              </a:rPr>
              <a:t>의 의미는</a:t>
            </a:r>
            <a:r>
              <a:rPr lang="en-US" altLang="ko-KR" sz="1100" dirty="0">
                <a:solidFill>
                  <a:srgbClr val="92D050"/>
                </a:solidFill>
              </a:rPr>
              <a:t>?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2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37470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Lagrange dual function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4251" y="648393"/>
            <a:ext cx="3575858" cy="3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Standard form LP</a:t>
            </a:r>
            <a:endParaRPr lang="ko-KR" altLang="en-US" sz="1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4249" y="1055717"/>
            <a:ext cx="10816246" cy="4749950"/>
            <a:chOff x="414249" y="1055717"/>
            <a:chExt cx="10816246" cy="4749950"/>
          </a:xfrm>
        </p:grpSpPr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14251" y="1055717"/>
              <a:ext cx="2511829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/>
                <a:t>표준 형태의 </a:t>
              </a:r>
              <a:r>
                <a:rPr lang="en-US" altLang="ko-KR" sz="1100" dirty="0"/>
                <a:t>LP </a:t>
              </a:r>
              <a:r>
                <a:rPr lang="ko-KR" altLang="en-US" sz="1100" dirty="0"/>
                <a:t>문제를 생각해보자</a:t>
              </a:r>
            </a:p>
          </p:txBody>
        </p:sp>
        <p:pic>
          <p:nvPicPr>
            <p:cNvPr id="6146" name="Picture 2" descr="https://latex.codecogs.com/gif.latex?minimize%20%5C%2C%5C%2C%20%5Cmathbf%7Bc%5E%7BT%7Dx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21" y="1104207"/>
              <a:ext cx="10953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latex.codecogs.com/gif.latex?sunject%20%5C%2C%5C%2Cto%5C%2C%5C%2C%5C%2CA%5Cmathbf%7Bx%7D%3D%5Cmathbf%7Bb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21" y="1511531"/>
              <a:ext cx="142875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latex.codecogs.com/gif.latex?%5Cmathbf%7Bx%7D%5Cgeq%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246" y="1707485"/>
              <a:ext cx="4191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latex.codecogs.com/gif.latex?%5Crightarrow%20f_%7Bi%7D%28%5Cmathbf%7Bx%7D%29%3D%20-%20%5Cmathbf%7Bx%7D_%7Bi%7D%5Cleq%200%5C%2C%2C%5C%2C%5C%2Ci%3D1%2C...%2C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171" y="1677698"/>
              <a:ext cx="23526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제목 1"/>
            <p:cNvSpPr txBox="1">
              <a:spLocks/>
            </p:cNvSpPr>
            <p:nvPr/>
          </p:nvSpPr>
          <p:spPr>
            <a:xfrm>
              <a:off x="414251" y="2223656"/>
              <a:ext cx="2511829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 err="1"/>
                <a:t>Lagrangian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으로 변형</a:t>
              </a:r>
            </a:p>
          </p:txBody>
        </p:sp>
        <p:pic>
          <p:nvPicPr>
            <p:cNvPr id="6154" name="Picture 10" descr="https://latex.codecogs.com/gif.latex?L%28%5Cmathbf%7Bx%2C%5Clambda%2Cv%7D%29%3D%5Cmathbf%7Bc%5E%7BT%7Dx%7D-%5Csum_%7Bi%3D1%7D%5E%7Bn%7D%5Clambda_%7Bi%7D%5Cmathbf%7Bx%7D_%7Bi%7D&amp;plus;%5Cmathbf%7Bv%5E%7BT%7D%7D%28A%5Cmathbf%7Bx-b%7D%29%3D-%5Cmathbf%7Bb%5E%7BT%7Dv%7D&amp;plus;%28%5Cmathbf%7Bc%7D&amp;plus;A%5E%7BT%7D%5Cmathbf%7Bv%7D-%5Clambda%29%5E%7BT%7D%5Cmathbf%7Bx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95" y="2473037"/>
              <a:ext cx="5305425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https://latex.codecogs.com/gif.latex?g%28%5Cmathbf%7B%5Clambda%2C%20v%7D%29%3D%5Cunderset%7B%5Cmathbf%7Bx%7D%7D%7Binf%7D%5C%2CL%28%5Cmathbf%7Bx%2C%5Clambda%2Cv%7D%29%3D-%5Cmathbf%7Bb%5E%7BT%7Dv%7D&amp;plus;%5Cunderset%7B%5Cmathbf%7Bx%7D%7D%7Binf%7D%28%5Cmathbf%7Bc%7D&amp;plus;A%5E%7BT%7D%5Cmathbf%7Bv%7D-%5Clambda%29%5E%7BT%7D%5Cmathbf%7Bx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95" y="3663404"/>
              <a:ext cx="416242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제목 1"/>
            <p:cNvSpPr txBox="1">
              <a:spLocks/>
            </p:cNvSpPr>
            <p:nvPr/>
          </p:nvSpPr>
          <p:spPr>
            <a:xfrm>
              <a:off x="414251" y="3314270"/>
              <a:ext cx="2511829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Dual function</a:t>
              </a:r>
              <a:endParaRPr lang="ko-KR" altLang="en-US" sz="1100" dirty="0"/>
            </a:p>
          </p:txBody>
        </p:sp>
        <p:pic>
          <p:nvPicPr>
            <p:cNvPr id="6160" name="Picture 16" descr="https://latex.codecogs.com/gif.latex?g%28%5Cmathbf%7B%5Clambda%2C%20v%7D%29%3D%5Cleft%5C%7B%5Cbegin%7Bmatrix%7D%20-%5Cmathbf%7Bb%5E%7BT%7Dv%7D%5C%2C%5C%2C%2C%5C%2C%5C%2CA%5E%7BT%7D%5Cmathbf%7Bv%7D-%5Clambda&amp;plus;%5Cmathbf%7Bc%7D%3D0%5C%5C%20-%5Cinfty%20%5C%2C%5C%2C%2C%5C%2C%5C%2Cotherwise%20%5Cend%7Bmatrix%7D%5Cright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95" y="4423149"/>
              <a:ext cx="2762250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제목 1"/>
            <p:cNvSpPr txBox="1">
              <a:spLocks/>
            </p:cNvSpPr>
            <p:nvPr/>
          </p:nvSpPr>
          <p:spPr>
            <a:xfrm>
              <a:off x="414250" y="4280193"/>
              <a:ext cx="674717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Thus</a:t>
              </a:r>
              <a:endParaRPr lang="ko-KR" altLang="en-US" sz="1100" dirty="0"/>
            </a:p>
          </p:txBody>
        </p:sp>
        <p:sp>
          <p:nvSpPr>
            <p:cNvPr id="42" name="제목 1"/>
            <p:cNvSpPr txBox="1">
              <a:spLocks/>
            </p:cNvSpPr>
            <p:nvPr/>
          </p:nvSpPr>
          <p:spPr>
            <a:xfrm>
              <a:off x="414250" y="5121425"/>
              <a:ext cx="5604165" cy="249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Note that the dual function    is finite only on a proper affine subset of               .</a:t>
              </a:r>
              <a:endParaRPr lang="ko-KR" altLang="en-US" sz="1100" dirty="0"/>
            </a:p>
          </p:txBody>
        </p:sp>
        <p:pic>
          <p:nvPicPr>
            <p:cNvPr id="6162" name="Picture 18" descr="https://latex.codecogs.com/gif.latex?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197" y="5172339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https://latex.codecogs.com/gif.latex?%5Cmathbb%7BR%7D%5E%7Bm%7D%5Ctimes%20%5Cmathbb%7BR%7D%5E%7Bp%7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157" y="5154763"/>
              <a:ext cx="6477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제목 1"/>
            <p:cNvSpPr txBox="1">
              <a:spLocks/>
            </p:cNvSpPr>
            <p:nvPr/>
          </p:nvSpPr>
          <p:spPr>
            <a:xfrm>
              <a:off x="414249" y="5404145"/>
              <a:ext cx="10816246" cy="4015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The lower bound property                      is </a:t>
              </a:r>
              <a:r>
                <a:rPr lang="en-US" altLang="ko-KR" sz="1100" dirty="0">
                  <a:solidFill>
                    <a:srgbClr val="FF0000"/>
                  </a:solidFill>
                </a:rPr>
                <a:t>nontrivial</a:t>
              </a:r>
              <a:r>
                <a:rPr lang="en-US" altLang="ko-KR" sz="1100" dirty="0"/>
                <a:t> only when     and     satisfy            and                            . When this occurs,           is a lower bound on the optimal value of the LP.</a:t>
              </a:r>
              <a:endParaRPr lang="ko-KR" altLang="en-US" sz="1100" dirty="0"/>
            </a:p>
          </p:txBody>
        </p:sp>
        <p:pic>
          <p:nvPicPr>
            <p:cNvPr id="46" name="Picture 6" descr="https://latex.codecogs.com/gif.latex?g%5Cmathbf%7B%28%5Clambda%2C%20v%29%7D%5Cleq%20p%5E%7B%5Cstar%20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810" y="5421720"/>
              <a:ext cx="885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 descr="https://latex.codecogs.com/gif.latex?%5Clambd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262" y="5434102"/>
              <a:ext cx="114519" cy="16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8" name="Picture 24" descr="https://latex.codecogs.com/gif.latex?%5Cmathbf%7Bv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462" y="5474888"/>
              <a:ext cx="142289" cy="103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0" name="Picture 26" descr="https://latex.codecogs.com/gif.latex?%5Clambda%5Cgeq%2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57" y="5459476"/>
              <a:ext cx="4191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 descr="https://latex.codecogs.com/gif.latex?A%5E%7BT%7D%5Cmathbf%7Bv%7D-%5Clambda&amp;plus;%5Cmathbf%7Bc%7D%3D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226" y="5434102"/>
              <a:ext cx="12573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4" name="Picture 30" descr="https://latex.codecogs.com/gif.latex?-%5Cmathbf%7Bb%7D%5E%7BT%7D%5Cmathbf%7Bv%7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7888" y="5424152"/>
              <a:ext cx="4381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6" name="Picture 32" descr="https://latex.codecogs.com/gif.latex?%5Clambda_%7Bi%7D%5Cgeq%2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675" y="2634962"/>
              <a:ext cx="4667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444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3575858" cy="37470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Lagrange dual problem</a:t>
            </a:r>
            <a:endParaRPr lang="ko-KR" altLang="en-US" sz="2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14251" y="1186416"/>
            <a:ext cx="2801390" cy="1129896"/>
            <a:chOff x="3582785" y="1280795"/>
            <a:chExt cx="2801390" cy="1129896"/>
          </a:xfrm>
        </p:grpSpPr>
        <p:pic>
          <p:nvPicPr>
            <p:cNvPr id="28" name="Picture 2" descr="https://latex.codecogs.com/gif.latex?minimize%5C%2C%5C%2C%20f_%7B0%7D%28%5Cmathbf%7Bx%7D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0" y="1381500"/>
              <a:ext cx="11811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latex.codecogs.com/gif.latex?subject%5C%2C%5C%2Cto%5C%2C%5C%2C%20f_%7Bi%7D%28%5Cmathbf%7Bx%7D%29%5Cleq%200%2C%5C%2C%5C%2Ci%3D1%2C...%2C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31" y="1816835"/>
              <a:ext cx="24479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https://latex.codecogs.com/gif.latex?h_%7Bi%7D%28%5Cmathbf%7Bx%7D%29%3D0%2C%5C%2C%5C%2Ci%3D1%2C...%2C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479" y="2136560"/>
              <a:ext cx="15811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582785" y="1280795"/>
              <a:ext cx="2801390" cy="11298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314498" y="881084"/>
            <a:ext cx="1317249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/>
              <a:t>Primal problem</a:t>
            </a:r>
            <a:endParaRPr lang="ko-KR" altLang="en-US" sz="11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14249" y="3143909"/>
            <a:ext cx="2103120" cy="949955"/>
            <a:chOff x="4156364" y="1186416"/>
            <a:chExt cx="2103120" cy="949955"/>
          </a:xfrm>
        </p:grpSpPr>
        <p:pic>
          <p:nvPicPr>
            <p:cNvPr id="7170" name="Picture 2" descr="https://latex.codecogs.com/gif.latex?maximize%20%5C%2C%5C%2Cg%28%5Cmathbf%7B%5Clambda%2C%20v%7D%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128" y="1275552"/>
              <a:ext cx="131445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s://latex.codecogs.com/gif.latex?subject%5C%2C%5C%2Cto%5C%2C%5C%2C%5Clambda%5Cgeq%2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128" y="1722456"/>
              <a:ext cx="1219200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156364" y="1186416"/>
              <a:ext cx="2103120" cy="9499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제목 1"/>
          <p:cNvSpPr txBox="1">
            <a:spLocks/>
          </p:cNvSpPr>
          <p:nvPr/>
        </p:nvSpPr>
        <p:spPr>
          <a:xfrm>
            <a:off x="314498" y="2849137"/>
            <a:ext cx="4390076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/>
              <a:t>Lagrange dual problem associated with the primal problem</a:t>
            </a:r>
            <a:endParaRPr lang="ko-KR" altLang="en-US" sz="11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285475" y="1467729"/>
            <a:ext cx="7607532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        </a:t>
            </a:r>
            <a:r>
              <a:rPr lang="ko-KR" altLang="en-US" sz="1100" dirty="0"/>
              <a:t>를 가지는 </a:t>
            </a:r>
            <a:r>
              <a:rPr lang="en-US" altLang="ko-KR" sz="1100" dirty="0"/>
              <a:t>Lagrange dual function</a:t>
            </a:r>
            <a:r>
              <a:rPr lang="ko-KR" altLang="en-US" sz="1100" dirty="0"/>
              <a:t>은</a:t>
            </a:r>
            <a:r>
              <a:rPr lang="en-US" altLang="ko-KR" sz="1100" dirty="0"/>
              <a:t> Primal problem </a:t>
            </a:r>
            <a:r>
              <a:rPr lang="ko-KR" altLang="en-US" sz="1100" dirty="0"/>
              <a:t>의 </a:t>
            </a:r>
            <a:r>
              <a:rPr lang="en-US" altLang="ko-KR" sz="1100" dirty="0"/>
              <a:t>optimal value </a:t>
            </a:r>
            <a:r>
              <a:rPr lang="ko-KR" altLang="en-US" sz="1100" dirty="0"/>
              <a:t>인     의 </a:t>
            </a:r>
            <a:r>
              <a:rPr lang="en-US" altLang="ko-KR" sz="1100" dirty="0"/>
              <a:t>lower bound </a:t>
            </a:r>
            <a:r>
              <a:rPr lang="ko-KR" altLang="en-US" sz="1100" dirty="0"/>
              <a:t>를 제시한다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7174" name="Picture 6" descr="https://latex.codecogs.com/gif.latex?%5Clambda%5Cgeq%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74" y="1474871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atex.codecogs.com/gif.latex?p%5E%7B%5Cstar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39" y="1465346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84335" y="1717329"/>
            <a:ext cx="715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본질적인 질문 </a:t>
            </a:r>
            <a:r>
              <a:rPr lang="en-US" altLang="ko-KR" sz="1100" dirty="0"/>
              <a:t>:</a:t>
            </a:r>
            <a:r>
              <a:rPr lang="en-US" altLang="ko-KR" dirty="0"/>
              <a:t> </a:t>
            </a:r>
            <a:r>
              <a:rPr lang="en-US" altLang="ko-KR" sz="1100" b="1" dirty="0"/>
              <a:t>What is the best lower bound that can be obtained from the Lagrange dual function?</a:t>
            </a:r>
            <a:endParaRPr lang="ko-KR" altLang="en-US" sz="1100" b="1" dirty="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4184336" y="2136731"/>
            <a:ext cx="2950558" cy="23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This leads to the optimization problem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990109" y="3266419"/>
            <a:ext cx="8078587" cy="494492"/>
            <a:chOff x="414250" y="5437138"/>
            <a:chExt cx="8078588" cy="494492"/>
          </a:xfrm>
        </p:grpSpPr>
        <p:sp>
          <p:nvSpPr>
            <p:cNvPr id="48" name="제목 1"/>
            <p:cNvSpPr txBox="1">
              <a:spLocks/>
            </p:cNvSpPr>
            <p:nvPr/>
          </p:nvSpPr>
          <p:spPr>
            <a:xfrm>
              <a:off x="414250" y="5437138"/>
              <a:ext cx="8078588" cy="235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/>
                <a:t>앞 전 슬라이드에서 </a:t>
              </a:r>
              <a:r>
                <a:rPr lang="en-US" altLang="ko-KR" sz="1100" dirty="0"/>
                <a:t>dual feasible                                                         </a:t>
              </a:r>
              <a:r>
                <a:rPr lang="ko-KR" altLang="en-US" sz="1100" dirty="0"/>
                <a:t>의 이유가 이 </a:t>
              </a:r>
              <a:r>
                <a:rPr lang="en-US" altLang="ko-KR" sz="1100" dirty="0"/>
                <a:t>optimization problem</a:t>
              </a:r>
              <a:r>
                <a:rPr lang="ko-KR" altLang="en-US" sz="1100" dirty="0"/>
                <a:t> 에서 나온다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pic>
          <p:nvPicPr>
            <p:cNvPr id="7178" name="Picture 10" descr="https://latex.codecogs.com/gif.latex?%28%5Cmathbf%7B%5Clambda%20%2Cv%7D%29%5C%2C%5C%2C%20with%5C%2C%5C%2C%20%5Clambda%20%5Cgeq%200%5C%2C%5C%2Cand%5C%2C%5C%2Cg%28%5Cmathbf%7B%5Clambda%2Cv%7D%29%3E%20-%5Cinft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657" y="5437138"/>
              <a:ext cx="27146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https://latex.codecogs.com/gif.latex?%28%5Cmathbf%7B%5Clambda%5E%7B%5Cstar%7D%2C%20v%5E%7B%5Cstar%7D%7D%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37" y="5723165"/>
              <a:ext cx="5334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제목 1"/>
            <p:cNvSpPr txBox="1">
              <a:spLocks/>
            </p:cNvSpPr>
            <p:nvPr/>
          </p:nvSpPr>
          <p:spPr>
            <a:xfrm>
              <a:off x="417711" y="5695673"/>
              <a:ext cx="5941525" cy="235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100" dirty="0"/>
                <a:t>            </a:t>
              </a:r>
              <a:r>
                <a:rPr lang="en-US" altLang="ko-KR" sz="1100" b="1" dirty="0"/>
                <a:t>dual optimal</a:t>
              </a:r>
              <a:r>
                <a:rPr lang="en-US" altLang="ko-KR" sz="1100" dirty="0"/>
                <a:t> or </a:t>
              </a:r>
              <a:r>
                <a:rPr lang="en-US" altLang="ko-KR" sz="1100" b="1" dirty="0"/>
                <a:t>optimal Lagrange multipliers </a:t>
              </a:r>
              <a:r>
                <a:rPr lang="ko-KR" altLang="en-US" sz="1100" dirty="0"/>
                <a:t>이라 한다</a:t>
              </a:r>
              <a:r>
                <a:rPr lang="en-US" altLang="ko-KR" sz="1100" dirty="0"/>
                <a:t>. (</a:t>
              </a:r>
              <a:r>
                <a:rPr lang="ko-KR" altLang="en-US" sz="1100" dirty="0"/>
                <a:t>위 문제의 </a:t>
              </a:r>
              <a:r>
                <a:rPr lang="ko-KR" altLang="en-US" sz="1100" dirty="0" err="1"/>
                <a:t>최적해를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3215641" y="2452255"/>
            <a:ext cx="1279383" cy="396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 txBox="1">
            <a:spLocks/>
          </p:cNvSpPr>
          <p:nvPr/>
        </p:nvSpPr>
        <p:spPr>
          <a:xfrm>
            <a:off x="314498" y="4647827"/>
            <a:ext cx="10450485" cy="4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The Lagrange dual problem is a convex optimization problem, since the objective to be maximized is </a:t>
            </a:r>
            <a:r>
              <a:rPr lang="en-US" altLang="ko-KR" sz="1100" dirty="0">
                <a:solidFill>
                  <a:srgbClr val="FF0000"/>
                </a:solidFill>
              </a:rPr>
              <a:t>concave</a:t>
            </a:r>
            <a:r>
              <a:rPr lang="en-US" altLang="ko-KR" sz="1100" dirty="0"/>
              <a:t> and the </a:t>
            </a:r>
            <a:r>
              <a:rPr lang="en-US" altLang="ko-KR" sz="1100" dirty="0">
                <a:solidFill>
                  <a:srgbClr val="FF0000"/>
                </a:solidFill>
              </a:rPr>
              <a:t>constraint is convex</a:t>
            </a:r>
            <a:r>
              <a:rPr lang="en-US" altLang="ko-KR" sz="1100" dirty="0"/>
              <a:t>. This is the case whether or not the primal problem is convex</a:t>
            </a:r>
            <a:endParaRPr lang="ko-KR" altLang="en-US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314497" y="5125252"/>
            <a:ext cx="4681451" cy="2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rgbClr val="92D050"/>
                </a:solidFill>
              </a:rPr>
              <a:t>왜 항상 </a:t>
            </a:r>
            <a:r>
              <a:rPr lang="en-US" altLang="ko-KR" sz="1100" dirty="0">
                <a:solidFill>
                  <a:srgbClr val="92D050"/>
                </a:solidFill>
              </a:rPr>
              <a:t>concave </a:t>
            </a:r>
            <a:r>
              <a:rPr lang="ko-KR" altLang="en-US" sz="1100" dirty="0" err="1">
                <a:solidFill>
                  <a:srgbClr val="92D050"/>
                </a:solidFill>
              </a:rPr>
              <a:t>인건가</a:t>
            </a:r>
            <a:r>
              <a:rPr lang="en-US" altLang="ko-KR" sz="1100" dirty="0">
                <a:solidFill>
                  <a:srgbClr val="92D050"/>
                </a:solidFill>
              </a:rPr>
              <a:t>? </a:t>
            </a:r>
            <a:r>
              <a:rPr lang="ko-KR" altLang="en-US" sz="1100" dirty="0">
                <a:solidFill>
                  <a:srgbClr val="92D050"/>
                </a:solidFill>
              </a:rPr>
              <a:t>정의 </a:t>
            </a:r>
            <a:r>
              <a:rPr lang="ko-KR" altLang="en-US" sz="1100" dirty="0" err="1">
                <a:solidFill>
                  <a:srgbClr val="92D050"/>
                </a:solidFill>
              </a:rPr>
              <a:t>확인핟기</a:t>
            </a:r>
            <a:endParaRPr lang="ko-KR" altLang="en-US" sz="11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4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251" y="207184"/>
            <a:ext cx="2594956" cy="84022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KKT condition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871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00" y="77258"/>
            <a:ext cx="10515600" cy="1325563"/>
          </a:xfrm>
        </p:spPr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8" y="1330325"/>
            <a:ext cx="11876142" cy="10773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35867" y="6447135"/>
            <a:ext cx="88561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https://ko.wikipedia.org/wiki/%EC%84%9C%ED%8F%AC%ED%8A%B8_%EB%B2%A1%ED%84%B0_%EB%A8%B8%EC%8B%A0</a:t>
            </a:r>
            <a:r>
              <a:rPr lang="en-US" altLang="ko-KR" sz="1100" dirty="0"/>
              <a:t> 2020/07/19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644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2"/>
          <p:cNvSpPr txBox="1">
            <a:spLocks/>
          </p:cNvSpPr>
          <p:nvPr/>
        </p:nvSpPr>
        <p:spPr>
          <a:xfrm>
            <a:off x="8529645" y="4883770"/>
            <a:ext cx="229622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*</a:t>
            </a:r>
            <a:endParaRPr lang="ko-KR" altLang="en-US" sz="1000" dirty="0"/>
          </a:p>
        </p:txBody>
      </p:sp>
      <p:pic>
        <p:nvPicPr>
          <p:cNvPr id="4110" name="Picture 14" descr="https://latex.codecogs.com/gif.latex?%5Cmathcal%7BD%7D%20%3D%20%5C%7B%20%28%5Cmathbf%7Bx%7D_i%2C%20y_i%29%7C%5Cmathbf%7Bx%7D_i%20%5Cin%20%5Cmathbb%7BR%7D%5Ep%2C%20y_i%20%5Cin%20%5C%7B-1%2C1%5C%7D%5C%7D_%7Bi%3D1%7D%5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91" y="819749"/>
            <a:ext cx="2809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26609" y="677406"/>
            <a:ext cx="4345392" cy="2988507"/>
            <a:chOff x="226608" y="677406"/>
            <a:chExt cx="4785659" cy="3335793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62261" y="2064990"/>
              <a:ext cx="2733017" cy="17371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2525984" y="1000746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95278" y="1072206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89752" y="1752780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593466" y="1895701"/>
              <a:ext cx="134963" cy="14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63483" y="2338074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351798" y="2534590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986128" y="3711134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54878" y="3416785"/>
              <a:ext cx="134963" cy="142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41381" y="1666006"/>
              <a:ext cx="2733017" cy="173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419280" y="1170036"/>
              <a:ext cx="2733017" cy="17371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중괄호 21"/>
            <p:cNvSpPr/>
            <p:nvPr/>
          </p:nvSpPr>
          <p:spPr>
            <a:xfrm rot="2159822">
              <a:off x="638678" y="913618"/>
              <a:ext cx="450912" cy="1202497"/>
            </a:xfrm>
            <a:prstGeom prst="leftBrace">
              <a:avLst>
                <a:gd name="adj1" fmla="val 37867"/>
                <a:gd name="adj2" fmla="val 50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299641" y="1143666"/>
              <a:ext cx="520339" cy="2544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/>
                <a:t>Margin</a:t>
              </a:r>
              <a:endParaRPr lang="ko-KR" altLang="en-US" sz="1000" dirty="0"/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3304043" y="677406"/>
              <a:ext cx="976471" cy="184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/>
                <a:t>Class 2 (+1)</a:t>
              </a:r>
              <a:endParaRPr lang="ko-KR" altLang="en-US" sz="1000" dirty="0"/>
            </a:p>
          </p:txBody>
        </p:sp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323706" y="3828527"/>
              <a:ext cx="976471" cy="184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dirty="0"/>
                <a:t>Class 1 (-1)</a:t>
              </a:r>
              <a:endParaRPr lang="ko-KR" altLang="en-US" sz="1000" dirty="0"/>
            </a:p>
          </p:txBody>
        </p:sp>
        <p:pic>
          <p:nvPicPr>
            <p:cNvPr id="4098" name="Picture 2" descr="https://latex.codecogs.com/gif.latex?%5Cboldsymbol%7B%5Cmathbf%7Bw%5E%7BT%7Dx%7D%7D&amp;plus;b%20%3D%2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769" y="2863390"/>
              <a:ext cx="765498" cy="1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latex.codecogs.com/gif.latex?%5Cboldsymbol%7B%5Cmathbf%7Bw%5E%7BT%7Dx%7D%7D&amp;plus;b%20%3D%20-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043" y="3828960"/>
              <a:ext cx="873750" cy="1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latex.codecogs.com/gif.latex?%5Cboldsymbol%7B%5Cmathbf%7Bw%5E%7BT%7Dx%7D%7D&amp;plus;b%20%3D%2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287" y="3347876"/>
              <a:ext cx="773230" cy="1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latex.codecogs.com/gif.latex?%5Cboldsymbol%7B%5Cmathbf%7Bw%5E%7BT%7Dx%7D%7D&amp;plus;b%20%5Cgeq%2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024" y="1112593"/>
              <a:ext cx="765498" cy="14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latex.codecogs.com/gif.latex?%5Cboldsymbol%7B%5Cmathbf%7Bw%5E%7BT%7Dx%7D%7D&amp;plus;b%20%5Cleq%20-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08" y="3117728"/>
              <a:ext cx="873750" cy="14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https://latex.codecogs.com/gif.latex?%5Cboldsymbol%7B%5Cmathbf%7Bx%5E%7B&amp;plus;%7D%7D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175" y="1921021"/>
              <a:ext cx="2095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https://latex.codecogs.com/gif.latex?%5Cboldsymbol%7B%5Cmathbf%7Bx%5E%7B-%7D%7D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8" y="2501275"/>
              <a:ext cx="2095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16" name="Picture 20" descr="https://latex.codecogs.com/gif.latex?%5Cboldsymbol%7B%5Cmathbf%7Bx%5E%7B&amp;plus;%7D%7D%7D%3D%20%5Cmathbf%7Bx%5E%7B-%7D%7D&amp;plus;%5Clambda%20%5Cmathbf%7Bw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54" y="3176472"/>
            <a:ext cx="11049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latex.codecogs.com/gif.latex?%5Cboldsymbol%7B%5Cmathbf%7Bw%5E%7BT%7Dx%5E%7B&amp;plus;%7D%7D%7D&amp;plus;b%20%3D%2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54" y="3632968"/>
            <a:ext cx="10572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https://latex.codecogs.com/gif.latex?%3D%5Cmathbf%7Bw%5E%7BT%7D%28x%5E%7B-%7D%7D&amp;plus;%5Clambda%20%5Cmathbf%7Bw%7D%29%20&amp;plus;%20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36" y="3632968"/>
            <a:ext cx="1514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https://latex.codecogs.com/gif.latex?%3D%5Cmathbf%7Bw%5E%7BT%7Dx%5E%7B-%7D%7D&amp;plus;b%20&amp;plus;%5Clambda%20%5Cmathbf%7Bw%5E%7BT%7Dw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8" y="3632968"/>
            <a:ext cx="16192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s://latex.codecogs.com/gif.latex?%3D-1%20&amp;plus;%20%5Clambda%20%5Cmathbf%7Bw%5E%7BT%7Dw%7D%20%3D%2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8" y="3915137"/>
            <a:ext cx="1409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ttps://latex.codecogs.com/gif.latex?%5Clambda%20%3D%5Cfrac%7B2%7D%7B%5Cmathbf%7Bw%5E%7BT%7Dw%7D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8" y="4231484"/>
            <a:ext cx="7524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/>
          <p:cNvSpPr txBox="1">
            <a:spLocks/>
          </p:cNvSpPr>
          <p:nvPr/>
        </p:nvSpPr>
        <p:spPr>
          <a:xfrm>
            <a:off x="5262811" y="4835533"/>
            <a:ext cx="230938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Definition of geometrical margin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4134" name="Picture 38" descr="https://latex.codecogs.com/gif.latex?Margin%3D%5Cleft%20%5C%7C%20%5Cmathbf%7Bx%5E%7B&amp;plus;%7D%7D-%5Cmathbf%7Bx%5E%7B-%7D%7D%20%5Cright%20%5C%7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87" y="5264131"/>
            <a:ext cx="1628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https://latex.codecogs.com/gif.latex?%3D%5Cleft%20%5C%7C%20%5Cmathbf%7Bx%5E%7B-%7D&amp;plus;%5Clambda%20%5Cmathbf%7Bw%7D%7D%20-%5Cmathbf%7Bx%5E%7B-%7D%7D%5Cright%20%5C%7C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67" y="5264130"/>
            <a:ext cx="14382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https://latex.codecogs.com/gif.latex?%3D%5Clambda%20%5Cleft%20%5C%7C%20%5Cmathbf%7Bw%7D%20%5Cright%20%5C%7C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47" y="5281418"/>
            <a:ext cx="609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https://latex.codecogs.com/gif.latex?%3D%5Cfrac%7B2%7D%7B%5Cmathbf%7Bw%5E%7BT%7Dw%7D%7D%5Cleft%20%5C%7C%20%5Cmathbf%7Bw%7D%20%5Cright%20%5C%7C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52" y="5195692"/>
            <a:ext cx="9429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8" name="Picture 52" descr="https://latex.codecogs.com/gif.latex?%3D%5Cfrac%7B2%7D%7B%5Cleft%20%5C%7C%20%5Cmathbf%7Bw%7D%20%5Cright%20%5C%7C%5E%7B2%7D%7D%5Ccdot%20%5Cleft%20%5C%7C%20%5Cmathbf%7Bw%7D%20%5Cright%20%5C%7C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47" y="5889459"/>
            <a:ext cx="10287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0" name="Picture 54" descr="https://latex.codecogs.com/gif.latex?%3D%5Cfrac%7B2%7D%7B%5Cleft%20%5C%7C%20%5Cmathbf%7Bw%7D%20%5Cright%20%5C%7C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71" y="5908510"/>
            <a:ext cx="5238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2" name="Picture 56" descr="https://latex.codecogs.com/gif.latex?%5Cleft%20%5C%7C%20%5Ccdot%20%5Cright%20%5C%7C%20%3D%20%5Cleft%20%5C%7C%20%5Ccdot%20%5Cright%20%5C%7C_%7B2%7D%20%5C%2C%5C%2CL2%5C%2C%20norm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93" y="4867140"/>
            <a:ext cx="14573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내용 개체 틀 2"/>
          <p:cNvSpPr txBox="1">
            <a:spLocks/>
          </p:cNvSpPr>
          <p:nvPr/>
        </p:nvSpPr>
        <p:spPr>
          <a:xfrm>
            <a:off x="5291440" y="453679"/>
            <a:ext cx="4680731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n </a:t>
            </a:r>
            <a:r>
              <a:rPr lang="ko-KR" altLang="en-US" sz="1000" dirty="0"/>
              <a:t>개의 점으로 이루어진 학습용 데이터 집합을 다음과 같이 정의한다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5291440" y="1127202"/>
            <a:ext cx="34414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각</a:t>
            </a:r>
          </a:p>
        </p:txBody>
      </p:sp>
      <p:pic>
        <p:nvPicPr>
          <p:cNvPr id="4154" name="Picture 58" descr="https://latex.codecogs.com/gif.latex?%5Cboldsymbol%7B%5Cmathbf%7Bx_%7Bi%7D%7D%7D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27" y="1175487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내용 개체 틀 2"/>
          <p:cNvSpPr txBox="1">
            <a:spLocks/>
          </p:cNvSpPr>
          <p:nvPr/>
        </p:nvSpPr>
        <p:spPr>
          <a:xfrm>
            <a:off x="5841422" y="1127202"/>
            <a:ext cx="1606951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는 </a:t>
            </a:r>
            <a:r>
              <a:rPr lang="en-US" altLang="ko-KR" sz="1000" dirty="0"/>
              <a:t>p </a:t>
            </a:r>
            <a:r>
              <a:rPr lang="ko-KR" altLang="en-US" sz="1000" dirty="0"/>
              <a:t>차원 실수 벡터이고</a:t>
            </a:r>
            <a:r>
              <a:rPr lang="en-US" altLang="ko-KR" sz="1000" dirty="0"/>
              <a:t>,</a:t>
            </a:r>
            <a:endParaRPr lang="ko-KR" altLang="en-US" sz="1000" dirty="0"/>
          </a:p>
        </p:txBody>
      </p:sp>
      <p:pic>
        <p:nvPicPr>
          <p:cNvPr id="4156" name="Picture 60" descr="https://latex.codecogs.com/gif.latex?y_%7Bi%7D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73" y="1175487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내용 개체 틀 2"/>
          <p:cNvSpPr txBox="1">
            <a:spLocks/>
          </p:cNvSpPr>
          <p:nvPr/>
        </p:nvSpPr>
        <p:spPr>
          <a:xfrm>
            <a:off x="7572198" y="1119143"/>
            <a:ext cx="292929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는</a:t>
            </a:r>
          </a:p>
        </p:txBody>
      </p:sp>
      <p:pic>
        <p:nvPicPr>
          <p:cNvPr id="65" name="Picture 58" descr="https://latex.codecogs.com/gif.latex?%5Cboldsymbol%7B%5Cmathbf%7Bx_%7Bi%7D%7D%7D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27" y="1175487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내용 개체 틀 2"/>
          <p:cNvSpPr txBox="1">
            <a:spLocks/>
          </p:cNvSpPr>
          <p:nvPr/>
        </p:nvSpPr>
        <p:spPr>
          <a:xfrm>
            <a:off x="8011591" y="1119143"/>
            <a:ext cx="4169891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가 어떤 클래스에 속해 있는지를 나타내는 값으로 </a:t>
            </a:r>
            <a:r>
              <a:rPr lang="en-US" altLang="ko-KR" sz="1000" dirty="0"/>
              <a:t>1 or -1 </a:t>
            </a:r>
            <a:r>
              <a:rPr lang="ko-KR" altLang="en-US" sz="1000" dirty="0"/>
              <a:t>값을 가진다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7" name="내용 개체 틀 2"/>
          <p:cNvSpPr txBox="1">
            <a:spLocks/>
          </p:cNvSpPr>
          <p:nvPr/>
        </p:nvSpPr>
        <p:spPr>
          <a:xfrm>
            <a:off x="5291441" y="1409111"/>
            <a:ext cx="142156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학습용 데이터 집합이</a:t>
            </a:r>
          </a:p>
        </p:txBody>
      </p:sp>
      <p:pic>
        <p:nvPicPr>
          <p:cNvPr id="68" name="Picture 60" descr="https://latex.codecogs.com/gif.latex?y_%7Bi%7D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54" y="1448784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내용 개체 틀 2"/>
          <p:cNvSpPr txBox="1">
            <a:spLocks/>
          </p:cNvSpPr>
          <p:nvPr/>
        </p:nvSpPr>
        <p:spPr>
          <a:xfrm>
            <a:off x="6921020" y="1409056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값에 따라 선형적으로 분리될 수 있을 때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집합을 분리하는 것을 </a:t>
            </a:r>
            <a:r>
              <a:rPr lang="ko-KR" altLang="en-US" sz="1000" dirty="0" err="1"/>
              <a:t>초평면이라</a:t>
            </a:r>
            <a:r>
              <a:rPr lang="ko-KR" altLang="en-US" sz="1000" dirty="0"/>
              <a:t>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158" name="Picture 62" descr="https://latex.codecogs.com/gif.latex?%5Cmathbf%7Bx%5E%7B&amp;plus;%7D%7D%3A%20y_%7Bi%7D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85" y="1785693"/>
            <a:ext cx="4762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0" name="Picture 64" descr="https://latex.codecogs.com/gif.latex?%5Cmathbf%7Bx%5E%7B-%7D%7D%3A%20y_%7Bi%7D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85" y="2139419"/>
            <a:ext cx="4762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내용 개체 틀 2"/>
          <p:cNvSpPr txBox="1">
            <a:spLocks/>
          </p:cNvSpPr>
          <p:nvPr/>
        </p:nvSpPr>
        <p:spPr>
          <a:xfrm>
            <a:off x="5938343" y="1791255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= 1 </a:t>
            </a:r>
            <a:r>
              <a:rPr lang="ko-KR" altLang="en-US" sz="1000" dirty="0"/>
              <a:t>의 데이터 중 </a:t>
            </a:r>
            <a:r>
              <a:rPr lang="ko-KR" altLang="en-US" sz="1000" dirty="0" err="1"/>
              <a:t>초평면과</a:t>
            </a:r>
            <a:r>
              <a:rPr lang="ko-KR" altLang="en-US" sz="1000" dirty="0"/>
              <a:t> 가장 가까운 데이터를 </a:t>
            </a:r>
            <a:r>
              <a:rPr lang="ko-KR" altLang="en-US" sz="1000" dirty="0" err="1"/>
              <a:t>서포트</a:t>
            </a:r>
            <a:r>
              <a:rPr lang="ko-KR" altLang="en-US" sz="1000" dirty="0"/>
              <a:t> 벡터</a:t>
            </a:r>
            <a:r>
              <a:rPr lang="en-US" altLang="ko-KR" sz="1000" dirty="0"/>
              <a:t>(support vector)</a:t>
            </a:r>
            <a:r>
              <a:rPr lang="ko-KR" altLang="en-US" sz="1000" dirty="0"/>
              <a:t>라 정의</a:t>
            </a:r>
          </a:p>
        </p:txBody>
      </p:sp>
      <p:sp>
        <p:nvSpPr>
          <p:cNvPr id="73" name="내용 개체 틀 2"/>
          <p:cNvSpPr txBox="1">
            <a:spLocks/>
          </p:cNvSpPr>
          <p:nvPr/>
        </p:nvSpPr>
        <p:spPr>
          <a:xfrm>
            <a:off x="5938343" y="2119807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= -1 </a:t>
            </a:r>
            <a:r>
              <a:rPr lang="ko-KR" altLang="en-US" sz="1000" dirty="0"/>
              <a:t>의 데이터 중 </a:t>
            </a:r>
            <a:r>
              <a:rPr lang="ko-KR" altLang="en-US" sz="1000" dirty="0" err="1"/>
              <a:t>초평면과</a:t>
            </a:r>
            <a:r>
              <a:rPr lang="ko-KR" altLang="en-US" sz="1000" dirty="0"/>
              <a:t> 가장 가까운 데이터를 </a:t>
            </a:r>
            <a:r>
              <a:rPr lang="ko-KR" altLang="en-US" sz="1000" dirty="0" err="1"/>
              <a:t>서포트</a:t>
            </a:r>
            <a:r>
              <a:rPr lang="ko-KR" altLang="en-US" sz="1000" dirty="0"/>
              <a:t> 벡터</a:t>
            </a:r>
            <a:r>
              <a:rPr lang="en-US" altLang="ko-KR" sz="1000" dirty="0"/>
              <a:t>(support vector)</a:t>
            </a:r>
            <a:r>
              <a:rPr lang="ko-KR" altLang="en-US" sz="1000" dirty="0"/>
              <a:t>라 정의</a:t>
            </a:r>
          </a:p>
        </p:txBody>
      </p:sp>
      <p:sp>
        <p:nvSpPr>
          <p:cNvPr id="74" name="내용 개체 틀 2"/>
          <p:cNvSpPr txBox="1">
            <a:spLocks/>
          </p:cNvSpPr>
          <p:nvPr/>
        </p:nvSpPr>
        <p:spPr>
          <a:xfrm>
            <a:off x="5262811" y="2753342"/>
            <a:ext cx="257368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Margin </a:t>
            </a:r>
            <a:r>
              <a:rPr lang="ko-KR" altLang="en-US" sz="1000" dirty="0"/>
              <a:t>을 정의하기 위해 필요한 수식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75" name="내용 개체 틀 2"/>
          <p:cNvSpPr txBox="1">
            <a:spLocks/>
          </p:cNvSpPr>
          <p:nvPr/>
        </p:nvSpPr>
        <p:spPr>
          <a:xfrm>
            <a:off x="259500" y="4646626"/>
            <a:ext cx="3200622" cy="96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FF0000"/>
                </a:solidFill>
              </a:rPr>
              <a:t>데이터를 선형적으로 나누기 위한 </a:t>
            </a:r>
            <a:r>
              <a:rPr lang="ko-KR" altLang="en-US" sz="1000" dirty="0" err="1">
                <a:solidFill>
                  <a:srgbClr val="FF0000"/>
                </a:solidFill>
              </a:rPr>
              <a:t>초평면을</a:t>
            </a:r>
            <a:r>
              <a:rPr lang="ko-KR" altLang="en-US" sz="1000" dirty="0">
                <a:solidFill>
                  <a:srgbClr val="FF0000"/>
                </a:solidFill>
              </a:rPr>
              <a:t> 정하는데 </a:t>
            </a:r>
            <a:r>
              <a:rPr lang="en-US" altLang="ko-KR" sz="1000" dirty="0">
                <a:solidFill>
                  <a:srgbClr val="FF0000"/>
                </a:solidFill>
              </a:rPr>
              <a:t>Margin </a:t>
            </a:r>
            <a:r>
              <a:rPr lang="ko-KR" altLang="en-US" sz="1000" dirty="0">
                <a:solidFill>
                  <a:srgbClr val="FF0000"/>
                </a:solidFill>
              </a:rPr>
              <a:t>을 최대화 하는 </a:t>
            </a:r>
            <a:r>
              <a:rPr lang="ko-KR" altLang="en-US" sz="1000" dirty="0" err="1">
                <a:solidFill>
                  <a:srgbClr val="FF0000"/>
                </a:solidFill>
              </a:rPr>
              <a:t>초평면을</a:t>
            </a:r>
            <a:r>
              <a:rPr lang="ko-KR" altLang="en-US" sz="1000" dirty="0">
                <a:solidFill>
                  <a:srgbClr val="FF0000"/>
                </a:solidFill>
              </a:rPr>
              <a:t> 찾는다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Margin </a:t>
            </a:r>
            <a:r>
              <a:rPr lang="ko-KR" altLang="en-US" sz="1000" dirty="0">
                <a:solidFill>
                  <a:srgbClr val="FF0000"/>
                </a:solidFill>
              </a:rPr>
              <a:t>은 각 </a:t>
            </a:r>
            <a:r>
              <a:rPr lang="en-US" altLang="ko-KR" sz="1000" dirty="0">
                <a:solidFill>
                  <a:srgbClr val="FF0000"/>
                </a:solidFill>
              </a:rPr>
              <a:t>support vector </a:t>
            </a:r>
            <a:r>
              <a:rPr lang="ko-KR" altLang="en-US" sz="1000" dirty="0">
                <a:solidFill>
                  <a:srgbClr val="FF0000"/>
                </a:solidFill>
              </a:rPr>
              <a:t>를 지나는 </a:t>
            </a:r>
            <a:r>
              <a:rPr lang="ko-KR" altLang="en-US" sz="1000" dirty="0" err="1">
                <a:solidFill>
                  <a:srgbClr val="FF0000"/>
                </a:solidFill>
              </a:rPr>
              <a:t>초평면</a:t>
            </a:r>
            <a:r>
              <a:rPr lang="ko-KR" altLang="en-US" sz="1000" dirty="0">
                <a:solidFill>
                  <a:srgbClr val="FF0000"/>
                </a:solidFill>
              </a:rPr>
              <a:t> 사이의 거리이다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내용 개체 틀 2"/>
          <p:cNvSpPr txBox="1">
            <a:spLocks/>
          </p:cNvSpPr>
          <p:nvPr/>
        </p:nvSpPr>
        <p:spPr>
          <a:xfrm>
            <a:off x="6721158" y="3160603"/>
            <a:ext cx="3251013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법선 벡터 </a:t>
            </a:r>
            <a:r>
              <a:rPr lang="en-US" altLang="ko-KR" sz="1000" dirty="0"/>
              <a:t>w </a:t>
            </a:r>
            <a:r>
              <a:rPr lang="ko-KR" altLang="en-US" sz="1000" dirty="0"/>
              <a:t>에 상수 배 곱한 것 만큼 더한 것과 같다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2050" name="Picture 2" descr="https://latex.codecogs.com/gif.latex?%5Cmathbf%7Bw%7D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85" y="2449480"/>
            <a:ext cx="1428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내용 개체 틀 2"/>
          <p:cNvSpPr txBox="1">
            <a:spLocks/>
          </p:cNvSpPr>
          <p:nvPr/>
        </p:nvSpPr>
        <p:spPr>
          <a:xfrm>
            <a:off x="5946752" y="2394298"/>
            <a:ext cx="5173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err="1"/>
              <a:t>초평면의</a:t>
            </a:r>
            <a:r>
              <a:rPr lang="ko-KR" altLang="en-US" sz="1000" dirty="0"/>
              <a:t> 법선 벡터</a:t>
            </a:r>
            <a:r>
              <a:rPr lang="en-US" altLang="ko-KR" sz="1000" dirty="0"/>
              <a:t>(normal vector)</a:t>
            </a:r>
            <a:endParaRPr lang="ko-KR" altLang="en-US" sz="1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327987" y="2694975"/>
            <a:ext cx="6002260" cy="14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69398" y="4723903"/>
            <a:ext cx="6002260" cy="14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48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.codecogs.com/gif.latex?max%5C%2C%5C%2Cmar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1" y="445366"/>
            <a:ext cx="962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.codecogs.com/gif.latex?%3Dmax%5C%2C%5C%2C%5Cfrac%7B2%7D%7B%5Cleft%20%5C%7C%20%5Cmathbf%7Bw%7D%20%5Cright%20%5C%7C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7" y="321541"/>
            <a:ext cx="914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.codecogs.com/gif.latex?%5CLeftrightarrow%20min%5Cfrac%7B1%7D%7B2%7D%5Cleft%20%5C%7C%20%5Cboldsymbol%7B%5Cmathbf%7Bw%7D%7D%20%5Cright%20%5C%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57" y="345353"/>
            <a:ext cx="9810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748518" y="443368"/>
            <a:ext cx="2394587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계산상 편의를 </a:t>
            </a:r>
            <a:r>
              <a:rPr lang="ko-KR" altLang="en-US" sz="1000"/>
              <a:t>위해 다음과 같이 변경</a:t>
            </a:r>
            <a:endParaRPr lang="ko-KR" altLang="en-US" sz="1000" dirty="0"/>
          </a:p>
        </p:txBody>
      </p:sp>
      <p:pic>
        <p:nvPicPr>
          <p:cNvPr id="5128" name="Picture 8" descr="https://latex.codecogs.com/gif.latex?min%5Cfrac%7B1%7D%7B2%7D%5Cleft%20%5C%7C%20%5Cboldsymbol%7B%5Cmathbf%7Bw%7D%7D%20%5Cright%20%5C%7C%5CLeftrightarrow%20min%5Cfrac%7B1%7D%7B2%7D%5Cleft%20%5C%7C%20%5Cmathbf%7Bw%7D%20%5Cright%20%5C%7C%5E%7B2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91" y="345353"/>
            <a:ext cx="18859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atex.codecogs.com/gif.latex?object%20%5C%2C%5C%2Cfunction%5C%2C%5C%2C%20%3A%5C%2C%5C%2C%5Cunderset%7B%5Cmathbf%7Bw%7D%2Cb%7D%7Bmin%7D%5Cfrac%7B1%7D%7B2%7D%5Cleft%20%5C%7C%20%5Cmathbf%7Bw%7D%20%5Cright%20%5C%7C%5E%7B2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1" y="1487920"/>
            <a:ext cx="2276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atex.codecogs.com/gif.latex?subject%5C%2C%5C%2Cto%5C%2C%5C%2Cy_%7Bi%7D%28%5Cmathbf%7Bw%5E%7BT%7Dx_%7Bi%7D%7D&amp;plus;b%29%20%5Cgeq%201%20%5C%2C%5C%2Ci%3D1%2C...%2C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1" y="2049722"/>
            <a:ext cx="28956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053" y="1413164"/>
            <a:ext cx="4771506" cy="1047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9053" y="2833911"/>
            <a:ext cx="1582998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- Decision  variable </a:t>
            </a:r>
            <a:r>
              <a:rPr lang="ko-KR" altLang="en-US" sz="1000" dirty="0"/>
              <a:t>은</a:t>
            </a:r>
          </a:p>
        </p:txBody>
      </p:sp>
      <p:pic>
        <p:nvPicPr>
          <p:cNvPr id="5134" name="Picture 14" descr="https://latex.codecogs.com/gif.latex?%5Cmathbf%7Bw%7D%2C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31" y="2833911"/>
            <a:ext cx="2952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279052" y="3226398"/>
            <a:ext cx="5548169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- Objective function </a:t>
            </a:r>
            <a:r>
              <a:rPr lang="ko-KR" altLang="en-US" sz="1000" dirty="0"/>
              <a:t>은 </a:t>
            </a:r>
            <a:r>
              <a:rPr lang="en-US" altLang="ko-KR" sz="1000" dirty="0"/>
              <a:t>separating hyperplane </a:t>
            </a:r>
            <a:r>
              <a:rPr lang="ko-KR" altLang="en-US" sz="1000" dirty="0"/>
              <a:t>으로 부터 정의된 </a:t>
            </a:r>
            <a:r>
              <a:rPr lang="en-US" altLang="ko-KR" sz="1000" dirty="0"/>
              <a:t>margin </a:t>
            </a:r>
            <a:r>
              <a:rPr lang="ko-KR" altLang="en-US" sz="1000" dirty="0"/>
              <a:t>의 역수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79053" y="3616661"/>
            <a:ext cx="38606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- Constraint </a:t>
            </a:r>
            <a:r>
              <a:rPr lang="ko-KR" altLang="en-US" sz="1000" dirty="0"/>
              <a:t>는 </a:t>
            </a:r>
            <a:r>
              <a:rPr lang="en-US" altLang="ko-KR" sz="1000" dirty="0"/>
              <a:t>training data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완벽하게 </a:t>
            </a:r>
            <a:r>
              <a:rPr lang="en-US" altLang="ko-KR" sz="1000" dirty="0"/>
              <a:t>separating </a:t>
            </a:r>
            <a:r>
              <a:rPr lang="ko-KR" altLang="en-US" sz="1000" dirty="0"/>
              <a:t>하는 조건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79051" y="4012284"/>
            <a:ext cx="8549065" cy="31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- Objective function is quadratic and constraint is linear -&gt; quadratic programming -&gt; convex optimization -&gt; globally optimal solution exists</a:t>
            </a:r>
            <a:endParaRPr lang="ko-KR" altLang="en-US" sz="10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79051" y="4463830"/>
            <a:ext cx="8549065" cy="31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- Training data </a:t>
            </a:r>
            <a:r>
              <a:rPr lang="ko-KR" altLang="en-US" sz="1000" dirty="0"/>
              <a:t>가 </a:t>
            </a:r>
            <a:r>
              <a:rPr lang="en-US" altLang="ko-KR" sz="1000" dirty="0"/>
              <a:t>linearly separating </a:t>
            </a:r>
            <a:r>
              <a:rPr lang="ko-KR" altLang="en-US" sz="1000" dirty="0"/>
              <a:t>한 경우에만 해가 존재함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8979711" y="6477985"/>
            <a:ext cx="3066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9"/>
              </a:rPr>
              <a:t>https://www.youtube.com/watch?v=qFg8cDnqYCI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4154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5308" y="1064029"/>
            <a:ext cx="4771506" cy="1047403"/>
            <a:chOff x="470246" y="689957"/>
            <a:chExt cx="4771506" cy="1047403"/>
          </a:xfrm>
        </p:grpSpPr>
        <p:pic>
          <p:nvPicPr>
            <p:cNvPr id="4" name="Picture 10" descr="https://latex.codecogs.com/gif.latex?object%20%5C%2C%5C%2Cfunction%5C%2C%5C%2C%20%3A%5C%2C%5C%2C%5Cunderset%7B%5Cmathbf%7Bw%7D%2Cb%7D%7Bmin%7D%5Cfrac%7B1%7D%7B2%7D%5Cleft%20%5C%7C%20%5Cmathbf%7Bw%7D%20%5Cright%20%5C%7C%5E%7B2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24" y="764713"/>
              <a:ext cx="2276475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2" descr="https://latex.codecogs.com/gif.latex?subject%5C%2C%5C%2Cto%5C%2C%5C%2Cy_%7Bi%7D%28%5Cmathbf%7Bw%5E%7BT%7Dx_%7Bi%7D%7D&amp;plus;b%29%20%5Cgeq%201%20%5C%2C%5C%2Ci%3D1%2C...%2C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24" y="1326515"/>
              <a:ext cx="289560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70246" y="689957"/>
              <a:ext cx="4771506" cy="104740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>
          <a:xfrm>
            <a:off x="386138" y="707412"/>
            <a:ext cx="16411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/>
              <a:t>Original problem</a:t>
            </a:r>
            <a:endParaRPr lang="ko-KR" altLang="en-US" sz="1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86138" y="2935223"/>
            <a:ext cx="16411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/>
              <a:t>Lagrangian</a:t>
            </a:r>
            <a:r>
              <a:rPr lang="en-US" altLang="ko-KR" sz="1000" b="1" dirty="0"/>
              <a:t> primal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445308" y="3350310"/>
            <a:ext cx="4771506" cy="13630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https://latex.codecogs.com/gif.latex?%5Cunderset%7B%5Calpha%20%7D%7Bmax%7D%5C%2C%5Cunderset%7B%5Cmathbf%7Bw%7D%2Cb%7D%7Bmin%7D%5C%2C%5C%2C%5Cfrac%7B1%7D%7B2%7D%5Cleft%20%5C%7C%20%5Cmathbf%7Bw%7D%20%5Cright%20%5C%7C%5E%7B2%7D-%5Csum_%7Bi%3D1%7D%5E%7Bn%7D%5Calpha%20_%7Bi%7D%28y_%7Bi%7D%28%5Cmathbf%7Bw%5E%7BT%7Dx_%7Bi%7D%7D&amp;plus;b%29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3474516"/>
            <a:ext cx="29908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.codecogs.com/gif.latex?subject%5C%2C%5C%2Cto%5C%2C%5C%2C%5Calpha%20_%7Bi%7D%5Cgeq%200%5C%2C%2C%5C%2C%5C%2C%5C%2Ci%3D1%2C...%2C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6" y="4220617"/>
            <a:ext cx="22479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554586" y="3531785"/>
            <a:ext cx="384752" cy="376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654714" y="3585435"/>
            <a:ext cx="1641186" cy="25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/>
              <a:t>식 틀림</a:t>
            </a:r>
            <a:endParaRPr lang="ko-KR" altLang="en-US" sz="10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318953" y="2808017"/>
            <a:ext cx="3911542" cy="8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/>
              <a:t>나중에 정리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일단 여기까지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208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9650"/>
            <a:ext cx="9144000" cy="1246764"/>
          </a:xfrm>
        </p:spPr>
        <p:txBody>
          <a:bodyPr/>
          <a:lstStyle/>
          <a:p>
            <a:r>
              <a:rPr lang="en-US" altLang="ko-KR" dirty="0"/>
              <a:t>SVM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" y="1446414"/>
            <a:ext cx="11806151" cy="899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" y="2711913"/>
            <a:ext cx="11960283" cy="193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9" y="4790418"/>
            <a:ext cx="11876142" cy="504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35867" y="6447135"/>
            <a:ext cx="88561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https://ko.wikipedia.org/wiki/%EC%84%9C%ED%8F%AC%ED%8A%B8_%EB%B2%A1%ED%84%B0_%EB%A8%B8%EC%8B%A0</a:t>
            </a:r>
            <a:r>
              <a:rPr lang="en-US" altLang="ko-KR" sz="1100" dirty="0"/>
              <a:t> 2020/07/19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2745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필요한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Hyperplane</a:t>
            </a:r>
          </a:p>
          <a:p>
            <a:r>
              <a:rPr lang="ko-KR" altLang="en-US" sz="1400" dirty="0"/>
              <a:t>직교하는 두 직선의 기울기의 곱은 </a:t>
            </a:r>
            <a:r>
              <a:rPr lang="en-US" altLang="ko-KR" sz="1400" dirty="0"/>
              <a:t>-1</a:t>
            </a:r>
          </a:p>
          <a:p>
            <a:r>
              <a:rPr lang="ko-KR" altLang="en-US" sz="1400" dirty="0"/>
              <a:t>점과 직선 사이의 거리</a:t>
            </a:r>
            <a:r>
              <a:rPr lang="en-US" altLang="ko-KR" sz="1400" dirty="0"/>
              <a:t>, n</a:t>
            </a:r>
            <a:r>
              <a:rPr lang="ko-KR" altLang="en-US" sz="1400" dirty="0"/>
              <a:t>차원으로 일반화</a:t>
            </a:r>
            <a:endParaRPr lang="en-US" altLang="ko-KR" sz="1400" dirty="0"/>
          </a:p>
          <a:p>
            <a:r>
              <a:rPr lang="ko-KR" altLang="en-US" sz="1400" dirty="0" err="1"/>
              <a:t>라그랑주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승수법</a:t>
            </a:r>
            <a:endParaRPr lang="en-US" altLang="ko-KR" sz="1400" dirty="0"/>
          </a:p>
          <a:p>
            <a:r>
              <a:rPr lang="en-US" altLang="ko-KR" sz="1400" dirty="0"/>
              <a:t>Dual, Primal </a:t>
            </a:r>
          </a:p>
          <a:p>
            <a:r>
              <a:rPr lang="en-US" altLang="ko-KR" sz="1400" dirty="0"/>
              <a:t>KKT condition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53495" y="2307765"/>
            <a:ext cx="1738746" cy="35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법선 벡터의 개념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3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6502" y="297501"/>
            <a:ext cx="2894215" cy="49527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Hyperplane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" y="792777"/>
            <a:ext cx="9879677" cy="16453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" y="2933436"/>
            <a:ext cx="10806545" cy="3741988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6501" y="2591813"/>
            <a:ext cx="4946074" cy="34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Several specific types of hyperplanes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619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5815" y="370898"/>
            <a:ext cx="4871258" cy="49527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직교하는 두 직선의 기울기의 곱은 </a:t>
            </a:r>
            <a:r>
              <a:rPr lang="en-US" altLang="ko-KR" sz="2000" dirty="0"/>
              <a:t>-1</a:t>
            </a:r>
            <a:endParaRPr lang="ko-KR" altLang="en-US" sz="20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47007" y="1088664"/>
            <a:ext cx="924098" cy="3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Proof 1</a:t>
            </a:r>
            <a:endParaRPr lang="ko-KR" altLang="en-US" sz="1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720735" y="1157547"/>
            <a:ext cx="2593570" cy="2125980"/>
            <a:chOff x="1720735" y="1157547"/>
            <a:chExt cx="3291840" cy="2812822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2211185" y="2535382"/>
              <a:ext cx="280139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2418311" y="1271847"/>
              <a:ext cx="0" cy="2227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1720735" y="1205345"/>
              <a:ext cx="2294312" cy="1920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061555" y="2160272"/>
              <a:ext cx="1687917" cy="1755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561362" y="2443940"/>
              <a:ext cx="121225" cy="108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2561362" y="2552008"/>
              <a:ext cx="121225" cy="118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350030" y="1720735"/>
              <a:ext cx="49876" cy="6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350030" y="3511094"/>
              <a:ext cx="49876" cy="6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374968" y="1786201"/>
              <a:ext cx="0" cy="172489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s://latex.codecogs.com/gif.latex?A%281%2Ca%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064" y="1720735"/>
              <a:ext cx="504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A%27%281%2Ca%27%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8959" y="3409170"/>
              <a:ext cx="5810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y%3D%20ax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177" y="1157547"/>
              <a:ext cx="5048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y%3D%20a%27x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829" y="3798919"/>
              <a:ext cx="5429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내용 개체 틀 2"/>
          <p:cNvSpPr txBox="1">
            <a:spLocks/>
          </p:cNvSpPr>
          <p:nvPr/>
        </p:nvSpPr>
        <p:spPr>
          <a:xfrm>
            <a:off x="5327072" y="1486722"/>
            <a:ext cx="1714472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피타고라스 정리에 의해 </a:t>
            </a:r>
          </a:p>
        </p:txBody>
      </p:sp>
      <p:pic>
        <p:nvPicPr>
          <p:cNvPr id="1036" name="Picture 12" descr="https://latex.codecogs.com/gif.latex?%5Cleft%20%5C%7C%20A%20%5Cright%20%5C%7C%5E%7B2%7D&amp;plus;%5Cleft%20%5C%7C%20A%27%20%5Cright%20%5C%7C%5E%7B2%7D%20%3D%20%5Cleft%20%5C%7C%20A-A%27%20%5Cright%20%5C%7C%5E%7B2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01" y="1486722"/>
            <a:ext cx="19431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.codecogs.com/gif.latex?1&amp;plus;a%5E%7B2%7D&amp;plus;1&amp;plus;a%27%5E%7B2%7D%3D%20%28a-a%27%29%5E%7B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5" y="1818759"/>
            <a:ext cx="19907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%3D%202%20&amp;plus;%20a%5E%7B2%7D%20&amp;plus;%20a%27%5E%7B2%7D%20%3D%20a%5E%7B2%7D%20&amp;plus;%20a%27%5E%7B2%7D-2aa%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44" y="2131746"/>
            <a:ext cx="23336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tex.codecogs.com/gif.latex?aa%27%20%3D%20-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5" y="2595795"/>
            <a:ext cx="6572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직선 화살표 연결선 64"/>
          <p:cNvCxnSpPr/>
          <p:nvPr/>
        </p:nvCxnSpPr>
        <p:spPr>
          <a:xfrm>
            <a:off x="1645103" y="5460440"/>
            <a:ext cx="1273732" cy="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852229" y="4196903"/>
            <a:ext cx="0" cy="222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587038" y="4630293"/>
            <a:ext cx="942867" cy="117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내용 개체 틀 2"/>
          <p:cNvSpPr txBox="1">
            <a:spLocks/>
          </p:cNvSpPr>
          <p:nvPr/>
        </p:nvSpPr>
        <p:spPr>
          <a:xfrm>
            <a:off x="647007" y="3748737"/>
            <a:ext cx="924098" cy="3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Proof 2</a:t>
            </a:r>
            <a:endParaRPr lang="ko-KR" altLang="en-US" sz="1400" dirty="0"/>
          </a:p>
        </p:txBody>
      </p:sp>
      <p:pic>
        <p:nvPicPr>
          <p:cNvPr id="1046" name="Picture 22" descr="https://latex.codecogs.com/gif.latex?%5Cthet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94" y="5310808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atex.codecogs.com/gif.latex?%5Cmeasuredang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73" y="5258528"/>
            <a:ext cx="200121" cy="2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atex.codecogs.com/gif.latex?A%28x%2Cy%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67" y="4501502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연결선 59"/>
          <p:cNvCxnSpPr/>
          <p:nvPr/>
        </p:nvCxnSpPr>
        <p:spPr>
          <a:xfrm>
            <a:off x="2270340" y="4937760"/>
            <a:ext cx="0" cy="52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https://latex.codecogs.com/gif.latex?%5Cfrac%7By%7D%7Bx%7D%3D%5Cfrac%7Bsin%5Ctheta%20%7D%7Bcos%5Ctheta%7D%3Dtan%20%5Cthet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37" y="4854389"/>
            <a:ext cx="126682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화살표 연결선 88"/>
          <p:cNvCxnSpPr/>
          <p:nvPr/>
        </p:nvCxnSpPr>
        <p:spPr>
          <a:xfrm>
            <a:off x="5327072" y="5331649"/>
            <a:ext cx="1273732" cy="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5534198" y="4068112"/>
            <a:ext cx="0" cy="222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5269007" y="4501502"/>
            <a:ext cx="942867" cy="117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2" descr="https://latex.codecogs.com/gif.latex?%5Cthet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663" y="5182017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4" descr="https://latex.codecogs.com/gif.latex?%5Cmeasuredang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42" y="5129737"/>
            <a:ext cx="200121" cy="2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 flipV="1">
            <a:off x="4918713" y="4762764"/>
            <a:ext cx="1219657" cy="113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https://latex.codecogs.com/gif.latex?%5Ctheta%20&amp;plus;%5Cfrac%7B%5Cpi%20%7D%7B2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56" y="4960135"/>
            <a:ext cx="349393" cy="2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latex.codecogs.com/gif.latex?tan%5Ctheta%20%5Ccdot%20tan%28%5Ctheta&amp;plus;%5Cfrac%7B%5Cpi%20%7D%7B2%7D%29%3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77" y="4373592"/>
            <a:ext cx="14573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latex.codecogs.com/gif.latex?%5Cfrac%7Bsin%5Ctheta%7D%7Bcos%5Ctheta%7D%5Ccdot%20%5Cfrac%7Bsin%28%5Ctheta%20&amp;plus;%20%5Cfrac%7B%5Cpi%20%7D%7B2%7D%29%7D%7Bcos%28%5Ctheta%20&amp;plus;%20%5Cfrac%7B%5Cpi%7D%7B2%7D%29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5" y="4324613"/>
            <a:ext cx="12668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latex.codecogs.com/gif.latex?%7Bcos%28%5Ctheta%20&amp;plus;%20%5Cfrac%7B%5Cpi%7D%7B2%7D%29%7D%3D-sin%5Cthet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51" y="5167304"/>
            <a:ext cx="14859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latex.codecogs.com/gif.latex?%7Bsin%28%5Ctheta%20&amp;plus;%20%5Cfrac%7B%5Cpi%7D%7B2%7D%29%7D%3Dcos%5Ctheta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05" y="5593253"/>
            <a:ext cx="13620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atex.codecogs.com/gif.latex?%3D-%5Cfrac%7Bsin%5Ctheta%7D%7Bcos%5Ctheta%7D%5Ccdot%20%5Cfrac%7Bcos%5Ctheta%7D%7Bsin%5Ctheta%7D%3D%20-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533" y="4349779"/>
            <a:ext cx="16002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/>
          <p:cNvSpPr txBox="1">
            <a:spLocks/>
          </p:cNvSpPr>
          <p:nvPr/>
        </p:nvSpPr>
        <p:spPr>
          <a:xfrm>
            <a:off x="5676420" y="468796"/>
            <a:ext cx="1872693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법선 벡터의 개념</a:t>
            </a:r>
            <a:r>
              <a:rPr lang="ko-KR" altLang="en-US" sz="1100" dirty="0"/>
              <a:t>이 중요</a:t>
            </a:r>
          </a:p>
        </p:txBody>
      </p:sp>
    </p:spTree>
    <p:extLst>
      <p:ext uri="{BB962C8B-B14F-4D97-AF65-F5344CB8AC3E}">
        <p14:creationId xmlns:p14="http://schemas.microsoft.com/office/powerpoint/2010/main" val="182807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5815" y="370898"/>
            <a:ext cx="3376352" cy="49527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점과 직선 사이의 거리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130531" y="2119745"/>
            <a:ext cx="2385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130531" y="969258"/>
            <a:ext cx="0" cy="115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56705" y="1027447"/>
            <a:ext cx="3034146" cy="1025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atex.codecogs.com/gif.latex?ax&amp;plus;by&amp;plus;c%20%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60" y="969258"/>
            <a:ext cx="1162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2639291" y="18869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493818" y="1446415"/>
            <a:ext cx="166255" cy="463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latex.codecogs.com/gif.latex?%28x_%7B1%7D%2Cy_%7B1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6" y="1872270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atex.codecogs.com/gif.latex?%5Cleft%20%5C%7C%20%5Cmathbf%7Bd%7D%20%5Cright%20%5C%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91" y="1530022"/>
            <a:ext cx="2381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atex.codecogs.com/gif.latex?%5Cleft%20%5C%7C%20%5Cmathbf%7Bd%7D%20%5Cright%20%5C%7C%20%3D%20%5Cfrac%7B%5Cleft%20%7C%20ax_%7B1%7D&amp;plus;by_%7B1%7D&amp;plus;c%20%5Cright%20%7C%7D%7B%5Csqrt%7Ba%5E%7B2%7D&amp;plus;b%5E%7B2%7D%7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65" y="921632"/>
            <a:ext cx="15906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455815" y="2609893"/>
            <a:ext cx="674716" cy="3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Proof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2470958" y="14131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 descr="https://latex.codecogs.com/gif.latex?%28x_%7B2%7D%2Cy_%7B2%7D%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3" y="1232190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atex.codecogs.com/gif.latex?y%20%3D%20-%5Cfrac%7Ba%7D%7Bb%7Dx-%5Cfrac%7Bc%7D%7Bb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3047625"/>
            <a:ext cx="9810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2370858" y="1479970"/>
            <a:ext cx="39833" cy="12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411036" y="1548646"/>
            <a:ext cx="134216" cy="4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/>
          <p:cNvSpPr txBox="1">
            <a:spLocks/>
          </p:cNvSpPr>
          <p:nvPr/>
        </p:nvSpPr>
        <p:spPr>
          <a:xfrm>
            <a:off x="1976378" y="3089317"/>
            <a:ext cx="3169199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/>
              <a:t>직교하는 두 직선의 기울기의 곱은 </a:t>
            </a:r>
            <a:r>
              <a:rPr lang="en-US" altLang="ko-KR" sz="1100" dirty="0"/>
              <a:t>-1 </a:t>
            </a:r>
            <a:r>
              <a:rPr lang="ko-KR" altLang="en-US" sz="1100" dirty="0"/>
              <a:t>이므로  </a:t>
            </a:r>
          </a:p>
        </p:txBody>
      </p:sp>
      <p:pic>
        <p:nvPicPr>
          <p:cNvPr id="2064" name="Picture 16" descr="https://latex.codecogs.com/gif.latex?%5Cfrac%7By_%7B2%7D-y_%7B1%7D%7D%7Bx_%7B2%7D-x_%7B1%7D%7D%5Ccdot%20-%5Cfrac%7Ba%7D%7Bb%7D%20%3D%20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77" y="3028575"/>
            <a:ext cx="138112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atex.codecogs.com/gif.latex?%5Cfrac%7Bx_%7B2%7D-x_%7B1%7D%7D%7Ba%7D%20%3D%20%5Cfrac%7By_%7B2%7D-y_%7B1%7D%7D%7Bb%7D%20%3D%20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97" y="3047625"/>
            <a:ext cx="16287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atex.codecogs.com/gif.latex?%5Cleft%20%5C%7C%20%5Cboldsymbol%7B%5Cmathbf%7Bd%7D%7D%20%5Cright%20%5C%7C%3D%5Csqrt%7B%28x_%7B2%7D-x_%7B1%7D%29%5E%7B2%7D&amp;plus;%20%28y_%7B2%7D-y_%7B1%7D%29%5E%7B2%7D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3813204"/>
            <a:ext cx="2343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latex.codecogs.com/gif.latex?x_%7B2%7D-x_%7B1%7D%20%3D%20at%2C%5C%2C%5C%2C%20y_%7B2%7D-y_%7B1%7D%20%3D%20b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67" y="3089317"/>
            <a:ext cx="19431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%3D%5Csqrt%7B%28at%29%5E%7B2%7D%20&amp;plus;%20%28bt%29%5E%7B2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02" y="3812891"/>
            <a:ext cx="1257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latex.codecogs.com/gif.latex?%3D%5Csqrt%7Bt%5E%7B2%7D%28a%5E%7B2%7D&amp;plus;b%5E%7B2%7D%29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85" y="3812891"/>
            <a:ext cx="1133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atex.codecogs.com/gif.latex?%3D%5Cleft%20%7C%20t%20%5Cright%20%7C%5Csqrt%7Ba%5E%7B2%7D&amp;plus;b%5E%7B2%7D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43" y="3804265"/>
            <a:ext cx="10287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s://latex.codecogs.com/gif.latex?ax_%7B2%7D&amp;plus;by_%7B2%7D&amp;plus;c%3D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4474007"/>
            <a:ext cx="1285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s://latex.codecogs.com/gif.latex?%3Da%28x_%7B1%7D&amp;plus;at%29&amp;plus;b%28y_%7B1%7D&amp;plus;%20bt%29&amp;plus;c%3D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96" y="4464481"/>
            <a:ext cx="2438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https://latex.codecogs.com/gif.latex?%3Dax_%7B1%7D&amp;plus;by_%7B1%7D&amp;plus;c&amp;plus;t%28a%5E%7B2%7D&amp;plus;b%5E%7B2%7D%2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57" y="4445421"/>
            <a:ext cx="20574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https://latex.codecogs.com/gif.latex?t%20%3D%20-%5Cfrac%7Bax_%7B1%7D&amp;plus;by_%7B1%7D&amp;plus;c%7D%7B%28a%5E%7B2%7D&amp;plus;b%5E%7B2%7D%29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4" y="4350180"/>
            <a:ext cx="1428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https://latex.codecogs.com/gif.latex?%5Cleft%20%7C%20t%20%5Cright%20%7C%20%3D%20%5Cfrac%7B%5Cleft%20%7C%20ax_%7B1%7D&amp;plus;by_%7B1%7D&amp;plus;c%20%5Cright%20%7C%7D%7B%28a%5E%7B2%7D&amp;plus;b%5E%7B2%7D%29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23" y="4335882"/>
            <a:ext cx="14668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https://latex.codecogs.com/gif.latex?%5Cleft%20%5C%7C%20%5Cmathbf%7Bd%7D%20%5Cright%20%5C%7C%3D%5Cleft%20%7C%20t%20%5Cright%20%7C%5Csqrt%7Ba%5E%7B2%7D&amp;plus;b%5E%7B2%7D%7D%20%3D%20%5Cfrac%7B%5Cleft%20%7C%20ax_%7B1%7D&amp;plus;by_%7B1%7D&amp;plus;c%20%5Cright%20%7C%7D%7B%28a%5E%7B2%7D&amp;plus;b%5E%7B2%7D%29%7D%5Ccdot%20%5Csqrt%7Ba%5E%7B2%7D&amp;plus;b%5E%7B2%7D%7D%20%3D%20%5Cfrac%7B%5Cleft%20%7C%20ax_%7B1%7D&amp;plus;by_%7B1%7D&amp;plus;c%20%5Cright%20%7C%7D%7B%5Csqrt%7Ba%5E%7B2%7D&amp;plus;b%5E%7B2%7D%7D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0" y="5137379"/>
            <a:ext cx="4772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atex.codecogs.com/gif.latex?x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95" y="2135979"/>
            <a:ext cx="98175" cy="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y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0" y="979406"/>
            <a:ext cx="113833" cy="1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2"/>
          <p:cNvSpPr txBox="1">
            <a:spLocks/>
          </p:cNvSpPr>
          <p:nvPr/>
        </p:nvSpPr>
        <p:spPr>
          <a:xfrm>
            <a:off x="4209230" y="419055"/>
            <a:ext cx="1872693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법선 벡터의 개념</a:t>
            </a:r>
            <a:r>
              <a:rPr lang="ko-KR" altLang="en-US" sz="1100" dirty="0"/>
              <a:t>이 중요</a:t>
            </a:r>
          </a:p>
        </p:txBody>
      </p:sp>
    </p:spTree>
    <p:extLst>
      <p:ext uri="{BB962C8B-B14F-4D97-AF65-F5344CB8AC3E}">
        <p14:creationId xmlns:p14="http://schemas.microsoft.com/office/powerpoint/2010/main" val="318804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5814" y="370898"/>
            <a:ext cx="9303327" cy="49527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점과 직선 사이의 거리를 벡터공간에서 </a:t>
            </a:r>
            <a:r>
              <a:rPr lang="ko-KR" altLang="en-US" sz="2000" dirty="0" err="1"/>
              <a:t>초평면과</a:t>
            </a:r>
            <a:r>
              <a:rPr lang="ko-KR" altLang="en-US" sz="2000" dirty="0"/>
              <a:t> 한 점과의 거리로 일반화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5815" y="1243735"/>
            <a:ext cx="217100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2</a:t>
            </a:r>
            <a:r>
              <a:rPr lang="ko-KR" altLang="en-US" sz="1100" dirty="0"/>
              <a:t>차원에서의 </a:t>
            </a:r>
            <a:r>
              <a:rPr lang="ko-KR" altLang="en-US" sz="1100" dirty="0" err="1"/>
              <a:t>초평면</a:t>
            </a:r>
            <a:endParaRPr lang="ko-KR" altLang="en-US" sz="1100" dirty="0"/>
          </a:p>
        </p:txBody>
      </p:sp>
      <p:pic>
        <p:nvPicPr>
          <p:cNvPr id="3074" name="Picture 2" descr="https://latex.codecogs.com/gif.latex?ax&amp;plus;by&amp;plus;c%20%3D%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9" y="1554480"/>
            <a:ext cx="1162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latex?%5Cmathbf%7Ba%7D%3D%28a%2Cb%29%5C%2C%5C%2C%2C%20%5C%2C%5Cmathbf%7Bx%7D%3D%28x%2Cy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84" y="1535430"/>
            <a:ext cx="15811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gif.latex?%5Cmathbf%7Bax%5E%7BT%7D%7D&amp;plus;c%20%3D%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9" y="1520017"/>
            <a:ext cx="904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gif.latex?%5Cmathbf%7Bx_%7B0%7D%7D%3D%28x_%7B0%7D%2Cy_%7B0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59" y="2027150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13758" y="2028766"/>
            <a:ext cx="1223356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평면에서의 한 점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045633" y="2028766"/>
            <a:ext cx="47896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에서</a:t>
            </a:r>
          </a:p>
        </p:txBody>
      </p:sp>
      <p:pic>
        <p:nvPicPr>
          <p:cNvPr id="14" name="Picture 2" descr="https://latex.codecogs.com/gif.latex?ax&amp;plus;by&amp;plus;c%20%3D%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11" y="2046200"/>
            <a:ext cx="1162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057313" y="2027150"/>
            <a:ext cx="101097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까지 거리는 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55815" y="2798033"/>
            <a:ext cx="217100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3</a:t>
            </a:r>
            <a:r>
              <a:rPr lang="ko-KR" altLang="en-US" sz="1100" dirty="0"/>
              <a:t>차원에서의 </a:t>
            </a:r>
            <a:r>
              <a:rPr lang="ko-KR" altLang="en-US" sz="1100" dirty="0" err="1"/>
              <a:t>초평면</a:t>
            </a:r>
            <a:endParaRPr lang="ko-KR" altLang="en-US" sz="1100" dirty="0"/>
          </a:p>
        </p:txBody>
      </p:sp>
      <p:pic>
        <p:nvPicPr>
          <p:cNvPr id="3084" name="Picture 12" descr="https://latex.codecogs.com/gif.latex?ax&amp;plus;by&amp;plus;cz&amp;plus;d%3D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4" y="3108778"/>
            <a:ext cx="1543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atex.codecogs.com/gif.latex?%5Cmathbf%7Ba%7D%3D%28a%2Cb%2Cc%29%5C%2C%5C%2C%2C%5Cmathbf%7Bx%7D%3D%28x%2Cy%2Cz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03" y="3089728"/>
            <a:ext cx="1866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atex.codecogs.com/gif.latex?%5Cmathbf%7Bax%5E%7BT%7D%7D&amp;plus;d%3D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61" y="3097407"/>
            <a:ext cx="923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613758" y="3426075"/>
            <a:ext cx="1223356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공간에서의 한 점</a:t>
            </a:r>
          </a:p>
        </p:txBody>
      </p:sp>
      <p:pic>
        <p:nvPicPr>
          <p:cNvPr id="3090" name="Picture 18" descr="https://latex.codecogs.com/gif.latex?%5Cmathbf%7Bx_%7B0%7D%7D%3D%28x_%7B0%7D%2Cy_%7B0%7D%2Cz_%7B0%7D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59" y="3427349"/>
            <a:ext cx="1152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3107459" y="3412420"/>
            <a:ext cx="47896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에서</a:t>
            </a:r>
          </a:p>
        </p:txBody>
      </p:sp>
      <p:pic>
        <p:nvPicPr>
          <p:cNvPr id="24" name="Picture 12" descr="https://latex.codecogs.com/gif.latex?ax&amp;plus;by&amp;plus;cz&amp;plus;d%3D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32" y="3426075"/>
            <a:ext cx="1543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내용 개체 틀 2"/>
          <p:cNvSpPr txBox="1">
            <a:spLocks/>
          </p:cNvSpPr>
          <p:nvPr/>
        </p:nvSpPr>
        <p:spPr>
          <a:xfrm>
            <a:off x="5316220" y="3409604"/>
            <a:ext cx="101097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까지 거리는 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55814" y="4321894"/>
            <a:ext cx="2171007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n</a:t>
            </a:r>
            <a:r>
              <a:rPr lang="ko-KR" altLang="en-US" sz="1100" dirty="0"/>
              <a:t>차원에서의 </a:t>
            </a:r>
            <a:r>
              <a:rPr lang="ko-KR" altLang="en-US" sz="1100" dirty="0" err="1"/>
              <a:t>초평면</a:t>
            </a:r>
            <a:endParaRPr lang="ko-KR" altLang="en-US" sz="1100" dirty="0"/>
          </a:p>
        </p:txBody>
      </p:sp>
      <p:pic>
        <p:nvPicPr>
          <p:cNvPr id="3096" name="Picture 24" descr="https://latex.codecogs.com/gif.latex?a_%7B1%7Dx_%7B1%7D&amp;plus;a_%7B2%7Dx_%7B2%7D&amp;plus;...&amp;plus;%20a_%7Bn%7Dx_%7Bn%7D&amp;plus;b%3D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4" y="4698156"/>
            <a:ext cx="2371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s://latex.codecogs.com/gif.latex?%5Cmathbf%7Ba%7D%3D%28a_%7B1%7D%2Ca_%7B2%7D%2C...%2Ca_%7Bn%7D%29%5C%2C%5C%2C%2C%5C%2C%5C%2C%5Cboldsymbol%7B%5Cmathbf%7Bx%7D%7D%3D%28x_%7B1%7D%2Cx_%7B2%7D%2C...%2Cx_%7Bn%7D%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96" y="4661067"/>
            <a:ext cx="2847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latex.codecogs.com/gif.latex?%5Cmathbf%7Bax%5E%7BT%7D%7D&amp;plus;b%20%3D%2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44" y="4670592"/>
            <a:ext cx="904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/>
          <p:cNvSpPr txBox="1">
            <a:spLocks/>
          </p:cNvSpPr>
          <p:nvPr/>
        </p:nvSpPr>
        <p:spPr>
          <a:xfrm>
            <a:off x="613758" y="5001410"/>
            <a:ext cx="1223356" cy="310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n</a:t>
            </a:r>
            <a:r>
              <a:rPr lang="ko-KR" altLang="en-US" sz="1000" dirty="0"/>
              <a:t>차원에서의 한 점</a:t>
            </a:r>
          </a:p>
        </p:txBody>
      </p:sp>
      <p:pic>
        <p:nvPicPr>
          <p:cNvPr id="3102" name="Picture 30" descr="https://latex.codecogs.com/gif.latex?%5Cmathbf%7Bx%5E%7B*%7D%7D%3D%28x%5E%7B*%7D_%7B1%7D%2Cx%5E%7B*%7D_%7B2%7D%2C...x%5E%7B*%7D_%7Bn%7D%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14" y="5016437"/>
            <a:ext cx="1333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3285114" y="5006768"/>
            <a:ext cx="478963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에서</a:t>
            </a:r>
          </a:p>
        </p:txBody>
      </p:sp>
      <p:pic>
        <p:nvPicPr>
          <p:cNvPr id="35" name="Picture 24" descr="https://latex.codecogs.com/gif.latex?a_%7B1%7Dx_%7B1%7D&amp;plus;a_%7B2%7Dx_%7B2%7D&amp;plus;...&amp;plus;%20a_%7Bn%7Dx_%7Bn%7D&amp;plus;b%3D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50" y="5016437"/>
            <a:ext cx="2371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내용 개체 틀 2"/>
          <p:cNvSpPr txBox="1">
            <a:spLocks/>
          </p:cNvSpPr>
          <p:nvPr/>
        </p:nvSpPr>
        <p:spPr>
          <a:xfrm>
            <a:off x="6405822" y="4997254"/>
            <a:ext cx="1010978" cy="3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까지 거리는 </a:t>
            </a:r>
          </a:p>
        </p:txBody>
      </p:sp>
      <p:pic>
        <p:nvPicPr>
          <p:cNvPr id="3106" name="Picture 34" descr="https://latex.codecogs.com/gif.latex?%5Cfrac%7B%5Cleft%20%7C%20a_%7B1%7Dx_%7B1%7D%5E%7B*%7D&amp;plus;a_%7B2%7Dx_%7B2%7D%5E%7B*%7D&amp;plus;...&amp;plus;a_%7Bn%7Dx_%7Bn%7D%5E%7B*%7D&amp;plus;b%20%5Cright%20%7C%7D%7B%5Csqrt%7Ba_%7B1%7D%5E%7B2%7D&amp;plus;a_%7B2%7D%5E%7B2%7D&amp;plus;...&amp;plus;a_%7Bn%7D%5E%7B2%7D%7D%7D%3D%5Cfrac%7B%5Cleft%20%7C%20%5Cmathbf%7Bax%5E%7B*T%7D&amp;plus;b%7D%20%5Cright%20%7C%7D%7B%5Cleft%20%5C%7C%20%5Cboldsymbol%7B%5Cmathbf%7Ba%7D%7D%20%5Cright%20%5C%7C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89" y="4909738"/>
            <a:ext cx="32194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https://latex.codecogs.com/gif.latex?%5Cfrac%7B%5Cleft%20%7C%20ax_%7B0%7D&amp;plus;by_%7B0%7D&amp;plus;cz_%7B0%7D&amp;plus;d%20%5Cright%20%7C%7D%7B%5Csqrt%7Ba%5E%7B2%7D&amp;plus;b%5E%7B2%7D&amp;plus;c%5E%7B2%7D%7D%7D%3D%5Cfrac%7B%5Cleft%20%7C%20%5Cmathbf%7Bax_%7B0%7D%5E%7BT%7D%7D&amp;plus;d%20%5Cright%20%7C%7D%7B%5Cleft%20%5C%7C%20%5Cboldsymbol%7B%5Cmathbf%7Ba%7D%7D%20%5Cright%20%5C%7C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8" y="3288366"/>
            <a:ext cx="25050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https://latex.codecogs.com/gif.latex?%5Cfrac%7B%5Cleft%20%7C%20ax_%7B0%7D&amp;plus;by_%7B0%7D&amp;plus;c%20%5Cright%20%7C%7D%7B%5Csqrt%7Ba%5E%7B2%7D&amp;plus;b%5E%7B2%7D%7D%7D%3D%5Cfrac%7B%5Cleft%20%7C%20%5Cmathbf%7Bax_%7B0%7D%5E%7BT%7D%7D&amp;plus;c%20%5Cright%20%7C%7D%7B%5Cleft%20%5C%7C%20%5Cboldsymbol%7B%5Cmathbf%7Ba%7D%7D%20%5Cright%20%5C%7C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45" y="1906140"/>
            <a:ext cx="2038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내용 개체 틀 2"/>
          <p:cNvSpPr txBox="1">
            <a:spLocks/>
          </p:cNvSpPr>
          <p:nvPr/>
        </p:nvSpPr>
        <p:spPr>
          <a:xfrm>
            <a:off x="9349546" y="468796"/>
            <a:ext cx="1872693" cy="2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법선 벡터의 개념</a:t>
            </a:r>
            <a:r>
              <a:rPr lang="ko-KR" altLang="en-US" sz="1100" dirty="0"/>
              <a:t>이 중요</a:t>
            </a:r>
          </a:p>
        </p:txBody>
      </p:sp>
    </p:spTree>
    <p:extLst>
      <p:ext uri="{BB962C8B-B14F-4D97-AF65-F5344CB8AC3E}">
        <p14:creationId xmlns:p14="http://schemas.microsoft.com/office/powerpoint/2010/main" val="39025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8389</TotalTime>
  <Words>2863</Words>
  <Application>Microsoft Office PowerPoint</Application>
  <PresentationFormat>와이드스크린</PresentationFormat>
  <Paragraphs>304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SVM(support vector machine)</vt:lpstr>
      <vt:lpstr>SVM </vt:lpstr>
      <vt:lpstr>필요한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라그랑주 승수법에 관련된 정리</vt:lpstr>
      <vt:lpstr>음함수 정리</vt:lpstr>
      <vt:lpstr>보조정리</vt:lpstr>
      <vt:lpstr>최대,최소 존재성 </vt:lpstr>
      <vt:lpstr>최대,최소 존재성 </vt:lpstr>
      <vt:lpstr>라그랑주 승수법</vt:lpstr>
      <vt:lpstr>라그랑주 승수의 기하적 의미</vt:lpstr>
      <vt:lpstr>PowerPoint 프레젠테이션</vt:lpstr>
      <vt:lpstr>PowerPoint 프레젠테이션</vt:lpstr>
      <vt:lpstr>The Lagrange dual function</vt:lpstr>
      <vt:lpstr>The Lagrange dual function</vt:lpstr>
      <vt:lpstr>The Lagrange dual function</vt:lpstr>
      <vt:lpstr>The Lagrange dual function</vt:lpstr>
      <vt:lpstr>The Lagrange dual problem</vt:lpstr>
      <vt:lpstr>PowerPoint 프레젠테이션</vt:lpstr>
      <vt:lpstr>KKT condition</vt:lpstr>
      <vt:lpstr>선형SVM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고영민</cp:lastModifiedBy>
  <cp:revision>1416</cp:revision>
  <dcterms:created xsi:type="dcterms:W3CDTF">2020-07-19T01:36:42Z</dcterms:created>
  <dcterms:modified xsi:type="dcterms:W3CDTF">2021-06-09T06:24:07Z</dcterms:modified>
</cp:coreProperties>
</file>