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4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3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2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3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3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6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4814-98FE-4E6E-A381-E4D8B3601BA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FC7B-1AB5-4D84-8BF0-79CD78626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63.gif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62.gif"/><Relationship Id="rId4" Type="http://schemas.openxmlformats.org/officeDocument/2006/relationships/image" Target="../media/image6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gif"/><Relationship Id="rId13" Type="http://schemas.openxmlformats.org/officeDocument/2006/relationships/image" Target="../media/image73.gif"/><Relationship Id="rId3" Type="http://schemas.openxmlformats.org/officeDocument/2006/relationships/image" Target="../media/image16.gif"/><Relationship Id="rId7" Type="http://schemas.openxmlformats.org/officeDocument/2006/relationships/image" Target="../media/image67.gif"/><Relationship Id="rId12" Type="http://schemas.openxmlformats.org/officeDocument/2006/relationships/image" Target="../media/image72.gif"/><Relationship Id="rId17" Type="http://schemas.openxmlformats.org/officeDocument/2006/relationships/image" Target="../media/image77.gif"/><Relationship Id="rId2" Type="http://schemas.openxmlformats.org/officeDocument/2006/relationships/image" Target="../media/image5.gif"/><Relationship Id="rId16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gif"/><Relationship Id="rId11" Type="http://schemas.openxmlformats.org/officeDocument/2006/relationships/image" Target="../media/image71.gif"/><Relationship Id="rId5" Type="http://schemas.openxmlformats.org/officeDocument/2006/relationships/image" Target="../media/image65.gif"/><Relationship Id="rId15" Type="http://schemas.openxmlformats.org/officeDocument/2006/relationships/image" Target="../media/image75.gif"/><Relationship Id="rId10" Type="http://schemas.openxmlformats.org/officeDocument/2006/relationships/image" Target="../media/image70.gif"/><Relationship Id="rId4" Type="http://schemas.openxmlformats.org/officeDocument/2006/relationships/image" Target="../media/image64.gif"/><Relationship Id="rId9" Type="http://schemas.openxmlformats.org/officeDocument/2006/relationships/image" Target="../media/image69.gif"/><Relationship Id="rId14" Type="http://schemas.openxmlformats.org/officeDocument/2006/relationships/image" Target="../media/image7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gif"/><Relationship Id="rId13" Type="http://schemas.openxmlformats.org/officeDocument/2006/relationships/image" Target="../media/image88.gif"/><Relationship Id="rId18" Type="http://schemas.openxmlformats.org/officeDocument/2006/relationships/image" Target="../media/image93.gif"/><Relationship Id="rId3" Type="http://schemas.openxmlformats.org/officeDocument/2006/relationships/image" Target="../media/image78.gif"/><Relationship Id="rId21" Type="http://schemas.openxmlformats.org/officeDocument/2006/relationships/image" Target="../media/image96.gif"/><Relationship Id="rId7" Type="http://schemas.openxmlformats.org/officeDocument/2006/relationships/image" Target="../media/image82.gif"/><Relationship Id="rId12" Type="http://schemas.openxmlformats.org/officeDocument/2006/relationships/image" Target="../media/image87.gif"/><Relationship Id="rId17" Type="http://schemas.openxmlformats.org/officeDocument/2006/relationships/image" Target="../media/image92.gif"/><Relationship Id="rId2" Type="http://schemas.openxmlformats.org/officeDocument/2006/relationships/image" Target="../media/image16.gif"/><Relationship Id="rId16" Type="http://schemas.openxmlformats.org/officeDocument/2006/relationships/image" Target="../media/image91.gif"/><Relationship Id="rId20" Type="http://schemas.openxmlformats.org/officeDocument/2006/relationships/image" Target="../media/image9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gif"/><Relationship Id="rId11" Type="http://schemas.openxmlformats.org/officeDocument/2006/relationships/image" Target="../media/image86.gif"/><Relationship Id="rId5" Type="http://schemas.openxmlformats.org/officeDocument/2006/relationships/image" Target="../media/image80.gif"/><Relationship Id="rId15" Type="http://schemas.openxmlformats.org/officeDocument/2006/relationships/image" Target="../media/image90.gif"/><Relationship Id="rId10" Type="http://schemas.openxmlformats.org/officeDocument/2006/relationships/image" Target="../media/image85.gif"/><Relationship Id="rId19" Type="http://schemas.openxmlformats.org/officeDocument/2006/relationships/image" Target="../media/image94.gif"/><Relationship Id="rId4" Type="http://schemas.openxmlformats.org/officeDocument/2006/relationships/image" Target="../media/image79.gif"/><Relationship Id="rId9" Type="http://schemas.openxmlformats.org/officeDocument/2006/relationships/image" Target="../media/image84.gif"/><Relationship Id="rId14" Type="http://schemas.openxmlformats.org/officeDocument/2006/relationships/image" Target="../media/image89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gif"/><Relationship Id="rId13" Type="http://schemas.openxmlformats.org/officeDocument/2006/relationships/image" Target="../media/image35.gif"/><Relationship Id="rId3" Type="http://schemas.openxmlformats.org/officeDocument/2006/relationships/image" Target="../media/image6.gif"/><Relationship Id="rId7" Type="http://schemas.openxmlformats.org/officeDocument/2006/relationships/image" Target="../media/image100.gif"/><Relationship Id="rId12" Type="http://schemas.openxmlformats.org/officeDocument/2006/relationships/image" Target="../media/image104.gif"/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gif"/><Relationship Id="rId11" Type="http://schemas.openxmlformats.org/officeDocument/2006/relationships/image" Target="../media/image7.gif"/><Relationship Id="rId5" Type="http://schemas.openxmlformats.org/officeDocument/2006/relationships/image" Target="../media/image98.gif"/><Relationship Id="rId10" Type="http://schemas.openxmlformats.org/officeDocument/2006/relationships/image" Target="../media/image103.gif"/><Relationship Id="rId4" Type="http://schemas.openxmlformats.org/officeDocument/2006/relationships/image" Target="../media/image86.gif"/><Relationship Id="rId9" Type="http://schemas.openxmlformats.org/officeDocument/2006/relationships/image" Target="../media/image10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114.gif"/><Relationship Id="rId18" Type="http://schemas.openxmlformats.org/officeDocument/2006/relationships/image" Target="../media/image119.gif"/><Relationship Id="rId3" Type="http://schemas.openxmlformats.org/officeDocument/2006/relationships/image" Target="../media/image106.gif"/><Relationship Id="rId7" Type="http://schemas.openxmlformats.org/officeDocument/2006/relationships/image" Target="../media/image110.gif"/><Relationship Id="rId12" Type="http://schemas.openxmlformats.org/officeDocument/2006/relationships/image" Target="../media/image86.gif"/><Relationship Id="rId17" Type="http://schemas.openxmlformats.org/officeDocument/2006/relationships/image" Target="../media/image118.PNG"/><Relationship Id="rId2" Type="http://schemas.openxmlformats.org/officeDocument/2006/relationships/image" Target="../media/image105.gif"/><Relationship Id="rId16" Type="http://schemas.openxmlformats.org/officeDocument/2006/relationships/image" Target="../media/image117.gif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gif"/><Relationship Id="rId11" Type="http://schemas.openxmlformats.org/officeDocument/2006/relationships/image" Target="../media/image113.gif"/><Relationship Id="rId5" Type="http://schemas.openxmlformats.org/officeDocument/2006/relationships/image" Target="../media/image108.gif"/><Relationship Id="rId15" Type="http://schemas.openxmlformats.org/officeDocument/2006/relationships/image" Target="../media/image116.gif"/><Relationship Id="rId10" Type="http://schemas.openxmlformats.org/officeDocument/2006/relationships/image" Target="../media/image112.gif"/><Relationship Id="rId19" Type="http://schemas.openxmlformats.org/officeDocument/2006/relationships/image" Target="../media/image120.gif"/><Relationship Id="rId4" Type="http://schemas.openxmlformats.org/officeDocument/2006/relationships/image" Target="../media/image107.gif"/><Relationship Id="rId9" Type="http://schemas.openxmlformats.org/officeDocument/2006/relationships/image" Target="../media/image111.gif"/><Relationship Id="rId14" Type="http://schemas.openxmlformats.org/officeDocument/2006/relationships/image" Target="../media/image115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gif"/><Relationship Id="rId13" Type="http://schemas.openxmlformats.org/officeDocument/2006/relationships/image" Target="../media/image35.gif"/><Relationship Id="rId18" Type="http://schemas.openxmlformats.org/officeDocument/2006/relationships/image" Target="../media/image16.gif"/><Relationship Id="rId3" Type="http://schemas.openxmlformats.org/officeDocument/2006/relationships/image" Target="../media/image115.gif"/><Relationship Id="rId7" Type="http://schemas.openxmlformats.org/officeDocument/2006/relationships/image" Target="../media/image126.gif"/><Relationship Id="rId12" Type="http://schemas.openxmlformats.org/officeDocument/2006/relationships/image" Target="../media/image130.gif"/><Relationship Id="rId17" Type="http://schemas.openxmlformats.org/officeDocument/2006/relationships/image" Target="../media/image133.gif"/><Relationship Id="rId2" Type="http://schemas.openxmlformats.org/officeDocument/2006/relationships/image" Target="../media/image122.gif"/><Relationship Id="rId16" Type="http://schemas.openxmlformats.org/officeDocument/2006/relationships/image" Target="../media/image8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gif"/><Relationship Id="rId11" Type="http://schemas.openxmlformats.org/officeDocument/2006/relationships/image" Target="../media/image129.gif"/><Relationship Id="rId5" Type="http://schemas.openxmlformats.org/officeDocument/2006/relationships/image" Target="../media/image124.gif"/><Relationship Id="rId15" Type="http://schemas.openxmlformats.org/officeDocument/2006/relationships/image" Target="../media/image132.gif"/><Relationship Id="rId10" Type="http://schemas.openxmlformats.org/officeDocument/2006/relationships/image" Target="../media/image128.gif"/><Relationship Id="rId4" Type="http://schemas.openxmlformats.org/officeDocument/2006/relationships/image" Target="../media/image123.gif"/><Relationship Id="rId9" Type="http://schemas.openxmlformats.org/officeDocument/2006/relationships/image" Target="../media/image69.gif"/><Relationship Id="rId14" Type="http://schemas.openxmlformats.org/officeDocument/2006/relationships/image" Target="../media/image131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gif"/><Relationship Id="rId13" Type="http://schemas.openxmlformats.org/officeDocument/2006/relationships/image" Target="../media/image139.gif"/><Relationship Id="rId18" Type="http://schemas.openxmlformats.org/officeDocument/2006/relationships/image" Target="../media/image142.gif"/><Relationship Id="rId3" Type="http://schemas.openxmlformats.org/officeDocument/2006/relationships/image" Target="../media/image115.gif"/><Relationship Id="rId21" Type="http://schemas.openxmlformats.org/officeDocument/2006/relationships/image" Target="../media/image145.gif"/><Relationship Id="rId7" Type="http://schemas.openxmlformats.org/officeDocument/2006/relationships/image" Target="../media/image55.gif"/><Relationship Id="rId12" Type="http://schemas.openxmlformats.org/officeDocument/2006/relationships/image" Target="../media/image138.gif"/><Relationship Id="rId17" Type="http://schemas.openxmlformats.org/officeDocument/2006/relationships/image" Target="../media/image141.gif"/><Relationship Id="rId2" Type="http://schemas.openxmlformats.org/officeDocument/2006/relationships/image" Target="../media/image86.gif"/><Relationship Id="rId16" Type="http://schemas.openxmlformats.org/officeDocument/2006/relationships/image" Target="../media/image132.gif"/><Relationship Id="rId20" Type="http://schemas.openxmlformats.org/officeDocument/2006/relationships/image" Target="../media/image14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11" Type="http://schemas.openxmlformats.org/officeDocument/2006/relationships/image" Target="../media/image137.gif"/><Relationship Id="rId5" Type="http://schemas.openxmlformats.org/officeDocument/2006/relationships/image" Target="../media/image112.gif"/><Relationship Id="rId15" Type="http://schemas.openxmlformats.org/officeDocument/2006/relationships/image" Target="../media/image131.gif"/><Relationship Id="rId10" Type="http://schemas.openxmlformats.org/officeDocument/2006/relationships/image" Target="../media/image136.gif"/><Relationship Id="rId19" Type="http://schemas.openxmlformats.org/officeDocument/2006/relationships/image" Target="../media/image143.gif"/><Relationship Id="rId4" Type="http://schemas.openxmlformats.org/officeDocument/2006/relationships/image" Target="../media/image122.gif"/><Relationship Id="rId9" Type="http://schemas.openxmlformats.org/officeDocument/2006/relationships/image" Target="../media/image135.gif"/><Relationship Id="rId14" Type="http://schemas.openxmlformats.org/officeDocument/2006/relationships/image" Target="../media/image140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gif"/><Relationship Id="rId13" Type="http://schemas.openxmlformats.org/officeDocument/2006/relationships/image" Target="../media/image155.gif"/><Relationship Id="rId18" Type="http://schemas.openxmlformats.org/officeDocument/2006/relationships/image" Target="../media/image160.gif"/><Relationship Id="rId3" Type="http://schemas.openxmlformats.org/officeDocument/2006/relationships/image" Target="../media/image147.gif"/><Relationship Id="rId7" Type="http://schemas.openxmlformats.org/officeDocument/2006/relationships/image" Target="../media/image151.gif"/><Relationship Id="rId12" Type="http://schemas.openxmlformats.org/officeDocument/2006/relationships/image" Target="../media/image154.gif"/><Relationship Id="rId17" Type="http://schemas.openxmlformats.org/officeDocument/2006/relationships/image" Target="../media/image159.gif"/><Relationship Id="rId2" Type="http://schemas.openxmlformats.org/officeDocument/2006/relationships/image" Target="../media/image146.gif"/><Relationship Id="rId16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gif"/><Relationship Id="rId11" Type="http://schemas.openxmlformats.org/officeDocument/2006/relationships/image" Target="../media/image115.gif"/><Relationship Id="rId5" Type="http://schemas.openxmlformats.org/officeDocument/2006/relationships/image" Target="../media/image149.gif"/><Relationship Id="rId15" Type="http://schemas.openxmlformats.org/officeDocument/2006/relationships/image" Target="../media/image157.gif"/><Relationship Id="rId10" Type="http://schemas.openxmlformats.org/officeDocument/2006/relationships/image" Target="../media/image16.gif"/><Relationship Id="rId4" Type="http://schemas.openxmlformats.org/officeDocument/2006/relationships/image" Target="../media/image148.gif"/><Relationship Id="rId9" Type="http://schemas.openxmlformats.org/officeDocument/2006/relationships/image" Target="../media/image153.gif"/><Relationship Id="rId14" Type="http://schemas.openxmlformats.org/officeDocument/2006/relationships/image" Target="../media/image156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gif"/><Relationship Id="rId3" Type="http://schemas.openxmlformats.org/officeDocument/2006/relationships/image" Target="../media/image115.gif"/><Relationship Id="rId7" Type="http://schemas.openxmlformats.org/officeDocument/2006/relationships/image" Target="../media/image163.gif"/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gif"/><Relationship Id="rId5" Type="http://schemas.openxmlformats.org/officeDocument/2006/relationships/image" Target="../media/image161.gif"/><Relationship Id="rId10" Type="http://schemas.openxmlformats.org/officeDocument/2006/relationships/image" Target="../media/image166.gif"/><Relationship Id="rId4" Type="http://schemas.openxmlformats.org/officeDocument/2006/relationships/image" Target="../media/image122.gif"/><Relationship Id="rId9" Type="http://schemas.openxmlformats.org/officeDocument/2006/relationships/image" Target="../media/image165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gif"/><Relationship Id="rId3" Type="http://schemas.openxmlformats.org/officeDocument/2006/relationships/image" Target="../media/image167.gif"/><Relationship Id="rId7" Type="http://schemas.openxmlformats.org/officeDocument/2006/relationships/image" Target="../media/image170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72.PNG"/><Relationship Id="rId5" Type="http://schemas.openxmlformats.org/officeDocument/2006/relationships/image" Target="../media/image169.gif"/><Relationship Id="rId10" Type="http://schemas.openxmlformats.org/officeDocument/2006/relationships/image" Target="../media/image171.gif"/><Relationship Id="rId4" Type="http://schemas.openxmlformats.org/officeDocument/2006/relationships/image" Target="../media/image168.gif"/><Relationship Id="rId9" Type="http://schemas.openxmlformats.org/officeDocument/2006/relationships/image" Target="../media/image3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gif"/><Relationship Id="rId13" Type="http://schemas.openxmlformats.org/officeDocument/2006/relationships/image" Target="../media/image180.gif"/><Relationship Id="rId3" Type="http://schemas.openxmlformats.org/officeDocument/2006/relationships/image" Target="../media/image173.gif"/><Relationship Id="rId7" Type="http://schemas.openxmlformats.org/officeDocument/2006/relationships/image" Target="../media/image175.gif"/><Relationship Id="rId12" Type="http://schemas.openxmlformats.org/officeDocument/2006/relationships/image" Target="../media/image179.gif"/><Relationship Id="rId2" Type="http://schemas.openxmlformats.org/officeDocument/2006/relationships/image" Target="../media/image1.gif"/><Relationship Id="rId16" Type="http://schemas.openxmlformats.org/officeDocument/2006/relationships/image" Target="../media/image18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11" Type="http://schemas.openxmlformats.org/officeDocument/2006/relationships/image" Target="../media/image60.gif"/><Relationship Id="rId5" Type="http://schemas.openxmlformats.org/officeDocument/2006/relationships/image" Target="../media/image17.gif"/><Relationship Id="rId15" Type="http://schemas.openxmlformats.org/officeDocument/2006/relationships/image" Target="../media/image182.gif"/><Relationship Id="rId10" Type="http://schemas.openxmlformats.org/officeDocument/2006/relationships/image" Target="../media/image178.gif"/><Relationship Id="rId4" Type="http://schemas.openxmlformats.org/officeDocument/2006/relationships/image" Target="../media/image174.gif"/><Relationship Id="rId9" Type="http://schemas.openxmlformats.org/officeDocument/2006/relationships/image" Target="../media/image177.PNG"/><Relationship Id="rId14" Type="http://schemas.openxmlformats.org/officeDocument/2006/relationships/image" Target="../media/image181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7.gif"/><Relationship Id="rId7" Type="http://schemas.openxmlformats.org/officeDocument/2006/relationships/image" Target="../media/image60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gif"/><Relationship Id="rId5" Type="http://schemas.openxmlformats.org/officeDocument/2006/relationships/image" Target="../media/image55.gif"/><Relationship Id="rId10" Type="http://schemas.openxmlformats.org/officeDocument/2006/relationships/image" Target="../media/image178.gif"/><Relationship Id="rId4" Type="http://schemas.openxmlformats.org/officeDocument/2006/relationships/image" Target="../media/image39.gif"/><Relationship Id="rId9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gif"/><Relationship Id="rId3" Type="http://schemas.openxmlformats.org/officeDocument/2006/relationships/image" Target="../media/image44.gif"/><Relationship Id="rId7" Type="http://schemas.openxmlformats.org/officeDocument/2006/relationships/image" Target="../media/image187.gif"/><Relationship Id="rId2" Type="http://schemas.openxmlformats.org/officeDocument/2006/relationships/image" Target="../media/image17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gif"/><Relationship Id="rId5" Type="http://schemas.openxmlformats.org/officeDocument/2006/relationships/image" Target="../media/image185.gif"/><Relationship Id="rId4" Type="http://schemas.openxmlformats.org/officeDocument/2006/relationships/image" Target="../media/image16.gif"/><Relationship Id="rId9" Type="http://schemas.openxmlformats.org/officeDocument/2006/relationships/image" Target="../media/image51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gif"/><Relationship Id="rId13" Type="http://schemas.openxmlformats.org/officeDocument/2006/relationships/image" Target="../media/image194.gif"/><Relationship Id="rId3" Type="http://schemas.openxmlformats.org/officeDocument/2006/relationships/image" Target="../media/image16.gif"/><Relationship Id="rId7" Type="http://schemas.openxmlformats.org/officeDocument/2006/relationships/image" Target="../media/image190.gif"/><Relationship Id="rId12" Type="http://schemas.openxmlformats.org/officeDocument/2006/relationships/image" Target="../media/image60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gif"/><Relationship Id="rId11" Type="http://schemas.openxmlformats.org/officeDocument/2006/relationships/image" Target="../media/image193.gif"/><Relationship Id="rId5" Type="http://schemas.openxmlformats.org/officeDocument/2006/relationships/image" Target="../media/image39.gif"/><Relationship Id="rId10" Type="http://schemas.openxmlformats.org/officeDocument/2006/relationships/image" Target="../media/image192.gif"/><Relationship Id="rId4" Type="http://schemas.openxmlformats.org/officeDocument/2006/relationships/image" Target="../media/image37.gif"/><Relationship Id="rId9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gif"/><Relationship Id="rId3" Type="http://schemas.openxmlformats.org/officeDocument/2006/relationships/image" Target="../media/image20.gif"/><Relationship Id="rId7" Type="http://schemas.openxmlformats.org/officeDocument/2006/relationships/image" Target="../media/image19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gif"/><Relationship Id="rId5" Type="http://schemas.openxmlformats.org/officeDocument/2006/relationships/image" Target="../media/image196.gif"/><Relationship Id="rId4" Type="http://schemas.openxmlformats.org/officeDocument/2006/relationships/image" Target="../media/image19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29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28" Type="http://schemas.openxmlformats.org/officeDocument/2006/relationships/image" Target="../media/image27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31" Type="http://schemas.openxmlformats.org/officeDocument/2006/relationships/image" Target="../media/image30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Relationship Id="rId27" Type="http://schemas.openxmlformats.org/officeDocument/2006/relationships/image" Target="../media/image26.gif"/><Relationship Id="rId30" Type="http://schemas.openxmlformats.org/officeDocument/2006/relationships/image" Target="../media/image2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gif"/><Relationship Id="rId3" Type="http://schemas.openxmlformats.org/officeDocument/2006/relationships/image" Target="../media/image31.gif"/><Relationship Id="rId7" Type="http://schemas.openxmlformats.org/officeDocument/2006/relationships/image" Target="../media/image34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15.gif"/><Relationship Id="rId4" Type="http://schemas.openxmlformats.org/officeDocument/2006/relationships/image" Target="../media/image3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gif"/><Relationship Id="rId3" Type="http://schemas.openxmlformats.org/officeDocument/2006/relationships/image" Target="../media/image36.gif"/><Relationship Id="rId7" Type="http://schemas.openxmlformats.org/officeDocument/2006/relationships/image" Target="../media/image11.gif"/><Relationship Id="rId12" Type="http://schemas.openxmlformats.org/officeDocument/2006/relationships/image" Target="../media/image43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11" Type="http://schemas.openxmlformats.org/officeDocument/2006/relationships/image" Target="../media/image42.gif"/><Relationship Id="rId5" Type="http://schemas.openxmlformats.org/officeDocument/2006/relationships/image" Target="../media/image38.gif"/><Relationship Id="rId10" Type="http://schemas.openxmlformats.org/officeDocument/2006/relationships/image" Target="../media/image14.gif"/><Relationship Id="rId4" Type="http://schemas.openxmlformats.org/officeDocument/2006/relationships/image" Target="../media/image37.gif"/><Relationship Id="rId9" Type="http://schemas.openxmlformats.org/officeDocument/2006/relationships/image" Target="../media/image4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53.gif"/><Relationship Id="rId18" Type="http://schemas.openxmlformats.org/officeDocument/2006/relationships/image" Target="../media/image58.gif"/><Relationship Id="rId3" Type="http://schemas.openxmlformats.org/officeDocument/2006/relationships/image" Target="../media/image45.gif"/><Relationship Id="rId7" Type="http://schemas.openxmlformats.org/officeDocument/2006/relationships/image" Target="../media/image48.gif"/><Relationship Id="rId12" Type="http://schemas.openxmlformats.org/officeDocument/2006/relationships/image" Target="../media/image52.gif"/><Relationship Id="rId17" Type="http://schemas.openxmlformats.org/officeDocument/2006/relationships/image" Target="../media/image57.gif"/><Relationship Id="rId2" Type="http://schemas.openxmlformats.org/officeDocument/2006/relationships/image" Target="../media/image44.gif"/><Relationship Id="rId16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gif"/><Relationship Id="rId11" Type="http://schemas.openxmlformats.org/officeDocument/2006/relationships/image" Target="../media/image51.gif"/><Relationship Id="rId5" Type="http://schemas.openxmlformats.org/officeDocument/2006/relationships/image" Target="../media/image46.gif"/><Relationship Id="rId15" Type="http://schemas.openxmlformats.org/officeDocument/2006/relationships/image" Target="../media/image55.gif"/><Relationship Id="rId10" Type="http://schemas.openxmlformats.org/officeDocument/2006/relationships/image" Target="../media/image50.gif"/><Relationship Id="rId4" Type="http://schemas.openxmlformats.org/officeDocument/2006/relationships/image" Target="../media/image37.gif"/><Relationship Id="rId9" Type="http://schemas.openxmlformats.org/officeDocument/2006/relationships/image" Target="../media/image49.gif"/><Relationship Id="rId14" Type="http://schemas.openxmlformats.org/officeDocument/2006/relationships/image" Target="../media/image5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706582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Convex function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978430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2020/08/10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371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Sublevel sets </a:t>
            </a:r>
            <a:endParaRPr lang="ko-KR" altLang="en-US" sz="1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5" y="958299"/>
            <a:ext cx="4099562" cy="845563"/>
            <a:chOff x="189805" y="958299"/>
            <a:chExt cx="4099562" cy="845563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5" y="958299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6" y="1221132"/>
              <a:ext cx="4041372" cy="4894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The   -sublevel set of a function                    is defined as 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%5Calph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86" y="130746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24" y="1226501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C_%7B%5Calpha%7D%20%3D%20%5Cleft%20%5C%7B%20%5Cmathbf%7Bx%7D%5Cin%20%5Cmathbf%7Bdom%7D%5C%2Cf%20%5Cmid%20f%28%5Cmathbf%7Bx%7D%29%5Cleq%20%5Calpha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295" y="1529655"/>
              <a:ext cx="2247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5" y="958299"/>
              <a:ext cx="4099562" cy="845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189805" y="1980968"/>
            <a:ext cx="11497890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어떤    값이든지 </a:t>
            </a: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sublevel sets 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convex set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반대로 어떤    값이든지 </a:t>
            </a:r>
            <a:r>
              <a:rPr lang="en-US" altLang="ko-KR" sz="1100" dirty="0" smtClean="0"/>
              <a:t>sublevel sets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convex set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convex function</a:t>
            </a:r>
            <a:r>
              <a:rPr lang="ko-KR" altLang="en-US" sz="1100" dirty="0" smtClean="0"/>
              <a:t>인 것은 아니다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32" name="Picture 8" descr="https://latex.codecogs.com/gif.latex?%5C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3" y="2066695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latex.codecogs.com/gif.latex?%5C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17" y="2066695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981161" y="2420907"/>
            <a:ext cx="3033885" cy="1462270"/>
            <a:chOff x="1807702" y="2643448"/>
            <a:chExt cx="3033885" cy="146227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1946564" y="3541222"/>
              <a:ext cx="227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946564" y="2643448"/>
              <a:ext cx="0" cy="89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 20"/>
            <p:cNvSpPr/>
            <p:nvPr/>
          </p:nvSpPr>
          <p:spPr>
            <a:xfrm>
              <a:off x="2264814" y="2726575"/>
              <a:ext cx="1820488" cy="615648"/>
            </a:xfrm>
            <a:custGeom>
              <a:avLst/>
              <a:gdLst>
                <a:gd name="connsiteX0" fmla="*/ 0 w 1820488"/>
                <a:gd name="connsiteY0" fmla="*/ 0 h 615648"/>
                <a:gd name="connsiteX1" fmla="*/ 914400 w 1820488"/>
                <a:gd name="connsiteY1" fmla="*/ 615142 h 615648"/>
                <a:gd name="connsiteX2" fmla="*/ 1820488 w 1820488"/>
                <a:gd name="connsiteY2" fmla="*/ 83127 h 61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0488" h="615648">
                  <a:moveTo>
                    <a:pt x="0" y="0"/>
                  </a:moveTo>
                  <a:cubicBezTo>
                    <a:pt x="305492" y="300643"/>
                    <a:pt x="610985" y="601287"/>
                    <a:pt x="914400" y="615142"/>
                  </a:cubicBezTo>
                  <a:cubicBezTo>
                    <a:pt x="1217815" y="628997"/>
                    <a:pt x="1519151" y="356062"/>
                    <a:pt x="1820488" y="8312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8" descr="https://latex.codecogs.com/gif.latex?%5Calph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702" y="2958199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직선 화살표 연결선 27"/>
            <p:cNvCxnSpPr/>
            <p:nvPr/>
          </p:nvCxnSpPr>
          <p:spPr>
            <a:xfrm>
              <a:off x="1946564" y="3001148"/>
              <a:ext cx="22776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555760" y="2996299"/>
              <a:ext cx="0" cy="54492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860223" y="2996299"/>
              <a:ext cx="0" cy="54492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오른쪽 중괄호 23"/>
            <p:cNvSpPr/>
            <p:nvPr/>
          </p:nvSpPr>
          <p:spPr>
            <a:xfrm rot="5400000">
              <a:off x="3145521" y="3047691"/>
              <a:ext cx="124941" cy="1304463"/>
            </a:xfrm>
            <a:prstGeom prst="righ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2885034" y="3842885"/>
              <a:ext cx="1956553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Sublevel sets is convex set</a:t>
              </a:r>
              <a:endParaRPr lang="ko-KR" altLang="en-US" sz="1100" dirty="0"/>
            </a:p>
          </p:txBody>
        </p:sp>
        <p:pic>
          <p:nvPicPr>
            <p:cNvPr id="1034" name="Picture 10" descr="https://latex.codecogs.com/gif.latex?C_%7B%5Calpha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009" y="3882296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6181176" y="2500512"/>
            <a:ext cx="4604098" cy="1452066"/>
            <a:chOff x="7007717" y="2723053"/>
            <a:chExt cx="4604098" cy="145206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7146579" y="2723053"/>
              <a:ext cx="0" cy="89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7007717" y="2952160"/>
              <a:ext cx="4604098" cy="1222959"/>
              <a:chOff x="7007717" y="2952160"/>
              <a:chExt cx="4604098" cy="1222959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7146579" y="3620827"/>
                <a:ext cx="2277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자유형 29"/>
              <p:cNvSpPr/>
              <p:nvPr/>
            </p:nvSpPr>
            <p:spPr>
              <a:xfrm>
                <a:off x="7456516" y="2952160"/>
                <a:ext cx="1720735" cy="638938"/>
              </a:xfrm>
              <a:custGeom>
                <a:avLst/>
                <a:gdLst>
                  <a:gd name="connsiteX0" fmla="*/ 0 w 1720735"/>
                  <a:gd name="connsiteY0" fmla="*/ 23796 h 638938"/>
                  <a:gd name="connsiteX1" fmla="*/ 1180408 w 1720735"/>
                  <a:gd name="connsiteY1" fmla="*/ 73673 h 638938"/>
                  <a:gd name="connsiteX2" fmla="*/ 1720735 w 1720735"/>
                  <a:gd name="connsiteY2" fmla="*/ 638938 h 63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0735" h="638938">
                    <a:moveTo>
                      <a:pt x="0" y="23796"/>
                    </a:moveTo>
                    <a:cubicBezTo>
                      <a:pt x="446809" y="-2528"/>
                      <a:pt x="893619" y="-28851"/>
                      <a:pt x="1180408" y="73673"/>
                    </a:cubicBezTo>
                    <a:cubicBezTo>
                      <a:pt x="1467197" y="176197"/>
                      <a:pt x="1593966" y="407567"/>
                      <a:pt x="1720735" y="6389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8" descr="https://latex.codecogs.com/gif.latex?%5Calph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7717" y="3133841"/>
                <a:ext cx="10477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1" name="직선 화살표 연결선 40"/>
              <p:cNvCxnSpPr/>
              <p:nvPr/>
            </p:nvCxnSpPr>
            <p:spPr>
              <a:xfrm>
                <a:off x="7146579" y="3175658"/>
                <a:ext cx="2277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>
                <a:off x="8890059" y="3187492"/>
                <a:ext cx="0" cy="4499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9177251" y="3187492"/>
                <a:ext cx="0" cy="4499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오른쪽 중괄호 47"/>
              <p:cNvSpPr/>
              <p:nvPr/>
            </p:nvSpPr>
            <p:spPr>
              <a:xfrm rot="5400000">
                <a:off x="8972710" y="3610056"/>
                <a:ext cx="114673" cy="294408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Picture 10" descr="https://latex.codecogs.com/gif.latex?C_%7B%5Calpha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5482" y="3944203"/>
                <a:ext cx="200025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내용 개체 틀 2"/>
              <p:cNvSpPr txBox="1">
                <a:spLocks/>
              </p:cNvSpPr>
              <p:nvPr/>
            </p:nvSpPr>
            <p:spPr>
              <a:xfrm>
                <a:off x="8745507" y="3912286"/>
                <a:ext cx="1956553" cy="262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Sublevel sets is convex set</a:t>
                </a:r>
                <a:endParaRPr lang="ko-KR" altLang="en-US" sz="1100" dirty="0"/>
              </a:p>
            </p:txBody>
          </p:sp>
          <p:sp>
            <p:nvSpPr>
              <p:cNvPr id="51" name="내용 개체 틀 2"/>
              <p:cNvSpPr txBox="1">
                <a:spLocks/>
              </p:cNvSpPr>
              <p:nvPr/>
            </p:nvSpPr>
            <p:spPr>
              <a:xfrm>
                <a:off x="9655262" y="3261756"/>
                <a:ext cx="1956553" cy="262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But function is not convex</a:t>
                </a:r>
                <a:endParaRPr lang="ko-KR" altLang="en-US" sz="1100" dirty="0"/>
              </a:p>
            </p:txBody>
          </p:sp>
        </p:grpSp>
      </p:grpSp>
      <p:sp>
        <p:nvSpPr>
          <p:cNvPr id="55" name="내용 개체 틀 2"/>
          <p:cNvSpPr txBox="1">
            <a:spLocks/>
          </p:cNvSpPr>
          <p:nvPr/>
        </p:nvSpPr>
        <p:spPr>
          <a:xfrm>
            <a:off x="189805" y="4462080"/>
            <a:ext cx="11497890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만약    가 </a:t>
            </a:r>
            <a:r>
              <a:rPr lang="en-US" altLang="ko-KR" sz="1100" dirty="0" smtClean="0"/>
              <a:t>concave </a:t>
            </a:r>
            <a:r>
              <a:rPr lang="ko-KR" altLang="en-US" sz="1100" dirty="0" smtClean="0"/>
              <a:t>라면                                       로 정의되는    </a:t>
            </a:r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superlevel</a:t>
            </a:r>
            <a:r>
              <a:rPr lang="en-US" altLang="ko-KR" sz="1100" dirty="0" smtClean="0"/>
              <a:t> set 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convex set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1036" name="Picture 12" descr="https://latex.codecogs.com/gif.latex?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" y="4479281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gif.latex?%5Cleft%20%5C%7B%5Cmathbf%7Bx%7D%5Cin%20%5Cmathbf%7Bdom%7D%5C%2Cf%20%5Cmid%20f%28%5Cmathbf%7Bx%7D%29%5Cgeq%20%5Calpha%20%5Cright%20%5C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68" y="4469755"/>
            <a:ext cx="1800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s://latex.codecogs.com/gif.latex?%5C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17" y="4542235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내용 개체 틀 2"/>
          <p:cNvSpPr txBox="1">
            <a:spLocks/>
          </p:cNvSpPr>
          <p:nvPr/>
        </p:nvSpPr>
        <p:spPr>
          <a:xfrm>
            <a:off x="189805" y="5126682"/>
            <a:ext cx="11497890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Sublevel set </a:t>
            </a:r>
            <a:r>
              <a:rPr lang="ko-KR" altLang="en-US" sz="1100" dirty="0" smtClean="0"/>
              <a:t>의 성질은 </a:t>
            </a: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sublevel set </a:t>
            </a:r>
            <a:r>
              <a:rPr lang="ko-KR" altLang="en-US" sz="1100" dirty="0" smtClean="0"/>
              <a:t>으로 표현함으로써 집합의 </a:t>
            </a:r>
            <a:r>
              <a:rPr lang="en-US" altLang="ko-KR" sz="1100" dirty="0" smtClean="0"/>
              <a:t>convexity </a:t>
            </a:r>
            <a:r>
              <a:rPr lang="ko-KR" altLang="en-US" sz="1100" dirty="0" smtClean="0"/>
              <a:t>를 확인하는 좋은 방법이다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1003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Jensen’s inequality and extensions</a:t>
            </a:r>
            <a:endParaRPr lang="ko-KR" altLang="en-US" sz="1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89805" y="925048"/>
            <a:ext cx="8146475" cy="986040"/>
            <a:chOff x="189805" y="925048"/>
            <a:chExt cx="8146475" cy="986040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5" y="925048"/>
              <a:ext cx="4897584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때로 </a:t>
              </a:r>
              <a:r>
                <a:rPr lang="en-US" altLang="ko-KR" sz="1100" dirty="0" smtClean="0"/>
                <a:t>convex function</a:t>
              </a:r>
              <a:r>
                <a:rPr lang="ko-KR" altLang="en-US" sz="1100" dirty="0" smtClean="0"/>
                <a:t>을 </a:t>
              </a:r>
              <a:r>
                <a:rPr lang="en-US" altLang="ko-KR" sz="1100" dirty="0" smtClean="0"/>
                <a:t>Jensen’s inequality </a:t>
              </a:r>
              <a:r>
                <a:rPr lang="ko-KR" altLang="en-US" sz="1100" dirty="0" smtClean="0"/>
                <a:t>라고도 불린다</a:t>
              </a:r>
              <a:r>
                <a:rPr lang="en-US" altLang="ko-KR" sz="1100" dirty="0" smtClean="0"/>
                <a:t>.               …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f%28%5Cmathbf%7B%5Ctheta%20x%7D&amp;plus;%281-%5Ctheta%29%5Cmathbf%7By%7D%29%5Cleq%20%5Ctheta%20f%5Cmathbf%7B%28x%29%7D&amp;plus;%20%281-%5Ctheta%29f%28%5Cmathbf%7By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830" y="933361"/>
              <a:ext cx="2962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6" y="1290808"/>
              <a:ext cx="8146474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이를 두개 이상의 점에 대해 확장하여    는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이고                               </a:t>
              </a:r>
              <a:r>
                <a:rPr lang="en-US" altLang="ko-KR" sz="1100" dirty="0" smtClean="0"/>
                <a:t>,                                                  </a:t>
              </a:r>
              <a:r>
                <a:rPr lang="ko-KR" altLang="en-US" sz="1100" dirty="0" smtClean="0"/>
                <a:t>이면</a:t>
              </a:r>
              <a:endParaRPr lang="ko-KR" altLang="en-US" sz="1100" dirty="0"/>
            </a:p>
          </p:txBody>
        </p:sp>
        <p:pic>
          <p:nvPicPr>
            <p:cNvPr id="1028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311" y="131574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f%7Bx_%7B1%7D%2C...%2Cx_%7Bk%7D%7D%5Cin%20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467" y="1315746"/>
              <a:ext cx="1371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%5Ctheta%20_%7B1%7D%2C...%2C%5Ctheta%20_%7Bk%7D%5Cgeq%200%2C%5C%2C%5C%2C%5C%2C%20%5Ctheta%20_%7B1%7D&amp;plus;...&amp;plus;%5Ctheta%20_%7Bk%7D%3D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469" y="1315746"/>
              <a:ext cx="22479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f%28%5Ctheta%20_%7B1%7D%5Cmathbf%7Bx_%7B1%7D%7D&amp;plus;%20...&amp;plus;%5Ctheta%20_%7Bk%7D%5Cmathbf%7Bx_%7Bk%7D%7D%29%5Cleq%20%5Ctheta%20_%7B1%7Df%28%5Cmathbf%7Bx_%7B1%7D%7D%29&amp;plus;%20...&amp;plus;%20%5Ctheta%20_%7Bk%7Df%28%5Cmathbf%7Bx_%7Bk%7D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125" y="1730113"/>
              <a:ext cx="3390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7255625" y="1730113"/>
            <a:ext cx="3043844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이를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기하적으로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나타내면 어떤 느낌일까</a:t>
            </a:r>
            <a:r>
              <a:rPr lang="en-US" altLang="ko-KR" sz="1100" dirty="0" smtClean="0">
                <a:solidFill>
                  <a:srgbClr val="FF0000"/>
                </a:solidFill>
              </a:rPr>
              <a:t>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9805" y="2373973"/>
            <a:ext cx="8405555" cy="1089082"/>
            <a:chOff x="189805" y="2373973"/>
            <a:chExt cx="8405555" cy="1089082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189805" y="2462903"/>
              <a:ext cx="8405555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Infinite sums, integrals </a:t>
              </a:r>
              <a:r>
                <a:rPr lang="ko-KR" altLang="en-US" sz="1100" dirty="0" smtClean="0"/>
                <a:t>로 확장하여 생각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만약                                                                    그러면</a:t>
              </a:r>
              <a:r>
                <a:rPr lang="en-US" altLang="ko-KR" sz="1100" dirty="0" smtClean="0"/>
                <a:t>,(</a:t>
              </a:r>
              <a:r>
                <a:rPr lang="ko-KR" altLang="en-US" sz="1100" dirty="0" smtClean="0"/>
                <a:t>적분이 존재할 때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1038" name="Picture 14" descr="https://latex.codecogs.com/gif.latex?p%28%5Cmathbf%7Bx%7D%29%5Cgeq%200%5C%2C%5C%2C%5C%2C%20on%20%5C%2C%5C%2C%5C%2CS%5Csubseteq%20%5Cmathbf%7Bdom%7D%5C%2Cf%5C%2C%2C%5C%2C%5C%2C%5C%2C%5Cint_%7BS%7D%5E%7B%7Dp%28%5Cmathbf%7Bx%7D%29d%5Cmathbf%7Bx%7D%3D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42" y="2373973"/>
              <a:ext cx="307657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f%5Cleft%20%28%20%5Cint_%7BS%7D%5E%7B%7Dp%28%5Cmathbf%7Bx%7D%29%5C%2C%5Cmathbf%7Bx%7D%5C%2Cd%5Cmathbf%7Bx%7D%5Cright%20%29%5Cleq%20%5Cint_%7BS%7D%5E%7B%7Dp%5Cmathbf%7B%28x%29%7D%5C%2Cf%28%5Cmathbf%7Bx%7D%29%20%5C%2C%20d%20%5Cmathbf%7Bx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046" y="3043954"/>
              <a:ext cx="2628900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89805" y="3975820"/>
            <a:ext cx="11290071" cy="1718399"/>
            <a:chOff x="189805" y="3975820"/>
            <a:chExt cx="11290071" cy="1718399"/>
          </a:xfrm>
        </p:grpSpPr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189805" y="3975820"/>
              <a:ext cx="1129007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어떤 </a:t>
              </a:r>
              <a:r>
                <a:rPr lang="en-US" altLang="ko-KR" sz="1100" dirty="0" smtClean="0"/>
                <a:t>probability measure </a:t>
              </a:r>
              <a:r>
                <a:rPr lang="ko-KR" altLang="en-US" sz="1100" dirty="0" smtClean="0"/>
                <a:t>로써 생각해볼 수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/>
                <a:t> </a:t>
              </a:r>
              <a:r>
                <a:rPr lang="en-US" altLang="ko-KR" sz="1100" dirty="0" smtClean="0"/>
                <a:t>If    is a random variable such that                   with probability one , and     is convex, then we have(</a:t>
              </a:r>
              <a:r>
                <a:rPr lang="ko-KR" altLang="en-US" sz="1100" dirty="0" smtClean="0"/>
                <a:t>기대치가 존재할 때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pic>
          <p:nvPicPr>
            <p:cNvPr id="1042" name="Picture 18" descr="https://latex.codecogs.com/gif.latex?x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6388" y="4059551"/>
              <a:ext cx="122242" cy="9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x%5Cin%20%5Cmathbf%7Bdom%7D%5C%2C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794" y="4017960"/>
              <a:ext cx="8096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279" y="401795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f%28%5Cmathbf%7BE%7D%28x%29%29%5Cleq%20%5Cmathbf%7BE%7D%28f%28x%29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764" y="4458362"/>
              <a:ext cx="1409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x%20%3D%20%5Cleft%20%5C%7B%20x_%7B1%7D%2Cx_%7B2%7D%20%5Cright%20%5C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435" y="4968124"/>
              <a:ext cx="895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내용 개체 틀 2"/>
            <p:cNvSpPr txBox="1">
              <a:spLocks/>
            </p:cNvSpPr>
            <p:nvPr/>
          </p:nvSpPr>
          <p:spPr>
            <a:xfrm>
              <a:off x="189805" y="4927197"/>
              <a:ext cx="9827031" cy="7670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예를 들어 </a:t>
              </a:r>
              <a:r>
                <a:rPr lang="en-US" altLang="ko-KR" sz="1100" dirty="0" smtClean="0"/>
                <a:t>random variable                     ,                                                                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                                      (convex combination)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</a:t>
              </a: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이면                                이고 아닌 경우에는 </a:t>
              </a:r>
              <a:endParaRPr lang="ko-KR" altLang="en-US" sz="1100" dirty="0"/>
            </a:p>
          </p:txBody>
        </p:sp>
        <p:pic>
          <p:nvPicPr>
            <p:cNvPr id="1050" name="Picture 26" descr="https://latex.codecogs.com/gif.latex?%5Cmathbf%7Bprob%7D%28x%3Dx_%7B1%7D%29%20%3D%20%5Ctheta%2C%5C%2C%5C%2C%5C%2C%20%5Cmathbf%7Bprob%7D%28x%3Dx_%7B2%7D%29%20%3D%201-%5Cthet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901" y="4968123"/>
              <a:ext cx="3133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E%28x%29%3D%5Ctheta%20x_%7B1%7D%20&amp;plus;%20%281-%5Ctheta%20%29x_%7B2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879" y="4968123"/>
              <a:ext cx="1724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88" y="522743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/>
            <p:cNvCxnSpPr/>
            <p:nvPr/>
          </p:nvCxnSpPr>
          <p:spPr>
            <a:xfrm>
              <a:off x="621088" y="4705004"/>
              <a:ext cx="891828" cy="3606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255222" y="468837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9585" y="468837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6" name="Picture 32" descr="https://latex.codecogs.com/gif.latex?x_%7B1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85" y="4499638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x_%7B2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881" y="4503680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1421231" y="4507920"/>
              <a:ext cx="755562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discrete</a:t>
              </a:r>
              <a:endParaRPr lang="ko-KR" altLang="en-US" sz="1100" dirty="0"/>
            </a:p>
          </p:txBody>
        </p:sp>
        <p:pic>
          <p:nvPicPr>
            <p:cNvPr id="39" name="Picture 22" descr="https://latex.codecogs.com/gif.latex?f%28%5Cmathbf%7BE%7D%28x%29%29%5Cleq%20%5Cmathbf%7BE%7D%28f%28x%29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051" y="5227435"/>
              <a:ext cx="1409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latex.codecogs.com/gif.latex?f%28%5Cmathbf%7BE%7D%28x%29%29%3E%20%5Cmathbf%7BE%7Df%28x%2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619" y="5227434"/>
              <a:ext cx="1276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8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자유형 93"/>
          <p:cNvSpPr/>
          <p:nvPr/>
        </p:nvSpPr>
        <p:spPr>
          <a:xfrm>
            <a:off x="9601200" y="5805488"/>
            <a:ext cx="581025" cy="533400"/>
          </a:xfrm>
          <a:custGeom>
            <a:avLst/>
            <a:gdLst>
              <a:gd name="connsiteX0" fmla="*/ 0 w 581025"/>
              <a:gd name="connsiteY0" fmla="*/ 0 h 533400"/>
              <a:gd name="connsiteX1" fmla="*/ 4763 w 581025"/>
              <a:gd name="connsiteY1" fmla="*/ 28575 h 533400"/>
              <a:gd name="connsiteX2" fmla="*/ 9525 w 581025"/>
              <a:gd name="connsiteY2" fmla="*/ 85725 h 533400"/>
              <a:gd name="connsiteX3" fmla="*/ 28575 w 581025"/>
              <a:gd name="connsiteY3" fmla="*/ 128587 h 533400"/>
              <a:gd name="connsiteX4" fmla="*/ 47625 w 581025"/>
              <a:gd name="connsiteY4" fmla="*/ 152400 h 533400"/>
              <a:gd name="connsiteX5" fmla="*/ 76200 w 581025"/>
              <a:gd name="connsiteY5" fmla="*/ 200025 h 533400"/>
              <a:gd name="connsiteX6" fmla="*/ 85725 w 581025"/>
              <a:gd name="connsiteY6" fmla="*/ 214312 h 533400"/>
              <a:gd name="connsiteX7" fmla="*/ 90488 w 581025"/>
              <a:gd name="connsiteY7" fmla="*/ 228600 h 533400"/>
              <a:gd name="connsiteX8" fmla="*/ 100013 w 581025"/>
              <a:gd name="connsiteY8" fmla="*/ 242887 h 533400"/>
              <a:gd name="connsiteX9" fmla="*/ 123825 w 581025"/>
              <a:gd name="connsiteY9" fmla="*/ 271462 h 533400"/>
              <a:gd name="connsiteX10" fmla="*/ 133350 w 581025"/>
              <a:gd name="connsiteY10" fmla="*/ 300037 h 533400"/>
              <a:gd name="connsiteX11" fmla="*/ 157163 w 581025"/>
              <a:gd name="connsiteY11" fmla="*/ 328612 h 533400"/>
              <a:gd name="connsiteX12" fmla="*/ 176213 w 581025"/>
              <a:gd name="connsiteY12" fmla="*/ 357187 h 533400"/>
              <a:gd name="connsiteX13" fmla="*/ 209550 w 581025"/>
              <a:gd name="connsiteY13" fmla="*/ 385762 h 533400"/>
              <a:gd name="connsiteX14" fmla="*/ 223838 w 581025"/>
              <a:gd name="connsiteY14" fmla="*/ 390525 h 533400"/>
              <a:gd name="connsiteX15" fmla="*/ 247650 w 581025"/>
              <a:gd name="connsiteY15" fmla="*/ 414337 h 533400"/>
              <a:gd name="connsiteX16" fmla="*/ 257175 w 581025"/>
              <a:gd name="connsiteY16" fmla="*/ 428625 h 533400"/>
              <a:gd name="connsiteX17" fmla="*/ 271463 w 581025"/>
              <a:gd name="connsiteY17" fmla="*/ 442912 h 533400"/>
              <a:gd name="connsiteX18" fmla="*/ 290513 w 581025"/>
              <a:gd name="connsiteY18" fmla="*/ 471487 h 533400"/>
              <a:gd name="connsiteX19" fmla="*/ 309563 w 581025"/>
              <a:gd name="connsiteY19" fmla="*/ 490537 h 533400"/>
              <a:gd name="connsiteX20" fmla="*/ 352425 w 581025"/>
              <a:gd name="connsiteY20" fmla="*/ 519112 h 533400"/>
              <a:gd name="connsiteX21" fmla="*/ 366713 w 581025"/>
              <a:gd name="connsiteY21" fmla="*/ 528637 h 533400"/>
              <a:gd name="connsiteX22" fmla="*/ 381000 w 581025"/>
              <a:gd name="connsiteY22" fmla="*/ 533400 h 533400"/>
              <a:gd name="connsiteX23" fmla="*/ 414338 w 581025"/>
              <a:gd name="connsiteY23" fmla="*/ 528637 h 533400"/>
              <a:gd name="connsiteX24" fmla="*/ 423863 w 581025"/>
              <a:gd name="connsiteY24" fmla="*/ 514350 h 533400"/>
              <a:gd name="connsiteX25" fmla="*/ 438150 w 581025"/>
              <a:gd name="connsiteY25" fmla="*/ 504825 h 533400"/>
              <a:gd name="connsiteX26" fmla="*/ 471488 w 581025"/>
              <a:gd name="connsiteY26" fmla="*/ 466725 h 533400"/>
              <a:gd name="connsiteX27" fmla="*/ 490538 w 581025"/>
              <a:gd name="connsiteY27" fmla="*/ 438150 h 533400"/>
              <a:gd name="connsiteX28" fmla="*/ 500063 w 581025"/>
              <a:gd name="connsiteY28" fmla="*/ 404812 h 533400"/>
              <a:gd name="connsiteX29" fmla="*/ 504825 w 581025"/>
              <a:gd name="connsiteY29" fmla="*/ 390525 h 533400"/>
              <a:gd name="connsiteX30" fmla="*/ 509588 w 581025"/>
              <a:gd name="connsiteY30" fmla="*/ 371475 h 533400"/>
              <a:gd name="connsiteX31" fmla="*/ 519113 w 581025"/>
              <a:gd name="connsiteY31" fmla="*/ 357187 h 533400"/>
              <a:gd name="connsiteX32" fmla="*/ 533400 w 581025"/>
              <a:gd name="connsiteY32" fmla="*/ 328612 h 533400"/>
              <a:gd name="connsiteX33" fmla="*/ 542925 w 581025"/>
              <a:gd name="connsiteY33" fmla="*/ 300037 h 533400"/>
              <a:gd name="connsiteX34" fmla="*/ 552450 w 581025"/>
              <a:gd name="connsiteY34" fmla="*/ 271462 h 533400"/>
              <a:gd name="connsiteX35" fmla="*/ 561975 w 581025"/>
              <a:gd name="connsiteY35" fmla="*/ 238125 h 533400"/>
              <a:gd name="connsiteX36" fmla="*/ 571500 w 581025"/>
              <a:gd name="connsiteY36" fmla="*/ 190500 h 533400"/>
              <a:gd name="connsiteX37" fmla="*/ 581025 w 581025"/>
              <a:gd name="connsiteY37" fmla="*/ 176212 h 533400"/>
              <a:gd name="connsiteX38" fmla="*/ 571500 w 581025"/>
              <a:gd name="connsiteY38" fmla="*/ 18573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1025" h="533400">
                <a:moveTo>
                  <a:pt x="0" y="0"/>
                </a:moveTo>
                <a:cubicBezTo>
                  <a:pt x="1588" y="9525"/>
                  <a:pt x="3697" y="18978"/>
                  <a:pt x="4763" y="28575"/>
                </a:cubicBezTo>
                <a:cubicBezTo>
                  <a:pt x="6874" y="47574"/>
                  <a:pt x="6382" y="66869"/>
                  <a:pt x="9525" y="85725"/>
                </a:cubicBezTo>
                <a:cubicBezTo>
                  <a:pt x="15668" y="122585"/>
                  <a:pt x="16440" y="104318"/>
                  <a:pt x="28575" y="128587"/>
                </a:cubicBezTo>
                <a:cubicBezTo>
                  <a:pt x="40078" y="151591"/>
                  <a:pt x="23541" y="136343"/>
                  <a:pt x="47625" y="152400"/>
                </a:cubicBezTo>
                <a:cubicBezTo>
                  <a:pt x="94232" y="222310"/>
                  <a:pt x="46908" y="148765"/>
                  <a:pt x="76200" y="200025"/>
                </a:cubicBezTo>
                <a:cubicBezTo>
                  <a:pt x="79040" y="204995"/>
                  <a:pt x="83165" y="209193"/>
                  <a:pt x="85725" y="214312"/>
                </a:cubicBezTo>
                <a:cubicBezTo>
                  <a:pt x="87970" y="218802"/>
                  <a:pt x="88243" y="224110"/>
                  <a:pt x="90488" y="228600"/>
                </a:cubicBezTo>
                <a:cubicBezTo>
                  <a:pt x="93048" y="233719"/>
                  <a:pt x="96349" y="238490"/>
                  <a:pt x="100013" y="242887"/>
                </a:cubicBezTo>
                <a:cubicBezTo>
                  <a:pt x="110692" y="255702"/>
                  <a:pt x="117070" y="256263"/>
                  <a:pt x="123825" y="271462"/>
                </a:cubicBezTo>
                <a:cubicBezTo>
                  <a:pt x="127903" y="280637"/>
                  <a:pt x="127781" y="291683"/>
                  <a:pt x="133350" y="300037"/>
                </a:cubicBezTo>
                <a:cubicBezTo>
                  <a:pt x="167382" y="351087"/>
                  <a:pt x="114387" y="273616"/>
                  <a:pt x="157163" y="328612"/>
                </a:cubicBezTo>
                <a:cubicBezTo>
                  <a:pt x="164191" y="337648"/>
                  <a:pt x="168119" y="349092"/>
                  <a:pt x="176213" y="357187"/>
                </a:cubicBezTo>
                <a:cubicBezTo>
                  <a:pt x="187475" y="368449"/>
                  <a:pt x="195291" y="377614"/>
                  <a:pt x="209550" y="385762"/>
                </a:cubicBezTo>
                <a:cubicBezTo>
                  <a:pt x="213909" y="388253"/>
                  <a:pt x="219075" y="388937"/>
                  <a:pt x="223838" y="390525"/>
                </a:cubicBezTo>
                <a:cubicBezTo>
                  <a:pt x="249241" y="428628"/>
                  <a:pt x="215898" y="382584"/>
                  <a:pt x="247650" y="414337"/>
                </a:cubicBezTo>
                <a:cubicBezTo>
                  <a:pt x="251697" y="418385"/>
                  <a:pt x="253511" y="424228"/>
                  <a:pt x="257175" y="428625"/>
                </a:cubicBezTo>
                <a:cubicBezTo>
                  <a:pt x="261487" y="433799"/>
                  <a:pt x="267328" y="437596"/>
                  <a:pt x="271463" y="442912"/>
                </a:cubicBezTo>
                <a:cubicBezTo>
                  <a:pt x="278491" y="451948"/>
                  <a:pt x="290513" y="471487"/>
                  <a:pt x="290513" y="471487"/>
                </a:cubicBezTo>
                <a:cubicBezTo>
                  <a:pt x="298594" y="495734"/>
                  <a:pt x="288781" y="478992"/>
                  <a:pt x="309563" y="490537"/>
                </a:cubicBezTo>
                <a:cubicBezTo>
                  <a:pt x="309573" y="490543"/>
                  <a:pt x="345276" y="514346"/>
                  <a:pt x="352425" y="519112"/>
                </a:cubicBezTo>
                <a:cubicBezTo>
                  <a:pt x="357188" y="522287"/>
                  <a:pt x="361283" y="526827"/>
                  <a:pt x="366713" y="528637"/>
                </a:cubicBezTo>
                <a:lnTo>
                  <a:pt x="381000" y="533400"/>
                </a:lnTo>
                <a:cubicBezTo>
                  <a:pt x="392113" y="531812"/>
                  <a:pt x="404080" y="533196"/>
                  <a:pt x="414338" y="528637"/>
                </a:cubicBezTo>
                <a:cubicBezTo>
                  <a:pt x="419568" y="526312"/>
                  <a:pt x="419816" y="518397"/>
                  <a:pt x="423863" y="514350"/>
                </a:cubicBezTo>
                <a:cubicBezTo>
                  <a:pt x="427910" y="510303"/>
                  <a:pt x="433388" y="508000"/>
                  <a:pt x="438150" y="504825"/>
                </a:cubicBezTo>
                <a:cubicBezTo>
                  <a:pt x="460375" y="471487"/>
                  <a:pt x="447675" y="482600"/>
                  <a:pt x="471488" y="466725"/>
                </a:cubicBezTo>
                <a:cubicBezTo>
                  <a:pt x="477838" y="457200"/>
                  <a:pt x="486918" y="449010"/>
                  <a:pt x="490538" y="438150"/>
                </a:cubicBezTo>
                <a:cubicBezTo>
                  <a:pt x="501958" y="403886"/>
                  <a:pt x="488100" y="446681"/>
                  <a:pt x="500063" y="404812"/>
                </a:cubicBezTo>
                <a:cubicBezTo>
                  <a:pt x="501442" y="399985"/>
                  <a:pt x="503446" y="395352"/>
                  <a:pt x="504825" y="390525"/>
                </a:cubicBezTo>
                <a:cubicBezTo>
                  <a:pt x="506623" y="384231"/>
                  <a:pt x="507010" y="377491"/>
                  <a:pt x="509588" y="371475"/>
                </a:cubicBezTo>
                <a:cubicBezTo>
                  <a:pt x="511843" y="366214"/>
                  <a:pt x="515938" y="361950"/>
                  <a:pt x="519113" y="357187"/>
                </a:cubicBezTo>
                <a:cubicBezTo>
                  <a:pt x="536477" y="305090"/>
                  <a:pt x="508784" y="383998"/>
                  <a:pt x="533400" y="328612"/>
                </a:cubicBezTo>
                <a:cubicBezTo>
                  <a:pt x="537478" y="319437"/>
                  <a:pt x="539750" y="309562"/>
                  <a:pt x="542925" y="300037"/>
                </a:cubicBezTo>
                <a:lnTo>
                  <a:pt x="552450" y="271462"/>
                </a:lnTo>
                <a:cubicBezTo>
                  <a:pt x="558431" y="247542"/>
                  <a:pt x="555143" y="258622"/>
                  <a:pt x="561975" y="238125"/>
                </a:cubicBezTo>
                <a:cubicBezTo>
                  <a:pt x="563730" y="225843"/>
                  <a:pt x="564851" y="203798"/>
                  <a:pt x="571500" y="190500"/>
                </a:cubicBezTo>
                <a:cubicBezTo>
                  <a:pt x="574060" y="185380"/>
                  <a:pt x="581025" y="181936"/>
                  <a:pt x="581025" y="176212"/>
                </a:cubicBezTo>
                <a:lnTo>
                  <a:pt x="571500" y="185737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89805" y="862846"/>
            <a:ext cx="11497890" cy="5895401"/>
            <a:chOff x="189805" y="862846"/>
            <a:chExt cx="11497890" cy="5918955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5" y="862846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1. Nonnegative weighted sums</a:t>
              </a:r>
              <a:endParaRPr lang="ko-KR" altLang="en-US" sz="1100" b="1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161551"/>
              <a:ext cx="11497890" cy="5620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만약    는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이고           이면      는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          가 모두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일 경우</a:t>
              </a:r>
              <a:r>
                <a:rPr lang="en-US" altLang="ko-KR" sz="1100" dirty="0" smtClean="0"/>
                <a:t>,            </a:t>
              </a:r>
              <a:r>
                <a:rPr lang="ko-KR" altLang="en-US" sz="1100" dirty="0" smtClean="0"/>
                <a:t>도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Nonnegative scaling </a:t>
              </a:r>
              <a:r>
                <a:rPr lang="ko-KR" altLang="en-US" sz="1100" dirty="0" smtClean="0"/>
                <a:t>과 </a:t>
              </a:r>
              <a:r>
                <a:rPr lang="en-US" altLang="ko-KR" sz="1100" dirty="0" smtClean="0"/>
                <a:t>addition</a:t>
              </a:r>
              <a:r>
                <a:rPr lang="ko-KR" altLang="en-US" sz="1100" dirty="0" smtClean="0"/>
                <a:t>을 결합하여</a:t>
              </a:r>
              <a:r>
                <a:rPr lang="en-US" altLang="ko-KR" sz="1100" dirty="0" smtClean="0"/>
                <a:t>, convex function</a:t>
              </a:r>
              <a:r>
                <a:rPr lang="ko-KR" altLang="en-US" sz="1100" dirty="0" smtClean="0"/>
                <a:t>들의 </a:t>
              </a:r>
              <a:r>
                <a:rPr lang="en-US" altLang="ko-KR" sz="1100" dirty="0" smtClean="0"/>
                <a:t>nonnegative </a:t>
              </a:r>
              <a:r>
                <a:rPr lang="ko-KR" altLang="en-US" sz="1100" dirty="0" smtClean="0"/>
                <a:t>가중치들의 결합은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비슷하게 </a:t>
              </a:r>
              <a:r>
                <a:rPr lang="en-US" altLang="ko-KR" sz="1100" dirty="0" smtClean="0"/>
                <a:t>concave function </a:t>
              </a:r>
              <a:r>
                <a:rPr lang="ko-KR" altLang="en-US" sz="1100" dirty="0" smtClean="0"/>
                <a:t>에서도 성립한다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또한 </a:t>
              </a:r>
              <a:r>
                <a:rPr lang="en-US" altLang="ko-KR" sz="1100" dirty="0" smtClean="0"/>
                <a:t>strictly convex, strictly concave </a:t>
              </a:r>
              <a:r>
                <a:rPr lang="ko-KR" altLang="en-US" sz="1100" dirty="0" smtClean="0"/>
                <a:t>도 </a:t>
              </a:r>
              <a:r>
                <a:rPr lang="en-US" altLang="ko-KR" sz="1100" dirty="0" smtClean="0"/>
                <a:t>strict </a:t>
              </a:r>
              <a:r>
                <a:rPr lang="ko-KR" altLang="en-US" sz="1100" dirty="0" smtClean="0"/>
                <a:t>하게 성립한다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                                                                        ,                                                                                          </a:t>
              </a:r>
              <a:r>
                <a:rPr lang="ko-KR" altLang="en-US" sz="1100" dirty="0" smtClean="0"/>
                <a:t>이라 하자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이면    도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Concave </a:t>
              </a:r>
              <a:r>
                <a:rPr lang="ko-KR" altLang="en-US" sz="1100" dirty="0" smtClean="0"/>
                <a:t>도 마찬가지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If          are convex functions then their pointwise maximum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  , defined by                                          with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   is also convex.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If                                                then,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witch establishes convexity of   . It is easily shown that if               are convex , then their pointwise maximum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Is also convex.</a:t>
              </a:r>
              <a:endParaRPr lang="en-US" altLang="ko-KR" sz="1100" dirty="0"/>
            </a:p>
          </p:txBody>
        </p:sp>
        <p:pic>
          <p:nvPicPr>
            <p:cNvPr id="3074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62" y="119480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alpha%20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34" y="1210035"/>
              <a:ext cx="4286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alpha%20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844" y="1190985"/>
              <a:ext cx="2095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f_%7B1%7D%2Cf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323" y="1185298"/>
              <a:ext cx="3714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f_%7B1%7D&amp;plus;f_%7B2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009" y="1180804"/>
              <a:ext cx="5048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f%3D%20w_%7B1%7Df_%7B1%7D%20&amp;plus;%20...%20&amp;plus;%20w_%7Bk%7Df_%7Bk%7D%2C%5C%2C%5C%2C%5C%2Cw_%7Bi%7D%5Cgeq%200%20%2C%5C%2C%28i%3D1%2C...%2Ck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046" y="1756170"/>
              <a:ext cx="3238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210556" y="2571905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2. Composition with an affine mapping</a:t>
              </a:r>
              <a:endParaRPr lang="ko-KR" altLang="en-US" sz="1100" b="1" dirty="0"/>
            </a:p>
          </p:txBody>
        </p:sp>
        <p:pic>
          <p:nvPicPr>
            <p:cNvPr id="2050" name="Picture 2" descr="https://latex.codecogs.com/gif.latex?f%3A%5Cmathbb%7BR%7D%5E%7Bn%7D%5Crightarrow%20%5Cmathbb%7BR%7D%2C%5C%2C%5C%2C%5C%2CA%5Cin%20%5Cmathbb%7BR%7D%5E%7Bn%5Ctimes%20m%7D%2C%5C%2C%5C%2C%5C%2C%5Cmathbf%7Bb%7D%5Cin%20%5Cmathbb%7BR%7D%5E%7Bn%7D%2C%5C%2C%5C%2C%5C%2Cg%3A%5Cmathbb%7BR%7D%5E%7Bm%7D%5Crightarrow%20%5Cmathbb%7BR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0" y="2894339"/>
              <a:ext cx="349567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g%28%5Cmathbf%7Bx%7D%29%3D%20f%28A%5Cmathbf%7Bx%7D&amp;plus;%5Cmathbf%7Bb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866" y="2889576"/>
              <a:ext cx="1323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with%20%5C%2C%5C%2C%5C%2C%5Cmathbf%7Bdom%7D%5C%2Cg%3D%5Cleft%20%5C%7B%20%5Cmathbf%7Bx%7D%5Cmid%20A%5Cmathbf%7Bx%7D&amp;plus;%5Cmathbf%7Bb%7D%5Cin%20%5Cmathbf%7Bdom%7D%5C%2Cf%20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021" y="2889576"/>
              <a:ext cx="2819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62" y="314398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244" y="3193235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210556" y="3930977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/>
                <a:t>3. Pointwise maximum and supremum</a:t>
              </a:r>
              <a:endParaRPr lang="ko-KR" altLang="en-US" sz="1100" b="1" dirty="0"/>
            </a:p>
          </p:txBody>
        </p:sp>
        <p:pic>
          <p:nvPicPr>
            <p:cNvPr id="2058" name="Picture 10" descr="https://latex.codecogs.com/gif.latex?f_%7B1%7D%2Cf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" y="4262934"/>
              <a:ext cx="3714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185" y="426424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f%28%5Cmathbf%7Bx%7D%29%3D%5Ctextup%7Bmax%7D%5Cleft%20%5C%7B%20f_%7B1%7D%28%5Cmathbf%7Bx%7D%29%2C%20f_%7B2%7D%28%5Cmathbf%7Bx%7D%29%20%5Cright%20%5C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088" y="4243884"/>
              <a:ext cx="1933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mathbf%7Bdom%7D%5C%2Cf%3D%5Cmathbf%7Bdom%7D%5C%2Cf_%7B1%7D%5Ccap%20%5Cmathbf%7Bdom%7D%5C%2C%20f_%7B2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0527" y="4263396"/>
              <a:ext cx="2019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0%5Cleq%20%5Ctheta%20%5Cleq%201%2C%5C%2C%5C%2Cand%5C%2C%5C%2C%5Cmathbf%7Bx%2Cy%7D%5Cin%20%5Cmathbf%7Bdom%7D%5C%2C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" y="4817252"/>
              <a:ext cx="21812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f%28%5Ctheta%20%5Cmathbf%7Bx%7D&amp;plus;%20%281-%5Ctheta%29%5Cmathbf%7By%7D%29%20%3D%20%5Ctextup%7Bmax%7D%5Cleft%20%5C%7B%20f_%7B1%7D%28%5Ctheta%20%5Cmathbf%7Bx%7D%20&amp;plus;%20%281-%5Ctheta%29%5Cmathbf%7By%7D%29%20%2C%20f_%7B2%7D%28%5Ctheta%20%5Cmathbf%7Bx%7D&amp;plus;%20%281-%5Ctheta%29%5Cmathbf%7By%7D%29%5Cright%20%5C%7D%5Cleq%20%5Ctextup%7Bmax%7D%5Cleft%20%5C%7B%20%5Ctheta%20f_%7B1%7D%28%5Cmathbf%7Bx%7D%29&amp;plus;%281-%5Ctheta%29f_%7B1%7D%28%5Cmathbf%7By%7D%29%20%2C%20%5Ctheta%20f_%7B2%7D%5Cmathbf%7B%28x%29%7D&amp;plus;%20%281-%5Ctheta%29%20f_%7B2%7D%20%5Cmathbf%7B%28y%29%7D%20%5Cright%20%5C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858" y="5108136"/>
              <a:ext cx="8524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leq%20%5Ctheta%20%5Ctextup%7Bmax%7D%5Cleft%20%5C%7B%20f_%7B1%7D%5Cmathbf%7B%28x%29%7D%2Cf_%7B2%7D%5Cmathbf%7B%28x%29%7D%20%5Cright%20%5C%7D%20&amp;plus;%20%281-%5Ctheta%29%5Ctextup%7Bmax%7D%5Cleft%20%5C%7B%20f_1%7B%5Cmathbf%7B%28y%29%7D%20%2Cf_%7B2%7D%20%5Cmathbf%7B%28y%29%7D%7D%20%5Cright%20%5C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315" y="5414314"/>
              <a:ext cx="3724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%3D%5Ctheta%20f%28%5Cmathbf%7Bx%7D%29&amp;plus;%20%281-%5Ctheta%29%20f%20%5Cmathbf%7B%28y%29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84" y="5681558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322" y="591299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f_%7B1%7D%2C...%2Cf_%7Bm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596" y="5921771"/>
              <a:ext cx="6477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f%28%5Cmathbf%7Bx%7D%29%20%3D%20%5Ctextup%7Bmax%7D%5Cleft%20%5C%7B%20f_%7B1%7D%5Cmathbf%7B%28x%29%7D%2C...%2Cf_%7Bm%7D%5Cmathbf%7B%28x%29%7D%20%5Cright%20%5C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441" y="6242151"/>
              <a:ext cx="2200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0289128" y="4624410"/>
            <a:ext cx="1398567" cy="771792"/>
            <a:chOff x="10234576" y="5267786"/>
            <a:chExt cx="1398567" cy="77179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0265964" y="5267786"/>
              <a:ext cx="307305" cy="63438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34576" y="5598844"/>
              <a:ext cx="677386" cy="44073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664975" y="5948985"/>
              <a:ext cx="67738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11149306" y="5657623"/>
              <a:ext cx="414109" cy="37770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11450426" y="5383170"/>
              <a:ext cx="182717" cy="42013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65964" y="5267786"/>
              <a:ext cx="262454" cy="53330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0528418" y="5796255"/>
              <a:ext cx="237344" cy="13739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0757617" y="5942702"/>
              <a:ext cx="484942" cy="789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11242559" y="5711656"/>
              <a:ext cx="251787" cy="231047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11500633" y="5396050"/>
              <a:ext cx="132510" cy="296167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/>
          <p:cNvCxnSpPr/>
          <p:nvPr/>
        </p:nvCxnSpPr>
        <p:spPr>
          <a:xfrm>
            <a:off x="8656261" y="6540906"/>
            <a:ext cx="2640850" cy="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원호 80"/>
          <p:cNvSpPr/>
          <p:nvPr/>
        </p:nvSpPr>
        <p:spPr>
          <a:xfrm rot="7806533">
            <a:off x="8775096" y="4980188"/>
            <a:ext cx="1313709" cy="1595155"/>
          </a:xfrm>
          <a:prstGeom prst="arc">
            <a:avLst>
              <a:gd name="adj1" fmla="val 14712920"/>
              <a:gd name="adj2" fmla="val 116411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원호 103"/>
          <p:cNvSpPr/>
          <p:nvPr/>
        </p:nvSpPr>
        <p:spPr>
          <a:xfrm rot="7806533">
            <a:off x="9663662" y="4978782"/>
            <a:ext cx="1313709" cy="1595155"/>
          </a:xfrm>
          <a:prstGeom prst="arc">
            <a:avLst>
              <a:gd name="adj1" fmla="val 16463877"/>
              <a:gd name="adj2" fmla="val 2879776"/>
            </a:avLst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 flipV="1">
            <a:off x="8848250" y="65180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flipV="1">
            <a:off x="10143650" y="6518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flipV="1">
            <a:off x="9619405" y="6523846"/>
            <a:ext cx="45719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flipV="1">
            <a:off x="10856461" y="6515274"/>
            <a:ext cx="45719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중괄호 82"/>
          <p:cNvSpPr/>
          <p:nvPr/>
        </p:nvSpPr>
        <p:spPr>
          <a:xfrm rot="16200000">
            <a:off x="9488389" y="5955545"/>
            <a:ext cx="45719" cy="132599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왼쪽 중괄호 109"/>
          <p:cNvSpPr/>
          <p:nvPr/>
        </p:nvSpPr>
        <p:spPr>
          <a:xfrm rot="16200000">
            <a:off x="10246921" y="6038152"/>
            <a:ext cx="50603" cy="1259916"/>
          </a:xfrm>
          <a:prstGeom prst="leftBrace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 descr="https://latex.codecogs.com/gif.latex?%5Cmathbf%7Bdom%7D%5C%2Cf_%7B1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91" y="6663062"/>
            <a:ext cx="542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https://latex.codecogs.com/gif.latex?%5Cmathbf%7Bdom%7D%5C%2Cf_%7B2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96" y="6696075"/>
            <a:ext cx="542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/>
          <p:cNvCxnSpPr>
            <a:stCxn id="107" idx="6"/>
            <a:endCxn id="106" idx="2"/>
          </p:cNvCxnSpPr>
          <p:nvPr/>
        </p:nvCxnSpPr>
        <p:spPr>
          <a:xfrm flipV="1">
            <a:off x="9665124" y="6540904"/>
            <a:ext cx="478526" cy="5801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3. Pointwise maximum and supremum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9805" y="1124633"/>
            <a:ext cx="11655831" cy="534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The pointwise maximum property extends to the pointwise supreme over an infinite set of convex functions.</a:t>
            </a:r>
          </a:p>
          <a:p>
            <a:pPr marL="0" indent="0">
              <a:buNone/>
            </a:pPr>
            <a:r>
              <a:rPr lang="en-US" altLang="ko-KR" sz="1100" dirty="0" smtClean="0"/>
              <a:t>If for each                         is convex in    , then the function   , defined as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i</a:t>
            </a:r>
            <a:r>
              <a:rPr lang="en-US" altLang="ko-KR" sz="1100" dirty="0" smtClean="0"/>
              <a:t>s convex in    .  Here the domain of    is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Similarly, the pointwise infimum of a set of concave functions is a concave function.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In terms of epigraphs, the pointwise supreme of functions corresponds to the intersection of epigraphs : with        and     as defined above, we have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Thus, the result follows from the fact that the intersection of a family of convex sets is convex.</a:t>
            </a:r>
          </a:p>
          <a:p>
            <a:pPr marL="0" indent="0">
              <a:buNone/>
            </a:pPr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  <p:pic>
        <p:nvPicPr>
          <p:cNvPr id="1026" name="Picture 2" descr="https://latex.codecogs.com/gif.latex?%5Cmathbf%7By%7D%20%5Cin%20%5Cmathcal%7BA%7D%2C%20%5C%2C%5C%2Cf%28%5Cmathbf%7Bx%2Cy%7D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5" y="1427145"/>
            <a:ext cx="1104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mathbf%7B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76" y="1501006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89" y="1462906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gif.latex?g%28%5Cmathbf%7Bx%7D%29%3D%5Cunderset%7B%5Cmathbf%7By%7D%5Cin%20%5Cmathcal%7BA%7D%7D%7Bsup%7D%20%5C%2C%20f%28%5Cmathbf%7Bx%2Cy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46" y="1806783"/>
            <a:ext cx="13620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atex.codecogs.com/gif.latex?%5Cmathbf%7B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12" y="2323966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34716" y="1675366"/>
            <a:ext cx="3780329" cy="43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Y</a:t>
            </a:r>
            <a:r>
              <a:rPr lang="ko-KR" altLang="en-US" sz="1100" dirty="0" smtClean="0">
                <a:solidFill>
                  <a:srgbClr val="92D050"/>
                </a:solidFill>
              </a:rPr>
              <a:t>가 </a:t>
            </a:r>
            <a:r>
              <a:rPr lang="en-US" altLang="ko-KR" sz="1100" dirty="0" smtClean="0">
                <a:solidFill>
                  <a:srgbClr val="92D050"/>
                </a:solidFill>
              </a:rPr>
              <a:t>infinite set</a:t>
            </a:r>
            <a:r>
              <a:rPr lang="ko-KR" altLang="en-US" sz="1100" dirty="0" smtClean="0">
                <a:solidFill>
                  <a:srgbClr val="92D050"/>
                </a:solidFill>
              </a:rPr>
              <a:t>의 </a:t>
            </a:r>
            <a:r>
              <a:rPr lang="en-US" altLang="ko-KR" sz="1100" dirty="0" smtClean="0">
                <a:solidFill>
                  <a:srgbClr val="92D050"/>
                </a:solidFill>
              </a:rPr>
              <a:t>domain</a:t>
            </a:r>
            <a:r>
              <a:rPr lang="ko-KR" altLang="en-US" sz="1100" dirty="0" smtClean="0">
                <a:solidFill>
                  <a:srgbClr val="92D050"/>
                </a:solidFill>
              </a:rPr>
              <a:t>들의 원소이고 그 </a:t>
            </a:r>
            <a:r>
              <a:rPr lang="en-US" altLang="ko-KR" sz="1100" dirty="0" smtClean="0">
                <a:solidFill>
                  <a:srgbClr val="92D050"/>
                </a:solidFill>
              </a:rPr>
              <a:t>domain </a:t>
            </a:r>
            <a:r>
              <a:rPr lang="ko-KR" altLang="en-US" sz="1100" dirty="0" smtClean="0">
                <a:solidFill>
                  <a:srgbClr val="92D050"/>
                </a:solidFill>
              </a:rPr>
              <a:t>들의 교집합의 원소가 </a:t>
            </a:r>
            <a:r>
              <a:rPr lang="en-US" altLang="ko-KR" sz="1100" dirty="0" smtClean="0">
                <a:solidFill>
                  <a:srgbClr val="92D050"/>
                </a:solidFill>
              </a:rPr>
              <a:t>x  </a:t>
            </a:r>
            <a:r>
              <a:rPr lang="ko-KR" altLang="en-US" sz="1100" dirty="0" smtClean="0">
                <a:solidFill>
                  <a:srgbClr val="92D050"/>
                </a:solidFill>
              </a:rPr>
              <a:t>를 뜻하는 건가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pic>
        <p:nvPicPr>
          <p:cNvPr id="35" name="Picture 6" descr="https://latex.codecogs.com/gif.latex?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72" y="2301646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5Cmathbf%7Bdom%7D%5C%2Cg%20%3D%20%5Cleft%20%5C%7B%20%5Cmathbf%7Bx%7D%5Cmid%20%28%5Cmathbf%7Bx%2Cy%7D%29%5Cin%20%5Cmathbf%7Bdom%7D%5C%2Cf%5C%2C%5C%2C%5C%2Cfor%5C%2C%5C%2C%5C%2Call%5C%2C%5C%2C%5C%2C%20%5Cmathbf%7By%7D%20%5Cin%20%5Cmathcal%7BA%7D%2C%5C%2C%5C%2C%5C%2C%5Cunderset%7B%5Cmathbf%7By%7D%20%5Cin%20%5Cmathcal%7BA%7D%7D%7Bsup%7D%5C%2Cf%28%5Cmathbf%7Bx%2Cy%7D%29%3C%20%5Cinfty%20%5Cright%20%5C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" y="2527957"/>
            <a:ext cx="490537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f%2C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8" y="3637295"/>
            <a:ext cx="2571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atex.codecogs.com/gif.latex?%5Cmathcal%7BA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07" y="3662617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atex.codecogs.com/gif.latex?%5Cmathbf%7Bepi%7D%5C%2C%20g%20%3D%20%5Cbigcap_%7B%5Cmathbf%7By%7D%20%5Cin%20%5Cmathcal%7BA%7D%7D%5E%7B%7D%5Cmathbf%7Bepi%7D%5C%2Cf%28%5Ccdot%20%2C%20%5Cmathbf%7By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45" y="4077474"/>
            <a:ext cx="16287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430914" y="5095702"/>
            <a:ext cx="2942474" cy="864523"/>
            <a:chOff x="4430914" y="5095702"/>
            <a:chExt cx="2942474" cy="86452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430914" y="5960225"/>
              <a:ext cx="2942474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자유형 36"/>
            <p:cNvSpPr/>
            <p:nvPr/>
          </p:nvSpPr>
          <p:spPr>
            <a:xfrm>
              <a:off x="4620253" y="5153891"/>
              <a:ext cx="2522003" cy="706769"/>
            </a:xfrm>
            <a:custGeom>
              <a:avLst/>
              <a:gdLst>
                <a:gd name="connsiteX0" fmla="*/ 1623 w 2522003"/>
                <a:gd name="connsiteY0" fmla="*/ 174567 h 706769"/>
                <a:gd name="connsiteX1" fmla="*/ 350758 w 2522003"/>
                <a:gd name="connsiteY1" fmla="*/ 706582 h 706769"/>
                <a:gd name="connsiteX2" fmla="*/ 2171245 w 2522003"/>
                <a:gd name="connsiteY2" fmla="*/ 124691 h 706769"/>
                <a:gd name="connsiteX3" fmla="*/ 2520380 w 2522003"/>
                <a:gd name="connsiteY3" fmla="*/ 0 h 7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03" h="706769">
                  <a:moveTo>
                    <a:pt x="1623" y="174567"/>
                  </a:moveTo>
                  <a:cubicBezTo>
                    <a:pt x="-4612" y="444731"/>
                    <a:pt x="-10846" y="714895"/>
                    <a:pt x="350758" y="706582"/>
                  </a:cubicBezTo>
                  <a:cubicBezTo>
                    <a:pt x="712362" y="698269"/>
                    <a:pt x="1809641" y="242455"/>
                    <a:pt x="2171245" y="124691"/>
                  </a:cubicBezTo>
                  <a:cubicBezTo>
                    <a:pt x="2532849" y="6927"/>
                    <a:pt x="2526614" y="3463"/>
                    <a:pt x="252038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5054138" y="5095702"/>
              <a:ext cx="1837113" cy="823017"/>
            </a:xfrm>
            <a:custGeom>
              <a:avLst/>
              <a:gdLst>
                <a:gd name="connsiteX0" fmla="*/ 0 w 1837113"/>
                <a:gd name="connsiteY0" fmla="*/ 33251 h 823017"/>
                <a:gd name="connsiteX1" fmla="*/ 1097280 w 1837113"/>
                <a:gd name="connsiteY1" fmla="*/ 822960 h 823017"/>
                <a:gd name="connsiteX2" fmla="*/ 1837113 w 1837113"/>
                <a:gd name="connsiteY2" fmla="*/ 0 h 8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113" h="823017">
                  <a:moveTo>
                    <a:pt x="0" y="33251"/>
                  </a:moveTo>
                  <a:cubicBezTo>
                    <a:pt x="395547" y="430876"/>
                    <a:pt x="791095" y="828502"/>
                    <a:pt x="1097280" y="822960"/>
                  </a:cubicBezTo>
                  <a:cubicBezTo>
                    <a:pt x="1403465" y="817418"/>
                    <a:pt x="1620289" y="408709"/>
                    <a:pt x="1837113" y="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5192484" y="5112385"/>
              <a:ext cx="86098" cy="7485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5295695" y="5112385"/>
              <a:ext cx="162852" cy="166255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5342311" y="5115480"/>
              <a:ext cx="266698" cy="262987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416928" y="5112385"/>
              <a:ext cx="359420" cy="355265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6688441" y="5130985"/>
              <a:ext cx="103388" cy="176546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6289201" y="5124940"/>
              <a:ext cx="191451" cy="307769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6077619" y="5124216"/>
              <a:ext cx="293008" cy="382994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5527583" y="5149810"/>
              <a:ext cx="369599" cy="386466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5637608" y="5130985"/>
              <a:ext cx="412561" cy="476472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5831832" y="5124216"/>
              <a:ext cx="378401" cy="453566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453562" y="5130985"/>
              <a:ext cx="131342" cy="255847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6578447" y="5130985"/>
              <a:ext cx="115587" cy="230644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348190" y="-95146"/>
            <a:ext cx="4542459" cy="3476498"/>
            <a:chOff x="7348190" y="-95146"/>
            <a:chExt cx="4542459" cy="347649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373389" y="2271877"/>
              <a:ext cx="384048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/>
            <p:cNvSpPr/>
            <p:nvPr/>
          </p:nvSpPr>
          <p:spPr>
            <a:xfrm rot="10618539">
              <a:off x="7348190" y="-14559"/>
              <a:ext cx="4542459" cy="2197904"/>
            </a:xfrm>
            <a:prstGeom prst="arc">
              <a:avLst>
                <a:gd name="adj1" fmla="val 13432213"/>
                <a:gd name="adj2" fmla="val 21427953"/>
              </a:avLst>
            </a:prstGeom>
            <a:ln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/>
            <p:cNvSpPr/>
            <p:nvPr/>
          </p:nvSpPr>
          <p:spPr>
            <a:xfrm rot="10618539">
              <a:off x="8457847" y="-95146"/>
              <a:ext cx="1496291" cy="1812175"/>
            </a:xfrm>
            <a:prstGeom prst="arc">
              <a:avLst>
                <a:gd name="adj1" fmla="val 12414995"/>
                <a:gd name="adj2" fmla="val 20266504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0618539">
              <a:off x="8019524" y="178306"/>
              <a:ext cx="3343750" cy="1812175"/>
            </a:xfrm>
            <a:prstGeom prst="arc">
              <a:avLst>
                <a:gd name="adj1" fmla="val 11779852"/>
                <a:gd name="adj2" fmla="val 20266504"/>
              </a:avLst>
            </a:prstGeom>
            <a:ln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중괄호 10"/>
            <p:cNvSpPr/>
            <p:nvPr/>
          </p:nvSpPr>
          <p:spPr>
            <a:xfrm rot="5400000">
              <a:off x="8982885" y="687617"/>
              <a:ext cx="97197" cy="3300152"/>
            </a:xfrm>
            <a:prstGeom prst="rightBrace">
              <a:avLst/>
            </a:prstGeom>
            <a:ln w="127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중괄호 19"/>
            <p:cNvSpPr/>
            <p:nvPr/>
          </p:nvSpPr>
          <p:spPr>
            <a:xfrm rot="5400000">
              <a:off x="9696184" y="1170771"/>
              <a:ext cx="120558" cy="2802786"/>
            </a:xfrm>
            <a:prstGeom prst="rightBrace">
              <a:avLst/>
            </a:prstGeom>
            <a:ln w="127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중괄호 20"/>
            <p:cNvSpPr/>
            <p:nvPr/>
          </p:nvSpPr>
          <p:spPr>
            <a:xfrm rot="5400000">
              <a:off x="9146978" y="2432331"/>
              <a:ext cx="131838" cy="1393725"/>
            </a:xfrm>
            <a:prstGeom prst="rightBrac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512233" y="1179275"/>
              <a:ext cx="1399977" cy="566398"/>
            </a:xfrm>
            <a:custGeom>
              <a:avLst/>
              <a:gdLst>
                <a:gd name="connsiteX0" fmla="*/ 0 w 1399977"/>
                <a:gd name="connsiteY0" fmla="*/ 9445 h 566398"/>
                <a:gd name="connsiteX1" fmla="*/ 41563 w 1399977"/>
                <a:gd name="connsiteY1" fmla="*/ 1132 h 566398"/>
                <a:gd name="connsiteX2" fmla="*/ 49876 w 1399977"/>
                <a:gd name="connsiteY2" fmla="*/ 26070 h 566398"/>
                <a:gd name="connsiteX3" fmla="*/ 66502 w 1399977"/>
                <a:gd name="connsiteY3" fmla="*/ 150761 h 566398"/>
                <a:gd name="connsiteX4" fmla="*/ 91440 w 1399977"/>
                <a:gd name="connsiteY4" fmla="*/ 134136 h 566398"/>
                <a:gd name="connsiteX5" fmla="*/ 99752 w 1399977"/>
                <a:gd name="connsiteY5" fmla="*/ 109198 h 566398"/>
                <a:gd name="connsiteX6" fmla="*/ 116378 w 1399977"/>
                <a:gd name="connsiteY6" fmla="*/ 75947 h 566398"/>
                <a:gd name="connsiteX7" fmla="*/ 124691 w 1399977"/>
                <a:gd name="connsiteY7" fmla="*/ 109198 h 566398"/>
                <a:gd name="connsiteX8" fmla="*/ 133003 w 1399977"/>
                <a:gd name="connsiteY8" fmla="*/ 292078 h 566398"/>
                <a:gd name="connsiteX9" fmla="*/ 149629 w 1399977"/>
                <a:gd name="connsiteY9" fmla="*/ 275452 h 566398"/>
                <a:gd name="connsiteX10" fmla="*/ 174567 w 1399977"/>
                <a:gd name="connsiteY10" fmla="*/ 225576 h 566398"/>
                <a:gd name="connsiteX11" fmla="*/ 191192 w 1399977"/>
                <a:gd name="connsiteY11" fmla="*/ 208950 h 566398"/>
                <a:gd name="connsiteX12" fmla="*/ 199505 w 1399977"/>
                <a:gd name="connsiteY12" fmla="*/ 325329 h 566398"/>
                <a:gd name="connsiteX13" fmla="*/ 216131 w 1399977"/>
                <a:gd name="connsiteY13" fmla="*/ 341954 h 566398"/>
                <a:gd name="connsiteX14" fmla="*/ 249382 w 1399977"/>
                <a:gd name="connsiteY14" fmla="*/ 292078 h 566398"/>
                <a:gd name="connsiteX15" fmla="*/ 257694 w 1399977"/>
                <a:gd name="connsiteY15" fmla="*/ 317016 h 566398"/>
                <a:gd name="connsiteX16" fmla="*/ 274320 w 1399977"/>
                <a:gd name="connsiteY16" fmla="*/ 333641 h 566398"/>
                <a:gd name="connsiteX17" fmla="*/ 282632 w 1399977"/>
                <a:gd name="connsiteY17" fmla="*/ 391830 h 566398"/>
                <a:gd name="connsiteX18" fmla="*/ 299258 w 1399977"/>
                <a:gd name="connsiteY18" fmla="*/ 375205 h 566398"/>
                <a:gd name="connsiteX19" fmla="*/ 315883 w 1399977"/>
                <a:gd name="connsiteY19" fmla="*/ 350267 h 566398"/>
                <a:gd name="connsiteX20" fmla="*/ 340822 w 1399977"/>
                <a:gd name="connsiteY20" fmla="*/ 375205 h 566398"/>
                <a:gd name="connsiteX21" fmla="*/ 357447 w 1399977"/>
                <a:gd name="connsiteY21" fmla="*/ 425081 h 566398"/>
                <a:gd name="connsiteX22" fmla="*/ 382385 w 1399977"/>
                <a:gd name="connsiteY22" fmla="*/ 433394 h 566398"/>
                <a:gd name="connsiteX23" fmla="*/ 440574 w 1399977"/>
                <a:gd name="connsiteY23" fmla="*/ 458332 h 566398"/>
                <a:gd name="connsiteX24" fmla="*/ 465512 w 1399977"/>
                <a:gd name="connsiteY24" fmla="*/ 483270 h 566398"/>
                <a:gd name="connsiteX25" fmla="*/ 498763 w 1399977"/>
                <a:gd name="connsiteY25" fmla="*/ 450020 h 566398"/>
                <a:gd name="connsiteX26" fmla="*/ 507076 w 1399977"/>
                <a:gd name="connsiteY26" fmla="*/ 474958 h 566398"/>
                <a:gd name="connsiteX27" fmla="*/ 523702 w 1399977"/>
                <a:gd name="connsiteY27" fmla="*/ 491583 h 566398"/>
                <a:gd name="connsiteX28" fmla="*/ 540327 w 1399977"/>
                <a:gd name="connsiteY28" fmla="*/ 516521 h 566398"/>
                <a:gd name="connsiteX29" fmla="*/ 548640 w 1399977"/>
                <a:gd name="connsiteY29" fmla="*/ 549772 h 566398"/>
                <a:gd name="connsiteX30" fmla="*/ 573578 w 1399977"/>
                <a:gd name="connsiteY30" fmla="*/ 541460 h 566398"/>
                <a:gd name="connsiteX31" fmla="*/ 581891 w 1399977"/>
                <a:gd name="connsiteY31" fmla="*/ 508209 h 566398"/>
                <a:gd name="connsiteX32" fmla="*/ 714894 w 1399977"/>
                <a:gd name="connsiteY32" fmla="*/ 524834 h 566398"/>
                <a:gd name="connsiteX33" fmla="*/ 731520 w 1399977"/>
                <a:gd name="connsiteY33" fmla="*/ 508209 h 566398"/>
                <a:gd name="connsiteX34" fmla="*/ 739832 w 1399977"/>
                <a:gd name="connsiteY34" fmla="*/ 533147 h 566398"/>
                <a:gd name="connsiteX35" fmla="*/ 756458 w 1399977"/>
                <a:gd name="connsiteY35" fmla="*/ 566398 h 566398"/>
                <a:gd name="connsiteX36" fmla="*/ 806334 w 1399977"/>
                <a:gd name="connsiteY36" fmla="*/ 541460 h 566398"/>
                <a:gd name="connsiteX37" fmla="*/ 822960 w 1399977"/>
                <a:gd name="connsiteY37" fmla="*/ 558085 h 566398"/>
                <a:gd name="connsiteX38" fmla="*/ 856211 w 1399977"/>
                <a:gd name="connsiteY38" fmla="*/ 549772 h 566398"/>
                <a:gd name="connsiteX39" fmla="*/ 872836 w 1399977"/>
                <a:gd name="connsiteY39" fmla="*/ 524834 h 566398"/>
                <a:gd name="connsiteX40" fmla="*/ 889462 w 1399977"/>
                <a:gd name="connsiteY40" fmla="*/ 508209 h 566398"/>
                <a:gd name="connsiteX41" fmla="*/ 947651 w 1399977"/>
                <a:gd name="connsiteY41" fmla="*/ 516521 h 566398"/>
                <a:gd name="connsiteX42" fmla="*/ 955963 w 1399977"/>
                <a:gd name="connsiteY42" fmla="*/ 491583 h 566398"/>
                <a:gd name="connsiteX43" fmla="*/ 1005840 w 1399977"/>
                <a:gd name="connsiteY43" fmla="*/ 474958 h 566398"/>
                <a:gd name="connsiteX44" fmla="*/ 1072342 w 1399977"/>
                <a:gd name="connsiteY44" fmla="*/ 450020 h 566398"/>
                <a:gd name="connsiteX45" fmla="*/ 1088967 w 1399977"/>
                <a:gd name="connsiteY45" fmla="*/ 425081 h 566398"/>
                <a:gd name="connsiteX46" fmla="*/ 1122218 w 1399977"/>
                <a:gd name="connsiteY46" fmla="*/ 433394 h 566398"/>
                <a:gd name="connsiteX47" fmla="*/ 1138843 w 1399977"/>
                <a:gd name="connsiteY47" fmla="*/ 400143 h 566398"/>
                <a:gd name="connsiteX48" fmla="*/ 1147156 w 1399977"/>
                <a:gd name="connsiteY48" fmla="*/ 341954 h 566398"/>
                <a:gd name="connsiteX49" fmla="*/ 1163782 w 1399977"/>
                <a:gd name="connsiteY49" fmla="*/ 300390 h 566398"/>
                <a:gd name="connsiteX50" fmla="*/ 1172094 w 1399977"/>
                <a:gd name="connsiteY50" fmla="*/ 275452 h 566398"/>
                <a:gd name="connsiteX51" fmla="*/ 1197032 w 1399977"/>
                <a:gd name="connsiteY51" fmla="*/ 283765 h 566398"/>
                <a:gd name="connsiteX52" fmla="*/ 1221971 w 1399977"/>
                <a:gd name="connsiteY52" fmla="*/ 242201 h 566398"/>
                <a:gd name="connsiteX53" fmla="*/ 1238596 w 1399977"/>
                <a:gd name="connsiteY53" fmla="*/ 258827 h 566398"/>
                <a:gd name="connsiteX54" fmla="*/ 1263534 w 1399977"/>
                <a:gd name="connsiteY54" fmla="*/ 233889 h 566398"/>
                <a:gd name="connsiteX55" fmla="*/ 1271847 w 1399977"/>
                <a:gd name="connsiteY55" fmla="*/ 200638 h 566398"/>
                <a:gd name="connsiteX56" fmla="*/ 1280160 w 1399977"/>
                <a:gd name="connsiteY56" fmla="*/ 175700 h 566398"/>
                <a:gd name="connsiteX57" fmla="*/ 1296785 w 1399977"/>
                <a:gd name="connsiteY57" fmla="*/ 200638 h 566398"/>
                <a:gd name="connsiteX58" fmla="*/ 1305098 w 1399977"/>
                <a:gd name="connsiteY58" fmla="*/ 242201 h 566398"/>
                <a:gd name="connsiteX59" fmla="*/ 1313411 w 1399977"/>
                <a:gd name="connsiteY59" fmla="*/ 175700 h 566398"/>
                <a:gd name="connsiteX60" fmla="*/ 1321723 w 1399977"/>
                <a:gd name="connsiteY60" fmla="*/ 150761 h 566398"/>
                <a:gd name="connsiteX61" fmla="*/ 1338349 w 1399977"/>
                <a:gd name="connsiteY61" fmla="*/ 92572 h 566398"/>
                <a:gd name="connsiteX62" fmla="*/ 1354974 w 1399977"/>
                <a:gd name="connsiteY62" fmla="*/ 67634 h 566398"/>
                <a:gd name="connsiteX63" fmla="*/ 1363287 w 1399977"/>
                <a:gd name="connsiteY63" fmla="*/ 26070 h 566398"/>
                <a:gd name="connsiteX64" fmla="*/ 1396538 w 1399977"/>
                <a:gd name="connsiteY64" fmla="*/ 9445 h 566398"/>
                <a:gd name="connsiteX65" fmla="*/ 1388225 w 1399977"/>
                <a:gd name="connsiteY65" fmla="*/ 51009 h 566398"/>
                <a:gd name="connsiteX66" fmla="*/ 1354974 w 1399977"/>
                <a:gd name="connsiteY66" fmla="*/ 134136 h 566398"/>
                <a:gd name="connsiteX67" fmla="*/ 1363287 w 1399977"/>
                <a:gd name="connsiteY67" fmla="*/ 134136 h 56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99977" h="566398">
                  <a:moveTo>
                    <a:pt x="0" y="9445"/>
                  </a:moveTo>
                  <a:cubicBezTo>
                    <a:pt x="13854" y="6674"/>
                    <a:pt x="28159" y="-3336"/>
                    <a:pt x="41563" y="1132"/>
                  </a:cubicBezTo>
                  <a:cubicBezTo>
                    <a:pt x="49876" y="3903"/>
                    <a:pt x="48435" y="17427"/>
                    <a:pt x="49876" y="26070"/>
                  </a:cubicBezTo>
                  <a:cubicBezTo>
                    <a:pt x="56770" y="67431"/>
                    <a:pt x="60960" y="109197"/>
                    <a:pt x="66502" y="150761"/>
                  </a:cubicBezTo>
                  <a:cubicBezTo>
                    <a:pt x="74815" y="145219"/>
                    <a:pt x="85199" y="141937"/>
                    <a:pt x="91440" y="134136"/>
                  </a:cubicBezTo>
                  <a:cubicBezTo>
                    <a:pt x="96914" y="127294"/>
                    <a:pt x="96300" y="117252"/>
                    <a:pt x="99752" y="109198"/>
                  </a:cubicBezTo>
                  <a:cubicBezTo>
                    <a:pt x="104633" y="97808"/>
                    <a:pt x="110836" y="87031"/>
                    <a:pt x="116378" y="75947"/>
                  </a:cubicBezTo>
                  <a:cubicBezTo>
                    <a:pt x="119149" y="87031"/>
                    <a:pt x="123815" y="97807"/>
                    <a:pt x="124691" y="109198"/>
                  </a:cubicBezTo>
                  <a:cubicBezTo>
                    <a:pt x="129371" y="170041"/>
                    <a:pt x="123951" y="231730"/>
                    <a:pt x="133003" y="292078"/>
                  </a:cubicBezTo>
                  <a:cubicBezTo>
                    <a:pt x="134166" y="299829"/>
                    <a:pt x="144733" y="281572"/>
                    <a:pt x="149629" y="275452"/>
                  </a:cubicBezTo>
                  <a:cubicBezTo>
                    <a:pt x="200073" y="212396"/>
                    <a:pt x="137696" y="287029"/>
                    <a:pt x="174567" y="225576"/>
                  </a:cubicBezTo>
                  <a:cubicBezTo>
                    <a:pt x="178599" y="218856"/>
                    <a:pt x="185650" y="214492"/>
                    <a:pt x="191192" y="208950"/>
                  </a:cubicBezTo>
                  <a:cubicBezTo>
                    <a:pt x="193963" y="247743"/>
                    <a:pt x="192337" y="287103"/>
                    <a:pt x="199505" y="325329"/>
                  </a:cubicBezTo>
                  <a:cubicBezTo>
                    <a:pt x="200949" y="333032"/>
                    <a:pt x="209610" y="346301"/>
                    <a:pt x="216131" y="341954"/>
                  </a:cubicBezTo>
                  <a:cubicBezTo>
                    <a:pt x="232756" y="330870"/>
                    <a:pt x="249382" y="292078"/>
                    <a:pt x="249382" y="292078"/>
                  </a:cubicBezTo>
                  <a:cubicBezTo>
                    <a:pt x="252153" y="300391"/>
                    <a:pt x="253186" y="309502"/>
                    <a:pt x="257694" y="317016"/>
                  </a:cubicBezTo>
                  <a:cubicBezTo>
                    <a:pt x="261726" y="323736"/>
                    <a:pt x="271842" y="326206"/>
                    <a:pt x="274320" y="333641"/>
                  </a:cubicBezTo>
                  <a:cubicBezTo>
                    <a:pt x="280516" y="352229"/>
                    <a:pt x="279861" y="372434"/>
                    <a:pt x="282632" y="391830"/>
                  </a:cubicBezTo>
                  <a:cubicBezTo>
                    <a:pt x="288174" y="386288"/>
                    <a:pt x="294362" y="381325"/>
                    <a:pt x="299258" y="375205"/>
                  </a:cubicBezTo>
                  <a:cubicBezTo>
                    <a:pt x="305499" y="367404"/>
                    <a:pt x="305892" y="350267"/>
                    <a:pt x="315883" y="350267"/>
                  </a:cubicBezTo>
                  <a:cubicBezTo>
                    <a:pt x="327639" y="350267"/>
                    <a:pt x="332509" y="366892"/>
                    <a:pt x="340822" y="375205"/>
                  </a:cubicBezTo>
                  <a:cubicBezTo>
                    <a:pt x="346364" y="391830"/>
                    <a:pt x="347261" y="410821"/>
                    <a:pt x="357447" y="425081"/>
                  </a:cubicBezTo>
                  <a:cubicBezTo>
                    <a:pt x="362540" y="432211"/>
                    <a:pt x="374331" y="429942"/>
                    <a:pt x="382385" y="433394"/>
                  </a:cubicBezTo>
                  <a:cubicBezTo>
                    <a:pt x="454276" y="464205"/>
                    <a:pt x="382099" y="438842"/>
                    <a:pt x="440574" y="458332"/>
                  </a:cubicBezTo>
                  <a:cubicBezTo>
                    <a:pt x="448887" y="466645"/>
                    <a:pt x="454359" y="479552"/>
                    <a:pt x="465512" y="483270"/>
                  </a:cubicBezTo>
                  <a:cubicBezTo>
                    <a:pt x="492114" y="492138"/>
                    <a:pt x="494330" y="463322"/>
                    <a:pt x="498763" y="450020"/>
                  </a:cubicBezTo>
                  <a:cubicBezTo>
                    <a:pt x="501534" y="458333"/>
                    <a:pt x="502568" y="467444"/>
                    <a:pt x="507076" y="474958"/>
                  </a:cubicBezTo>
                  <a:cubicBezTo>
                    <a:pt x="511108" y="481678"/>
                    <a:pt x="518806" y="485463"/>
                    <a:pt x="523702" y="491583"/>
                  </a:cubicBezTo>
                  <a:cubicBezTo>
                    <a:pt x="529943" y="499384"/>
                    <a:pt x="534785" y="508208"/>
                    <a:pt x="540327" y="516521"/>
                  </a:cubicBezTo>
                  <a:cubicBezTo>
                    <a:pt x="543098" y="527605"/>
                    <a:pt x="539500" y="542917"/>
                    <a:pt x="548640" y="549772"/>
                  </a:cubicBezTo>
                  <a:cubicBezTo>
                    <a:pt x="555650" y="555029"/>
                    <a:pt x="568104" y="548302"/>
                    <a:pt x="573578" y="541460"/>
                  </a:cubicBezTo>
                  <a:cubicBezTo>
                    <a:pt x="580715" y="532539"/>
                    <a:pt x="579120" y="519293"/>
                    <a:pt x="581891" y="508209"/>
                  </a:cubicBezTo>
                  <a:cubicBezTo>
                    <a:pt x="655279" y="557135"/>
                    <a:pt x="612174" y="545379"/>
                    <a:pt x="714894" y="524834"/>
                  </a:cubicBezTo>
                  <a:cubicBezTo>
                    <a:pt x="720436" y="519292"/>
                    <a:pt x="724085" y="505731"/>
                    <a:pt x="731520" y="508209"/>
                  </a:cubicBezTo>
                  <a:cubicBezTo>
                    <a:pt x="739833" y="510980"/>
                    <a:pt x="736380" y="525093"/>
                    <a:pt x="739832" y="533147"/>
                  </a:cubicBezTo>
                  <a:cubicBezTo>
                    <a:pt x="744713" y="544537"/>
                    <a:pt x="750916" y="555314"/>
                    <a:pt x="756458" y="566398"/>
                  </a:cubicBezTo>
                  <a:cubicBezTo>
                    <a:pt x="771153" y="551702"/>
                    <a:pt x="780069" y="537082"/>
                    <a:pt x="806334" y="541460"/>
                  </a:cubicBezTo>
                  <a:cubicBezTo>
                    <a:pt x="814065" y="542748"/>
                    <a:pt x="817418" y="552543"/>
                    <a:pt x="822960" y="558085"/>
                  </a:cubicBezTo>
                  <a:cubicBezTo>
                    <a:pt x="834044" y="555314"/>
                    <a:pt x="846705" y="556109"/>
                    <a:pt x="856211" y="549772"/>
                  </a:cubicBezTo>
                  <a:cubicBezTo>
                    <a:pt x="864524" y="544230"/>
                    <a:pt x="866595" y="532635"/>
                    <a:pt x="872836" y="524834"/>
                  </a:cubicBezTo>
                  <a:cubicBezTo>
                    <a:pt x="877732" y="518714"/>
                    <a:pt x="883920" y="513751"/>
                    <a:pt x="889462" y="508209"/>
                  </a:cubicBezTo>
                  <a:cubicBezTo>
                    <a:pt x="912783" y="531530"/>
                    <a:pt x="914827" y="549346"/>
                    <a:pt x="947651" y="516521"/>
                  </a:cubicBezTo>
                  <a:cubicBezTo>
                    <a:pt x="953847" y="510325"/>
                    <a:pt x="948833" y="496676"/>
                    <a:pt x="955963" y="491583"/>
                  </a:cubicBezTo>
                  <a:cubicBezTo>
                    <a:pt x="970224" y="481397"/>
                    <a:pt x="989214" y="480500"/>
                    <a:pt x="1005840" y="474958"/>
                  </a:cubicBezTo>
                  <a:cubicBezTo>
                    <a:pt x="1052240" y="428556"/>
                    <a:pt x="976332" y="498025"/>
                    <a:pt x="1072342" y="450020"/>
                  </a:cubicBezTo>
                  <a:cubicBezTo>
                    <a:pt x="1081278" y="445552"/>
                    <a:pt x="1083425" y="433394"/>
                    <a:pt x="1088967" y="425081"/>
                  </a:cubicBezTo>
                  <a:cubicBezTo>
                    <a:pt x="1100051" y="427852"/>
                    <a:pt x="1111999" y="438503"/>
                    <a:pt x="1122218" y="433394"/>
                  </a:cubicBezTo>
                  <a:cubicBezTo>
                    <a:pt x="1133302" y="427852"/>
                    <a:pt x="1135583" y="412098"/>
                    <a:pt x="1138843" y="400143"/>
                  </a:cubicBezTo>
                  <a:cubicBezTo>
                    <a:pt x="1143998" y="381240"/>
                    <a:pt x="1142404" y="360962"/>
                    <a:pt x="1147156" y="341954"/>
                  </a:cubicBezTo>
                  <a:cubicBezTo>
                    <a:pt x="1150775" y="327478"/>
                    <a:pt x="1158543" y="314362"/>
                    <a:pt x="1163782" y="300390"/>
                  </a:cubicBezTo>
                  <a:cubicBezTo>
                    <a:pt x="1166859" y="292186"/>
                    <a:pt x="1169323" y="283765"/>
                    <a:pt x="1172094" y="275452"/>
                  </a:cubicBezTo>
                  <a:cubicBezTo>
                    <a:pt x="1180407" y="278223"/>
                    <a:pt x="1188440" y="285483"/>
                    <a:pt x="1197032" y="283765"/>
                  </a:cubicBezTo>
                  <a:cubicBezTo>
                    <a:pt x="1213334" y="280505"/>
                    <a:pt x="1218470" y="252705"/>
                    <a:pt x="1221971" y="242201"/>
                  </a:cubicBezTo>
                  <a:cubicBezTo>
                    <a:pt x="1227513" y="247743"/>
                    <a:pt x="1230911" y="260364"/>
                    <a:pt x="1238596" y="258827"/>
                  </a:cubicBezTo>
                  <a:cubicBezTo>
                    <a:pt x="1250124" y="256522"/>
                    <a:pt x="1257701" y="244096"/>
                    <a:pt x="1263534" y="233889"/>
                  </a:cubicBezTo>
                  <a:cubicBezTo>
                    <a:pt x="1269202" y="223970"/>
                    <a:pt x="1268708" y="211623"/>
                    <a:pt x="1271847" y="200638"/>
                  </a:cubicBezTo>
                  <a:cubicBezTo>
                    <a:pt x="1274254" y="192213"/>
                    <a:pt x="1277389" y="184013"/>
                    <a:pt x="1280160" y="175700"/>
                  </a:cubicBezTo>
                  <a:cubicBezTo>
                    <a:pt x="1285702" y="184013"/>
                    <a:pt x="1293277" y="191284"/>
                    <a:pt x="1296785" y="200638"/>
                  </a:cubicBezTo>
                  <a:cubicBezTo>
                    <a:pt x="1301746" y="213867"/>
                    <a:pt x="1297261" y="253957"/>
                    <a:pt x="1305098" y="242201"/>
                  </a:cubicBezTo>
                  <a:cubicBezTo>
                    <a:pt x="1317490" y="223614"/>
                    <a:pt x="1309415" y="197679"/>
                    <a:pt x="1313411" y="175700"/>
                  </a:cubicBezTo>
                  <a:cubicBezTo>
                    <a:pt x="1314978" y="167079"/>
                    <a:pt x="1319316" y="159186"/>
                    <a:pt x="1321723" y="150761"/>
                  </a:cubicBezTo>
                  <a:cubicBezTo>
                    <a:pt x="1325274" y="138331"/>
                    <a:pt x="1331705" y="105860"/>
                    <a:pt x="1338349" y="92572"/>
                  </a:cubicBezTo>
                  <a:cubicBezTo>
                    <a:pt x="1342817" y="83636"/>
                    <a:pt x="1349432" y="75947"/>
                    <a:pt x="1354974" y="67634"/>
                  </a:cubicBezTo>
                  <a:cubicBezTo>
                    <a:pt x="1357745" y="53779"/>
                    <a:pt x="1355075" y="37567"/>
                    <a:pt x="1363287" y="26070"/>
                  </a:cubicBezTo>
                  <a:cubicBezTo>
                    <a:pt x="1370490" y="15986"/>
                    <a:pt x="1387776" y="682"/>
                    <a:pt x="1396538" y="9445"/>
                  </a:cubicBezTo>
                  <a:cubicBezTo>
                    <a:pt x="1406529" y="19436"/>
                    <a:pt x="1391943" y="37378"/>
                    <a:pt x="1388225" y="51009"/>
                  </a:cubicBezTo>
                  <a:cubicBezTo>
                    <a:pt x="1375898" y="96208"/>
                    <a:pt x="1373627" y="96831"/>
                    <a:pt x="1354974" y="134136"/>
                  </a:cubicBezTo>
                  <a:cubicBezTo>
                    <a:pt x="1366004" y="78986"/>
                    <a:pt x="1363287" y="78443"/>
                    <a:pt x="1363287" y="13413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https://latex.codecogs.com/gif.latex?g%5Cmathbf%7B%28x%29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08" y="984826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603" y="3305152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1983" y="242207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7434" y="2631654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%5Cmathbf%7By%7D%20%5Cin%20%5Cmathcal%7BA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8911" y="2580345"/>
              <a:ext cx="466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연결선 18"/>
            <p:cNvCxnSpPr>
              <a:stCxn id="17" idx="2"/>
              <a:endCxn id="21" idx="2"/>
            </p:cNvCxnSpPr>
            <p:nvPr/>
          </p:nvCxnSpPr>
          <p:spPr>
            <a:xfrm>
              <a:off x="8513374" y="1137592"/>
              <a:ext cx="2661" cy="192568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909760" y="1130259"/>
              <a:ext cx="2661" cy="192568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8" descr="https://latex.codecogs.com/gif.latex?g%28%5Cmathbf%7Bx%7D%29%3D%5Cunderset%7B%5Cmathbf%7By%7D%5Cin%20%5Cmathcal%7BA%7D%7D%7Bsup%7D%20%5C%2C%20f%28%5Cmathbf%7Bx%2Cy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950" y="899794"/>
              <a:ext cx="1362075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연결선 24"/>
            <p:cNvCxnSpPr/>
            <p:nvPr/>
          </p:nvCxnSpPr>
          <p:spPr>
            <a:xfrm>
              <a:off x="8512233" y="518563"/>
              <a:ext cx="139752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4" name="Picture 20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062" y="474811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중괄호 52"/>
            <p:cNvSpPr/>
            <p:nvPr/>
          </p:nvSpPr>
          <p:spPr>
            <a:xfrm rot="5400000">
              <a:off x="9148937" y="2124513"/>
              <a:ext cx="124118" cy="1397527"/>
            </a:xfrm>
            <a:prstGeom prst="rightBrace">
              <a:avLst/>
            </a:prstGeom>
            <a:ln w="127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14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243" y="2869997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1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4. Composition (Scalar composition)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9805" y="1125679"/>
            <a:ext cx="11622580" cy="5208619"/>
            <a:chOff x="189805" y="1125679"/>
            <a:chExt cx="11622580" cy="5208619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125679"/>
              <a:ext cx="11622580" cy="520861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                 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 함수들의 결합                              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로 정의되는 함수가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혹은 </a:t>
              </a:r>
              <a:r>
                <a:rPr lang="en-US" altLang="ko-KR" sz="1100" dirty="0" smtClean="0"/>
                <a:t>concave</a:t>
              </a:r>
              <a:r>
                <a:rPr lang="ko-KR" altLang="en-US" sz="1100" dirty="0" smtClean="0"/>
                <a:t>를 보존하는 조건들을 알아본다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b="1" dirty="0" smtClean="0"/>
                <a:t>Scalar composition  </a:t>
              </a:r>
              <a:r>
                <a:rPr lang="en-US" altLang="ko-KR" sz="1100" dirty="0" smtClean="0"/>
                <a:t>(f </a:t>
              </a:r>
              <a:r>
                <a:rPr lang="ko-KR" altLang="en-US" sz="1100" dirty="0" smtClean="0"/>
                <a:t>를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라 가정하여 </a:t>
              </a:r>
              <a:r>
                <a:rPr lang="en-US" altLang="ko-KR" sz="1100" dirty="0" err="1" smtClean="0"/>
                <a:t>h,g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</a:t>
              </a:r>
              <a:r>
                <a:rPr lang="ko-KR" altLang="en-US" sz="1100" dirty="0" smtClean="0"/>
                <a:t>를 이끌어냄</a:t>
              </a:r>
              <a:r>
                <a:rPr lang="en-US" altLang="ko-KR" sz="1100" dirty="0" smtClean="0"/>
                <a:t>.)</a:t>
              </a:r>
              <a:endParaRPr lang="en-US" altLang="ko-KR" sz="1100" b="1" dirty="0" smtClean="0"/>
            </a:p>
            <a:p>
              <a:pPr marL="0" indent="0">
                <a:buNone/>
              </a:pPr>
              <a:r>
                <a:rPr lang="ko-KR" altLang="en-US" sz="1100" dirty="0" smtClean="0">
                  <a:solidFill>
                    <a:srgbClr val="FF0000"/>
                  </a:solidFill>
                </a:rPr>
                <a:t>먼저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k=1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인 경우</a:t>
              </a:r>
              <a:r>
                <a:rPr lang="ko-KR" altLang="en-US" sz="1100" dirty="0" smtClean="0"/>
                <a:t>에 대해 생각해보자</a:t>
              </a:r>
              <a:r>
                <a:rPr lang="en-US" altLang="ko-KR" sz="1100" dirty="0" smtClean="0"/>
                <a:t>,                                        , n=1 </a:t>
              </a:r>
              <a:r>
                <a:rPr lang="ko-KR" altLang="en-US" sz="1100" dirty="0" smtClean="0"/>
                <a:t>로 제한할 수 있다</a:t>
              </a:r>
              <a:r>
                <a:rPr lang="en-US" altLang="ko-KR" sz="1100" dirty="0" smtClean="0"/>
                <a:t>. (</a:t>
              </a:r>
              <a:r>
                <a:rPr lang="ko-KR" altLang="en-US" sz="1100" dirty="0" smtClean="0"/>
                <a:t>왜냐하면 </a:t>
              </a:r>
              <a:r>
                <a:rPr lang="en-US" altLang="ko-KR" sz="1100" dirty="0" smtClean="0"/>
                <a:t>convexity</a:t>
              </a:r>
              <a:r>
                <a:rPr lang="ko-KR" altLang="en-US" sz="1100" dirty="0" smtClean="0"/>
                <a:t>는 그들의 </a:t>
              </a:r>
              <a:r>
                <a:rPr lang="en-US" altLang="ko-KR" sz="1100" dirty="0" smtClean="0"/>
                <a:t>domain </a:t>
              </a:r>
              <a:r>
                <a:rPr lang="ko-KR" altLang="en-US" sz="1100" dirty="0" smtClean="0"/>
                <a:t>을 교차하는 임의의 선 위의 함수의 행동에 의해 결정되어지기 때문에</a:t>
              </a:r>
              <a:r>
                <a:rPr lang="en-US" altLang="ko-KR" sz="1100" dirty="0" smtClean="0"/>
                <a:t>, 2</a:t>
              </a:r>
              <a:r>
                <a:rPr lang="ko-KR" altLang="en-US" sz="1100" dirty="0" smtClean="0"/>
                <a:t>차원에 그려지는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그래프 생각</a:t>
              </a:r>
              <a:r>
                <a:rPr lang="en-US" altLang="ko-KR" sz="1100" dirty="0" smtClean="0"/>
                <a:t>)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Composition rules </a:t>
              </a:r>
              <a:r>
                <a:rPr lang="ko-KR" altLang="en-US" sz="1100" dirty="0" smtClean="0"/>
                <a:t>을 밝히기 위해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,       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가                                   에서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번 미분 가능하다 하자</a:t>
              </a:r>
              <a:r>
                <a:rPr lang="en-US" altLang="ko-KR" sz="1100" dirty="0" smtClean="0"/>
                <a:t>.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는                                                       로 나타낼 수 있다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함수                의 </a:t>
              </a:r>
              <a:r>
                <a:rPr lang="en-US" altLang="ko-KR" sz="1100" dirty="0" smtClean="0"/>
                <a:t>2</a:t>
              </a:r>
              <a:r>
                <a:rPr lang="ko-KR" altLang="en-US" sz="1100" dirty="0" smtClean="0"/>
                <a:t>차 미분은                                                            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이제   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function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(           ) ,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이고 </a:t>
              </a:r>
              <a:r>
                <a:rPr lang="en-US" altLang="ko-KR" sz="1100" dirty="0" smtClean="0"/>
                <a:t>non-decreasing(                       ) </a:t>
              </a:r>
              <a:r>
                <a:rPr lang="ko-KR" altLang="en-US" sz="1100" dirty="0" smtClean="0"/>
                <a:t>라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그러면             이고    는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이와 비슷하게 결론들을 이끌어낼 수 있다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is convex if     is convex and non-decreasing , and    is convex.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is convex if     is convex and non-increasing, and    is concave.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 is</a:t>
              </a:r>
              <a:r>
                <a:rPr lang="ko-KR" altLang="en-US" sz="1100" dirty="0"/>
                <a:t> </a:t>
              </a:r>
              <a:r>
                <a:rPr lang="en-US" altLang="ko-KR" sz="1100" dirty="0" smtClean="0"/>
                <a:t>concave if     is concave and non-decreasing, and   is concave.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 is concave if     is concave and non-increasing, and    is convex.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함수 </a:t>
              </a:r>
              <a:r>
                <a:rPr lang="en-US" altLang="ko-KR" sz="1100" dirty="0" smtClean="0"/>
                <a:t>g, h</a:t>
              </a:r>
              <a:r>
                <a:rPr lang="ko-KR" altLang="en-US" sz="1100" dirty="0" smtClean="0"/>
                <a:t>가 두 번 미분 가능하고 그들의 </a:t>
              </a:r>
              <a:r>
                <a:rPr lang="ko-KR" altLang="en-US" sz="1100" dirty="0" err="1" smtClean="0"/>
                <a:t>정의역이</a:t>
              </a:r>
              <a:r>
                <a:rPr lang="ko-KR" altLang="en-US" sz="1100" dirty="0" smtClean="0"/>
                <a:t> 실수 </a:t>
              </a:r>
              <a:r>
                <a:rPr lang="en-US" altLang="ko-KR" sz="1100" dirty="0" smtClean="0"/>
                <a:t>R</a:t>
              </a:r>
              <a:r>
                <a:rPr lang="ko-KR" altLang="en-US" sz="1100" dirty="0" smtClean="0"/>
                <a:t>에 속할 때 유효하다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h%3A%5Cmathbb%7BR%7D%5E%7Bk%7D%5Crightarrow%20%5Cmathbb%7BR%7D%5C%2C%2C%5C%2C%5C%2C%5C%2Cg%3A%5Cmathbb%7BR%7D%5E%7Bn%7D%5Crightarrow%20%5Cmathbb%7BR%7D%5E%7Bk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7" y="1147101"/>
              <a:ext cx="19240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%3Dh%5Ccirc%20g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070" y="1171580"/>
              <a:ext cx="1428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f%28%5Cmathbf%7Bx%7D%29%3D%20h%28g%28%5Cmathbf%7Bx%7D%29%29%5C%2C%2C%5C%2C%5C%2C%5C%2C%5Cmathbf%7Bdom%7D%5C%2Cf%20%3D%20%5Cleft%20%5C%7B%20%5Cmathbf%7Bx%7D%5Cin%20%5Cmathbf%7Bdom%7D%5C%2C%20g%5Cmid%20g%28%5Cmathbf%7Bx%7D%29%5Cin%20%5Cmathbf%7Bdom%7D%5C%2Ch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569" y="1423073"/>
              <a:ext cx="4191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h%3A%5Cmathbb%7BR%7D%5Crightarrow%20%5Cmathbb%7BR%7D%5C%2C%2C%5C%2C%5C%2C%5C%2Cg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32" y="2556317"/>
              <a:ext cx="17811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h%2C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936" y="2988785"/>
              <a:ext cx="2476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%5Cmathbf%7Bdom%7D%5C%2Cg%20%3D%20%5Cmathbf%7Bdom%7D%5C%2C%20h%20%3D%20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655" y="2992510"/>
              <a:ext cx="15716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556" y="298878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f%27%27%5Cgeq%200%28f%27%27%28x%29%5Cgeq%200%5C%2C%5C%2C%2C%5C%2C%5C%2C%5C%2Cfor%20%5C%2C%5C%2C%5C%2Call%5C%2C%5C%2C%5C%2Cx%5Cin%20%5Cmathbb%7BR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720" y="2969734"/>
              <a:ext cx="2638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f%3Dg%5Ccirc%20h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67" y="3256192"/>
              <a:ext cx="6762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f%27%27%28x%29%20%3D%20h%27%27%28g%28x%29%29g%27%28x%29%5E%7B2%7D%20&amp;plus;%20h%27%28g%28x%29%29g%27%27%28x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248" y="3221228"/>
              <a:ext cx="2867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526" y="3583503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g%27%27%20%5Cgeq%2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437" y="3535812"/>
              <a:ext cx="48577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792" y="3554977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h%27%27%5Cgeq%200%2Ch%27%5Cgeq%2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571" y="3532291"/>
              <a:ext cx="10096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f%27%27%5Cgeq%2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983" y="3531164"/>
              <a:ext cx="4953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176" y="353701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36" y="423528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542" y="4262646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190" y="4272171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7" y="452340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6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542" y="4536217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208" y="4545742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7" y="480053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6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059" y="4823015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915" y="482616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7" y="506337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6" descr="https://latex.codecogs.com/gif.latex?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059" y="5082421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915" y="511099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6001095" y="569936"/>
            <a:ext cx="2944210" cy="246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h is convex, non-decreasing , g is convex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10" idx="3"/>
          </p:cNvCxnSpPr>
          <p:nvPr/>
        </p:nvCxnSpPr>
        <p:spPr>
          <a:xfrm>
            <a:off x="8195109" y="417817"/>
            <a:ext cx="815887" cy="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내용 개체 틀 2"/>
          <p:cNvSpPr txBox="1">
            <a:spLocks/>
          </p:cNvSpPr>
          <p:nvPr/>
        </p:nvSpPr>
        <p:spPr>
          <a:xfrm>
            <a:off x="6402589" y="792872"/>
            <a:ext cx="2286694" cy="246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f</a:t>
            </a:r>
            <a:r>
              <a:rPr lang="en-US" altLang="ko-KR" sz="1100" dirty="0" smtClean="0"/>
              <a:t> = h(g(x))  is convex function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49382" y="4156364"/>
            <a:ext cx="5128953" cy="17622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내용 개체 틀 2"/>
          <p:cNvSpPr txBox="1">
            <a:spLocks/>
          </p:cNvSpPr>
          <p:nvPr/>
        </p:nvSpPr>
        <p:spPr>
          <a:xfrm>
            <a:off x="2563814" y="164823"/>
            <a:ext cx="3860798" cy="40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err="1" smtClean="0">
                <a:solidFill>
                  <a:srgbClr val="FF0000"/>
                </a:solidFill>
              </a:rPr>
              <a:t>딥러닝도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합성함수인데 이 함수의 조건들을 잘 사용하면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convex function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인 목적함수를 만들어낼 수 있지 않을까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8118" y="1055519"/>
            <a:ext cx="6539001" cy="956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32" y="164823"/>
            <a:ext cx="2723798" cy="2103003"/>
          </a:xfrm>
          <a:prstGeom prst="rect">
            <a:avLst/>
          </a:prstGeom>
        </p:spPr>
      </p:pic>
      <p:pic>
        <p:nvPicPr>
          <p:cNvPr id="10" name="Picture 2" descr="https://latex.codecogs.com/gif.latex?h%20%3D%20e%5E%7Bx%7D%2C%20%5C%2C%5C%2Cg%3D%28x-3%29%5E%7B2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34" y="317804"/>
            <a:ext cx="1514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965142" y="4236948"/>
            <a:ext cx="4847243" cy="2097350"/>
            <a:chOff x="6965142" y="4236948"/>
            <a:chExt cx="4847243" cy="2097350"/>
          </a:xfrm>
        </p:grpSpPr>
        <p:sp>
          <p:nvSpPr>
            <p:cNvPr id="48" name="내용 개체 틀 2"/>
            <p:cNvSpPr txBox="1">
              <a:spLocks/>
            </p:cNvSpPr>
            <p:nvPr/>
          </p:nvSpPr>
          <p:spPr>
            <a:xfrm>
              <a:off x="6965142" y="4849551"/>
              <a:ext cx="1959609" cy="497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h is convex, but not non-decreasing , g is convex</a:t>
              </a:r>
              <a:endParaRPr lang="ko-KR" altLang="en-US" sz="1100" dirty="0"/>
            </a:p>
          </p:txBody>
        </p:sp>
        <p:pic>
          <p:nvPicPr>
            <p:cNvPr id="1058" name="Picture 34" descr="https://latex.codecogs.com/gif.latex?h%20%3D%20%28x-4%29%5E%7B2%7D%2C%5C%2C%5C%2Cg%20%3D%20x%5E%7B2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950" y="4523407"/>
              <a:ext cx="15144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직선 화살표 연결선 82"/>
            <p:cNvCxnSpPr/>
            <p:nvPr/>
          </p:nvCxnSpPr>
          <p:spPr>
            <a:xfrm>
              <a:off x="8592994" y="4651670"/>
              <a:ext cx="418002" cy="8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내용 개체 틀 2"/>
            <p:cNvSpPr txBox="1">
              <a:spLocks/>
            </p:cNvSpPr>
            <p:nvPr/>
          </p:nvSpPr>
          <p:spPr>
            <a:xfrm>
              <a:off x="7226639" y="5399158"/>
              <a:ext cx="1366356" cy="5900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f = h(g(x)) is not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convex function</a:t>
              </a:r>
              <a:endParaRPr lang="ko-KR" altLang="en-US" sz="11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0932" y="4236948"/>
              <a:ext cx="2731453" cy="209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86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4. Composition </a:t>
            </a:r>
            <a:endParaRPr lang="ko-KR" altLang="en-US" sz="11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89804" y="1125679"/>
            <a:ext cx="11830400" cy="5566066"/>
            <a:chOff x="189804" y="1125679"/>
            <a:chExt cx="11830400" cy="5566066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4" y="1125679"/>
              <a:ext cx="11830400" cy="5566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>
                  <a:solidFill>
                    <a:srgbClr val="FF0000"/>
                  </a:solidFill>
                </a:rPr>
                <a:t>이제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n &gt; 1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의 경우와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h, g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의 미분 가능 정의 없이 이끌어낼 수 있는데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먼저 필요한 개념이    의 </a:t>
              </a:r>
              <a:r>
                <a:rPr lang="en-US" altLang="ko-KR" sz="1100" dirty="0" smtClean="0"/>
                <a:t>non-decreasing, increasing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(    </a:t>
              </a:r>
              <a:r>
                <a:rPr lang="ko-KR" altLang="en-US" sz="1100" dirty="0" smtClean="0"/>
                <a:t>는    의 </a:t>
              </a:r>
              <a:r>
                <a:rPr lang="en-US" altLang="ko-KR" sz="1100" dirty="0" smtClean="0"/>
                <a:t>extended-value extension )</a:t>
              </a:r>
              <a:r>
                <a:rPr lang="ko-KR" altLang="en-US" sz="1100" dirty="0" smtClean="0"/>
                <a:t>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                                       </a:t>
              </a:r>
              <a:r>
                <a:rPr lang="ko-KR" altLang="en-US" sz="1100" dirty="0" smtClean="0"/>
                <a:t>일 때</a:t>
              </a:r>
              <a:r>
                <a:rPr lang="en-US" altLang="ko-KR" sz="1100" dirty="0" smtClean="0"/>
                <a:t>, 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non-decreasing </a:t>
              </a:r>
              <a:r>
                <a:rPr lang="ko-KR" altLang="en-US" sz="1100" dirty="0" smtClean="0"/>
                <a:t>이라는 의미는                                                이면                      이다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 의미는 만약                    이면                   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                                          </a:t>
              </a:r>
              <a:r>
                <a:rPr lang="ko-KR" altLang="en-US" sz="1100" dirty="0" smtClean="0"/>
                <a:t>만약 이런 경우는 </a:t>
              </a:r>
              <a:r>
                <a:rPr lang="en-US" altLang="ko-KR" sz="1100" dirty="0" smtClean="0"/>
                <a:t>non-decreasing </a:t>
              </a:r>
              <a:r>
                <a:rPr lang="ko-KR" altLang="en-US" sz="1100" dirty="0" smtClean="0"/>
                <a:t>이 성립하지 않음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즉</a:t>
              </a:r>
              <a:r>
                <a:rPr lang="en-US" altLang="ko-KR" sz="1100" dirty="0" smtClean="0"/>
                <a:t>,             </a:t>
              </a:r>
              <a:r>
                <a:rPr lang="ko-KR" altLang="en-US" sz="1100" dirty="0" smtClean="0"/>
                <a:t>는</a:t>
              </a:r>
              <a:r>
                <a:rPr lang="en-US" altLang="ko-KR" sz="1100" dirty="0" smtClean="0"/>
                <a:t> -    </a:t>
              </a:r>
              <a:r>
                <a:rPr lang="ko-KR" altLang="en-US" sz="1100" dirty="0" smtClean="0"/>
                <a:t>를 포함한다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비슷한 방식으로 </a:t>
              </a:r>
              <a:r>
                <a:rPr lang="en-US" altLang="ko-KR" sz="1100" dirty="0" smtClean="0"/>
                <a:t>non-increasing </a:t>
              </a:r>
              <a:r>
                <a:rPr lang="ko-KR" altLang="en-US" sz="1100" dirty="0" smtClean="0"/>
                <a:t>은     으로 가는 것을 의미 </a:t>
              </a:r>
              <a:r>
                <a:rPr lang="en-US" altLang="ko-KR" sz="1100" dirty="0" smtClean="0"/>
                <a:t>(            </a:t>
              </a:r>
              <a:r>
                <a:rPr lang="ko-KR" altLang="en-US" sz="1100" dirty="0" smtClean="0"/>
                <a:t>가</a:t>
              </a:r>
              <a:r>
                <a:rPr lang="en-US" altLang="ko-KR" sz="1100" dirty="0" smtClean="0"/>
                <a:t>)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It turns out that very similar composition rules hold in the general case n &gt; 1,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without assuming differentiability </a:t>
              </a:r>
              <a:r>
                <a:rPr lang="en-US" altLang="ko-KR" sz="1100" dirty="0" smtClean="0"/>
                <a:t>of     and 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, or that                                                 :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   is convex if    is convex,    is non-decreasing, and    is convex.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is</a:t>
              </a:r>
              <a:r>
                <a:rPr lang="ko-KR" altLang="en-US" sz="1100" dirty="0"/>
                <a:t> </a:t>
              </a:r>
              <a:r>
                <a:rPr lang="en-US" altLang="ko-KR" sz="1100" dirty="0" smtClean="0"/>
                <a:t>convex if    is convex,    is non-increasing, and     is concave.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is concave if    is concave,     is non-decreasing, and    is concave.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is concave if    is concave,     is non-increasing, and     is convex.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위</a:t>
              </a:r>
              <a:r>
                <a:rPr lang="ko-KR" altLang="en-US" sz="1100" dirty="0" smtClean="0"/>
                <a:t> 정리를 증명하는 방법은 미분 가능 가정없이 증명될 수 있고 또는 앞 전 슬라이드에서 미분을 가정하여 푼 것처럼 가정하여 증명할 수 있다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2050" name="Picture 2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828" y="1150618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40" y="1462489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9210" y="1150618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502" y="1179193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tilde%7Bh%7D%3D%5Cleft%5C%7B%5Cbegin%7Bmatrix%7D%20h%28x%29%5C%2C%5C%2C%5C%2C%5C%2C%5C%2Cx%5Cin%20%5Cmathbf%7Bdom%7D%5C%2Ch%5C%5C%20%5Cinfty%20%5C%2C%5C%2C%5C%2C%5C%2C%5C%2C%5C%2C%5C%2C%5C%2C%5C%2Cx%5Cnotin%20%5Cmathbf%7Bdom%7D%5C%2C%20h%20%5Cend%7Bmatrix%7D%5Cright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313" y="1375058"/>
              <a:ext cx="1724025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210" y="1435380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for%5C%2C%5C%2Call%5C%2C%5C%2Cx%2Cy%5Cin%20%5Cmathbb%7BR%7D%5C%2C%2C%5C%2C%5C%2C%5C%2Cwith%5C%2C%5C%2Cx%3C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752" y="1435380"/>
              <a:ext cx="2190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tilde%7Bh%7D%28x%29%5Cleq%20%5Ctilde%7Bh%7D%28y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954" y="1424388"/>
              <a:ext cx="8667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y%20%5Cin%20%5Cmathbf%7Bdom%7D%5C%2Ch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699" y="1992655"/>
              <a:ext cx="8001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x%20%5Cin%20%5Cmathbf%7Bdom%7D%5C%2Ch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953" y="1992655"/>
              <a:ext cx="8096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349365" y="3167149"/>
              <a:ext cx="20363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851359" y="3143928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662544" y="3143928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662544" y="2636063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1359" y="2833774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23" idx="7"/>
              <a:endCxn id="22" idx="2"/>
            </p:cNvCxnSpPr>
            <p:nvPr/>
          </p:nvCxnSpPr>
          <p:spPr>
            <a:xfrm flipV="1">
              <a:off x="893932" y="2659284"/>
              <a:ext cx="768612" cy="1812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0"/>
              <a:endCxn id="23" idx="4"/>
            </p:cNvCxnSpPr>
            <p:nvPr/>
          </p:nvCxnSpPr>
          <p:spPr>
            <a:xfrm flipV="1">
              <a:off x="876298" y="2880215"/>
              <a:ext cx="0" cy="2637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1" idx="0"/>
              <a:endCxn id="22" idx="0"/>
            </p:cNvCxnSpPr>
            <p:nvPr/>
          </p:nvCxnSpPr>
          <p:spPr>
            <a:xfrm flipV="1">
              <a:off x="1687483" y="2636063"/>
              <a:ext cx="0" cy="5078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4" name="Picture 16" descr="https://latex.codecogs.com/gif.latex?x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2" y="3251735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81" y="3229159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tilde%7Bh%7D%28x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52" y="2516903"/>
              <a:ext cx="3048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%5Ctilde%7Bh%7D%28y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126" y="2406217"/>
              <a:ext cx="3048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89" y="2918391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500" y="2918391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%5Cmathbf%7Bdom%7D%5C%2C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588" y="3433224"/>
              <a:ext cx="495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왼쪽 중괄호 25"/>
            <p:cNvSpPr/>
            <p:nvPr/>
          </p:nvSpPr>
          <p:spPr>
            <a:xfrm rot="16200000">
              <a:off x="1216905" y="3007463"/>
              <a:ext cx="91441" cy="737386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0828" y="3143928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16" descr="https://latex.codecogs.com/gif.latex?x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33" y="3251735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6" descr="https://latex.codecogs.com/gif.latex?%5Cmathbf%7Bdom%7D%5C%2C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553" y="3111928"/>
              <a:ext cx="495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4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801" y="3151981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직선 화살표 연결선 47"/>
            <p:cNvCxnSpPr/>
            <p:nvPr/>
          </p:nvCxnSpPr>
          <p:spPr>
            <a:xfrm>
              <a:off x="8529669" y="3123170"/>
              <a:ext cx="20363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031663" y="3099949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9842848" y="3099949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9842848" y="2592084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9031663" y="2789795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>
              <a:stCxn id="52" idx="7"/>
              <a:endCxn id="51" idx="2"/>
            </p:cNvCxnSpPr>
            <p:nvPr/>
          </p:nvCxnSpPr>
          <p:spPr>
            <a:xfrm flipV="1">
              <a:off x="9074236" y="2615305"/>
              <a:ext cx="768612" cy="1812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9" idx="0"/>
              <a:endCxn id="52" idx="4"/>
            </p:cNvCxnSpPr>
            <p:nvPr/>
          </p:nvCxnSpPr>
          <p:spPr>
            <a:xfrm flipV="1">
              <a:off x="9056602" y="2836236"/>
              <a:ext cx="0" cy="2637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50" idx="0"/>
              <a:endCxn id="51" idx="0"/>
            </p:cNvCxnSpPr>
            <p:nvPr/>
          </p:nvCxnSpPr>
          <p:spPr>
            <a:xfrm flipV="1">
              <a:off x="9867787" y="2592084"/>
              <a:ext cx="0" cy="5078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18" descr="https://latex.codecogs.com/gif.latex?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9985" y="3185180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0" descr="https://latex.codecogs.com/gif.latex?%5Ctilde%7Bh%7D%28x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056" y="2472924"/>
              <a:ext cx="3048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2" descr="https://latex.codecogs.com/gif.latex?%5Ctilde%7Bh%7D%28y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6430" y="2362238"/>
              <a:ext cx="3048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4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804" y="2874412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6" descr="https://latex.codecogs.com/gif.latex?%5Cmathbf%7Bdom%7D%5C%2C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892" y="3389245"/>
              <a:ext cx="495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왼쪽 중괄호 62"/>
            <p:cNvSpPr/>
            <p:nvPr/>
          </p:nvSpPr>
          <p:spPr>
            <a:xfrm rot="16200000">
              <a:off x="9007762" y="2574036"/>
              <a:ext cx="58950" cy="1548772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601132" y="3099949"/>
              <a:ext cx="49877" cy="4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6" name="Picture 28" descr="https://latex.codecogs.com/gif.latex?-%5Cinfty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705" y="3105073"/>
              <a:ext cx="2952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4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953" y="4001522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6" descr="https://latex.codecogs.com/gif.latex?%5Cmathbf%7Bdom%7D%5C%2C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422" y="3953897"/>
              <a:ext cx="495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097" y="4513260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842" y="4524286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https://latex.codecogs.com/gif.latex?%5Cmathbf%7Bdom%7D%5C%2Cg%3D%5Cmathbb%7BR%7D%5E%7Bn%7D%20%5C%2C%5C%2C%5C%2Cand%5C%2C%5C%2C%5C%2C%5Cmathbf%7Bdom%7D%5C%2Ch%3D%5Cmathbb%7BR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676" y="4508612"/>
              <a:ext cx="22288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https://latex.codecogs.com/gif.latex?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7" y="503006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74" y="5068169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38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591" y="5034831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825" y="5072931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4" descr="https://latex.codecogs.com/gif.latex?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66" y="532531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6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74" y="5363414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8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591" y="5334839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825" y="537406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4" descr="https://latex.codecogs.com/gif.latex?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83" y="558814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6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28" y="5620938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8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23" y="5588147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43" y="5622066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4" descr="https://latex.codecogs.com/gif.latex?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83" y="5852603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6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27" y="5906148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38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23" y="5876703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42" y="5914803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직사각형 29"/>
          <p:cNvSpPr/>
          <p:nvPr/>
        </p:nvSpPr>
        <p:spPr>
          <a:xfrm>
            <a:off x="189804" y="4339244"/>
            <a:ext cx="11248509" cy="18038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8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4. Composition </a:t>
            </a:r>
            <a:endParaRPr lang="ko-KR" altLang="en-US" sz="11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4" y="1125679"/>
            <a:ext cx="11763898" cy="5499565"/>
            <a:chOff x="189804" y="1125679"/>
            <a:chExt cx="11763898" cy="5499565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4" y="1125679"/>
              <a:ext cx="11763898" cy="54995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위 </a:t>
              </a:r>
              <a:r>
                <a:rPr lang="en-US" altLang="ko-KR" sz="1100" dirty="0" smtClean="0"/>
                <a:t>4</a:t>
              </a:r>
              <a:r>
                <a:rPr lang="ko-KR" altLang="en-US" sz="1100" dirty="0" smtClean="0"/>
                <a:t>가지 중 하나를 예시로 증명  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If    is convex,    is convex, and    is non-decreasing then                  is convex.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Proof : </a:t>
              </a:r>
              <a:r>
                <a:rPr lang="ko-KR" altLang="en-US" sz="1100" dirty="0" smtClean="0"/>
                <a:t>증명하기 위해                      </a:t>
              </a:r>
              <a:r>
                <a:rPr lang="en-US" altLang="ko-KR" sz="1100" dirty="0" smtClean="0"/>
                <a:t>,                 </a:t>
              </a:r>
              <a:r>
                <a:rPr lang="ko-KR" altLang="en-US" sz="1100" dirty="0" smtClean="0"/>
                <a:t>이라 가정하자</a:t>
              </a:r>
              <a:r>
                <a:rPr lang="en-US" altLang="ko-KR" sz="1100" dirty="0" smtClean="0"/>
                <a:t>.                         </a:t>
              </a:r>
              <a:r>
                <a:rPr lang="ko-KR" altLang="en-US" sz="1100" dirty="0" smtClean="0"/>
                <a:t>이기 때문에 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                                                      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           는 </a:t>
              </a:r>
              <a:r>
                <a:rPr lang="en-US" altLang="ko-KR" sz="1100" dirty="0" smtClean="0"/>
                <a:t>convex set </a:t>
              </a:r>
              <a:r>
                <a:rPr lang="ko-KR" altLang="en-US" sz="1100" dirty="0" smtClean="0"/>
                <a:t>이기</a:t>
              </a: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 때문에                                      도 </a:t>
              </a:r>
              <a:r>
                <a:rPr lang="en-US" altLang="ko-KR" sz="1100" dirty="0" smtClean="0"/>
                <a:t>convex set </a:t>
              </a:r>
              <a:r>
                <a:rPr lang="ko-KR" altLang="en-US" sz="1100" dirty="0" smtClean="0"/>
                <a:t>에 속한다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  의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에 의해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 성립한다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그런데                                에 속하므로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가 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이제    가 </a:t>
              </a:r>
              <a:r>
                <a:rPr lang="en-US" altLang="ko-KR" sz="1100" dirty="0" smtClean="0"/>
                <a:t>non-decreasing </a:t>
              </a:r>
              <a:r>
                <a:rPr lang="ko-KR" altLang="en-US" sz="1100" dirty="0" smtClean="0"/>
                <a:t>이라는 가정을 사용하여             를        으로 확장한다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 의미는                                      </a:t>
              </a:r>
              <a:r>
                <a:rPr lang="en-US" altLang="ko-KR" sz="1100" dirty="0" smtClean="0"/>
                <a:t>(convex set </a:t>
              </a:r>
              <a:r>
                <a:rPr lang="ko-KR" altLang="en-US" sz="1100" dirty="0" smtClean="0"/>
                <a:t>임을 보임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이제    가 </a:t>
              </a:r>
              <a:r>
                <a:rPr lang="en-US" altLang="ko-KR" sz="1100" dirty="0" smtClean="0"/>
                <a:t>non-decreasing </a:t>
              </a:r>
              <a:r>
                <a:rPr lang="ko-KR" altLang="en-US" sz="1100" dirty="0" smtClean="0"/>
                <a:t>과 위의 </a:t>
              </a:r>
              <a:r>
                <a:rPr lang="en-US" altLang="ko-KR" sz="1100" dirty="0" smtClean="0"/>
                <a:t>inequality</a:t>
              </a:r>
              <a:r>
                <a:rPr lang="ko-KR" altLang="en-US" sz="1100" dirty="0" smtClean="0"/>
                <a:t>를 이용하여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그리고    의</a:t>
              </a:r>
              <a:r>
                <a:rPr lang="en-US" altLang="ko-KR" sz="1100" dirty="0" smtClean="0"/>
                <a:t> convexity </a:t>
              </a:r>
              <a:r>
                <a:rPr lang="ko-KR" altLang="en-US" sz="1100" dirty="0" smtClean="0"/>
                <a:t>에 의해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두 부등식을 이어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위 정리를 증명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3074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83" y="1476144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230" y="1466619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518" y="1433397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f%3Dg%5Ccirc%20h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680" y="1429237"/>
              <a:ext cx="6762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mathbf%7Bx%2Cy%7D%5Cin%20%5Cmathbf%7Bdom%7D%5C%2C%20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055" y="1989423"/>
              <a:ext cx="990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0%5Cleq%20%5Ctheta%20%5Cleq%20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961" y="1998948"/>
              <a:ext cx="7143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https://latex.codecogs.com/gif.latex?%5Cmathbf%7Bx%2Cy%7D%5Cin%20%5Cmathbf%7Bdom%7D%5C%2C%20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955" y="1989422"/>
              <a:ext cx="990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%5Cmathbf%7Bx%2Cy%7D%5Cin%20%5Cmathbf%7Bdom%7D%5C%2Cg%2C%5C%2C%5C%2C%5C%2Cg%28%5Cmathbf%7Bx%7D%29%2Cg%28%5Cmathbf%7By%7D%29%20%5Cin%20%5Cmathbf%7Bdom%7D%5C%2Ch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26" y="1970372"/>
              <a:ext cx="2581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mathbf%7Bdom%7D%5C%2Cf%3D%5Cleft%20%5C%7B%20%5Cmathbf%7Bx%7D%20%5Cin%20%5Cmathbf%7Bdom%7D%5C%2Cg%20%5Cmid%20g%28%5Cmathbf%7Bx%7D%29%20%5Cin%20%5Cmathbf%7Bdom%7D%5C%2Ch%20%5Cright%20%5C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405" y="1717905"/>
              <a:ext cx="2876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4" y="1363287"/>
              <a:ext cx="5994865" cy="29094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90" name="Picture 18" descr="https://latex.codecogs.com/gif.latex?%5Cmathbf%7Bdom%7D%5C%2C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891" y="1989884"/>
              <a:ext cx="4857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%5Ctheta%20%5Cmathbf%7Bx%7D%20&amp;plus;%20%281-%5Ctheta%29%5Cmathbf%7By%7D%20%5Cin%20%5Cmathbf%7Bdom%7D%5C%2C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66" y="2265618"/>
              <a:ext cx="1714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955" y="2298955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g%28%5Ctheta%20%5Cmathbf%7Bx%7D%20&amp;plus;%20%281-%5Ctheta%29%20%5Cmathbf%7By%7D%29%20%5Cleq%20%5Ctheta%20g%28%5Cmathbf%7Bx%7D%29%20&amp;plus;%20%281-%5Ctheta%29%20g%28%5Cmathbf%7By%7D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467" y="2535838"/>
              <a:ext cx="2924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g%28%5Cmathbf%7Bx%7D%29%2Cg%28%5Cmathbf%7By%7D%29%20%5Cin%20%5Cmathbf%7Bdom%7D%5C%2Ch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380" y="2823093"/>
              <a:ext cx="1438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%5Ctheta%20g%28%5Cmathbf%7Bx%7D%29%20&amp;plus;%20%281-%5Ctheta%29g%28%5Cmathbf%7By%7D%29%20%5Cin%20%5Cmathbf%7Bdom%7D%5C%2Ch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467" y="3096634"/>
              <a:ext cx="2162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054" y="3379062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https://latex.codecogs.com/gif.latex?%5Cmathbf%7Bdom%7D%5C%2Ch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67" y="3393349"/>
              <a:ext cx="495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 descr="https://latex.codecogs.com/gif.latex?-%5Cinfty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582" y="3440974"/>
              <a:ext cx="2952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 descr="https://latex.codecogs.com/gif.latex?g%28%5Ctheta%20%5Cmathbf%7Bx%7D%20&amp;plus;%20%281-%5Ctheta%29%20%5Cmathbf%7By%7D%29%20%5Cin%20%5Cmathbf%7Bdom%7D%5C%2Ch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467" y="3632914"/>
              <a:ext cx="1943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https://latex.codecogs.com/gif.latex?%5Ctheta%20%5Cmathbf%7Bx%7D%20&amp;plus;%20%281-%5Ctheta%29%20%5Cmathbf%7By%7D%20%5Cin%20%5Cmathbf%7Bdom%7D%5C%2C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30" y="3936537"/>
              <a:ext cx="1724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88" y="4218648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https://latex.codecogs.com/gif.latex?h%28g%28%5Ctheta%20%5Cmathbf%7Bx%7D%20&amp;plus;%20%281-%5Ctheta%29%5Cmathbf%7By%7D%29%29%5Cleq%20h%28%5Ctheta%20g%28%5Cmathbf%7Bx%7D%29%20&amp;plus;%281-%5Ctheta%29g%28%5Cmathbf%7By%7D%29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467" y="4522791"/>
              <a:ext cx="3371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6" name="Picture 4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65" y="4792922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8" name="Picture 46" descr="https://latex.codecogs.com/gif.latex?h%28%5Ctheta%20g%28%5Cmathbf%7Bx%7D%29%20&amp;plus;%281-%5Ctheta%29g%28%5Cmathbf%7By%7D%29%29%5Cleq%20%5Ctheta%20h%28g%28%5Cmathbf%7Bx%7D%29%29%20&amp;plus;%20%281-%5Ctheta%29h%28g%28%5Cmathbf%7By%7D%29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990" y="5059071"/>
              <a:ext cx="3819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48" descr="https://latex.codecogs.com/gif.latex?h%28g%28%5Ctheta%20%5Cmathbf%7Bx%7D%20&amp;plus;%20%281-%5Ctheta%29%5Cmathbf%7By%7D%29%29%5Cleq%20%5Ctheta%20h%28g%28%5Cmathbf%7Bx%7D%29%29%20&amp;plus;%20%281-%5Ctheta%29h%28g%28%5Cmathbf%7By%7D%29%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304" y="5615197"/>
              <a:ext cx="3600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616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4. Composition (vector composition) 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9805" y="1125679"/>
            <a:ext cx="11763897" cy="545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이제 </a:t>
            </a:r>
            <a:r>
              <a:rPr lang="en-US" altLang="ko-KR" sz="1100" dirty="0" smtClean="0"/>
              <a:t>         </a:t>
            </a:r>
            <a:r>
              <a:rPr lang="ko-KR" altLang="en-US" sz="1100" dirty="0" smtClean="0"/>
              <a:t>를 생각해보자</a:t>
            </a:r>
            <a:r>
              <a:rPr lang="en-US" altLang="ko-KR" sz="1100" dirty="0" smtClean="0"/>
              <a:t>.                                                         , 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                            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</a:t>
            </a:r>
            <a:r>
              <a:rPr lang="ko-KR" altLang="en-US" sz="1100" dirty="0" smtClean="0"/>
              <a:t>이고 두 번 미분 가능하다 가정하자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이고                                                                                               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이므로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위 식으로부터 다음을 도출해낼 수 있다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(                                                                    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  is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convex if    is convex,    is non-decreasing in each argument, and     are convex.</a:t>
            </a:r>
          </a:p>
          <a:p>
            <a:pPr marL="0" indent="0">
              <a:buNone/>
            </a:pPr>
            <a:r>
              <a:rPr lang="en-US" altLang="ko-KR" sz="1100" dirty="0" smtClean="0"/>
              <a:t>  is convex if    is convex,    is non-increasing in each argument, and      are concave.</a:t>
            </a:r>
          </a:p>
          <a:p>
            <a:pPr marL="0" indent="0">
              <a:buNone/>
            </a:pPr>
            <a:r>
              <a:rPr lang="en-US" altLang="ko-KR" sz="1100" dirty="0" smtClean="0"/>
              <a:t>  is concave if    is concave,    is non-decreasing in each argument, and     are concave.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is concave if    is concave,    is non-increasing in each argument, and      are convex.</a:t>
            </a:r>
            <a:endParaRPr lang="ko-KR" altLang="en-US" sz="1100" dirty="0"/>
          </a:p>
        </p:txBody>
      </p:sp>
      <p:pic>
        <p:nvPicPr>
          <p:cNvPr id="4098" name="Picture 2" descr="https://latex.codecogs.com/gif.latex?k%5Cgeq%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2" y="1166404"/>
            <a:ext cx="3905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.codecogs.com/gif.latex?f%28%5Cmathbf%7Bx%7D%29%20%3D%20h%28g%28%5Cmathbf%7Bx%7D%29%29%20%3D%20h%28g_%7B1%7D%28%5Cmathbf%7Bx%7D%29%2C%20...%2C%20g_%7Bk%7D%5Cmathbf%7B%28x%29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4" y="1137829"/>
            <a:ext cx="26479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with%20%5C%2C%5C%2C%5C%2Ch%3A%5Cmathbb%7BR%7D%5E%7Bk%7D%5Crightarrow%20%5Cmathbb%7BR%7D%2C%20%5C%2C%5C%2C%5C%2Cg_%7Bi%7D%3A%5Cmathbb%7BR%7D%5E%7Bn%7D%5Crightarrow%20%5Cmathbb%7B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65" y="1133066"/>
            <a:ext cx="23145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%5Cmathbf%7Bdom%7D%5C%2Cg%3D%5Cmathbb%7BR%7D%2C%5C%2C%5C%2C%5C%2C%5Cmathbf%7Bdom%7D%5C%2Ch%3D%5Cmathbb%7BR%7D%5E%7Bk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1711872"/>
            <a:ext cx="19240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f%27%27%28x%29%20%3D%20g%27%28x%29%5E%7BT%7D%5Cbigtriangledown%20%5E%7B2%7Dh%28g%28x%29%29g%27%28x%29%20&amp;plus;%20%5Cbigtriangledown%20h%28g%28x%29%29%5E%7BT%7Dg%27%27%28x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39" y="2119947"/>
            <a:ext cx="36861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.codecogs.com/gif.latex?f%28x%29%3Dh%28g%28x%29%29%3Dh%28g_%7B1%7D%28x%29%2C...%2Cg_%7Bk%7D%28x%29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0" y="1716634"/>
            <a:ext cx="26193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atex.codecogs.com/gif.latex?f%27%27%28x%29%5Cgeq%200%5C%2C%5C%2C%5C%2Cfor%5C%2C%5C%2C%5C%2Call%5C%2C%5C%2C%5C%2Cx%20%5C%2C%5C%2C%28or%5C%2C%5C%2C%5C%2Cf%27%27%28x%29%5Cleq%200%5C%2C%5C%2C%5C%2Cfor%5C%2C%5C%2C%5C%2Call%5C%2C%5C%2C%5C%2Cx%20%5C%2C%5C%2C%5C%2Cfor%5C%2C%5C%2C%5C%2Cconcavity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2" y="2542311"/>
            <a:ext cx="4676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.codecogs.com/gif.latex?g%20%3A%5Cmathbb%7BR%7D%5Crightarrow%20%5Cmathbb%7BR%7D%5E%7Bk%7D%2C%5C%2C%5C%2C%5C%2Ch%3A%5Cmathbb%7BR%7D%5E%7Bk%7D%5Crightarrow%20%5Cmathbb%7BR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53" y="1707109"/>
            <a:ext cx="18288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7" y="3644943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63" y="3684592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7" y="3684591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atex.codecogs.com/gif.latex?g_%7Bi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39" y="3689353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latex?%281%5Ctimes%20k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36" y="2391075"/>
            <a:ext cx="365621" cy="1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latex?%28k%20%5Ctimes%20k%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51" y="2390219"/>
            <a:ext cx="374952" cy="1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%28k%20%5Ctimes%201%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23" y="2390219"/>
            <a:ext cx="368008" cy="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latex.codecogs.com/gif.latex?%281%5Ctimes%20k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53" y="2366033"/>
            <a:ext cx="365621" cy="1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s://latex.codecogs.com/gif.latex?%28k%20%5Ctimes%201%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81" y="2365178"/>
            <a:ext cx="368008" cy="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atex.codecogs.com/gif.latex?%5Cbigtriangledown%20%5E%7B2%7Dh%28g%28x%29%29%5Cgeq%20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6" y="2830426"/>
            <a:ext cx="10858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%5Cbigtriangledown%20h%28g%28x%29%29%5Cgeq%20%5Cmathbf%7B0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50" y="2830425"/>
            <a:ext cx="1019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atex.codecogs.com/gif.latex?g%27%27%28x%29%5Cgeq%20%5Cmathbf%7B0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09" y="2831408"/>
            <a:ext cx="723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 flipV="1">
            <a:off x="1088967" y="3137591"/>
            <a:ext cx="241069" cy="445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335876" y="3137591"/>
            <a:ext cx="241069" cy="445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582785" y="3116353"/>
            <a:ext cx="1510836" cy="52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https://latex.codecogs.com/gif.latex?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6" y="3921865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53" y="3947425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00" y="3959965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s://latex.codecogs.com/gif.latex?g_%7Bi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7" y="3964727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latex.codecogs.com/gif.latex?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6" y="4198787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78" y="4232345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24" y="4232345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latex.codecogs.com/gif.latex?g_%7Bi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07" y="4237107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s://latex.codecogs.com/gif.latex?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6" y="4502345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1" y="4515855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s://latex.codecogs.com/gif.latex?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24" y="4515854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ttps://latex.codecogs.com/gif.latex?g_%7Bi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39" y="453087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9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4. Composition (vector composition) </a:t>
            </a:r>
            <a:endParaRPr lang="ko-KR" altLang="en-US" sz="11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5" y="1125679"/>
            <a:ext cx="11758759" cy="1634146"/>
            <a:chOff x="189805" y="1125679"/>
            <a:chExt cx="11758759" cy="1634146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125679"/>
              <a:ext cx="11639206" cy="1634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Scalar composition </a:t>
              </a:r>
              <a:r>
                <a:rPr lang="ko-KR" altLang="en-US" sz="1100" dirty="0" smtClean="0"/>
                <a:t>과 마찬가지로        의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미분 가능 가정없이 </a:t>
              </a:r>
              <a:r>
                <a:rPr lang="en-US" altLang="ko-KR" sz="1100" dirty="0" smtClean="0"/>
                <a:t>n &gt; 1 </a:t>
              </a:r>
              <a:r>
                <a:rPr lang="ko-KR" altLang="en-US" sz="1100" dirty="0" smtClean="0"/>
                <a:t>을 증명할 수 있다</a:t>
              </a:r>
              <a:r>
                <a:rPr lang="en-US" altLang="ko-KR" sz="1100" dirty="0" smtClean="0"/>
                <a:t>.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monotonicity condition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extended-value extension    </a:t>
              </a:r>
              <a:r>
                <a:rPr lang="ko-KR" altLang="en-US" sz="1100" dirty="0" smtClean="0"/>
                <a:t>를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만족해야만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Extended-value extension    </a:t>
              </a:r>
              <a:r>
                <a:rPr lang="ko-KR" altLang="en-US" sz="1100" dirty="0" smtClean="0"/>
                <a:t>가</a:t>
              </a:r>
              <a:r>
                <a:rPr lang="en-US" altLang="ko-KR" sz="1100" dirty="0" smtClean="0"/>
                <a:t> monotonic </a:t>
              </a:r>
              <a:r>
                <a:rPr lang="ko-KR" altLang="en-US" sz="1100" dirty="0" smtClean="0"/>
                <a:t>이라는 의미를 이해하기 위해서 다음을 고려하자</a:t>
              </a:r>
              <a:r>
                <a:rPr lang="en-US" altLang="ko-KR" sz="1100" dirty="0" smtClean="0"/>
                <a:t>.              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non-decreasing ( whenever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) .                    </a:t>
              </a:r>
              <a:r>
                <a:rPr lang="ko-KR" altLang="en-US" sz="1100" dirty="0" smtClean="0"/>
                <a:t>이면   도 역시 그렇다 라는 의미이다</a:t>
              </a:r>
              <a:r>
                <a:rPr lang="en-US" altLang="ko-KR" sz="1100" dirty="0" smtClean="0"/>
                <a:t>.     </a:t>
              </a:r>
              <a:r>
                <a:rPr lang="ko-KR" altLang="en-US" sz="1100" dirty="0" smtClean="0"/>
                <a:t>의 </a:t>
              </a:r>
              <a:r>
                <a:rPr lang="ko-KR" altLang="en-US" sz="1100" dirty="0" err="1" smtClean="0"/>
                <a:t>정의역은</a:t>
              </a:r>
              <a:r>
                <a:rPr lang="ko-KR" altLang="en-US" sz="1100" dirty="0" smtClean="0"/>
                <a:t>         방향으로 무한히 확장해야 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We can express this compactly as 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h%2C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623" y="1143144"/>
              <a:ext cx="2476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683" y="1183380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0396" y="1152669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768" y="1701309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h%3A%5Cmathbb%7BR%7D%5E%7Bk%7D%5Crightarrow%20%5Cmathbb%7BR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241" y="1701771"/>
              <a:ext cx="8286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latex.codecogs.com/gif.latex?%5Ctilde%7Bh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730" y="1695131"/>
              <a:ext cx="85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latex.codecogs.com/gif.latex?v%5Cin%20%5Cmathbf%7Bdom%7D%5C%2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73" y="2016471"/>
              <a:ext cx="8001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u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841" y="2073621"/>
              <a:ext cx="9525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latex.codecogs.com/gif.latex?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188" y="2011708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-%5Cmathbb%7BR%7D_%7B&amp;plus;%7D%5E%7Bk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072" y="1964082"/>
              <a:ext cx="34290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mathbf%7Bdom%7D%5C%2Ch%20-%5Cmathbb%7BR%7D_%7B&amp;plus;%7D%5E%7Bk%7D%3D%20%5Cmathbf%7Bdom%7D%5C%2Ch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623" y="2261002"/>
              <a:ext cx="16668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u%5Cpreceq%20v%5C%2C%2C%5C%2C%5C%2C%5Crightarrow%20%5Ctilde%7Bh%7D%28u%29%5Cleq%20%5Ctilde%7Bh%7D%28v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2164" y="1693458"/>
              <a:ext cx="16764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237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Operations that preserve convexity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5. </a:t>
            </a:r>
            <a:r>
              <a:rPr lang="en-US" altLang="ko-KR" sz="1100" b="1" dirty="0"/>
              <a:t>M</a:t>
            </a:r>
            <a:r>
              <a:rPr lang="en-US" altLang="ko-KR" sz="1100" b="1" dirty="0" smtClean="0"/>
              <a:t>inimization 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733499" y="200501"/>
            <a:ext cx="5055526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Dual primal </a:t>
            </a:r>
            <a:r>
              <a:rPr lang="ko-KR" altLang="en-US" sz="1100" dirty="0" smtClean="0">
                <a:solidFill>
                  <a:srgbClr val="92D050"/>
                </a:solidFill>
              </a:rPr>
              <a:t>에서 </a:t>
            </a:r>
            <a:r>
              <a:rPr lang="en-US" altLang="ko-KR" sz="1100" dirty="0" smtClean="0">
                <a:solidFill>
                  <a:srgbClr val="92D050"/>
                </a:solidFill>
              </a:rPr>
              <a:t>always concave </a:t>
            </a:r>
            <a:r>
              <a:rPr lang="ko-KR" altLang="en-US" sz="1100" dirty="0" smtClean="0">
                <a:solidFill>
                  <a:srgbClr val="92D050"/>
                </a:solidFill>
              </a:rPr>
              <a:t>라는 말과 관련된 </a:t>
            </a:r>
            <a:r>
              <a:rPr lang="ko-KR" altLang="en-US" sz="1100" dirty="0" err="1" smtClean="0">
                <a:solidFill>
                  <a:srgbClr val="92D050"/>
                </a:solidFill>
              </a:rPr>
              <a:t>부분인듯</a:t>
            </a:r>
            <a:r>
              <a:rPr lang="ko-KR" altLang="en-US" sz="1100" dirty="0" smtClean="0">
                <a:solidFill>
                  <a:srgbClr val="92D050"/>
                </a:solidFill>
              </a:rPr>
              <a:t> 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9805" y="1125679"/>
            <a:ext cx="11622580" cy="1958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If</a:t>
            </a:r>
            <a:r>
              <a:rPr lang="ko-KR" altLang="en-US" sz="1100" dirty="0" smtClean="0"/>
              <a:t>    </a:t>
            </a:r>
            <a:r>
              <a:rPr lang="en-US" altLang="ko-KR" sz="1100" dirty="0" smtClean="0"/>
              <a:t>is convex in          , and     is a convex nonempty set, then the function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Is convex in    , provided                     for all    . The domain of    is the projection of             on its x-coordinates , i.e.,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  <p:pic>
        <p:nvPicPr>
          <p:cNvPr id="1026" name="Picture 2" descr="https://latex.codecogs.com/gif.latex?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2" y="1142305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28%5Cmathbf%7Bx%2Cy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7" y="1125679"/>
            <a:ext cx="400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93" y="1180908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gif.latex?g%28%5Cmathbf%7Bx%7D%29%20%3D%20%5Cunderset%7B%5Cmathbf%7By%7D%20%5Cin%20C%7D%7B%5Ctextup%7Binf%7D%7D%5C%2C%20f%28%5Cmathbf%7Bx%2Cy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64" y="1553363"/>
            <a:ext cx="13525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.codecogs.com/gif.latex?%5Cmathbf%7Bx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88" y="2049722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gif.latex?g%28%5Cmathbf%7Bx%7D%29%3E-%5Cinf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97334"/>
            <a:ext cx="8572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latex.codecogs.com/gif.latex?%5Cmathbf%7Bx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8" y="2049722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02" y="2036849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.codecogs.com/gif.latex?%5Cmathbf%7Bdom%7D%5C%2C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95" y="2006858"/>
            <a:ext cx="495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%5Cmathbf%7Bdom%7D%5C%2Cg%20%3D%20%5Cleft%20%5C%7B%20%5Cmathbf%7Bx%7D%5Cmid%20%28%5Cmathbf%7Bx%2Cy%7D%29%20%5Cin%20%5Cmathbf%7Bdom%7D%5C%2Cf%5C%2C%5C%2C%5C%2Cfor%5C%2C%5C%2C%5C%2Csome%5C%2C%5C%2C%5C%2C%5Cmathbf%7By%7D%20%5Cin%20C%20%5Cright%20%5C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64" y="2381853"/>
            <a:ext cx="36290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39" y="2919789"/>
            <a:ext cx="396295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6374" y="991586"/>
            <a:ext cx="690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Convex Optimization </a:t>
            </a:r>
            <a:r>
              <a:rPr lang="en-US" altLang="ko-KR" dirty="0" err="1"/>
              <a:t>stephen</a:t>
            </a:r>
            <a:r>
              <a:rPr lang="en-US" altLang="ko-KR" dirty="0"/>
              <a:t> </a:t>
            </a:r>
            <a:r>
              <a:rPr lang="en-US" altLang="ko-KR" dirty="0" err="1"/>
              <a:t>boyd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6374" y="37644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83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740159" y="1155469"/>
            <a:ext cx="6061365" cy="85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다음과 같은 함수는 </a:t>
            </a:r>
            <a:r>
              <a:rPr lang="en-US" altLang="ko-KR" sz="1100" dirty="0" smtClean="0"/>
              <a:t>global minimum</a:t>
            </a:r>
            <a:r>
              <a:rPr lang="ko-KR" altLang="en-US" sz="1100" dirty="0" smtClean="0"/>
              <a:t>을 가지고 있지만 </a:t>
            </a: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이 아니다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정의보다 좀 더 </a:t>
            </a:r>
            <a:r>
              <a:rPr lang="en-US" altLang="ko-KR" sz="1100" dirty="0" smtClean="0"/>
              <a:t>general </a:t>
            </a:r>
            <a:r>
              <a:rPr lang="ko-KR" altLang="en-US" sz="1100" dirty="0" smtClean="0"/>
              <a:t>한 정의가 필요한데 </a:t>
            </a:r>
            <a:r>
              <a:rPr lang="en-US" altLang="ko-KR" sz="1100" dirty="0" err="1" smtClean="0"/>
              <a:t>quasiconvex</a:t>
            </a:r>
            <a:r>
              <a:rPr lang="en-US" altLang="ko-KR" sz="1100" dirty="0" smtClean="0"/>
              <a:t> function </a:t>
            </a:r>
            <a:r>
              <a:rPr lang="ko-KR" altLang="en-US" sz="1100" dirty="0" smtClean="0"/>
              <a:t>이 다음과 같다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864524" y="1155469"/>
            <a:ext cx="3875635" cy="1828800"/>
            <a:chOff x="864524" y="1155469"/>
            <a:chExt cx="3875635" cy="1828800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864524" y="1155469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864524" y="2984269"/>
              <a:ext cx="2917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387878" y="1753013"/>
              <a:ext cx="1871059" cy="897908"/>
              <a:chOff x="1557941" y="1791250"/>
              <a:chExt cx="1871059" cy="897908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1557941" y="1824365"/>
                <a:ext cx="764771" cy="864793"/>
              </a:xfrm>
              <a:custGeom>
                <a:avLst/>
                <a:gdLst>
                  <a:gd name="connsiteX0" fmla="*/ 0 w 764771"/>
                  <a:gd name="connsiteY0" fmla="*/ 270 h 864793"/>
                  <a:gd name="connsiteX1" fmla="*/ 548640 w 764771"/>
                  <a:gd name="connsiteY1" fmla="*/ 141586 h 864793"/>
                  <a:gd name="connsiteX2" fmla="*/ 764771 w 764771"/>
                  <a:gd name="connsiteY2" fmla="*/ 864793 h 864793"/>
                  <a:gd name="connsiteX3" fmla="*/ 764771 w 764771"/>
                  <a:gd name="connsiteY3" fmla="*/ 864793 h 864793"/>
                  <a:gd name="connsiteX4" fmla="*/ 764771 w 764771"/>
                  <a:gd name="connsiteY4" fmla="*/ 864793 h 86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771" h="864793">
                    <a:moveTo>
                      <a:pt x="0" y="270"/>
                    </a:moveTo>
                    <a:cubicBezTo>
                      <a:pt x="210589" y="-1116"/>
                      <a:pt x="421178" y="-2501"/>
                      <a:pt x="548640" y="141586"/>
                    </a:cubicBezTo>
                    <a:cubicBezTo>
                      <a:pt x="676102" y="285673"/>
                      <a:pt x="764771" y="864793"/>
                      <a:pt x="764771" y="864793"/>
                    </a:cubicBezTo>
                    <a:lnTo>
                      <a:pt x="764771" y="864793"/>
                    </a:lnTo>
                    <a:lnTo>
                      <a:pt x="764771" y="86479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3407" y="1791250"/>
                <a:ext cx="1105593" cy="889461"/>
              </a:xfrm>
              <a:custGeom>
                <a:avLst/>
                <a:gdLst>
                  <a:gd name="connsiteX0" fmla="*/ 1105593 w 1105593"/>
                  <a:gd name="connsiteY0" fmla="*/ 0 h 889461"/>
                  <a:gd name="connsiteX1" fmla="*/ 548640 w 1105593"/>
                  <a:gd name="connsiteY1" fmla="*/ 232756 h 889461"/>
                  <a:gd name="connsiteX2" fmla="*/ 0 w 1105593"/>
                  <a:gd name="connsiteY2" fmla="*/ 889461 h 88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5593" h="889461">
                    <a:moveTo>
                      <a:pt x="1105593" y="0"/>
                    </a:moveTo>
                    <a:cubicBezTo>
                      <a:pt x="919249" y="42256"/>
                      <a:pt x="732905" y="84513"/>
                      <a:pt x="548640" y="232756"/>
                    </a:cubicBezTo>
                    <a:cubicBezTo>
                      <a:pt x="364375" y="380999"/>
                      <a:pt x="182187" y="635230"/>
                      <a:pt x="0" y="8894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1305098" y="1687484"/>
              <a:ext cx="1018309" cy="114715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988354" y="2389867"/>
              <a:ext cx="120882" cy="9797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508066" y="1807425"/>
              <a:ext cx="130580" cy="99297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1573356" y="1825195"/>
              <a:ext cx="182098" cy="152472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624874" y="1857073"/>
              <a:ext cx="213360" cy="203569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2" idx="1"/>
            </p:cNvCxnSpPr>
            <p:nvPr/>
          </p:nvCxnSpPr>
          <p:spPr>
            <a:xfrm flipH="1">
              <a:off x="1708023" y="1927714"/>
              <a:ext cx="228495" cy="174606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1740319" y="2021002"/>
              <a:ext cx="228495" cy="174606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1810254" y="2120910"/>
              <a:ext cx="228495" cy="174606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875237" y="2238831"/>
              <a:ext cx="176357" cy="11792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1959845" y="2319118"/>
              <a:ext cx="114065" cy="86329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7" idx="1"/>
              <a:endCxn id="12" idx="1"/>
            </p:cNvCxnSpPr>
            <p:nvPr/>
          </p:nvCxnSpPr>
          <p:spPr>
            <a:xfrm flipH="1" flipV="1">
              <a:off x="1936518" y="1927714"/>
              <a:ext cx="887905" cy="266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내용 개체 틀 2"/>
            <p:cNvSpPr txBox="1">
              <a:spLocks/>
            </p:cNvSpPr>
            <p:nvPr/>
          </p:nvSpPr>
          <p:spPr>
            <a:xfrm>
              <a:off x="2824423" y="2015017"/>
              <a:ext cx="1915736" cy="3574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This is not convex function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09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5" y="933361"/>
            <a:ext cx="6659882" cy="1111570"/>
            <a:chOff x="189805" y="933361"/>
            <a:chExt cx="6659882" cy="1111570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5" y="933361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203668"/>
              <a:ext cx="6659882" cy="8412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function                    is called </a:t>
              </a:r>
              <a:r>
                <a:rPr lang="en-US" altLang="ko-KR" sz="1100" b="1" dirty="0" err="1" smtClean="0"/>
                <a:t>quasiconvex</a:t>
              </a:r>
              <a:r>
                <a:rPr lang="en-US" altLang="ko-KR" sz="1100" dirty="0" smtClean="0"/>
                <a:t> (or </a:t>
              </a:r>
              <a:r>
                <a:rPr lang="en-US" altLang="ko-KR" sz="1100" b="1" dirty="0" smtClean="0"/>
                <a:t>unimodal</a:t>
              </a:r>
              <a:r>
                <a:rPr lang="en-US" altLang="ko-KR" sz="1100" dirty="0" smtClean="0"/>
                <a:t>) if its domain and all its sublevel sets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For           , are convex.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921" y="1220294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S_%7B%5Calpha%7D%20%3D%20%5Cleft%20%5C%7B%20%5Cmathbf%7Bx%7D%20%5Cin%20%5Cmathbf%7Bdom%7D%5C%2Cf%20%5Cmid%20f%28%5Cmathbf%7Bx%7D%29%20%5Cleq%20%5Calpha%20%5Cright%20%5C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826" y="1487253"/>
              <a:ext cx="2228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alpha%20%5Cin%20%5Cmathbb%7BR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46" y="1812981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5" y="933361"/>
              <a:ext cx="6601693" cy="11115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/>
          <p:cNvSpPr txBox="1">
            <a:spLocks/>
          </p:cNvSpPr>
          <p:nvPr/>
        </p:nvSpPr>
        <p:spPr>
          <a:xfrm>
            <a:off x="2966257" y="185129"/>
            <a:ext cx="7865227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자꾸 </a:t>
            </a:r>
            <a:r>
              <a:rPr lang="en-US" altLang="ko-KR" sz="1100" dirty="0" smtClean="0">
                <a:solidFill>
                  <a:srgbClr val="FF0000"/>
                </a:solidFill>
              </a:rPr>
              <a:t>convex set </a:t>
            </a:r>
            <a:r>
              <a:rPr lang="ko-KR" altLang="en-US" sz="1100" dirty="0" smtClean="0">
                <a:solidFill>
                  <a:srgbClr val="FF0000"/>
                </a:solidFill>
              </a:rPr>
              <a:t>과 </a:t>
            </a:r>
            <a:r>
              <a:rPr lang="en-US" altLang="ko-KR" sz="1100" dirty="0" smtClean="0">
                <a:solidFill>
                  <a:srgbClr val="FF0000"/>
                </a:solidFill>
              </a:rPr>
              <a:t>convex </a:t>
            </a:r>
            <a:r>
              <a:rPr lang="ko-KR" altLang="en-US" sz="1100" dirty="0" smtClean="0">
                <a:solidFill>
                  <a:srgbClr val="FF0000"/>
                </a:solidFill>
              </a:rPr>
              <a:t>단어의 혼용에 대해 혼란스러웠는데 생각해보니 </a:t>
            </a:r>
            <a:r>
              <a:rPr lang="en-US" altLang="ko-KR" sz="1100" dirty="0" smtClean="0">
                <a:solidFill>
                  <a:srgbClr val="FF0000"/>
                </a:solidFill>
              </a:rPr>
              <a:t>convex </a:t>
            </a:r>
            <a:r>
              <a:rPr lang="ko-KR" altLang="en-US" sz="1100" dirty="0" smtClean="0">
                <a:solidFill>
                  <a:srgbClr val="FF0000"/>
                </a:solidFill>
              </a:rPr>
              <a:t>의 정의가 이러함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89804" y="2183820"/>
            <a:ext cx="11888588" cy="4225294"/>
            <a:chOff x="189804" y="2183820"/>
            <a:chExt cx="11888588" cy="4225294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189804" y="2183820"/>
              <a:ext cx="11581017" cy="33272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이면</a:t>
              </a:r>
              <a:r>
                <a:rPr lang="en-US" altLang="ko-KR" sz="1100" dirty="0" smtClean="0"/>
                <a:t>,    </a:t>
              </a:r>
              <a:r>
                <a:rPr lang="ko-KR" altLang="en-US" sz="1100" dirty="0" smtClean="0"/>
                <a:t>를 </a:t>
              </a:r>
              <a:r>
                <a:rPr lang="en-US" altLang="ko-KR" sz="1100" dirty="0" err="1" smtClean="0"/>
                <a:t>quasiconcave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(                                               , </a:t>
              </a:r>
              <a:r>
                <a:rPr lang="en-US" altLang="ko-KR" sz="1100" dirty="0" err="1" smtClean="0"/>
                <a:t>superlevel</a:t>
              </a:r>
              <a:r>
                <a:rPr lang="en-US" altLang="ko-KR" sz="1100" dirty="0" smtClean="0"/>
                <a:t> set </a:t>
              </a:r>
              <a:r>
                <a:rPr lang="ko-KR" altLang="en-US" sz="1100" dirty="0" smtClean="0"/>
                <a:t>이 </a:t>
              </a:r>
              <a:r>
                <a:rPr lang="en-US" altLang="ko-KR" sz="1100" dirty="0" smtClean="0"/>
                <a:t>convex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None/>
              </a:pP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와 </a:t>
              </a:r>
              <a:r>
                <a:rPr lang="en-US" altLang="ko-KR" sz="1100" dirty="0" err="1" smtClean="0"/>
                <a:t>quasiconcave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를 </a:t>
              </a:r>
              <a:r>
                <a:rPr lang="en-US" altLang="ko-KR" sz="1100" dirty="0" smtClean="0"/>
                <a:t>quasilinear </a:t>
              </a:r>
              <a:r>
                <a:rPr lang="ko-KR" altLang="en-US" sz="1100" dirty="0" smtClean="0"/>
                <a:t>라 부른다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함수    가 </a:t>
              </a:r>
              <a:r>
                <a:rPr lang="en-US" altLang="ko-KR" sz="1100" dirty="0" smtClean="0"/>
                <a:t>quasilinear</a:t>
              </a:r>
              <a:r>
                <a:rPr lang="ko-KR" altLang="en-US" sz="1100" dirty="0" smtClean="0"/>
                <a:t>이면 그들의 </a:t>
              </a:r>
              <a:r>
                <a:rPr lang="en-US" altLang="ko-KR" sz="1100" dirty="0" smtClean="0"/>
                <a:t>domain </a:t>
              </a:r>
              <a:r>
                <a:rPr lang="ko-KR" altLang="en-US" sz="1100" dirty="0" smtClean="0"/>
                <a:t>과 모든 </a:t>
              </a:r>
              <a:r>
                <a:rPr lang="en-US" altLang="ko-KR" sz="1100" dirty="0" smtClean="0"/>
                <a:t>level set                                       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sublevel set </a:t>
              </a:r>
              <a:r>
                <a:rPr lang="ko-KR" altLang="en-US" sz="1100" dirty="0" smtClean="0"/>
                <a:t>을 가지고 정의에 의해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하지만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function </a:t>
              </a:r>
              <a:r>
                <a:rPr lang="ko-KR" altLang="en-US" sz="1100" dirty="0" smtClean="0"/>
                <a:t>은 항상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은 아니다</a:t>
              </a:r>
              <a:r>
                <a:rPr lang="en-US" altLang="ko-KR" sz="1100" dirty="0" smtClean="0"/>
                <a:t>. ( </a:t>
              </a:r>
              <a:r>
                <a:rPr lang="ko-KR" altLang="en-US" sz="1100" dirty="0" smtClean="0"/>
                <a:t>위 그림 처럼 구간 구간이 </a:t>
              </a:r>
              <a:r>
                <a:rPr lang="en-US" altLang="ko-KR" sz="1100" dirty="0" smtClean="0"/>
                <a:t>concave, convex </a:t>
              </a:r>
              <a:r>
                <a:rPr lang="ko-KR" altLang="en-US" sz="1100" dirty="0" smtClean="0"/>
                <a:t>일 수도 있고 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함수가 </a:t>
              </a:r>
              <a:r>
                <a:rPr lang="en-US" altLang="ko-KR" sz="1100" dirty="0" smtClean="0"/>
                <a:t>discontinuous </a:t>
              </a:r>
              <a:r>
                <a:rPr lang="ko-KR" altLang="en-US" sz="1100" dirty="0" smtClean="0"/>
                <a:t>할 수 있다</a:t>
              </a:r>
              <a:r>
                <a:rPr lang="en-US" altLang="ko-KR" sz="1100" dirty="0" smtClean="0"/>
                <a:t>.)</a:t>
              </a:r>
              <a:endParaRPr lang="ko-KR" altLang="en-US" sz="1100" dirty="0"/>
            </a:p>
          </p:txBody>
        </p:sp>
        <p:pic>
          <p:nvPicPr>
            <p:cNvPr id="1032" name="Picture 8" descr="https://latex.codecogs.com/gif.latex?-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31" y="2225386"/>
              <a:ext cx="2190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341" y="222538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S_%7B%5Calpha%7D%20%3D%20%5Cleft%20%5C%7B%20%5Cmathbf%7Bx%7D%20%5Cin%20%5Cmathbf%7Bdom%7D%5C%2Cf%20%5Cmid%20f%28%5Cmathbf%7Bx%7D%20%29%20%5Cgeq%20%5Calpha%20%5Cright%20%5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484" y="2200447"/>
              <a:ext cx="2228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latex.codecogs.com/gif.latex?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850" y="249392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left%20%5C%7B%20%5Cmathbf%7Bx%7D%20%5Cin%20%5Cmathbf%7Bdom%7D%5C%2Cf%20%5Cmid%20f%28%5Cmathbf%7Bx%7D%29%20%3D%20%5Calpha%20%5Cright%20%5C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796" y="2480190"/>
              <a:ext cx="1790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31" y="2899795"/>
              <a:ext cx="2867385" cy="1790676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090443" y="3072015"/>
              <a:ext cx="3601303" cy="945538"/>
              <a:chOff x="3090443" y="3072015"/>
              <a:chExt cx="3601303" cy="945538"/>
            </a:xfrm>
          </p:grpSpPr>
          <p:sp>
            <p:nvSpPr>
              <p:cNvPr id="20" name="내용 개체 틀 2"/>
              <p:cNvSpPr txBox="1">
                <a:spLocks/>
              </p:cNvSpPr>
              <p:nvPr/>
            </p:nvSpPr>
            <p:spPr>
              <a:xfrm>
                <a:off x="3097170" y="3072015"/>
                <a:ext cx="3594576" cy="945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/>
                  <a:t> </a:t>
                </a:r>
                <a:r>
                  <a:rPr lang="ko-KR" altLang="en-US" sz="1100" dirty="0" smtClean="0"/>
                  <a:t>에서의 </a:t>
                </a:r>
                <a:r>
                  <a:rPr lang="en-US" altLang="ko-KR" sz="1100" dirty="0" err="1" smtClean="0"/>
                  <a:t>quasiconvex</a:t>
                </a:r>
                <a:r>
                  <a:rPr lang="en-US" altLang="ko-KR" sz="1100" dirty="0" smtClean="0"/>
                  <a:t> function. </a:t>
                </a:r>
              </a:p>
              <a:p>
                <a:pPr marL="0" indent="0">
                  <a:buNone/>
                </a:pP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-sublevel set      </a:t>
                </a:r>
                <a:r>
                  <a:rPr lang="ko-KR" altLang="en-US" sz="1100" dirty="0" smtClean="0"/>
                  <a:t>는 </a:t>
                </a:r>
                <a:r>
                  <a:rPr lang="en-US" altLang="ko-KR" sz="1100" dirty="0" smtClean="0"/>
                  <a:t>convex </a:t>
                </a:r>
                <a:r>
                  <a:rPr lang="ko-KR" altLang="en-US" sz="1100" dirty="0" smtClean="0"/>
                  <a:t>이다</a:t>
                </a:r>
                <a:r>
                  <a:rPr lang="en-US" altLang="ko-KR" sz="1100" dirty="0" smtClean="0"/>
                  <a:t>. (</a:t>
                </a:r>
                <a:r>
                  <a:rPr lang="ko-KR" altLang="en-US" sz="1100" dirty="0" smtClean="0"/>
                  <a:t>구간 </a:t>
                </a:r>
                <a:r>
                  <a:rPr lang="en-US" altLang="ko-KR" sz="1100" dirty="0" smtClean="0"/>
                  <a:t>[</a:t>
                </a:r>
                <a:r>
                  <a:rPr lang="en-US" altLang="ko-KR" sz="1100" dirty="0" err="1" smtClean="0"/>
                  <a:t>a,b</a:t>
                </a:r>
                <a:r>
                  <a:rPr lang="en-US" altLang="ko-KR" sz="1100" dirty="0" smtClean="0"/>
                  <a:t>] </a:t>
                </a:r>
                <a:r>
                  <a:rPr lang="ko-KR" altLang="en-US" sz="1100" dirty="0" err="1" smtClean="0"/>
                  <a:t>에대해</a:t>
                </a:r>
                <a:r>
                  <a:rPr lang="ko-KR" altLang="en-US" sz="1100" dirty="0" smtClean="0"/>
                  <a:t> </a:t>
                </a:r>
                <a:r>
                  <a:rPr lang="en-US" altLang="ko-KR" sz="11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100" dirty="0" smtClean="0"/>
                  <a:t>   </a:t>
                </a:r>
                <a:r>
                  <a:rPr lang="ko-KR" altLang="en-US" sz="1100" dirty="0" smtClean="0"/>
                  <a:t>구간             도 </a:t>
                </a:r>
                <a:r>
                  <a:rPr lang="en-US" altLang="ko-KR" sz="1100" dirty="0" smtClean="0"/>
                  <a:t>convex </a:t>
                </a:r>
                <a:r>
                  <a:rPr lang="ko-KR" altLang="en-US" sz="1100" dirty="0" smtClean="0"/>
                  <a:t>이다</a:t>
                </a:r>
                <a:r>
                  <a:rPr lang="en-US" altLang="ko-KR" sz="1100" dirty="0" smtClean="0"/>
                  <a:t>. </a:t>
                </a:r>
                <a:endParaRPr lang="ko-KR" altLang="en-US" sz="1100" dirty="0"/>
              </a:p>
            </p:txBody>
          </p:sp>
          <p:pic>
            <p:nvPicPr>
              <p:cNvPr id="1040" name="Picture 16" descr="https://latex.codecogs.com/gif.latex?%5Cmathbb%7BR%7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169" y="3116579"/>
                <a:ext cx="12382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s://latex.codecogs.com/gif.latex?%5Calpha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5150" y="3429170"/>
                <a:ext cx="10477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ttps://latex.codecogs.com/gif.latex?S_%7B%5Calpha%7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746" y="3386644"/>
                <a:ext cx="180975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https://latex.codecogs.com/gif.latex?S_%7B%5Cbeta%7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0443" y="3674919"/>
                <a:ext cx="1809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https://latex.codecogs.com/gif.latex?%28-%5Cinfty%2C%20c%5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8783" y="3669809"/>
                <a:ext cx="5524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직선 화살표 연결선 13"/>
            <p:cNvCxnSpPr/>
            <p:nvPr/>
          </p:nvCxnSpPr>
          <p:spPr>
            <a:xfrm flipV="1">
              <a:off x="490451" y="6409113"/>
              <a:ext cx="18371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90451" y="5644342"/>
              <a:ext cx="0" cy="764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 20"/>
            <p:cNvSpPr/>
            <p:nvPr/>
          </p:nvSpPr>
          <p:spPr>
            <a:xfrm>
              <a:off x="648393" y="5818909"/>
              <a:ext cx="615142" cy="490194"/>
            </a:xfrm>
            <a:custGeom>
              <a:avLst/>
              <a:gdLst>
                <a:gd name="connsiteX0" fmla="*/ 0 w 615142"/>
                <a:gd name="connsiteY0" fmla="*/ 0 h 490194"/>
                <a:gd name="connsiteX1" fmla="*/ 191192 w 615142"/>
                <a:gd name="connsiteY1" fmla="*/ 432262 h 490194"/>
                <a:gd name="connsiteX2" fmla="*/ 615142 w 615142"/>
                <a:gd name="connsiteY2" fmla="*/ 473826 h 49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142" h="490194">
                  <a:moveTo>
                    <a:pt x="0" y="0"/>
                  </a:moveTo>
                  <a:cubicBezTo>
                    <a:pt x="44334" y="176645"/>
                    <a:pt x="88668" y="353291"/>
                    <a:pt x="191192" y="432262"/>
                  </a:cubicBezTo>
                  <a:cubicBezTo>
                    <a:pt x="293716" y="511233"/>
                    <a:pt x="454429" y="492529"/>
                    <a:pt x="615142" y="4738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1255222" y="5910091"/>
              <a:ext cx="0" cy="3823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 22"/>
            <p:cNvSpPr/>
            <p:nvPr/>
          </p:nvSpPr>
          <p:spPr>
            <a:xfrm>
              <a:off x="1246909" y="5611091"/>
              <a:ext cx="914400" cy="374202"/>
            </a:xfrm>
            <a:custGeom>
              <a:avLst/>
              <a:gdLst>
                <a:gd name="connsiteX0" fmla="*/ 0 w 914400"/>
                <a:gd name="connsiteY0" fmla="*/ 282633 h 374202"/>
                <a:gd name="connsiteX1" fmla="*/ 407324 w 914400"/>
                <a:gd name="connsiteY1" fmla="*/ 357447 h 374202"/>
                <a:gd name="connsiteX2" fmla="*/ 914400 w 914400"/>
                <a:gd name="connsiteY2" fmla="*/ 0 h 3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74202">
                  <a:moveTo>
                    <a:pt x="0" y="282633"/>
                  </a:moveTo>
                  <a:cubicBezTo>
                    <a:pt x="127462" y="343592"/>
                    <a:pt x="254924" y="404552"/>
                    <a:pt x="407324" y="357447"/>
                  </a:cubicBezTo>
                  <a:cubicBezTo>
                    <a:pt x="559724" y="310342"/>
                    <a:pt x="737062" y="155171"/>
                    <a:pt x="91440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내용 개체 틀 2"/>
            <p:cNvSpPr txBox="1">
              <a:spLocks/>
            </p:cNvSpPr>
            <p:nvPr/>
          </p:nvSpPr>
          <p:spPr>
            <a:xfrm>
              <a:off x="2327565" y="5814179"/>
              <a:ext cx="3391592" cy="494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함수는 불연속이지만 </a:t>
              </a:r>
              <a:r>
                <a:rPr lang="en-US" altLang="ko-KR" sz="1100" dirty="0" smtClean="0"/>
                <a:t>domain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function</a:t>
              </a:r>
              <a:endParaRPr lang="ko-KR" altLang="en-US" sz="1100" dirty="0"/>
            </a:p>
          </p:txBody>
        </p:sp>
        <p:sp>
          <p:nvSpPr>
            <p:cNvPr id="63" name="내용 개체 틀 2"/>
            <p:cNvSpPr txBox="1">
              <a:spLocks/>
            </p:cNvSpPr>
            <p:nvPr/>
          </p:nvSpPr>
          <p:spPr>
            <a:xfrm>
              <a:off x="9829973" y="5722404"/>
              <a:ext cx="2248419" cy="494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function </a:t>
              </a:r>
              <a:r>
                <a:rPr lang="ko-KR" altLang="en-US" sz="1100" dirty="0" smtClean="0"/>
                <a:t>이 아님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6898870" y="1038423"/>
            <a:ext cx="3050526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Domain </a:t>
            </a:r>
            <a:r>
              <a:rPr lang="ko-KR" altLang="en-US" sz="1100" dirty="0" smtClean="0">
                <a:solidFill>
                  <a:srgbClr val="FF0000"/>
                </a:solidFill>
              </a:rPr>
              <a:t>이 구간 안에서 연속인 것이 </a:t>
            </a:r>
            <a:r>
              <a:rPr lang="en-US" altLang="ko-KR" sz="1100" dirty="0" smtClean="0">
                <a:solidFill>
                  <a:srgbClr val="FF0000"/>
                </a:solidFill>
              </a:rPr>
              <a:t>point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97691" y="5559306"/>
            <a:ext cx="3069763" cy="1185775"/>
            <a:chOff x="6697691" y="5559306"/>
            <a:chExt cx="3069763" cy="1185775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6849687" y="6540208"/>
              <a:ext cx="2917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6849687" y="5559306"/>
              <a:ext cx="0" cy="980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29"/>
            <p:cNvSpPr/>
            <p:nvPr/>
          </p:nvSpPr>
          <p:spPr>
            <a:xfrm>
              <a:off x="7065818" y="6141197"/>
              <a:ext cx="623454" cy="257740"/>
            </a:xfrm>
            <a:custGeom>
              <a:avLst/>
              <a:gdLst>
                <a:gd name="connsiteX0" fmla="*/ 0 w 623454"/>
                <a:gd name="connsiteY0" fmla="*/ 0 h 257740"/>
                <a:gd name="connsiteX1" fmla="*/ 274320 w 623454"/>
                <a:gd name="connsiteY1" fmla="*/ 257694 h 257740"/>
                <a:gd name="connsiteX2" fmla="*/ 623454 w 623454"/>
                <a:gd name="connsiteY2" fmla="*/ 16625 h 2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454" h="257740">
                  <a:moveTo>
                    <a:pt x="0" y="0"/>
                  </a:moveTo>
                  <a:cubicBezTo>
                    <a:pt x="85205" y="127461"/>
                    <a:pt x="170411" y="254923"/>
                    <a:pt x="274320" y="257694"/>
                  </a:cubicBezTo>
                  <a:cubicBezTo>
                    <a:pt x="378229" y="260465"/>
                    <a:pt x="500841" y="138545"/>
                    <a:pt x="623454" y="166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689272" y="5611091"/>
              <a:ext cx="1155469" cy="870928"/>
            </a:xfrm>
            <a:custGeom>
              <a:avLst/>
              <a:gdLst>
                <a:gd name="connsiteX0" fmla="*/ 0 w 1155469"/>
                <a:gd name="connsiteY0" fmla="*/ 546731 h 870928"/>
                <a:gd name="connsiteX1" fmla="*/ 457200 w 1155469"/>
                <a:gd name="connsiteY1" fmla="*/ 6404 h 870928"/>
                <a:gd name="connsiteX2" fmla="*/ 1155469 w 1155469"/>
                <a:gd name="connsiteY2" fmla="*/ 870928 h 8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69" h="870928">
                  <a:moveTo>
                    <a:pt x="0" y="546731"/>
                  </a:moveTo>
                  <a:cubicBezTo>
                    <a:pt x="132311" y="249551"/>
                    <a:pt x="264622" y="-47629"/>
                    <a:pt x="457200" y="6404"/>
                  </a:cubicBezTo>
                  <a:cubicBezTo>
                    <a:pt x="649778" y="60437"/>
                    <a:pt x="902623" y="465682"/>
                    <a:pt x="1155469" y="8709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0" name="Picture 26" descr="https://latex.codecogs.com/gif.latex?%5Calph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691" y="5858096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/>
            <p:cNvCxnSpPr/>
            <p:nvPr/>
          </p:nvCxnSpPr>
          <p:spPr>
            <a:xfrm>
              <a:off x="6849687" y="5896196"/>
              <a:ext cx="291776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7797626" y="5892474"/>
              <a:ext cx="231" cy="6503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 flipV="1">
              <a:off x="8454097" y="5892178"/>
              <a:ext cx="231" cy="6503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 flipV="1">
              <a:off x="7444743" y="65173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V="1">
              <a:off x="8637761" y="65173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2" name="Picture 28" descr="https://latex.codecogs.com/gif.latex?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599" y="6648262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b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761" y="6621256"/>
              <a:ext cx="762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089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Basic properties</a:t>
            </a:r>
            <a:endParaRPr lang="ko-KR" altLang="en-US" sz="11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9805" y="1245232"/>
            <a:ext cx="7424653" cy="1049081"/>
            <a:chOff x="189805" y="1245232"/>
            <a:chExt cx="7424653" cy="1049081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245232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5" y="1486588"/>
              <a:ext cx="7424653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function   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if and only if             is convex and for any                        and                 , 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48" y="152469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466" y="1519814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mathbf%7Bx%2Cy%7D%20%5Cin%20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772" y="1522199"/>
              <a:ext cx="990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0%5Cleq%20%5Ctheta%20%5Cleq%2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758" y="1529339"/>
              <a:ext cx="7143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f%28%5Ctheta%20%5Cmathbf%7Bx%7D%20&amp;plus;%20%281-%5Ctheta%29%5Cmathbf%7By%7D%29%5Cleq%20%5Ctextup%7Bmax%7D%20%5Cleft%20%5C%7B%20f%28%5Cmathbf%7Bx%7D%29%2C%20f%28%5Cmathbf%7By%7D%29%20%5Cright%20%5C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547" y="1923875"/>
              <a:ext cx="2752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89805" y="1245232"/>
              <a:ext cx="7200210" cy="10490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189804" y="2388838"/>
            <a:ext cx="366730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함수의 값이 끝 점의 함수 값보다 클 수 없다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499955" y="982399"/>
            <a:ext cx="3002282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Jensen’s inequality for </a:t>
            </a:r>
            <a:r>
              <a:rPr lang="en-US" altLang="ko-KR" sz="1100" dirty="0" err="1" smtClean="0"/>
              <a:t>quasiconvex</a:t>
            </a:r>
            <a:r>
              <a:rPr lang="en-US" altLang="ko-KR" sz="1100" dirty="0" smtClean="0"/>
              <a:t> function</a:t>
            </a:r>
            <a:endParaRPr lang="ko-KR" altLang="en-US" sz="11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188749" y="2492895"/>
            <a:ext cx="2137237" cy="1126801"/>
            <a:chOff x="1104727" y="3183775"/>
            <a:chExt cx="2137237" cy="1126801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1288473" y="3183775"/>
              <a:ext cx="0" cy="959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1288473" y="4142850"/>
              <a:ext cx="1953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 22"/>
            <p:cNvSpPr/>
            <p:nvPr/>
          </p:nvSpPr>
          <p:spPr>
            <a:xfrm>
              <a:off x="1446415" y="3451423"/>
              <a:ext cx="847898" cy="523702"/>
            </a:xfrm>
            <a:custGeom>
              <a:avLst/>
              <a:gdLst>
                <a:gd name="connsiteX0" fmla="*/ 0 w 847898"/>
                <a:gd name="connsiteY0" fmla="*/ 0 h 523702"/>
                <a:gd name="connsiteX1" fmla="*/ 581890 w 847898"/>
                <a:gd name="connsiteY1" fmla="*/ 108066 h 523702"/>
                <a:gd name="connsiteX2" fmla="*/ 847898 w 847898"/>
                <a:gd name="connsiteY2" fmla="*/ 523702 h 52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898" h="523702">
                  <a:moveTo>
                    <a:pt x="0" y="0"/>
                  </a:moveTo>
                  <a:cubicBezTo>
                    <a:pt x="220287" y="10391"/>
                    <a:pt x="440574" y="20782"/>
                    <a:pt x="581890" y="108066"/>
                  </a:cubicBezTo>
                  <a:cubicBezTo>
                    <a:pt x="723206" y="195350"/>
                    <a:pt x="785552" y="359526"/>
                    <a:pt x="847898" y="52370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285999" y="3276856"/>
              <a:ext cx="781397" cy="789590"/>
            </a:xfrm>
            <a:custGeom>
              <a:avLst/>
              <a:gdLst>
                <a:gd name="connsiteX0" fmla="*/ 0 w 781397"/>
                <a:gd name="connsiteY0" fmla="*/ 689956 h 789590"/>
                <a:gd name="connsiteX1" fmla="*/ 232757 w 781397"/>
                <a:gd name="connsiteY1" fmla="*/ 731520 h 789590"/>
                <a:gd name="connsiteX2" fmla="*/ 781397 w 781397"/>
                <a:gd name="connsiteY2" fmla="*/ 0 h 78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397" h="789590">
                  <a:moveTo>
                    <a:pt x="0" y="689956"/>
                  </a:moveTo>
                  <a:cubicBezTo>
                    <a:pt x="51262" y="768234"/>
                    <a:pt x="102524" y="846513"/>
                    <a:pt x="232757" y="731520"/>
                  </a:cubicBezTo>
                  <a:cubicBezTo>
                    <a:pt x="362990" y="616527"/>
                    <a:pt x="572193" y="308263"/>
                    <a:pt x="78139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4" name="Picture 12" descr="https://latex.codecogs.com/gif.latex?%5Calph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727" y="361822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직선 화살표 연결선 33"/>
            <p:cNvCxnSpPr/>
            <p:nvPr/>
          </p:nvCxnSpPr>
          <p:spPr>
            <a:xfrm>
              <a:off x="1288473" y="3656327"/>
              <a:ext cx="195349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2136371" y="3654999"/>
              <a:ext cx="0" cy="4795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801389" y="3656640"/>
              <a:ext cx="0" cy="4795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86" name="Picture 14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425" y="4218388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001" y="419627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182184" y="4521946"/>
            <a:ext cx="11157069" cy="886234"/>
            <a:chOff x="189804" y="3843709"/>
            <a:chExt cx="11157069" cy="886234"/>
          </a:xfrm>
        </p:grpSpPr>
        <p:sp>
          <p:nvSpPr>
            <p:cNvPr id="42" name="내용 개체 틀 2"/>
            <p:cNvSpPr txBox="1">
              <a:spLocks/>
            </p:cNvSpPr>
            <p:nvPr/>
          </p:nvSpPr>
          <p:spPr>
            <a:xfrm>
              <a:off x="189804" y="3843709"/>
              <a:ext cx="11157069" cy="8862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Like convexity, </a:t>
              </a:r>
              <a:r>
                <a:rPr lang="en-US" altLang="ko-KR" sz="1100" dirty="0" err="1" smtClean="0"/>
                <a:t>quasiconvexity</a:t>
              </a:r>
              <a:r>
                <a:rPr lang="en-US" altLang="ko-KR" sz="1100" dirty="0" smtClean="0"/>
                <a:t> is characterized by the behavior of a function    on lines :</a:t>
              </a:r>
            </a:p>
            <a:p>
              <a:pPr marL="0" indent="0"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if and only if its restriction to any line intersecting its domain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. In particular,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of a function can be verified by restricting it to an arbitrary line, and then checking </a:t>
              </a:r>
              <a:r>
                <a:rPr lang="en-US" altLang="ko-KR" sz="1100" dirty="0" err="1" smtClean="0"/>
                <a:t>quasiconvexity</a:t>
              </a:r>
              <a:r>
                <a:rPr lang="en-US" altLang="ko-KR" sz="1100" dirty="0" smtClean="0"/>
                <a:t> of the resulting function on    .</a:t>
              </a:r>
              <a:endParaRPr lang="ko-KR" altLang="en-US" sz="1100" dirty="0"/>
            </a:p>
          </p:txBody>
        </p:sp>
        <p:pic>
          <p:nvPicPr>
            <p:cNvPr id="3090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271" y="387441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572" y="413742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066" y="433023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488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Basic properties (</a:t>
            </a:r>
            <a:r>
              <a:rPr lang="en-US" altLang="ko-KR" sz="1100" b="1" dirty="0" err="1" smtClean="0"/>
              <a:t>quasiconvex</a:t>
            </a:r>
            <a:r>
              <a:rPr lang="en-US" altLang="ko-KR" sz="1100" b="1" dirty="0" smtClean="0"/>
              <a:t> functions on    )</a:t>
            </a:r>
            <a:endParaRPr lang="ko-KR" altLang="en-US" sz="1100" b="1" dirty="0"/>
          </a:p>
        </p:txBody>
      </p:sp>
      <p:pic>
        <p:nvPicPr>
          <p:cNvPr id="1026" name="Picture 2" descr="https://latex.codecogs.com/gif.latex?%5Cmathbb%7BR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59" y="900022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89805" y="1320797"/>
            <a:ext cx="11107191" cy="2685938"/>
            <a:chOff x="189805" y="1320797"/>
            <a:chExt cx="11107191" cy="2685938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320797"/>
              <a:ext cx="11107191" cy="26859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Domain </a:t>
              </a:r>
              <a:r>
                <a:rPr lang="ko-KR" altLang="en-US" sz="1100" dirty="0" smtClean="0"/>
                <a:t>이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차원인 간단한 경우에서 </a:t>
              </a:r>
              <a:r>
                <a:rPr lang="en-US" altLang="ko-KR" sz="1100" dirty="0" err="1" smtClean="0"/>
                <a:t>quasiconvex</a:t>
              </a:r>
              <a:r>
                <a:rPr lang="ko-KR" altLang="en-US" sz="1100" dirty="0" smtClean="0"/>
                <a:t>를 살펴보자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번거로움을 피하기 위해 </a:t>
              </a:r>
              <a:r>
                <a:rPr lang="en-US" altLang="ko-KR" sz="1100" dirty="0" smtClean="0"/>
                <a:t>f </a:t>
              </a:r>
              <a:r>
                <a:rPr lang="ko-KR" altLang="en-US" sz="1100" dirty="0" smtClean="0"/>
                <a:t>가 연속이라 하자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A continuous function                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if and only if at least one of the following conditions holds :</a:t>
              </a:r>
            </a:p>
            <a:p>
              <a:pPr>
                <a:buAutoNum type="arabicPeriod"/>
              </a:pPr>
              <a:r>
                <a:rPr lang="en-US" altLang="ko-KR" sz="1100" dirty="0" smtClean="0"/>
                <a:t> is non-decreasing </a:t>
              </a:r>
            </a:p>
            <a:p>
              <a:pPr>
                <a:buAutoNum type="arabicPeriod"/>
              </a:pPr>
              <a:r>
                <a:rPr lang="en-US" altLang="ko-KR" sz="1100" dirty="0" smtClean="0"/>
                <a:t> is non-increasing</a:t>
              </a:r>
            </a:p>
            <a:p>
              <a:pPr>
                <a:buAutoNum type="arabicPeriod"/>
              </a:pPr>
              <a:r>
                <a:rPr lang="en-US" altLang="ko-KR" sz="1100" dirty="0" smtClean="0"/>
                <a:t>There is a point                   such that for                                   ,    is non-increasing, and for                                   ,    is non-decreasing.</a:t>
              </a:r>
            </a:p>
            <a:p>
              <a:pPr>
                <a:buAutoNum type="arabicPeriod"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점은 함수 </a:t>
              </a:r>
              <a:r>
                <a:rPr lang="en-US" altLang="ko-KR" sz="1100" dirty="0" smtClean="0"/>
                <a:t>f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global minimizer </a:t>
              </a:r>
              <a:r>
                <a:rPr lang="ko-KR" altLang="en-US" sz="1100" dirty="0" smtClean="0"/>
                <a:t>인 임의의 점을 선택할 수 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28" name="Picture 4" descr="https://latex.codecogs.com/gif.latex?f%3A%5Cmathbb%7BR%7D%5Crightarrow%20%5Cmathbb%7B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662" y="1891780"/>
              <a:ext cx="7715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08" y="216581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08" y="244189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c%20%5Cin%20%5Cmathbf%7Bdom%7D%5C%2C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89" y="2747991"/>
              <a:ext cx="7810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085" y="274799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t%20%5Cgeq%20c%28%5Ctextup%7Band%7D%5C%2C%5C%2C%5C%2C%20t%20%5Cin%20%5Cmathbf%7Bdom%7D%5C%2Cf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197" y="2731827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t%20%5Cleq%20c%28%5Ctextup%7Band%7D%5C%2C%5C%2C%5C%2C%20t%20%5Cin%20%5Cmathbf%7Bdom%7D%5C%2Cf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484" y="2731826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557" y="274799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3066700" y="4006735"/>
            <a:ext cx="3242660" cy="1552480"/>
            <a:chOff x="2085798" y="3817423"/>
            <a:chExt cx="3242660" cy="1552480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2086495" y="5178829"/>
              <a:ext cx="32419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085798" y="4006735"/>
              <a:ext cx="0" cy="1172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자유형 14"/>
            <p:cNvSpPr/>
            <p:nvPr/>
          </p:nvSpPr>
          <p:spPr>
            <a:xfrm>
              <a:off x="2477193" y="3817423"/>
              <a:ext cx="1230283" cy="964277"/>
            </a:xfrm>
            <a:custGeom>
              <a:avLst/>
              <a:gdLst>
                <a:gd name="connsiteX0" fmla="*/ 0 w 1230283"/>
                <a:gd name="connsiteY0" fmla="*/ 0 h 964277"/>
                <a:gd name="connsiteX1" fmla="*/ 681643 w 1230283"/>
                <a:gd name="connsiteY1" fmla="*/ 224444 h 964277"/>
                <a:gd name="connsiteX2" fmla="*/ 1230283 w 1230283"/>
                <a:gd name="connsiteY2" fmla="*/ 964277 h 96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0283" h="964277">
                  <a:moveTo>
                    <a:pt x="0" y="0"/>
                  </a:moveTo>
                  <a:cubicBezTo>
                    <a:pt x="238298" y="31865"/>
                    <a:pt x="476596" y="63731"/>
                    <a:pt x="681643" y="224444"/>
                  </a:cubicBezTo>
                  <a:cubicBezTo>
                    <a:pt x="886690" y="385157"/>
                    <a:pt x="1058486" y="674717"/>
                    <a:pt x="1230283" y="9642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3699163" y="3905013"/>
              <a:ext cx="1105592" cy="1217421"/>
            </a:xfrm>
            <a:custGeom>
              <a:avLst/>
              <a:gdLst>
                <a:gd name="connsiteX0" fmla="*/ 0 w 1105592"/>
                <a:gd name="connsiteY0" fmla="*/ 864524 h 1217421"/>
                <a:gd name="connsiteX1" fmla="*/ 423949 w 1105592"/>
                <a:gd name="connsiteY1" fmla="*/ 1172095 h 1217421"/>
                <a:gd name="connsiteX2" fmla="*/ 1105592 w 1105592"/>
                <a:gd name="connsiteY2" fmla="*/ 0 h 121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5592" h="1217421">
                  <a:moveTo>
                    <a:pt x="0" y="864524"/>
                  </a:moveTo>
                  <a:cubicBezTo>
                    <a:pt x="119842" y="1090353"/>
                    <a:pt x="239684" y="1316182"/>
                    <a:pt x="423949" y="1172095"/>
                  </a:cubicBezTo>
                  <a:cubicBezTo>
                    <a:pt x="608214" y="1028008"/>
                    <a:pt x="856903" y="514004"/>
                    <a:pt x="110559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90108" y="50933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17075" y="47733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662447" y="47129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2" name="Picture 18" descr="https://latex.codecogs.com/gif.latex?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287" y="5236553"/>
              <a:ext cx="76200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t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607" y="5255603"/>
              <a:ext cx="571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https://latex.codecogs.com/gif.latex?t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359" y="5243419"/>
              <a:ext cx="571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339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4348944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Differentiable </a:t>
            </a:r>
            <a:r>
              <a:rPr lang="en-US" altLang="ko-KR" sz="1100" b="1" dirty="0" err="1" smtClean="0"/>
              <a:t>quasiconvex</a:t>
            </a:r>
            <a:r>
              <a:rPr lang="en-US" altLang="ko-KR" sz="1100" b="1" dirty="0" smtClean="0"/>
              <a:t> functions (First-order conditions) </a:t>
            </a:r>
            <a:endParaRPr lang="ko-KR" altLang="en-US" sz="11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9804" y="1205345"/>
            <a:ext cx="8871069" cy="1080655"/>
            <a:chOff x="189804" y="1205345"/>
            <a:chExt cx="8871069" cy="1080655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302869"/>
              <a:ext cx="3825241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4" y="1565702"/>
              <a:ext cx="8871069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                  is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differentiable</a:t>
              </a:r>
              <a:r>
                <a:rPr lang="en-US" altLang="ko-KR" sz="1100" dirty="0" smtClean="0"/>
                <a:t>. Then   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if and only if             is convex and for all 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57" y="1597592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034" y="159759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025" y="1597592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mathbf%7Bx%2Cy%7D%20%5Cin%20%5Cmathbf%7Bdom%7D%5C%2C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766" y="1597591"/>
              <a:ext cx="990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f%28%5Cmathbf%7By%7D%29%5Cleq%20f%28%5Cmathbf%7Bx%7D%29%5CRightarrow%20%5Cbigtriangledown%20f%28%5Cmathbf%7Bx%7D%29%5E%7BT%7D%28%5Cmathbf%7By-x%7D%29%5Cleq%2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899" y="1972793"/>
              <a:ext cx="26479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89804" y="1205345"/>
              <a:ext cx="8164487" cy="10806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89805" y="2430258"/>
            <a:ext cx="11689082" cy="2596260"/>
            <a:chOff x="189805" y="2430258"/>
            <a:chExt cx="11689082" cy="2596260"/>
          </a:xfrm>
        </p:grpSpPr>
        <p:pic>
          <p:nvPicPr>
            <p:cNvPr id="2060" name="Picture 12" descr="https://latex.codecogs.com/gif.latex?%5Cbigtriangledown%20f%28%5Cmathbf%7Bx%7D%29%5Cneq%20%5Cmathbf%7B0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971" y="2437696"/>
              <a:ext cx="809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189805" y="2430258"/>
              <a:ext cx="11689082" cy="25962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smtClean="0"/>
                <a:t>위 조건은                    일 때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간단한 기하적 해석을 갖는다</a:t>
              </a:r>
              <a:r>
                <a:rPr lang="en-US" altLang="ko-KR" sz="1100" dirty="0" smtClean="0"/>
                <a:t>.    </a:t>
              </a:r>
              <a:r>
                <a:rPr lang="ko-KR" altLang="en-US" sz="1100" dirty="0" smtClean="0"/>
                <a:t>가      값을 취하는 </a:t>
              </a:r>
              <a:r>
                <a:rPr lang="ko-KR" altLang="en-US" sz="1100" dirty="0" err="1" smtClean="0"/>
                <a:t>등고위면을</a:t>
              </a:r>
              <a:r>
                <a:rPr lang="ko-KR" altLang="en-US" sz="1100" dirty="0" smtClean="0"/>
                <a:t> 생각했을 때</a:t>
              </a:r>
              <a:r>
                <a:rPr lang="en-US" altLang="ko-KR" sz="1100" dirty="0" smtClean="0"/>
                <a:t>,    </a:t>
              </a:r>
              <a:r>
                <a:rPr lang="ko-KR" altLang="en-US" sz="1100" dirty="0" smtClean="0"/>
                <a:t>값보다 같거나 작은 </a:t>
              </a:r>
              <a:r>
                <a:rPr lang="en-US" altLang="ko-KR" sz="1100" dirty="0" smtClean="0"/>
                <a:t>sublevel set</a:t>
              </a:r>
            </a:p>
            <a:p>
              <a:pPr marL="0" indent="0">
                <a:buNone/>
              </a:pPr>
              <a:r>
                <a:rPr lang="ko-KR" altLang="en-US" sz="1100" dirty="0" smtClean="0"/>
                <a:t>과 </a:t>
              </a:r>
              <a:r>
                <a:rPr lang="en-US" altLang="ko-KR" sz="1100" dirty="0" smtClean="0"/>
                <a:t>   </a:t>
              </a:r>
              <a:r>
                <a:rPr lang="ko-KR" altLang="en-US" sz="1100" dirty="0" smtClean="0"/>
                <a:t>점에서 접하는 </a:t>
              </a:r>
              <a:r>
                <a:rPr lang="en-US" altLang="ko-KR" sz="1100" dirty="0" smtClean="0"/>
                <a:t>supporting hyperplane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normal vector </a:t>
              </a:r>
              <a:r>
                <a:rPr lang="ko-KR" altLang="en-US" sz="1100" dirty="0" smtClean="0"/>
                <a:t>는             가 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과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function </a:t>
              </a:r>
              <a:r>
                <a:rPr lang="ko-KR" altLang="en-US" sz="1100" dirty="0" smtClean="0"/>
                <a:t>의 중요한 차이점이 있는데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은                   에서 </a:t>
              </a:r>
              <a:r>
                <a:rPr lang="en-US" altLang="ko-KR" sz="1100" dirty="0" smtClean="0"/>
                <a:t>global minimizer </a:t>
              </a:r>
              <a:r>
                <a:rPr lang="ko-KR" altLang="en-US" sz="1100" dirty="0" smtClean="0"/>
                <a:t>를 가지는 반면</a:t>
              </a:r>
              <a:r>
                <a:rPr lang="en-US" altLang="ko-KR" sz="1100" dirty="0" smtClean="0"/>
                <a:t>,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는 아닐 수 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538749" y="3007075"/>
              <a:ext cx="2151806" cy="1234450"/>
              <a:chOff x="2730535" y="3304300"/>
              <a:chExt cx="2151806" cy="1234450"/>
            </a:xfrm>
          </p:grpSpPr>
          <p:sp>
            <p:nvSpPr>
              <p:cNvPr id="11" name="자유형 10"/>
              <p:cNvSpPr/>
              <p:nvPr/>
            </p:nvSpPr>
            <p:spPr>
              <a:xfrm>
                <a:off x="2730535" y="3557849"/>
                <a:ext cx="1284511" cy="980901"/>
              </a:xfrm>
              <a:custGeom>
                <a:avLst/>
                <a:gdLst>
                  <a:gd name="connsiteX0" fmla="*/ 391 w 740224"/>
                  <a:gd name="connsiteY0" fmla="*/ 232756 h 681643"/>
                  <a:gd name="connsiteX1" fmla="*/ 8704 w 740224"/>
                  <a:gd name="connsiteY1" fmla="*/ 166254 h 681643"/>
                  <a:gd name="connsiteX2" fmla="*/ 58580 w 740224"/>
                  <a:gd name="connsiteY2" fmla="*/ 99753 h 681643"/>
                  <a:gd name="connsiteX3" fmla="*/ 91831 w 740224"/>
                  <a:gd name="connsiteY3" fmla="*/ 58189 h 681643"/>
                  <a:gd name="connsiteX4" fmla="*/ 125082 w 740224"/>
                  <a:gd name="connsiteY4" fmla="*/ 41563 h 681643"/>
                  <a:gd name="connsiteX5" fmla="*/ 158333 w 740224"/>
                  <a:gd name="connsiteY5" fmla="*/ 16625 h 681643"/>
                  <a:gd name="connsiteX6" fmla="*/ 216522 w 740224"/>
                  <a:gd name="connsiteY6" fmla="*/ 8313 h 681643"/>
                  <a:gd name="connsiteX7" fmla="*/ 266398 w 740224"/>
                  <a:gd name="connsiteY7" fmla="*/ 0 h 681643"/>
                  <a:gd name="connsiteX8" fmla="*/ 391089 w 740224"/>
                  <a:gd name="connsiteY8" fmla="*/ 8313 h 681643"/>
                  <a:gd name="connsiteX9" fmla="*/ 416027 w 740224"/>
                  <a:gd name="connsiteY9" fmla="*/ 24938 h 681643"/>
                  <a:gd name="connsiteX10" fmla="*/ 449278 w 740224"/>
                  <a:gd name="connsiteY10" fmla="*/ 58189 h 681643"/>
                  <a:gd name="connsiteX11" fmla="*/ 465904 w 740224"/>
                  <a:gd name="connsiteY11" fmla="*/ 74814 h 681643"/>
                  <a:gd name="connsiteX12" fmla="*/ 507467 w 740224"/>
                  <a:gd name="connsiteY12" fmla="*/ 124691 h 681643"/>
                  <a:gd name="connsiteX13" fmla="*/ 723598 w 740224"/>
                  <a:gd name="connsiteY13" fmla="*/ 133003 h 681643"/>
                  <a:gd name="connsiteX14" fmla="*/ 740224 w 740224"/>
                  <a:gd name="connsiteY14" fmla="*/ 174567 h 681643"/>
                  <a:gd name="connsiteX15" fmla="*/ 723598 w 740224"/>
                  <a:gd name="connsiteY15" fmla="*/ 407323 h 681643"/>
                  <a:gd name="connsiteX16" fmla="*/ 673722 w 740224"/>
                  <a:gd name="connsiteY16" fmla="*/ 423949 h 681643"/>
                  <a:gd name="connsiteX17" fmla="*/ 524093 w 740224"/>
                  <a:gd name="connsiteY17" fmla="*/ 448887 h 681643"/>
                  <a:gd name="connsiteX18" fmla="*/ 490842 w 740224"/>
                  <a:gd name="connsiteY18" fmla="*/ 457200 h 681643"/>
                  <a:gd name="connsiteX19" fmla="*/ 474216 w 740224"/>
                  <a:gd name="connsiteY19" fmla="*/ 473825 h 681643"/>
                  <a:gd name="connsiteX20" fmla="*/ 457591 w 740224"/>
                  <a:gd name="connsiteY20" fmla="*/ 540327 h 681643"/>
                  <a:gd name="connsiteX21" fmla="*/ 424340 w 740224"/>
                  <a:gd name="connsiteY21" fmla="*/ 623454 h 681643"/>
                  <a:gd name="connsiteX22" fmla="*/ 407714 w 740224"/>
                  <a:gd name="connsiteY22" fmla="*/ 665018 h 681643"/>
                  <a:gd name="connsiteX23" fmla="*/ 382776 w 740224"/>
                  <a:gd name="connsiteY23" fmla="*/ 681643 h 681643"/>
                  <a:gd name="connsiteX24" fmla="*/ 191584 w 740224"/>
                  <a:gd name="connsiteY24" fmla="*/ 648393 h 681643"/>
                  <a:gd name="connsiteX25" fmla="*/ 141707 w 740224"/>
                  <a:gd name="connsiteY25" fmla="*/ 615142 h 681643"/>
                  <a:gd name="connsiteX26" fmla="*/ 116769 w 740224"/>
                  <a:gd name="connsiteY26" fmla="*/ 598516 h 681643"/>
                  <a:gd name="connsiteX27" fmla="*/ 91831 w 740224"/>
                  <a:gd name="connsiteY27" fmla="*/ 457200 h 681643"/>
                  <a:gd name="connsiteX28" fmla="*/ 75205 w 740224"/>
                  <a:gd name="connsiteY28" fmla="*/ 382385 h 681643"/>
                  <a:gd name="connsiteX29" fmla="*/ 50267 w 740224"/>
                  <a:gd name="connsiteY29" fmla="*/ 357447 h 681643"/>
                  <a:gd name="connsiteX30" fmla="*/ 33642 w 740224"/>
                  <a:gd name="connsiteY30" fmla="*/ 290945 h 681643"/>
                  <a:gd name="connsiteX31" fmla="*/ 17016 w 740224"/>
                  <a:gd name="connsiteY31" fmla="*/ 232756 h 681643"/>
                  <a:gd name="connsiteX32" fmla="*/ 391 w 740224"/>
                  <a:gd name="connsiteY32" fmla="*/ 232756 h 68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40224" h="681643">
                    <a:moveTo>
                      <a:pt x="391" y="232756"/>
                    </a:moveTo>
                    <a:cubicBezTo>
                      <a:pt x="-994" y="221672"/>
                      <a:pt x="1190" y="187292"/>
                      <a:pt x="8704" y="166254"/>
                    </a:cubicBezTo>
                    <a:cubicBezTo>
                      <a:pt x="27418" y="113853"/>
                      <a:pt x="35231" y="128939"/>
                      <a:pt x="58580" y="99753"/>
                    </a:cubicBezTo>
                    <a:cubicBezTo>
                      <a:pt x="71289" y="83867"/>
                      <a:pt x="74622" y="69661"/>
                      <a:pt x="91831" y="58189"/>
                    </a:cubicBezTo>
                    <a:cubicBezTo>
                      <a:pt x="102142" y="51315"/>
                      <a:pt x="114574" y="48131"/>
                      <a:pt x="125082" y="41563"/>
                    </a:cubicBezTo>
                    <a:cubicBezTo>
                      <a:pt x="136831" y="34220"/>
                      <a:pt x="145313" y="21360"/>
                      <a:pt x="158333" y="16625"/>
                    </a:cubicBezTo>
                    <a:cubicBezTo>
                      <a:pt x="176747" y="9929"/>
                      <a:pt x="197157" y="11292"/>
                      <a:pt x="216522" y="8313"/>
                    </a:cubicBezTo>
                    <a:cubicBezTo>
                      <a:pt x="233181" y="5750"/>
                      <a:pt x="249773" y="2771"/>
                      <a:pt x="266398" y="0"/>
                    </a:cubicBezTo>
                    <a:cubicBezTo>
                      <a:pt x="307962" y="2771"/>
                      <a:pt x="350000" y="1465"/>
                      <a:pt x="391089" y="8313"/>
                    </a:cubicBezTo>
                    <a:cubicBezTo>
                      <a:pt x="400944" y="9955"/>
                      <a:pt x="408442" y="18436"/>
                      <a:pt x="416027" y="24938"/>
                    </a:cubicBezTo>
                    <a:cubicBezTo>
                      <a:pt x="427928" y="35139"/>
                      <a:pt x="438194" y="47105"/>
                      <a:pt x="449278" y="58189"/>
                    </a:cubicBezTo>
                    <a:cubicBezTo>
                      <a:pt x="454820" y="63731"/>
                      <a:pt x="461202" y="68544"/>
                      <a:pt x="465904" y="74814"/>
                    </a:cubicBezTo>
                    <a:cubicBezTo>
                      <a:pt x="495544" y="114335"/>
                      <a:pt x="481046" y="98268"/>
                      <a:pt x="507467" y="124691"/>
                    </a:cubicBezTo>
                    <a:cubicBezTo>
                      <a:pt x="530219" y="123427"/>
                      <a:pt x="677106" y="100459"/>
                      <a:pt x="723598" y="133003"/>
                    </a:cubicBezTo>
                    <a:cubicBezTo>
                      <a:pt x="735823" y="141560"/>
                      <a:pt x="734682" y="160712"/>
                      <a:pt x="740224" y="174567"/>
                    </a:cubicBezTo>
                    <a:cubicBezTo>
                      <a:pt x="734682" y="252152"/>
                      <a:pt x="743640" y="332166"/>
                      <a:pt x="723598" y="407323"/>
                    </a:cubicBezTo>
                    <a:cubicBezTo>
                      <a:pt x="719083" y="424256"/>
                      <a:pt x="690723" y="419699"/>
                      <a:pt x="673722" y="423949"/>
                    </a:cubicBezTo>
                    <a:cubicBezTo>
                      <a:pt x="580204" y="447328"/>
                      <a:pt x="629956" y="438300"/>
                      <a:pt x="524093" y="448887"/>
                    </a:cubicBezTo>
                    <a:cubicBezTo>
                      <a:pt x="513009" y="451658"/>
                      <a:pt x="501061" y="452091"/>
                      <a:pt x="490842" y="457200"/>
                    </a:cubicBezTo>
                    <a:cubicBezTo>
                      <a:pt x="483832" y="460705"/>
                      <a:pt x="478248" y="467105"/>
                      <a:pt x="474216" y="473825"/>
                    </a:cubicBezTo>
                    <a:cubicBezTo>
                      <a:pt x="464887" y="489373"/>
                      <a:pt x="462058" y="526927"/>
                      <a:pt x="457591" y="540327"/>
                    </a:cubicBezTo>
                    <a:cubicBezTo>
                      <a:pt x="448154" y="568639"/>
                      <a:pt x="435424" y="595745"/>
                      <a:pt x="424340" y="623454"/>
                    </a:cubicBezTo>
                    <a:cubicBezTo>
                      <a:pt x="418798" y="637309"/>
                      <a:pt x="420130" y="656741"/>
                      <a:pt x="407714" y="665018"/>
                    </a:cubicBezTo>
                    <a:lnTo>
                      <a:pt x="382776" y="681643"/>
                    </a:lnTo>
                    <a:cubicBezTo>
                      <a:pt x="282107" y="671047"/>
                      <a:pt x="255892" y="686978"/>
                      <a:pt x="191584" y="648393"/>
                    </a:cubicBezTo>
                    <a:cubicBezTo>
                      <a:pt x="174450" y="638113"/>
                      <a:pt x="158333" y="626226"/>
                      <a:pt x="141707" y="615142"/>
                    </a:cubicBezTo>
                    <a:lnTo>
                      <a:pt x="116769" y="598516"/>
                    </a:lnTo>
                    <a:cubicBezTo>
                      <a:pt x="94732" y="532407"/>
                      <a:pt x="115652" y="600121"/>
                      <a:pt x="91831" y="457200"/>
                    </a:cubicBezTo>
                    <a:cubicBezTo>
                      <a:pt x="90825" y="451164"/>
                      <a:pt x="84301" y="396028"/>
                      <a:pt x="75205" y="382385"/>
                    </a:cubicBezTo>
                    <a:cubicBezTo>
                      <a:pt x="68684" y="372604"/>
                      <a:pt x="58580" y="365760"/>
                      <a:pt x="50267" y="357447"/>
                    </a:cubicBezTo>
                    <a:cubicBezTo>
                      <a:pt x="31265" y="300442"/>
                      <a:pt x="53704" y="371194"/>
                      <a:pt x="33642" y="290945"/>
                    </a:cubicBezTo>
                    <a:cubicBezTo>
                      <a:pt x="26740" y="263335"/>
                      <a:pt x="20904" y="263860"/>
                      <a:pt x="17016" y="232756"/>
                    </a:cubicBezTo>
                    <a:cubicBezTo>
                      <a:pt x="15641" y="221758"/>
                      <a:pt x="1776" y="243840"/>
                      <a:pt x="391" y="232756"/>
                    </a:cubicBez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 flipH="1">
                <a:off x="3965170" y="3740727"/>
                <a:ext cx="4987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3607375" y="3445623"/>
                <a:ext cx="782091" cy="6483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981795" y="3357301"/>
                <a:ext cx="352828" cy="413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62" name="Picture 14" descr="https://latex.codecogs.com/gif.latex?%5Cbigtriangledown%20f%28%5Cmathbf%7Bx%7D%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091" y="3304300"/>
                <a:ext cx="4762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4" name="Picture 16" descr="https://latex.codecogs.com/gif.latex?%5Cmathbf%7Bx%7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8028" y="3816521"/>
                <a:ext cx="10477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6" name="Picture 18" descr="https://latex.codecogs.com/gif.latex?f%28%5Cmathbf%7Bx%7D%29%20%3D%20%5Calpha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2474" y="4210444"/>
                <a:ext cx="6762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8" name="Picture 20" descr="https://latex.codecogs.com/gif.latex?%5Cleft%20%5C%7B%20%5Cmathbf%7By%7D%20%5Cin%20%5Cmathbf%7Bdom%7D%5C%2Cf%20%5Cmid%20f%28%5Cmathbf%7By%7D%29%20%5Cleq%20%5Calpha%20%3Df%28%5Cmathbf%7Bx%7D%29%20%5Cright%20%5C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141" y="2430258"/>
              <a:ext cx="2371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611" y="245674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%5Calph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828" y="2515255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4" descr="https://latex.codecogs.com/gif.latex?%5Calph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540" y="2515255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61" y="2811523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https://latex.codecogs.com/gif.latex?%5Cbigtriangledown%20f%28%5Cmathbf%7Bx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091" y="2705684"/>
              <a:ext cx="4762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%5Cbigtriangledown%20f%28%5Cmathbf%7Bx%7D%29%20%3D%20%5Cmathbf%7B0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150" y="4701973"/>
              <a:ext cx="809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4200611" y="5279753"/>
            <a:ext cx="2735753" cy="1145298"/>
            <a:chOff x="5144712" y="5247188"/>
            <a:chExt cx="2735753" cy="1145298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5311833" y="6392485"/>
              <a:ext cx="21446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5311833" y="5294542"/>
              <a:ext cx="0" cy="1097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461462" y="5247188"/>
              <a:ext cx="2061556" cy="1064856"/>
              <a:chOff x="5461462" y="5247188"/>
              <a:chExt cx="2061556" cy="1064856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5461462" y="5345084"/>
                <a:ext cx="390698" cy="324196"/>
              </a:xfrm>
              <a:custGeom>
                <a:avLst/>
                <a:gdLst>
                  <a:gd name="connsiteX0" fmla="*/ 0 w 390698"/>
                  <a:gd name="connsiteY0" fmla="*/ 0 h 324196"/>
                  <a:gd name="connsiteX1" fmla="*/ 282633 w 390698"/>
                  <a:gd name="connsiteY1" fmla="*/ 124691 h 324196"/>
                  <a:gd name="connsiteX2" fmla="*/ 390698 w 390698"/>
                  <a:gd name="connsiteY2" fmla="*/ 324196 h 32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698" h="324196">
                    <a:moveTo>
                      <a:pt x="0" y="0"/>
                    </a:moveTo>
                    <a:cubicBezTo>
                      <a:pt x="108758" y="35329"/>
                      <a:pt x="217517" y="70658"/>
                      <a:pt x="282633" y="124691"/>
                    </a:cubicBezTo>
                    <a:cubicBezTo>
                      <a:pt x="347749" y="178724"/>
                      <a:pt x="369223" y="251460"/>
                      <a:pt x="390698" y="32419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5" idx="2"/>
              </p:cNvCxnSpPr>
              <p:nvPr/>
            </p:nvCxnSpPr>
            <p:spPr>
              <a:xfrm>
                <a:off x="5852160" y="5669280"/>
                <a:ext cx="4239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자유형 41"/>
              <p:cNvSpPr/>
              <p:nvPr/>
            </p:nvSpPr>
            <p:spPr>
              <a:xfrm>
                <a:off x="6276109" y="5247188"/>
                <a:ext cx="1246909" cy="1064856"/>
              </a:xfrm>
              <a:custGeom>
                <a:avLst/>
                <a:gdLst>
                  <a:gd name="connsiteX0" fmla="*/ 0 w 1246909"/>
                  <a:gd name="connsiteY0" fmla="*/ 423949 h 1064856"/>
                  <a:gd name="connsiteX1" fmla="*/ 548640 w 1246909"/>
                  <a:gd name="connsiteY1" fmla="*/ 1055716 h 1064856"/>
                  <a:gd name="connsiteX2" fmla="*/ 1246909 w 1246909"/>
                  <a:gd name="connsiteY2" fmla="*/ 0 h 106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6909" h="1064856">
                    <a:moveTo>
                      <a:pt x="0" y="423949"/>
                    </a:moveTo>
                    <a:cubicBezTo>
                      <a:pt x="170411" y="775161"/>
                      <a:pt x="340822" y="1126374"/>
                      <a:pt x="548640" y="1055716"/>
                    </a:cubicBezTo>
                    <a:cubicBezTo>
                      <a:pt x="756458" y="985058"/>
                      <a:pt x="1001683" y="492529"/>
                      <a:pt x="1246909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8" name="Picture 24" descr="https://latex.codecogs.com/gif.latex?%5Calph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712" y="5433753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직선 화살표 연결선 58"/>
            <p:cNvCxnSpPr/>
            <p:nvPr/>
          </p:nvCxnSpPr>
          <p:spPr>
            <a:xfrm flipV="1">
              <a:off x="5311833" y="5469077"/>
              <a:ext cx="256863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762437" y="5469077"/>
              <a:ext cx="0" cy="9234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7408357" y="5469079"/>
              <a:ext cx="0" cy="9234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6052761" y="564849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26" descr="https://latex.codecogs.com/gif.latex?%5Cbigtriangledown%20f%28%5Cmathbf%7Bx%7D%29%20%3D%20%5Cmathbf%7B0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772" y="5730662"/>
              <a:ext cx="809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437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>
            <a:off x="9146858" y="2296004"/>
            <a:ext cx="504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 smtClean="0"/>
              <a:t>Quasiconvex</a:t>
            </a:r>
            <a:r>
              <a:rPr lang="en-US" altLang="ko-KR" sz="1400" b="1" dirty="0" smtClean="0"/>
              <a:t> functions 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62846"/>
            <a:ext cx="4964086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b="1" dirty="0" smtClean="0"/>
              <a:t>Differentiable </a:t>
            </a:r>
            <a:r>
              <a:rPr lang="en-US" altLang="ko-KR" sz="1100" b="1" dirty="0" err="1" smtClean="0"/>
              <a:t>quasiconvex</a:t>
            </a:r>
            <a:r>
              <a:rPr lang="en-US" altLang="ko-KR" sz="1100" b="1" dirty="0" smtClean="0"/>
              <a:t> functions (Second-order conditions) </a:t>
            </a:r>
            <a:endParaRPr lang="ko-KR" altLang="en-US" sz="11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9805" y="1166404"/>
            <a:ext cx="6676508" cy="1817865"/>
            <a:chOff x="189805" y="1166404"/>
            <a:chExt cx="6676508" cy="1817865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189805" y="1166404"/>
              <a:ext cx="4964086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189805" y="1429237"/>
              <a:ext cx="6676508" cy="12557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    is twice differentiable. If    is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, then for all                    and all             ,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For a </a:t>
              </a:r>
              <a:r>
                <a:rPr lang="en-US" altLang="ko-KR" sz="1100" dirty="0" err="1" smtClean="0"/>
                <a:t>quasiconvex</a:t>
              </a:r>
              <a:r>
                <a:rPr lang="en-US" altLang="ko-KR" sz="1100" dirty="0" smtClean="0"/>
                <a:t> function on    , this reduces to the simple condition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95" y="146996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373" y="1469961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mathbf%7Bx%7D%20%5Cin%20%5Cmathbf%7Bdom%7D%5C%2C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7945" y="1469960"/>
              <a:ext cx="8096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y%7D%20%5Cin%20%5Cmathbb%7BR%7D%5E%7Bn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131" y="1469959"/>
              <a:ext cx="523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mathbf%7By%7D%5E%7BT%7D%5Cbigtriangledown%20f%28%5Cmathbf%7Bx%7D%29%20%3D%200%5CRightarrow%20%5Cmathbf%7By%7D%5E%7BT%7D%5Cbigtriangledown%20%5E%7B2%7Df%28%5Cmathbf%7Bx%7D%29%5Cmathbf%7By%7D%5Cgeq%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857" y="1794705"/>
              <a:ext cx="26289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005" y="231491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f%27%28x%29%20%3D%200%20%5CRightarrow%20f%27%27%28x%29%20%5Cg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623" y="2664126"/>
              <a:ext cx="1685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89805" y="1166404"/>
              <a:ext cx="6585068" cy="18178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8113222" y="2438736"/>
            <a:ext cx="2493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8113222" y="1469959"/>
            <a:ext cx="0" cy="968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8390399" y="1399850"/>
            <a:ext cx="756459" cy="789709"/>
          </a:xfrm>
          <a:custGeom>
            <a:avLst/>
            <a:gdLst>
              <a:gd name="connsiteX0" fmla="*/ 0 w 756459"/>
              <a:gd name="connsiteY0" fmla="*/ 0 h 789709"/>
              <a:gd name="connsiteX1" fmla="*/ 432262 w 756459"/>
              <a:gd name="connsiteY1" fmla="*/ 133003 h 789709"/>
              <a:gd name="connsiteX2" fmla="*/ 756459 w 756459"/>
              <a:gd name="connsiteY2" fmla="*/ 789709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459" h="789709">
                <a:moveTo>
                  <a:pt x="0" y="0"/>
                </a:moveTo>
                <a:cubicBezTo>
                  <a:pt x="153093" y="692"/>
                  <a:pt x="306186" y="1385"/>
                  <a:pt x="432262" y="133003"/>
                </a:cubicBezTo>
                <a:cubicBezTo>
                  <a:pt x="558338" y="264621"/>
                  <a:pt x="657398" y="527165"/>
                  <a:pt x="756459" y="7897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9138543" y="1326656"/>
            <a:ext cx="822960" cy="969348"/>
          </a:xfrm>
          <a:custGeom>
            <a:avLst/>
            <a:gdLst>
              <a:gd name="connsiteX0" fmla="*/ 0 w 822960"/>
              <a:gd name="connsiteY0" fmla="*/ 847899 h 969348"/>
              <a:gd name="connsiteX1" fmla="*/ 390698 w 822960"/>
              <a:gd name="connsiteY1" fmla="*/ 897775 h 969348"/>
              <a:gd name="connsiteX2" fmla="*/ 822960 w 822960"/>
              <a:gd name="connsiteY2" fmla="*/ 0 h 96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969348">
                <a:moveTo>
                  <a:pt x="0" y="847899"/>
                </a:moveTo>
                <a:cubicBezTo>
                  <a:pt x="126769" y="943495"/>
                  <a:pt x="253538" y="1039091"/>
                  <a:pt x="390698" y="897775"/>
                </a:cubicBezTo>
                <a:cubicBezTo>
                  <a:pt x="527858" y="756459"/>
                  <a:pt x="675409" y="378229"/>
                  <a:pt x="8229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360131" y="2262753"/>
            <a:ext cx="66502" cy="74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8" name="Picture 16" descr="https://latex.codecogs.com/gif.latex?f%27%28x%29%20%3D%200%20%5CRightarrow%20f%27%27%28x%29%20%5Cgeq%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60" y="2686184"/>
            <a:ext cx="16859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/>
          <p:cNvSpPr txBox="1">
            <a:spLocks/>
          </p:cNvSpPr>
          <p:nvPr/>
        </p:nvSpPr>
        <p:spPr>
          <a:xfrm>
            <a:off x="215954" y="3087300"/>
            <a:ext cx="11529929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               </a:t>
            </a:r>
            <a:r>
              <a:rPr lang="ko-KR" altLang="en-US" sz="1100" dirty="0" smtClean="0"/>
              <a:t>이면</a:t>
            </a:r>
            <a:r>
              <a:rPr lang="en-US" altLang="ko-KR" sz="1100" dirty="0" smtClean="0"/>
              <a:t>, </a:t>
            </a:r>
            <a:endParaRPr lang="ko-KR" altLang="en-US" sz="1100" dirty="0"/>
          </a:p>
        </p:txBody>
      </p:sp>
      <p:pic>
        <p:nvPicPr>
          <p:cNvPr id="3090" name="Picture 18" descr="https://latex.codecogs.com/gif.latex?%5Cbigtriangledown%20f%28%5Cmathbf%7Bx%7D%29%5Cneq%20%5Cmathbf%7B0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5" y="3101426"/>
            <a:ext cx="8096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3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13508" y="1067987"/>
            <a:ext cx="3958245" cy="777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/>
              <a:t>Convex function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074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807" y="610004"/>
            <a:ext cx="8646622" cy="986040"/>
            <a:chOff x="189807" y="610004"/>
            <a:chExt cx="8646622" cy="986040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189807" y="610004"/>
              <a:ext cx="973975" cy="2711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7" y="881150"/>
              <a:ext cx="8646622" cy="6400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A function                    is </a:t>
              </a:r>
              <a:r>
                <a:rPr lang="en-US" altLang="ko-KR" sz="1100" b="1" dirty="0" smtClean="0"/>
                <a:t>convex</a:t>
              </a:r>
              <a:r>
                <a:rPr lang="en-US" altLang="ko-KR" sz="1100" dirty="0" smtClean="0"/>
                <a:t> if             is a convex set and if for all                       , and                             , we have </a:t>
              </a:r>
              <a:endParaRPr lang="ko-KR" altLang="en-US" sz="1100" dirty="0"/>
            </a:p>
          </p:txBody>
        </p:sp>
        <p:pic>
          <p:nvPicPr>
            <p:cNvPr id="4098" name="Picture 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921" y="908254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%5Cmathbf%7Bdom%5C%2C%5C%2C%7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138" y="908254"/>
              <a:ext cx="523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mathbf%7Bx%2Cy%7D%5Cin%20%5Cmathbf%7Bdom%7D%5C%2C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592" y="908254"/>
              <a:ext cx="10191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theta%20%5C%2C%5C%2Cwith%5C%2C%5C%2C0%5Cleq%20%5Ctheta%20%5Cleq%2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52" y="917779"/>
              <a:ext cx="12573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f%28%5Ctheta%20%5Cmathbf%7Bx%7D&amp;plus;%281-%5Ctheta%29%5Cmathbf%7By%7D%29%20%5Cleq%20%5Ctheta%20f%28%5Cmathbf%7Bx%7D%29&amp;plus;%20%281-%5Ctheta%29f%28%5Cmathbf%7By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649" y="1234034"/>
              <a:ext cx="2962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610004"/>
              <a:ext cx="8546869" cy="986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20138" y="609483"/>
            <a:ext cx="4917363" cy="2787475"/>
            <a:chOff x="2720138" y="609483"/>
            <a:chExt cx="4917363" cy="2787475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3476841" y="2037550"/>
              <a:ext cx="0" cy="109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476841" y="3134830"/>
              <a:ext cx="24155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/>
            <p:cNvSpPr/>
            <p:nvPr/>
          </p:nvSpPr>
          <p:spPr>
            <a:xfrm rot="7962430">
              <a:off x="3587349" y="970671"/>
              <a:ext cx="2459768" cy="1737391"/>
            </a:xfrm>
            <a:prstGeom prst="arc">
              <a:avLst>
                <a:gd name="adj1" fmla="val 15369448"/>
                <a:gd name="adj2" fmla="val 771491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3344718" y="2222454"/>
              <a:ext cx="2731237" cy="79802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4055961" y="27815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463079" y="23814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805074" y="28355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802686" y="256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055960" y="31119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463079" y="31119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05074" y="3111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29" idx="0"/>
              <a:endCxn id="19" idx="4"/>
            </p:cNvCxnSpPr>
            <p:nvPr/>
          </p:nvCxnSpPr>
          <p:spPr>
            <a:xfrm flipV="1">
              <a:off x="4078820" y="2827261"/>
              <a:ext cx="1" cy="28470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0" idx="0"/>
              <a:endCxn id="26" idx="4"/>
            </p:cNvCxnSpPr>
            <p:nvPr/>
          </p:nvCxnSpPr>
          <p:spPr>
            <a:xfrm flipV="1">
              <a:off x="5485939" y="2427180"/>
              <a:ext cx="0" cy="68479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1" idx="0"/>
              <a:endCxn id="28" idx="4"/>
            </p:cNvCxnSpPr>
            <p:nvPr/>
          </p:nvCxnSpPr>
          <p:spPr>
            <a:xfrm flipH="1" flipV="1">
              <a:off x="4825546" y="2611072"/>
              <a:ext cx="2388" cy="50089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8" name="Picture 1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431" y="3262725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381" y="3240876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5Ctheta%5Cmathbf%7Bx%7D%20&amp;plus;%20%281-%5Ctheta%29%5Cmathbf%7By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695" y="3245138"/>
              <a:ext cx="854986" cy="15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화살표 연결선 38"/>
            <p:cNvCxnSpPr>
              <a:stCxn id="4114" idx="1"/>
              <a:endCxn id="27" idx="6"/>
            </p:cNvCxnSpPr>
            <p:nvPr/>
          </p:nvCxnSpPr>
          <p:spPr>
            <a:xfrm flipH="1">
              <a:off x="4850793" y="2771828"/>
              <a:ext cx="1538933" cy="8660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4" name="Picture 18" descr="https://latex.codecogs.com/gif.latex?f%28%5Ctheta%5Cmathbf%7Bx%7D%20&amp;plus;%20%281-%5Ctheta%29%5Cmathbf%7By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726" y="2681340"/>
              <a:ext cx="1247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직선 화살표 연결선 53"/>
            <p:cNvCxnSpPr>
              <a:stCxn id="4116" idx="3"/>
              <a:endCxn id="19" idx="1"/>
            </p:cNvCxnSpPr>
            <p:nvPr/>
          </p:nvCxnSpPr>
          <p:spPr>
            <a:xfrm>
              <a:off x="3053513" y="2582932"/>
              <a:ext cx="1009143" cy="20530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6" name="Picture 20" descr="https://latex.codecogs.com/gif.latex?f%28%5Cmathbf%7Bx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138" y="2492444"/>
              <a:ext cx="333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직선 화살표 연결선 60"/>
            <p:cNvCxnSpPr>
              <a:stCxn id="4118" idx="1"/>
              <a:endCxn id="26" idx="6"/>
            </p:cNvCxnSpPr>
            <p:nvPr/>
          </p:nvCxnSpPr>
          <p:spPr>
            <a:xfrm flipH="1">
              <a:off x="5508798" y="2391768"/>
              <a:ext cx="907861" cy="125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8" name="Picture 22" descr="https://latex.codecogs.com/gif.latex?f%28%5Cmathbf%7By%7D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659" y="2301280"/>
              <a:ext cx="333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https://latex.codecogs.com/gif.latex?%5Ctheta%20f%28%5Cmathbf%7Bx%7D%29&amp;plus;%20%281-%5Ctheta%29%20f%28%5Cmathbf%7By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159" y="1877023"/>
              <a:ext cx="1476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화살표 연결선 70"/>
            <p:cNvCxnSpPr>
              <a:stCxn id="4120" idx="1"/>
              <a:endCxn id="28" idx="7"/>
            </p:cNvCxnSpPr>
            <p:nvPr/>
          </p:nvCxnSpPr>
          <p:spPr>
            <a:xfrm flipH="1">
              <a:off x="4841710" y="1967511"/>
              <a:ext cx="938449" cy="60453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89807" y="3613296"/>
            <a:ext cx="11647517" cy="2321992"/>
            <a:chOff x="189807" y="3613296"/>
            <a:chExt cx="11647517" cy="2321992"/>
          </a:xfrm>
        </p:grpSpPr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189807" y="3613296"/>
              <a:ext cx="11647517" cy="23219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 smtClean="0"/>
                <a:t>기하적으로</a:t>
              </a:r>
              <a:r>
                <a:rPr lang="ko-KR" altLang="en-US" sz="1100" dirty="0" smtClean="0"/>
                <a:t> 위 부등식은                             사이의 </a:t>
              </a:r>
              <a:r>
                <a:rPr lang="en-US" altLang="ko-KR" sz="1100" dirty="0" smtClean="0"/>
                <a:t>line segment </a:t>
              </a:r>
              <a:r>
                <a:rPr lang="ko-KR" altLang="en-US" sz="1100" dirty="0" smtClean="0"/>
                <a:t>에서 현을 의미한다</a:t>
              </a:r>
              <a:r>
                <a:rPr lang="en-US" altLang="ko-KR" sz="1100" dirty="0" smtClean="0"/>
                <a:t>. Strictly convex </a:t>
              </a:r>
              <a:r>
                <a:rPr lang="ko-KR" altLang="en-US" sz="1100" dirty="0" smtClean="0"/>
                <a:t>란           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                 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이고 위 부등식에서 </a:t>
              </a:r>
              <a:r>
                <a:rPr lang="en-US" altLang="ko-KR" sz="1100" dirty="0" smtClean="0"/>
                <a:t>strictly inequality </a:t>
              </a:r>
              <a:r>
                <a:rPr lang="ko-KR" altLang="en-US" sz="1100" dirty="0" smtClean="0"/>
                <a:t>일 때를 말한다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concave </a:t>
              </a:r>
              <a:r>
                <a:rPr lang="ko-KR" altLang="en-US" sz="1100" dirty="0" smtClean="0"/>
                <a:t>라는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것은      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인 것을 말하고 </a:t>
              </a:r>
              <a:r>
                <a:rPr lang="en-US" altLang="ko-KR" sz="1100" dirty="0" smtClean="0"/>
                <a:t>, strictly concave </a:t>
              </a:r>
              <a:r>
                <a:rPr lang="ko-KR" altLang="en-US" sz="1100" dirty="0" smtClean="0"/>
                <a:t>는      가 </a:t>
              </a:r>
              <a:r>
                <a:rPr lang="en-US" altLang="ko-KR" sz="1100" dirty="0" smtClean="0"/>
                <a:t>strictly convex </a:t>
              </a:r>
              <a:r>
                <a:rPr lang="ko-KR" altLang="en-US" sz="1100" dirty="0" smtClean="0"/>
                <a:t>인 것을 말한다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>
                  <a:solidFill>
                    <a:srgbClr val="FF0000"/>
                  </a:solidFill>
                </a:rPr>
                <a:t>Affine function </a:t>
              </a:r>
              <a:r>
                <a:rPr lang="ko-KR" altLang="en-US" sz="1100" dirty="0" smtClean="0"/>
                <a:t>은 항상                                                              이고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그래서 모든 </a:t>
              </a:r>
              <a:r>
                <a:rPr lang="en-US" altLang="ko-KR" sz="1100" dirty="0" smtClean="0"/>
                <a:t>affine function (</a:t>
              </a:r>
              <a:r>
                <a:rPr lang="ko-KR" altLang="en-US" sz="1100" dirty="0" smtClean="0"/>
                <a:t>그러므로 </a:t>
              </a:r>
              <a:r>
                <a:rPr lang="en-US" altLang="ko-KR" sz="1100" dirty="0" smtClean="0"/>
                <a:t>linear )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와 </a:t>
              </a:r>
              <a:r>
                <a:rPr lang="en-US" altLang="ko-KR" sz="1100" dirty="0" smtClean="0"/>
                <a:t>concave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반대로 어떤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convex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와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concave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는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affine function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이다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. </a:t>
              </a:r>
            </a:p>
            <a:p>
              <a:pPr marL="0" indent="0">
                <a:buNone/>
              </a:pPr>
              <a:endParaRPr lang="en-US" altLang="ko-KR" sz="1100" dirty="0">
                <a:solidFill>
                  <a:srgbClr val="92D050"/>
                </a:solidFill>
              </a:endParaRPr>
            </a:p>
            <a:p>
              <a:pPr marL="0" indent="0">
                <a:buNone/>
              </a:pPr>
              <a:r>
                <a:rPr lang="en-US" altLang="ko-KR" sz="1100" dirty="0" smtClean="0"/>
                <a:t>A function is convex      it is convex when restricted any line that intersects its domain.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A function is convex      for all                   and all    , the function                            is convex (on its domain ,                                ).</a:t>
              </a:r>
            </a:p>
            <a:p>
              <a:pPr marL="0" indent="0">
                <a:buNone/>
              </a:pPr>
              <a:endParaRPr lang="en-US" altLang="ko-KR" sz="1100" dirty="0" smtClean="0"/>
            </a:p>
          </p:txBody>
        </p:sp>
        <p:pic>
          <p:nvPicPr>
            <p:cNvPr id="4122" name="Picture 26" descr="https://latex.codecogs.com/gif.latex?%28%5Cmathbf%7Bx%7D%2Cf%20%5Cmathbf%7Bx%7D%29%20%2C%5C%2C%5C%2C%28%5Cmathbf%7By%7D%2C%20f%28%5Cmathbf%7By%7D%29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647" y="3621609"/>
              <a:ext cx="1295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 descr="https://latex.codecogs.com/gif.latex?%5Cmathbf%7Bx%5Cneq%20y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521" y="3640267"/>
              <a:ext cx="4381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 descr="https://latex.codecogs.com/gif.latex?0%3C%20%5Ctheta%20%3C%20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876" y="3664843"/>
              <a:ext cx="7048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f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06" y="393333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-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532" y="3929046"/>
              <a:ext cx="2190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4" descr="https://latex.codecogs.com/gif.latex?-f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294" y="3933336"/>
              <a:ext cx="2190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Picture 36" descr="https://latex.codecogs.com/gif.latex?f%28%5Ctheta%20%5Cmathbf%7Bx%7D&amp;plus;%20%281-%5Ctheta%29%20%5Cmathbf%7By%7D%29%3D%20%5Ctheta%20f%28%5Cmathbf%7Bx%7D%29&amp;plus;%20%281-%5Ctheta%29f%20%5Cmathbf%7B%28y%29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875" y="4463076"/>
              <a:ext cx="2962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atex.codecogs.com/gif.latex?%5CLeftrightarrow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250" y="521639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s://latex.codecogs.com/gif.latex?%5CLeftrightarrow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250" y="550841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mathbf%7Bx%7D%5Cin%20%5Cmathbf%7Bdom%7D%5C%2Cf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325" y="5479837"/>
              <a:ext cx="8096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460" y="551684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g%28t%29%3Df%28%5Cmathbf%7Bx%7D&amp;plus;%20t%5Cmathbf%7Bv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919" y="5441007"/>
              <a:ext cx="12192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left%20%5C%7B%20t%5Cmid%20%5Cmathbf%7Bx%7D&amp;plus;t%5Cmathbf%7Bv%7D%5Cin%20%5Cmathbf%7Bdom%7D%5C%2Cf%20%5Cright%20%5C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062" y="5432530"/>
              <a:ext cx="1552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8546211" y="333226"/>
            <a:ext cx="3526988" cy="2884820"/>
            <a:chOff x="8546211" y="333226"/>
            <a:chExt cx="3526988" cy="2884820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9193876" y="2681340"/>
              <a:ext cx="23940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9193876" y="1943221"/>
              <a:ext cx="0" cy="738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9419721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9868609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0287022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0549963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682575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1138173" y="26681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내용 개체 틀 2"/>
            <p:cNvSpPr txBox="1">
              <a:spLocks/>
            </p:cNvSpPr>
            <p:nvPr/>
          </p:nvSpPr>
          <p:spPr>
            <a:xfrm>
              <a:off x="8546211" y="2912210"/>
              <a:ext cx="919229" cy="226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800" dirty="0" smtClean="0"/>
                <a:t>Boundary point</a:t>
              </a:r>
              <a:endParaRPr lang="ko-KR" altLang="en-US" sz="800" dirty="0"/>
            </a:p>
          </p:txBody>
        </p:sp>
        <p:sp>
          <p:nvSpPr>
            <p:cNvPr id="66" name="내용 개체 틀 2"/>
            <p:cNvSpPr txBox="1">
              <a:spLocks/>
            </p:cNvSpPr>
            <p:nvPr/>
          </p:nvSpPr>
          <p:spPr>
            <a:xfrm>
              <a:off x="11128327" y="2881293"/>
              <a:ext cx="919229" cy="226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800" dirty="0" smtClean="0"/>
                <a:t>Boundary point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65" idx="0"/>
              <a:endCxn id="13" idx="3"/>
            </p:cNvCxnSpPr>
            <p:nvPr/>
          </p:nvCxnSpPr>
          <p:spPr>
            <a:xfrm flipV="1">
              <a:off x="9005826" y="2707212"/>
              <a:ext cx="420590" cy="2049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6" idx="0"/>
              <a:endCxn id="64" idx="5"/>
            </p:cNvCxnSpPr>
            <p:nvPr/>
          </p:nvCxnSpPr>
          <p:spPr>
            <a:xfrm flipH="1" flipV="1">
              <a:off x="11177197" y="2707212"/>
              <a:ext cx="410745" cy="1740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s://latex.codecogs.com/gif.latex?%5Cmathbf%7Bv_%7B1%7D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185" y="278156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%5Cmathbf%7Bv_%7Bk%7D%7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544" y="2774873"/>
              <a:ext cx="1809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mathbf%7Bv_%7Bi%7D%7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884" y="2778320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mathbf%7Bv_%7Bj%7D%7D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4640" y="2756741"/>
              <a:ext cx="142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f%28%5Ctheta%20%5Cmathbf%7Bv_%7Bi%7D%7D%20&amp;plus;%20%281-%5Ctheta%29%5Cmathbf%7Bv_%7Bj%7D%7D%29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031" y="2086028"/>
              <a:ext cx="13430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theta%20%5Cmathbf%7Bv_%7Bi%7D%7D&amp;plus;%281-%5Ctheta%29%5Cmathbf%7Bv_%7Bj%7D%7D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1232" y="3027546"/>
              <a:ext cx="11049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직선 화살표 연결선 78"/>
            <p:cNvCxnSpPr>
              <a:stCxn id="2060" idx="0"/>
              <a:endCxn id="59" idx="4"/>
            </p:cNvCxnSpPr>
            <p:nvPr/>
          </p:nvCxnSpPr>
          <p:spPr>
            <a:xfrm flipH="1" flipV="1">
              <a:off x="10309882" y="2713907"/>
              <a:ext cx="133800" cy="3136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10289121" y="21656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0287022" y="19081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2" name="Picture 14" descr="https://latex.codecogs.com/gif.latex?%5Ctheta%20f%28%5Cmathbf%7Bv_%7Bi%7D%7D%29&amp;plus;%20%281-%5Ctheta%29f%28%5Cmathbf%7Bv_%7Bj%7D%7D%29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3674" y="1824086"/>
              <a:ext cx="15716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직선 화살표 연결선 86"/>
            <p:cNvCxnSpPr/>
            <p:nvPr/>
          </p:nvCxnSpPr>
          <p:spPr>
            <a:xfrm flipH="1" flipV="1">
              <a:off x="10046034" y="1056740"/>
              <a:ext cx="75807" cy="76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내용 개체 틀 2"/>
            <p:cNvSpPr txBox="1">
              <a:spLocks/>
            </p:cNvSpPr>
            <p:nvPr/>
          </p:nvSpPr>
          <p:spPr>
            <a:xfrm>
              <a:off x="8841305" y="333226"/>
              <a:ext cx="3231894" cy="9419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800" dirty="0" smtClean="0"/>
                <a:t>이러한 함수를 </a:t>
              </a:r>
              <a:r>
                <a:rPr lang="en-US" altLang="ko-KR" sz="800" dirty="0" smtClean="0"/>
                <a:t>convex function </a:t>
              </a:r>
              <a:r>
                <a:rPr lang="ko-KR" altLang="en-US" sz="800" dirty="0" smtClean="0"/>
                <a:t>이라 하는데 </a:t>
              </a:r>
              <a:r>
                <a:rPr lang="en-US" altLang="ko-KR" sz="800" dirty="0" smtClean="0"/>
                <a:t>convex set </a:t>
              </a:r>
              <a:r>
                <a:rPr lang="ko-KR" altLang="en-US" sz="800" dirty="0" smtClean="0"/>
                <a:t>내의 모든 점들에 대해 이런 함수 순서가 들어맞는 것이 어떤 의미일까</a:t>
              </a:r>
              <a:endParaRPr lang="en-US" altLang="ko-KR" sz="800" dirty="0" smtClean="0"/>
            </a:p>
            <a:p>
              <a:pPr marL="0" indent="0">
                <a:buNone/>
              </a:pPr>
              <a:r>
                <a:rPr lang="ko-KR" altLang="en-US" sz="800" dirty="0" smtClean="0"/>
                <a:t>항상 그러한 순서가 존재하기 때문에 </a:t>
              </a:r>
              <a:r>
                <a:rPr lang="en-US" altLang="ko-KR" sz="800" dirty="0" smtClean="0"/>
                <a:t>optimality</a:t>
              </a:r>
              <a:r>
                <a:rPr lang="ko-KR" altLang="en-US" sz="800" dirty="0" smtClean="0"/>
                <a:t>를 보장할 수 있는 건가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93" name="직선 화살표 연결선 92"/>
            <p:cNvCxnSpPr>
              <a:stCxn id="59" idx="0"/>
              <a:endCxn id="84" idx="4"/>
            </p:cNvCxnSpPr>
            <p:nvPr/>
          </p:nvCxnSpPr>
          <p:spPr>
            <a:xfrm flipV="1">
              <a:off x="10309882" y="2211401"/>
              <a:ext cx="2099" cy="45678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4" idx="0"/>
              <a:endCxn id="85" idx="4"/>
            </p:cNvCxnSpPr>
            <p:nvPr/>
          </p:nvCxnSpPr>
          <p:spPr>
            <a:xfrm flipH="1" flipV="1">
              <a:off x="10309882" y="1953827"/>
              <a:ext cx="2099" cy="21185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내용 개체 틀 2"/>
          <p:cNvSpPr txBox="1">
            <a:spLocks/>
          </p:cNvSpPr>
          <p:nvPr/>
        </p:nvSpPr>
        <p:spPr>
          <a:xfrm>
            <a:off x="344069" y="5739409"/>
            <a:ext cx="7293432" cy="30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어떤 임의의 점을 잡아 </a:t>
            </a:r>
            <a:r>
              <a:rPr lang="en-US" altLang="ko-KR" sz="1100" dirty="0" smtClean="0">
                <a:solidFill>
                  <a:srgbClr val="92D050"/>
                </a:solidFill>
              </a:rPr>
              <a:t>convex function </a:t>
            </a:r>
            <a:r>
              <a:rPr lang="ko-KR" altLang="en-US" sz="1100" dirty="0" smtClean="0">
                <a:solidFill>
                  <a:srgbClr val="92D050"/>
                </a:solidFill>
              </a:rPr>
              <a:t>인지 확인하는 방법</a:t>
            </a:r>
            <a:r>
              <a:rPr lang="en-US" altLang="ko-KR" sz="1100" dirty="0" smtClean="0">
                <a:solidFill>
                  <a:srgbClr val="92D050"/>
                </a:solidFill>
              </a:rPr>
              <a:t>,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6" y="559288"/>
            <a:ext cx="2461954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Extended-value extensions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7" y="915987"/>
            <a:ext cx="5570914" cy="30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domain </a:t>
            </a:r>
            <a:r>
              <a:rPr lang="ko-KR" altLang="en-US" sz="1100" dirty="0" smtClean="0"/>
              <a:t>밖의 값을 무한대로 정의함으로써 종종 편리할 수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89807" y="1313209"/>
            <a:ext cx="8181109" cy="764973"/>
            <a:chOff x="189807" y="1313209"/>
            <a:chExt cx="8181109" cy="764973"/>
          </a:xfrm>
        </p:grpSpPr>
        <p:pic>
          <p:nvPicPr>
            <p:cNvPr id="2050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82" y="159847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89807" y="1560068"/>
              <a:ext cx="58452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If    is convex we define its </a:t>
              </a:r>
              <a:r>
                <a:rPr lang="en-US" altLang="ko-KR" sz="1100" b="1" dirty="0" smtClean="0"/>
                <a:t>extended-value extension                                </a:t>
              </a:r>
              <a:r>
                <a:rPr lang="en-US" altLang="ko-KR" sz="1100" dirty="0" smtClean="0"/>
                <a:t>by</a:t>
              </a:r>
              <a:r>
                <a:rPr lang="en-US" altLang="ko-KR" sz="1100" b="1" dirty="0" smtClean="0"/>
                <a:t> </a:t>
              </a:r>
              <a:endParaRPr lang="ko-KR" altLang="en-US" sz="1100" b="1" dirty="0"/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189807" y="1313209"/>
              <a:ext cx="965662" cy="246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definition</a:t>
              </a:r>
            </a:p>
          </p:txBody>
        </p:sp>
        <p:pic>
          <p:nvPicPr>
            <p:cNvPr id="2052" name="Picture 4" descr="https://latex.codecogs.com/gif.latex?%5Ctilde%7Bf%7D%3A%5Cmathbb%7BR%7D%5E%7Bn%7D%5Crightarrow%20%5Cmathbb%7BR%7D%5Ccup%20%5Cleft%20%5C%7B%20%5Cinfty%20%5Cright%20%5C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103" y="1579425"/>
              <a:ext cx="13811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tilde%7Bf%7D%28%5Cmathbf%7Bx%7D%29%3D%5Cleft%5C%7B%5Cbegin%7Bmatrix%7D%20f%28%5Cmathbf%7Bx%7D%29%5C%2C%5C%2C%5C%2C%5C%2C%5C%2C%5C%2C%5Cmathbf%7Bx%7D%5Cin%20%5Cmathbf%7Bdom%7D%5C%2C%5C%2Cf%5C%5C%20%5Cinfty%20%5C%2C%5C%2C%5C%2C%5C%2C%5C%2C%5C%2C%5Cmathbf%7Bx%7D%5Cnotin%20%5Cmathbf%7Bdom%7D%5C%2C%5C%2Cf%20%5Cend%7Bmatrix%7D%5Cright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171" y="1481322"/>
              <a:ext cx="2047875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7" y="1313209"/>
              <a:ext cx="8181109" cy="7649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내용 개체 틀 2"/>
          <p:cNvSpPr txBox="1">
            <a:spLocks/>
          </p:cNvSpPr>
          <p:nvPr/>
        </p:nvSpPr>
        <p:spPr>
          <a:xfrm>
            <a:off x="189806" y="2172048"/>
            <a:ext cx="11423073" cy="151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왜 편리할까</a:t>
            </a:r>
            <a:r>
              <a:rPr lang="en-US" altLang="ko-KR" sz="1100" dirty="0" smtClean="0"/>
              <a:t>? Convex function </a:t>
            </a:r>
            <a:r>
              <a:rPr lang="ko-KR" altLang="en-US" sz="1100" dirty="0" smtClean="0"/>
              <a:t>의 정의에서 명시적으로 쓰인 </a:t>
            </a:r>
            <a:r>
              <a:rPr lang="en-US" altLang="ko-KR" sz="1100" dirty="0" smtClean="0"/>
              <a:t>domain </a:t>
            </a:r>
            <a:r>
              <a:rPr lang="ko-KR" altLang="en-US" sz="1100" dirty="0" smtClean="0"/>
              <a:t>을 표기하지 않아도 되는 편리함이 있다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예를 들어</a:t>
            </a:r>
            <a:r>
              <a:rPr lang="en-US" altLang="ko-KR" sz="1100" dirty="0" smtClean="0"/>
              <a:t>, convex function </a:t>
            </a:r>
            <a:r>
              <a:rPr lang="ko-KR" altLang="en-US" sz="1100" dirty="0" smtClean="0"/>
              <a:t>을 다시 정의하면                 에 대해</a:t>
            </a:r>
            <a:r>
              <a:rPr lang="en-US" altLang="ko-KR" sz="1100" dirty="0" smtClean="0"/>
              <a:t>,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                      </a:t>
            </a:r>
            <a:r>
              <a:rPr lang="ko-KR" altLang="en-US" sz="1100" dirty="0" smtClean="0"/>
              <a:t>일 경우도 부등식 성립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x, y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domain f </a:t>
            </a:r>
            <a:r>
              <a:rPr lang="ko-KR" altLang="en-US" sz="1100" dirty="0" smtClean="0"/>
              <a:t>에 속한다면 </a:t>
            </a:r>
            <a:r>
              <a:rPr lang="en-US" altLang="ko-KR" sz="1100" dirty="0" smtClean="0"/>
              <a:t>convex function </a:t>
            </a:r>
            <a:r>
              <a:rPr lang="ko-KR" altLang="en-US" sz="1100" dirty="0" smtClean="0"/>
              <a:t>정의와 같고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둘 중 하나가 </a:t>
            </a:r>
            <a:r>
              <a:rPr lang="en-US" altLang="ko-KR" sz="1100" dirty="0" smtClean="0"/>
              <a:t>domain f </a:t>
            </a:r>
            <a:r>
              <a:rPr lang="ko-KR" altLang="en-US" sz="1100" dirty="0" smtClean="0"/>
              <a:t>에 속하지 않으면 오른쪽 항이     가 되면서 부등식이 성립한다</a:t>
            </a:r>
            <a:r>
              <a:rPr lang="en-US" altLang="ko-KR" sz="1100" dirty="0" smtClean="0"/>
              <a:t>. Concave function </a:t>
            </a:r>
            <a:r>
              <a:rPr lang="ko-KR" altLang="en-US" sz="1100" dirty="0" smtClean="0"/>
              <a:t>도 </a:t>
            </a:r>
            <a:r>
              <a:rPr lang="en-US" altLang="ko-KR" sz="1100" dirty="0" smtClean="0"/>
              <a:t>-    </a:t>
            </a:r>
            <a:r>
              <a:rPr lang="ko-KR" altLang="en-US" sz="1100" dirty="0" smtClean="0"/>
              <a:t>로 정의할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6" name="Picture 8" descr="https://latex.codecogs.com/gif.latex?0%3C%5Ctheta%3C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79" y="2487932"/>
            <a:ext cx="7048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latex?%5Ctilde%7Bf%7D%28%5Ctheta%20%5Cmathbf%7Bx%7D&amp;plus;%20%281-%5Ctheta%29%5Cmathbf%7By%7D%29%5Cleq%20%5Ctheta%20%5Ctilde%7Bf%7D%5Cmathbf%7B%28x%29%7D&amp;plus;%20%281-%5Ctheta%29%5Ctilde%7Bf%7D%28%5Cmathbf%7By%7D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67" y="2775443"/>
            <a:ext cx="29622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latex?%5Ctheta%3D0%5C%2C%5C%2Cor%5C%2C%5C%2C%5Ctheta%3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8" y="3068511"/>
            <a:ext cx="10668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%5Cinf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164" y="3092323"/>
            <a:ext cx="1619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s://latex.codecogs.com/gif.latex?%5Cinf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3247842"/>
            <a:ext cx="1619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6" y="559288"/>
            <a:ext cx="2461954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First-order conditions</a:t>
            </a:r>
            <a:endParaRPr lang="ko-KR" altLang="en-US" sz="14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9806" y="962311"/>
            <a:ext cx="8995759" cy="1257187"/>
            <a:chOff x="189806" y="962311"/>
            <a:chExt cx="8995759" cy="1257187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6" y="1265869"/>
              <a:ext cx="8995759" cy="8455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Suppose </a:t>
              </a:r>
              <a:r>
                <a:rPr lang="en-US" altLang="ko-KR" sz="1100" b="1" dirty="0" smtClean="0"/>
                <a:t> </a:t>
              </a:r>
              <a:r>
                <a:rPr lang="en-US" altLang="ko-KR" sz="1100" dirty="0" smtClean="0"/>
                <a:t>  is differentiable (       exists at each point in            , which is open ). Then    is convex if and only if             is convex and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holds for all  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96" y="128249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bigtriangledown%20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943" y="1290808"/>
              <a:ext cx="2381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554" y="1295570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02" y="129557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252" y="1295570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f%28%5Cmathbf%7By%7D%29%5Cgeq%20f%28%5Cmathbf%7Bx%7D%29&amp;plus;%5Cbigtriangledown%20f%28%5Cmathbf%7Bx%7D%29%5E%7BT%7D%28%5Cmathbf%7By-x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627" y="1584438"/>
              <a:ext cx="22574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mathbf%7Bx%2Cy%7D%5Cin%20%5Cmathbf%7Bdom%7D%5C%2C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14" y="1845968"/>
              <a:ext cx="990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189806" y="962311"/>
              <a:ext cx="2461954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806" y="962311"/>
              <a:ext cx="8995759" cy="12571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651760" y="1065240"/>
            <a:ext cx="4750783" cy="2813254"/>
            <a:chOff x="2651760" y="1065240"/>
            <a:chExt cx="4750783" cy="2813254"/>
          </a:xfrm>
        </p:grpSpPr>
        <p:sp>
          <p:nvSpPr>
            <p:cNvPr id="14" name="원호 13"/>
            <p:cNvSpPr/>
            <p:nvPr/>
          </p:nvSpPr>
          <p:spPr>
            <a:xfrm rot="6871510">
              <a:off x="2814813" y="908743"/>
              <a:ext cx="2338702" cy="2651696"/>
            </a:xfrm>
            <a:prstGeom prst="arc">
              <a:avLst>
                <a:gd name="adj1" fmla="val 16200000"/>
                <a:gd name="adj2" fmla="val 1547933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2651760" y="2502131"/>
              <a:ext cx="0" cy="105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651760" y="3557847"/>
              <a:ext cx="2951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3710727" y="2739650"/>
              <a:ext cx="1928553" cy="113884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4763193" y="32211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4" name="Picture 12" descr="https://latex.codecogs.com/gif.latex?f%28%5Cmathbf%7By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485" y="2789486"/>
              <a:ext cx="333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%28%5Cmathbf%7Bx%7D%2Cf%28%5Cmathbf%7Bx%7D%29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008" y="3244042"/>
              <a:ext cx="638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f%28%5Cmathbf%7Bx%7D%29&amp;plus;%5Cbigtriangledown%20f%28%5Cmathbf%7Bx%7D%29%5E%7BT%7D%28%5Cmathbf%7By-x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618" y="2609417"/>
              <a:ext cx="16859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189806" y="4605251"/>
            <a:ext cx="9369830" cy="1416124"/>
            <a:chOff x="189806" y="4050883"/>
            <a:chExt cx="9369830" cy="1416124"/>
          </a:xfrm>
        </p:grpSpPr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189806" y="4329359"/>
              <a:ext cx="8995759" cy="262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   is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strictly convex if and only if             is convex and for                       ,            we have</a:t>
              </a:r>
              <a:endParaRPr lang="ko-KR" altLang="en-US" sz="1100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89806" y="4050883"/>
              <a:ext cx="9369830" cy="1416124"/>
              <a:chOff x="189806" y="4050883"/>
              <a:chExt cx="9369830" cy="1416124"/>
            </a:xfrm>
          </p:grpSpPr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189806" y="4050883"/>
                <a:ext cx="2461954" cy="262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Strict convexity </a:t>
                </a:r>
                <a:r>
                  <a:rPr lang="ko-KR" altLang="en-US" sz="1100" dirty="0" smtClean="0"/>
                  <a:t>도 다음과 같이 정의</a:t>
                </a:r>
                <a:endParaRPr lang="ko-KR" altLang="en-US" sz="1100" dirty="0"/>
              </a:p>
            </p:txBody>
          </p:sp>
          <p:pic>
            <p:nvPicPr>
              <p:cNvPr id="1026" name="Picture 2" descr="https://latex.codecogs.com/gif.latex?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265" y="4379812"/>
                <a:ext cx="952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atex.codecogs.com/gif.latex?%5Cmathbf%7Bdom%7D%5C%2C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4110" y="4376044"/>
                <a:ext cx="49530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atex.codecogs.com/gif.latex?%5Cmathbf%7Bx%2Cy%7D%5Cin%20%5Cmathbf%7Bdom%7D%5C%2Cf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7204" y="4371189"/>
                <a:ext cx="99060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atex.codecogs.com/gif.latex?%5Cmathbf%7Bx%5Cneq%20y%7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4108" y="4372408"/>
                <a:ext cx="4381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atex.codecogs.com/gif.latex?f%5Cmathbf%7B%28y%29%7D%3E%20f%5Cmathbf%7B%28x%29%7D&amp;plus;%5Cbigtriangledown%20f%28%5Cmathbf%7Bx%7D%29%5E%7BT%7D%28%5Cmathbf%7By-x%7D%2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0143" y="4313716"/>
                <a:ext cx="2257425" cy="20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내용 개체 틀 2"/>
              <p:cNvSpPr txBox="1">
                <a:spLocks/>
              </p:cNvSpPr>
              <p:nvPr/>
            </p:nvSpPr>
            <p:spPr>
              <a:xfrm>
                <a:off x="189806" y="4941341"/>
                <a:ext cx="2102739" cy="262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Concave </a:t>
                </a:r>
                <a:r>
                  <a:rPr lang="ko-KR" altLang="en-US" sz="1100" dirty="0" smtClean="0"/>
                  <a:t>도 다음과 같이 정의</a:t>
                </a:r>
                <a:endParaRPr lang="ko-KR" altLang="en-US" sz="1100" dirty="0"/>
              </a:p>
            </p:txBody>
          </p:sp>
          <p:sp>
            <p:nvSpPr>
              <p:cNvPr id="32" name="내용 개체 틀 2"/>
              <p:cNvSpPr txBox="1">
                <a:spLocks/>
              </p:cNvSpPr>
              <p:nvPr/>
            </p:nvSpPr>
            <p:spPr>
              <a:xfrm>
                <a:off x="189806" y="5204174"/>
                <a:ext cx="9369830" cy="262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dirty="0" smtClean="0"/>
                  <a:t>   is concave if and only if             is convex and </a:t>
                </a:r>
                <a:endParaRPr lang="ko-KR" altLang="en-US" sz="1100" dirty="0"/>
              </a:p>
            </p:txBody>
          </p:sp>
          <p:pic>
            <p:nvPicPr>
              <p:cNvPr id="33" name="Picture 2" descr="https://latex.codecogs.com/gif.latex?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265" y="5251468"/>
                <a:ext cx="9525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https://latex.codecogs.com/gif.latex?%5Cmathbf%7Bdom%7D%5C%2C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0355" y="5251468"/>
                <a:ext cx="495300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ttps://latex.codecogs.com/gif.latex?f%5Cmathbf%7B%28y%29%7D%5Cleq%20f%5Cmathbf%7B%28x%29%7D&amp;plus;%5Cbigtriangledown%20f%28%5Cmathbf%7Bx%7D%29%5E%7BT%7D%28%5Cmathbf%7By-x%7D%29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791" y="5232417"/>
                <a:ext cx="2257425" cy="20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189805" y="6239107"/>
            <a:ext cx="6576755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 smtClean="0"/>
              <a:t>만약 함수의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</a:t>
            </a:r>
            <a:r>
              <a:rPr lang="ko-KR" altLang="en-US" sz="1100" b="1" dirty="0" err="1" smtClean="0"/>
              <a:t>테일러</a:t>
            </a:r>
            <a:r>
              <a:rPr lang="ko-KR" altLang="en-US" sz="1100" b="1" dirty="0" smtClean="0"/>
              <a:t> 근사가 항상 함수의 </a:t>
            </a:r>
            <a:r>
              <a:rPr lang="en-US" altLang="ko-KR" sz="1100" b="1" dirty="0" smtClean="0"/>
              <a:t>global </a:t>
            </a:r>
            <a:r>
              <a:rPr lang="en-US" altLang="ko-KR" sz="1100" b="1" dirty="0" err="1" smtClean="0"/>
              <a:t>underestimator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이면 </a:t>
            </a:r>
            <a:r>
              <a:rPr lang="en-US" altLang="ko-KR" sz="1100" b="1" dirty="0" smtClean="0"/>
              <a:t>convex </a:t>
            </a:r>
            <a:r>
              <a:rPr lang="ko-KR" altLang="en-US" sz="1100" b="1" dirty="0" smtClean="0"/>
              <a:t>함수이다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4097626" y="458422"/>
            <a:ext cx="3009756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rgbClr val="92D050"/>
                </a:solidFill>
              </a:rPr>
              <a:t>이 정리의 의미가 무엇일까 곰곰이 생각 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First-order convexity conditions</a:t>
            </a:r>
            <a:endParaRPr lang="ko-KR" altLang="en-US" sz="1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89805" y="862847"/>
            <a:ext cx="11714020" cy="4739932"/>
            <a:chOff x="189805" y="862847"/>
            <a:chExt cx="11714020" cy="4739932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189805" y="862847"/>
              <a:ext cx="11714020" cy="47399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 smtClean="0"/>
                <a:t>Proof :   </a:t>
              </a:r>
              <a:r>
                <a:rPr lang="ko-KR" altLang="en-US" sz="1100" dirty="0" smtClean="0"/>
                <a:t>먼저 </a:t>
              </a:r>
              <a:r>
                <a:rPr lang="en-US" altLang="ko-KR" sz="1100" dirty="0" smtClean="0"/>
                <a:t>n = 1</a:t>
              </a:r>
              <a:r>
                <a:rPr lang="ko-KR" altLang="en-US" sz="1100" dirty="0" smtClean="0"/>
                <a:t>일 때를 생각해보자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None/>
              </a:pPr>
              <a:r>
                <a:rPr lang="en-US" altLang="ko-KR" sz="1100" dirty="0" smtClean="0"/>
                <a:t>A differentiable function                  is convex if and only if                                           for all x and y in  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먼저 </a:t>
              </a:r>
              <a:r>
                <a:rPr lang="en-US" altLang="ko-KR" sz="1100" dirty="0" smtClean="0"/>
                <a:t>f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이고                      라 가정하자</a:t>
              </a:r>
              <a:r>
                <a:rPr lang="en-US" altLang="ko-KR" sz="1100" dirty="0" smtClean="0"/>
                <a:t>.       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이기 때문에 모든                에 대하여                                    이고    의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에 의해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 양변을 </a:t>
              </a:r>
              <a:r>
                <a:rPr lang="en-US" altLang="ko-KR" sz="1100" dirty="0" smtClean="0"/>
                <a:t>t </a:t>
              </a:r>
              <a:r>
                <a:rPr lang="ko-KR" altLang="en-US" sz="1100" dirty="0" smtClean="0"/>
                <a:t>로 나누어 정리하면</a:t>
              </a:r>
              <a:r>
                <a:rPr lang="en-US" altLang="ko-KR" sz="1100" dirty="0" smtClean="0"/>
                <a:t>,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그리고   를 </a:t>
              </a:r>
              <a:r>
                <a:rPr lang="en-US" altLang="ko-KR" sz="1100" dirty="0" smtClean="0"/>
                <a:t>0 </a:t>
              </a:r>
              <a:r>
                <a:rPr lang="ko-KR" altLang="en-US" sz="1100" dirty="0" smtClean="0"/>
                <a:t>극한으로 보내면서</a:t>
              </a:r>
              <a:r>
                <a:rPr lang="en-US" altLang="ko-KR" sz="1100" dirty="0" smtClean="0"/>
                <a:t>,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 smtClean="0"/>
                <a:t>                                                                                                             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이해 안됨</a:t>
              </a:r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endParaRPr lang="en-US" altLang="ko-KR" sz="1100" dirty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ko-KR" altLang="en-US" sz="1100" dirty="0" smtClean="0"/>
                <a:t>충분조건을 보기 위해 함수가                                          이고                       이라 가정하자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           이고                 을 고르자</a:t>
              </a:r>
              <a:r>
                <a:rPr lang="en-US" altLang="ko-KR" sz="1100" dirty="0" smtClean="0"/>
                <a:t>.                                 </a:t>
              </a:r>
              <a:r>
                <a:rPr lang="ko-KR" altLang="en-US" sz="1100" dirty="0" smtClean="0"/>
                <a:t>라 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z </a:t>
              </a:r>
              <a:r>
                <a:rPr lang="ko-KR" altLang="en-US" sz="1100" dirty="0" smtClean="0"/>
                <a:t>를 적용하여 두 개의 식을 만들어낼 수 있다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smtClean="0"/>
                <a:t>두 식을 소거하면 </a:t>
              </a:r>
              <a:endParaRPr lang="en-US" altLang="ko-KR" sz="1100" dirty="0" smtClean="0"/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이므로 </a:t>
              </a:r>
              <a:r>
                <a:rPr lang="en-US" altLang="ko-KR" sz="1100" dirty="0" smtClean="0"/>
                <a:t>convex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2052" name="Picture 4" descr="https://latex.codecogs.com/gif.latex?f%3A%5Cmathbb%7BR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236" y="1164731"/>
              <a:ext cx="7715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%28y%29%5Cgeq%20f%28x%29&amp;plus;f%27%28x%29%28y-x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186" y="1145681"/>
              <a:ext cx="1990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899" y="1164731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89805" y="1080655"/>
              <a:ext cx="7873540" cy="39069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8" name="Picture 10" descr="https://latex.codecogs.com/gif.latex?x%2Cy%5Cin%20%5Cmathbf%7Bdom%7D%5C%2C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661" y="1725526"/>
              <a:ext cx="9715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mathbf%7Bdom%7D%5C%2C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75" y="1734301"/>
              <a:ext cx="4953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0%3Ct%5Cleq%2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484" y="1743825"/>
              <a:ext cx="6858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x&amp;plus;t%28y-x%29%5Cin%20%5Cmathbf%7Bdom%7D%5C%2C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899" y="1716000"/>
              <a:ext cx="1609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266" y="172552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f%28x&amp;plus;t%28y-x%29%29%5Cleq%20%281-t%29f%28x%29&amp;plus;t%5C%2Cf%28y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046" y="2068684"/>
              <a:ext cx="2809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f%28y%29%5Cgeq%20f%28x%29%20&amp;plus;%20%5Cfrac%7Bf%28x&amp;plus;t%28y-x%29%29%20-%20f%28x%29%7D%7Bt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046" y="2431643"/>
              <a:ext cx="28003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t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02" y="2857557"/>
              <a:ext cx="5715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f%27%28x%29%28y-x%29%20%3D%20%5Clim_%7Bt%5Crightarrow%200%7D%5Cfrac%7Bf%28x&amp;plus;t%29-f%28x%29%7D%7Bt%7D%28y-x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05" y="3215639"/>
              <a:ext cx="31051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latex.codecogs.com/gif.latex?%3D%5Clim_%7Bt%5Crightarrow%200%7D%5Cfrac%7Bf%28x&amp;plus;t%28y-x%29%29-f%28x%29%7D%7Bt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852" y="3215639"/>
              <a:ext cx="21526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f%28y%29%5Cgeq%20f%28x%29&amp;plus;f%27%28x%29%28y-x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850" y="3942729"/>
              <a:ext cx="19907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https://latex.codecogs.com/gif.latex?x%2Cy%5Cin%20%5Cmathbf%7Bdom%7D%5C%2C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952" y="3960606"/>
              <a:ext cx="9715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https://latex.codecogs.com/gif.latex?x%5Cneq%20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345" y="3952253"/>
              <a:ext cx="4095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https://latex.codecogs.com/gif.latex?0%5Cleq%20%5Ctheta%20%5Cleq%20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899" y="3961778"/>
              <a:ext cx="7143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38" descr="https://latex.codecogs.com/gif.latex?z%3D%5Ctheta%20x%20&amp;plus;%20%281-%5Ctheta%29y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0624" y="3942729"/>
              <a:ext cx="1304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40" descr="https://latex.codecogs.com/gif.latex?f%28x%29%5Cgeq%20f%28z%29&amp;plus;f%27%28z%29%28x-z%29%20%5C%2C%5C%2C%5C%2Cand%5C%2C%5C%2C%5C%2Cf%28y%29%5Cgeq%20f%28z%29%20&amp;plus;%20f%27%28z%29%28y-z%2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946" y="4357786"/>
              <a:ext cx="4400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https://latex.codecogs.com/gif.latex?%5Ctheta%20f%28x%29%20&amp;plus;%20%281-%5Ctheta%29f%28y%29%5Cgeq%20f%28z%29%3D%20f%28%5Ctheta%20x%20&amp;plus;%20%281-%5Ctheta%29y%2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387" y="4884850"/>
              <a:ext cx="3467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27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First-order convexity conditions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822121"/>
            <a:ext cx="11547766" cy="5711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Proof: n </a:t>
            </a:r>
            <a:r>
              <a:rPr lang="ko-KR" altLang="en-US" sz="1100" dirty="0" smtClean="0"/>
              <a:t>차원일 때</a:t>
            </a:r>
            <a:r>
              <a:rPr lang="en-US" altLang="ko-KR" sz="1100" dirty="0" smtClean="0"/>
              <a:t>,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1-dim </a:t>
            </a:r>
            <a:r>
              <a:rPr lang="ko-KR" altLang="en-US" sz="1100" dirty="0" smtClean="0"/>
              <a:t>에 대해 증명 이해를 하고</a:t>
            </a:r>
            <a:r>
              <a:rPr lang="en-US" altLang="ko-KR" sz="1100" dirty="0" smtClean="0"/>
              <a:t>n </a:t>
            </a:r>
            <a:r>
              <a:rPr lang="ko-KR" altLang="en-US" sz="1100" dirty="0" smtClean="0"/>
              <a:t>차로 확장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79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89807" y="145274"/>
            <a:ext cx="2461954" cy="37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Convex functions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9805" y="55928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Second -order convexity conditions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9805" y="938499"/>
            <a:ext cx="11373200" cy="22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번 미분 가능하다 했을 때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열린 집합            안의 모든 점에 </a:t>
            </a:r>
            <a:r>
              <a:rPr lang="en-US" altLang="ko-KR" sz="1100" dirty="0" smtClean="0"/>
              <a:t>Hessian </a:t>
            </a:r>
            <a:r>
              <a:rPr lang="ko-KR" altLang="en-US" sz="1100" dirty="0" smtClean="0"/>
              <a:t>이 존재할 때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r>
              <a:rPr lang="en-US" altLang="ko-KR" sz="1100" b="1" dirty="0" smtClean="0">
                <a:solidFill>
                  <a:srgbClr val="FF0000"/>
                </a:solidFill>
              </a:rPr>
              <a:t>Theorem</a:t>
            </a:r>
          </a:p>
          <a:p>
            <a:pPr marL="0" indent="0">
              <a:buNone/>
            </a:pPr>
            <a:r>
              <a:rPr lang="en-US" altLang="ko-KR" sz="1100" dirty="0" smtClean="0"/>
              <a:t>Then    is convex if and only if             is convex and its Hessian is positive semidefinite : for all                  ,</a:t>
            </a:r>
            <a:endParaRPr lang="ko-KR" altLang="en-US" sz="1100" dirty="0"/>
          </a:p>
        </p:txBody>
      </p:sp>
      <p:pic>
        <p:nvPicPr>
          <p:cNvPr id="3074" name="Picture 2" descr="https://latex.codecogs.com/gif.latex?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946812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%5Cmathbf%7Bdom%7D%5C%2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9" y="946812"/>
            <a:ext cx="495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atex.codecogs.com/gif.latex?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8" y="1512078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atex.codecogs.com/gif.latex?%5Cmathbf%7Bdom%7D%5C%2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98" y="1512078"/>
            <a:ext cx="495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%5Cmathbf%7Bx%7D%5Cin%20%5Cmathbf%7Bdom%7D%5C%2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50" y="1512540"/>
            <a:ext cx="8096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%5Cbigtriangledown%20%5E%7B2%7Df%28%5Cmathbf%7Bx%7D%29%5Csucceq%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079" y="1755471"/>
            <a:ext cx="876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1953" y="1197033"/>
            <a:ext cx="7300942" cy="9559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89805" y="3263758"/>
            <a:ext cx="3825241" cy="262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smtClean="0"/>
              <a:t>정리 필요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2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2334</Words>
  <Application>Microsoft Office PowerPoint</Application>
  <PresentationFormat>와이드스크린</PresentationFormat>
  <Paragraphs>309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61</cp:revision>
  <dcterms:created xsi:type="dcterms:W3CDTF">2020-08-21T06:40:12Z</dcterms:created>
  <dcterms:modified xsi:type="dcterms:W3CDTF">2020-08-22T13:59:33Z</dcterms:modified>
</cp:coreProperties>
</file>