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2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7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8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9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3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0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5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D32D-A7D7-43D3-AB0B-BADBC03F9D0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CA25-4626-4750-8FE3-4A1817808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gif"/><Relationship Id="rId3" Type="http://schemas.openxmlformats.org/officeDocument/2006/relationships/image" Target="../media/image23.gif"/><Relationship Id="rId7" Type="http://schemas.openxmlformats.org/officeDocument/2006/relationships/image" Target="../media/image97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gif"/><Relationship Id="rId5" Type="http://schemas.openxmlformats.org/officeDocument/2006/relationships/image" Target="../media/image95.gif"/><Relationship Id="rId4" Type="http://schemas.openxmlformats.org/officeDocument/2006/relationships/image" Target="../media/image9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gif"/><Relationship Id="rId13" Type="http://schemas.openxmlformats.org/officeDocument/2006/relationships/image" Target="../media/image107.gif"/><Relationship Id="rId3" Type="http://schemas.openxmlformats.org/officeDocument/2006/relationships/image" Target="../media/image99.gif"/><Relationship Id="rId7" Type="http://schemas.openxmlformats.org/officeDocument/2006/relationships/image" Target="../media/image102.gif"/><Relationship Id="rId12" Type="http://schemas.openxmlformats.org/officeDocument/2006/relationships/image" Target="../media/image106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gif"/><Relationship Id="rId11" Type="http://schemas.openxmlformats.org/officeDocument/2006/relationships/image" Target="../media/image105.gif"/><Relationship Id="rId5" Type="http://schemas.openxmlformats.org/officeDocument/2006/relationships/image" Target="../media/image100.gif"/><Relationship Id="rId15" Type="http://schemas.openxmlformats.org/officeDocument/2006/relationships/image" Target="../media/image109.gif"/><Relationship Id="rId10" Type="http://schemas.openxmlformats.org/officeDocument/2006/relationships/image" Target="../media/image40.gif"/><Relationship Id="rId4" Type="http://schemas.openxmlformats.org/officeDocument/2006/relationships/image" Target="../media/image32.gif"/><Relationship Id="rId9" Type="http://schemas.openxmlformats.org/officeDocument/2006/relationships/image" Target="../media/image104.gif"/><Relationship Id="rId14" Type="http://schemas.openxmlformats.org/officeDocument/2006/relationships/image" Target="../media/image108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gif"/><Relationship Id="rId3" Type="http://schemas.openxmlformats.org/officeDocument/2006/relationships/image" Target="../media/image110.gif"/><Relationship Id="rId7" Type="http://schemas.openxmlformats.org/officeDocument/2006/relationships/image" Target="../media/image30.gif"/><Relationship Id="rId2" Type="http://schemas.openxmlformats.org/officeDocument/2006/relationships/image" Target="../media/image10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gif"/><Relationship Id="rId5" Type="http://schemas.openxmlformats.org/officeDocument/2006/relationships/image" Target="../media/image112.gif"/><Relationship Id="rId10" Type="http://schemas.openxmlformats.org/officeDocument/2006/relationships/image" Target="../media/image116.PNG"/><Relationship Id="rId4" Type="http://schemas.openxmlformats.org/officeDocument/2006/relationships/image" Target="../media/image111.gif"/><Relationship Id="rId9" Type="http://schemas.openxmlformats.org/officeDocument/2006/relationships/image" Target="../media/image1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5" Type="http://schemas.openxmlformats.org/officeDocument/2006/relationships/image" Target="../media/image24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24" Type="http://schemas.openxmlformats.org/officeDocument/2006/relationships/image" Target="../media/image23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23" Type="http://schemas.openxmlformats.org/officeDocument/2006/relationships/image" Target="../media/image22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13" Type="http://schemas.openxmlformats.org/officeDocument/2006/relationships/image" Target="../media/image36.gif"/><Relationship Id="rId18" Type="http://schemas.openxmlformats.org/officeDocument/2006/relationships/image" Target="../media/image40.gif"/><Relationship Id="rId3" Type="http://schemas.openxmlformats.org/officeDocument/2006/relationships/image" Target="../media/image26.gif"/><Relationship Id="rId7" Type="http://schemas.openxmlformats.org/officeDocument/2006/relationships/image" Target="../media/image30.gif"/><Relationship Id="rId12" Type="http://schemas.openxmlformats.org/officeDocument/2006/relationships/image" Target="../media/image35.gif"/><Relationship Id="rId17" Type="http://schemas.openxmlformats.org/officeDocument/2006/relationships/image" Target="../media/image39.gif"/><Relationship Id="rId2" Type="http://schemas.openxmlformats.org/officeDocument/2006/relationships/image" Target="../media/image25.gif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11" Type="http://schemas.openxmlformats.org/officeDocument/2006/relationships/image" Target="../media/image34.gif"/><Relationship Id="rId5" Type="http://schemas.openxmlformats.org/officeDocument/2006/relationships/image" Target="../media/image28.gif"/><Relationship Id="rId15" Type="http://schemas.openxmlformats.org/officeDocument/2006/relationships/image" Target="../media/image38.gif"/><Relationship Id="rId10" Type="http://schemas.openxmlformats.org/officeDocument/2006/relationships/image" Target="../media/image33.gif"/><Relationship Id="rId19" Type="http://schemas.openxmlformats.org/officeDocument/2006/relationships/image" Target="../media/image41.gif"/><Relationship Id="rId4" Type="http://schemas.openxmlformats.org/officeDocument/2006/relationships/image" Target="../media/image27.gif"/><Relationship Id="rId9" Type="http://schemas.openxmlformats.org/officeDocument/2006/relationships/image" Target="../media/image32.gif"/><Relationship Id="rId14" Type="http://schemas.openxmlformats.org/officeDocument/2006/relationships/image" Target="../media/image3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gif"/><Relationship Id="rId13" Type="http://schemas.openxmlformats.org/officeDocument/2006/relationships/image" Target="../media/image49.gif"/><Relationship Id="rId3" Type="http://schemas.openxmlformats.org/officeDocument/2006/relationships/image" Target="../media/image23.gif"/><Relationship Id="rId7" Type="http://schemas.openxmlformats.org/officeDocument/2006/relationships/image" Target="../media/image44.gif"/><Relationship Id="rId12" Type="http://schemas.openxmlformats.org/officeDocument/2006/relationships/image" Target="../media/image30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11" Type="http://schemas.openxmlformats.org/officeDocument/2006/relationships/image" Target="../media/image48.gif"/><Relationship Id="rId5" Type="http://schemas.openxmlformats.org/officeDocument/2006/relationships/image" Target="../media/image42.gif"/><Relationship Id="rId10" Type="http://schemas.openxmlformats.org/officeDocument/2006/relationships/image" Target="../media/image47.gif"/><Relationship Id="rId4" Type="http://schemas.openxmlformats.org/officeDocument/2006/relationships/image" Target="../media/image24.gif"/><Relationship Id="rId9" Type="http://schemas.openxmlformats.org/officeDocument/2006/relationships/image" Target="../media/image46.gif"/><Relationship Id="rId14" Type="http://schemas.openxmlformats.org/officeDocument/2006/relationships/image" Target="../media/image50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gif"/><Relationship Id="rId13" Type="http://schemas.openxmlformats.org/officeDocument/2006/relationships/image" Target="../media/image62.gif"/><Relationship Id="rId18" Type="http://schemas.openxmlformats.org/officeDocument/2006/relationships/image" Target="../media/image63.gif"/><Relationship Id="rId3" Type="http://schemas.openxmlformats.org/officeDocument/2006/relationships/image" Target="../media/image52.gif"/><Relationship Id="rId7" Type="http://schemas.openxmlformats.org/officeDocument/2006/relationships/image" Target="../media/image56.gif"/><Relationship Id="rId12" Type="http://schemas.openxmlformats.org/officeDocument/2006/relationships/image" Target="../media/image61.gif"/><Relationship Id="rId17" Type="http://schemas.openxmlformats.org/officeDocument/2006/relationships/image" Target="../media/image24.gif"/><Relationship Id="rId2" Type="http://schemas.openxmlformats.org/officeDocument/2006/relationships/image" Target="../media/image51.gif"/><Relationship Id="rId16" Type="http://schemas.openxmlformats.org/officeDocument/2006/relationships/image" Target="../media/image23.gif"/><Relationship Id="rId20" Type="http://schemas.openxmlformats.org/officeDocument/2006/relationships/image" Target="../media/image6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gif"/><Relationship Id="rId11" Type="http://schemas.openxmlformats.org/officeDocument/2006/relationships/image" Target="../media/image60.gif"/><Relationship Id="rId5" Type="http://schemas.openxmlformats.org/officeDocument/2006/relationships/image" Target="../media/image54.gif"/><Relationship Id="rId15" Type="http://schemas.openxmlformats.org/officeDocument/2006/relationships/image" Target="../media/image22.gif"/><Relationship Id="rId10" Type="http://schemas.openxmlformats.org/officeDocument/2006/relationships/image" Target="../media/image59.gif"/><Relationship Id="rId19" Type="http://schemas.openxmlformats.org/officeDocument/2006/relationships/image" Target="../media/image30.gif"/><Relationship Id="rId4" Type="http://schemas.openxmlformats.org/officeDocument/2006/relationships/image" Target="../media/image53.gif"/><Relationship Id="rId9" Type="http://schemas.openxmlformats.org/officeDocument/2006/relationships/image" Target="../media/image58.gif"/><Relationship Id="rId14" Type="http://schemas.openxmlformats.org/officeDocument/2006/relationships/image" Target="../media/image40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gif"/><Relationship Id="rId13" Type="http://schemas.openxmlformats.org/officeDocument/2006/relationships/image" Target="../media/image76.gif"/><Relationship Id="rId18" Type="http://schemas.openxmlformats.org/officeDocument/2006/relationships/image" Target="../media/image81.gif"/><Relationship Id="rId3" Type="http://schemas.openxmlformats.org/officeDocument/2006/relationships/image" Target="../media/image66.gif"/><Relationship Id="rId21" Type="http://schemas.openxmlformats.org/officeDocument/2006/relationships/image" Target="../media/image83.png"/><Relationship Id="rId7" Type="http://schemas.openxmlformats.org/officeDocument/2006/relationships/image" Target="../media/image70.gif"/><Relationship Id="rId12" Type="http://schemas.openxmlformats.org/officeDocument/2006/relationships/image" Target="../media/image75.gif"/><Relationship Id="rId17" Type="http://schemas.openxmlformats.org/officeDocument/2006/relationships/image" Target="../media/image80.gif"/><Relationship Id="rId2" Type="http://schemas.openxmlformats.org/officeDocument/2006/relationships/image" Target="../media/image65.gif"/><Relationship Id="rId16" Type="http://schemas.openxmlformats.org/officeDocument/2006/relationships/image" Target="../media/image79.gif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gif"/><Relationship Id="rId11" Type="http://schemas.openxmlformats.org/officeDocument/2006/relationships/image" Target="../media/image74.gif"/><Relationship Id="rId5" Type="http://schemas.openxmlformats.org/officeDocument/2006/relationships/image" Target="../media/image68.gif"/><Relationship Id="rId15" Type="http://schemas.openxmlformats.org/officeDocument/2006/relationships/image" Target="../media/image78.gif"/><Relationship Id="rId10" Type="http://schemas.openxmlformats.org/officeDocument/2006/relationships/image" Target="../media/image73.gif"/><Relationship Id="rId19" Type="http://schemas.openxmlformats.org/officeDocument/2006/relationships/image" Target="../media/image82.gif"/><Relationship Id="rId4" Type="http://schemas.openxmlformats.org/officeDocument/2006/relationships/image" Target="../media/image67.gif"/><Relationship Id="rId9" Type="http://schemas.openxmlformats.org/officeDocument/2006/relationships/image" Target="../media/image72.gif"/><Relationship Id="rId14" Type="http://schemas.openxmlformats.org/officeDocument/2006/relationships/image" Target="../media/image77.gif"/><Relationship Id="rId22" Type="http://schemas.openxmlformats.org/officeDocument/2006/relationships/image" Target="../media/image84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13" Type="http://schemas.openxmlformats.org/officeDocument/2006/relationships/image" Target="../media/image23.gif"/><Relationship Id="rId3" Type="http://schemas.openxmlformats.org/officeDocument/2006/relationships/image" Target="../media/image85.gif"/><Relationship Id="rId7" Type="http://schemas.openxmlformats.org/officeDocument/2006/relationships/image" Target="../media/image88.gif"/><Relationship Id="rId12" Type="http://schemas.openxmlformats.org/officeDocument/2006/relationships/image" Target="../media/image91.gif"/><Relationship Id="rId2" Type="http://schemas.openxmlformats.org/officeDocument/2006/relationships/image" Target="../media/image4.gif"/><Relationship Id="rId16" Type="http://schemas.openxmlformats.org/officeDocument/2006/relationships/image" Target="../media/image9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gif"/><Relationship Id="rId11" Type="http://schemas.openxmlformats.org/officeDocument/2006/relationships/image" Target="../media/image90.gif"/><Relationship Id="rId5" Type="http://schemas.openxmlformats.org/officeDocument/2006/relationships/image" Target="../media/image22.gif"/><Relationship Id="rId15" Type="http://schemas.openxmlformats.org/officeDocument/2006/relationships/image" Target="../media/image30.gif"/><Relationship Id="rId10" Type="http://schemas.openxmlformats.org/officeDocument/2006/relationships/image" Target="../media/image89.gif"/><Relationship Id="rId4" Type="http://schemas.openxmlformats.org/officeDocument/2006/relationships/image" Target="../media/image86.gif"/><Relationship Id="rId9" Type="http://schemas.openxmlformats.org/officeDocument/2006/relationships/image" Target="../media/image2.gif"/><Relationship Id="rId14" Type="http://schemas.openxmlformats.org/officeDocument/2006/relationships/image" Target="../media/image9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06582"/>
            <a:ext cx="9144000" cy="69194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Convex optimization problems</a:t>
            </a:r>
            <a:endParaRPr lang="ko-KR" altLang="en-US" sz="32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24000" y="1978430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2020/08/18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092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1780309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Basic terminology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1370" y="913422"/>
            <a:ext cx="545453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 smtClean="0"/>
              <a:t>Equivalent problems(slack variables)</a:t>
            </a:r>
            <a:endParaRPr lang="ko-KR" altLang="en-US" sz="11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1370" y="1861073"/>
            <a:ext cx="545453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b="1" dirty="0" smtClean="0"/>
              <a:t>일단 예시가 없어서 느낌이 잘 </a:t>
            </a:r>
            <a:r>
              <a:rPr lang="ko-KR" altLang="en-US" sz="1100" b="1" dirty="0" err="1" smtClean="0"/>
              <a:t>안오니</a:t>
            </a:r>
            <a:r>
              <a:rPr lang="ko-KR" altLang="en-US" sz="1100" b="1" dirty="0" smtClean="0"/>
              <a:t> 뒤쪽 갔다가 다시 오자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7547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2719647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Convex optimization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1370" y="913422"/>
            <a:ext cx="545453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 smtClean="0"/>
              <a:t>Convex optimization problems in standard form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973484" y="1246909"/>
            <a:ext cx="3050771" cy="989215"/>
            <a:chOff x="3973484" y="1246909"/>
            <a:chExt cx="3050771" cy="989215"/>
          </a:xfrm>
        </p:grpSpPr>
        <p:pic>
          <p:nvPicPr>
            <p:cNvPr id="1026" name="Picture 2" descr="https://latex.codecogs.com/gif.latex?minimize%5C%2C%5C%2C%5C%2Cf_%7B0%7D%28%5Cmathbf%7Bx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7185" y="1313003"/>
              <a:ext cx="1209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subject%5C%2C%5C%2C%5C%2Cto%5C%2C%5C%2C%5C%2Cf_%7Bi%7D%28%5Cmathbf%7Bx%7D%29%20%5Cleq%200%20%5C%2C%2C%5C%2C%5C%2C%5C%2Ci%3D1%2C...%2C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246" y="1574630"/>
              <a:ext cx="2562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%5Cmathbf%7Ba%7D_%7Bi%7D%5E%7BT%7D%5Cmathbf%7Bx%7D%20%3D%20b_%7Bi%7D%5C%2C%2C%5C%2C%5C%2C%5C%2Ci%3D1%2C...%2C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544" y="1840016"/>
              <a:ext cx="15906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973484" y="1246909"/>
              <a:ext cx="3050771" cy="98921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1370" y="2532648"/>
            <a:ext cx="11522826" cy="3203133"/>
            <a:chOff x="231370" y="2532648"/>
            <a:chExt cx="11522826" cy="3203133"/>
          </a:xfrm>
        </p:grpSpPr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231370" y="2532648"/>
              <a:ext cx="11522826" cy="32031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</a:t>
              </a:r>
              <a:r>
                <a:rPr lang="ko-KR" altLang="en-US" sz="1100" dirty="0" smtClean="0"/>
                <a:t>는 </a:t>
              </a:r>
              <a:r>
                <a:rPr lang="en-US" altLang="ko-KR" sz="1100" dirty="0" smtClean="0"/>
                <a:t>convex function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Convex optimization problem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3</a:t>
              </a:r>
              <a:r>
                <a:rPr lang="ko-KR" altLang="en-US" sz="1100" dirty="0" smtClean="0"/>
                <a:t>가지 요구사항을 만족해야한다</a:t>
              </a:r>
              <a:r>
                <a:rPr lang="en-US" altLang="ko-KR" sz="1100" dirty="0" smtClean="0"/>
                <a:t>. 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ko-KR" sz="1100" dirty="0" smtClean="0"/>
                <a:t>The objective function must be convex.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ko-KR" sz="1100" dirty="0" smtClean="0"/>
                <a:t>The inequality constraint functions must be convex.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r>
                <a:rPr lang="en-US" altLang="ko-KR" sz="1100" dirty="0" smtClean="0"/>
                <a:t>The equality constraint functions                             must be affine.</a:t>
              </a:r>
            </a:p>
            <a:p>
              <a:pPr>
                <a:buFont typeface="Arial" panose="020B0604020202020204" pitchFamily="34" charset="0"/>
                <a:buAutoNum type="arabicPeriod"/>
              </a:pPr>
              <a:endParaRPr lang="en-US" altLang="ko-KR" sz="1100" dirty="0"/>
            </a:p>
            <a:p>
              <a:pPr>
                <a:buFont typeface="Arial" panose="020B0604020202020204" pitchFamily="34" charset="0"/>
                <a:buAutoNum type="arabicPeriod"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en-US" altLang="ko-KR" sz="1100" dirty="0" smtClean="0"/>
                <a:t>Convex optimization problem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feasible set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convex set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                            , </a:t>
              </a:r>
              <a:r>
                <a:rPr lang="ko-KR" altLang="en-US" sz="1100" dirty="0" smtClean="0"/>
                <a:t>그리고 </a:t>
              </a:r>
              <a:r>
                <a:rPr lang="en-US" altLang="ko-KR" sz="1100" dirty="0" smtClean="0"/>
                <a:t>p </a:t>
              </a:r>
              <a:r>
                <a:rPr lang="ko-KR" altLang="en-US" sz="1100" dirty="0" smtClean="0"/>
                <a:t>개의 </a:t>
              </a:r>
              <a:r>
                <a:rPr lang="en-US" altLang="ko-KR" sz="1100" dirty="0" smtClean="0"/>
                <a:t>hyperplane </a:t>
              </a:r>
              <a:r>
                <a:rPr lang="ko-KR" altLang="en-US" sz="1100" dirty="0" smtClean="0"/>
                <a:t>이기 때문에</a:t>
              </a:r>
              <a:r>
                <a:rPr lang="en-US" altLang="ko-KR" sz="1100" dirty="0" smtClean="0"/>
                <a:t>(            </a:t>
              </a:r>
              <a:r>
                <a:rPr lang="ko-KR" altLang="en-US" sz="1100" dirty="0" smtClean="0"/>
                <a:t>가정</a:t>
              </a:r>
              <a:r>
                <a:rPr lang="en-US" altLang="ko-KR" sz="1100" dirty="0" smtClean="0"/>
                <a:t>) </a:t>
              </a:r>
            </a:p>
            <a:p>
              <a:pPr marL="0" indent="0">
                <a:buNone/>
              </a:pPr>
              <a:endParaRPr lang="en-US" altLang="ko-KR" sz="1100" dirty="0" smtClean="0"/>
            </a:p>
            <a:p>
              <a:pPr marL="0" indent="0">
                <a:buNone/>
              </a:pPr>
              <a:r>
                <a:rPr lang="ko-KR" altLang="en-US" sz="1100" dirty="0" smtClean="0"/>
                <a:t>그러므로 </a:t>
              </a:r>
              <a:r>
                <a:rPr lang="en-US" altLang="ko-KR" sz="1100" dirty="0" smtClean="0"/>
                <a:t>convex set </a:t>
              </a:r>
              <a:r>
                <a:rPr lang="ko-KR" altLang="en-US" sz="1100" dirty="0" smtClean="0"/>
                <a:t>에서 </a:t>
              </a:r>
              <a:r>
                <a:rPr lang="en-US" altLang="ko-KR" sz="1100" dirty="0" smtClean="0"/>
                <a:t>objective function </a:t>
              </a:r>
              <a:r>
                <a:rPr lang="ko-KR" altLang="en-US" sz="1100" dirty="0" smtClean="0"/>
                <a:t>을 최적화 시키는 것이다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1034" name="Picture 10" descr="https://latex.codecogs.com/gif.latex?f_%7B0%7D%2C...%2Cf_%7Bm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43" y="2532649"/>
              <a:ext cx="6477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h_%7Bi%7D%28%5Cmathbf%7Bx%7D%29%20%3D%20%5Cmathbf%7Ba%7D_%7Bi%7D%5E%7BT%7D%5Cmathbf%7Bx%7D-b_%7Bi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759" y="3381986"/>
              <a:ext cx="12287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%5Cmathcal%7BD%7D%20%3D%20%5Cbigcap_%7Bi%3D0%7D%5E%7Bm%7D%5Cmathbf%7Bdom%7D%5C%2Cf_%7Bi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1612" y="4084336"/>
              <a:ext cx="11239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%5Cmathbf%7Ba%7D_%7Bi%7D%5Cneq%20%5Cmathbf%7B0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951" y="4241498"/>
              <a:ext cx="466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23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2719647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Convex optimization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1370" y="913422"/>
            <a:ext cx="545453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 smtClean="0"/>
              <a:t>Local and global optima</a:t>
            </a:r>
            <a:endParaRPr lang="ko-KR" altLang="en-US" sz="11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31370" y="1220502"/>
            <a:ext cx="11348259" cy="4864414"/>
            <a:chOff x="231370" y="1220502"/>
            <a:chExt cx="11348259" cy="4864414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31370" y="1220502"/>
              <a:ext cx="11348259" cy="48644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Convex optimization </a:t>
              </a:r>
              <a:r>
                <a:rPr lang="ko-KR" altLang="en-US" sz="1100" dirty="0" smtClean="0"/>
                <a:t>의 중요한 성질은 어떤 </a:t>
              </a:r>
              <a:r>
                <a:rPr lang="en-US" altLang="ko-KR" sz="1100" dirty="0" smtClean="0"/>
                <a:t>locally optimal point </a:t>
              </a:r>
              <a:r>
                <a:rPr lang="ko-KR" altLang="en-US" sz="1100" dirty="0" smtClean="0"/>
                <a:t>든지 </a:t>
              </a:r>
              <a:r>
                <a:rPr lang="en-US" altLang="ko-KR" sz="1100" dirty="0" smtClean="0"/>
                <a:t>globally optimal </a:t>
              </a:r>
              <a:r>
                <a:rPr lang="ko-KR" altLang="en-US" sz="1100" dirty="0" smtClean="0"/>
                <a:t>이라는 것이다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Proof :    </a:t>
              </a:r>
              <a:r>
                <a:rPr lang="ko-KR" altLang="en-US" sz="1100" dirty="0" smtClean="0"/>
                <a:t>를 </a:t>
              </a:r>
              <a:r>
                <a:rPr lang="en-US" altLang="ko-KR" sz="1100" dirty="0" smtClean="0"/>
                <a:t>convex optimization problem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locally optimal </a:t>
              </a:r>
              <a:r>
                <a:rPr lang="ko-KR" altLang="en-US" sz="1100" dirty="0" smtClean="0"/>
                <a:t>이라 가정하자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그럼     는 </a:t>
              </a:r>
              <a:r>
                <a:rPr lang="en-US" altLang="ko-KR" sz="1100" dirty="0" smtClean="0"/>
                <a:t>feasible </a:t>
              </a:r>
              <a:r>
                <a:rPr lang="ko-KR" altLang="en-US" sz="1100" dirty="0" smtClean="0"/>
                <a:t>이고</a:t>
              </a:r>
              <a:r>
                <a:rPr lang="en-US" altLang="ko-KR" sz="1100" dirty="0" smtClean="0"/>
                <a:t>,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이제     가 </a:t>
              </a:r>
              <a:r>
                <a:rPr lang="en-US" altLang="ko-KR" sz="1100" dirty="0" smtClean="0"/>
                <a:t>globally optimal </a:t>
              </a:r>
              <a:r>
                <a:rPr lang="ko-KR" altLang="en-US" sz="1100" dirty="0" smtClean="0"/>
                <a:t>은 아니라 가정하자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그럼                       를 만족하는 </a:t>
              </a:r>
              <a:r>
                <a:rPr lang="en-US" altLang="ko-KR" sz="1100" dirty="0" smtClean="0"/>
                <a:t>feasible     </a:t>
              </a:r>
              <a:r>
                <a:rPr lang="ko-KR" altLang="en-US" sz="1100" dirty="0" smtClean="0"/>
                <a:t>가 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그렇다면                       이 분명하고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그렇지 않으면 </a:t>
              </a: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이기 때문에</a:t>
              </a:r>
              <a:r>
                <a:rPr lang="en-US" altLang="ko-KR" sz="1100" dirty="0" smtClean="0"/>
                <a:t>(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locally optimal </a:t>
              </a:r>
              <a:r>
                <a:rPr lang="ko-KR" altLang="en-US" sz="1100" dirty="0" smtClean="0"/>
                <a:t>이라 했으므로</a:t>
              </a:r>
              <a:r>
                <a:rPr lang="en-US" altLang="ko-KR" sz="1100" dirty="0" smtClean="0"/>
                <a:t>).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그리고 다음과 같은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생각해보자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                                                                                                            (</a:t>
              </a:r>
              <a:r>
                <a:rPr lang="ko-KR" altLang="en-US" sz="1100" dirty="0" smtClean="0"/>
                <a:t>이기 때문에           </a:t>
              </a:r>
              <a:r>
                <a:rPr lang="en-US" altLang="ko-KR" sz="1100" dirty="0" smtClean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그러면</a:t>
              </a:r>
              <a:r>
                <a:rPr lang="en-US" altLang="ko-KR" sz="1100" dirty="0" smtClean="0"/>
                <a:t>,                                  </a:t>
              </a:r>
              <a:r>
                <a:rPr lang="ko-KR" altLang="en-US" sz="1100" dirty="0" smtClean="0"/>
                <a:t>이고 </a:t>
              </a:r>
              <a:r>
                <a:rPr lang="en-US" altLang="ko-KR" sz="1100" dirty="0" smtClean="0"/>
                <a:t>(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locally optimal </a:t>
              </a:r>
              <a:r>
                <a:rPr lang="ko-KR" altLang="en-US" sz="1100" dirty="0" smtClean="0"/>
                <a:t>거리 안에 들어옴</a:t>
              </a:r>
              <a:r>
                <a:rPr lang="en-US" altLang="ko-KR" sz="1100" dirty="0" smtClean="0"/>
                <a:t>), </a:t>
              </a:r>
              <a:r>
                <a:rPr lang="ko-KR" altLang="en-US" sz="1100" dirty="0" smtClean="0"/>
                <a:t>그리고 </a:t>
              </a:r>
              <a:r>
                <a:rPr lang="en-US" altLang="ko-KR" sz="1100" dirty="0" smtClean="0"/>
                <a:t>feasible set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convexity </a:t>
              </a:r>
              <a:r>
                <a:rPr lang="ko-KR" altLang="en-US" sz="1100" dirty="0" smtClean="0"/>
                <a:t>에 의해    는 </a:t>
              </a:r>
              <a:r>
                <a:rPr lang="en-US" altLang="ko-KR" sz="1100" dirty="0" smtClean="0"/>
                <a:t>feasible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   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convexity </a:t>
              </a:r>
              <a:r>
                <a:rPr lang="ko-KR" altLang="en-US" sz="1100" dirty="0" smtClean="0"/>
                <a:t>에 의해</a:t>
              </a:r>
              <a:r>
                <a:rPr lang="en-US" altLang="ko-KR" sz="1100" dirty="0" smtClean="0"/>
                <a:t>,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이는     의 모순이다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그렇다는 것은                      를 만족하는     는 존재하지 않는다는 말이다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그러므로    는 </a:t>
              </a:r>
              <a:r>
                <a:rPr lang="en-US" altLang="ko-KR" sz="1100" dirty="0" smtClean="0"/>
                <a:t>globally optimal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endParaRPr lang="en-US" altLang="ko-KR" sz="1100" dirty="0" smtClean="0"/>
            </a:p>
          </p:txBody>
        </p:sp>
        <p:pic>
          <p:nvPicPr>
            <p:cNvPr id="2050" name="Picture 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81" y="1850217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138" y="1850217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f_%7B0%7D%5Cmathbf%7B%28x%29%7D%20%3D%20%5Ctextup%7Binf%7D%5Cleft%20%5C%7B%20f_%7B0%7D%28%5Cmathbf%7Bz%7D%29%5Cmid%20%5Cmathbf%7Bz%7D%20%5Ctextup%7B%5C%2C%5C%2C%5C%2Cfeasible%7D%20%5C%2C%2C%5C%2C%5C%2C%5C%2C%5Cleft%20%5C%7C%20%5Cmathbf%7Bz-x%7D%20%5Cright%20%5C%7C_%7B2%7D%20%5Cleq%20R%5Cright%20%5C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324" y="2222590"/>
              <a:ext cx="34385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R%20%3E%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903" y="2251165"/>
              <a:ext cx="4476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06" y="2706428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f_%7B0%7D%5Cmathbf%7B%28y%29%7D%3C%20f_%7B0%7D%5Cmathbf%7B%28x%29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24" y="2615940"/>
              <a:ext cx="10001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302" y="2668328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f_%7B0%7D%28%5Cmathbf%7Bx%7D%29%5Cleq%20f_%7B0%7D%28%5Cmathbf%7By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1917" y="2628091"/>
              <a:ext cx="10001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080" y="2980748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%5Cleft%20%5C%7C%20%5Cmathbf%7By-x%7D%20%5Cright%20%5C%7C_%7B2%7D%3E%20R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765" y="2616056"/>
              <a:ext cx="10096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mathbf%7Bz%7D%20%3D%20%281-%5Ctheta%29%5Cmathbf%7Bx%7D%20&amp;plus;%20%5Ctheta%20%5Cmathbf%7By%7D%5C%2C%2C%5C%2C%5C%2C%5C%2C%5C%2C%5C%2C%5Ctheta%20%3D%20%5Cfrac%7BR%7D%7B2%5Cleft%20%5C%7C%20%5Cmathbf%7By-x%7D%20%5Cright%20%5C%7C_%7B2%7D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114" y="3488360"/>
              <a:ext cx="269557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latex.codecogs.com/gif.latex?%5Cmathbf%7Bz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194" y="3238442"/>
              <a:ext cx="857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latex.codecogs.com/gif.latex?%5Cleft%20%5C%7C%20%5Cmathbf%7B%28z-x%29%7D%20%5Cright%20%5C%7C_%7B2%7D%3D%20%5Cfrac%7BR%7D%7B2%7D%3C%20R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8" y="4185949"/>
              <a:ext cx="1514475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922" y="4359939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https://latex.codecogs.com/gif.latex?%5Cmathbf%7Bz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413" y="4359939"/>
              <a:ext cx="857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f_%7B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822" y="4301778"/>
              <a:ext cx="1428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https://latex.codecogs.com/gif.latex?f_%7B0%7D%28%5Cmathbf%7Bz%7D%29%5Cleq%20%281-%5Ctheta%29f_%7B0%7D%28%5Cmathbf%7Bx%7D%29%20&amp;plus;%20%5Ctheta%20f_%7B0%7D%28%5Cmathbf%7By%7D%29%3Df_%7B0%7D%28%5Cmathbf%7Bx%7D%29%20&amp;plus;%20%5Ctheta%28f_%7B0%7D%5Cmathbf%7B%28y%29%7D%20-%20f_%7B0%7D%5Cmathbf%7B%28x%29%7D%29%3C%20f_%7B0%7D%28%5Cmathbf%7Bx%7D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560" y="4904638"/>
              <a:ext cx="4838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https://latex.codecogs.com/gif.latex?%5Ctheta%20%3E%2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1235" y="3764585"/>
              <a:ext cx="4000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https://latex.codecogs.com/gif.latex?0%20%3C%20%5Ctheta%20%3C%20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877" y="4629250"/>
              <a:ext cx="7048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>
              <a:stCxn id="2080" idx="1"/>
            </p:cNvCxnSpPr>
            <p:nvPr/>
          </p:nvCxnSpPr>
          <p:spPr>
            <a:xfrm flipH="1">
              <a:off x="5769033" y="4695925"/>
              <a:ext cx="60844" cy="208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왼쪽 중괄호 15"/>
            <p:cNvSpPr/>
            <p:nvPr/>
          </p:nvSpPr>
          <p:spPr>
            <a:xfrm rot="16200000">
              <a:off x="6313712" y="4720041"/>
              <a:ext cx="92030" cy="90845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내용 개체 틀 2"/>
            <p:cNvSpPr txBox="1">
              <a:spLocks/>
            </p:cNvSpPr>
            <p:nvPr/>
          </p:nvSpPr>
          <p:spPr>
            <a:xfrm>
              <a:off x="6131849" y="5280772"/>
              <a:ext cx="575629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음수</a:t>
              </a:r>
              <a:endParaRPr lang="ko-KR" altLang="en-US" sz="1100" dirty="0"/>
            </a:p>
          </p:txBody>
        </p:sp>
        <p:sp>
          <p:nvSpPr>
            <p:cNvPr id="37" name="내용 개체 틀 2"/>
            <p:cNvSpPr txBox="1">
              <a:spLocks/>
            </p:cNvSpPr>
            <p:nvPr/>
          </p:nvSpPr>
          <p:spPr>
            <a:xfrm>
              <a:off x="2303779" y="2207211"/>
              <a:ext cx="398781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(1)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535563" y="5661283"/>
              <a:ext cx="398781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>
                  <a:solidFill>
                    <a:srgbClr val="FF0000"/>
                  </a:solidFill>
                </a:rPr>
                <a:t>(1)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39" name="Picture 10" descr="https://latex.codecogs.com/gif.latex?f_%7B0%7D%5Cmathbf%7B%28y%29%7D%3C%20f_%7B0%7D%5Cmathbf%7B%28x%29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349" y="5684274"/>
              <a:ext cx="10001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2" descr="https://latex.codecogs.com/gif.latex?%5Cmathbf%7By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193" y="5716190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013" y="5735240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677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2719647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Convex optimization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1370" y="913422"/>
            <a:ext cx="545453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 smtClean="0"/>
              <a:t>An optimality criterion for differentiable </a:t>
            </a:r>
            <a:endParaRPr lang="ko-KR" altLang="en-US" sz="1100" b="1" dirty="0"/>
          </a:p>
        </p:txBody>
      </p:sp>
      <p:pic>
        <p:nvPicPr>
          <p:cNvPr id="3074" name="Picture 2" descr="https://latex.codecogs.com/gif.latex?f_%7B0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76" y="913422"/>
            <a:ext cx="142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231370" y="1323432"/>
            <a:ext cx="11597641" cy="361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Convex optimization problem </a:t>
            </a:r>
            <a:r>
              <a:rPr lang="ko-KR" altLang="en-US" sz="1100" dirty="0" smtClean="0"/>
              <a:t>의 목적 함수    가 미분 가능하다 가정하자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그러면</a:t>
            </a:r>
            <a:r>
              <a:rPr lang="en-US" altLang="ko-KR" sz="11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이 성립한다</a:t>
            </a:r>
            <a:r>
              <a:rPr lang="en-US" altLang="ko-KR" sz="1100" dirty="0" smtClean="0"/>
              <a:t>.     </a:t>
            </a:r>
            <a:r>
              <a:rPr lang="ko-KR" altLang="en-US" sz="1100" dirty="0" smtClean="0"/>
              <a:t>를 </a:t>
            </a: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와 같이 정의해보자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그렇다면</a:t>
            </a:r>
            <a:r>
              <a:rPr lang="en-US" altLang="ko-KR" sz="1100" dirty="0" smtClean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        </a:t>
            </a:r>
            <a:r>
              <a:rPr lang="en-US" altLang="ko-KR" sz="1100" dirty="0" smtClean="0"/>
              <a:t>is optimal if and only if            and </a:t>
            </a:r>
            <a:endParaRPr lang="ko-KR" altLang="en-US" sz="1100" dirty="0"/>
          </a:p>
        </p:txBody>
      </p:sp>
      <p:pic>
        <p:nvPicPr>
          <p:cNvPr id="9" name="Picture 2" descr="https://latex.codecogs.com/gif.latex?f_%7B0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76" y="1348687"/>
            <a:ext cx="142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.codecogs.com/gif.latex?%5Cmathbf%7Bx%2Cy%7D%20%5Cin%20%5Cmathbf%7Bdom%7D%5C%2Cf_%7B0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44" y="1345846"/>
            <a:ext cx="10382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.codecogs.com/gif.latex?f_%7B0%7D%5Cmathbf%7B%28y%29%7D%5Cgeq%20f_%7B0%7D%28%5Cmathbf%7Bx%7D%29%20&amp;plus;%20%5Cbigtriangledown%20f_%7B0%7D%28%5Cmathbf%7Bx%7D%29%5E%7BT%7D%28%5Cmathbf%7By-x%7D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65" y="1644441"/>
            <a:ext cx="24098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gif.latex?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28" y="1933344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atex.codecogs.com/gif.latex?X%20%3D%20%5Cleft%20%5C%7B%20%5Cmathbf%7Bx%7D%20%5Cmid%20f_%7Bi%7D%28%5Cmathbf%7Bx%7D%29%20%5Cleq%200%5C%2C%2C%5C%2C%5C%2C%5C%2Ci%3D1%2C...%2Cm%20%5C%2C%2C%5C%2C%5C%2C%5C%2Ch_%7Bi%7D%28%5Cmathbf%7Bx%7D%29%3D0%5C%2C%2C%5C%2C%5C%2C%5C%2Ci%3D1%2C...%2Cp%20%5Cright%20%5C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02" y="2192865"/>
            <a:ext cx="432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atex.codecogs.com/gif.latex?%5Cmathbf%7B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07" y="2814493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latex.codecogs.com/gif.latex?%5Cmathbf%7Bx%7D%20%5Cin%20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55" y="2757343"/>
            <a:ext cx="466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atex.codecogs.com/gif.latex?%5Cbigtriangledown%20f_%7B0%7D%28%5Cmathbf%7Bx%7D%29%5E%7BT%7D%5Cmathbf%7B%28y-x%29%7D%20%5Cgeq%200%20%5Ctextup%7B%5C%2C%5C%2C%5C%2Cfor%5C%2C%5C%2C%5C%2Call%20%7D%5C%2C%5C%2C%5C%2C%5Cmathbf%7By%7D%20%5Cin%20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19" y="2689718"/>
            <a:ext cx="26670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31" y="3546849"/>
            <a:ext cx="2781691" cy="17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참고 문헌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Convex optimization Stephan </a:t>
            </a:r>
            <a:r>
              <a:rPr lang="en-US" altLang="ko-KR" sz="1800" dirty="0" err="1" smtClean="0"/>
              <a:t>boyd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488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31371" y="640082"/>
            <a:ext cx="1780309" cy="34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Basic terminology</a:t>
            </a:r>
            <a:endParaRPr lang="ko-KR" altLang="en-US" sz="14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121525" y="2060934"/>
            <a:ext cx="3486887" cy="307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제약조건을 만족하면서         </a:t>
            </a:r>
            <a:r>
              <a:rPr lang="ko-KR" altLang="en-US" sz="1100" dirty="0" err="1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최소화 하는 문제</a:t>
            </a:r>
            <a:endParaRPr lang="ko-KR" altLang="en-US" sz="1100" dirty="0"/>
          </a:p>
        </p:txBody>
      </p:sp>
      <p:pic>
        <p:nvPicPr>
          <p:cNvPr id="1032" name="Picture 8" descr="https://latex.codecogs.com/gif.latex?f_%7B0%7D%5Cmathbf%7B%28x%29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68" y="2082494"/>
            <a:ext cx="3810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177587" y="935170"/>
            <a:ext cx="6676362" cy="1578907"/>
            <a:chOff x="5177587" y="935170"/>
            <a:chExt cx="6676362" cy="1578907"/>
          </a:xfrm>
        </p:grpSpPr>
        <p:pic>
          <p:nvPicPr>
            <p:cNvPr id="1034" name="Picture 10" descr="https://latex.codecogs.com/gif.latex?%5Cmathbf%7Bx%7D%20%5Cin%20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587" y="993010"/>
              <a:ext cx="5143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5191600" y="935170"/>
              <a:ext cx="3486887" cy="3075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: optimization variable</a:t>
              </a:r>
              <a:endParaRPr lang="ko-KR" altLang="en-US" sz="1100" dirty="0"/>
            </a:p>
          </p:txBody>
        </p:sp>
        <p:pic>
          <p:nvPicPr>
            <p:cNvPr id="1036" name="Picture 12" descr="https://latex.codecogs.com/gif.latex?f_%7B0%7D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587" y="1300581"/>
              <a:ext cx="9048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5191600" y="1227757"/>
              <a:ext cx="3486887" cy="3075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: objective function or cost function</a:t>
              </a:r>
              <a:endParaRPr lang="ko-KR" altLang="en-US" sz="1100" dirty="0"/>
            </a:p>
          </p:txBody>
        </p:sp>
        <p:pic>
          <p:nvPicPr>
            <p:cNvPr id="1038" name="Picture 14" descr="https://latex.codecogs.com/gif.latex?f_%7Bi%7D%28%5Cmathbf%7Bx%7D%29%5Cleq%2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587" y="1593168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5191600" y="1555763"/>
              <a:ext cx="6662349" cy="3075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: inequality constraints                                 : inequality constraints functions</a:t>
              </a:r>
              <a:endParaRPr lang="ko-KR" altLang="en-US" sz="1100" dirty="0"/>
            </a:p>
          </p:txBody>
        </p:sp>
        <p:pic>
          <p:nvPicPr>
            <p:cNvPr id="1040" name="Picture 16" descr="https://latex.codecogs.com/gif.latex?f_%7Bi%7D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574" y="1593168"/>
              <a:ext cx="8858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gif.latex?h_%7Bi%7D%28%5Cmathbf%7Bx%7D%29%3D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600" y="1924708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5177587" y="1892930"/>
              <a:ext cx="6662349" cy="3075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: equality constraints                                    : equality constraints functions</a:t>
              </a:r>
              <a:endParaRPr lang="ko-KR" altLang="en-US" sz="1100" dirty="0"/>
            </a:p>
          </p:txBody>
        </p:sp>
        <p:pic>
          <p:nvPicPr>
            <p:cNvPr id="1044" name="Picture 20" descr="https://latex.codecogs.com/gif.latex?h_%7Bi%7D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573" y="1944083"/>
              <a:ext cx="8858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5177587" y="2206506"/>
              <a:ext cx="5662209" cy="3075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(</a:t>
              </a:r>
              <a:r>
                <a:rPr lang="ko-KR" altLang="en-US" sz="1100" dirty="0" smtClean="0"/>
                <a:t>제약조건이 없는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문제를 </a:t>
              </a:r>
              <a:r>
                <a:rPr lang="en-US" altLang="ko-KR" sz="1100" dirty="0" smtClean="0"/>
                <a:t>unconstrained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 </a:t>
              </a:r>
              <a:endParaRPr lang="ko-KR" altLang="en-US" sz="1100" dirty="0"/>
            </a:p>
          </p:txBody>
        </p:sp>
        <p:pic>
          <p:nvPicPr>
            <p:cNvPr id="1046" name="Picture 22" descr="https://latex.codecogs.com/gif.latex?m%3Dp%3D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600" y="2279645"/>
              <a:ext cx="7810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31370" y="3448537"/>
            <a:ext cx="11625136" cy="2590079"/>
            <a:chOff x="120748" y="2738379"/>
            <a:chExt cx="11625136" cy="2590079"/>
          </a:xfrm>
        </p:grpSpPr>
        <p:sp>
          <p:nvSpPr>
            <p:cNvPr id="25" name="내용 개체 틀 2"/>
            <p:cNvSpPr txBox="1">
              <a:spLocks/>
            </p:cNvSpPr>
            <p:nvPr/>
          </p:nvSpPr>
          <p:spPr>
            <a:xfrm>
              <a:off x="120748" y="2883951"/>
              <a:ext cx="11625136" cy="24445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Objective </a:t>
              </a:r>
              <a:r>
                <a:rPr lang="ko-KR" altLang="en-US" sz="1100" dirty="0" smtClean="0"/>
                <a:t>와 모든 </a:t>
              </a:r>
              <a:r>
                <a:rPr lang="en-US" altLang="ko-KR" sz="1100" dirty="0" smtClean="0"/>
                <a:t>constraint functions </a:t>
              </a:r>
              <a:r>
                <a:rPr lang="ko-KR" altLang="en-US" sz="1100" dirty="0" smtClean="0"/>
                <a:t>의 점들의 집합은                                               로 정의하고 </a:t>
              </a:r>
              <a:r>
                <a:rPr lang="en-US" altLang="ko-KR" sz="1100" dirty="0" smtClean="0"/>
                <a:t>optimization problem </a:t>
              </a:r>
              <a:r>
                <a:rPr lang="ko-KR" altLang="en-US" sz="1100" dirty="0" smtClean="0"/>
                <a:t>의 </a:t>
              </a:r>
              <a:r>
                <a:rPr lang="en-US" altLang="ko-KR" sz="1100" b="1" dirty="0" smtClean="0"/>
                <a:t>domain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점            가                                                                        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제약 조건</a:t>
              </a:r>
              <a:r>
                <a:rPr lang="en-US" altLang="ko-KR" sz="1100" dirty="0" smtClean="0"/>
                <a:t>) </a:t>
              </a:r>
              <a:r>
                <a:rPr lang="ko-KR" altLang="en-US" sz="1100" dirty="0" smtClean="0"/>
                <a:t>을 만족하면 </a:t>
              </a:r>
              <a:r>
                <a:rPr lang="en-US" altLang="ko-KR" sz="1100" b="1" dirty="0" smtClean="0"/>
                <a:t>feasible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위 문제가 적어도 하나 이상의 </a:t>
              </a:r>
              <a:r>
                <a:rPr lang="en-US" altLang="ko-KR" sz="1100" dirty="0" smtClean="0"/>
                <a:t>feasible point</a:t>
              </a:r>
              <a:r>
                <a:rPr lang="ko-KR" altLang="en-US" sz="1100" dirty="0" smtClean="0"/>
                <a:t>가 존재하고 다른 곳에서 </a:t>
              </a:r>
              <a:r>
                <a:rPr lang="en-US" altLang="ko-KR" sz="1100" dirty="0" smtClean="0"/>
                <a:t>infeasible </a:t>
              </a:r>
              <a:r>
                <a:rPr lang="ko-KR" altLang="en-US" sz="1100" dirty="0" smtClean="0"/>
                <a:t>이면 </a:t>
              </a:r>
              <a:r>
                <a:rPr lang="en-US" altLang="ko-KR" sz="1100" dirty="0" smtClean="0"/>
                <a:t>feasible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모든 </a:t>
              </a:r>
              <a:r>
                <a:rPr lang="en-US" altLang="ko-KR" sz="1100" dirty="0" smtClean="0"/>
                <a:t>feasible point </a:t>
              </a:r>
              <a:r>
                <a:rPr lang="ko-KR" altLang="en-US" sz="1100" dirty="0" smtClean="0"/>
                <a:t>의 집합을 </a:t>
              </a:r>
              <a:r>
                <a:rPr lang="en-US" altLang="ko-KR" sz="1100" b="1" dirty="0" smtClean="0"/>
                <a:t>feasible set</a:t>
              </a:r>
              <a:r>
                <a:rPr lang="en-US" altLang="ko-KR" sz="1100" dirty="0" smtClean="0"/>
                <a:t> or </a:t>
              </a:r>
              <a:r>
                <a:rPr lang="en-US" altLang="ko-KR" sz="1100" b="1" dirty="0" smtClean="0"/>
                <a:t>constraint set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문제의 </a:t>
              </a:r>
              <a:r>
                <a:rPr lang="en-US" altLang="ko-KR" sz="1100" b="1" dirty="0" smtClean="0"/>
                <a:t>optimal value</a:t>
              </a:r>
              <a:r>
                <a:rPr lang="en-US" altLang="ko-KR" sz="1100" dirty="0" smtClean="0"/>
                <a:t>     </a:t>
              </a:r>
              <a:r>
                <a:rPr lang="ko-KR" altLang="en-US" sz="1100" dirty="0" smtClean="0"/>
                <a:t>는                                                                                                      로 정의한다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위 정의는     는        값도 취할 수 있다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만약 문제가 </a:t>
              </a:r>
              <a:r>
                <a:rPr lang="en-US" altLang="ko-KR" sz="1100" dirty="0" smtClean="0"/>
                <a:t>infeasible </a:t>
              </a:r>
              <a:r>
                <a:rPr lang="ko-KR" altLang="en-US" sz="1100" dirty="0" smtClean="0"/>
                <a:t>이면             를 갖는다</a:t>
              </a:r>
              <a:r>
                <a:rPr lang="en-US" altLang="ko-KR" sz="1100" dirty="0" smtClean="0"/>
                <a:t>.(informally, empty set 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infimum</a:t>
              </a:r>
              <a:r>
                <a:rPr lang="ko-KR" altLang="en-US" sz="1100" dirty="0" smtClean="0"/>
                <a:t>은     </a:t>
              </a:r>
              <a:r>
                <a:rPr lang="en-US" altLang="ko-KR" sz="1100" dirty="0" smtClean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feasible point      with                       as             , </a:t>
              </a:r>
              <a:r>
                <a:rPr lang="ko-KR" altLang="en-US" sz="1100" dirty="0" smtClean="0"/>
                <a:t>이라면                 값을 갖고 이 문제를 </a:t>
              </a:r>
              <a:r>
                <a:rPr lang="en-US" altLang="ko-KR" sz="1100" b="1" dirty="0" smtClean="0"/>
                <a:t>unbounded below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1048" name="Picture 24" descr="https://latex.codecogs.com/gif.latex?%5Cmathcal%7BD%7D%3D%5Cbigcap_%7Bi%3D0%7D%5E%7Bm%7D%20%5Cmathbf%7Bdom%7D%5C%2Cf_%7Bi%7D%5C%2C%20%5Ccap%20%5C%2C%5Cbigcap_%7Bi%3D1%7D%5E%7Bp%7D%5Cmathbf%7Bdom%7D%5C%2Ch_%7Bi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776" y="2738379"/>
              <a:ext cx="2143125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gif.latex?%5Cmathbf%7Bx%7D%20%5Cin%20%5Cmathcal%7BD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1" y="3465667"/>
              <a:ext cx="4476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latex.codecogs.com/gif.latex?f_%7Bi%7D%5Cmathbf%7B%28x%29%7D%5Cleq%200%2C%20%5C%2C%5C%2C%5C%2Ci%3D1%2C...%2Cm%2C%5C%2C%5C%2C%5C%2Ch_%7Bi%7D%28%5Cmathbf%7Bx%7D%29%3D0%5C%2C%20%5C%2C%5C%2C%5C%2C%20i%20%3D%201%2C...%2Cp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649" y="3465667"/>
              <a:ext cx="34004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p%5E%7B%5Cstar%20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028" y="4296493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latex.codecogs.com/gif.latex?p%5E%7B%5Cstar%20%7D%3D%20inf%5Cleft%20%5C%7B%20f_%7B0%7D%28%5Cmathbf%7Bx%7D%29%5Cmid%20f_%7Bi%7D%28%5Cmathbf%7Bx%7D%29%20%5Cleq%200%5C%2C%2C%20%5C%2C%5C%2Ci%3D1%2C...%2Cm%5C%2C%2C%5C%2C%5C%2C%5C%2C%20h_%7Bi%7D%28%5Cmathbf%7Bx%7D%29%3D0%5C%2C%2C%5C%2C%5C%2C%5C%2Ci%3D1%2C...%2Cp%20%5Cright%20%5C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319" y="4296493"/>
              <a:ext cx="4886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https://latex.codecogs.com/gif.latex?p%5E%7B%5Cstar%20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388" y="4578036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latex.codecogs.com/gif.latex?%5Cpm%20%5Cinfty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09" y="4612374"/>
              <a:ext cx="2952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s://latex.codecogs.com/gif.latex?p%5E%7B%5Cstar%20%7D%3D%5Cinfty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74" y="4564749"/>
              <a:ext cx="5619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s://latex.codecogs.com/gif.latex?%5Cinfty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4610" y="4620898"/>
              <a:ext cx="1619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atex.codecogs.com/gif.latex?%5Cmathbf%7Bx%7D_%7Bk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459" y="490460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latex.codecogs.com/gif.latex?f_%7B0%7D%28%5Cmathbf%7Bx%7D_%7Bk%7D%29%5Crightarrow%20-%5Cinfty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80" y="4857109"/>
              <a:ext cx="1038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s://latex.codecogs.com/gif.latex?k%5Crightarrow%20%5Cinfty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376" y="4859564"/>
              <a:ext cx="5334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https://latex.codecogs.com/gif.latex?p%5E%7B%5Cstar%20%7D%3D-%5Cinfty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291" y="4847450"/>
              <a:ext cx="6953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내용 개체 틀 2"/>
          <p:cNvSpPr txBox="1">
            <a:spLocks/>
          </p:cNvSpPr>
          <p:nvPr/>
        </p:nvSpPr>
        <p:spPr>
          <a:xfrm>
            <a:off x="4450030" y="5905045"/>
            <a:ext cx="4793723" cy="64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>
                <a:solidFill>
                  <a:srgbClr val="92D050"/>
                </a:solidFill>
              </a:rPr>
              <a:t>Cross-entropy </a:t>
            </a:r>
            <a:r>
              <a:rPr lang="ko-KR" altLang="en-US" sz="1100" dirty="0" smtClean="0">
                <a:solidFill>
                  <a:srgbClr val="92D050"/>
                </a:solidFill>
              </a:rPr>
              <a:t>같은 경우는 </a:t>
            </a:r>
            <a:r>
              <a:rPr lang="en-US" altLang="ko-KR" sz="1100" dirty="0" smtClean="0">
                <a:solidFill>
                  <a:srgbClr val="92D050"/>
                </a:solidFill>
              </a:rPr>
              <a:t>unbounded below </a:t>
            </a:r>
            <a:r>
              <a:rPr lang="ko-KR" altLang="en-US" sz="1100" dirty="0" smtClean="0">
                <a:solidFill>
                  <a:srgbClr val="92D050"/>
                </a:solidFill>
              </a:rPr>
              <a:t>인가</a:t>
            </a:r>
            <a:r>
              <a:rPr lang="en-US" altLang="ko-KR" sz="1100" dirty="0" smtClean="0">
                <a:solidFill>
                  <a:srgbClr val="92D050"/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가질 수 있는 최소값이 </a:t>
            </a:r>
            <a:r>
              <a:rPr lang="en-US" altLang="ko-KR" sz="1100" dirty="0" smtClean="0">
                <a:solidFill>
                  <a:srgbClr val="FF0000"/>
                </a:solidFill>
              </a:rPr>
              <a:t>classification 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0 </a:t>
            </a:r>
            <a:r>
              <a:rPr lang="ko-KR" altLang="en-US" sz="1100" dirty="0" smtClean="0">
                <a:solidFill>
                  <a:srgbClr val="FF0000"/>
                </a:solidFill>
              </a:rPr>
              <a:t>이므로 </a:t>
            </a:r>
            <a:r>
              <a:rPr lang="en-US" altLang="ko-KR" sz="1100" dirty="0" smtClean="0">
                <a:solidFill>
                  <a:srgbClr val="FF0000"/>
                </a:solidFill>
              </a:rPr>
              <a:t>bounded </a:t>
            </a:r>
            <a:r>
              <a:rPr lang="ko-KR" altLang="en-US" sz="1100" dirty="0" smtClean="0">
                <a:solidFill>
                  <a:srgbClr val="FF0000"/>
                </a:solidFill>
              </a:rPr>
              <a:t>임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1072" name="Picture 48" descr="https://latex.codecogs.com/gif.latex?-t_%7Bi%7D%20%5C%2Clog%5C%2C%5C%2Cp_%7Bi%7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09" y="5966312"/>
            <a:ext cx="6762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31370" y="973978"/>
            <a:ext cx="4218660" cy="1021076"/>
            <a:chOff x="231370" y="973978"/>
            <a:chExt cx="4218660" cy="1021076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231370" y="980902"/>
              <a:ext cx="832659" cy="3075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/>
                <a:t>notation</a:t>
              </a:r>
              <a:endParaRPr lang="ko-KR" altLang="en-US" sz="1100" b="1" dirty="0"/>
            </a:p>
          </p:txBody>
        </p:sp>
        <p:pic>
          <p:nvPicPr>
            <p:cNvPr id="1026" name="Picture 2" descr="https://latex.codecogs.com/gif.latex?minimize%5C%2C%5C%2C%5C%2Cf_%7B0%7D%28%5Cmathbf%7Bx%7D%2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80" y="1085762"/>
              <a:ext cx="1209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246910" y="980902"/>
              <a:ext cx="3136958" cy="10141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2" descr="https://latex.codecogs.com/gif.latex?subject%5C%2C%5C%2C%5C%2Cto%5C%2C%5C%2C%5C%2Cf_%7Bi%7D%28%5Cmathbf%7Bx%7D%29%20%5Cleq%200%5C%2C%2C%5C%2C%5C%2C%5C%2Ci%3D1%2C...%2Cm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80" y="1351210"/>
              <a:ext cx="2562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latex.codecogs.com/gif.latex?h_%7Bi%7D%28%5Cmathbf%7Bx%7D%29%20%3D%200%5C%2C%2C%5C%2C%5C%2C%5C%2Ci%3D1%2C...%2Cp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533" y="1616658"/>
              <a:ext cx="1638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내용 개체 틀 2"/>
            <p:cNvSpPr txBox="1">
              <a:spLocks/>
            </p:cNvSpPr>
            <p:nvPr/>
          </p:nvSpPr>
          <p:spPr>
            <a:xfrm>
              <a:off x="3280099" y="973978"/>
              <a:ext cx="1169931" cy="267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/>
                <a:t>Standard form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4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31370" y="640082"/>
            <a:ext cx="11339945" cy="5893722"/>
            <a:chOff x="231370" y="640082"/>
            <a:chExt cx="11339945" cy="5893722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231371" y="640082"/>
              <a:ext cx="1780309" cy="3408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b="1" dirty="0" smtClean="0"/>
                <a:t>Basic terminology</a:t>
              </a:r>
              <a:endParaRPr lang="ko-KR" altLang="en-US" sz="1400" b="1" dirty="0"/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231371" y="913422"/>
              <a:ext cx="2520142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/>
                <a:t>Optimal and locally optimal points</a:t>
              </a:r>
              <a:endParaRPr lang="ko-KR" altLang="en-US" sz="1100" b="1" dirty="0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31370" y="1186762"/>
              <a:ext cx="11339945" cy="53470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만약      가 </a:t>
              </a:r>
              <a:r>
                <a:rPr lang="en-US" altLang="ko-KR" sz="1100" dirty="0" smtClean="0"/>
                <a:t>feasible </a:t>
              </a:r>
              <a:r>
                <a:rPr lang="ko-KR" altLang="en-US" sz="1100" dirty="0" smtClean="0"/>
                <a:t>이고                  이면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       를 </a:t>
              </a:r>
              <a:r>
                <a:rPr lang="en-US" altLang="ko-KR" sz="1100" b="1" dirty="0" smtClean="0"/>
                <a:t>optimal point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모든 </a:t>
              </a:r>
              <a:r>
                <a:rPr lang="en-US" altLang="ko-KR" sz="1100" dirty="0" smtClean="0"/>
                <a:t>optimal point </a:t>
              </a:r>
              <a:r>
                <a:rPr lang="ko-KR" altLang="en-US" sz="1100" dirty="0" smtClean="0"/>
                <a:t>들의 집합을 </a:t>
              </a:r>
              <a:r>
                <a:rPr lang="en-US" altLang="ko-KR" sz="1100" b="1" dirty="0" smtClean="0"/>
                <a:t>optimal set </a:t>
              </a:r>
              <a:r>
                <a:rPr lang="ko-KR" altLang="en-US" sz="1100" dirty="0" smtClean="0"/>
                <a:t>이라 하며                                                                                                                 로 표기한다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만약 문제에서 </a:t>
              </a:r>
              <a:r>
                <a:rPr lang="en-US" altLang="ko-KR" sz="1100" dirty="0" smtClean="0"/>
                <a:t>optimal point </a:t>
              </a:r>
              <a:r>
                <a:rPr lang="ko-KR" altLang="en-US" sz="1100" dirty="0" smtClean="0"/>
                <a:t>가 존재하면 </a:t>
              </a:r>
              <a:r>
                <a:rPr lang="en-US" altLang="ko-KR" sz="1100" dirty="0" smtClean="0"/>
                <a:t>, optimal value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attained, achieved, </a:t>
              </a:r>
              <a:r>
                <a:rPr lang="ko-KR" altLang="en-US" sz="1100" dirty="0" smtClean="0"/>
                <a:t>그리고 문제가 </a:t>
              </a:r>
              <a:r>
                <a:rPr lang="en-US" altLang="ko-KR" sz="1100" dirty="0" smtClean="0"/>
                <a:t>solvable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반대로        가 </a:t>
              </a:r>
              <a:r>
                <a:rPr lang="en-US" altLang="ko-KR" sz="1100" dirty="0" smtClean="0"/>
                <a:t>empty set </a:t>
              </a:r>
              <a:r>
                <a:rPr lang="ko-KR" altLang="en-US" sz="1100" dirty="0" smtClean="0"/>
                <a:t>이면</a:t>
              </a:r>
              <a:r>
                <a:rPr lang="en-US" altLang="ko-KR" sz="1100" dirty="0" smtClean="0"/>
                <a:t>, optimal value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not attained, not achieved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 (</a:t>
              </a:r>
              <a:r>
                <a:rPr lang="ko-KR" altLang="en-US" sz="1100" dirty="0" smtClean="0"/>
                <a:t>문제가 </a:t>
              </a:r>
              <a:r>
                <a:rPr lang="en-US" altLang="ko-KR" sz="1100" dirty="0" smtClean="0"/>
                <a:t>unbounded below </a:t>
              </a:r>
              <a:r>
                <a:rPr lang="ko-KR" altLang="en-US" sz="1100" dirty="0" smtClean="0"/>
                <a:t>일 때 항상 발생한다</a:t>
              </a:r>
              <a:r>
                <a:rPr lang="en-US" altLang="ko-KR" sz="1100" dirty="0" smtClean="0"/>
                <a:t>.)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                 </a:t>
              </a:r>
              <a:r>
                <a:rPr lang="ko-KR" altLang="en-US" sz="1100" dirty="0" smtClean="0"/>
                <a:t>인 </a:t>
              </a:r>
              <a:r>
                <a:rPr lang="en-US" altLang="ko-KR" sz="1100" dirty="0" smtClean="0"/>
                <a:t>feasible point     </a:t>
              </a:r>
              <a:r>
                <a:rPr lang="ko-KR" altLang="en-US" sz="1100" dirty="0" smtClean="0"/>
                <a:t>를   </a:t>
              </a:r>
              <a:r>
                <a:rPr lang="en-US" altLang="ko-KR" sz="1100" dirty="0" smtClean="0"/>
                <a:t>-</a:t>
              </a:r>
              <a:r>
                <a:rPr lang="en-US" altLang="ko-KR" sz="1100" b="1" dirty="0" smtClean="0"/>
                <a:t>suboptimal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그리고 모든   </a:t>
              </a:r>
              <a:r>
                <a:rPr lang="en-US" altLang="ko-KR" sz="1100" dirty="0" smtClean="0"/>
                <a:t>-suboptimal </a:t>
              </a:r>
              <a:r>
                <a:rPr lang="ko-KR" altLang="en-US" sz="1100" dirty="0" smtClean="0"/>
                <a:t>점들의 집합을 문제의   </a:t>
              </a:r>
              <a:r>
                <a:rPr lang="en-US" altLang="ko-KR" sz="1100" dirty="0" smtClean="0"/>
                <a:t>-</a:t>
              </a:r>
              <a:r>
                <a:rPr lang="en-US" altLang="ko-KR" sz="1100" b="1" dirty="0" smtClean="0"/>
                <a:t>suboptimal set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만약           이 있고</a:t>
              </a:r>
              <a:r>
                <a:rPr lang="en-US" altLang="ko-KR" sz="1100" dirty="0" smtClean="0"/>
                <a:t>,                                                                                                                                  </a:t>
              </a:r>
              <a:r>
                <a:rPr lang="ko-KR" altLang="en-US" sz="1100" dirty="0" smtClean="0"/>
                <a:t>이면 </a:t>
              </a:r>
              <a:r>
                <a:rPr lang="en-US" altLang="ko-KR" sz="1100" dirty="0" smtClean="0"/>
                <a:t>feasible point    </a:t>
              </a:r>
              <a:r>
                <a:rPr lang="ko-KR" altLang="en-US" sz="1100" dirty="0" smtClean="0"/>
                <a:t>를 </a:t>
              </a:r>
              <a:r>
                <a:rPr lang="en-US" altLang="ko-KR" sz="1100" b="1" dirty="0" smtClean="0"/>
                <a:t>locally</a:t>
              </a:r>
              <a:r>
                <a:rPr lang="en-US" altLang="ko-KR" sz="1100" dirty="0" smtClean="0"/>
                <a:t> </a:t>
              </a:r>
              <a:r>
                <a:rPr lang="en-US" altLang="ko-KR" sz="1100" b="1" dirty="0" smtClean="0"/>
                <a:t>optimal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이라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다른 말로</a:t>
              </a: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b="1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                                                                   </a:t>
              </a:r>
              <a:r>
                <a:rPr lang="ko-KR" altLang="en-US" sz="1100" dirty="0" smtClean="0"/>
                <a:t>인 변수 </a:t>
              </a:r>
              <a:r>
                <a:rPr lang="en-US" altLang="ko-KR" sz="1100" dirty="0" smtClean="0"/>
                <a:t>z </a:t>
              </a:r>
              <a:r>
                <a:rPr lang="ko-KR" altLang="en-US" sz="1100" dirty="0" smtClean="0"/>
                <a:t>인 </a:t>
              </a:r>
              <a:r>
                <a:rPr lang="en-US" altLang="ko-KR" sz="1100" dirty="0" smtClean="0"/>
                <a:t>optimization problem </a:t>
              </a:r>
              <a:r>
                <a:rPr lang="ko-KR" altLang="en-US" sz="1100" dirty="0" smtClean="0"/>
                <a:t>을 푸는 것이다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만약    가 </a:t>
              </a:r>
              <a:r>
                <a:rPr lang="en-US" altLang="ko-KR" sz="1100" dirty="0" smtClean="0"/>
                <a:t>feasible </a:t>
              </a:r>
              <a:r>
                <a:rPr lang="ko-KR" altLang="en-US" sz="1100" dirty="0" smtClean="0"/>
                <a:t>이고                이면</a:t>
              </a:r>
              <a:r>
                <a:rPr lang="en-US" altLang="ko-KR" sz="1100" dirty="0" smtClean="0"/>
                <a:t>, </a:t>
              </a:r>
              <a:r>
                <a:rPr lang="en-US" altLang="ko-KR" sz="1100" dirty="0" err="1" smtClean="0"/>
                <a:t>i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번째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inequality constraint               </a:t>
              </a:r>
              <a:r>
                <a:rPr lang="ko-KR" altLang="en-US" sz="1100" dirty="0" smtClean="0"/>
                <a:t>가    에서 </a:t>
              </a:r>
              <a:r>
                <a:rPr lang="en-US" altLang="ko-KR" sz="1100" b="1" dirty="0" smtClean="0"/>
                <a:t>active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만약                이면</a:t>
              </a:r>
              <a:r>
                <a:rPr lang="en-US" altLang="ko-KR" sz="1100" dirty="0" smtClean="0"/>
                <a:t>, constraint                </a:t>
              </a:r>
              <a:r>
                <a:rPr lang="ko-KR" altLang="en-US" sz="1100" dirty="0" smtClean="0"/>
                <a:t>를 </a:t>
              </a:r>
              <a:r>
                <a:rPr lang="en-US" altLang="ko-KR" sz="1100" b="1" dirty="0" smtClean="0"/>
                <a:t>inactive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라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한다</a:t>
              </a:r>
              <a:r>
                <a:rPr lang="en-US" altLang="ko-KR" sz="1100" dirty="0" smtClean="0"/>
                <a:t>. (equality constraints</a:t>
              </a:r>
              <a:r>
                <a:rPr lang="ko-KR" altLang="en-US" sz="1100" dirty="0" smtClean="0"/>
                <a:t>는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모든 </a:t>
              </a:r>
              <a:r>
                <a:rPr lang="en-US" altLang="ko-KR" sz="1100" dirty="0" smtClean="0"/>
                <a:t>feasible point </a:t>
              </a:r>
              <a:r>
                <a:rPr lang="ko-KR" altLang="en-US" sz="1100" dirty="0" smtClean="0"/>
                <a:t>에서 </a:t>
              </a:r>
              <a:r>
                <a:rPr lang="en-US" altLang="ko-KR" sz="1100" dirty="0" smtClean="0"/>
                <a:t>active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만약 </a:t>
              </a:r>
              <a:r>
                <a:rPr lang="en-US" altLang="ko-KR" sz="1100" dirty="0" smtClean="0"/>
                <a:t>inactive </a:t>
              </a:r>
              <a:r>
                <a:rPr lang="ko-KR" altLang="en-US" sz="1100" dirty="0" smtClean="0"/>
                <a:t>인 것들을 제거해도 </a:t>
              </a:r>
              <a:r>
                <a:rPr lang="en-US" altLang="ko-KR" sz="1100" dirty="0" smtClean="0"/>
                <a:t>feasible set </a:t>
              </a:r>
              <a:r>
                <a:rPr lang="ko-KR" altLang="en-US" sz="1100" dirty="0" smtClean="0"/>
                <a:t>이 변하지 않는다면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그 </a:t>
              </a:r>
              <a:r>
                <a:rPr lang="en-US" altLang="ko-KR" sz="1100" dirty="0" smtClean="0"/>
                <a:t>constraint </a:t>
              </a:r>
              <a:r>
                <a:rPr lang="ko-KR" altLang="en-US" sz="1100" dirty="0" smtClean="0"/>
                <a:t>를 </a:t>
              </a:r>
              <a:r>
                <a:rPr lang="en-US" altLang="ko-KR" sz="1100" b="1" dirty="0" smtClean="0"/>
                <a:t>redundant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라 한다</a:t>
              </a:r>
              <a:r>
                <a:rPr lang="en-US" altLang="ko-KR" sz="1100" dirty="0" smtClean="0"/>
                <a:t>.</a:t>
              </a:r>
            </a:p>
          </p:txBody>
        </p:sp>
        <p:pic>
          <p:nvPicPr>
            <p:cNvPr id="2050" name="Picture 2" descr="https://latex.codecogs.com/gif.latex?%5Cmathbf%7Bx%7D%5E%7B%5Cstar%20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90" y="1226476"/>
              <a:ext cx="1714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f_%7B0%7D%28%5Cmathbf%7Bx%7D%5E%7B%5Cstar%20%7D%29%3Dp%5E%7B%5Cstar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313" y="1197900"/>
              <a:ext cx="8382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atex.codecogs.com/gif.latex?%5Cmathbf%7Bx%7D%5E%7B%5Cstar%20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95" y="1226474"/>
              <a:ext cx="1714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X_%7Bopt%7D%3D%20%5Cleft%20%5C%7B%20%5Cmathbf%7Bx%7D%5Cmid%20f_%7Bi%7D%28%5Cmathbf%7Bx%7D%29%5Cleq%200%5C%2C%2C%20%5C%2Ci%3D1%2C...%2Cm%5C%2C%2C%5C%2C%5C%2C%5C%2Ch_%7Bi%7D%28%5Cmathbf%7Bx%7D%29%20%3D%200%5C%2C%2C%5C%2C%5C%2Ci%3D1%2C...%2Cp%5C%2C%2C%5C%2C%5C%2Cf_%7B0%7D%28%5Cmathbf%7Bx%7D%29%3D%20p%5E%7B%5Cstar%7D%20%5Cright%20%5C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26" y="1476144"/>
              <a:ext cx="53340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X_%7Bopt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00" y="2049722"/>
              <a:ext cx="314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f_%7B0%7D%28%5Cmathbf%7Bx%7D%29%5Cleq%20p%5E%7B%5Cstar%7D%20&amp;plus;%20%5Cepsilon%20%5C%2C%2C%28%5Cepsilon%20%3E%200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87" y="2601631"/>
              <a:ext cx="1666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909" y="267064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%5Cepsil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604" y="2671972"/>
              <a:ext cx="666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https://latex.codecogs.com/gif.latex?%5Cepsil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804" y="2670644"/>
              <a:ext cx="666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https://latex.codecogs.com/gif.latex?%5Cepsil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722" y="2670644"/>
              <a:ext cx="666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R%3E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02" y="3175962"/>
              <a:ext cx="4476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f_%7B0%7D%28%5Cmathbf%7Bx%7D%29%20%3D%20inf%5Cleft%20%5C%7B%20f_%7B0%7D%28%5Cmathbf%7Bz%7D%29%20%5Cmid%20f_%7Bi%7D%28%5Cmathbf%7Bz%7D%29%5Cleq%200%5C%2C%2C%5C%2C%5C%2Ci%3D1%2C...%2Cm%5C%2C%2C%5C%2C%5C%2C%5C%2Ch_%7Bi%7D%28%5Cmathbf%7Bz%7D%29%3D0%5C%2C%2C%5C%2C%5C%2Ci%3D1%2C...%2Cp%5C%2C%2C%5C%2C%5C%2C%5C%2C%5Cleft%20%5C%7C%20%5Cmathbf%7Bz-x%7D%20%5Cright%20%5C%7C_%7B2%7D%20%5Cleq%20R%20%5Cright%20%5C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511" y="3138786"/>
              <a:ext cx="62293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6324" y="321781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latex.codecogs.com/gif.latex?minimize%20%5C%2C%5C%2C%5C%2Cf_%7B0%7D%28%5Cmathbf%7Bz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806" y="3653696"/>
              <a:ext cx="1190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latex.codecogs.com/gif.latex?subject%20%5C%2C%5C%2C%5C%2Cto%5C%2C%5C%2C%5C%2Cf_%7Bi%7D%28%5Cmathbf%7Bz%7D%29%5Cleq%200%5C%2C%2C%5C%2C%5C%2C%5C%2Ci%3D1%2C...%2Cm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422" y="3943632"/>
              <a:ext cx="2543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h_%7Bi%7D%5Cmathbf%7B%28z%29%7D%3D0%5C%2C%2C%5C%2C%5C%2C%5C%2Ci%3D1%2C...%2Cp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051" y="4234941"/>
              <a:ext cx="16192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https://latex.codecogs.com/gif.latex?%5Cleft%20%5C%7C%20%5Cmathbf%7Bz-x%7D%20%5Cright%20%5C%7C_%7B2%7D%5Cleq%20R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051" y="4526250"/>
              <a:ext cx="9906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40" y="5438782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 descr="https://latex.codecogs.com/gif.latex?f_%7Bi%7D%28%5Cmathbf%7Bx%7D%29%3D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466" y="5370440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https://latex.codecogs.com/gif.latex?f_%7Bi%7D%28%5Cmathbf%7Bx%7D%29%5Cleq%20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699" y="5370439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86" y="5443095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그룹 45"/>
            <p:cNvGrpSpPr/>
            <p:nvPr/>
          </p:nvGrpSpPr>
          <p:grpSpPr>
            <a:xfrm>
              <a:off x="7649512" y="3733718"/>
              <a:ext cx="3841238" cy="1454638"/>
              <a:chOff x="7649512" y="3733718"/>
              <a:chExt cx="3841238" cy="1454638"/>
            </a:xfrm>
          </p:grpSpPr>
          <p:cxnSp>
            <p:nvCxnSpPr>
              <p:cNvPr id="9" name="직선 화살표 연결선 8"/>
              <p:cNvCxnSpPr/>
              <p:nvPr/>
            </p:nvCxnSpPr>
            <p:spPr>
              <a:xfrm>
                <a:off x="8205722" y="4716750"/>
                <a:ext cx="31671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8205722" y="3751987"/>
                <a:ext cx="0" cy="9659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자유형 14"/>
              <p:cNvSpPr/>
              <p:nvPr/>
            </p:nvSpPr>
            <p:spPr>
              <a:xfrm>
                <a:off x="8445731" y="3898669"/>
                <a:ext cx="2103120" cy="764808"/>
              </a:xfrm>
              <a:custGeom>
                <a:avLst/>
                <a:gdLst>
                  <a:gd name="connsiteX0" fmla="*/ 0 w 2103120"/>
                  <a:gd name="connsiteY0" fmla="*/ 0 h 764808"/>
                  <a:gd name="connsiteX1" fmla="*/ 631767 w 2103120"/>
                  <a:gd name="connsiteY1" fmla="*/ 665018 h 764808"/>
                  <a:gd name="connsiteX2" fmla="*/ 1080654 w 2103120"/>
                  <a:gd name="connsiteY2" fmla="*/ 58189 h 764808"/>
                  <a:gd name="connsiteX3" fmla="*/ 1895302 w 2103120"/>
                  <a:gd name="connsiteY3" fmla="*/ 764771 h 764808"/>
                  <a:gd name="connsiteX4" fmla="*/ 2103120 w 2103120"/>
                  <a:gd name="connsiteY4" fmla="*/ 83127 h 76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3120" h="764808">
                    <a:moveTo>
                      <a:pt x="0" y="0"/>
                    </a:moveTo>
                    <a:cubicBezTo>
                      <a:pt x="225829" y="327660"/>
                      <a:pt x="451658" y="655320"/>
                      <a:pt x="631767" y="665018"/>
                    </a:cubicBezTo>
                    <a:cubicBezTo>
                      <a:pt x="811876" y="674716"/>
                      <a:pt x="870065" y="41564"/>
                      <a:pt x="1080654" y="58189"/>
                    </a:cubicBezTo>
                    <a:cubicBezTo>
                      <a:pt x="1291243" y="74814"/>
                      <a:pt x="1724891" y="760615"/>
                      <a:pt x="1895302" y="764771"/>
                    </a:cubicBezTo>
                    <a:cubicBezTo>
                      <a:pt x="2065713" y="768927"/>
                      <a:pt x="2084416" y="426027"/>
                      <a:pt x="2103120" y="831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 flipH="1">
                <a:off x="9065031" y="45452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12" descr="https://latex.codecogs.com/gif.latex?%5Cmathbf%7Bx%7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5502" y="4735694"/>
                <a:ext cx="104775" cy="76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직선 화살표 연결선 34"/>
              <p:cNvCxnSpPr>
                <a:endCxn id="18" idx="4"/>
              </p:cNvCxnSpPr>
              <p:nvPr/>
            </p:nvCxnSpPr>
            <p:spPr>
              <a:xfrm flipV="1">
                <a:off x="9087890" y="4590961"/>
                <a:ext cx="0" cy="1257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18" idx="6"/>
              </p:cNvCxnSpPr>
              <p:nvPr/>
            </p:nvCxnSpPr>
            <p:spPr>
              <a:xfrm flipH="1" flipV="1">
                <a:off x="8909050" y="4568101"/>
                <a:ext cx="155981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>
                <a:stCxn id="18" idx="2"/>
              </p:cNvCxnSpPr>
              <p:nvPr/>
            </p:nvCxnSpPr>
            <p:spPr>
              <a:xfrm flipV="1">
                <a:off x="9110750" y="4566959"/>
                <a:ext cx="155574" cy="114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/>
              <p:nvPr/>
            </p:nvCxnSpPr>
            <p:spPr>
              <a:xfrm flipV="1">
                <a:off x="8919442" y="4575272"/>
                <a:ext cx="0" cy="1257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 flipV="1">
                <a:off x="9249698" y="4583249"/>
                <a:ext cx="0" cy="1257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2078" idx="0"/>
              </p:cNvCxnSpPr>
              <p:nvPr/>
            </p:nvCxnSpPr>
            <p:spPr>
              <a:xfrm flipV="1">
                <a:off x="8063133" y="4715607"/>
                <a:ext cx="845917" cy="235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7649512" y="4915016"/>
                <a:ext cx="1112420" cy="273340"/>
                <a:chOff x="7586471" y="4922611"/>
                <a:chExt cx="1112420" cy="273340"/>
              </a:xfrm>
            </p:grpSpPr>
            <p:pic>
              <p:nvPicPr>
                <p:cNvPr id="2078" name="Picture 30" descr="https://latex.codecogs.com/gif.latex?%5Cleft%20%5C%7C%20%5Cmathbf%7Bz-x%7D%20%5Cright%20%5C%7C_%7B2%7D%3DR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6471" y="4958688"/>
                  <a:ext cx="827242" cy="1590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내용 개체 틀 2"/>
                <p:cNvSpPr txBox="1">
                  <a:spLocks/>
                </p:cNvSpPr>
                <p:nvPr/>
              </p:nvSpPr>
              <p:spPr>
                <a:xfrm>
                  <a:off x="8363835" y="4922611"/>
                  <a:ext cx="327812" cy="27334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ko-KR" altLang="en-US" sz="1000" dirty="0" smtClean="0"/>
                    <a:t>인</a:t>
                  </a:r>
                  <a:endParaRPr lang="ko-KR" altLang="en-US" sz="1000" dirty="0"/>
                </a:p>
              </p:txBody>
            </p:sp>
            <p:pic>
              <p:nvPicPr>
                <p:cNvPr id="2080" name="Picture 32" descr="https://latex.codecogs.com/gif.latex?%5Cmathbf%7Bz%7D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3166" y="4992721"/>
                  <a:ext cx="85725" cy="76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내용 개체 틀 2"/>
              <p:cNvSpPr txBox="1">
                <a:spLocks/>
              </p:cNvSpPr>
              <p:nvPr/>
            </p:nvSpPr>
            <p:spPr>
              <a:xfrm>
                <a:off x="9789296" y="4848456"/>
                <a:ext cx="1701454" cy="2733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000" dirty="0" smtClean="0"/>
                  <a:t>Global optimal or optimal</a:t>
                </a:r>
                <a:endParaRPr lang="ko-KR" altLang="en-US" sz="1000" dirty="0"/>
              </a:p>
            </p:txBody>
          </p:sp>
          <p:cxnSp>
            <p:nvCxnSpPr>
              <p:cNvPr id="65" name="직선 화살표 연결선 64"/>
              <p:cNvCxnSpPr>
                <a:stCxn id="64" idx="0"/>
              </p:cNvCxnSpPr>
              <p:nvPr/>
            </p:nvCxnSpPr>
            <p:spPr>
              <a:xfrm flipH="1" flipV="1">
                <a:off x="10349345" y="4679167"/>
                <a:ext cx="290678" cy="169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내용 개체 틀 2"/>
              <p:cNvSpPr txBox="1">
                <a:spLocks/>
              </p:cNvSpPr>
              <p:nvPr/>
            </p:nvSpPr>
            <p:spPr>
              <a:xfrm>
                <a:off x="8582669" y="3733718"/>
                <a:ext cx="1115215" cy="2733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000" dirty="0" smtClean="0"/>
                  <a:t>Locally optimal</a:t>
                </a:r>
                <a:endParaRPr lang="ko-KR" altLang="en-US" sz="1000" dirty="0"/>
              </a:p>
            </p:txBody>
          </p:sp>
          <p:cxnSp>
            <p:nvCxnSpPr>
              <p:cNvPr id="71" name="직선 화살표 연결선 70"/>
              <p:cNvCxnSpPr>
                <a:endCxn id="18" idx="0"/>
              </p:cNvCxnSpPr>
              <p:nvPr/>
            </p:nvCxnSpPr>
            <p:spPr>
              <a:xfrm flipH="1">
                <a:off x="9087890" y="3897526"/>
                <a:ext cx="142999" cy="6477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86" name="Picture 38" descr="https://latex.codecogs.com/gif.latex?f_%7Bi%7D%28%5Cmathbf%7Bx%7D%29%3C%20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02" y="5638667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6" descr="https://latex.codecogs.com/gif.latex?f_%7Bi%7D%28%5Cmathbf%7Bx%7D%29%5Cleq%20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451" y="5638666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048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0" y="720034"/>
            <a:ext cx="11240193" cy="352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정의한 </a:t>
            </a:r>
            <a:r>
              <a:rPr lang="en-US" altLang="ko-KR" sz="1100" dirty="0" smtClean="0"/>
              <a:t>Optimization problem </a:t>
            </a:r>
            <a:r>
              <a:rPr lang="ko-KR" altLang="en-US" sz="1100" dirty="0" smtClean="0"/>
              <a:t>을 다른 형식으로 변형했을 때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여전히 그 해 집합이 변하지 않고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변형된 문제가 더 풀기 쉬워진다면 후자를 선택할 것이다</a:t>
            </a:r>
            <a:r>
              <a:rPr lang="en-US" altLang="ko-KR" sz="11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이처럼 </a:t>
            </a:r>
            <a:r>
              <a:rPr lang="en-US" altLang="ko-KR" sz="1100" dirty="0" smtClean="0"/>
              <a:t>Original </a:t>
            </a:r>
            <a:r>
              <a:rPr lang="ko-KR" altLang="en-US" sz="1100" dirty="0" smtClean="0"/>
              <a:t>문제가 풀기 어려운 형태라면 문제를 풀기 쉬운 형태로 변환하면서 그 해 집합을 보존하는 방법을 찾아보게 되고 위 형식에서 </a:t>
            </a:r>
            <a:endParaRPr lang="en-US" altLang="ko-KR" sz="1100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100" dirty="0" smtClean="0"/>
              <a:t>objective, constraints </a:t>
            </a:r>
            <a:r>
              <a:rPr lang="ko-KR" altLang="en-US" sz="1100" dirty="0" smtClean="0"/>
              <a:t>의 함수를 어떻게 변형하면 해 집합을 유지하면서 바꿀 수 있을까</a:t>
            </a:r>
            <a:r>
              <a:rPr lang="en-US" altLang="ko-KR" sz="1100" dirty="0" smtClean="0"/>
              <a:t>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100" dirty="0" smtClean="0"/>
              <a:t>X </a:t>
            </a:r>
            <a:r>
              <a:rPr lang="ko-KR" altLang="en-US" sz="1100" dirty="0" smtClean="0"/>
              <a:t>자체 변수를 변환하여 해 집합을 유지하면서 바꿀 수 있을까</a:t>
            </a:r>
            <a:r>
              <a:rPr lang="en-US" altLang="ko-KR" sz="1100" dirty="0" smtClean="0"/>
              <a:t>?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100" dirty="0" smtClean="0"/>
              <a:t>Inequality 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equality </a:t>
            </a:r>
            <a:r>
              <a:rPr lang="ko-KR" altLang="en-US" sz="1100" dirty="0" smtClean="0"/>
              <a:t>로 바꾸면서 해 집합을 유지하고 바꿀 수 있을까</a:t>
            </a:r>
            <a:r>
              <a:rPr lang="en-US" altLang="ko-KR" sz="1100" dirty="0" smtClean="0"/>
              <a:t>?</a:t>
            </a:r>
            <a:endParaRPr lang="en-US" altLang="ko-KR" sz="1100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100" dirty="0" smtClean="0"/>
              <a:t>…. </a:t>
            </a:r>
            <a:r>
              <a:rPr lang="ko-KR" altLang="en-US" sz="1100" dirty="0" smtClean="0"/>
              <a:t>추후에 더</a:t>
            </a:r>
            <a:endParaRPr lang="en-US" altLang="ko-KR" sz="11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31370" y="1248298"/>
            <a:ext cx="4218660" cy="1021076"/>
            <a:chOff x="231370" y="973978"/>
            <a:chExt cx="4218660" cy="1021076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31370" y="980902"/>
              <a:ext cx="832659" cy="3075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/>
                <a:t>notation</a:t>
              </a:r>
              <a:endParaRPr lang="ko-KR" altLang="en-US" sz="1100" b="1" dirty="0"/>
            </a:p>
          </p:txBody>
        </p:sp>
        <p:pic>
          <p:nvPicPr>
            <p:cNvPr id="8" name="Picture 2" descr="https://latex.codecogs.com/gif.latex?minimize%5C%2C%5C%2C%5C%2Cf_%7B0%7D%28%5Cmathbf%7Bx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80" y="1085762"/>
              <a:ext cx="1209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246910" y="980902"/>
              <a:ext cx="3136958" cy="10141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https://latex.codecogs.com/gif.latex?subject%5C%2C%5C%2C%5C%2Cto%5C%2C%5C%2C%5C%2Cf_%7Bi%7D%28%5Cmathbf%7Bx%7D%29%20%5Cleq%200%5C%2C%2C%5C%2C%5C%2C%5C%2Ci%3D1%2C...%2C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80" y="1351210"/>
              <a:ext cx="2562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latex.codecogs.com/gif.latex?h_%7Bi%7D%28%5Cmathbf%7Bx%7D%29%20%3D%200%5C%2C%2C%5C%2C%5C%2C%5C%2Ci%3D1%2C...%2C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533" y="1616658"/>
              <a:ext cx="1638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3280099" y="973978"/>
              <a:ext cx="1169931" cy="2675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/>
                <a:t>Standard form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55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1780309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Basic terminology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1371" y="913422"/>
            <a:ext cx="2520142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 smtClean="0"/>
              <a:t>Equivalent problems</a:t>
            </a:r>
            <a:endParaRPr lang="ko-KR" altLang="en-US" sz="11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1371" y="1186761"/>
            <a:ext cx="11647516" cy="32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비공식적인 방법으로 </a:t>
            </a:r>
            <a:r>
              <a:rPr lang="en-US" altLang="ko-KR" sz="1100" dirty="0" smtClean="0"/>
              <a:t>optimization problem</a:t>
            </a:r>
            <a:r>
              <a:rPr lang="ko-KR" altLang="en-US" sz="1100" dirty="0" smtClean="0"/>
              <a:t>들의 동치</a:t>
            </a:r>
            <a:r>
              <a:rPr lang="en-US" altLang="ko-KR" sz="1100" dirty="0" smtClean="0"/>
              <a:t>(equivalent) </a:t>
            </a:r>
            <a:r>
              <a:rPr lang="ko-KR" altLang="en-US" sz="1100" dirty="0" smtClean="0"/>
              <a:t>의 개념을 이용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만약 하나의 문제의 해에서 다른 하나의 문제의 해를 쉽게 찾을 수 있다면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반대의 경우도 마찬가지로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두 문제를 동치라 한다</a:t>
            </a:r>
            <a:r>
              <a:rPr lang="en-US" altLang="ko-KR" sz="11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간단한 예시</a:t>
            </a:r>
            <a:r>
              <a:rPr lang="en-US" altLang="ko-KR" sz="11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이 문제는 </a:t>
            </a:r>
            <a:r>
              <a:rPr lang="en-US" altLang="ko-KR" sz="1100" dirty="0" smtClean="0"/>
              <a:t>standard form problem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objective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inequality constraints 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0 </a:t>
            </a:r>
            <a:r>
              <a:rPr lang="ko-KR" altLang="en-US" sz="1100" dirty="0" smtClean="0"/>
              <a:t>보다 큰 상수를 곱하고</a:t>
            </a:r>
            <a:r>
              <a:rPr lang="en-US" altLang="ko-KR" sz="1100" dirty="0" smtClean="0"/>
              <a:t>, equality constraints 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0 </a:t>
            </a:r>
            <a:r>
              <a:rPr lang="ko-KR" altLang="en-US" sz="1100" dirty="0" smtClean="0"/>
              <a:t>이 아닌 상수를 곱한 것이다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결과적으로 두 문제의 </a:t>
            </a:r>
            <a:r>
              <a:rPr lang="en-US" altLang="ko-KR" sz="1100" dirty="0" smtClean="0"/>
              <a:t>feasible set</a:t>
            </a:r>
            <a:r>
              <a:rPr lang="ko-KR" altLang="en-US" sz="1100" dirty="0" smtClean="0"/>
              <a:t>은 동일하다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직관적인 예시 </a:t>
            </a:r>
            <a:r>
              <a:rPr lang="en-US" altLang="ko-KR" sz="1100" dirty="0" smtClean="0"/>
              <a:t>:            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최적해는</a:t>
            </a:r>
            <a:r>
              <a:rPr lang="ko-KR" altLang="en-US" sz="1100" dirty="0" smtClean="0"/>
              <a:t>                                       이 </a:t>
            </a:r>
            <a:r>
              <a:rPr lang="en-US" altLang="ko-KR" sz="1100" dirty="0" smtClean="0"/>
              <a:t>0 </a:t>
            </a:r>
            <a:r>
              <a:rPr lang="ko-KR" altLang="en-US" sz="1100" dirty="0" smtClean="0"/>
              <a:t>일 때이므로 </a:t>
            </a:r>
            <a:r>
              <a:rPr lang="en-US" altLang="ko-KR" sz="1100" dirty="0" smtClean="0"/>
              <a:t>x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으로 동일</a:t>
            </a:r>
            <a:r>
              <a:rPr lang="en-US" altLang="ko-KR" sz="11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A point    is optimal for the original problem(standard form problem) if and only if it is optimal for the scaled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그래서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두 문제를 동치</a:t>
            </a:r>
            <a:r>
              <a:rPr lang="en-US" altLang="ko-KR" sz="1100" dirty="0" smtClean="0"/>
              <a:t>(equivalent) </a:t>
            </a:r>
            <a:r>
              <a:rPr lang="ko-KR" altLang="en-US" sz="1100" dirty="0" smtClean="0"/>
              <a:t>라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877695" y="1747127"/>
            <a:ext cx="3029672" cy="1393596"/>
            <a:chOff x="6713913" y="1757670"/>
            <a:chExt cx="3029672" cy="1393596"/>
          </a:xfrm>
        </p:grpSpPr>
        <p:pic>
          <p:nvPicPr>
            <p:cNvPr id="10" name="Picture 2" descr="https://latex.codecogs.com/gif.latex?minimize%5C%2C%5C%2C%5C%2Cf_%7B0%7D%28%5Cmathbf%7Bx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036" y="1838632"/>
              <a:ext cx="1209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s://latex.codecogs.com/gif.latex?subject%5C%2C%5C%2C%5C%2Cto%5C%2C%5C%2C%5C%2Cf_%7Bi%7D%28%5Cmathbf%7Bx%7D%29%20%5Cleq%200%5C%2C%2C%5C%2C%5C%2C%5C%2Ci%3D1%2C...%2C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191" y="2148920"/>
              <a:ext cx="2562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latex.codecogs.com/gif.latex?h_%7Bi%7D%28%5Cmathbf%7Bx%7D%29%20%3D%200%5C%2C%2C%5C%2C%5C%2C%5C%2Ci%3D1%2C...%2C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116" y="2460040"/>
              <a:ext cx="1638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713913" y="1757670"/>
              <a:ext cx="3029672" cy="10740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713913" y="2877926"/>
              <a:ext cx="2520142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Standard form problem</a:t>
              </a:r>
              <a:endParaRPr lang="ko-KR" altLang="en-US" sz="11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00695" y="1747127"/>
            <a:ext cx="5505480" cy="1404139"/>
            <a:chOff x="1400695" y="1747127"/>
            <a:chExt cx="5505480" cy="1404139"/>
          </a:xfrm>
        </p:grpSpPr>
        <p:pic>
          <p:nvPicPr>
            <p:cNvPr id="2050" name="Picture 2" descr="https://latex.codecogs.com/gif.latex?minimize%5C%2C%5C%2C%5C%2C%20%5Ctilde%7Bf%7D%28%5Cmathbf%7Bx%7D%29%3D%5Calpha%20_%7B0%7Df_%7B0%7D%28%5Cmathbf%7Bx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272" y="1828089"/>
              <a:ext cx="19526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subject%20%5C%2C%5C%2C%5C%2C%20to%5C%2C%5C%2C%5C%2C%5Ctilde%7Bf%7D_%7Bi%7D%28%5Cmathbf%7Bx%7D%29%3D%5Calpha%20_%7Bi%7Df_%7Bi%7D%28%5Cmathbf%7Bx%7D%29%5Cleq%200%5C%2C%2C%5C%2C%5C%2C%5C%2Ci%3D1%2C...%2C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83" y="2136318"/>
              <a:ext cx="33147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%5Ctilde%7Bh%7D_%7Bi%7D%28%5Cmathbf%7Bx%7D%29%3D%5Cbeta%20_%7Bi%7Dh_%7Bi%7D%28%5Cmathbf%7Bx%7D%29%3D%200%5C%2C%2C%5C%2C%5C%2C%5C%2Ci%3D1%2C...%2C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507" y="2449497"/>
              <a:ext cx="23907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400695" y="1747127"/>
              <a:ext cx="5505480" cy="10845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1400695" y="2877926"/>
              <a:ext cx="2520142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Scaled problem</a:t>
              </a:r>
              <a:endParaRPr lang="ko-KR" altLang="en-US" sz="1100" dirty="0"/>
            </a:p>
          </p:txBody>
        </p:sp>
        <p:pic>
          <p:nvPicPr>
            <p:cNvPr id="2058" name="Picture 10" descr="https://latex.codecogs.com/gif.latex?%5Calpha%20_%7Bi%7D%3E%200%5C%2C%2C%5C%2C%5C%2C%5C%2Ci%3D0%2C...%2C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753" y="2182287"/>
              <a:ext cx="14859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beta%20_%7Bi%7D%5Cneq%200%5C%2C%2C%5C%2C%5C%2C%5C%2Ci%3D1%2C...%2C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753" y="2502231"/>
              <a:ext cx="14097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 descr="https://latex.codecogs.com/gif.latex?2x%5E%7B2%7D%2C%20x%5E%7B2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89" y="3465117"/>
            <a:ext cx="4857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atex.codecogs.com/gif.latex?%282x%5E%7B2%7D%29%27%3D4x%5C%2C%2C%5C%2C%5C%2C%5C%2C%28x%5E%7B2%7D%29%27%20%3D%202x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84" y="3465117"/>
            <a:ext cx="1771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atex.codecogs.com/gif.latex?%5Cmathbf%7Bx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8" y="3803708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2105948" y="855496"/>
            <a:ext cx="2867891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>
                <a:solidFill>
                  <a:srgbClr val="FF0000"/>
                </a:solidFill>
              </a:rPr>
              <a:t>직관적인 이해를 바탕으로 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3233651" y="297788"/>
            <a:ext cx="104916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smtClean="0">
                <a:solidFill>
                  <a:srgbClr val="FF0000"/>
                </a:solidFill>
              </a:rPr>
              <a:t>개념 설명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81644" y="5175282"/>
            <a:ext cx="0" cy="1097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81644" y="6272563"/>
            <a:ext cx="13300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6507" y="5469641"/>
            <a:ext cx="1496984" cy="102736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7" idx="1"/>
          </p:cNvCxnSpPr>
          <p:nvPr/>
        </p:nvCxnSpPr>
        <p:spPr>
          <a:xfrm flipH="1">
            <a:off x="1205000" y="5526066"/>
            <a:ext cx="858952" cy="46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/>
          <p:cNvSpPr txBox="1">
            <a:spLocks/>
          </p:cNvSpPr>
          <p:nvPr/>
        </p:nvSpPr>
        <p:spPr>
          <a:xfrm>
            <a:off x="2063952" y="5389396"/>
            <a:ext cx="1433946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Objective function</a:t>
            </a:r>
            <a:endParaRPr lang="ko-KR" altLang="en-US" sz="1100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941993" y="4869105"/>
            <a:ext cx="944996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Linear case</a:t>
            </a:r>
            <a:endParaRPr lang="ko-KR" altLang="en-US" sz="1100" dirty="0"/>
          </a:p>
        </p:txBody>
      </p:sp>
      <p:pic>
        <p:nvPicPr>
          <p:cNvPr id="1026" name="Picture 2" descr="https://latex.codecogs.com/gif.latex?%5Cmathbf%7Bw%5E%7BT%7Dx%7D%20%3D%20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07" y="5647722"/>
            <a:ext cx="676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alpha%20_%7B0%7D%5Cmathbf%7Bw%5E%7BT%7Dx%7D%20%3D%20%5Calpha%20_%7B0%7Dd%5C%2C%2C%5C%2C%5C%2C%5Calpha%20_%7B0%7D%20%3E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5965256"/>
            <a:ext cx="16859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5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1780309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Basic terminology</a:t>
            </a:r>
            <a:endParaRPr lang="ko-KR" altLang="en-US" sz="14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9154" y="582082"/>
            <a:ext cx="2565747" cy="1007200"/>
            <a:chOff x="8129154" y="582082"/>
            <a:chExt cx="2565747" cy="1007200"/>
          </a:xfrm>
        </p:grpSpPr>
        <p:sp>
          <p:nvSpPr>
            <p:cNvPr id="9" name="직사각형 8"/>
            <p:cNvSpPr/>
            <p:nvPr/>
          </p:nvSpPr>
          <p:spPr>
            <a:xfrm>
              <a:off x="8188036" y="776752"/>
              <a:ext cx="415637" cy="506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0" name="Picture 8" descr="https://latex.codecogs.com/gif.latex?%5Cmathbf%7Bdom%7D%5C%2C%5Cmathcal%7BD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9154" y="1359108"/>
              <a:ext cx="5334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844742" y="1029974"/>
              <a:ext cx="565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9651076" y="781751"/>
              <a:ext cx="415637" cy="506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https://latex.codecogs.com/gif.latex?%5Cphi%20%3A%5Cmathbb%7BR%7D%5E%7Bn%7D%5Crightarrow%20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554" y="582082"/>
              <a:ext cx="923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9398462" y="1315942"/>
              <a:ext cx="591589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image</a:t>
              </a:r>
              <a:endParaRPr lang="ko-KR" altLang="en-US" sz="1100" dirty="0"/>
            </a:p>
          </p:txBody>
        </p:sp>
        <p:pic>
          <p:nvPicPr>
            <p:cNvPr id="3084" name="Picture 12" descr="https://latex.codecogs.com/gif.latex?%5Csupseteq%20%5Cmathbf%7Bdom%7D%5C%2C%5Cmathcal%7BD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051" y="1359108"/>
              <a:ext cx="7048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231370" y="462134"/>
            <a:ext cx="11481263" cy="5304636"/>
            <a:chOff x="231370" y="462134"/>
            <a:chExt cx="11481263" cy="5304636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231370" y="913422"/>
              <a:ext cx="3451167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b="1" dirty="0" smtClean="0"/>
                <a:t>Equivalent problems(change of variables)</a:t>
              </a:r>
              <a:endParaRPr lang="ko-KR" altLang="en-US" sz="1100" b="1" dirty="0"/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231370" y="1186761"/>
              <a:ext cx="11481263" cy="38175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Suppose                    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is one-to-one, with image covering the problem domain    ,  ex:                          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We define functions    and     as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Now consider the problem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                                                                                           with variable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                             Problem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We say that the standard form problem and problem are related by the change of variable or substitution of variable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The two problems are clearly equivalent : if    solves the problem, then                   solves the problem; </a:t>
              </a: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If    solves the problem, then                solves the problem.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%5Cphi%20%3A%5Cmathbb%7BR%7D%5E%7Bn%7D%5Crightarrow%20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33" y="1216234"/>
              <a:ext cx="923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mathcal%7B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535" y="1235283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%5Cphi%28%5Cmathbf%7Bdom%7D%5C%2C%5Cphi%29%5Csupseteq%20%5Cmathcal%7B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600" y="1192709"/>
              <a:ext cx="1095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8395854" y="1725951"/>
              <a:ext cx="2867891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>
                  <a:solidFill>
                    <a:srgbClr val="92D050"/>
                  </a:solidFill>
                </a:rPr>
                <a:t>왜 이런 함수를</a:t>
              </a:r>
              <a:r>
                <a:rPr lang="en-US" altLang="ko-KR" sz="1100" dirty="0" smtClean="0">
                  <a:solidFill>
                    <a:srgbClr val="92D050"/>
                  </a:solidFill>
                </a:rPr>
                <a:t>? </a:t>
              </a:r>
              <a:r>
                <a:rPr lang="ko-KR" altLang="en-US" sz="1100" dirty="0" smtClean="0">
                  <a:solidFill>
                    <a:srgbClr val="92D050"/>
                  </a:solidFill>
                </a:rPr>
                <a:t>예시 필요 이해가 잘 안됨</a:t>
              </a:r>
              <a:endParaRPr lang="ko-KR" altLang="en-US" sz="1100" dirty="0">
                <a:solidFill>
                  <a:srgbClr val="92D050"/>
                </a:solidFill>
              </a:endParaRPr>
            </a:p>
          </p:txBody>
        </p:sp>
        <p:pic>
          <p:nvPicPr>
            <p:cNvPr id="3086" name="Picture 14" descr="https://latex.codecogs.com/gif.latex?%5Ctilde%7Bf%7D_%7Bi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25" y="1452612"/>
              <a:ext cx="1238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%5Ctilde%7Bh%7D_%7Bi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560" y="1460102"/>
              <a:ext cx="123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tilde%7Bf%7D_%7Bi%7D%28%5Cmathbf%7Bz%7D%29%20%3D%20f_%7Bi%7D%28%5Cphi%28%5Cmathbf%7Bz%7D%29%5C%2C%2C%5C%2C%5C%2Ci%3D0%2C...%2Cm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140" y="1812600"/>
              <a:ext cx="20859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%5Ctilde%7Bh%7D_%7Bi%7D%28%5Cmathbf%7Bz%7D%29%20%3D%20h_%7Bi%7D%28%5Cphi%28%5Cmathbf%7Bz%7D%29%5C%2C%2C%5C%2C%5C%2Ci%3D1%2C...%2Cp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537" y="1813155"/>
              <a:ext cx="20383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minimize%5C%2C%5C%2C%5C%2C%5Ctilde%7Bf%7D_%7B0%7D%28%5Cmathbf%7Bz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338" y="2317622"/>
              <a:ext cx="11906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subject%5C%2C%5C%2C%5C%2Cto%5C%2C%5C%2C%5C%2C%5Ctilde%7Bf%7D_%7Bi%7D%28%5Cmathbf%7Bz%7D%29%5Cleq%200%5C%2C%2C%5C%2C%5C%2C%5C%2Ci%3D1%2C...%2Cm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876" y="2622064"/>
              <a:ext cx="25431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https://latex.codecogs.com/gif.latex?%5Ctilde%7Bh%7D_%7Bi%7D%28%5Cmathbf%7Bz%7D%29%3D0%5C%2C%2C%5C%2C%5C%2C%5C%2Ci%3D1%2C...%2Cp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666" y="2921825"/>
              <a:ext cx="16192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%5Cmathbf%7Bz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436" y="2945637"/>
              <a:ext cx="857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그룹 31"/>
            <p:cNvGrpSpPr/>
            <p:nvPr/>
          </p:nvGrpSpPr>
          <p:grpSpPr>
            <a:xfrm>
              <a:off x="7819506" y="2286939"/>
              <a:ext cx="3029672" cy="1393596"/>
              <a:chOff x="6713913" y="1757670"/>
              <a:chExt cx="3029672" cy="1393596"/>
            </a:xfrm>
          </p:grpSpPr>
          <p:pic>
            <p:nvPicPr>
              <p:cNvPr id="33" name="Picture 2" descr="https://latex.codecogs.com/gif.latex?minimize%5C%2C%5C%2C%5C%2Cf_%7B0%7D%28%5Cmathbf%7Bx%7D%2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3036" y="1838632"/>
                <a:ext cx="120967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https://latex.codecogs.com/gif.latex?subject%5C%2C%5C%2C%5C%2Cto%5C%2C%5C%2C%5C%2Cf_%7Bi%7D%28%5Cmathbf%7Bx%7D%29%20%5Cleq%200%5C%2C%2C%5C%2C%5C%2C%5C%2Ci%3D1%2C...%2Cm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8191" y="2148920"/>
                <a:ext cx="256222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https://latex.codecogs.com/gif.latex?h_%7Bi%7D%28%5Cmathbf%7Bx%7D%29%20%3D%200%5C%2C%2C%5C%2C%5C%2C%5C%2Ci%3D1%2C...%2Cp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2116" y="2460040"/>
                <a:ext cx="163830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6713913" y="1757670"/>
                <a:ext cx="3029672" cy="107403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내용 개체 틀 2"/>
              <p:cNvSpPr txBox="1">
                <a:spLocks/>
              </p:cNvSpPr>
              <p:nvPr/>
            </p:nvSpPr>
            <p:spPr>
              <a:xfrm>
                <a:off x="6713913" y="2877926"/>
                <a:ext cx="2520142" cy="2733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100" dirty="0" smtClean="0"/>
                  <a:t>Standard form problem</a:t>
                </a:r>
                <a:endParaRPr lang="ko-KR" altLang="en-US" sz="11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2543695" y="2286000"/>
              <a:ext cx="4272741" cy="10749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02" name="Picture 30" descr="https://latex.codecogs.com/gif.latex?%5Cmathbf%7Bx%7D%20%3D%20%5Cphi%20%28%5Cmathbf%7Bz%7D%2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973" y="3984001"/>
              <a:ext cx="647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501" y="4329340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https://latex.codecogs.com/gif.latex?%5Cmathbf%7Bz%7D%20%3D%20%5Cphi%20%5E%7B-1%7D%28%5Cmathbf%7Bx%7D%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262" y="4235504"/>
              <a:ext cx="8096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8" descr="https://latex.codecogs.com/gif.latex?%5Cmathbf%7Bz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20" y="4624808"/>
              <a:ext cx="857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0" descr="https://latex.codecogs.com/gif.latex?%5Cmathbf%7Bx%7D%20%3D%20%5Cphi%20%28%5Cmathbf%7Bz%7D%2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324" y="4555794"/>
              <a:ext cx="647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내용 개체 틀 2"/>
            <p:cNvSpPr txBox="1">
              <a:spLocks/>
            </p:cNvSpPr>
            <p:nvPr/>
          </p:nvSpPr>
          <p:spPr>
            <a:xfrm>
              <a:off x="3453937" y="462134"/>
              <a:ext cx="2867891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>
                  <a:solidFill>
                    <a:srgbClr val="92D050"/>
                  </a:solidFill>
                </a:rPr>
                <a:t>예시가 없어서 이해가 잘 안됨</a:t>
              </a:r>
              <a:r>
                <a:rPr lang="en-US" altLang="ko-KR" sz="1100" dirty="0" smtClean="0">
                  <a:solidFill>
                    <a:srgbClr val="92D050"/>
                  </a:solidFill>
                </a:rPr>
                <a:t>.</a:t>
              </a:r>
              <a:endParaRPr lang="ko-KR" altLang="en-US" sz="1100" dirty="0">
                <a:solidFill>
                  <a:srgbClr val="92D050"/>
                </a:solidFill>
              </a:endParaRPr>
            </a:p>
          </p:txBody>
        </p:sp>
        <p:sp>
          <p:nvSpPr>
            <p:cNvPr id="40" name="내용 개체 틀 2"/>
            <p:cNvSpPr txBox="1">
              <a:spLocks/>
            </p:cNvSpPr>
            <p:nvPr/>
          </p:nvSpPr>
          <p:spPr>
            <a:xfrm>
              <a:off x="813378" y="5493430"/>
              <a:ext cx="2867891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>
                  <a:solidFill>
                    <a:srgbClr val="FF0000"/>
                  </a:solidFill>
                </a:rPr>
                <a:t>그냥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x = 2z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같은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one-to-one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형식 이해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15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1780309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Basic terminology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1370" y="913422"/>
            <a:ext cx="545453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 smtClean="0"/>
              <a:t>Equivalent problems(transformation of objective and constraints functions)</a:t>
            </a:r>
            <a:endParaRPr lang="ko-KR" altLang="en-US" sz="11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1370" y="1184109"/>
            <a:ext cx="11697394" cy="4776116"/>
            <a:chOff x="231370" y="1184109"/>
            <a:chExt cx="11697394" cy="4776116"/>
          </a:xfrm>
        </p:grpSpPr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31370" y="1186762"/>
              <a:ext cx="11697394" cy="4773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         </a:t>
              </a:r>
              <a:r>
                <a:rPr lang="ko-KR" altLang="en-US" sz="1100" dirty="0" smtClean="0"/>
                <a:t>가 </a:t>
              </a:r>
              <a:r>
                <a:rPr lang="en-US" altLang="ko-KR" sz="1100" dirty="0" smtClean="0"/>
                <a:t>monotone increasing </a:t>
              </a:r>
              <a:r>
                <a:rPr lang="ko-KR" altLang="en-US" sz="1100" dirty="0" smtClean="0"/>
                <a:t>이라 가정하자</a:t>
              </a:r>
              <a:r>
                <a:rPr lang="en-US" altLang="ko-KR" sz="1100" dirty="0" smtClean="0"/>
                <a:t>.                              </a:t>
              </a:r>
              <a:r>
                <a:rPr lang="ko-KR" altLang="en-US" sz="1100" dirty="0" smtClean="0"/>
                <a:t>는                  가            인 경우에만 성립하는 경우를 만족한다 하고</a:t>
              </a:r>
              <a:r>
                <a:rPr lang="en-US" altLang="ko-KR" sz="1100" dirty="0" smtClean="0"/>
                <a:t>,                                      </a:t>
              </a:r>
              <a:r>
                <a:rPr lang="ko-KR" altLang="en-US" sz="1100" dirty="0" smtClean="0"/>
                <a:t>는</a:t>
              </a: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</a:t>
              </a:r>
              <a:r>
                <a:rPr lang="ko-KR" altLang="en-US" sz="1100" dirty="0" smtClean="0"/>
                <a:t>가             인 경우에만 성립한다고 가정하자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그리고         </a:t>
              </a:r>
              <a:r>
                <a:rPr lang="ko-KR" altLang="en-US" sz="1100" dirty="0" err="1" smtClean="0"/>
                <a:t>를</a:t>
              </a:r>
              <a:r>
                <a:rPr lang="ko-KR" altLang="en-US" sz="1100" dirty="0" smtClean="0"/>
                <a:t> 다음과 같이 정의하자</a:t>
              </a:r>
              <a:r>
                <a:rPr lang="en-US" altLang="ko-KR" sz="1100" dirty="0" smtClean="0"/>
                <a:t>.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그럼 아래와 같이 정의한 문제와 </a:t>
              </a:r>
              <a:r>
                <a:rPr lang="en-US" altLang="ko-KR" sz="1100" dirty="0" smtClean="0"/>
                <a:t>standard form problem</a:t>
              </a:r>
              <a:r>
                <a:rPr lang="ko-KR" altLang="en-US" sz="1100" dirty="0" smtClean="0"/>
                <a:t>은 동치이다</a:t>
              </a:r>
              <a:r>
                <a:rPr lang="en-US" altLang="ko-KR" sz="1100" dirty="0" smtClean="0"/>
                <a:t>.  (</a:t>
              </a:r>
              <a:r>
                <a:rPr lang="ko-KR" altLang="en-US" sz="1100" dirty="0" smtClean="0"/>
                <a:t>실제로 </a:t>
              </a:r>
              <a:r>
                <a:rPr lang="en-US" altLang="ko-KR" sz="1100" dirty="0" smtClean="0"/>
                <a:t>feasible set </a:t>
              </a:r>
              <a:r>
                <a:rPr lang="ko-KR" altLang="en-US" sz="1100" dirty="0" smtClean="0"/>
                <a:t>과 </a:t>
              </a:r>
              <a:r>
                <a:rPr lang="en-US" altLang="ko-KR" sz="1100" dirty="0" smtClean="0"/>
                <a:t>optimal point </a:t>
              </a:r>
              <a:r>
                <a:rPr lang="ko-KR" altLang="en-US" sz="1100" dirty="0" smtClean="0"/>
                <a:t>가 동일하다</a:t>
              </a:r>
              <a:r>
                <a:rPr lang="en-US" altLang="ko-KR" sz="1100" dirty="0" smtClean="0"/>
                <a:t>.)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앞 전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equivalent problem </a:t>
              </a:r>
              <a:r>
                <a:rPr lang="ko-KR" altLang="en-US" sz="1100" dirty="0" smtClean="0"/>
                <a:t>을 소개할 때 쓰인 예제는 이     가 모두 </a:t>
              </a:r>
              <a:r>
                <a:rPr lang="en-US" altLang="ko-KR" sz="1100" dirty="0" smtClean="0"/>
                <a:t>linear </a:t>
              </a:r>
              <a:r>
                <a:rPr lang="ko-KR" altLang="en-US" sz="1100" dirty="0" smtClean="0"/>
                <a:t>한 경우에 속한다</a:t>
              </a:r>
              <a:r>
                <a:rPr lang="en-US" altLang="ko-KR" sz="1100" dirty="0" smtClean="0"/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예제 </a:t>
              </a:r>
              <a:r>
                <a:rPr lang="en-US" altLang="ko-KR" sz="1100" dirty="0" smtClean="0"/>
                <a:t>: Least-norm , Least-norm-squared  (unconstrained Euclidean norm minimization problem)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                                   with variable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Norm 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non-negative </a:t>
              </a:r>
              <a:r>
                <a:rPr lang="ko-KR" altLang="en-US" sz="1100" dirty="0" smtClean="0"/>
                <a:t>이므로 목적 함수에 제곱 함수를 취하는 행위는 </a:t>
              </a:r>
              <a:r>
                <a:rPr lang="en-US" altLang="ko-KR" sz="1100" dirty="0" smtClean="0"/>
                <a:t>monotone increasing </a:t>
              </a:r>
              <a:r>
                <a:rPr lang="ko-KR" altLang="en-US" sz="1100" dirty="0" smtClean="0"/>
                <a:t>이다</a:t>
              </a:r>
              <a:r>
                <a:rPr lang="en-US" altLang="ko-KR" sz="1100" dirty="0" smtClean="0"/>
                <a:t>. </a:t>
              </a:r>
              <a:r>
                <a:rPr lang="ko-KR" altLang="en-US" sz="1100" dirty="0" smtClean="0"/>
                <a:t>그래서</a:t>
              </a: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11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100" dirty="0" smtClean="0"/>
                <a:t>이 두 문제는 동치이다</a:t>
              </a:r>
              <a:r>
                <a:rPr lang="en-US" altLang="ko-KR" sz="1100" dirty="0" smtClean="0"/>
                <a:t>. </a:t>
              </a:r>
            </a:p>
          </p:txBody>
        </p:sp>
        <p:pic>
          <p:nvPicPr>
            <p:cNvPr id="4098" name="Picture 2" descr="https://latex.codecogs.com/gif.latex?%5Cpsi%20_%7B0%7D%3A%5Cmathbb%7BR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42" y="1222210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latex.codecogs.com/gif.latex?%5Cpsi%20_%7B1%7D%2C...%2C%5Cpsi%20_%7Bm%7D%20%3A%20%5Cmathbb%7BR%7D%5Crightarrow%20%5Cmathbb%7BR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487" y="1222209"/>
              <a:ext cx="13716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atex.codecogs.com/gif.latex?%5Cpsi%20_%7Bi%7D%28u%29%5Cleq%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040" y="1203159"/>
              <a:ext cx="704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u%5Cleq%2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843" y="1222209"/>
              <a:ext cx="4191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%5Cpsi%20_%7Bm&amp;plus;1%7D%2C...%2C%5Cpsi%20_%7Bm&amp;plus;p%7D%3A%5Cmathbb%7BR%7D%5Crightarrow%20%5Cmathbb%7BR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9779" y="1184109"/>
              <a:ext cx="1733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https://latex.codecogs.com/gif.latex?%5Cpsi%20_%7Bi%7D%28u%29%3D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42" y="1496367"/>
              <a:ext cx="704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https://latex.codecogs.com/gif.latex?u%3D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484" y="1529704"/>
              <a:ext cx="4095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%5Ctilde%7Bf%7D_%7Bi%7D%2C%20%5Ctilde%7Bh%7D_%7Bi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5" y="1760182"/>
              <a:ext cx="3429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https://latex.codecogs.com/gif.latex?%5Ctilde%7Bf%7D_%7Bi%7D%28x%29%20%3D%20%5Cpsi%20_%7Bi%7D%28f_%7Bi%7D%28x%29%29%5C%2C%2C%5C%2C%5C%2C%5C%2Ci%3D0%2C...%2C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42" y="2053389"/>
              <a:ext cx="22574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https://latex.codecogs.com/gif.latex?%5Ctilde%7Bh%7D_%7Bi%7D%28x%29%20%3D%20%5Cpsi%20_%7Bm&amp;plus;i%7D%28h_%7Bi%7D%28x%29%29%5C%2C%2C%5C%2C%5C%2C%5C%2Ci%3D0%2C...%2Cp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690" y="2053388"/>
              <a:ext cx="24193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4819996" y="2742305"/>
              <a:ext cx="2520142" cy="2733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100" dirty="0" smtClean="0"/>
                <a:t>Standard form problem</a:t>
              </a:r>
              <a:endParaRPr lang="ko-KR" altLang="en-US" sz="1100" dirty="0"/>
            </a:p>
          </p:txBody>
        </p:sp>
        <p:pic>
          <p:nvPicPr>
            <p:cNvPr id="4118" name="Picture 22" descr="https://latex.codecogs.com/gif.latex?minimize%20%5C%2C%5C%2C%5C%2C%5Ctilde%7Bf%7D_%7B0%7D%28x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98" y="3018937"/>
              <a:ext cx="12001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https://latex.codecogs.com/gif.latex?subject%5C%2C%5C%2C%5C%2Cto%5C%2C%5C%2C%5C%2C%5Ctilde%7Bf%7D_%7Bi%7D%28x%29%5Cleq%200%5C%2C%2C%5C%2C%5C%2C%5C%2Ci%3D1%2C...%2Cm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951" y="3299592"/>
              <a:ext cx="25527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https://latex.codecogs.com/gif.latex?%5Ctilde%7Bh%7D_%7Bi%7D%28x%29%3D0%5C%2C%2C%5C%2C%5C%2C%5C%2Ci%3D1%2C...%2Cp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009" y="3582432"/>
              <a:ext cx="16287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48640" y="2942704"/>
              <a:ext cx="2859578" cy="10657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26677" y="2934391"/>
              <a:ext cx="3029672" cy="10740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24" name="Picture 28" descr="https://latex.codecogs.com/gif.latex?minimize%5C%2C%5C%2C%5C%2Cf_%7B0%7D%28x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250" y="3048315"/>
              <a:ext cx="1200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30" descr="https://latex.codecogs.com/gif.latex?subject%5C%2C%5C%2C%5C%2Cto%5C%2C%5C%2C%5C%2Cf_%7Bi%7D%28x%29%5Cleq%200%5C%2C%2C%5C%2C%5C%2C%5C%2Ci%3D1%2C...%2Cm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934" y="3321655"/>
              <a:ext cx="2552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8" name="Picture 32" descr="https://latex.codecogs.com/gif.latex?h_%7Bi%7D%28x%29%3D0%5C%2C%2C%5C%2C%5C%2C%5C%2Ci%3D1%2C...%2Cp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1506" y="3594995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0" name="Picture 34" descr="https://latex.codecogs.com/gif.latex?%5Cpsi%20_%7Bi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487" y="4254630"/>
              <a:ext cx="1524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2" name="Picture 36" descr="https://latex.codecogs.com/gif.latex?minimize%5C%2C%5C%2C%5C%2C%5Cleft%20%5C%7C%20A%5Cmathbf%7Bx%7D%20-%20%5Cmathbf%7Bb%7D%20%5Cright%20%5C%7C_%7B2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29" y="4794776"/>
              <a:ext cx="16383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4" name="Picture 38" descr="https://latex.codecogs.com/gif.latex?%5Cmathbf%7Bx%7D%20%5Cin%20%5Cmathbb%7BR%7D%5E%7Bn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609" y="4823351"/>
              <a:ext cx="5143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90" y="4200508"/>
              <a:ext cx="1319921" cy="1009921"/>
            </a:xfrm>
            <a:prstGeom prst="rect">
              <a:avLst/>
            </a:prstGeom>
          </p:spPr>
        </p:pic>
        <p:pic>
          <p:nvPicPr>
            <p:cNvPr id="4136" name="Picture 40" descr="https://latex.codecogs.com/gif.latex?minimize%20%5C%2C%5C%2C%5C%2C%5Cleft%20%5C%7C%20A%5Cmathbf%7Bx-b%7D%20%5Cright%20%5C%7C_%7B2%7D%5E%7B2%7D%3D%28A%5Cmathbf%7Bx-b%7D%29%5E%7BT%7D%28A%5Cmathbf%7Bx-b%7D%29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1" y="5341563"/>
              <a:ext cx="33432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28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31371" y="196332"/>
            <a:ext cx="3002280" cy="44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Optimization problems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31371" y="640082"/>
            <a:ext cx="1780309" cy="273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 smtClean="0"/>
              <a:t>Basic terminology</a:t>
            </a:r>
            <a:endParaRPr lang="ko-KR" altLang="en-US" sz="1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1370" y="913422"/>
            <a:ext cx="5454535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 smtClean="0"/>
              <a:t>Equivalent problems(slack variables)</a:t>
            </a:r>
            <a:endParaRPr lang="ko-KR" altLang="en-US" sz="11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1370" y="1186761"/>
            <a:ext cx="11564390" cy="5413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             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에            를 더해                        을 만족하는 식을 만들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변환을 통해 다음과 같은 문제</a:t>
            </a:r>
            <a:r>
              <a:rPr lang="en-US" altLang="ko-KR" sz="11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err="1" smtClean="0"/>
              <a:t>n+m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개의 </a:t>
            </a:r>
            <a:r>
              <a:rPr lang="en-US" altLang="ko-KR" sz="1100" dirty="0" smtClean="0"/>
              <a:t>variables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m </a:t>
            </a:r>
            <a:r>
              <a:rPr lang="ko-KR" altLang="en-US" sz="1100" dirty="0" smtClean="0"/>
              <a:t>개의 </a:t>
            </a:r>
            <a:r>
              <a:rPr lang="en-US" altLang="ko-KR" sz="1100" dirty="0" smtClean="0"/>
              <a:t>inequality constraints , </a:t>
            </a:r>
            <a:r>
              <a:rPr lang="en-US" altLang="ko-KR" sz="1100" dirty="0" err="1" smtClean="0"/>
              <a:t>m+p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개의 </a:t>
            </a:r>
            <a:r>
              <a:rPr lang="en-US" altLang="ko-KR" sz="1100" dirty="0" smtClean="0"/>
              <a:t>equality constraints </a:t>
            </a:r>
            <a:r>
              <a:rPr lang="ko-KR" altLang="en-US" sz="1100" dirty="0" smtClean="0"/>
              <a:t>로 구성된다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새로운 변수    를 </a:t>
            </a:r>
            <a:r>
              <a:rPr lang="en-US" altLang="ko-KR" sz="1100" dirty="0" smtClean="0"/>
              <a:t>inequality constraints               </a:t>
            </a:r>
            <a:r>
              <a:rPr lang="ko-KR" altLang="en-US" sz="1100" dirty="0" smtClean="0"/>
              <a:t>에 관련된 </a:t>
            </a:r>
            <a:r>
              <a:rPr lang="en-US" altLang="ko-KR" sz="1100" b="1" dirty="0" smtClean="0"/>
              <a:t>slack variable </a:t>
            </a:r>
            <a:r>
              <a:rPr lang="ko-KR" altLang="en-US" sz="1100" dirty="0" smtClean="0"/>
              <a:t>이라 한다</a:t>
            </a:r>
            <a:r>
              <a:rPr lang="en-US" altLang="ko-KR" sz="11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이 문제는 </a:t>
            </a:r>
            <a:r>
              <a:rPr lang="en-US" altLang="ko-KR" sz="1100" dirty="0" smtClean="0"/>
              <a:t>standard form problem </a:t>
            </a:r>
            <a:r>
              <a:rPr lang="ko-KR" altLang="en-US" sz="1100" dirty="0" smtClean="0"/>
              <a:t>과 동치이다</a:t>
            </a:r>
            <a:r>
              <a:rPr lang="en-US" altLang="ko-KR" sz="1100" dirty="0" smtClean="0"/>
              <a:t>.           </a:t>
            </a:r>
            <a:r>
              <a:rPr lang="ko-KR" altLang="en-US" sz="1100" dirty="0" smtClean="0"/>
              <a:t>가 위 문제의 </a:t>
            </a:r>
            <a:r>
              <a:rPr lang="en-US" altLang="ko-KR" sz="1100" dirty="0" smtClean="0"/>
              <a:t>feasible </a:t>
            </a:r>
            <a:r>
              <a:rPr lang="ko-KR" altLang="en-US" sz="1100" dirty="0" smtClean="0"/>
              <a:t>이면</a:t>
            </a:r>
            <a:r>
              <a:rPr lang="en-US" altLang="ko-KR" sz="1100" dirty="0" smtClean="0"/>
              <a:t>, </a:t>
            </a:r>
            <a:r>
              <a:rPr lang="ko-KR" altLang="en-US" sz="1100" dirty="0"/>
              <a:t>이</a:t>
            </a:r>
            <a:r>
              <a:rPr lang="ko-KR" altLang="en-US" sz="1100" dirty="0" smtClean="0"/>
              <a:t>    는 </a:t>
            </a:r>
            <a:r>
              <a:rPr lang="en-US" altLang="ko-KR" sz="1100" dirty="0" smtClean="0"/>
              <a:t>original problem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feasible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                             </a:t>
            </a:r>
            <a:r>
              <a:rPr lang="ko-KR" altLang="en-US" sz="1100" dirty="0" smtClean="0"/>
              <a:t>이기 때문에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5122" name="Picture 2" descr="https://latex.codecogs.com/gif.latex?f_%7Bi%7D%28%5Cmathbf%7Bx%7D%29%5Cleq%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4" y="1194067"/>
            <a:ext cx="6858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.codecogs.com/gif.latex?s_%7Bi%7D%5Cgeq%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36" y="1232167"/>
            <a:ext cx="4476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.codecogs.com/gif.latex?f_%7Bi%7D%28%5Cmathbf%7Bx%7D%29%20&amp;plus;%20s_%7Bi%7D%3D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22" y="1213116"/>
            <a:ext cx="10287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10744" y="1667430"/>
            <a:ext cx="5224029" cy="1305098"/>
            <a:chOff x="1284836" y="1554480"/>
            <a:chExt cx="5224029" cy="1305098"/>
          </a:xfrm>
        </p:grpSpPr>
        <p:pic>
          <p:nvPicPr>
            <p:cNvPr id="5128" name="Picture 8" descr="https://latex.codecogs.com/gif.latex?minimize%5C%2C%5C%2C%5C%2Cf_%7B0%7D%28%5Cmathbf%7Bx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665" y="1705146"/>
              <a:ext cx="1209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s://latex.codecogs.com/gif.latex?subject%5C%2C%5C%2C%5C%2Cto%5C%2C%5C%2C%5C%2Cs_%7Bi%7D%5Cgeq%200%5C%2C%2C%5C%2C%5C%2C%5C%2Ci%3D1%2C...%2C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665" y="1988009"/>
              <a:ext cx="23241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f_%7Bi%7D%28%5Cmathbf%7Bx%7D%29&amp;plus;%20s_%7Bi%7D%3D0%5C%2C%2C%5C%2C%5C%2C%5C%2Ci%3D1%2C...%2C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077" y="2251822"/>
              <a:ext cx="2038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https://latex.codecogs.com/gif.latex?h_%7Bi%7D%28%5Cmathbf%7Bx%7D%29%3D0%5C%2C%2C%5C%2C%5C%2C%5C%2Ci%3D1%2C...%2C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822" y="2534685"/>
              <a:ext cx="1638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s://latex.codecogs.com/gif.latex?%5Cmathbf%7Bx%7D%20%5Cin%20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833" y="2582310"/>
              <a:ext cx="5143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%5Cmathbf%7Bs%7D%20%5Cin%20%5Cmathbb%7BR%7D%5E%7Bm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017" y="2577899"/>
              <a:ext cx="5334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0" name="Picture 20" descr="https://latex.codecogs.com/gif.latex?%2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812" y="2703052"/>
              <a:ext cx="28575" cy="5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284836" y="1554480"/>
              <a:ext cx="5224029" cy="130509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42" name="Picture 22" descr="https://latex.codecogs.com/gif.latex?s_%7Bi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97" y="3496136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s://latex.codecogs.com/gif.latex?f_%7Bi%7D%28%5Cmathbf%7Bx%7D%29%5Cleq%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811" y="3419936"/>
            <a:ext cx="6858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atex.codecogs.com/gif.latex?minimize%5C%2C%5C%2C%5C%2Cf_%7B0%7D%28%5Cmathbf%7Bx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29" y="1748392"/>
            <a:ext cx="12096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latex.codecogs.com/gif.latex?subject%5C%2C%5C%2C%5C%2Cto%5C%2C%5C%2C%5C%2Cf_%7Bi%7D%28%5Cmathbf%7Bx%7D%29%20%5Cleq%200%5C%2C%2C%5C%2C%5C%2C%5C%2Ci%3D1%2C...%2C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84" y="2058680"/>
            <a:ext cx="25622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latex.codecogs.com/gif.latex?h_%7Bi%7D%28%5Cmathbf%7Bx%7D%29%20%3D%200%5C%2C%2C%5C%2C%5C%2C%5C%2Ci%3D1%2C...%2C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09" y="2369800"/>
            <a:ext cx="16383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6498706" y="1667430"/>
            <a:ext cx="3029672" cy="10740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6498706" y="2787686"/>
            <a:ext cx="2520142" cy="27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Standard form problem</a:t>
            </a:r>
            <a:endParaRPr lang="ko-KR" altLang="en-US" sz="1100" dirty="0"/>
          </a:p>
        </p:txBody>
      </p:sp>
      <p:pic>
        <p:nvPicPr>
          <p:cNvPr id="5148" name="Picture 28" descr="https://latex.codecogs.com/gif.latex?%5Cmathbf%7B%28x%2Cs%29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428" y="3868131"/>
            <a:ext cx="3714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https://latex.codecogs.com/gif.latex?%5Cmathbf%7Bx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02" y="3920518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https://latex.codecogs.com/gif.latex?s_%7Bi%7D%3D-f%28%5Cmathbf%7Bx%7D_%7Bi%7D%29%5Cgeq%20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73" y="3868130"/>
            <a:ext cx="12001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2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1186</Words>
  <Application>Microsoft Office PowerPoint</Application>
  <PresentationFormat>와이드스크린</PresentationFormat>
  <Paragraphs>185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Convex optimization problems</vt:lpstr>
      <vt:lpstr>참고 문헌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334</cp:revision>
  <dcterms:created xsi:type="dcterms:W3CDTF">2020-08-18T03:11:53Z</dcterms:created>
  <dcterms:modified xsi:type="dcterms:W3CDTF">2020-08-22T13:30:44Z</dcterms:modified>
</cp:coreProperties>
</file>