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DD1FF-B867-60FD-AA06-B2D6A486A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59B6E1-9D20-3493-62A5-7A433F05F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B1617-B6FC-3847-7501-303E2230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5FDBE-F2C7-79C1-1BF7-7530A3A7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8E5-E387-E057-CD44-3DA1E727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1323E-0A1D-BCC5-562B-22C7204D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21E8F-4DD5-0BF3-74C4-5E188DBB4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3F23-8F7A-CD66-7468-014C2F82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1CD66-741F-0135-FBCB-2CCEDF3A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90A01-0EFC-DC29-DD23-E8A31C3E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8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7C177E-DEE9-9148-35D3-D2C2D2CC3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EF16A-7750-2FE7-C6EA-5A62ECB1C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A5509-94C6-722B-0F36-DAECFF44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F7089-94DA-B8CC-D700-D0F75B6A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77E2-42DE-F1C6-C7D6-07041FD0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2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60059-5ACA-CC02-6D72-02BAFF09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E1BE2-906D-EDCB-844A-D84DC8A9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C2DA3-C25F-EEDD-78AB-6BE90F88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E8534-A076-B883-D4F3-0320C746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85EB8-1217-DC50-83C2-083B224E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5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CDA4-45CA-45F4-2CCD-2F21124A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8C07F-068E-1C29-3861-D628A68E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DC100-01D2-D566-6086-52FE99F8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D948A-CA52-89DC-C40F-63431F40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CAF2E-C1A7-95AE-0485-476BA153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5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04C6F-0F67-CAC0-6BE3-42676323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76ACF-71B0-A70B-11D6-758E92E79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C3ABB-0C06-ECB4-A8F4-610E7D5B4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985D7-31EF-DA2F-970C-F0C61E3A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010A0-0955-A97F-FE4E-F479B6F0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A908B-C4D5-FA10-C881-9966DB26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8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2743-278E-3E54-6F14-AA5F066D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4003-7FE2-BDF5-92D2-378DD2AF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180A9-759F-FA44-D4C0-225FC27C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E1EF66-6507-BA82-D3F1-240AB24D0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182B7-2FC9-9E47-D6EF-7C0D741CD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B20BCC-47EC-4B54-C89B-7A32CCF3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CAE6FF-051D-1B9B-9A8C-9CE6F44A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8087FB-40D3-FA9E-56FE-DEF521F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8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86400-3820-7B8D-D98B-BE635FE3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26CBCE-0D23-9069-860F-8D1B2D7C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518DA-B2D5-1E00-F0B4-8B682FC4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B607A4-D770-D4E9-B6D1-0151FE16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8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2AF08F-DEE7-E694-A848-7381D087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D18D74-0EA2-50C5-9017-F0309C35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E88B1-1E22-8391-28B0-2AB6F89C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99AA3-BB69-8639-A384-22C09E82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1FBD4-9CAD-4C67-2336-31E605EA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C372D-E001-C0F5-DA09-A71D6C62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CAA48-41C5-031A-9411-CF924999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B93EE-031F-020F-9940-0051B843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8C864-7B70-AEC3-7178-CDAF03E5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C851C-2D8C-D65A-0AAE-B533C932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4C02AE-E9F4-6374-880D-A8C7223B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5DFF9-D13B-29C5-15AD-B5913CF50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3C089A-6076-8ED1-0D18-59655DD9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BF11C-134E-3F7C-B0C6-0F58A09E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608BA-1FF6-ADE8-4535-87BF7BC4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9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723C4B-A56E-7F2F-AD90-D7D21E7B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E5926-D332-E03A-9CD3-C4B80960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45510-B0FC-4B3B-C104-2EE820A9A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5DF6-5CBD-46F2-B59B-FFE8E400C2B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8804D-A346-E11E-9C29-AB336A3D9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598B7-1BB4-81D4-812D-066F0A74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B4C6D-6F94-4603-8BAD-E53FA21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3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14.png"/><Relationship Id="rId18" Type="http://schemas.openxmlformats.org/officeDocument/2006/relationships/image" Target="../media/image7.jpeg"/><Relationship Id="rId3" Type="http://schemas.openxmlformats.org/officeDocument/2006/relationships/image" Target="../media/image4.png"/><Relationship Id="rId7" Type="http://schemas.openxmlformats.org/officeDocument/2006/relationships/image" Target="../media/image2.jpeg"/><Relationship Id="rId12" Type="http://schemas.openxmlformats.org/officeDocument/2006/relationships/image" Target="../media/image5.jpe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4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8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eg"/><Relationship Id="rId7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jpeg"/><Relationship Id="rId10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66.png"/><Relationship Id="rId1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65.png"/><Relationship Id="rId17" Type="http://schemas.openxmlformats.org/officeDocument/2006/relationships/image" Target="../media/image44.png"/><Relationship Id="rId2" Type="http://schemas.openxmlformats.org/officeDocument/2006/relationships/image" Target="../media/image35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64.png"/><Relationship Id="rId5" Type="http://schemas.openxmlformats.org/officeDocument/2006/relationships/image" Target="../media/image3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24F9C8-2ABA-E0AE-2336-03512AE33501}"/>
                  </a:ext>
                </a:extLst>
              </p:cNvPr>
              <p:cNvSpPr txBox="1"/>
              <p:nvPr/>
            </p:nvSpPr>
            <p:spPr>
              <a:xfrm>
                <a:off x="4034408" y="3479376"/>
                <a:ext cx="2061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/>
                            <m:t>Youmin</m:t>
                          </m:r>
                          <m:r>
                            <m:rPr>
                              <m:nor/>
                            </m:rPr>
                            <a:rPr lang="en-US" altLang="ko-KR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/>
                            <m:t>Min</m:t>
                          </m:r>
                          <m:r>
                            <m:rPr>
                              <m:nor/>
                            </m:rPr>
                            <a:rPr lang="en-US" altLang="ko-KR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/>
                            <m:t>Ko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24F9C8-2ABA-E0AE-2336-03512AE33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08" y="3479376"/>
                <a:ext cx="20615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BA6A4A-E1FC-3B50-5535-6364063655B0}"/>
              </a:ext>
            </a:extLst>
          </p:cNvPr>
          <p:cNvSpPr txBox="1"/>
          <p:nvPr/>
        </p:nvSpPr>
        <p:spPr>
          <a:xfrm>
            <a:off x="1591080" y="1138341"/>
            <a:ext cx="9009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A Study on the Optimization Problem</a:t>
            </a:r>
          </a:p>
          <a:p>
            <a:pPr algn="ctr"/>
            <a:r>
              <a:rPr lang="en-US" altLang="ko-KR" sz="4000"/>
              <a:t>of Variational AutoEncoder</a:t>
            </a:r>
            <a:endParaRPr lang="ko-KR" altLang="en-US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D7B3-1F55-9900-0E21-94F495F40F8B}"/>
              </a:ext>
            </a:extLst>
          </p:cNvPr>
          <p:cNvSpPr txBox="1"/>
          <p:nvPr/>
        </p:nvSpPr>
        <p:spPr>
          <a:xfrm>
            <a:off x="2877810" y="2670739"/>
            <a:ext cx="643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변이형 오토인코더의 최적화 문제 연구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AF3B59-D6AC-A21B-D4EE-E3FADB1C77A9}"/>
                  </a:ext>
                </a:extLst>
              </p:cNvPr>
              <p:cNvSpPr txBox="1"/>
              <p:nvPr/>
            </p:nvSpPr>
            <p:spPr>
              <a:xfrm>
                <a:off x="6095998" y="3479376"/>
                <a:ext cx="1705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b="0" i="0" smtClean="0"/>
                            <m:t>Sun</m:t>
                          </m:r>
                          <m:r>
                            <m:rPr>
                              <m:nor/>
                            </m:rPr>
                            <a:rPr lang="en-US" altLang="ko-K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b="0" i="0" smtClean="0"/>
                            <m:t>Woo</m:t>
                          </m:r>
                          <m:r>
                            <m:rPr>
                              <m:nor/>
                            </m:rPr>
                            <a:rPr lang="en-US" altLang="ko-KR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smtClean="0"/>
                            <m:t>Ko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AF3B59-D6AC-A21B-D4EE-E3FADB1C7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3479376"/>
                <a:ext cx="17057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32C0376-1D2C-C369-431F-03D0DF15E310}"/>
              </a:ext>
            </a:extLst>
          </p:cNvPr>
          <p:cNvSpPr txBox="1"/>
          <p:nvPr/>
        </p:nvSpPr>
        <p:spPr>
          <a:xfrm>
            <a:off x="2921354" y="4428199"/>
            <a:ext cx="600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Artificial</a:t>
            </a:r>
            <a:r>
              <a:rPr lang="ko-KR" altLang="en-US"/>
              <a:t> </a:t>
            </a:r>
            <a:r>
              <a:rPr lang="en-US" altLang="ko-KR"/>
              <a:t>Intelligence Research Center Jeonju</a:t>
            </a:r>
            <a:r>
              <a:rPr lang="ko-KR" altLang="en-US"/>
              <a:t> </a:t>
            </a:r>
            <a:r>
              <a:rPr lang="en-US" altLang="ko-KR"/>
              <a:t>University</a:t>
            </a:r>
            <a:r>
              <a:rPr lang="ko-KR" altLang="en-US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58686-7B7E-0948-184A-EA2893CBF253}"/>
              </a:ext>
            </a:extLst>
          </p:cNvPr>
          <p:cNvSpPr txBox="1"/>
          <p:nvPr/>
        </p:nvSpPr>
        <p:spPr>
          <a:xfrm>
            <a:off x="2919858" y="5082948"/>
            <a:ext cx="592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Department of Artificial Intelligence and</a:t>
            </a:r>
          </a:p>
          <a:p>
            <a:r>
              <a:rPr lang="en-US" altLang="ko-KR"/>
              <a:t>Artificial Intelligence Research Center Jeonju University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48E97-EAD5-F05F-E412-C7E022518B91}"/>
              </a:ext>
            </a:extLst>
          </p:cNvPr>
          <p:cNvSpPr txBox="1"/>
          <p:nvPr/>
        </p:nvSpPr>
        <p:spPr>
          <a:xfrm>
            <a:off x="2818385" y="441078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C5295-3100-38FF-9BCA-9A6BE13D92BD}"/>
              </a:ext>
            </a:extLst>
          </p:cNvPr>
          <p:cNvSpPr txBox="1"/>
          <p:nvPr/>
        </p:nvSpPr>
        <p:spPr>
          <a:xfrm>
            <a:off x="2818385" y="504837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2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8073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2A7864-C553-F162-03FE-0A0AF82ACA25}"/>
              </a:ext>
            </a:extLst>
          </p:cNvPr>
          <p:cNvSpPr/>
          <p:nvPr/>
        </p:nvSpPr>
        <p:spPr>
          <a:xfrm>
            <a:off x="639192" y="409856"/>
            <a:ext cx="11221587" cy="1372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27B831-1D5A-72DC-D47E-7A5487C5F015}"/>
              </a:ext>
            </a:extLst>
          </p:cNvPr>
          <p:cNvSpPr/>
          <p:nvPr/>
        </p:nvSpPr>
        <p:spPr>
          <a:xfrm>
            <a:off x="639192" y="2031614"/>
            <a:ext cx="11221587" cy="1372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98069-F8A7-2A7F-7FA1-2CD5CF19E598}"/>
              </a:ext>
            </a:extLst>
          </p:cNvPr>
          <p:cNvSpPr txBox="1"/>
          <p:nvPr/>
        </p:nvSpPr>
        <p:spPr>
          <a:xfrm>
            <a:off x="219996" y="154256"/>
            <a:ext cx="425796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Purpose of generative model</a:t>
            </a:r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957B5-3CFF-CB85-CF3E-67A3FF6A5F43}"/>
                  </a:ext>
                </a:extLst>
              </p:cNvPr>
              <p:cNvSpPr txBox="1"/>
              <p:nvPr/>
            </p:nvSpPr>
            <p:spPr>
              <a:xfrm>
                <a:off x="799546" y="790328"/>
                <a:ext cx="73568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We want to find the population of the data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/>
                  <a:t>,</a:t>
                </a:r>
              </a:p>
              <a:p>
                <a:r>
                  <a:rPr lang="en-US" altLang="ko-KR"/>
                  <a:t>i.e. the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, and generate data from that distribution.</a:t>
                </a:r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957B5-3CFF-CB85-CF3E-67A3FF6A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6" y="790328"/>
                <a:ext cx="7356822" cy="646331"/>
              </a:xfrm>
              <a:prstGeom prst="rect">
                <a:avLst/>
              </a:prstGeom>
              <a:blipFill>
                <a:blip r:embed="rId2"/>
                <a:stretch>
                  <a:fillRect l="-663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C4605-7D47-1790-6FE3-0C4251C14E17}"/>
                  </a:ext>
                </a:extLst>
              </p:cNvPr>
              <p:cNvSpPr txBox="1"/>
              <p:nvPr/>
            </p:nvSpPr>
            <p:spPr>
              <a:xfrm>
                <a:off x="219996" y="1870258"/>
                <a:ext cx="6161623" cy="477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/>
                  <a:t>Definition of generative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C4605-7D47-1790-6FE3-0C4251C14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96" y="1870258"/>
                <a:ext cx="6161623" cy="477118"/>
              </a:xfrm>
              <a:prstGeom prst="rect">
                <a:avLst/>
              </a:prstGeom>
              <a:blipFill>
                <a:blip r:embed="rId3"/>
                <a:stretch>
                  <a:fillRect l="-1484" t="-7692" b="-28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FDF658-C4F1-350D-FFDE-249B0AF59BAC}"/>
                  </a:ext>
                </a:extLst>
              </p:cNvPr>
              <p:cNvSpPr txBox="1"/>
              <p:nvPr/>
            </p:nvSpPr>
            <p:spPr>
              <a:xfrm>
                <a:off x="799546" y="2529187"/>
                <a:ext cx="11061233" cy="693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A model that generates a new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endParaRPr lang="en-US" altLang="ko-KR"/>
              </a:p>
              <a:p>
                <a:r>
                  <a:rPr lang="en-US" altLang="ko-KR"/>
                  <a:t>after estimating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using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,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data observed from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FDF658-C4F1-350D-FFDE-249B0AF59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6" y="2529187"/>
                <a:ext cx="11061233" cy="693588"/>
              </a:xfrm>
              <a:prstGeom prst="rect">
                <a:avLst/>
              </a:prstGeom>
              <a:blipFill>
                <a:blip r:embed="rId4"/>
                <a:stretch>
                  <a:fillRect l="-441" t="-3509" r="-220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9333F61D-FA36-115C-D213-7863CDE34E6D}"/>
              </a:ext>
            </a:extLst>
          </p:cNvPr>
          <p:cNvSpPr/>
          <p:nvPr/>
        </p:nvSpPr>
        <p:spPr>
          <a:xfrm>
            <a:off x="988160" y="3751645"/>
            <a:ext cx="1988045" cy="2316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B7A5F1-2595-1276-FA52-1E0A36C57248}"/>
                  </a:ext>
                </a:extLst>
              </p:cNvPr>
              <p:cNvSpPr txBox="1"/>
              <p:nvPr/>
            </p:nvSpPr>
            <p:spPr>
              <a:xfrm>
                <a:off x="1611279" y="3839289"/>
                <a:ext cx="741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B7A5F1-2595-1276-FA52-1E0A36C57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79" y="3839289"/>
                <a:ext cx="741806" cy="276999"/>
              </a:xfrm>
              <a:prstGeom prst="rect">
                <a:avLst/>
              </a:prstGeom>
              <a:blipFill>
                <a:blip r:embed="rId5"/>
                <a:stretch>
                  <a:fillRect l="-5738" r="-901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분노 폭발 직전의 강아지 : 동아사이언스">
            <a:extLst>
              <a:ext uri="{FF2B5EF4-FFF2-40B4-BE49-F238E27FC236}">
                <a16:creationId xmlns:a16="http://schemas.microsoft.com/office/drawing/2014/main" id="{7F1D5127-6B6D-D531-F20B-15DF5F0C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58" y="4257787"/>
            <a:ext cx="568309" cy="7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강아지방석">
            <a:extLst>
              <a:ext uri="{FF2B5EF4-FFF2-40B4-BE49-F238E27FC236}">
                <a16:creationId xmlns:a16="http://schemas.microsoft.com/office/drawing/2014/main" id="{32A4AB53-88F5-909E-B62F-07464DF9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664" y="4257787"/>
            <a:ext cx="568309" cy="7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61개의 강아지 아이디어 | 강아지, 귀여운 동물, 아기 동물">
            <a:extLst>
              <a:ext uri="{FF2B5EF4-FFF2-40B4-BE49-F238E27FC236}">
                <a16:creationId xmlns:a16="http://schemas.microsoft.com/office/drawing/2014/main" id="{312C5683-01EF-33DB-068D-852E2CF8C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509" y="5137799"/>
            <a:ext cx="568309" cy="7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D0DA4B7-FA99-79F6-0140-B16494F06CBF}"/>
                  </a:ext>
                </a:extLst>
              </p:cNvPr>
              <p:cNvSpPr txBox="1"/>
              <p:nvPr/>
            </p:nvSpPr>
            <p:spPr>
              <a:xfrm>
                <a:off x="1442473" y="5254986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D0DA4B7-FA99-79F6-0140-B16494F0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473" y="5254986"/>
                <a:ext cx="25487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5413BA3-F2CE-C75E-A850-F7767965DEFE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2976205" y="4909659"/>
            <a:ext cx="2119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E31CC4-913F-8105-98DE-102C8077B752}"/>
                  </a:ext>
                </a:extLst>
              </p:cNvPr>
              <p:cNvSpPr txBox="1"/>
              <p:nvPr/>
            </p:nvSpPr>
            <p:spPr>
              <a:xfrm>
                <a:off x="3017570" y="4340349"/>
                <a:ext cx="1949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Observed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data</a:t>
                </a:r>
                <a:endParaRPr lang="ko-KR" alt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E31CC4-913F-8105-98DE-102C8077B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70" y="4340349"/>
                <a:ext cx="1949252" cy="369332"/>
              </a:xfrm>
              <a:prstGeom prst="rect">
                <a:avLst/>
              </a:prstGeom>
              <a:blipFill>
                <a:blip r:embed="rId10"/>
                <a:stretch>
                  <a:fillRect l="-2500" t="-8197" r="-218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33F04C-480B-4A03-6155-F8C6B69A1C29}"/>
              </a:ext>
            </a:extLst>
          </p:cNvPr>
          <p:cNvGrpSpPr/>
          <p:nvPr/>
        </p:nvGrpSpPr>
        <p:grpSpPr>
          <a:xfrm>
            <a:off x="6105133" y="5128499"/>
            <a:ext cx="913385" cy="788633"/>
            <a:chOff x="2019182" y="2933382"/>
            <a:chExt cx="2082981" cy="1608244"/>
          </a:xfrm>
        </p:grpSpPr>
        <p:pic>
          <p:nvPicPr>
            <p:cNvPr id="47" name="Picture 16" descr="헤드폰 동물 개 강아지 간단한 배경 흰색 배경 2560x1600 동물 개 HD 아트, 동물, 헤드폰, HD 배경 화면 |  Wallpaperbetter">
              <a:extLst>
                <a:ext uri="{FF2B5EF4-FFF2-40B4-BE49-F238E27FC236}">
                  <a16:creationId xmlns:a16="http://schemas.microsoft.com/office/drawing/2014/main" id="{768F0EE7-7B8D-A843-70AB-1128746E9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182" y="3086572"/>
              <a:ext cx="2082981" cy="130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4D9D4-1962-7984-C481-8AB7A34D83E7}"/>
                </a:ext>
              </a:extLst>
            </p:cNvPr>
            <p:cNvSpPr/>
            <p:nvPr/>
          </p:nvSpPr>
          <p:spPr>
            <a:xfrm>
              <a:off x="2446012" y="2933382"/>
              <a:ext cx="1488255" cy="1608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A2B44B3-7321-6ACD-32FE-4124E9EB84EF}"/>
              </a:ext>
            </a:extLst>
          </p:cNvPr>
          <p:cNvGrpSpPr/>
          <p:nvPr/>
        </p:nvGrpSpPr>
        <p:grpSpPr>
          <a:xfrm>
            <a:off x="5297057" y="5137799"/>
            <a:ext cx="652599" cy="788633"/>
            <a:chOff x="708548" y="4617756"/>
            <a:chExt cx="1488255" cy="1608244"/>
          </a:xfrm>
        </p:grpSpPr>
        <p:pic>
          <p:nvPicPr>
            <p:cNvPr id="50" name="Picture 12" descr="호주 목 자 강아지, 흰색 배경에 앉아 | 프리미엄 사진">
              <a:extLst>
                <a:ext uri="{FF2B5EF4-FFF2-40B4-BE49-F238E27FC236}">
                  <a16:creationId xmlns:a16="http://schemas.microsoft.com/office/drawing/2014/main" id="{1DB792F0-ED0A-7E7F-5749-3A55F1228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353" y="4757699"/>
              <a:ext cx="1201041" cy="132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BE1EFFD-395C-0CE9-31C7-0297DBDF01CA}"/>
                </a:ext>
              </a:extLst>
            </p:cNvPr>
            <p:cNvSpPr/>
            <p:nvPr/>
          </p:nvSpPr>
          <p:spPr>
            <a:xfrm>
              <a:off x="708548" y="4617756"/>
              <a:ext cx="1488255" cy="1608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20685B6-8BAB-4672-25C1-7F4983F462A7}"/>
                  </a:ext>
                </a:extLst>
              </p:cNvPr>
              <p:cNvSpPr txBox="1"/>
              <p:nvPr/>
            </p:nvSpPr>
            <p:spPr>
              <a:xfrm>
                <a:off x="5351540" y="3817722"/>
                <a:ext cx="1562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20685B6-8BAB-4672-25C1-7F4983F46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540" y="3817722"/>
                <a:ext cx="1562031" cy="276999"/>
              </a:xfrm>
              <a:prstGeom prst="rect">
                <a:avLst/>
              </a:prstGeom>
              <a:blipFill>
                <a:blip r:embed="rId13"/>
                <a:stretch>
                  <a:fillRect l="-234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665C1912-E727-C602-1725-9E0A74B46D6E}"/>
              </a:ext>
            </a:extLst>
          </p:cNvPr>
          <p:cNvGrpSpPr/>
          <p:nvPr/>
        </p:nvGrpSpPr>
        <p:grpSpPr>
          <a:xfrm>
            <a:off x="5794819" y="4112168"/>
            <a:ext cx="767006" cy="922355"/>
            <a:chOff x="5448334" y="4361552"/>
            <a:chExt cx="767006" cy="922355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E2F144B3-C0D8-2252-8519-D1B4B1D6CFE1}"/>
                </a:ext>
              </a:extLst>
            </p:cNvPr>
            <p:cNvGrpSpPr/>
            <p:nvPr/>
          </p:nvGrpSpPr>
          <p:grpSpPr>
            <a:xfrm>
              <a:off x="5448334" y="4476810"/>
              <a:ext cx="767006" cy="807097"/>
              <a:chOff x="5398067" y="4257928"/>
              <a:chExt cx="767006" cy="807097"/>
            </a:xfrm>
          </p:grpSpPr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20D58C2F-F652-59BE-9182-B01194DF374D}"/>
                  </a:ext>
                </a:extLst>
              </p:cNvPr>
              <p:cNvGrpSpPr/>
              <p:nvPr/>
            </p:nvGrpSpPr>
            <p:grpSpPr>
              <a:xfrm>
                <a:off x="5398407" y="4257928"/>
                <a:ext cx="652598" cy="804799"/>
                <a:chOff x="5222060" y="4080517"/>
                <a:chExt cx="644060" cy="738770"/>
              </a:xfrm>
            </p:grpSpPr>
            <p:pic>
              <p:nvPicPr>
                <p:cNvPr id="53" name="Picture 14" descr="아름 다운 래브라도 리트리버 강아지 흰색 배경에 고립 | 프리미엄 사진">
                  <a:extLst>
                    <a:ext uri="{FF2B5EF4-FFF2-40B4-BE49-F238E27FC236}">
                      <a16:creationId xmlns:a16="http://schemas.microsoft.com/office/drawing/2014/main" id="{62A852F7-49F7-8DE1-41FF-C65DA33DA8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22060" y="4080517"/>
                  <a:ext cx="644060" cy="7387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48E20A9-ED1E-1EDC-700A-02D306B18E71}"/>
                    </a:ext>
                  </a:extLst>
                </p:cNvPr>
                <p:cNvSpPr/>
                <p:nvPr/>
              </p:nvSpPr>
              <p:spPr>
                <a:xfrm>
                  <a:off x="5222060" y="4080517"/>
                  <a:ext cx="644060" cy="7387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713F41C-1014-0583-F13A-CEA0C981ADA3}"/>
                  </a:ext>
                </a:extLst>
              </p:cNvPr>
              <p:cNvSpPr/>
              <p:nvPr/>
            </p:nvSpPr>
            <p:spPr>
              <a:xfrm>
                <a:off x="5398067" y="4259833"/>
                <a:ext cx="113114" cy="1275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D2E8303-0D34-96C7-652B-4FC984DA113F}"/>
                  </a:ext>
                </a:extLst>
              </p:cNvPr>
              <p:cNvSpPr/>
              <p:nvPr/>
            </p:nvSpPr>
            <p:spPr>
              <a:xfrm>
                <a:off x="5510379" y="4259833"/>
                <a:ext cx="113114" cy="1275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AB0D7E4-B12F-A469-B81D-F560262242B0}"/>
                  </a:ext>
                </a:extLst>
              </p:cNvPr>
              <p:cNvSpPr/>
              <p:nvPr/>
            </p:nvSpPr>
            <p:spPr>
              <a:xfrm>
                <a:off x="5622690" y="4259833"/>
                <a:ext cx="113114" cy="1275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84728B7-D56F-8904-B9FF-4562D2568425}"/>
                  </a:ext>
                </a:extLst>
              </p:cNvPr>
              <p:cNvSpPr/>
              <p:nvPr/>
            </p:nvSpPr>
            <p:spPr>
              <a:xfrm>
                <a:off x="5944558" y="4928733"/>
                <a:ext cx="113114" cy="1275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7C530F4-A922-1384-6AC4-97F78EDBDBA8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271" y="4880359"/>
                    <a:ext cx="21480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7C530F4-A922-1384-6AC4-97F78EDBDB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271" y="4880359"/>
                    <a:ext cx="214802" cy="1846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75BB827-9043-703D-B826-29A482FBEE7A}"/>
                    </a:ext>
                  </a:extLst>
                </p:cNvPr>
                <p:cNvSpPr txBox="1"/>
                <p:nvPr/>
              </p:nvSpPr>
              <p:spPr>
                <a:xfrm>
                  <a:off x="5859032" y="4361552"/>
                  <a:ext cx="169278" cy="1952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75BB827-9043-703D-B826-29A482FBE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032" y="4361552"/>
                  <a:ext cx="169278" cy="195280"/>
                </a:xfrm>
                <a:prstGeom prst="rect">
                  <a:avLst/>
                </a:prstGeom>
                <a:blipFill>
                  <a:blip r:embed="rId16"/>
                  <a:stretch>
                    <a:fillRect l="-10714" r="-10714" b="-218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016664C5-DD93-CF70-10A8-8FE928059A62}"/>
              </a:ext>
            </a:extLst>
          </p:cNvPr>
          <p:cNvCxnSpPr>
            <a:cxnSpLocks/>
            <a:endCxn id="1031" idx="2"/>
          </p:cNvCxnSpPr>
          <p:nvPr/>
        </p:nvCxnSpPr>
        <p:spPr>
          <a:xfrm flipV="1">
            <a:off x="7018518" y="4912948"/>
            <a:ext cx="2160450" cy="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타원 1030">
            <a:extLst>
              <a:ext uri="{FF2B5EF4-FFF2-40B4-BE49-F238E27FC236}">
                <a16:creationId xmlns:a16="http://schemas.microsoft.com/office/drawing/2014/main" id="{EA77BDED-7E87-CA29-C722-F7A11ABFBE29}"/>
              </a:ext>
            </a:extLst>
          </p:cNvPr>
          <p:cNvSpPr/>
          <p:nvPr/>
        </p:nvSpPr>
        <p:spPr>
          <a:xfrm>
            <a:off x="9178968" y="3754934"/>
            <a:ext cx="1988045" cy="2316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9DD94D23-590F-CA73-CB0D-71AF771F5BFA}"/>
                  </a:ext>
                </a:extLst>
              </p:cNvPr>
              <p:cNvSpPr txBox="1"/>
              <p:nvPr/>
            </p:nvSpPr>
            <p:spPr>
              <a:xfrm>
                <a:off x="9555213" y="3916409"/>
                <a:ext cx="127586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9DD94D23-590F-CA73-CB0D-71AF771F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213" y="3916409"/>
                <a:ext cx="1275862" cy="312650"/>
              </a:xfrm>
              <a:prstGeom prst="rect">
                <a:avLst/>
              </a:prstGeom>
              <a:blipFill>
                <a:blip r:embed="rId17"/>
                <a:stretch>
                  <a:fillRect l="-2857" t="-11538" r="-22857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6" descr="G마켓 - 강아지패션용품">
            <a:extLst>
              <a:ext uri="{FF2B5EF4-FFF2-40B4-BE49-F238E27FC236}">
                <a16:creationId xmlns:a16="http://schemas.microsoft.com/office/drawing/2014/main" id="{95279122-543B-4072-5291-04AFDED0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755" y="4709941"/>
            <a:ext cx="652598" cy="8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8" descr="SNS 스타 강아지 '인절미' 화제 | 아주경제">
            <a:extLst>
              <a:ext uri="{FF2B5EF4-FFF2-40B4-BE49-F238E27FC236}">
                <a16:creationId xmlns:a16="http://schemas.microsoft.com/office/drawing/2014/main" id="{098C44CD-EF18-BC8C-2621-A23E0BE2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838" y="4387329"/>
            <a:ext cx="652598" cy="7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자유형: 도형 1039">
            <a:extLst>
              <a:ext uri="{FF2B5EF4-FFF2-40B4-BE49-F238E27FC236}">
                <a16:creationId xmlns:a16="http://schemas.microsoft.com/office/drawing/2014/main" id="{160FF5A9-DAB2-1748-F8AF-A6CEB948E9F9}"/>
              </a:ext>
            </a:extLst>
          </p:cNvPr>
          <p:cNvSpPr/>
          <p:nvPr/>
        </p:nvSpPr>
        <p:spPr>
          <a:xfrm>
            <a:off x="2623733" y="5887987"/>
            <a:ext cx="6791417" cy="559348"/>
          </a:xfrm>
          <a:custGeom>
            <a:avLst/>
            <a:gdLst>
              <a:gd name="connsiteX0" fmla="*/ 0 w 6791417"/>
              <a:gd name="connsiteY0" fmla="*/ 26633 h 559348"/>
              <a:gd name="connsiteX1" fmla="*/ 3480047 w 6791417"/>
              <a:gd name="connsiteY1" fmla="*/ 559294 h 559348"/>
              <a:gd name="connsiteX2" fmla="*/ 6791417 w 6791417"/>
              <a:gd name="connsiteY2" fmla="*/ 0 h 55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1417" h="559348">
                <a:moveTo>
                  <a:pt x="0" y="26633"/>
                </a:moveTo>
                <a:cubicBezTo>
                  <a:pt x="1174072" y="295183"/>
                  <a:pt x="2348144" y="563733"/>
                  <a:pt x="3480047" y="559294"/>
                </a:cubicBezTo>
                <a:cubicBezTo>
                  <a:pt x="4611950" y="554855"/>
                  <a:pt x="5701683" y="277427"/>
                  <a:pt x="6791417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F186D849-A02F-9310-25C9-DBAA3CF9948D}"/>
                  </a:ext>
                </a:extLst>
              </p:cNvPr>
              <p:cNvSpPr txBox="1"/>
              <p:nvPr/>
            </p:nvSpPr>
            <p:spPr>
              <a:xfrm>
                <a:off x="9862559" y="5212836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F186D849-A02F-9310-25C9-DBAA3CF99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559" y="5212836"/>
                <a:ext cx="25487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55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E71C78-C9FF-C2EF-3BC9-8D3BD33EEEAD}"/>
              </a:ext>
            </a:extLst>
          </p:cNvPr>
          <p:cNvSpPr/>
          <p:nvPr/>
        </p:nvSpPr>
        <p:spPr>
          <a:xfrm>
            <a:off x="435390" y="968201"/>
            <a:ext cx="11221587" cy="1007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A96C4-E1C8-8A12-F2B8-F73C7DB9F8A5}"/>
              </a:ext>
            </a:extLst>
          </p:cNvPr>
          <p:cNvSpPr txBox="1"/>
          <p:nvPr/>
        </p:nvSpPr>
        <p:spPr>
          <a:xfrm>
            <a:off x="219996" y="154256"/>
            <a:ext cx="26591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Manifold learning</a:t>
            </a:r>
            <a:endParaRPr lang="ko-KR" altLang="en-US" sz="2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A1627A-7A9F-C4AF-7DE3-028DB6BEFAB4}"/>
              </a:ext>
            </a:extLst>
          </p:cNvPr>
          <p:cNvCxnSpPr>
            <a:cxnSpLocks/>
          </p:cNvCxnSpPr>
          <p:nvPr/>
        </p:nvCxnSpPr>
        <p:spPr>
          <a:xfrm flipV="1">
            <a:off x="5192899" y="2535661"/>
            <a:ext cx="0" cy="2090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4D3D49-07FC-ACE0-AA7B-0467D2E8E930}"/>
              </a:ext>
            </a:extLst>
          </p:cNvPr>
          <p:cNvCxnSpPr>
            <a:cxnSpLocks/>
          </p:cNvCxnSpPr>
          <p:nvPr/>
        </p:nvCxnSpPr>
        <p:spPr>
          <a:xfrm>
            <a:off x="5192899" y="4625718"/>
            <a:ext cx="2612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AAC67E-7180-137A-38FF-6F1ABB092394}"/>
              </a:ext>
            </a:extLst>
          </p:cNvPr>
          <p:cNvCxnSpPr>
            <a:cxnSpLocks/>
          </p:cNvCxnSpPr>
          <p:nvPr/>
        </p:nvCxnSpPr>
        <p:spPr>
          <a:xfrm flipH="1">
            <a:off x="3808236" y="4625718"/>
            <a:ext cx="1384663" cy="1227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6B1D06-D5B7-E40E-30D7-02650C122090}"/>
              </a:ext>
            </a:extLst>
          </p:cNvPr>
          <p:cNvGrpSpPr/>
          <p:nvPr/>
        </p:nvGrpSpPr>
        <p:grpSpPr>
          <a:xfrm>
            <a:off x="1942347" y="3443959"/>
            <a:ext cx="996647" cy="895595"/>
            <a:chOff x="2019182" y="2933382"/>
            <a:chExt cx="2082981" cy="1608244"/>
          </a:xfrm>
        </p:grpSpPr>
        <p:pic>
          <p:nvPicPr>
            <p:cNvPr id="9" name="Picture 16" descr="헤드폰 동물 개 강아지 간단한 배경 흰색 배경 2560x1600 동물 개 HD 아트, 동물, 헤드폰, HD 배경 화면 |  Wallpaperbetter">
              <a:extLst>
                <a:ext uri="{FF2B5EF4-FFF2-40B4-BE49-F238E27FC236}">
                  <a16:creationId xmlns:a16="http://schemas.microsoft.com/office/drawing/2014/main" id="{BE1B48AC-BF46-C586-B3FD-6960CE8C5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182" y="3086572"/>
              <a:ext cx="2082981" cy="130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449628-ACB8-4D13-8903-092BB5E4F9CB}"/>
                </a:ext>
              </a:extLst>
            </p:cNvPr>
            <p:cNvSpPr/>
            <p:nvPr/>
          </p:nvSpPr>
          <p:spPr>
            <a:xfrm>
              <a:off x="2446012" y="2933382"/>
              <a:ext cx="1488255" cy="1608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FF2F3A-030B-0DEB-9DA3-598498C1C6BC}"/>
              </a:ext>
            </a:extLst>
          </p:cNvPr>
          <p:cNvGrpSpPr/>
          <p:nvPr/>
        </p:nvGrpSpPr>
        <p:grpSpPr>
          <a:xfrm>
            <a:off x="2523078" y="4837321"/>
            <a:ext cx="712088" cy="895595"/>
            <a:chOff x="708548" y="4617756"/>
            <a:chExt cx="1488255" cy="1608244"/>
          </a:xfrm>
        </p:grpSpPr>
        <p:pic>
          <p:nvPicPr>
            <p:cNvPr id="12" name="Picture 12" descr="호주 목 자 강아지, 흰색 배경에 앉아 | 프리미엄 사진">
              <a:extLst>
                <a:ext uri="{FF2B5EF4-FFF2-40B4-BE49-F238E27FC236}">
                  <a16:creationId xmlns:a16="http://schemas.microsoft.com/office/drawing/2014/main" id="{EAAA0DB5-5BBC-EB30-0E3E-6DA0505C0C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353" y="4757699"/>
              <a:ext cx="1201041" cy="132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ACC9D2-656F-CF45-7D42-0E9B1D4112AC}"/>
                </a:ext>
              </a:extLst>
            </p:cNvPr>
            <p:cNvSpPr/>
            <p:nvPr/>
          </p:nvSpPr>
          <p:spPr>
            <a:xfrm>
              <a:off x="708548" y="4617756"/>
              <a:ext cx="1488255" cy="1608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6" descr="G마켓 - 강아지패션용품">
            <a:extLst>
              <a:ext uri="{FF2B5EF4-FFF2-40B4-BE49-F238E27FC236}">
                <a16:creationId xmlns:a16="http://schemas.microsoft.com/office/drawing/2014/main" id="{0CC264E5-08C9-4511-08AB-087E37BD4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88" y="5442002"/>
            <a:ext cx="718266" cy="89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SNS 스타 강아지 '인절미' 화제 | 아주경제">
            <a:extLst>
              <a:ext uri="{FF2B5EF4-FFF2-40B4-BE49-F238E27FC236}">
                <a16:creationId xmlns:a16="http://schemas.microsoft.com/office/drawing/2014/main" id="{C8822E76-8850-655A-B2B2-908040C06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95" y="5422525"/>
            <a:ext cx="718266" cy="89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747B7D-4725-460A-6B60-FB11E436C653}"/>
                  </a:ext>
                </a:extLst>
              </p:cNvPr>
              <p:cNvSpPr txBox="1"/>
              <p:nvPr/>
            </p:nvSpPr>
            <p:spPr>
              <a:xfrm>
                <a:off x="5745605" y="2449446"/>
                <a:ext cx="831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747B7D-4725-460A-6B60-FB11E43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605" y="2449446"/>
                <a:ext cx="831958" cy="276999"/>
              </a:xfrm>
              <a:prstGeom prst="rect">
                <a:avLst/>
              </a:prstGeom>
              <a:blipFill>
                <a:blip r:embed="rId6"/>
                <a:stretch>
                  <a:fillRect l="-220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27BDD3-236B-EF98-5946-A64313582906}"/>
                  </a:ext>
                </a:extLst>
              </p:cNvPr>
              <p:cNvSpPr txBox="1"/>
              <p:nvPr/>
            </p:nvSpPr>
            <p:spPr>
              <a:xfrm>
                <a:off x="7607621" y="3085977"/>
                <a:ext cx="926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27BDD3-236B-EF98-5946-A64313582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621" y="3085977"/>
                <a:ext cx="926215" cy="276999"/>
              </a:xfrm>
              <a:prstGeom prst="rect">
                <a:avLst/>
              </a:prstGeom>
              <a:blipFill>
                <a:blip r:embed="rId7"/>
                <a:stretch>
                  <a:fillRect l="-197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E9593780-242C-FD88-200D-E8C201CCAADD}"/>
              </a:ext>
            </a:extLst>
          </p:cNvPr>
          <p:cNvSpPr/>
          <p:nvPr/>
        </p:nvSpPr>
        <p:spPr>
          <a:xfrm>
            <a:off x="3742175" y="2966346"/>
            <a:ext cx="3693791" cy="2248308"/>
          </a:xfrm>
          <a:custGeom>
            <a:avLst/>
            <a:gdLst>
              <a:gd name="connsiteX0" fmla="*/ 1002843 w 4443031"/>
              <a:gd name="connsiteY0" fmla="*/ 62457 h 2847277"/>
              <a:gd name="connsiteX1" fmla="*/ 1682111 w 4443031"/>
              <a:gd name="connsiteY1" fmla="*/ 1542914 h 2847277"/>
              <a:gd name="connsiteX2" fmla="*/ 2866477 w 4443031"/>
              <a:gd name="connsiteY2" fmla="*/ 532720 h 2847277"/>
              <a:gd name="connsiteX3" fmla="*/ 4407894 w 4443031"/>
              <a:gd name="connsiteY3" fmla="*/ 1839005 h 2847277"/>
              <a:gd name="connsiteX4" fmla="*/ 3859254 w 4443031"/>
              <a:gd name="connsiteY4" fmla="*/ 2788240 h 2847277"/>
              <a:gd name="connsiteX5" fmla="*/ 2875185 w 4443031"/>
              <a:gd name="connsiteY5" fmla="*/ 1943508 h 2847277"/>
              <a:gd name="connsiteX6" fmla="*/ 1237974 w 4443031"/>
              <a:gd name="connsiteY6" fmla="*/ 2814365 h 2847277"/>
              <a:gd name="connsiteX7" fmla="*/ 1357 w 4443031"/>
              <a:gd name="connsiteY7" fmla="*/ 532720 h 2847277"/>
              <a:gd name="connsiteX8" fmla="*/ 1002843 w 4443031"/>
              <a:gd name="connsiteY8" fmla="*/ 62457 h 284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3031" h="2847277">
                <a:moveTo>
                  <a:pt x="1002843" y="62457"/>
                </a:moveTo>
                <a:cubicBezTo>
                  <a:pt x="1282969" y="230823"/>
                  <a:pt x="1371505" y="1464537"/>
                  <a:pt x="1682111" y="1542914"/>
                </a:cubicBezTo>
                <a:cubicBezTo>
                  <a:pt x="1992717" y="1621291"/>
                  <a:pt x="2412180" y="483372"/>
                  <a:pt x="2866477" y="532720"/>
                </a:cubicBezTo>
                <a:cubicBezTo>
                  <a:pt x="3320774" y="582068"/>
                  <a:pt x="4242431" y="1463085"/>
                  <a:pt x="4407894" y="1839005"/>
                </a:cubicBezTo>
                <a:cubicBezTo>
                  <a:pt x="4573357" y="2214925"/>
                  <a:pt x="4114706" y="2770823"/>
                  <a:pt x="3859254" y="2788240"/>
                </a:cubicBezTo>
                <a:cubicBezTo>
                  <a:pt x="3603803" y="2805657"/>
                  <a:pt x="3312065" y="1939154"/>
                  <a:pt x="2875185" y="1943508"/>
                </a:cubicBezTo>
                <a:cubicBezTo>
                  <a:pt x="2438305" y="1947862"/>
                  <a:pt x="1716945" y="3049496"/>
                  <a:pt x="1237974" y="2814365"/>
                </a:cubicBezTo>
                <a:cubicBezTo>
                  <a:pt x="759003" y="2579234"/>
                  <a:pt x="39094" y="994274"/>
                  <a:pt x="1357" y="532720"/>
                </a:cubicBezTo>
                <a:cubicBezTo>
                  <a:pt x="-36380" y="71166"/>
                  <a:pt x="722717" y="-105909"/>
                  <a:pt x="1002843" y="6245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13E1861-5605-9361-4551-A9C4D76A9F88}"/>
              </a:ext>
            </a:extLst>
          </p:cNvPr>
          <p:cNvSpPr/>
          <p:nvPr/>
        </p:nvSpPr>
        <p:spPr>
          <a:xfrm>
            <a:off x="4355659" y="3362976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E1BEB4-6A86-DB7F-5908-0FB3E5F7DF73}"/>
              </a:ext>
            </a:extLst>
          </p:cNvPr>
          <p:cNvSpPr/>
          <p:nvPr/>
        </p:nvSpPr>
        <p:spPr>
          <a:xfrm>
            <a:off x="4669174" y="4625717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6EE577-CF52-3D87-CE53-9D60972961FC}"/>
              </a:ext>
            </a:extLst>
          </p:cNvPr>
          <p:cNvSpPr/>
          <p:nvPr/>
        </p:nvSpPr>
        <p:spPr>
          <a:xfrm>
            <a:off x="5947954" y="3648926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B8085D6-0DB6-E998-A971-5CFD9934A10F}"/>
              </a:ext>
            </a:extLst>
          </p:cNvPr>
          <p:cNvSpPr/>
          <p:nvPr/>
        </p:nvSpPr>
        <p:spPr>
          <a:xfrm>
            <a:off x="6932023" y="4673617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5B2B5F-A717-D65F-E4BD-AA99C828E5D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971614" y="3467479"/>
            <a:ext cx="1384045" cy="462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F64CF2-93A9-01A0-D403-A1A51896FFF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301584" y="4730220"/>
            <a:ext cx="1367590" cy="4321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FDD3A2-3BF0-3D24-F224-CD0CCA68409F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 flipH="1">
            <a:off x="5703328" y="3857932"/>
            <a:ext cx="349731" cy="156459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244C74-780B-E475-BD71-0AEC3F23D359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037128" y="4882623"/>
            <a:ext cx="522144" cy="51088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2DE65F-DDB2-3074-BA21-4182F29E05EF}"/>
              </a:ext>
            </a:extLst>
          </p:cNvPr>
          <p:cNvCxnSpPr>
            <a:cxnSpLocks/>
          </p:cNvCxnSpPr>
          <p:nvPr/>
        </p:nvCxnSpPr>
        <p:spPr>
          <a:xfrm flipV="1">
            <a:off x="5212472" y="2597007"/>
            <a:ext cx="458604" cy="1119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0DB2C5B-C691-6E26-5734-2F3C128E0EA5}"/>
              </a:ext>
            </a:extLst>
          </p:cNvPr>
          <p:cNvCxnSpPr>
            <a:cxnSpLocks/>
          </p:cNvCxnSpPr>
          <p:nvPr/>
        </p:nvCxnSpPr>
        <p:spPr>
          <a:xfrm flipV="1">
            <a:off x="6964265" y="3380314"/>
            <a:ext cx="595007" cy="4938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EA31C3-9DC3-96F1-36B0-C694E64222A2}"/>
              </a:ext>
            </a:extLst>
          </p:cNvPr>
          <p:cNvSpPr txBox="1"/>
          <p:nvPr/>
        </p:nvSpPr>
        <p:spPr>
          <a:xfrm>
            <a:off x="570564" y="738211"/>
            <a:ext cx="25490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/>
              <a:t>Manifold hypothesis</a:t>
            </a:r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9B85A3-4760-05A4-2640-67554FA4D8ED}"/>
                  </a:ext>
                </a:extLst>
              </p:cNvPr>
              <p:cNvSpPr txBox="1"/>
              <p:nvPr/>
            </p:nvSpPr>
            <p:spPr>
              <a:xfrm>
                <a:off x="737658" y="1237251"/>
                <a:ext cx="71470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The observed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is in a low dimensional(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/>
                  <a:t>) space(manifold)</a:t>
                </a:r>
              </a:p>
              <a:p>
                <a:r>
                  <a:rPr lang="en-US" altLang="ko-KR"/>
                  <a:t>that belongs to a high dimensional(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/>
                  <a:t>) space.</a:t>
                </a:r>
                <a:endParaRPr lang="ko-KR" alt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9B85A3-4760-05A4-2640-67554FA4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8" y="1237251"/>
                <a:ext cx="7147085" cy="646331"/>
              </a:xfrm>
              <a:prstGeom prst="rect">
                <a:avLst/>
              </a:prstGeom>
              <a:blipFill>
                <a:blip r:embed="rId8"/>
                <a:stretch>
                  <a:fillRect l="-683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708E1F-D9F9-01FD-085A-1EB5146F3ACF}"/>
                  </a:ext>
                </a:extLst>
              </p:cNvPr>
              <p:cNvSpPr txBox="1"/>
              <p:nvPr/>
            </p:nvSpPr>
            <p:spPr>
              <a:xfrm>
                <a:off x="4490016" y="3522908"/>
                <a:ext cx="27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708E1F-D9F9-01FD-085A-1EB5146F3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016" y="3522908"/>
                <a:ext cx="275011" cy="276999"/>
              </a:xfrm>
              <a:prstGeom prst="rect">
                <a:avLst/>
              </a:prstGeom>
              <a:blipFill>
                <a:blip r:embed="rId9"/>
                <a:stretch>
                  <a:fillRect l="-6667" r="-444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E9EE0-0AA9-F558-08E2-717F6974DE28}"/>
                  </a:ext>
                </a:extLst>
              </p:cNvPr>
              <p:cNvSpPr txBox="1"/>
              <p:nvPr/>
            </p:nvSpPr>
            <p:spPr>
              <a:xfrm>
                <a:off x="8070728" y="2392090"/>
                <a:ext cx="1322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E9EE0-0AA9-F558-08E2-717F6974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28" y="2392090"/>
                <a:ext cx="1322542" cy="276999"/>
              </a:xfrm>
              <a:prstGeom prst="rect">
                <a:avLst/>
              </a:prstGeom>
              <a:blipFill>
                <a:blip r:embed="rId10"/>
                <a:stretch>
                  <a:fillRect l="-4608" r="-506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33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7528C8-3AAD-BC89-045D-66FFF0392A32}"/>
              </a:ext>
            </a:extLst>
          </p:cNvPr>
          <p:cNvSpPr txBox="1"/>
          <p:nvPr/>
        </p:nvSpPr>
        <p:spPr>
          <a:xfrm>
            <a:off x="219996" y="154256"/>
            <a:ext cx="35437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Variational AutoEncoder</a:t>
            </a:r>
            <a:endParaRPr lang="ko-KR" altLang="en-US" sz="2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F4C9DD-BAE9-8348-C8AC-AADB028EF166}"/>
              </a:ext>
            </a:extLst>
          </p:cNvPr>
          <p:cNvSpPr/>
          <p:nvPr/>
        </p:nvSpPr>
        <p:spPr>
          <a:xfrm>
            <a:off x="1935789" y="898244"/>
            <a:ext cx="191589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24B22C-F9BA-CBA0-6021-C466C457EF5C}"/>
              </a:ext>
            </a:extLst>
          </p:cNvPr>
          <p:cNvSpPr/>
          <p:nvPr/>
        </p:nvSpPr>
        <p:spPr>
          <a:xfrm>
            <a:off x="9547425" y="898244"/>
            <a:ext cx="191589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2E94CE-AD5D-C594-A876-A4D0A81F1A77}"/>
              </a:ext>
            </a:extLst>
          </p:cNvPr>
          <p:cNvSpPr/>
          <p:nvPr/>
        </p:nvSpPr>
        <p:spPr>
          <a:xfrm>
            <a:off x="5745531" y="1187730"/>
            <a:ext cx="183741" cy="499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A87F63-5399-3836-17A2-265EE28E1209}"/>
              </a:ext>
            </a:extLst>
          </p:cNvPr>
          <p:cNvCxnSpPr>
            <a:stCxn id="10" idx="0"/>
            <a:endCxn id="12" idx="0"/>
          </p:cNvCxnSpPr>
          <p:nvPr/>
        </p:nvCxnSpPr>
        <p:spPr>
          <a:xfrm>
            <a:off x="2031584" y="898244"/>
            <a:ext cx="3805818" cy="289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4B8B5E-3BFB-21B9-00CD-FBDFA9C25552}"/>
              </a:ext>
            </a:extLst>
          </p:cNvPr>
          <p:cNvCxnSpPr>
            <a:cxnSpLocks/>
            <a:stCxn id="10" idx="2"/>
            <a:endCxn id="12" idx="2"/>
          </p:cNvCxnSpPr>
          <p:nvPr/>
        </p:nvCxnSpPr>
        <p:spPr>
          <a:xfrm flipV="1">
            <a:off x="2031584" y="1687625"/>
            <a:ext cx="3805818" cy="490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152E29-89B8-9CF2-3DF5-A846A0067CAF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flipV="1">
            <a:off x="5837402" y="898244"/>
            <a:ext cx="3805818" cy="289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93ACA33-FD7F-8A0A-1971-C9CD7CD65CA6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>
            <a:off x="5837402" y="1687625"/>
            <a:ext cx="3805818" cy="490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그림계로와라 곰식 @shanu_artwork on Twitter: &amp;quot;『그림쟁이 리빙포인트』 ! ~ 그림쟁이랑 관련 없는거같지만 ~  &amp;lt;가우시안 블러&amp;gt; 는 2차원 가우시안 분포를 이용한 것이다 가우시안 분포는 평균값이 0인 정규분포이다 가우시안이란 이름은 독일 수학자  가우스에서 나왔다">
            <a:extLst>
              <a:ext uri="{FF2B5EF4-FFF2-40B4-BE49-F238E27FC236}">
                <a16:creationId xmlns:a16="http://schemas.microsoft.com/office/drawing/2014/main" id="{81AF4AF9-75BC-B4F1-38F6-47B081575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66" y="812116"/>
            <a:ext cx="1088156" cy="8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E842AB-06F2-213F-18A6-AA8B3B7CBEB8}"/>
                  </a:ext>
                </a:extLst>
              </p:cNvPr>
              <p:cNvSpPr txBox="1"/>
              <p:nvPr/>
            </p:nvSpPr>
            <p:spPr>
              <a:xfrm>
                <a:off x="1053496" y="1901405"/>
                <a:ext cx="834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E842AB-06F2-213F-18A6-AA8B3B7CB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96" y="1901405"/>
                <a:ext cx="834395" cy="276999"/>
              </a:xfrm>
              <a:prstGeom prst="rect">
                <a:avLst/>
              </a:prstGeom>
              <a:blipFill>
                <a:blip r:embed="rId3"/>
                <a:stretch>
                  <a:fillRect l="-219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0BCFD3-8560-AA78-3424-73595AA6342E}"/>
                  </a:ext>
                </a:extLst>
              </p:cNvPr>
              <p:cNvSpPr txBox="1"/>
              <p:nvPr/>
            </p:nvSpPr>
            <p:spPr>
              <a:xfrm>
                <a:off x="4754773" y="1340928"/>
                <a:ext cx="920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0BCFD3-8560-AA78-3424-73595AA6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73" y="1340928"/>
                <a:ext cx="920893" cy="276999"/>
              </a:xfrm>
              <a:prstGeom prst="rect">
                <a:avLst/>
              </a:prstGeom>
              <a:blipFill>
                <a:blip r:embed="rId4"/>
                <a:stretch>
                  <a:fillRect l="-19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A3410D-A15A-79F1-F6D7-FBC790A91582}"/>
                  </a:ext>
                </a:extLst>
              </p:cNvPr>
              <p:cNvSpPr txBox="1"/>
              <p:nvPr/>
            </p:nvSpPr>
            <p:spPr>
              <a:xfrm>
                <a:off x="9828057" y="1762905"/>
                <a:ext cx="834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A3410D-A15A-79F1-F6D7-FBC790A9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57" y="1762905"/>
                <a:ext cx="834395" cy="276999"/>
              </a:xfrm>
              <a:prstGeom prst="rect">
                <a:avLst/>
              </a:prstGeom>
              <a:blipFill>
                <a:blip r:embed="rId5"/>
                <a:stretch>
                  <a:fillRect l="-2190" t="-43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그룹 88">
            <a:extLst>
              <a:ext uri="{FF2B5EF4-FFF2-40B4-BE49-F238E27FC236}">
                <a16:creationId xmlns:a16="http://schemas.microsoft.com/office/drawing/2014/main" id="{4A4FFE10-7AB1-85E4-DBE0-87BF1E5716D4}"/>
              </a:ext>
            </a:extLst>
          </p:cNvPr>
          <p:cNvGrpSpPr/>
          <p:nvPr/>
        </p:nvGrpSpPr>
        <p:grpSpPr>
          <a:xfrm>
            <a:off x="2935259" y="2392105"/>
            <a:ext cx="5804286" cy="3782272"/>
            <a:chOff x="2950462" y="2382311"/>
            <a:chExt cx="5455231" cy="34283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98AFD60-37BD-6118-461A-65533A3DE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50462" y="2382311"/>
              <a:ext cx="5455231" cy="34283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19B4906-42FE-D614-5D2F-6D640EBA4AE9}"/>
                    </a:ext>
                  </a:extLst>
                </p:cNvPr>
                <p:cNvSpPr txBox="1"/>
                <p:nvPr/>
              </p:nvSpPr>
              <p:spPr>
                <a:xfrm>
                  <a:off x="7008250" y="2630107"/>
                  <a:ext cx="9074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oMath>
                    </m:oMathPara>
                  </a14:m>
                  <a:endParaRPr lang="ko-KR" altLang="en-US" sz="2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19B4906-42FE-D614-5D2F-6D640EBA4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250" y="2630107"/>
                  <a:ext cx="90749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6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CDB7655-545A-30BA-E52E-EF15DCA88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676" y="2937884"/>
              <a:ext cx="902148" cy="35849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C2E7736-B32C-3FC4-3416-7ECCBE3B6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512" y="4634084"/>
              <a:ext cx="285496" cy="79547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6B5F25B-9C0D-5729-8028-C650FB2856FF}"/>
                    </a:ext>
                  </a:extLst>
                </p:cNvPr>
                <p:cNvSpPr txBox="1"/>
                <p:nvPr/>
              </p:nvSpPr>
              <p:spPr>
                <a:xfrm>
                  <a:off x="4063334" y="5416288"/>
                  <a:ext cx="6924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6B5F25B-9C0D-5729-8028-C650FB285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334" y="5416288"/>
                  <a:ext cx="692497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306" b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18AC325-EFDD-22AF-85BF-CAE685D21B26}"/>
                </a:ext>
              </a:extLst>
            </p:cNvPr>
            <p:cNvSpPr/>
            <p:nvPr/>
          </p:nvSpPr>
          <p:spPr>
            <a:xfrm>
              <a:off x="4533535" y="3119002"/>
              <a:ext cx="2223697" cy="1560595"/>
            </a:xfrm>
            <a:custGeom>
              <a:avLst/>
              <a:gdLst>
                <a:gd name="connsiteX0" fmla="*/ 435931 w 2186354"/>
                <a:gd name="connsiteY0" fmla="*/ 12650 h 1423850"/>
                <a:gd name="connsiteX1" fmla="*/ 503 w 2186354"/>
                <a:gd name="connsiteY1" fmla="*/ 326159 h 1423850"/>
                <a:gd name="connsiteX2" fmla="*/ 348846 w 2186354"/>
                <a:gd name="connsiteY2" fmla="*/ 718045 h 1423850"/>
                <a:gd name="connsiteX3" fmla="*/ 357554 w 2186354"/>
                <a:gd name="connsiteY3" fmla="*/ 1414730 h 1423850"/>
                <a:gd name="connsiteX4" fmla="*/ 1089074 w 2186354"/>
                <a:gd name="connsiteY4" fmla="*/ 752879 h 1423850"/>
                <a:gd name="connsiteX5" fmla="*/ 1611589 w 2186354"/>
                <a:gd name="connsiteY5" fmla="*/ 761587 h 1423850"/>
                <a:gd name="connsiteX6" fmla="*/ 1916389 w 2186354"/>
                <a:gd name="connsiteY6" fmla="*/ 1397313 h 1423850"/>
                <a:gd name="connsiteX7" fmla="*/ 2186354 w 2186354"/>
                <a:gd name="connsiteY7" fmla="*/ 1223142 h 1423850"/>
                <a:gd name="connsiteX8" fmla="*/ 1916389 w 2186354"/>
                <a:gd name="connsiteY8" fmla="*/ 491622 h 1423850"/>
                <a:gd name="connsiteX9" fmla="*/ 1228411 w 2186354"/>
                <a:gd name="connsiteY9" fmla="*/ 300033 h 1423850"/>
                <a:gd name="connsiteX10" fmla="*/ 644937 w 2186354"/>
                <a:gd name="connsiteY10" fmla="*/ 770296 h 1423850"/>
                <a:gd name="connsiteX11" fmla="*/ 435931 w 2186354"/>
                <a:gd name="connsiteY11" fmla="*/ 12650 h 14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6354" h="1423850">
                  <a:moveTo>
                    <a:pt x="435931" y="12650"/>
                  </a:moveTo>
                  <a:cubicBezTo>
                    <a:pt x="328525" y="-61373"/>
                    <a:pt x="15017" y="208593"/>
                    <a:pt x="503" y="326159"/>
                  </a:cubicBezTo>
                  <a:cubicBezTo>
                    <a:pt x="-14011" y="443725"/>
                    <a:pt x="289338" y="536617"/>
                    <a:pt x="348846" y="718045"/>
                  </a:cubicBezTo>
                  <a:cubicBezTo>
                    <a:pt x="408354" y="899473"/>
                    <a:pt x="234183" y="1408924"/>
                    <a:pt x="357554" y="1414730"/>
                  </a:cubicBezTo>
                  <a:cubicBezTo>
                    <a:pt x="480925" y="1420536"/>
                    <a:pt x="880068" y="861736"/>
                    <a:pt x="1089074" y="752879"/>
                  </a:cubicBezTo>
                  <a:cubicBezTo>
                    <a:pt x="1298080" y="644022"/>
                    <a:pt x="1473703" y="654181"/>
                    <a:pt x="1611589" y="761587"/>
                  </a:cubicBezTo>
                  <a:cubicBezTo>
                    <a:pt x="1749475" y="868993"/>
                    <a:pt x="1820595" y="1320387"/>
                    <a:pt x="1916389" y="1397313"/>
                  </a:cubicBezTo>
                  <a:cubicBezTo>
                    <a:pt x="2012183" y="1474239"/>
                    <a:pt x="2186354" y="1374090"/>
                    <a:pt x="2186354" y="1223142"/>
                  </a:cubicBezTo>
                  <a:cubicBezTo>
                    <a:pt x="2186354" y="1072194"/>
                    <a:pt x="2076046" y="645473"/>
                    <a:pt x="1916389" y="491622"/>
                  </a:cubicBezTo>
                  <a:cubicBezTo>
                    <a:pt x="1756732" y="337771"/>
                    <a:pt x="1440320" y="253587"/>
                    <a:pt x="1228411" y="300033"/>
                  </a:cubicBezTo>
                  <a:cubicBezTo>
                    <a:pt x="1016502" y="346479"/>
                    <a:pt x="779920" y="815290"/>
                    <a:pt x="644937" y="770296"/>
                  </a:cubicBezTo>
                  <a:cubicBezTo>
                    <a:pt x="509954" y="725302"/>
                    <a:pt x="543337" y="86673"/>
                    <a:pt x="435931" y="1265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293B91D-72C5-4D5D-9D86-6F1F310EF9A7}"/>
                </a:ext>
              </a:extLst>
            </p:cNvPr>
            <p:cNvCxnSpPr/>
            <p:nvPr/>
          </p:nvCxnSpPr>
          <p:spPr>
            <a:xfrm flipH="1">
              <a:off x="4546649" y="3127614"/>
              <a:ext cx="311725" cy="3955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86B45CA-32F5-D84C-DE42-DBF2E3B2C3E7}"/>
                </a:ext>
              </a:extLst>
            </p:cNvPr>
            <p:cNvCxnSpPr/>
            <p:nvPr/>
          </p:nvCxnSpPr>
          <p:spPr>
            <a:xfrm flipH="1">
              <a:off x="4689397" y="3170894"/>
              <a:ext cx="311725" cy="3955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FB24865-F8B2-BC93-94C6-3F19C5736345}"/>
                </a:ext>
              </a:extLst>
            </p:cNvPr>
            <p:cNvCxnSpPr/>
            <p:nvPr/>
          </p:nvCxnSpPr>
          <p:spPr>
            <a:xfrm flipH="1">
              <a:off x="4746998" y="3311744"/>
              <a:ext cx="311725" cy="3955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A8A4BEE-D244-DC11-2D73-3E5878FEF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5259" y="3558449"/>
              <a:ext cx="212466" cy="2736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6FB25D5-1343-CC0C-714E-C2EA141AF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4553" y="3784563"/>
              <a:ext cx="199014" cy="2206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8658C37-2138-D9C3-22E3-39881748F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4553" y="3981967"/>
              <a:ext cx="256276" cy="26650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BD9E952-C2E0-4553-68A7-3659A3C6BB1B}"/>
                </a:ext>
              </a:extLst>
            </p:cNvPr>
            <p:cNvCxnSpPr/>
            <p:nvPr/>
          </p:nvCxnSpPr>
          <p:spPr>
            <a:xfrm flipH="1">
              <a:off x="4894252" y="4019914"/>
              <a:ext cx="311725" cy="3955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FE1143-11C4-42F7-C9BA-9DA440D08D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4252" y="3529893"/>
              <a:ext cx="783825" cy="10410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9B9FEC1-8D3A-F65D-7425-754AC409A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078" y="3415639"/>
              <a:ext cx="783825" cy="10410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D87887C-2C9C-F64A-8B5C-D4AD1AD3C7F6}"/>
                </a:ext>
              </a:extLst>
            </p:cNvPr>
            <p:cNvCxnSpPr>
              <a:cxnSpLocks/>
              <a:endCxn id="21" idx="4"/>
            </p:cNvCxnSpPr>
            <p:nvPr/>
          </p:nvCxnSpPr>
          <p:spPr>
            <a:xfrm flipH="1">
              <a:off x="5641210" y="3461894"/>
              <a:ext cx="352850" cy="4822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49651CD-4CAE-D847-2129-2A193773D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8922" y="3494185"/>
              <a:ext cx="301432" cy="41228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60EF0F1-09E5-C3D1-57C7-212769D7A0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5987" y="3529893"/>
              <a:ext cx="227310" cy="3569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FAF1039-0689-A1DE-4AF4-043A8F559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6799" y="3747847"/>
              <a:ext cx="245413" cy="333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3BCC6E5-970F-7539-C482-31FFA52B5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642" y="3632152"/>
              <a:ext cx="236812" cy="3568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B2FD886-E399-3AD3-A44E-3B0600C91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3102" y="3894888"/>
              <a:ext cx="238204" cy="3282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F389876-535B-B9AC-5BE7-710894197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3094" y="4056188"/>
              <a:ext cx="245292" cy="3244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54E0F2F-4EDE-B04D-F377-8AC2189E4F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375" y="4208899"/>
              <a:ext cx="254942" cy="3201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41E0B03-FC6C-FC5F-D4FB-63CBBAE2E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9301" y="4380648"/>
              <a:ext cx="217969" cy="2759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AB094E-9809-B86A-D095-AA7580646C2A}"/>
                  </a:ext>
                </a:extLst>
              </p:cNvPr>
              <p:cNvSpPr txBox="1"/>
              <p:nvPr/>
            </p:nvSpPr>
            <p:spPr>
              <a:xfrm>
                <a:off x="2979862" y="1343680"/>
                <a:ext cx="1205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𝑒𝑛𝑐𝑜𝑑𝑒𝑟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AB094E-9809-B86A-D095-AA7580646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62" y="1343680"/>
                <a:ext cx="1205715" cy="276999"/>
              </a:xfrm>
              <a:prstGeom prst="rect">
                <a:avLst/>
              </a:prstGeom>
              <a:blipFill>
                <a:blip r:embed="rId9"/>
                <a:stretch>
                  <a:fillRect l="-5051" r="-303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7CB4CE-346B-30FD-B591-475738AF4065}"/>
                  </a:ext>
                </a:extLst>
              </p:cNvPr>
              <p:cNvSpPr txBox="1"/>
              <p:nvPr/>
            </p:nvSpPr>
            <p:spPr>
              <a:xfrm>
                <a:off x="7774899" y="1340927"/>
                <a:ext cx="12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𝑑𝑒𝑐𝑜𝑑𝑒𝑟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7CB4CE-346B-30FD-B591-475738AF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99" y="1340927"/>
                <a:ext cx="1231043" cy="276999"/>
              </a:xfrm>
              <a:prstGeom prst="rect">
                <a:avLst/>
              </a:prstGeom>
              <a:blipFill>
                <a:blip r:embed="rId10"/>
                <a:stretch>
                  <a:fillRect l="-4950" r="-297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31A58-D49D-4AF5-A4FC-809EF3FEACD0}"/>
              </a:ext>
            </a:extLst>
          </p:cNvPr>
          <p:cNvSpPr txBox="1"/>
          <p:nvPr/>
        </p:nvSpPr>
        <p:spPr>
          <a:xfrm>
            <a:off x="219996" y="154256"/>
            <a:ext cx="87751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General objective function of Variational AutoEncoder : ELBO</a:t>
            </a:r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2189CD-898E-A00D-2B19-3EEB3C78B189}"/>
                  </a:ext>
                </a:extLst>
              </p:cNvPr>
              <p:cNvSpPr txBox="1"/>
              <p:nvPr/>
            </p:nvSpPr>
            <p:spPr>
              <a:xfrm>
                <a:off x="381683" y="2673306"/>
                <a:ext cx="2471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2189CD-898E-A00D-2B19-3EEB3C78B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3" y="2673306"/>
                <a:ext cx="2471639" cy="276999"/>
              </a:xfrm>
              <a:prstGeom prst="rect">
                <a:avLst/>
              </a:prstGeom>
              <a:blipFill>
                <a:blip r:embed="rId2"/>
                <a:stretch>
                  <a:fillRect l="-123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B94DB5B-3A5B-5C0E-C04B-5396830958E1}"/>
              </a:ext>
            </a:extLst>
          </p:cNvPr>
          <p:cNvSpPr/>
          <p:nvPr/>
        </p:nvSpPr>
        <p:spPr>
          <a:xfrm>
            <a:off x="289665" y="4341601"/>
            <a:ext cx="461555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8D6C6A-30AE-4C83-23C8-862777A22284}"/>
                  </a:ext>
                </a:extLst>
              </p:cNvPr>
              <p:cNvSpPr txBox="1"/>
              <p:nvPr/>
            </p:nvSpPr>
            <p:spPr>
              <a:xfrm>
                <a:off x="2864478" y="2680230"/>
                <a:ext cx="593072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8D6C6A-30AE-4C83-23C8-862777A22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78" y="2680230"/>
                <a:ext cx="5930726" cy="298415"/>
              </a:xfrm>
              <a:prstGeom prst="rect">
                <a:avLst/>
              </a:prstGeom>
              <a:blipFill>
                <a:blip r:embed="rId3"/>
                <a:stretch>
                  <a:fillRect t="-2041" r="-719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812A7D9-35BA-5662-D2A9-1CD088F940E9}"/>
              </a:ext>
            </a:extLst>
          </p:cNvPr>
          <p:cNvSpPr txBox="1"/>
          <p:nvPr/>
        </p:nvSpPr>
        <p:spPr>
          <a:xfrm>
            <a:off x="7576916" y="3302977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Evidence(constant)</a:t>
            </a:r>
            <a:endParaRPr lang="ko-KR" altLang="en-US" sz="120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D144E19B-94E9-3984-751A-85C08597920E}"/>
              </a:ext>
            </a:extLst>
          </p:cNvPr>
          <p:cNvSpPr/>
          <p:nvPr/>
        </p:nvSpPr>
        <p:spPr>
          <a:xfrm rot="16200000">
            <a:off x="8204845" y="2857936"/>
            <a:ext cx="232050" cy="6766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49E955A-238C-366B-7128-670A39A4DEEB}"/>
              </a:ext>
            </a:extLst>
          </p:cNvPr>
          <p:cNvSpPr/>
          <p:nvPr/>
        </p:nvSpPr>
        <p:spPr>
          <a:xfrm rot="16200000">
            <a:off x="5524574" y="1214361"/>
            <a:ext cx="232050" cy="39471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DC6928-898A-C16F-2F5F-8AB87E7B5896}"/>
                  </a:ext>
                </a:extLst>
              </p:cNvPr>
              <p:cNvSpPr txBox="1"/>
              <p:nvPr/>
            </p:nvSpPr>
            <p:spPr>
              <a:xfrm>
                <a:off x="4656668" y="3340815"/>
                <a:ext cx="21779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𝐸𝑣𝑖𝑑𝑒𝑛𝑐𝑒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𝐵𝑂𝑢𝑛𝑑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DC6928-898A-C16F-2F5F-8AB87E7B5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68" y="3340815"/>
                <a:ext cx="2177904" cy="184666"/>
              </a:xfrm>
              <a:prstGeom prst="rect">
                <a:avLst/>
              </a:prstGeom>
              <a:blipFill>
                <a:blip r:embed="rId4"/>
                <a:stretch>
                  <a:fillRect l="-840" r="-1681" b="-4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E1696E-D9E0-23D6-CA04-B981D777450D}"/>
                  </a:ext>
                </a:extLst>
              </p:cNvPr>
              <p:cNvSpPr txBox="1"/>
              <p:nvPr/>
            </p:nvSpPr>
            <p:spPr>
              <a:xfrm>
                <a:off x="1135924" y="4242699"/>
                <a:ext cx="46390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E1696E-D9E0-23D6-CA04-B981D7774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24" y="4242699"/>
                <a:ext cx="4639090" cy="298415"/>
              </a:xfrm>
              <a:prstGeom prst="rect">
                <a:avLst/>
              </a:prstGeom>
              <a:blipFill>
                <a:blip r:embed="rId5"/>
                <a:stretch>
                  <a:fillRect l="-394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C377B90F-8425-5838-A4D3-96F39F3FE334}"/>
              </a:ext>
            </a:extLst>
          </p:cNvPr>
          <p:cNvSpPr/>
          <p:nvPr/>
        </p:nvSpPr>
        <p:spPr>
          <a:xfrm rot="16200000">
            <a:off x="2400939" y="3864313"/>
            <a:ext cx="232050" cy="170389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2CC62F9D-0435-0991-E477-E147C140570B}"/>
              </a:ext>
            </a:extLst>
          </p:cNvPr>
          <p:cNvSpPr/>
          <p:nvPr/>
        </p:nvSpPr>
        <p:spPr>
          <a:xfrm rot="16200000">
            <a:off x="4498054" y="3728447"/>
            <a:ext cx="232050" cy="197562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5647BB-6A54-4231-6A75-5CCA8A85537F}"/>
                  </a:ext>
                </a:extLst>
              </p:cNvPr>
              <p:cNvSpPr txBox="1"/>
              <p:nvPr/>
            </p:nvSpPr>
            <p:spPr>
              <a:xfrm>
                <a:off x="6058901" y="5370662"/>
                <a:ext cx="14983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5647BB-6A54-4231-6A75-5CCA8A85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01" y="5370662"/>
                <a:ext cx="1498359" cy="3385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E37020-BF3D-27F7-9290-010CCB823006}"/>
                  </a:ext>
                </a:extLst>
              </p:cNvPr>
              <p:cNvSpPr txBox="1"/>
              <p:nvPr/>
            </p:nvSpPr>
            <p:spPr>
              <a:xfrm>
                <a:off x="6057800" y="5752681"/>
                <a:ext cx="1548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E37020-BF3D-27F7-9290-010CCB82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00" y="5752681"/>
                <a:ext cx="1548565" cy="338554"/>
              </a:xfrm>
              <a:prstGeom prst="rect">
                <a:avLst/>
              </a:prstGeom>
              <a:blipFill>
                <a:blip r:embed="rId7"/>
                <a:stretch>
                  <a:fillRect r="-12598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80E914-AE41-A4B9-6280-7D8831670F89}"/>
                  </a:ext>
                </a:extLst>
              </p:cNvPr>
              <p:cNvSpPr txBox="1"/>
              <p:nvPr/>
            </p:nvSpPr>
            <p:spPr>
              <a:xfrm>
                <a:off x="6057800" y="6152300"/>
                <a:ext cx="5681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𝐴𝑠𝑠𝑢𝑚𝑒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80E914-AE41-A4B9-6280-7D883167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00" y="6152300"/>
                <a:ext cx="5681107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ADEB4A-893B-4854-FCCC-E6EE0DCCAA51}"/>
              </a:ext>
            </a:extLst>
          </p:cNvPr>
          <p:cNvSpPr/>
          <p:nvPr/>
        </p:nvSpPr>
        <p:spPr>
          <a:xfrm>
            <a:off x="289665" y="2491312"/>
            <a:ext cx="8857195" cy="11866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CFAD7E-A60B-B080-8443-601BB392C90E}"/>
              </a:ext>
            </a:extLst>
          </p:cNvPr>
          <p:cNvSpPr/>
          <p:nvPr/>
        </p:nvSpPr>
        <p:spPr>
          <a:xfrm>
            <a:off x="1043407" y="3948027"/>
            <a:ext cx="4793017" cy="133646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2F00BE-CBD3-DA26-849F-42EF81A6BCF6}"/>
                  </a:ext>
                </a:extLst>
              </p:cNvPr>
              <p:cNvSpPr txBox="1"/>
              <p:nvPr/>
            </p:nvSpPr>
            <p:spPr>
              <a:xfrm>
                <a:off x="9238878" y="2688694"/>
                <a:ext cx="11461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2F00BE-CBD3-DA26-849F-42EF81A6B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878" y="2688694"/>
                <a:ext cx="1146147" cy="246221"/>
              </a:xfrm>
              <a:prstGeom prst="rect">
                <a:avLst/>
              </a:prstGeom>
              <a:blipFill>
                <a:blip r:embed="rId9"/>
                <a:stretch>
                  <a:fillRect l="-4787" r="-212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9130CB-CB94-4F27-4311-E13BC8FB655D}"/>
              </a:ext>
            </a:extLst>
          </p:cNvPr>
          <p:cNvGrpSpPr/>
          <p:nvPr/>
        </p:nvGrpSpPr>
        <p:grpSpPr>
          <a:xfrm>
            <a:off x="2721662" y="823549"/>
            <a:ext cx="6082775" cy="1222584"/>
            <a:chOff x="5740626" y="5106564"/>
            <a:chExt cx="6082775" cy="1222584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77646FB-4885-CDB4-8FFC-DC015852904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626" y="6326833"/>
              <a:ext cx="17403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4EF14ED-7B3E-C1DC-7660-5F31564F7897}"/>
                </a:ext>
              </a:extLst>
            </p:cNvPr>
            <p:cNvSpPr/>
            <p:nvPr/>
          </p:nvSpPr>
          <p:spPr>
            <a:xfrm>
              <a:off x="6306684" y="5106564"/>
              <a:ext cx="1132114" cy="1222584"/>
            </a:xfrm>
            <a:custGeom>
              <a:avLst/>
              <a:gdLst>
                <a:gd name="connsiteX0" fmla="*/ 0 w 3169920"/>
                <a:gd name="connsiteY0" fmla="*/ 1175659 h 1175659"/>
                <a:gd name="connsiteX1" fmla="*/ 1262743 w 3169920"/>
                <a:gd name="connsiteY1" fmla="*/ 731522 h 1175659"/>
                <a:gd name="connsiteX2" fmla="*/ 1724297 w 3169920"/>
                <a:gd name="connsiteY2" fmla="*/ 2 h 1175659"/>
                <a:gd name="connsiteX3" fmla="*/ 2046514 w 3169920"/>
                <a:gd name="connsiteY3" fmla="*/ 722813 h 1175659"/>
                <a:gd name="connsiteX4" fmla="*/ 3169920 w 3169920"/>
                <a:gd name="connsiteY4" fmla="*/ 1166950 h 117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175659">
                  <a:moveTo>
                    <a:pt x="0" y="1175659"/>
                  </a:moveTo>
                  <a:cubicBezTo>
                    <a:pt x="487680" y="1051562"/>
                    <a:pt x="975360" y="927465"/>
                    <a:pt x="1262743" y="731522"/>
                  </a:cubicBezTo>
                  <a:cubicBezTo>
                    <a:pt x="1550126" y="535579"/>
                    <a:pt x="1593669" y="1453"/>
                    <a:pt x="1724297" y="2"/>
                  </a:cubicBezTo>
                  <a:cubicBezTo>
                    <a:pt x="1854925" y="-1449"/>
                    <a:pt x="1805577" y="528322"/>
                    <a:pt x="2046514" y="722813"/>
                  </a:cubicBezTo>
                  <a:cubicBezTo>
                    <a:pt x="2287451" y="917304"/>
                    <a:pt x="2728685" y="1042127"/>
                    <a:pt x="3169920" y="1166950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9FC4874-C45A-5556-45C1-A75543CF468B}"/>
                </a:ext>
              </a:extLst>
            </p:cNvPr>
            <p:cNvSpPr/>
            <p:nvPr/>
          </p:nvSpPr>
          <p:spPr>
            <a:xfrm>
              <a:off x="5775462" y="5554024"/>
              <a:ext cx="1689463" cy="775124"/>
            </a:xfrm>
            <a:custGeom>
              <a:avLst/>
              <a:gdLst>
                <a:gd name="connsiteX0" fmla="*/ 0 w 3143794"/>
                <a:gd name="connsiteY0" fmla="*/ 1062852 h 1080269"/>
                <a:gd name="connsiteX1" fmla="*/ 931817 w 3143794"/>
                <a:gd name="connsiteY1" fmla="*/ 618715 h 1080269"/>
                <a:gd name="connsiteX2" fmla="*/ 1201783 w 3143794"/>
                <a:gd name="connsiteY2" fmla="*/ 407 h 1080269"/>
                <a:gd name="connsiteX3" fmla="*/ 1576252 w 3143794"/>
                <a:gd name="connsiteY3" fmla="*/ 714509 h 1080269"/>
                <a:gd name="connsiteX4" fmla="*/ 1994263 w 3143794"/>
                <a:gd name="connsiteY4" fmla="*/ 444544 h 1080269"/>
                <a:gd name="connsiteX5" fmla="*/ 2325189 w 3143794"/>
                <a:gd name="connsiteY5" fmla="*/ 871264 h 1080269"/>
                <a:gd name="connsiteX6" fmla="*/ 3143794 w 3143794"/>
                <a:gd name="connsiteY6" fmla="*/ 1080269 h 1080269"/>
                <a:gd name="connsiteX0" fmla="*/ 0 w 3143794"/>
                <a:gd name="connsiteY0" fmla="*/ 1067134 h 1084551"/>
                <a:gd name="connsiteX1" fmla="*/ 931817 w 3143794"/>
                <a:gd name="connsiteY1" fmla="*/ 622997 h 1084551"/>
                <a:gd name="connsiteX2" fmla="*/ 1201783 w 3143794"/>
                <a:gd name="connsiteY2" fmla="*/ 4689 h 1084551"/>
                <a:gd name="connsiteX3" fmla="*/ 1628503 w 3143794"/>
                <a:gd name="connsiteY3" fmla="*/ 344322 h 1084551"/>
                <a:gd name="connsiteX4" fmla="*/ 1994263 w 3143794"/>
                <a:gd name="connsiteY4" fmla="*/ 448826 h 1084551"/>
                <a:gd name="connsiteX5" fmla="*/ 2325189 w 3143794"/>
                <a:gd name="connsiteY5" fmla="*/ 875546 h 1084551"/>
                <a:gd name="connsiteX6" fmla="*/ 3143794 w 3143794"/>
                <a:gd name="connsiteY6" fmla="*/ 1084551 h 1084551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201783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349829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76536 h 1093953"/>
                <a:gd name="connsiteX1" fmla="*/ 931817 w 3143794"/>
                <a:gd name="connsiteY1" fmla="*/ 632399 h 1093953"/>
                <a:gd name="connsiteX2" fmla="*/ 1349829 w 3143794"/>
                <a:gd name="connsiteY2" fmla="*/ 14091 h 1093953"/>
                <a:gd name="connsiteX3" fmla="*/ 1706880 w 3143794"/>
                <a:gd name="connsiteY3" fmla="*/ 223096 h 1093953"/>
                <a:gd name="connsiteX4" fmla="*/ 2029097 w 3143794"/>
                <a:gd name="connsiteY4" fmla="*/ 493063 h 1093953"/>
                <a:gd name="connsiteX5" fmla="*/ 2325189 w 3143794"/>
                <a:gd name="connsiteY5" fmla="*/ 884948 h 1093953"/>
                <a:gd name="connsiteX6" fmla="*/ 3143794 w 3143794"/>
                <a:gd name="connsiteY6" fmla="*/ 1093953 h 109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794" h="1093953">
                  <a:moveTo>
                    <a:pt x="0" y="1076536"/>
                  </a:moveTo>
                  <a:cubicBezTo>
                    <a:pt x="365760" y="943004"/>
                    <a:pt x="706846" y="809473"/>
                    <a:pt x="931817" y="632399"/>
                  </a:cubicBezTo>
                  <a:cubicBezTo>
                    <a:pt x="1156788" y="455325"/>
                    <a:pt x="1220652" y="82308"/>
                    <a:pt x="1349829" y="14091"/>
                  </a:cubicBezTo>
                  <a:cubicBezTo>
                    <a:pt x="1479006" y="-54126"/>
                    <a:pt x="1593669" y="143267"/>
                    <a:pt x="1706880" y="223096"/>
                  </a:cubicBezTo>
                  <a:cubicBezTo>
                    <a:pt x="1820091" y="302925"/>
                    <a:pt x="1926046" y="382754"/>
                    <a:pt x="2029097" y="493063"/>
                  </a:cubicBezTo>
                  <a:cubicBezTo>
                    <a:pt x="2132148" y="603372"/>
                    <a:pt x="2133601" y="778994"/>
                    <a:pt x="2325189" y="884948"/>
                  </a:cubicBezTo>
                  <a:cubicBezTo>
                    <a:pt x="2516777" y="990902"/>
                    <a:pt x="2830285" y="1042427"/>
                    <a:pt x="3143794" y="1093953"/>
                  </a:cubicBezTo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55EBADF-D564-B802-F60E-3E602252989E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686" y="6310161"/>
              <a:ext cx="17403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FB6D5B-65FA-FACA-0AA9-67E1AE652892}"/>
                </a:ext>
              </a:extLst>
            </p:cNvPr>
            <p:cNvSpPr/>
            <p:nvPr/>
          </p:nvSpPr>
          <p:spPr>
            <a:xfrm>
              <a:off x="10081687" y="5551085"/>
              <a:ext cx="1703503" cy="737688"/>
            </a:xfrm>
            <a:custGeom>
              <a:avLst/>
              <a:gdLst>
                <a:gd name="connsiteX0" fmla="*/ 0 w 3169920"/>
                <a:gd name="connsiteY0" fmla="*/ 1175659 h 1175659"/>
                <a:gd name="connsiteX1" fmla="*/ 1262743 w 3169920"/>
                <a:gd name="connsiteY1" fmla="*/ 731522 h 1175659"/>
                <a:gd name="connsiteX2" fmla="*/ 1724297 w 3169920"/>
                <a:gd name="connsiteY2" fmla="*/ 2 h 1175659"/>
                <a:gd name="connsiteX3" fmla="*/ 2046514 w 3169920"/>
                <a:gd name="connsiteY3" fmla="*/ 722813 h 1175659"/>
                <a:gd name="connsiteX4" fmla="*/ 3169920 w 3169920"/>
                <a:gd name="connsiteY4" fmla="*/ 1166950 h 1175659"/>
                <a:gd name="connsiteX0" fmla="*/ 0 w 3169920"/>
                <a:gd name="connsiteY0" fmla="*/ 1175737 h 1175737"/>
                <a:gd name="connsiteX1" fmla="*/ 1052077 w 3169920"/>
                <a:gd name="connsiteY1" fmla="*/ 768471 h 1175737"/>
                <a:gd name="connsiteX2" fmla="*/ 1724297 w 3169920"/>
                <a:gd name="connsiteY2" fmla="*/ 80 h 1175737"/>
                <a:gd name="connsiteX3" fmla="*/ 2046514 w 3169920"/>
                <a:gd name="connsiteY3" fmla="*/ 722891 h 1175737"/>
                <a:gd name="connsiteX4" fmla="*/ 3169920 w 3169920"/>
                <a:gd name="connsiteY4" fmla="*/ 1167028 h 1175737"/>
                <a:gd name="connsiteX0" fmla="*/ 0 w 3169920"/>
                <a:gd name="connsiteY0" fmla="*/ 1176136 h 1176136"/>
                <a:gd name="connsiteX1" fmla="*/ 1052077 w 3169920"/>
                <a:gd name="connsiteY1" fmla="*/ 768870 h 1176136"/>
                <a:gd name="connsiteX2" fmla="*/ 1724297 w 3169920"/>
                <a:gd name="connsiteY2" fmla="*/ 479 h 1176136"/>
                <a:gd name="connsiteX3" fmla="*/ 2192360 w 3169920"/>
                <a:gd name="connsiteY3" fmla="*/ 661837 h 1176136"/>
                <a:gd name="connsiteX4" fmla="*/ 3169920 w 3169920"/>
                <a:gd name="connsiteY4" fmla="*/ 1167427 h 1176136"/>
                <a:gd name="connsiteX0" fmla="*/ 0 w 3169920"/>
                <a:gd name="connsiteY0" fmla="*/ 1041119 h 1041119"/>
                <a:gd name="connsiteX1" fmla="*/ 1052077 w 3169920"/>
                <a:gd name="connsiteY1" fmla="*/ 633853 h 1041119"/>
                <a:gd name="connsiteX2" fmla="*/ 1675684 w 3169920"/>
                <a:gd name="connsiteY2" fmla="*/ 658 h 1041119"/>
                <a:gd name="connsiteX3" fmla="*/ 2192360 w 3169920"/>
                <a:gd name="connsiteY3" fmla="*/ 526820 h 1041119"/>
                <a:gd name="connsiteX4" fmla="*/ 3169920 w 3169920"/>
                <a:gd name="connsiteY4" fmla="*/ 1032410 h 104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041119">
                  <a:moveTo>
                    <a:pt x="0" y="1041119"/>
                  </a:moveTo>
                  <a:cubicBezTo>
                    <a:pt x="487680" y="917022"/>
                    <a:pt x="772796" y="807263"/>
                    <a:pt x="1052077" y="633853"/>
                  </a:cubicBezTo>
                  <a:cubicBezTo>
                    <a:pt x="1331358" y="460443"/>
                    <a:pt x="1485637" y="18497"/>
                    <a:pt x="1675684" y="658"/>
                  </a:cubicBezTo>
                  <a:cubicBezTo>
                    <a:pt x="1865731" y="-17181"/>
                    <a:pt x="1951423" y="332329"/>
                    <a:pt x="2192360" y="526820"/>
                  </a:cubicBezTo>
                  <a:cubicBezTo>
                    <a:pt x="2433297" y="721311"/>
                    <a:pt x="2728685" y="907587"/>
                    <a:pt x="3169920" y="1032410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50730B-C86A-2942-4161-68F1E24F17B8}"/>
                </a:ext>
              </a:extLst>
            </p:cNvPr>
            <p:cNvSpPr/>
            <p:nvPr/>
          </p:nvSpPr>
          <p:spPr>
            <a:xfrm>
              <a:off x="10133938" y="5520044"/>
              <a:ext cx="1689463" cy="775124"/>
            </a:xfrm>
            <a:custGeom>
              <a:avLst/>
              <a:gdLst>
                <a:gd name="connsiteX0" fmla="*/ 0 w 3143794"/>
                <a:gd name="connsiteY0" fmla="*/ 1062852 h 1080269"/>
                <a:gd name="connsiteX1" fmla="*/ 931817 w 3143794"/>
                <a:gd name="connsiteY1" fmla="*/ 618715 h 1080269"/>
                <a:gd name="connsiteX2" fmla="*/ 1201783 w 3143794"/>
                <a:gd name="connsiteY2" fmla="*/ 407 h 1080269"/>
                <a:gd name="connsiteX3" fmla="*/ 1576252 w 3143794"/>
                <a:gd name="connsiteY3" fmla="*/ 714509 h 1080269"/>
                <a:gd name="connsiteX4" fmla="*/ 1994263 w 3143794"/>
                <a:gd name="connsiteY4" fmla="*/ 444544 h 1080269"/>
                <a:gd name="connsiteX5" fmla="*/ 2325189 w 3143794"/>
                <a:gd name="connsiteY5" fmla="*/ 871264 h 1080269"/>
                <a:gd name="connsiteX6" fmla="*/ 3143794 w 3143794"/>
                <a:gd name="connsiteY6" fmla="*/ 1080269 h 1080269"/>
                <a:gd name="connsiteX0" fmla="*/ 0 w 3143794"/>
                <a:gd name="connsiteY0" fmla="*/ 1067134 h 1084551"/>
                <a:gd name="connsiteX1" fmla="*/ 931817 w 3143794"/>
                <a:gd name="connsiteY1" fmla="*/ 622997 h 1084551"/>
                <a:gd name="connsiteX2" fmla="*/ 1201783 w 3143794"/>
                <a:gd name="connsiteY2" fmla="*/ 4689 h 1084551"/>
                <a:gd name="connsiteX3" fmla="*/ 1628503 w 3143794"/>
                <a:gd name="connsiteY3" fmla="*/ 344322 h 1084551"/>
                <a:gd name="connsiteX4" fmla="*/ 1994263 w 3143794"/>
                <a:gd name="connsiteY4" fmla="*/ 448826 h 1084551"/>
                <a:gd name="connsiteX5" fmla="*/ 2325189 w 3143794"/>
                <a:gd name="connsiteY5" fmla="*/ 875546 h 1084551"/>
                <a:gd name="connsiteX6" fmla="*/ 3143794 w 3143794"/>
                <a:gd name="connsiteY6" fmla="*/ 1084551 h 1084551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201783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349829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76536 h 1093953"/>
                <a:gd name="connsiteX1" fmla="*/ 931817 w 3143794"/>
                <a:gd name="connsiteY1" fmla="*/ 632399 h 1093953"/>
                <a:gd name="connsiteX2" fmla="*/ 1349829 w 3143794"/>
                <a:gd name="connsiteY2" fmla="*/ 14091 h 1093953"/>
                <a:gd name="connsiteX3" fmla="*/ 1706880 w 3143794"/>
                <a:gd name="connsiteY3" fmla="*/ 223096 h 1093953"/>
                <a:gd name="connsiteX4" fmla="*/ 2029097 w 3143794"/>
                <a:gd name="connsiteY4" fmla="*/ 493063 h 1093953"/>
                <a:gd name="connsiteX5" fmla="*/ 2325189 w 3143794"/>
                <a:gd name="connsiteY5" fmla="*/ 884948 h 1093953"/>
                <a:gd name="connsiteX6" fmla="*/ 3143794 w 3143794"/>
                <a:gd name="connsiteY6" fmla="*/ 1093953 h 109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794" h="1093953">
                  <a:moveTo>
                    <a:pt x="0" y="1076536"/>
                  </a:moveTo>
                  <a:cubicBezTo>
                    <a:pt x="365760" y="943004"/>
                    <a:pt x="706846" y="809473"/>
                    <a:pt x="931817" y="632399"/>
                  </a:cubicBezTo>
                  <a:cubicBezTo>
                    <a:pt x="1156788" y="455325"/>
                    <a:pt x="1220652" y="82308"/>
                    <a:pt x="1349829" y="14091"/>
                  </a:cubicBezTo>
                  <a:cubicBezTo>
                    <a:pt x="1479006" y="-54126"/>
                    <a:pt x="1593669" y="143267"/>
                    <a:pt x="1706880" y="223096"/>
                  </a:cubicBezTo>
                  <a:cubicBezTo>
                    <a:pt x="1820091" y="302925"/>
                    <a:pt x="1926046" y="382754"/>
                    <a:pt x="2029097" y="493063"/>
                  </a:cubicBezTo>
                  <a:cubicBezTo>
                    <a:pt x="2132148" y="603372"/>
                    <a:pt x="2133601" y="778994"/>
                    <a:pt x="2325189" y="884948"/>
                  </a:cubicBezTo>
                  <a:cubicBezTo>
                    <a:pt x="2516777" y="990902"/>
                    <a:pt x="2830285" y="1042427"/>
                    <a:pt x="3143794" y="1093953"/>
                  </a:cubicBezTo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070C826-6D5C-625D-DB40-730774A89527}"/>
                </a:ext>
              </a:extLst>
            </p:cNvPr>
            <p:cNvCxnSpPr>
              <a:cxnSpLocks/>
            </p:cNvCxnSpPr>
            <p:nvPr/>
          </p:nvCxnSpPr>
          <p:spPr>
            <a:xfrm>
              <a:off x="7855676" y="6328490"/>
              <a:ext cx="17403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2E9525A-3C33-44A6-7232-17B2E8CD4A66}"/>
                </a:ext>
              </a:extLst>
            </p:cNvPr>
            <p:cNvSpPr/>
            <p:nvPr/>
          </p:nvSpPr>
          <p:spPr>
            <a:xfrm>
              <a:off x="8264988" y="5528753"/>
              <a:ext cx="1378775" cy="790117"/>
            </a:xfrm>
            <a:custGeom>
              <a:avLst/>
              <a:gdLst>
                <a:gd name="connsiteX0" fmla="*/ 0 w 3169920"/>
                <a:gd name="connsiteY0" fmla="*/ 1175659 h 1175659"/>
                <a:gd name="connsiteX1" fmla="*/ 1262743 w 3169920"/>
                <a:gd name="connsiteY1" fmla="*/ 731522 h 1175659"/>
                <a:gd name="connsiteX2" fmla="*/ 1724297 w 3169920"/>
                <a:gd name="connsiteY2" fmla="*/ 2 h 1175659"/>
                <a:gd name="connsiteX3" fmla="*/ 2046514 w 3169920"/>
                <a:gd name="connsiteY3" fmla="*/ 722813 h 1175659"/>
                <a:gd name="connsiteX4" fmla="*/ 3169920 w 3169920"/>
                <a:gd name="connsiteY4" fmla="*/ 1166950 h 117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175659">
                  <a:moveTo>
                    <a:pt x="0" y="1175659"/>
                  </a:moveTo>
                  <a:cubicBezTo>
                    <a:pt x="487680" y="1051562"/>
                    <a:pt x="975360" y="927465"/>
                    <a:pt x="1262743" y="731522"/>
                  </a:cubicBezTo>
                  <a:cubicBezTo>
                    <a:pt x="1550126" y="535579"/>
                    <a:pt x="1593669" y="1453"/>
                    <a:pt x="1724297" y="2"/>
                  </a:cubicBezTo>
                  <a:cubicBezTo>
                    <a:pt x="1854925" y="-1449"/>
                    <a:pt x="1805577" y="528322"/>
                    <a:pt x="2046514" y="722813"/>
                  </a:cubicBezTo>
                  <a:cubicBezTo>
                    <a:pt x="2287451" y="917304"/>
                    <a:pt x="2728685" y="1042127"/>
                    <a:pt x="3169920" y="1166950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E4DA2ED-2D67-8970-BEEB-4B2262734A6E}"/>
                </a:ext>
              </a:extLst>
            </p:cNvPr>
            <p:cNvSpPr/>
            <p:nvPr/>
          </p:nvSpPr>
          <p:spPr>
            <a:xfrm>
              <a:off x="7864385" y="5546972"/>
              <a:ext cx="1689463" cy="775124"/>
            </a:xfrm>
            <a:custGeom>
              <a:avLst/>
              <a:gdLst>
                <a:gd name="connsiteX0" fmla="*/ 0 w 3143794"/>
                <a:gd name="connsiteY0" fmla="*/ 1062852 h 1080269"/>
                <a:gd name="connsiteX1" fmla="*/ 931817 w 3143794"/>
                <a:gd name="connsiteY1" fmla="*/ 618715 h 1080269"/>
                <a:gd name="connsiteX2" fmla="*/ 1201783 w 3143794"/>
                <a:gd name="connsiteY2" fmla="*/ 407 h 1080269"/>
                <a:gd name="connsiteX3" fmla="*/ 1576252 w 3143794"/>
                <a:gd name="connsiteY3" fmla="*/ 714509 h 1080269"/>
                <a:gd name="connsiteX4" fmla="*/ 1994263 w 3143794"/>
                <a:gd name="connsiteY4" fmla="*/ 444544 h 1080269"/>
                <a:gd name="connsiteX5" fmla="*/ 2325189 w 3143794"/>
                <a:gd name="connsiteY5" fmla="*/ 871264 h 1080269"/>
                <a:gd name="connsiteX6" fmla="*/ 3143794 w 3143794"/>
                <a:gd name="connsiteY6" fmla="*/ 1080269 h 1080269"/>
                <a:gd name="connsiteX0" fmla="*/ 0 w 3143794"/>
                <a:gd name="connsiteY0" fmla="*/ 1067134 h 1084551"/>
                <a:gd name="connsiteX1" fmla="*/ 931817 w 3143794"/>
                <a:gd name="connsiteY1" fmla="*/ 622997 h 1084551"/>
                <a:gd name="connsiteX2" fmla="*/ 1201783 w 3143794"/>
                <a:gd name="connsiteY2" fmla="*/ 4689 h 1084551"/>
                <a:gd name="connsiteX3" fmla="*/ 1628503 w 3143794"/>
                <a:gd name="connsiteY3" fmla="*/ 344322 h 1084551"/>
                <a:gd name="connsiteX4" fmla="*/ 1994263 w 3143794"/>
                <a:gd name="connsiteY4" fmla="*/ 448826 h 1084551"/>
                <a:gd name="connsiteX5" fmla="*/ 2325189 w 3143794"/>
                <a:gd name="connsiteY5" fmla="*/ 875546 h 1084551"/>
                <a:gd name="connsiteX6" fmla="*/ 3143794 w 3143794"/>
                <a:gd name="connsiteY6" fmla="*/ 1084551 h 1084551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201783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349829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76536 h 1093953"/>
                <a:gd name="connsiteX1" fmla="*/ 931817 w 3143794"/>
                <a:gd name="connsiteY1" fmla="*/ 632399 h 1093953"/>
                <a:gd name="connsiteX2" fmla="*/ 1349829 w 3143794"/>
                <a:gd name="connsiteY2" fmla="*/ 14091 h 1093953"/>
                <a:gd name="connsiteX3" fmla="*/ 1706880 w 3143794"/>
                <a:gd name="connsiteY3" fmla="*/ 223096 h 1093953"/>
                <a:gd name="connsiteX4" fmla="*/ 2029097 w 3143794"/>
                <a:gd name="connsiteY4" fmla="*/ 493063 h 1093953"/>
                <a:gd name="connsiteX5" fmla="*/ 2325189 w 3143794"/>
                <a:gd name="connsiteY5" fmla="*/ 884948 h 1093953"/>
                <a:gd name="connsiteX6" fmla="*/ 3143794 w 3143794"/>
                <a:gd name="connsiteY6" fmla="*/ 1093953 h 109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794" h="1093953">
                  <a:moveTo>
                    <a:pt x="0" y="1076536"/>
                  </a:moveTo>
                  <a:cubicBezTo>
                    <a:pt x="365760" y="943004"/>
                    <a:pt x="706846" y="809473"/>
                    <a:pt x="931817" y="632399"/>
                  </a:cubicBezTo>
                  <a:cubicBezTo>
                    <a:pt x="1156788" y="455325"/>
                    <a:pt x="1220652" y="82308"/>
                    <a:pt x="1349829" y="14091"/>
                  </a:cubicBezTo>
                  <a:cubicBezTo>
                    <a:pt x="1479006" y="-54126"/>
                    <a:pt x="1593669" y="143267"/>
                    <a:pt x="1706880" y="223096"/>
                  </a:cubicBezTo>
                  <a:cubicBezTo>
                    <a:pt x="1820091" y="302925"/>
                    <a:pt x="1926046" y="382754"/>
                    <a:pt x="2029097" y="493063"/>
                  </a:cubicBezTo>
                  <a:cubicBezTo>
                    <a:pt x="2132148" y="603372"/>
                    <a:pt x="2133601" y="778994"/>
                    <a:pt x="2325189" y="884948"/>
                  </a:cubicBezTo>
                  <a:cubicBezTo>
                    <a:pt x="2516777" y="990902"/>
                    <a:pt x="2830285" y="1042427"/>
                    <a:pt x="3143794" y="1093953"/>
                  </a:cubicBezTo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AC48D1B-B31A-0516-C509-18B2DD3E97E5}"/>
                </a:ext>
              </a:extLst>
            </p:cNvPr>
            <p:cNvCxnSpPr/>
            <p:nvPr/>
          </p:nvCxnSpPr>
          <p:spPr>
            <a:xfrm>
              <a:off x="7480965" y="5776930"/>
              <a:ext cx="3747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E96DB3E-F3D9-931B-7E28-805E1DEBB4C7}"/>
                </a:ext>
              </a:extLst>
            </p:cNvPr>
            <p:cNvCxnSpPr/>
            <p:nvPr/>
          </p:nvCxnSpPr>
          <p:spPr>
            <a:xfrm>
              <a:off x="9681975" y="5768221"/>
              <a:ext cx="3747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1E0C2E6-0445-AE11-3507-D0AB068B97C0}"/>
                    </a:ext>
                  </a:extLst>
                </p:cNvPr>
                <p:cNvSpPr txBox="1"/>
                <p:nvPr/>
              </p:nvSpPr>
              <p:spPr>
                <a:xfrm>
                  <a:off x="6185135" y="6009399"/>
                  <a:ext cx="6324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oMath>
                    </m:oMathPara>
                  </a14:m>
                  <a:endParaRPr lang="ko-KR" altLang="en-US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120DADB-39DE-83F4-691D-82DA9DCA0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135" y="6009399"/>
                  <a:ext cx="632481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4808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32F001A-9EB2-FA05-AE18-09A67B597544}"/>
                    </a:ext>
                  </a:extLst>
                </p:cNvPr>
                <p:cNvSpPr txBox="1"/>
                <p:nvPr/>
              </p:nvSpPr>
              <p:spPr>
                <a:xfrm>
                  <a:off x="7007583" y="5346705"/>
                  <a:ext cx="48346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076543F-349F-2081-F233-3AF44FB2B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583" y="5346705"/>
                  <a:ext cx="483466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759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24EC30D-3442-A4DF-CEBE-FB41177DCBA3}"/>
                    </a:ext>
                  </a:extLst>
                </p:cNvPr>
                <p:cNvSpPr txBox="1"/>
                <p:nvPr/>
              </p:nvSpPr>
              <p:spPr>
                <a:xfrm>
                  <a:off x="8321894" y="6009399"/>
                  <a:ext cx="6324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oMath>
                    </m:oMathPara>
                  </a14:m>
                  <a:endParaRPr lang="ko-KR" altLang="en-US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003FC2F-BCCC-6DCC-3F34-23130B16C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894" y="6009399"/>
                  <a:ext cx="632481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3846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FAFBA7E-BCC3-82F6-09A2-F6EF5C722AF0}"/>
                    </a:ext>
                  </a:extLst>
                </p:cNvPr>
                <p:cNvSpPr txBox="1"/>
                <p:nvPr/>
              </p:nvSpPr>
              <p:spPr>
                <a:xfrm>
                  <a:off x="10662428" y="6009399"/>
                  <a:ext cx="6324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oMath>
                    </m:oMathPara>
                  </a14:m>
                  <a:endParaRPr lang="ko-KR" altLang="en-US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9787243-A57F-9B45-8CE4-98949FE49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2428" y="6009399"/>
                  <a:ext cx="63248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846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C02E8F4-15CB-E87E-F29C-39DBD813D4CC}"/>
                    </a:ext>
                  </a:extLst>
                </p:cNvPr>
                <p:cNvSpPr txBox="1"/>
                <p:nvPr/>
              </p:nvSpPr>
              <p:spPr>
                <a:xfrm>
                  <a:off x="9185298" y="5490744"/>
                  <a:ext cx="48346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6196923-3EE9-1302-C755-F983506CA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298" y="5490744"/>
                  <a:ext cx="48346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6329" b="-2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08B43F-F734-5B42-7A72-DB63759251F0}"/>
                    </a:ext>
                  </a:extLst>
                </p:cNvPr>
                <p:cNvSpPr txBox="1"/>
                <p:nvPr/>
              </p:nvSpPr>
              <p:spPr>
                <a:xfrm>
                  <a:off x="11248097" y="5544690"/>
                  <a:ext cx="48346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968389-5245-6993-6968-2755197BA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8097" y="5544690"/>
                  <a:ext cx="48346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6250" b="-3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0F7D59D-4E7A-5B77-61D6-DC09E7C4181F}"/>
                  </a:ext>
                </a:extLst>
              </p:cNvPr>
              <p:cNvSpPr txBox="1"/>
              <p:nvPr/>
            </p:nvSpPr>
            <p:spPr>
              <a:xfrm>
                <a:off x="1836824" y="4839430"/>
                <a:ext cx="15320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𝑅𝑒𝑐𝑜𝑛𝑠𝑡𝑟𝑢𝑐𝑡𝑖𝑜𝑛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0F7D59D-4E7A-5B77-61D6-DC09E7C41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824" y="4839430"/>
                <a:ext cx="1532086" cy="184666"/>
              </a:xfrm>
              <a:prstGeom prst="rect">
                <a:avLst/>
              </a:prstGeom>
              <a:blipFill>
                <a:blip r:embed="rId16"/>
                <a:stretch>
                  <a:fillRect l="-119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48ACA8-A814-CD6C-F653-A8CF1C51F242}"/>
                  </a:ext>
                </a:extLst>
              </p:cNvPr>
              <p:cNvSpPr txBox="1"/>
              <p:nvPr/>
            </p:nvSpPr>
            <p:spPr>
              <a:xfrm>
                <a:off x="3926765" y="4854940"/>
                <a:ext cx="14798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𝑑𝑖𝑣𝑒𝑟𝑔𝑒𝑛𝑐𝑒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48ACA8-A814-CD6C-F653-A8CF1C51F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765" y="4854940"/>
                <a:ext cx="1479892" cy="184666"/>
              </a:xfrm>
              <a:prstGeom prst="rect">
                <a:avLst/>
              </a:prstGeom>
              <a:blipFill>
                <a:blip r:embed="rId17"/>
                <a:stretch>
                  <a:fillRect l="-1235" b="-32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E1CBB2A5-E374-EFB4-BFA0-67605BC8D44D}"/>
              </a:ext>
            </a:extLst>
          </p:cNvPr>
          <p:cNvSpPr/>
          <p:nvPr/>
        </p:nvSpPr>
        <p:spPr>
          <a:xfrm>
            <a:off x="6058901" y="4341601"/>
            <a:ext cx="461555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94D7640-A67A-17D5-C8C8-4BB08D8F6B19}"/>
                  </a:ext>
                </a:extLst>
              </p:cNvPr>
              <p:cNvSpPr txBox="1"/>
              <p:nvPr/>
            </p:nvSpPr>
            <p:spPr>
              <a:xfrm>
                <a:off x="6886826" y="4169748"/>
                <a:ext cx="400077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94D7640-A67A-17D5-C8C8-4BB08D8F6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826" y="4169748"/>
                <a:ext cx="4000774" cy="5203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2706AD-CDAB-4E3D-FDD9-2D40C08CE216}"/>
                  </a:ext>
                </a:extLst>
              </p:cNvPr>
              <p:cNvSpPr txBox="1"/>
              <p:nvPr/>
            </p:nvSpPr>
            <p:spPr>
              <a:xfrm>
                <a:off x="4674959" y="5436955"/>
                <a:ext cx="1290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𝐴𝑠𝑠𝑢𝑚𝑝𝑡𝑖𝑜𝑛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2706AD-CDAB-4E3D-FDD9-2D40C08C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59" y="5436955"/>
                <a:ext cx="1290032" cy="246221"/>
              </a:xfrm>
              <a:prstGeom prst="rect">
                <a:avLst/>
              </a:prstGeom>
              <a:blipFill>
                <a:blip r:embed="rId19"/>
                <a:stretch>
                  <a:fillRect l="-3774" r="-472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B452B6E5-5E88-48D4-ECE3-44A18CABAEE4}"/>
              </a:ext>
            </a:extLst>
          </p:cNvPr>
          <p:cNvSpPr txBox="1"/>
          <p:nvPr/>
        </p:nvSpPr>
        <p:spPr>
          <a:xfrm>
            <a:off x="401146" y="2280714"/>
            <a:ext cx="215680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Variational</a:t>
            </a:r>
            <a:r>
              <a:rPr lang="ko-KR" altLang="en-US" sz="1600"/>
              <a:t> </a:t>
            </a:r>
            <a:r>
              <a:rPr lang="en-US" altLang="ko-KR" sz="1600"/>
              <a:t>inference</a:t>
            </a:r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4FFE3E-B611-CAB5-0D90-3FC83A6B02AC}"/>
              </a:ext>
            </a:extLst>
          </p:cNvPr>
          <p:cNvSpPr txBox="1"/>
          <p:nvPr/>
        </p:nvSpPr>
        <p:spPr>
          <a:xfrm>
            <a:off x="1145965" y="3765033"/>
            <a:ext cx="66717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ELBO</a:t>
            </a:r>
            <a:endParaRPr lang="ko-KR" altLang="en-US" sz="16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BE459C-0E2A-3A3E-9E8C-4107441B6848}"/>
              </a:ext>
            </a:extLst>
          </p:cNvPr>
          <p:cNvSpPr/>
          <p:nvPr/>
        </p:nvSpPr>
        <p:spPr>
          <a:xfrm>
            <a:off x="6668315" y="3922333"/>
            <a:ext cx="4793017" cy="13872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왼쪽 중괄호 55">
            <a:extLst>
              <a:ext uri="{FF2B5EF4-FFF2-40B4-BE49-F238E27FC236}">
                <a16:creationId xmlns:a16="http://schemas.microsoft.com/office/drawing/2014/main" id="{152D1BD4-CA83-F2B1-30CA-977C71BF0583}"/>
              </a:ext>
            </a:extLst>
          </p:cNvPr>
          <p:cNvSpPr/>
          <p:nvPr/>
        </p:nvSpPr>
        <p:spPr>
          <a:xfrm rot="16200000">
            <a:off x="7787519" y="4338629"/>
            <a:ext cx="232050" cy="10004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왼쪽 중괄호 56">
            <a:extLst>
              <a:ext uri="{FF2B5EF4-FFF2-40B4-BE49-F238E27FC236}">
                <a16:creationId xmlns:a16="http://schemas.microsoft.com/office/drawing/2014/main" id="{969FAD33-9017-41EC-FCBF-042BB229D5E7}"/>
              </a:ext>
            </a:extLst>
          </p:cNvPr>
          <p:cNvSpPr/>
          <p:nvPr/>
        </p:nvSpPr>
        <p:spPr>
          <a:xfrm rot="16200000">
            <a:off x="9682374" y="3797022"/>
            <a:ext cx="232050" cy="205272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27C04E-597F-0336-E251-97F3DB62C082}"/>
                  </a:ext>
                </a:extLst>
              </p:cNvPr>
              <p:cNvSpPr txBox="1"/>
              <p:nvPr/>
            </p:nvSpPr>
            <p:spPr>
              <a:xfrm>
                <a:off x="7194102" y="4977541"/>
                <a:ext cx="15320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𝑅𝑒𝑐𝑜𝑛𝑠𝑡𝑟𝑢𝑐𝑡𝑖𝑜𝑛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27C04E-597F-0336-E251-97F3DB62C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2" y="4977541"/>
                <a:ext cx="1532086" cy="184666"/>
              </a:xfrm>
              <a:prstGeom prst="rect">
                <a:avLst/>
              </a:prstGeom>
              <a:blipFill>
                <a:blip r:embed="rId16"/>
                <a:stretch>
                  <a:fillRect l="-1195" r="-39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AAE9C7-6629-9C84-94F0-F943E00299E0}"/>
                  </a:ext>
                </a:extLst>
              </p:cNvPr>
              <p:cNvSpPr txBox="1"/>
              <p:nvPr/>
            </p:nvSpPr>
            <p:spPr>
              <a:xfrm>
                <a:off x="9058453" y="4977541"/>
                <a:ext cx="14798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𝑑𝑖𝑣𝑒𝑟𝑔𝑒𝑛𝑐𝑒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AAE9C7-6629-9C84-94F0-F943E002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453" y="4977541"/>
                <a:ext cx="1479892" cy="184666"/>
              </a:xfrm>
              <a:prstGeom prst="rect">
                <a:avLst/>
              </a:prstGeom>
              <a:blipFill>
                <a:blip r:embed="rId20"/>
                <a:stretch>
                  <a:fillRect l="-1235" t="-3333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391CE6DF-E833-0732-755B-1C7D3B75B19A}"/>
              </a:ext>
            </a:extLst>
          </p:cNvPr>
          <p:cNvSpPr txBox="1"/>
          <p:nvPr/>
        </p:nvSpPr>
        <p:spPr>
          <a:xfrm>
            <a:off x="6729138" y="3777308"/>
            <a:ext cx="3203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ELBO used in actual calculations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89100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31A58-D49D-4AF5-A4FC-809EF3FEACD0}"/>
              </a:ext>
            </a:extLst>
          </p:cNvPr>
          <p:cNvSpPr txBox="1"/>
          <p:nvPr/>
        </p:nvSpPr>
        <p:spPr>
          <a:xfrm>
            <a:off x="219996" y="117221"/>
            <a:ext cx="896149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Definition of Optimization Problem of Variational AutoEncoder</a:t>
            </a:r>
          </a:p>
          <a:p>
            <a:r>
              <a:rPr lang="en-US" altLang="ko-KR" sz="2400"/>
              <a:t>based on generative purpose</a:t>
            </a:r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9C6856-B901-F760-8D70-20F0681DCFFE}"/>
                  </a:ext>
                </a:extLst>
              </p:cNvPr>
              <p:cNvSpPr txBox="1"/>
              <p:nvPr/>
            </p:nvSpPr>
            <p:spPr>
              <a:xfrm>
                <a:off x="3300845" y="4162322"/>
                <a:ext cx="146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9C6856-B901-F760-8D70-20F0681DC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45" y="4162322"/>
                <a:ext cx="1462131" cy="276999"/>
              </a:xfrm>
              <a:prstGeom prst="rect">
                <a:avLst/>
              </a:prstGeom>
              <a:blipFill>
                <a:blip r:embed="rId2"/>
                <a:stretch>
                  <a:fillRect l="-2083" t="-6667" r="-7500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002C93-1809-1787-B804-B6FB113EA2ED}"/>
                  </a:ext>
                </a:extLst>
              </p:cNvPr>
              <p:cNvSpPr txBox="1"/>
              <p:nvPr/>
            </p:nvSpPr>
            <p:spPr>
              <a:xfrm>
                <a:off x="3361805" y="4662459"/>
                <a:ext cx="1782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002C93-1809-1787-B804-B6FB113E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805" y="4662459"/>
                <a:ext cx="1782155" cy="276999"/>
              </a:xfrm>
              <a:prstGeom prst="rect">
                <a:avLst/>
              </a:prstGeom>
              <a:blipFill>
                <a:blip r:embed="rId3"/>
                <a:stretch>
                  <a:fillRect l="-683" t="-6667" r="-375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8905B2-476D-6B10-858F-B59F7072173B}"/>
                  </a:ext>
                </a:extLst>
              </p:cNvPr>
              <p:cNvSpPr txBox="1"/>
              <p:nvPr/>
            </p:nvSpPr>
            <p:spPr>
              <a:xfrm>
                <a:off x="3692731" y="5108735"/>
                <a:ext cx="248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8905B2-476D-6B10-858F-B59F70721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731" y="5108735"/>
                <a:ext cx="2480230" cy="276999"/>
              </a:xfrm>
              <a:prstGeom prst="rect">
                <a:avLst/>
              </a:prstGeom>
              <a:blipFill>
                <a:blip r:embed="rId4"/>
                <a:stretch>
                  <a:fillRect l="-1229" r="-737" b="-4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AA3E142D-1C44-48B8-015B-545277E04E79}"/>
              </a:ext>
            </a:extLst>
          </p:cNvPr>
          <p:cNvSpPr/>
          <p:nvPr/>
        </p:nvSpPr>
        <p:spPr>
          <a:xfrm>
            <a:off x="2733562" y="3784092"/>
            <a:ext cx="6312784" cy="18542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F0601-E983-C52D-C455-9416F8CF0FD7}"/>
              </a:ext>
            </a:extLst>
          </p:cNvPr>
          <p:cNvSpPr txBox="1"/>
          <p:nvPr/>
        </p:nvSpPr>
        <p:spPr>
          <a:xfrm>
            <a:off x="2860246" y="3573684"/>
            <a:ext cx="19715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/>
              <a:t>Primal problem</a:t>
            </a:r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DFE639-3D7D-D824-0AB2-E8E53014D9E5}"/>
                  </a:ext>
                </a:extLst>
              </p:cNvPr>
              <p:cNvSpPr txBox="1"/>
              <p:nvPr/>
            </p:nvSpPr>
            <p:spPr>
              <a:xfrm>
                <a:off x="962845" y="1041046"/>
                <a:ext cx="10038325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>
                    <a:solidFill>
                      <a:srgbClr val="FF0000"/>
                    </a:solidFill>
                  </a:rPr>
                  <a:t>1. First, the objective function has to create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altLang="ko-KR" sz="2000">
                    <a:solidFill>
                      <a:srgbClr val="FF0000"/>
                    </a:solidFill>
                  </a:rPr>
                  <a:t> that best produces</a:t>
                </a:r>
              </a:p>
              <a:p>
                <a:r>
                  <a:rPr lang="en-US" altLang="ko-KR" sz="2000">
                    <a:solidFill>
                      <a:srgbClr val="FF0000"/>
                    </a:solidFill>
                  </a:rPr>
                  <a:t>the observable random variable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sz="20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>
                    <a:solidFill>
                      <a:srgbClr val="FF0000"/>
                    </a:solidFill>
                  </a:rPr>
                  <a:t>we are interested in.(Risk minimization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>
                    <a:solidFill>
                      <a:srgbClr val="FF0000"/>
                    </a:solidFill>
                  </a:rPr>
                  <a:t> )</a:t>
                </a:r>
                <a:endParaRPr lang="ko-KR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DFE639-3D7D-D824-0AB2-E8E53014D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45" y="1041046"/>
                <a:ext cx="10038325" cy="707886"/>
              </a:xfrm>
              <a:prstGeom prst="rect">
                <a:avLst/>
              </a:prstGeom>
              <a:blipFill>
                <a:blip r:embed="rId5"/>
                <a:stretch>
                  <a:fillRect l="-668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752D9A-FC91-8D0E-BCB8-592BE2BC2192}"/>
                  </a:ext>
                </a:extLst>
              </p:cNvPr>
              <p:cNvSpPr txBox="1"/>
              <p:nvPr/>
            </p:nvSpPr>
            <p:spPr>
              <a:xfrm>
                <a:off x="962845" y="1816872"/>
                <a:ext cx="723480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>
                    <a:solidFill>
                      <a:srgbClr val="FF0000"/>
                    </a:solidFill>
                  </a:rPr>
                  <a:t>2. Create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ko-KR" sz="2000">
                    <a:solidFill>
                      <a:srgbClr val="FF0000"/>
                    </a:solidFill>
                  </a:rPr>
                  <a:t> using AutoEncoder(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2000">
                    <a:solidFill>
                      <a:srgbClr val="FF0000"/>
                    </a:solidFill>
                  </a:rPr>
                  <a:t>) as the first constraint. </a:t>
                </a:r>
                <a:endParaRPr lang="ko-KR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752D9A-FC91-8D0E-BCB8-592BE2BC2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45" y="1816872"/>
                <a:ext cx="7234801" cy="400110"/>
              </a:xfrm>
              <a:prstGeom prst="rect">
                <a:avLst/>
              </a:prstGeom>
              <a:blipFill>
                <a:blip r:embed="rId6"/>
                <a:stretch>
                  <a:fillRect l="-927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2AD6F7-6E12-8502-A52E-CB6A9E8DBC92}"/>
                  </a:ext>
                </a:extLst>
              </p:cNvPr>
              <p:cNvSpPr txBox="1"/>
              <p:nvPr/>
            </p:nvSpPr>
            <p:spPr>
              <a:xfrm>
                <a:off x="962845" y="2366023"/>
                <a:ext cx="10648428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>
                    <a:solidFill>
                      <a:srgbClr val="FF0000"/>
                    </a:solidFill>
                  </a:rPr>
                  <a:t>3. As a second constraint,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endChr m:val="]"/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20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>
                    <a:solidFill>
                      <a:srgbClr val="FF0000"/>
                    </a:solidFill>
                  </a:rPr>
                  <a:t>must be less than some constant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20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>
                    <a:solidFill>
                      <a:srgbClr val="FF0000"/>
                    </a:solidFill>
                  </a:rPr>
                  <a:t>to learn</a:t>
                </a:r>
              </a:p>
              <a:p>
                <a:r>
                  <a:rPr lang="en-US" altLang="ko-KR" sz="2000">
                    <a:solidFill>
                      <a:srgbClr val="FF0000"/>
                    </a:solidFill>
                  </a:rPr>
                  <a:t>a tractable latent distribution(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>
                    <a:solidFill>
                      <a:srgbClr val="FF0000"/>
                    </a:solidFill>
                  </a:rPr>
                  <a:t>).</a:t>
                </a:r>
                <a:endParaRPr lang="ko-KR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2AD6F7-6E12-8502-A52E-CB6A9E8DB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45" y="2366023"/>
                <a:ext cx="10648428" cy="707886"/>
              </a:xfrm>
              <a:prstGeom prst="rect">
                <a:avLst/>
              </a:prstGeom>
              <a:blipFill>
                <a:blip r:embed="rId7"/>
                <a:stretch>
                  <a:fillRect l="-630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40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A6ECD-950D-C887-4206-2B49C909FCD5}"/>
              </a:ext>
            </a:extLst>
          </p:cNvPr>
          <p:cNvSpPr txBox="1"/>
          <p:nvPr/>
        </p:nvSpPr>
        <p:spPr>
          <a:xfrm>
            <a:off x="111487" y="110565"/>
            <a:ext cx="769197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Derivation</a:t>
            </a:r>
            <a:r>
              <a:rPr lang="ko-KR" altLang="en-US" sz="2400"/>
              <a:t> </a:t>
            </a:r>
            <a:r>
              <a:rPr lang="en-US" altLang="ko-KR" sz="2400"/>
              <a:t>of</a:t>
            </a:r>
            <a:r>
              <a:rPr lang="ko-KR" altLang="en-US" sz="2400"/>
              <a:t> </a:t>
            </a:r>
            <a:r>
              <a:rPr lang="en-US" altLang="ko-KR" sz="2400"/>
              <a:t>Objective Function in Actual Calculation</a:t>
            </a:r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BA57C5-C30A-59FC-134D-125D63312A3C}"/>
                  </a:ext>
                </a:extLst>
              </p:cNvPr>
              <p:cNvSpPr txBox="1"/>
              <p:nvPr/>
            </p:nvSpPr>
            <p:spPr>
              <a:xfrm>
                <a:off x="551219" y="1359484"/>
                <a:ext cx="146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BA57C5-C30A-59FC-134D-125D6331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19" y="1359484"/>
                <a:ext cx="1462131" cy="276999"/>
              </a:xfrm>
              <a:prstGeom prst="rect">
                <a:avLst/>
              </a:prstGeom>
              <a:blipFill>
                <a:blip r:embed="rId2"/>
                <a:stretch>
                  <a:fillRect l="-2083" t="-4444" r="-7500" b="-4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AC8DEF-BD4E-AFB1-7420-1B1616D8E474}"/>
                  </a:ext>
                </a:extLst>
              </p:cNvPr>
              <p:cNvSpPr txBox="1"/>
              <p:nvPr/>
            </p:nvSpPr>
            <p:spPr>
              <a:xfrm>
                <a:off x="612179" y="1859621"/>
                <a:ext cx="1782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AC8DEF-BD4E-AFB1-7420-1B1616D8E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9" y="1859621"/>
                <a:ext cx="1782155" cy="276999"/>
              </a:xfrm>
              <a:prstGeom prst="rect">
                <a:avLst/>
              </a:prstGeom>
              <a:blipFill>
                <a:blip r:embed="rId3"/>
                <a:stretch>
                  <a:fillRect l="-683" t="-4444" r="-375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52E0DC-D27C-5D30-3394-D8DA2B17BF36}"/>
                  </a:ext>
                </a:extLst>
              </p:cNvPr>
              <p:cNvSpPr txBox="1"/>
              <p:nvPr/>
            </p:nvSpPr>
            <p:spPr>
              <a:xfrm>
                <a:off x="943105" y="2305897"/>
                <a:ext cx="248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52E0DC-D27C-5D30-3394-D8DA2B17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05" y="2305897"/>
                <a:ext cx="2480230" cy="276999"/>
              </a:xfrm>
              <a:prstGeom prst="rect">
                <a:avLst/>
              </a:prstGeom>
              <a:blipFill>
                <a:blip r:embed="rId4"/>
                <a:stretch>
                  <a:fillRect l="-1229" r="-737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9F6045B-1EC4-E2B3-6B86-5B3B49A0E9B3}"/>
              </a:ext>
            </a:extLst>
          </p:cNvPr>
          <p:cNvSpPr/>
          <p:nvPr/>
        </p:nvSpPr>
        <p:spPr>
          <a:xfrm>
            <a:off x="271319" y="972972"/>
            <a:ext cx="4038495" cy="18542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1851A-CE6D-1F34-9680-1AE751897AA6}"/>
              </a:ext>
            </a:extLst>
          </p:cNvPr>
          <p:cNvSpPr txBox="1"/>
          <p:nvPr/>
        </p:nvSpPr>
        <p:spPr>
          <a:xfrm>
            <a:off x="328333" y="762564"/>
            <a:ext cx="1790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Primal problem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96664DE-EBFC-3811-443A-E619DB2CC8AD}"/>
              </a:ext>
            </a:extLst>
          </p:cNvPr>
          <p:cNvSpPr/>
          <p:nvPr/>
        </p:nvSpPr>
        <p:spPr>
          <a:xfrm>
            <a:off x="2126923" y="1314346"/>
            <a:ext cx="330926" cy="400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B00B6D-2CD2-9A91-7463-B1CB11E585F6}"/>
              </a:ext>
            </a:extLst>
          </p:cNvPr>
          <p:cNvSpPr/>
          <p:nvPr/>
        </p:nvSpPr>
        <p:spPr>
          <a:xfrm>
            <a:off x="3502209" y="2244004"/>
            <a:ext cx="330926" cy="400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42B647C-50F6-37F9-4E66-DF3F07D98203}"/>
              </a:ext>
            </a:extLst>
          </p:cNvPr>
          <p:cNvSpPr/>
          <p:nvPr/>
        </p:nvSpPr>
        <p:spPr>
          <a:xfrm>
            <a:off x="4929645" y="1545558"/>
            <a:ext cx="801188" cy="51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E81701-C186-5A3F-A460-E0F5E7A1570E}"/>
                  </a:ext>
                </a:extLst>
              </p:cNvPr>
              <p:cNvSpPr txBox="1"/>
              <p:nvPr/>
            </p:nvSpPr>
            <p:spPr>
              <a:xfrm>
                <a:off x="6624868" y="1439376"/>
                <a:ext cx="479054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- Do not know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/>
                  <a:t> Use Monte Carlo Method </a:t>
                </a:r>
                <a:endParaRPr lang="ko-KR" altLang="en-US" sz="16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E81701-C186-5A3F-A460-E0F5E7A1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868" y="1439376"/>
                <a:ext cx="4790542" cy="338554"/>
              </a:xfrm>
              <a:prstGeom prst="rect">
                <a:avLst/>
              </a:prstGeom>
              <a:blipFill>
                <a:blip r:embed="rId5"/>
                <a:stretch>
                  <a:fillRect l="-763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FCF6D7-D968-0A52-EB7F-459AD74B15E0}"/>
                  </a:ext>
                </a:extLst>
              </p:cNvPr>
              <p:cNvSpPr txBox="1"/>
              <p:nvPr/>
            </p:nvSpPr>
            <p:spPr>
              <a:xfrm>
                <a:off x="6746788" y="695684"/>
                <a:ext cx="4352538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FCF6D7-D968-0A52-EB7F-459AD74B1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88" y="695684"/>
                <a:ext cx="4352538" cy="726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>
            <a:extLst>
              <a:ext uri="{FF2B5EF4-FFF2-40B4-BE49-F238E27FC236}">
                <a16:creationId xmlns:a16="http://schemas.microsoft.com/office/drawing/2014/main" id="{95689921-C206-6F21-EE68-FA1905828DCE}"/>
              </a:ext>
            </a:extLst>
          </p:cNvPr>
          <p:cNvSpPr/>
          <p:nvPr/>
        </p:nvSpPr>
        <p:spPr>
          <a:xfrm>
            <a:off x="6190511" y="854723"/>
            <a:ext cx="330926" cy="400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C87B95-2053-7CFF-59ED-A69DD132C4F3}"/>
                  </a:ext>
                </a:extLst>
              </p:cNvPr>
              <p:cNvSpPr txBox="1"/>
              <p:nvPr/>
            </p:nvSpPr>
            <p:spPr>
              <a:xfrm>
                <a:off x="6624868" y="1795076"/>
                <a:ext cx="27046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- If we use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as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𝑛𝑜𝑟𝑚</m:t>
                    </m:r>
                  </m:oMath>
                </a14:m>
                <a:r>
                  <a:rPr lang="en-US" altLang="ko-KR" sz="1600"/>
                  <a:t> </a:t>
                </a:r>
                <a:endParaRPr lang="ko-KR" altLang="en-US" sz="16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C87B95-2053-7CFF-59ED-A69DD132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868" y="1795076"/>
                <a:ext cx="2704651" cy="338554"/>
              </a:xfrm>
              <a:prstGeom prst="rect">
                <a:avLst/>
              </a:prstGeom>
              <a:blipFill>
                <a:blip r:embed="rId7"/>
                <a:stretch>
                  <a:fillRect l="-1354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>
            <a:extLst>
              <a:ext uri="{FF2B5EF4-FFF2-40B4-BE49-F238E27FC236}">
                <a16:creationId xmlns:a16="http://schemas.microsoft.com/office/drawing/2014/main" id="{9149E4BA-3C52-13DC-3479-58BC15A22462}"/>
              </a:ext>
            </a:extLst>
          </p:cNvPr>
          <p:cNvSpPr/>
          <p:nvPr/>
        </p:nvSpPr>
        <p:spPr>
          <a:xfrm>
            <a:off x="6190511" y="2351888"/>
            <a:ext cx="330926" cy="400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EFE1B-31CC-9516-A931-C9AF5E31E55B}"/>
              </a:ext>
            </a:extLst>
          </p:cNvPr>
          <p:cNvSpPr txBox="1"/>
          <p:nvPr/>
        </p:nvSpPr>
        <p:spPr>
          <a:xfrm>
            <a:off x="6624868" y="2957293"/>
            <a:ext cx="45638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- Using ELBO(kingma and Welling) expressions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8A324D-759D-F314-7DB8-BCD0EE19D75E}"/>
                  </a:ext>
                </a:extLst>
              </p:cNvPr>
              <p:cNvSpPr txBox="1"/>
              <p:nvPr/>
            </p:nvSpPr>
            <p:spPr>
              <a:xfrm>
                <a:off x="6746788" y="2276689"/>
                <a:ext cx="39825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8A324D-759D-F314-7DB8-BCD0EE19D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88" y="2276689"/>
                <a:ext cx="3982565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EC2A1BB-2A9F-D1C7-6F9F-282D88BC5AEE}"/>
              </a:ext>
            </a:extLst>
          </p:cNvPr>
          <p:cNvSpPr/>
          <p:nvPr/>
        </p:nvSpPr>
        <p:spPr>
          <a:xfrm rot="5400000">
            <a:off x="11262203" y="2847137"/>
            <a:ext cx="801188" cy="51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9BC85F-30D4-42D3-D715-E211A2C685A0}"/>
                  </a:ext>
                </a:extLst>
              </p:cNvPr>
              <p:cNvSpPr txBox="1"/>
              <p:nvPr/>
            </p:nvSpPr>
            <p:spPr>
              <a:xfrm>
                <a:off x="6858959" y="4155381"/>
                <a:ext cx="160524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9BC85F-30D4-42D3-D715-E211A2C68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59" y="4155381"/>
                <a:ext cx="1605248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7F43BF-B651-C24C-6382-9DE2621A2658}"/>
                  </a:ext>
                </a:extLst>
              </p:cNvPr>
              <p:cNvSpPr txBox="1"/>
              <p:nvPr/>
            </p:nvSpPr>
            <p:spPr>
              <a:xfrm>
                <a:off x="7024422" y="4906008"/>
                <a:ext cx="1782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7F43BF-B651-C24C-6382-9DE2621A2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422" y="4906008"/>
                <a:ext cx="1782155" cy="276999"/>
              </a:xfrm>
              <a:prstGeom prst="rect">
                <a:avLst/>
              </a:prstGeom>
              <a:blipFill>
                <a:blip r:embed="rId10"/>
                <a:stretch>
                  <a:fillRect l="-683" t="-6667" r="-375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09621F-8DEA-3F5D-77DF-68FF15905F03}"/>
                  </a:ext>
                </a:extLst>
              </p:cNvPr>
              <p:cNvSpPr txBox="1"/>
              <p:nvPr/>
            </p:nvSpPr>
            <p:spPr>
              <a:xfrm>
                <a:off x="7376168" y="5235260"/>
                <a:ext cx="39825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09621F-8DEA-3F5D-77DF-68FF1590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68" y="5235260"/>
                <a:ext cx="3982565" cy="520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8C935A-7F5F-3945-74D6-EE4F85CC773C}"/>
              </a:ext>
            </a:extLst>
          </p:cNvPr>
          <p:cNvSpPr/>
          <p:nvPr/>
        </p:nvSpPr>
        <p:spPr>
          <a:xfrm>
            <a:off x="6646573" y="4025350"/>
            <a:ext cx="5188963" cy="19788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F5F2B2D-0C76-9D11-B9D7-39BA81211047}"/>
              </a:ext>
            </a:extLst>
          </p:cNvPr>
          <p:cNvSpPr/>
          <p:nvPr/>
        </p:nvSpPr>
        <p:spPr>
          <a:xfrm rot="10800000">
            <a:off x="5734354" y="4678372"/>
            <a:ext cx="801188" cy="51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962B22-F71B-7E35-0230-91F661B44773}"/>
                  </a:ext>
                </a:extLst>
              </p:cNvPr>
              <p:cNvSpPr txBox="1"/>
              <p:nvPr/>
            </p:nvSpPr>
            <p:spPr>
              <a:xfrm>
                <a:off x="165609" y="4226468"/>
                <a:ext cx="545771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962B22-F71B-7E35-0230-91F661B44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9" y="4226468"/>
                <a:ext cx="5457713" cy="5203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A68279-0729-E46D-55B8-05CE5DB11FF6}"/>
                  </a:ext>
                </a:extLst>
              </p:cNvPr>
              <p:cNvSpPr txBox="1"/>
              <p:nvPr/>
            </p:nvSpPr>
            <p:spPr>
              <a:xfrm>
                <a:off x="328333" y="4936256"/>
                <a:ext cx="103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A68279-0729-E46D-55B8-05CE5DB11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33" y="4936256"/>
                <a:ext cx="1038489" cy="276999"/>
              </a:xfrm>
              <a:prstGeom prst="rect">
                <a:avLst/>
              </a:prstGeom>
              <a:blipFill>
                <a:blip r:embed="rId13"/>
                <a:stretch>
                  <a:fillRect l="-1765" r="-352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277CF1-998A-A379-1E32-181BDA720516}"/>
              </a:ext>
            </a:extLst>
          </p:cNvPr>
          <p:cNvSpPr/>
          <p:nvPr/>
        </p:nvSpPr>
        <p:spPr>
          <a:xfrm>
            <a:off x="141276" y="3946845"/>
            <a:ext cx="5515184" cy="19788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900445-1B21-93D3-FA62-ADBEDF7FACA9}"/>
              </a:ext>
            </a:extLst>
          </p:cNvPr>
          <p:cNvSpPr txBox="1"/>
          <p:nvPr/>
        </p:nvSpPr>
        <p:spPr>
          <a:xfrm>
            <a:off x="5094229" y="3402405"/>
            <a:ext cx="18473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42213-453F-6BB1-CFA4-2AE3F3C46742}"/>
              </a:ext>
            </a:extLst>
          </p:cNvPr>
          <p:cNvSpPr txBox="1"/>
          <p:nvPr/>
        </p:nvSpPr>
        <p:spPr>
          <a:xfrm>
            <a:off x="4642171" y="6203467"/>
            <a:ext cx="296587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Lagrangian multiplier method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C6E14-3D52-8D27-AAD8-383AB7FB925B}"/>
              </a:ext>
            </a:extLst>
          </p:cNvPr>
          <p:cNvSpPr txBox="1"/>
          <p:nvPr/>
        </p:nvSpPr>
        <p:spPr>
          <a:xfrm>
            <a:off x="271319" y="3740959"/>
            <a:ext cx="27257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Lagrangian primal problem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932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869B59-AC77-435B-5FFE-8ED20EAB59B8}"/>
                  </a:ext>
                </a:extLst>
              </p:cNvPr>
              <p:cNvSpPr txBox="1"/>
              <p:nvPr/>
            </p:nvSpPr>
            <p:spPr>
              <a:xfrm>
                <a:off x="2833020" y="4129364"/>
                <a:ext cx="400077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869B59-AC77-435B-5FFE-8ED20EA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20" y="4129364"/>
                <a:ext cx="4000774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81C44BD-828B-808A-DAF5-6EEA36159F28}"/>
              </a:ext>
            </a:extLst>
          </p:cNvPr>
          <p:cNvSpPr/>
          <p:nvPr/>
        </p:nvSpPr>
        <p:spPr>
          <a:xfrm>
            <a:off x="2614509" y="3881949"/>
            <a:ext cx="4793017" cy="102014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BE010-0F10-2537-3226-0D648B3F72BE}"/>
              </a:ext>
            </a:extLst>
          </p:cNvPr>
          <p:cNvSpPr txBox="1"/>
          <p:nvPr/>
        </p:nvSpPr>
        <p:spPr>
          <a:xfrm>
            <a:off x="2675332" y="3736924"/>
            <a:ext cx="66717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ELBO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544D1E-030F-BBFE-C3C9-8BF68074F5A1}"/>
                  </a:ext>
                </a:extLst>
              </p:cNvPr>
              <p:cNvSpPr txBox="1"/>
              <p:nvPr/>
            </p:nvSpPr>
            <p:spPr>
              <a:xfrm>
                <a:off x="2638843" y="1579062"/>
                <a:ext cx="551952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544D1E-030F-BBFE-C3C9-8BF68074F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43" y="1579062"/>
                <a:ext cx="5519523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6325E-F192-074B-2A30-06AC0F2C7D94}"/>
                  </a:ext>
                </a:extLst>
              </p:cNvPr>
              <p:cNvSpPr txBox="1"/>
              <p:nvPr/>
            </p:nvSpPr>
            <p:spPr>
              <a:xfrm>
                <a:off x="2801567" y="2288850"/>
                <a:ext cx="103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6325E-F192-074B-2A30-06AC0F2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67" y="2288850"/>
                <a:ext cx="1038489" cy="276999"/>
              </a:xfrm>
              <a:prstGeom prst="rect">
                <a:avLst/>
              </a:prstGeom>
              <a:blipFill>
                <a:blip r:embed="rId4"/>
                <a:stretch>
                  <a:fillRect l="-1765" r="-352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8B74CF-9995-CD45-8484-85FA54EFDA66}"/>
              </a:ext>
            </a:extLst>
          </p:cNvPr>
          <p:cNvSpPr/>
          <p:nvPr/>
        </p:nvSpPr>
        <p:spPr>
          <a:xfrm>
            <a:off x="2614509" y="1299440"/>
            <a:ext cx="6207273" cy="14873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04BC1-52A7-04E7-6302-CBFE5F2704D3}"/>
              </a:ext>
            </a:extLst>
          </p:cNvPr>
          <p:cNvSpPr txBox="1"/>
          <p:nvPr/>
        </p:nvSpPr>
        <p:spPr>
          <a:xfrm>
            <a:off x="2686083" y="1100697"/>
            <a:ext cx="27257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Lagrangian primal problem</a:t>
            </a:r>
            <a:endParaRPr lang="ko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738DF-F541-8F3E-A156-879A34F6C7D3}"/>
              </a:ext>
            </a:extLst>
          </p:cNvPr>
          <p:cNvSpPr txBox="1"/>
          <p:nvPr/>
        </p:nvSpPr>
        <p:spPr>
          <a:xfrm>
            <a:off x="111487" y="110565"/>
            <a:ext cx="18554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Comparison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5862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402DE0-226F-25A4-70DB-42A95C5C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11" y="596327"/>
            <a:ext cx="7485893" cy="33023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C54A8E-9603-452D-D51E-8CD3A0D3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52" y="4150858"/>
            <a:ext cx="7509152" cy="1884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0E9D19-4693-08F1-EE7D-8519A562727E}"/>
                  </a:ext>
                </a:extLst>
              </p:cNvPr>
              <p:cNvSpPr txBox="1"/>
              <p:nvPr/>
            </p:nvSpPr>
            <p:spPr>
              <a:xfrm>
                <a:off x="375828" y="1456011"/>
                <a:ext cx="332424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/>
                  <a:t>Experimental</a:t>
                </a:r>
                <a:r>
                  <a:rPr lang="ko-KR" altLang="en-US" sz="1200" b="1"/>
                  <a:t> </a:t>
                </a:r>
                <a:r>
                  <a:rPr lang="en-US" altLang="ko-KR" sz="1200" b="1"/>
                  <a:t>conditions</a:t>
                </a:r>
              </a:p>
              <a:p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r>
                  <a:rPr lang="en-US" altLang="ko-KR" sz="1200"/>
                  <a:t>Cut the interval for a simple cosine function in 3D Generate 10,000 data with noise.</a:t>
                </a:r>
              </a:p>
              <a:p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r>
                  <a:rPr lang="en-US" altLang="ko-KR" sz="1200"/>
                  <a:t>Encoder and decoder both have 1 hidden layer, 32 nodes, and use the abTanh function.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r>
                  <a:rPr lang="en-US" altLang="ko-KR" sz="1200"/>
                  <a:t>Two-dimensional latent space design.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200"/>
                  <a:t> , initial value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b="0"/>
                  <a:t>For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200"/>
                  <a:t> if it becomes negative, it learns in the opposite dirction of the gradient.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/>
                  <a:t>Adam, 200Epochs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r>
                  <a:rPr lang="en-US" altLang="ko-KR" sz="1200"/>
                  <a:t>The ELBO and the proposed objective function were repeated 10 times each.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0E9D19-4693-08F1-EE7D-8519A5627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28" y="1456011"/>
                <a:ext cx="3324247" cy="4154984"/>
              </a:xfrm>
              <a:prstGeom prst="rect">
                <a:avLst/>
              </a:prstGeom>
              <a:blipFill>
                <a:blip r:embed="rId4"/>
                <a:stretch>
                  <a:fillRect l="-367" t="-147" r="-367" b="-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C7B7B05-8E10-337D-A8B4-8DA1D0D78AC8}"/>
              </a:ext>
            </a:extLst>
          </p:cNvPr>
          <p:cNvSpPr txBox="1"/>
          <p:nvPr/>
        </p:nvSpPr>
        <p:spPr>
          <a:xfrm>
            <a:off x="219996" y="154256"/>
            <a:ext cx="17395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Experiment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2800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663</Words>
  <Application>Microsoft Office PowerPoint</Application>
  <PresentationFormat>와이드스크린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yeongmin</dc:creator>
  <cp:lastModifiedBy>Ko yeongmin</cp:lastModifiedBy>
  <cp:revision>92</cp:revision>
  <dcterms:created xsi:type="dcterms:W3CDTF">2022-11-02T05:40:29Z</dcterms:created>
  <dcterms:modified xsi:type="dcterms:W3CDTF">2022-11-09T11:46:31Z</dcterms:modified>
</cp:coreProperties>
</file>