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71" r:id="rId4"/>
    <p:sldId id="273" r:id="rId5"/>
    <p:sldId id="272" r:id="rId6"/>
    <p:sldId id="259" r:id="rId7"/>
    <p:sldId id="275" r:id="rId8"/>
    <p:sldId id="256" r:id="rId9"/>
    <p:sldId id="258" r:id="rId10"/>
    <p:sldId id="270" r:id="rId11"/>
    <p:sldId id="261" r:id="rId12"/>
    <p:sldId id="262" r:id="rId13"/>
    <p:sldId id="266" r:id="rId14"/>
    <p:sldId id="267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0DF3A-0C10-EB7A-EF36-0F32E5301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7EA707-4317-92AA-27B3-9A1D92CA2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34E9E-D667-A5A0-ACC6-3F2678CD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1E65-B259-4984-BADE-108E7554905A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7A05E-F6E6-4808-9DA2-27C3FAD5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30A15-E649-BEDE-4B30-C7C7A00B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AB2C-DBE2-4EA6-8091-1AA16DA28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60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A31B2-83F2-7E29-3346-739AB555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EE7D-8536-9BB4-E838-2B838008C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739BB-E39E-AAFB-AA1F-916448B6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1E65-B259-4984-BADE-108E7554905A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BA8BC-7233-FA4A-1706-9472AE47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4B659-243A-842C-9352-65C2F3FE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AB2C-DBE2-4EA6-8091-1AA16DA28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73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501265-4E3B-4713-D32E-383896BA7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CCBC44-0824-27AE-692C-72696D96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59EC9-4E80-927A-9A52-CF302540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1E65-B259-4984-BADE-108E7554905A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4441D-3FF5-D0DC-C0E2-7C5F3EE8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102CE-A8DA-4461-921E-377AA2B7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AB2C-DBE2-4EA6-8091-1AA16DA28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18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0E8EB-5A89-BD80-47AC-3A1250B8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A5B3C-A839-0C0C-4AF9-DEF9FCFB7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C399A-F05B-FACA-E241-F48AF619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1E65-B259-4984-BADE-108E7554905A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4DEED-662D-0244-D5AB-407D38EF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8B2EA-9336-38B4-1370-357A40B7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AB2C-DBE2-4EA6-8091-1AA16DA28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767A4-C6E9-94F7-AA11-9C5F1B7C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A658F-7867-60A3-EDE3-BC81B3E41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BCAFCD-373D-B212-6415-B9ACDA23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1E65-B259-4984-BADE-108E7554905A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65007-690E-A1DE-8836-5B11B15E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031F1-2430-3B5F-0B3F-1EEB7EB7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AB2C-DBE2-4EA6-8091-1AA16DA28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24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86A7C-0D69-42A7-936E-AC4D921E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52F04-590B-61D1-3FC3-DEDC33374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0CEF06-3048-0C9D-0A5A-286F7F02A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84B8B-BE85-3104-6690-B06118EE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1E65-B259-4984-BADE-108E7554905A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E239-DCB5-B895-F04E-EF94C9D3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60B2D-EA85-DAA3-258F-BE353FFC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AB2C-DBE2-4EA6-8091-1AA16DA28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6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C2747-DBBD-A7E8-DDE7-6078A2B4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661FCD-5A20-7587-1362-4390E4394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B5B839-CA54-FA94-9098-959104D0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B303AF-DBBA-4180-5FCE-07DD50280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222A58-1D34-DBE6-31A8-E5A109263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CFFE34-B2C4-6B7A-919D-1C0E1C29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1E65-B259-4984-BADE-108E7554905A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EC9A5F-4101-E5F8-6C5A-4651AF2F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B32426-FE89-F8B6-E0A2-18312192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AB2C-DBE2-4EA6-8091-1AA16DA28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9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3EFEF-A417-9688-B1AA-9E1F2DEF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0C2166-A4D3-5189-A7DD-F230C877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1E65-B259-4984-BADE-108E7554905A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02CD39-F0C0-3EAC-0C14-7FFD363E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3AC720-186B-1E04-3D19-3401F1F2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AB2C-DBE2-4EA6-8091-1AA16DA28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4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38AA00-4CA2-72A9-F52B-8BD6F8DF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1E65-B259-4984-BADE-108E7554905A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EE5EC9-C259-3598-FBBC-7D7C05C9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4CF157-3ECD-DE75-536A-6C734138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AB2C-DBE2-4EA6-8091-1AA16DA28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7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AD4D1-72B1-DE7E-EF43-C5AB947D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E2396-DA46-CFE8-744A-5315AE91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3490EE-1FAF-19D3-C85A-1C1CE4C65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7DD7B2-0CD2-D598-86F9-5D550371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1E65-B259-4984-BADE-108E7554905A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78D61A-C45F-5A3C-2758-37C6F064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AF5A9-77E7-3C7C-82A4-A216D22F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AB2C-DBE2-4EA6-8091-1AA16DA28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8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3BCE5-1BA7-3BCA-F27F-434DB60E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82F5D7-6EA1-01B1-9B11-2D6BE0CE0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BD8C75-11A0-9ABC-E03D-38BDBD508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15649A-4DEB-2BAD-136B-BFE8A67B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1E65-B259-4984-BADE-108E7554905A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887265-F404-ACAF-F8CB-629B93DD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12BB6B-CCC2-22FF-9C41-2624CBFE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AB2C-DBE2-4EA6-8091-1AA16DA28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3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2CAE28-4154-7F43-111A-633181C8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275F3-9AD6-A893-98B8-CC431BB5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3EF17-C73B-C252-D7B4-FA88028EA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E1E65-B259-4984-BADE-108E7554905A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33745-AA50-C397-9814-1CF3ED333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E4CC8-BEFB-8CD6-8174-1A9988F65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FAB2C-DBE2-4EA6-8091-1AA16DA28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66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www.tiobe.com/tiobe-index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stcolleges.com/bootcamps/guides/how-many-coding-languages-are-the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republic.com/article/tiobe-index-language-ranking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rientsoftware.com/blog/most-popular-programming-languag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FA5695-2F3A-ADFD-E994-45ED728F05F5}"/>
              </a:ext>
            </a:extLst>
          </p:cNvPr>
          <p:cNvSpPr txBox="1"/>
          <p:nvPr/>
        </p:nvSpPr>
        <p:spPr>
          <a:xfrm>
            <a:off x="3826789" y="2798058"/>
            <a:ext cx="45384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/>
              <a:t>인공지능 기초와 활용</a:t>
            </a:r>
            <a:endParaRPr lang="ko-KR" altLang="en-US" sz="3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1A992E-CC25-4CA9-8254-C406369F844D}"/>
              </a:ext>
            </a:extLst>
          </p:cNvPr>
          <p:cNvSpPr txBox="1"/>
          <p:nvPr/>
        </p:nvSpPr>
        <p:spPr>
          <a:xfrm>
            <a:off x="3005667" y="3771725"/>
            <a:ext cx="61806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/>
              <a:t>&lt; </a:t>
            </a:r>
            <a:r>
              <a:rPr lang="ko-KR" altLang="en-US" sz="3000" b="1"/>
              <a:t>프로그래밍과 파이썬</a:t>
            </a:r>
            <a:r>
              <a:rPr lang="en-US" altLang="ko-KR" sz="3000" b="1"/>
              <a:t>(Python) &gt;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0027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C++ - Wikipedia">
            <a:extLst>
              <a:ext uri="{FF2B5EF4-FFF2-40B4-BE49-F238E27FC236}">
                <a16:creationId xmlns:a16="http://schemas.microsoft.com/office/drawing/2014/main" id="{D688FA4E-75E9-425F-8102-CC1726CE4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069" y="4456013"/>
            <a:ext cx="953723" cy="10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ML - 나무위키">
            <a:extLst>
              <a:ext uri="{FF2B5EF4-FFF2-40B4-BE49-F238E27FC236}">
                <a16:creationId xmlns:a16="http://schemas.microsoft.com/office/drawing/2014/main" id="{BD7A3596-0E88-492B-965F-B1A5C7112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530" y="1635326"/>
            <a:ext cx="979252" cy="97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프로그래밍] 파이썬 Python , 정체를 모른다면 Click : 네이버 블로그">
            <a:extLst>
              <a:ext uri="{FF2B5EF4-FFF2-40B4-BE49-F238E27FC236}">
                <a16:creationId xmlns:a16="http://schemas.microsoft.com/office/drawing/2014/main" id="{7D5EA342-B4DC-498B-8F64-87E74FB40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93" y="2180514"/>
            <a:ext cx="1471554" cy="97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05C75D-4CA3-A6F9-EE1B-29E447A3C7D6}"/>
              </a:ext>
            </a:extLst>
          </p:cNvPr>
          <p:cNvSpPr txBox="1"/>
          <p:nvPr/>
        </p:nvSpPr>
        <p:spPr>
          <a:xfrm>
            <a:off x="178460" y="147207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프로그래밍 언어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6235D-F043-46A3-BBAE-B3038778F8D5}"/>
              </a:ext>
            </a:extLst>
          </p:cNvPr>
          <p:cNvSpPr txBox="1"/>
          <p:nvPr/>
        </p:nvSpPr>
        <p:spPr>
          <a:xfrm>
            <a:off x="1861005" y="103844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프로그래머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58D62C-94E8-5657-15F1-41B400A60C82}"/>
              </a:ext>
            </a:extLst>
          </p:cNvPr>
          <p:cNvSpPr txBox="1"/>
          <p:nvPr/>
        </p:nvSpPr>
        <p:spPr>
          <a:xfrm>
            <a:off x="2126330" y="193987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웹 개발자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9AD37F-0810-0D3E-C449-2CC5D270141F}"/>
              </a:ext>
            </a:extLst>
          </p:cNvPr>
          <p:cNvSpPr txBox="1"/>
          <p:nvPr/>
        </p:nvSpPr>
        <p:spPr>
          <a:xfrm>
            <a:off x="1201343" y="272728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전산시스템</a:t>
            </a:r>
            <a:endParaRPr lang="en-US" altLang="ko-KR" sz="1400"/>
          </a:p>
          <a:p>
            <a:pPr algn="ctr"/>
            <a:r>
              <a:rPr lang="ko-KR" altLang="en-US" sz="1400"/>
              <a:t>개발자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3288A4-52AF-0054-2025-801CA96A99A1}"/>
              </a:ext>
            </a:extLst>
          </p:cNvPr>
          <p:cNvSpPr txBox="1"/>
          <p:nvPr/>
        </p:nvSpPr>
        <p:spPr>
          <a:xfrm>
            <a:off x="1465063" y="3846027"/>
            <a:ext cx="1863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모바일 애플리케이션</a:t>
            </a:r>
            <a:endParaRPr lang="en-US" altLang="ko-KR" sz="1400" dirty="0"/>
          </a:p>
          <a:p>
            <a:pPr algn="ctr"/>
            <a:r>
              <a:rPr lang="ko-KR" altLang="en-US" sz="1400" dirty="0"/>
              <a:t>개발자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19D66-E34A-2898-018F-F1A7848A2AA7}"/>
              </a:ext>
            </a:extLst>
          </p:cNvPr>
          <p:cNvSpPr txBox="1"/>
          <p:nvPr/>
        </p:nvSpPr>
        <p:spPr>
          <a:xfrm>
            <a:off x="1861005" y="578311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게임 개발자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B6A17-7666-21ED-BBD8-F0390C54F227}"/>
              </a:ext>
            </a:extLst>
          </p:cNvPr>
          <p:cNvSpPr txBox="1"/>
          <p:nvPr/>
        </p:nvSpPr>
        <p:spPr>
          <a:xfrm>
            <a:off x="2718108" y="259064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데이터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사이언티스트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ABC08A-3677-0567-508D-B8063DD7518C}"/>
              </a:ext>
            </a:extLst>
          </p:cNvPr>
          <p:cNvSpPr txBox="1"/>
          <p:nvPr/>
        </p:nvSpPr>
        <p:spPr>
          <a:xfrm>
            <a:off x="2225987" y="4991358"/>
            <a:ext cx="175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코딩 언어</a:t>
            </a:r>
            <a:r>
              <a:rPr lang="en-US" altLang="ko-KR" sz="1400" dirty="0"/>
              <a:t>/</a:t>
            </a:r>
            <a:r>
              <a:rPr lang="ko-KR" altLang="en-US" sz="1400" dirty="0"/>
              <a:t>컴파일러</a:t>
            </a:r>
            <a:endParaRPr lang="en-US" altLang="ko-KR" sz="1400" dirty="0"/>
          </a:p>
          <a:p>
            <a:pPr algn="ctr"/>
            <a:r>
              <a:rPr lang="ko-KR" altLang="en-US" sz="1400" dirty="0"/>
              <a:t>개발자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CEE3215-2C14-F94B-3608-3410A5BE567F}"/>
              </a:ext>
            </a:extLst>
          </p:cNvPr>
          <p:cNvSpPr/>
          <p:nvPr/>
        </p:nvSpPr>
        <p:spPr>
          <a:xfrm>
            <a:off x="791451" y="1792149"/>
            <a:ext cx="3606176" cy="44296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E8553-F980-1DC2-A755-5BAE19F1F473}"/>
              </a:ext>
            </a:extLst>
          </p:cNvPr>
          <p:cNvSpPr txBox="1"/>
          <p:nvPr/>
        </p:nvSpPr>
        <p:spPr>
          <a:xfrm>
            <a:off x="3336829" y="43512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알고리즘</a:t>
            </a:r>
            <a:endParaRPr lang="en-US" altLang="ko-KR" sz="1400" dirty="0"/>
          </a:p>
          <a:p>
            <a:pPr algn="ctr"/>
            <a:r>
              <a:rPr lang="ko-KR" altLang="en-US" sz="1400" dirty="0"/>
              <a:t>개발자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8739C-60D5-87E7-9A56-D434D601CE81}"/>
              </a:ext>
            </a:extLst>
          </p:cNvPr>
          <p:cNvSpPr txBox="1"/>
          <p:nvPr/>
        </p:nvSpPr>
        <p:spPr>
          <a:xfrm>
            <a:off x="7995096" y="1038441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프로그래밍 언어</a:t>
            </a:r>
          </a:p>
        </p:txBody>
      </p:sp>
      <p:pic>
        <p:nvPicPr>
          <p:cNvPr id="1026" name="Picture 2" descr="Java (programming language) - Wikipedia">
            <a:extLst>
              <a:ext uri="{FF2B5EF4-FFF2-40B4-BE49-F238E27FC236}">
                <a16:creationId xmlns:a16="http://schemas.microsoft.com/office/drawing/2014/main" id="{C460F1AE-1151-4007-A35C-187010100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837" y="3392887"/>
            <a:ext cx="729292" cy="133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6594BB-E973-4AAC-BC8F-4A2BBE198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0607" y="2903261"/>
            <a:ext cx="800633" cy="979252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7316063-CA40-428C-9B00-A0A62CA56236}"/>
              </a:ext>
            </a:extLst>
          </p:cNvPr>
          <p:cNvCxnSpPr>
            <a:cxnSpLocks/>
            <a:stCxn id="17" idx="3"/>
            <a:endCxn id="1036" idx="1"/>
          </p:cNvCxnSpPr>
          <p:nvPr/>
        </p:nvCxnSpPr>
        <p:spPr>
          <a:xfrm>
            <a:off x="3091659" y="2093762"/>
            <a:ext cx="4192871" cy="311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F29C43-8263-47AA-9098-4570118318D0}"/>
              </a:ext>
            </a:extLst>
          </p:cNvPr>
          <p:cNvCxnSpPr>
            <a:cxnSpLocks/>
            <a:stCxn id="18" idx="2"/>
            <a:endCxn id="11" idx="1"/>
          </p:cNvCxnSpPr>
          <p:nvPr/>
        </p:nvCxnSpPr>
        <p:spPr>
          <a:xfrm>
            <a:off x="1742517" y="3250500"/>
            <a:ext cx="6508090" cy="1423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C2F51FB-B2D0-4237-92C9-B164B97836DE}"/>
              </a:ext>
            </a:extLst>
          </p:cNvPr>
          <p:cNvCxnSpPr>
            <a:cxnSpLocks/>
            <a:stCxn id="21" idx="3"/>
            <a:endCxn id="1034" idx="1"/>
          </p:cNvCxnSpPr>
          <p:nvPr/>
        </p:nvCxnSpPr>
        <p:spPr>
          <a:xfrm flipV="1">
            <a:off x="3979992" y="2670140"/>
            <a:ext cx="6084901" cy="1821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3AE9BCD-6F1A-4310-A165-30AF1EF995D4}"/>
              </a:ext>
            </a:extLst>
          </p:cNvPr>
          <p:cNvCxnSpPr>
            <a:cxnSpLocks/>
            <a:stCxn id="19" idx="3"/>
            <a:endCxn id="1026" idx="1"/>
          </p:cNvCxnSpPr>
          <p:nvPr/>
        </p:nvCxnSpPr>
        <p:spPr>
          <a:xfrm flipV="1">
            <a:off x="3328073" y="4059809"/>
            <a:ext cx="2981764" cy="478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392CDCA-0330-45DE-A82B-2EE1C3E833D0}"/>
              </a:ext>
            </a:extLst>
          </p:cNvPr>
          <p:cNvCxnSpPr>
            <a:cxnSpLocks/>
            <a:stCxn id="22" idx="3"/>
            <a:endCxn id="1038" idx="1"/>
          </p:cNvCxnSpPr>
          <p:nvPr/>
        </p:nvCxnSpPr>
        <p:spPr>
          <a:xfrm flipV="1">
            <a:off x="3979992" y="4991358"/>
            <a:ext cx="5435077" cy="2616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Unity 실시간 개발 플랫폼 | 3D, 2D VR 및 AR 엔진">
            <a:extLst>
              <a:ext uri="{FF2B5EF4-FFF2-40B4-BE49-F238E27FC236}">
                <a16:creationId xmlns:a16="http://schemas.microsoft.com/office/drawing/2014/main" id="{28690A57-6B1F-4442-9FEE-E09F22D30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816" y="5184396"/>
            <a:ext cx="2037415" cy="116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A743938-1224-469E-8E56-3CF551446472}"/>
              </a:ext>
            </a:extLst>
          </p:cNvPr>
          <p:cNvCxnSpPr>
            <a:cxnSpLocks/>
            <a:stCxn id="20" idx="3"/>
            <a:endCxn id="1040" idx="1"/>
          </p:cNvCxnSpPr>
          <p:nvPr/>
        </p:nvCxnSpPr>
        <p:spPr>
          <a:xfrm flipV="1">
            <a:off x="3005870" y="5767323"/>
            <a:ext cx="4125946" cy="1696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21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05C75D-4CA3-A6F9-EE1B-29E447A3C7D6}"/>
              </a:ext>
            </a:extLst>
          </p:cNvPr>
          <p:cNvSpPr txBox="1"/>
          <p:nvPr/>
        </p:nvSpPr>
        <p:spPr>
          <a:xfrm>
            <a:off x="178460" y="147207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프로그래밍 언어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6235D-F043-46A3-BBAE-B3038778F8D5}"/>
              </a:ext>
            </a:extLst>
          </p:cNvPr>
          <p:cNvSpPr txBox="1"/>
          <p:nvPr/>
        </p:nvSpPr>
        <p:spPr>
          <a:xfrm>
            <a:off x="1265386" y="97971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프로그래머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58D62C-94E8-5657-15F1-41B400A60C82}"/>
              </a:ext>
            </a:extLst>
          </p:cNvPr>
          <p:cNvSpPr txBox="1"/>
          <p:nvPr/>
        </p:nvSpPr>
        <p:spPr>
          <a:xfrm>
            <a:off x="1530711" y="188115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웹 개발자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9AD37F-0810-0D3E-C449-2CC5D270141F}"/>
              </a:ext>
            </a:extLst>
          </p:cNvPr>
          <p:cNvSpPr txBox="1"/>
          <p:nvPr/>
        </p:nvSpPr>
        <p:spPr>
          <a:xfrm>
            <a:off x="605724" y="266855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전산시스템</a:t>
            </a:r>
            <a:endParaRPr lang="en-US" altLang="ko-KR" sz="1400"/>
          </a:p>
          <a:p>
            <a:pPr algn="ctr"/>
            <a:r>
              <a:rPr lang="ko-KR" altLang="en-US" sz="1400"/>
              <a:t>개발자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3288A4-52AF-0054-2025-801CA96A99A1}"/>
              </a:ext>
            </a:extLst>
          </p:cNvPr>
          <p:cNvSpPr txBox="1"/>
          <p:nvPr/>
        </p:nvSpPr>
        <p:spPr>
          <a:xfrm>
            <a:off x="333881" y="3769324"/>
            <a:ext cx="1863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모바일 애플리케이션</a:t>
            </a:r>
            <a:endParaRPr lang="en-US" altLang="ko-KR" sz="1400"/>
          </a:p>
          <a:p>
            <a:pPr algn="ctr"/>
            <a:r>
              <a:rPr lang="ko-KR" altLang="en-US" sz="1400"/>
              <a:t>개발자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19D66-E34A-2898-018F-F1A7848A2AA7}"/>
              </a:ext>
            </a:extLst>
          </p:cNvPr>
          <p:cNvSpPr txBox="1"/>
          <p:nvPr/>
        </p:nvSpPr>
        <p:spPr>
          <a:xfrm>
            <a:off x="770384" y="526834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게임 개발자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B6A17-7666-21ED-BBD8-F0390C54F227}"/>
              </a:ext>
            </a:extLst>
          </p:cNvPr>
          <p:cNvSpPr txBox="1"/>
          <p:nvPr/>
        </p:nvSpPr>
        <p:spPr>
          <a:xfrm>
            <a:off x="2122489" y="253191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/>
              <a:t>데이터</a:t>
            </a:r>
            <a:endParaRPr lang="en-US" altLang="ko-KR" sz="1400" b="1"/>
          </a:p>
          <a:p>
            <a:pPr algn="ctr"/>
            <a:r>
              <a:rPr lang="ko-KR" altLang="en-US" sz="1400" b="1"/>
              <a:t>사이언티스트</a:t>
            </a:r>
            <a:endParaRPr lang="ko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ABC08A-3677-0567-508D-B8063DD7518C}"/>
              </a:ext>
            </a:extLst>
          </p:cNvPr>
          <p:cNvSpPr txBox="1"/>
          <p:nvPr/>
        </p:nvSpPr>
        <p:spPr>
          <a:xfrm>
            <a:off x="1855451" y="4803599"/>
            <a:ext cx="175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코딩 언어</a:t>
            </a:r>
            <a:r>
              <a:rPr lang="en-US" altLang="ko-KR" sz="1400"/>
              <a:t>/</a:t>
            </a:r>
            <a:r>
              <a:rPr lang="ko-KR" altLang="en-US" sz="1400"/>
              <a:t>컴파일러</a:t>
            </a:r>
            <a:endParaRPr lang="en-US" altLang="ko-KR" sz="1400"/>
          </a:p>
          <a:p>
            <a:pPr algn="ctr"/>
            <a:r>
              <a:rPr lang="ko-KR" altLang="en-US" sz="1400"/>
              <a:t>개발자</a:t>
            </a:r>
            <a:endParaRPr lang="ko-KR" altLang="en-US" sz="14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CEE3215-2C14-F94B-3608-3410A5BE567F}"/>
              </a:ext>
            </a:extLst>
          </p:cNvPr>
          <p:cNvSpPr/>
          <p:nvPr/>
        </p:nvSpPr>
        <p:spPr>
          <a:xfrm>
            <a:off x="195832" y="1733426"/>
            <a:ext cx="3606176" cy="44296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E8553-F980-1DC2-A755-5BAE19F1F473}"/>
              </a:ext>
            </a:extLst>
          </p:cNvPr>
          <p:cNvSpPr txBox="1"/>
          <p:nvPr/>
        </p:nvSpPr>
        <p:spPr>
          <a:xfrm>
            <a:off x="2548044" y="384197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/>
              <a:t>알고리즘</a:t>
            </a:r>
            <a:endParaRPr lang="en-US" altLang="ko-KR" sz="1400" b="1"/>
          </a:p>
          <a:p>
            <a:pPr algn="ctr"/>
            <a:r>
              <a:rPr lang="ko-KR" altLang="en-US" sz="1400" b="1"/>
              <a:t>개발자</a:t>
            </a:r>
            <a:endParaRPr lang="ko-KR" altLang="en-US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8739C-60D5-87E7-9A56-D434D601CE81}"/>
              </a:ext>
            </a:extLst>
          </p:cNvPr>
          <p:cNvSpPr txBox="1"/>
          <p:nvPr/>
        </p:nvSpPr>
        <p:spPr>
          <a:xfrm>
            <a:off x="7399477" y="979718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프로그래밍 언어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E2B92-E5EF-66E2-5649-01CA20CEC225}"/>
              </a:ext>
            </a:extLst>
          </p:cNvPr>
          <p:cNvSpPr txBox="1"/>
          <p:nvPr/>
        </p:nvSpPr>
        <p:spPr>
          <a:xfrm>
            <a:off x="5185108" y="1646418"/>
            <a:ext cx="18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파이썬</a:t>
            </a:r>
            <a:r>
              <a:rPr lang="en-US" altLang="ko-KR" b="1">
                <a:solidFill>
                  <a:srgbClr val="FF0000"/>
                </a:solidFill>
              </a:rPr>
              <a:t>(Python)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076" name="Picture 4" descr="프로그래밍 언어를 웹에서 실행하고 공유도 가능한 사이트 - 개발자스럽다">
            <a:extLst>
              <a:ext uri="{FF2B5EF4-FFF2-40B4-BE49-F238E27FC236}">
                <a16:creationId xmlns:a16="http://schemas.microsoft.com/office/drawing/2014/main" id="{6FB21AE2-460D-9A1B-1E02-82E09DC29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533" y="1713139"/>
            <a:ext cx="4042947" cy="168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2F3BFD-1B62-E3B6-4D95-1D6850301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841" y="3728839"/>
            <a:ext cx="6945067" cy="20658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0F7659-689D-0E1B-4F58-DF800F0780F0}"/>
              </a:ext>
            </a:extLst>
          </p:cNvPr>
          <p:cNvSpPr txBox="1"/>
          <p:nvPr/>
        </p:nvSpPr>
        <p:spPr>
          <a:xfrm>
            <a:off x="10769087" y="5839170"/>
            <a:ext cx="12618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i="0">
                <a:solidFill>
                  <a:srgbClr val="24292F"/>
                </a:solidFill>
                <a:effectLst/>
                <a:latin typeface="-apple-system"/>
              </a:rPr>
              <a:t>&lt;</a:t>
            </a:r>
            <a:r>
              <a:rPr lang="ko-KR" altLang="en-US" sz="800" b="0" i="0">
                <a:solidFill>
                  <a:srgbClr val="24292F"/>
                </a:solidFill>
                <a:effectLst/>
                <a:latin typeface="-apple-system"/>
              </a:rPr>
              <a:t>출처</a:t>
            </a:r>
            <a:r>
              <a:rPr lang="en-US" altLang="ko-KR" sz="800" b="0" i="0">
                <a:solidFill>
                  <a:srgbClr val="24292F"/>
                </a:solidFill>
                <a:effectLst/>
                <a:latin typeface="-apple-system"/>
              </a:rPr>
              <a:t>&gt; </a:t>
            </a:r>
            <a:r>
              <a:rPr lang="en-US" altLang="ko-KR" sz="800" b="0" i="0" u="none" strike="noStrike">
                <a:solidFill>
                  <a:srgbClr val="0969DA"/>
                </a:solidFill>
                <a:effectLst/>
                <a:latin typeface="-apple-system"/>
                <a:hlinkClick r:id="rId4"/>
              </a:rPr>
              <a:t>[TIOBE-index]</a:t>
            </a:r>
            <a:r>
              <a:rPr lang="en-US" altLang="ko-KR" sz="800" b="0" i="0" u="none" strike="noStrike">
                <a:solidFill>
                  <a:srgbClr val="0969DA"/>
                </a:solidFill>
                <a:effectLst/>
                <a:latin typeface="-apple-system"/>
              </a:rPr>
              <a:t> </a:t>
            </a:r>
            <a:endParaRPr lang="ko-KR" altLang="en-US" sz="800"/>
          </a:p>
        </p:txBody>
      </p:sp>
      <p:pic>
        <p:nvPicPr>
          <p:cNvPr id="3078" name="Picture 6" descr="python] #6. 객체 지향 프로그래밍">
            <a:extLst>
              <a:ext uri="{FF2B5EF4-FFF2-40B4-BE49-F238E27FC236}">
                <a16:creationId xmlns:a16="http://schemas.microsoft.com/office/drawing/2014/main" id="{B93707EB-6D74-6F92-FD33-3551C0A23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553" y="2234480"/>
            <a:ext cx="1188893" cy="118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035CB1E3-2870-F3B0-C297-305DEE62EF43}"/>
              </a:ext>
            </a:extLst>
          </p:cNvPr>
          <p:cNvSpPr/>
          <p:nvPr/>
        </p:nvSpPr>
        <p:spPr>
          <a:xfrm>
            <a:off x="3708270" y="1713138"/>
            <a:ext cx="1022041" cy="4449947"/>
          </a:xfrm>
          <a:prstGeom prst="rightBrace">
            <a:avLst>
              <a:gd name="adj1" fmla="val 0"/>
              <a:gd name="adj2" fmla="val 27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74574F9-C793-D59F-9D6E-45E3E5E6DA97}"/>
              </a:ext>
            </a:extLst>
          </p:cNvPr>
          <p:cNvCxnSpPr>
            <a:cxnSpLocks/>
          </p:cNvCxnSpPr>
          <p:nvPr/>
        </p:nvCxnSpPr>
        <p:spPr>
          <a:xfrm flipV="1">
            <a:off x="3219235" y="2051917"/>
            <a:ext cx="840188" cy="6937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F381B5-6DE4-3D73-E5D0-A8887BCD3862}"/>
              </a:ext>
            </a:extLst>
          </p:cNvPr>
          <p:cNvCxnSpPr>
            <a:cxnSpLocks/>
          </p:cNvCxnSpPr>
          <p:nvPr/>
        </p:nvCxnSpPr>
        <p:spPr>
          <a:xfrm flipV="1">
            <a:off x="3447217" y="2035038"/>
            <a:ext cx="641547" cy="20055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8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05C75D-4CA3-A6F9-EE1B-29E447A3C7D6}"/>
              </a:ext>
            </a:extLst>
          </p:cNvPr>
          <p:cNvSpPr txBox="1"/>
          <p:nvPr/>
        </p:nvSpPr>
        <p:spPr>
          <a:xfrm>
            <a:off x="178460" y="147207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프로그래밍 언어 분류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439B60-F8B8-0172-8A19-DFFAD097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89" y="910219"/>
            <a:ext cx="8665165" cy="58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9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05C75D-4CA3-A6F9-EE1B-29E447A3C7D6}"/>
              </a:ext>
            </a:extLst>
          </p:cNvPr>
          <p:cNvSpPr txBox="1"/>
          <p:nvPr/>
        </p:nvSpPr>
        <p:spPr>
          <a:xfrm>
            <a:off x="178460" y="147207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프로그래밍 언어 </a:t>
            </a:r>
            <a:r>
              <a:rPr lang="en-US" altLang="ko-KR" sz="2400" b="1"/>
              <a:t>&lt;</a:t>
            </a:r>
            <a:r>
              <a:rPr lang="ko-KR" altLang="en-US" sz="2400" b="1"/>
              <a:t>파이썬</a:t>
            </a:r>
            <a:r>
              <a:rPr lang="en-US" altLang="ko-KR" sz="2400" b="1"/>
              <a:t>&gt;</a:t>
            </a:r>
            <a:endParaRPr lang="ko-KR" altLang="en-US" sz="2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C94EA0-2242-0CA6-A12A-8D025F2D3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811530"/>
            <a:ext cx="89725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46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05C75D-4CA3-A6F9-EE1B-29E447A3C7D6}"/>
              </a:ext>
            </a:extLst>
          </p:cNvPr>
          <p:cNvSpPr txBox="1"/>
          <p:nvPr/>
        </p:nvSpPr>
        <p:spPr>
          <a:xfrm>
            <a:off x="178460" y="14720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파이썬 특징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76F431-11B5-C0C7-734E-52A823977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1176337"/>
            <a:ext cx="72675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85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Want to know how Deep Learning works? Here's a quick guide for everyone.">
            <a:extLst>
              <a:ext uri="{FF2B5EF4-FFF2-40B4-BE49-F238E27FC236}">
                <a16:creationId xmlns:a16="http://schemas.microsoft.com/office/drawing/2014/main" id="{9A69DA9E-05B6-44F9-9374-C02BA9F6C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127" y="5440374"/>
            <a:ext cx="1309688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29D654C2-A6EF-6073-D15E-02F280279466}"/>
              </a:ext>
            </a:extLst>
          </p:cNvPr>
          <p:cNvSpPr/>
          <p:nvPr/>
        </p:nvSpPr>
        <p:spPr>
          <a:xfrm>
            <a:off x="5034236" y="3087027"/>
            <a:ext cx="1521371" cy="2991572"/>
          </a:xfrm>
          <a:custGeom>
            <a:avLst/>
            <a:gdLst>
              <a:gd name="connsiteX0" fmla="*/ 829153 w 1633283"/>
              <a:gd name="connsiteY0" fmla="*/ 3344 h 3729414"/>
              <a:gd name="connsiteX1" fmla="*/ 193427 w 1633283"/>
              <a:gd name="connsiteY1" fmla="*/ 987413 h 3729414"/>
              <a:gd name="connsiteX2" fmla="*/ 10547 w 1633283"/>
              <a:gd name="connsiteY2" fmla="*/ 1980190 h 3729414"/>
              <a:gd name="connsiteX3" fmla="*/ 445976 w 1633283"/>
              <a:gd name="connsiteY3" fmla="*/ 3251642 h 3729414"/>
              <a:gd name="connsiteX4" fmla="*/ 837861 w 1633283"/>
              <a:gd name="connsiteY4" fmla="*/ 3713196 h 3729414"/>
              <a:gd name="connsiteX5" fmla="*/ 1456170 w 1633283"/>
              <a:gd name="connsiteY5" fmla="*/ 2746544 h 3729414"/>
              <a:gd name="connsiteX6" fmla="*/ 1595507 w 1633283"/>
              <a:gd name="connsiteY6" fmla="*/ 1335756 h 3729414"/>
              <a:gd name="connsiteX7" fmla="*/ 829153 w 1633283"/>
              <a:gd name="connsiteY7" fmla="*/ 3344 h 3729414"/>
              <a:gd name="connsiteX0" fmla="*/ 864416 w 1633716"/>
              <a:gd name="connsiteY0" fmla="*/ 3246 h 3756683"/>
              <a:gd name="connsiteX1" fmla="*/ 193860 w 1633716"/>
              <a:gd name="connsiteY1" fmla="*/ 1014682 h 3756683"/>
              <a:gd name="connsiteX2" fmla="*/ 10980 w 1633716"/>
              <a:gd name="connsiteY2" fmla="*/ 2007459 h 3756683"/>
              <a:gd name="connsiteX3" fmla="*/ 446409 w 1633716"/>
              <a:gd name="connsiteY3" fmla="*/ 3278911 h 3756683"/>
              <a:gd name="connsiteX4" fmla="*/ 838294 w 1633716"/>
              <a:gd name="connsiteY4" fmla="*/ 3740465 h 3756683"/>
              <a:gd name="connsiteX5" fmla="*/ 1456603 w 1633716"/>
              <a:gd name="connsiteY5" fmla="*/ 2773813 h 3756683"/>
              <a:gd name="connsiteX6" fmla="*/ 1595940 w 1633716"/>
              <a:gd name="connsiteY6" fmla="*/ 1363025 h 3756683"/>
              <a:gd name="connsiteX7" fmla="*/ 864416 w 1633716"/>
              <a:gd name="connsiteY7" fmla="*/ 3246 h 3756683"/>
              <a:gd name="connsiteX0" fmla="*/ 817318 w 1586618"/>
              <a:gd name="connsiteY0" fmla="*/ 3253 h 3756622"/>
              <a:gd name="connsiteX1" fmla="*/ 146762 w 1586618"/>
              <a:gd name="connsiteY1" fmla="*/ 1014689 h 3756622"/>
              <a:gd name="connsiteX2" fmla="*/ 16127 w 1586618"/>
              <a:gd name="connsiteY2" fmla="*/ 2016588 h 3756622"/>
              <a:gd name="connsiteX3" fmla="*/ 399311 w 1586618"/>
              <a:gd name="connsiteY3" fmla="*/ 3278918 h 3756622"/>
              <a:gd name="connsiteX4" fmla="*/ 791196 w 1586618"/>
              <a:gd name="connsiteY4" fmla="*/ 3740472 h 3756622"/>
              <a:gd name="connsiteX5" fmla="*/ 1409505 w 1586618"/>
              <a:gd name="connsiteY5" fmla="*/ 2773820 h 3756622"/>
              <a:gd name="connsiteX6" fmla="*/ 1548842 w 1586618"/>
              <a:gd name="connsiteY6" fmla="*/ 1363032 h 3756622"/>
              <a:gd name="connsiteX7" fmla="*/ 817318 w 1586618"/>
              <a:gd name="connsiteY7" fmla="*/ 3253 h 3756622"/>
              <a:gd name="connsiteX0" fmla="*/ 807416 w 1576716"/>
              <a:gd name="connsiteY0" fmla="*/ 3253 h 3756622"/>
              <a:gd name="connsiteX1" fmla="*/ 136860 w 1576716"/>
              <a:gd name="connsiteY1" fmla="*/ 1014689 h 3756622"/>
              <a:gd name="connsiteX2" fmla="*/ 6225 w 1576716"/>
              <a:gd name="connsiteY2" fmla="*/ 2016588 h 3756622"/>
              <a:gd name="connsiteX3" fmla="*/ 389409 w 1576716"/>
              <a:gd name="connsiteY3" fmla="*/ 3278918 h 3756622"/>
              <a:gd name="connsiteX4" fmla="*/ 781294 w 1576716"/>
              <a:gd name="connsiteY4" fmla="*/ 3740472 h 3756622"/>
              <a:gd name="connsiteX5" fmla="*/ 1399603 w 1576716"/>
              <a:gd name="connsiteY5" fmla="*/ 2773820 h 3756622"/>
              <a:gd name="connsiteX6" fmla="*/ 1538940 w 1576716"/>
              <a:gd name="connsiteY6" fmla="*/ 1363032 h 3756622"/>
              <a:gd name="connsiteX7" fmla="*/ 807416 w 1576716"/>
              <a:gd name="connsiteY7" fmla="*/ 3253 h 3756622"/>
              <a:gd name="connsiteX0" fmla="*/ 814867 w 1584167"/>
              <a:gd name="connsiteY0" fmla="*/ 3253 h 3756622"/>
              <a:gd name="connsiteX1" fmla="*/ 144311 w 1584167"/>
              <a:gd name="connsiteY1" fmla="*/ 1014689 h 3756622"/>
              <a:gd name="connsiteX2" fmla="*/ 13676 w 1584167"/>
              <a:gd name="connsiteY2" fmla="*/ 2016588 h 3756622"/>
              <a:gd name="connsiteX3" fmla="*/ 362030 w 1584167"/>
              <a:gd name="connsiteY3" fmla="*/ 3278918 h 3756622"/>
              <a:gd name="connsiteX4" fmla="*/ 788745 w 1584167"/>
              <a:gd name="connsiteY4" fmla="*/ 3740472 h 3756622"/>
              <a:gd name="connsiteX5" fmla="*/ 1407054 w 1584167"/>
              <a:gd name="connsiteY5" fmla="*/ 2773820 h 3756622"/>
              <a:gd name="connsiteX6" fmla="*/ 1546391 w 1584167"/>
              <a:gd name="connsiteY6" fmla="*/ 1363032 h 3756622"/>
              <a:gd name="connsiteX7" fmla="*/ 814867 w 1584167"/>
              <a:gd name="connsiteY7" fmla="*/ 3253 h 3756622"/>
              <a:gd name="connsiteX0" fmla="*/ 814867 w 1584167"/>
              <a:gd name="connsiteY0" fmla="*/ 3253 h 3754799"/>
              <a:gd name="connsiteX1" fmla="*/ 144311 w 1584167"/>
              <a:gd name="connsiteY1" fmla="*/ 1014689 h 3754799"/>
              <a:gd name="connsiteX2" fmla="*/ 13676 w 1584167"/>
              <a:gd name="connsiteY2" fmla="*/ 2016588 h 3754799"/>
              <a:gd name="connsiteX3" fmla="*/ 362030 w 1584167"/>
              <a:gd name="connsiteY3" fmla="*/ 3278918 h 3754799"/>
              <a:gd name="connsiteX4" fmla="*/ 788745 w 1584167"/>
              <a:gd name="connsiteY4" fmla="*/ 3740472 h 3754799"/>
              <a:gd name="connsiteX5" fmla="*/ 1407054 w 1584167"/>
              <a:gd name="connsiteY5" fmla="*/ 2773820 h 3754799"/>
              <a:gd name="connsiteX6" fmla="*/ 1546391 w 1584167"/>
              <a:gd name="connsiteY6" fmla="*/ 1363032 h 3754799"/>
              <a:gd name="connsiteX7" fmla="*/ 814867 w 1584167"/>
              <a:gd name="connsiteY7" fmla="*/ 3253 h 3754799"/>
              <a:gd name="connsiteX0" fmla="*/ 814867 w 1584167"/>
              <a:gd name="connsiteY0" fmla="*/ 3253 h 3809445"/>
              <a:gd name="connsiteX1" fmla="*/ 144311 w 1584167"/>
              <a:gd name="connsiteY1" fmla="*/ 1014689 h 3809445"/>
              <a:gd name="connsiteX2" fmla="*/ 13676 w 1584167"/>
              <a:gd name="connsiteY2" fmla="*/ 2016588 h 3809445"/>
              <a:gd name="connsiteX3" fmla="*/ 362030 w 1584167"/>
              <a:gd name="connsiteY3" fmla="*/ 3278918 h 3809445"/>
              <a:gd name="connsiteX4" fmla="*/ 840989 w 1584167"/>
              <a:gd name="connsiteY4" fmla="*/ 3795203 h 3809445"/>
              <a:gd name="connsiteX5" fmla="*/ 1407054 w 1584167"/>
              <a:gd name="connsiteY5" fmla="*/ 2773820 h 3809445"/>
              <a:gd name="connsiteX6" fmla="*/ 1546391 w 1584167"/>
              <a:gd name="connsiteY6" fmla="*/ 1363032 h 3809445"/>
              <a:gd name="connsiteX7" fmla="*/ 814867 w 1584167"/>
              <a:gd name="connsiteY7" fmla="*/ 3253 h 3809445"/>
              <a:gd name="connsiteX0" fmla="*/ 814867 w 1584167"/>
              <a:gd name="connsiteY0" fmla="*/ 3253 h 3838472"/>
              <a:gd name="connsiteX1" fmla="*/ 144311 w 1584167"/>
              <a:gd name="connsiteY1" fmla="*/ 1014689 h 3838472"/>
              <a:gd name="connsiteX2" fmla="*/ 13676 w 1584167"/>
              <a:gd name="connsiteY2" fmla="*/ 2016588 h 3838472"/>
              <a:gd name="connsiteX3" fmla="*/ 362030 w 1584167"/>
              <a:gd name="connsiteY3" fmla="*/ 3278918 h 3838472"/>
              <a:gd name="connsiteX4" fmla="*/ 840989 w 1584167"/>
              <a:gd name="connsiteY4" fmla="*/ 3795203 h 3838472"/>
              <a:gd name="connsiteX5" fmla="*/ 1407054 w 1584167"/>
              <a:gd name="connsiteY5" fmla="*/ 2773820 h 3838472"/>
              <a:gd name="connsiteX6" fmla="*/ 1546391 w 1584167"/>
              <a:gd name="connsiteY6" fmla="*/ 1363032 h 3838472"/>
              <a:gd name="connsiteX7" fmla="*/ 814867 w 1584167"/>
              <a:gd name="connsiteY7" fmla="*/ 3253 h 3838472"/>
              <a:gd name="connsiteX0" fmla="*/ 814867 w 1584167"/>
              <a:gd name="connsiteY0" fmla="*/ 3253 h 3804505"/>
              <a:gd name="connsiteX1" fmla="*/ 144311 w 1584167"/>
              <a:gd name="connsiteY1" fmla="*/ 1014689 h 3804505"/>
              <a:gd name="connsiteX2" fmla="*/ 13676 w 1584167"/>
              <a:gd name="connsiteY2" fmla="*/ 2016588 h 3804505"/>
              <a:gd name="connsiteX3" fmla="*/ 362030 w 1584167"/>
              <a:gd name="connsiteY3" fmla="*/ 3278918 h 3804505"/>
              <a:gd name="connsiteX4" fmla="*/ 893234 w 1584167"/>
              <a:gd name="connsiteY4" fmla="*/ 3758714 h 3804505"/>
              <a:gd name="connsiteX5" fmla="*/ 1407054 w 1584167"/>
              <a:gd name="connsiteY5" fmla="*/ 2773820 h 3804505"/>
              <a:gd name="connsiteX6" fmla="*/ 1546391 w 1584167"/>
              <a:gd name="connsiteY6" fmla="*/ 1363032 h 3804505"/>
              <a:gd name="connsiteX7" fmla="*/ 814867 w 1584167"/>
              <a:gd name="connsiteY7" fmla="*/ 3253 h 3804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4167" h="3804505">
                <a:moveTo>
                  <a:pt x="814867" y="3253"/>
                </a:moveTo>
                <a:cubicBezTo>
                  <a:pt x="581187" y="-54804"/>
                  <a:pt x="277843" y="679133"/>
                  <a:pt x="144311" y="1014689"/>
                </a:cubicBezTo>
                <a:cubicBezTo>
                  <a:pt x="10779" y="1350245"/>
                  <a:pt x="-22610" y="1639217"/>
                  <a:pt x="13676" y="2016588"/>
                </a:cubicBezTo>
                <a:cubicBezTo>
                  <a:pt x="49962" y="2393959"/>
                  <a:pt x="215437" y="2988564"/>
                  <a:pt x="362030" y="3278918"/>
                </a:cubicBezTo>
                <a:cubicBezTo>
                  <a:pt x="508623" y="3569272"/>
                  <a:pt x="745185" y="3934117"/>
                  <a:pt x="893234" y="3758714"/>
                </a:cubicBezTo>
                <a:cubicBezTo>
                  <a:pt x="1041283" y="3583311"/>
                  <a:pt x="1280780" y="3170060"/>
                  <a:pt x="1407054" y="2773820"/>
                </a:cubicBezTo>
                <a:cubicBezTo>
                  <a:pt x="1533328" y="2377580"/>
                  <a:pt x="1645089" y="1824793"/>
                  <a:pt x="1546391" y="1363032"/>
                </a:cubicBezTo>
                <a:cubicBezTo>
                  <a:pt x="1447693" y="901271"/>
                  <a:pt x="1048547" y="61310"/>
                  <a:pt x="814867" y="3253"/>
                </a:cubicBezTo>
                <a:close/>
              </a:path>
            </a:pathLst>
          </a:custGeom>
          <a:solidFill>
            <a:srgbClr val="FFFF00">
              <a:alpha val="7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A5070D5-3430-ECFA-357B-12640F3B53A1}"/>
              </a:ext>
            </a:extLst>
          </p:cNvPr>
          <p:cNvSpPr/>
          <p:nvPr/>
        </p:nvSpPr>
        <p:spPr>
          <a:xfrm>
            <a:off x="5028144" y="2388552"/>
            <a:ext cx="4984441" cy="43222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5C75D-4CA3-A6F9-EE1B-29E447A3C7D6}"/>
              </a:ext>
            </a:extLst>
          </p:cNvPr>
          <p:cNvSpPr txBox="1"/>
          <p:nvPr/>
        </p:nvSpPr>
        <p:spPr>
          <a:xfrm>
            <a:off x="178460" y="147207"/>
            <a:ext cx="6160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인공지능과 프로그래밍 언어 </a:t>
            </a:r>
            <a:r>
              <a:rPr lang="ko-KR" altLang="en-US" sz="2400" b="1" dirty="0" err="1"/>
              <a:t>파이썬의</a:t>
            </a:r>
            <a:r>
              <a:rPr lang="ko-KR" altLang="en-US" sz="2400" b="1" dirty="0"/>
              <a:t> 관계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E4405-53C1-25EC-878E-E3E90DAAEBB1}"/>
              </a:ext>
            </a:extLst>
          </p:cNvPr>
          <p:cNvSpPr txBox="1"/>
          <p:nvPr/>
        </p:nvSpPr>
        <p:spPr>
          <a:xfrm>
            <a:off x="6998960" y="19884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인공지능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6235D-F043-46A3-BBAE-B3038778F8D5}"/>
              </a:ext>
            </a:extLst>
          </p:cNvPr>
          <p:cNvSpPr txBox="1"/>
          <p:nvPr/>
        </p:nvSpPr>
        <p:spPr>
          <a:xfrm>
            <a:off x="3578965" y="2265846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프로그래밍 언어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E53DFDE-0AD9-5087-2627-801D531510E5}"/>
              </a:ext>
            </a:extLst>
          </p:cNvPr>
          <p:cNvCxnSpPr>
            <a:cxnSpLocks/>
          </p:cNvCxnSpPr>
          <p:nvPr/>
        </p:nvCxnSpPr>
        <p:spPr>
          <a:xfrm flipV="1">
            <a:off x="6322677" y="3242873"/>
            <a:ext cx="444137" cy="289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9BF238E-ADFF-83C1-E3BF-D3215807C7AC}"/>
              </a:ext>
            </a:extLst>
          </p:cNvPr>
          <p:cNvCxnSpPr>
            <a:cxnSpLocks/>
          </p:cNvCxnSpPr>
          <p:nvPr/>
        </p:nvCxnSpPr>
        <p:spPr>
          <a:xfrm>
            <a:off x="6624617" y="4582813"/>
            <a:ext cx="482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23EF59-FB2E-8F5C-4579-B35729AB503A}"/>
              </a:ext>
            </a:extLst>
          </p:cNvPr>
          <p:cNvCxnSpPr>
            <a:cxnSpLocks/>
          </p:cNvCxnSpPr>
          <p:nvPr/>
        </p:nvCxnSpPr>
        <p:spPr>
          <a:xfrm>
            <a:off x="6307990" y="5663104"/>
            <a:ext cx="357415" cy="296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ECEE3215-2C14-F94B-3608-3410A5BE567F}"/>
              </a:ext>
            </a:extLst>
          </p:cNvPr>
          <p:cNvSpPr/>
          <p:nvPr/>
        </p:nvSpPr>
        <p:spPr>
          <a:xfrm>
            <a:off x="2689648" y="2661750"/>
            <a:ext cx="3874348" cy="3810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73820-567C-ECDB-F483-900906F0E0D7}"/>
              </a:ext>
            </a:extLst>
          </p:cNvPr>
          <p:cNvSpPr txBox="1"/>
          <p:nvPr/>
        </p:nvSpPr>
        <p:spPr>
          <a:xfrm>
            <a:off x="5199475" y="4347051"/>
            <a:ext cx="1136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파이썬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6B08A8-9652-4039-8C28-A0A89C8137A8}"/>
              </a:ext>
            </a:extLst>
          </p:cNvPr>
          <p:cNvSpPr txBox="1"/>
          <p:nvPr/>
        </p:nvSpPr>
        <p:spPr>
          <a:xfrm>
            <a:off x="2365940" y="1080093"/>
            <a:ext cx="7646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b="1" dirty="0">
                <a:solidFill>
                  <a:srgbClr val="FF0000"/>
                </a:solidFill>
              </a:rPr>
              <a:t>인공지능</a:t>
            </a:r>
            <a:r>
              <a:rPr lang="ko-KR" altLang="en-US" dirty="0"/>
              <a:t>을 자신의 전공에 </a:t>
            </a:r>
            <a:r>
              <a:rPr lang="ko-KR" altLang="en-US" b="1" dirty="0">
                <a:solidFill>
                  <a:srgbClr val="FF0000"/>
                </a:solidFill>
              </a:rPr>
              <a:t>구체적으로 융합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적용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할 수 있는 사고력</a:t>
            </a:r>
            <a:r>
              <a:rPr lang="ko-KR" altLang="en-US" dirty="0"/>
              <a:t>과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b="1" dirty="0">
                <a:solidFill>
                  <a:srgbClr val="FF0000"/>
                </a:solidFill>
              </a:rPr>
              <a:t>구현할 수 있는 능력</a:t>
            </a:r>
            <a:r>
              <a:rPr lang="ko-KR" altLang="en-US" dirty="0"/>
              <a:t>을 갖게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A7E34F-DC58-4509-94FD-E37EC0A38E6A}"/>
              </a:ext>
            </a:extLst>
          </p:cNvPr>
          <p:cNvSpPr/>
          <p:nvPr/>
        </p:nvSpPr>
        <p:spPr>
          <a:xfrm>
            <a:off x="2179415" y="912055"/>
            <a:ext cx="7833170" cy="91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ow does Chat GPT work? | ATRIA Innovation">
            <a:extLst>
              <a:ext uri="{FF2B5EF4-FFF2-40B4-BE49-F238E27FC236}">
                <a16:creationId xmlns:a16="http://schemas.microsoft.com/office/drawing/2014/main" id="{F088EB4E-827D-4029-A45C-8F023E67D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522" y="2651429"/>
            <a:ext cx="1247629" cy="77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BDE0B9-827F-4CCF-A41B-9397893ED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154" y="3717786"/>
            <a:ext cx="1116739" cy="1067106"/>
          </a:xfrm>
          <a:prstGeom prst="rect">
            <a:avLst/>
          </a:prstGeom>
        </p:spPr>
      </p:pic>
      <p:pic>
        <p:nvPicPr>
          <p:cNvPr id="2054" name="Picture 6" descr="머신 러닝 - 무료 컴퓨터개 아이콘">
            <a:extLst>
              <a:ext uri="{FF2B5EF4-FFF2-40B4-BE49-F238E27FC236}">
                <a16:creationId xmlns:a16="http://schemas.microsoft.com/office/drawing/2014/main" id="{3344C7F7-7D0D-4821-9424-631BAD107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55" y="3994429"/>
            <a:ext cx="1020117" cy="102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344B4-8A7F-4514-8F6A-4EE75851D3D7}"/>
              </a:ext>
            </a:extLst>
          </p:cNvPr>
          <p:cNvSpPr txBox="1"/>
          <p:nvPr/>
        </p:nvSpPr>
        <p:spPr>
          <a:xfrm>
            <a:off x="7119097" y="502557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머신 러닝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AF8DC9-7C20-4292-BE1E-ECCC4E94DD82}"/>
              </a:ext>
            </a:extLst>
          </p:cNvPr>
          <p:cNvSpPr txBox="1"/>
          <p:nvPr/>
        </p:nvSpPr>
        <p:spPr>
          <a:xfrm>
            <a:off x="7254988" y="62803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신경망</a:t>
            </a:r>
          </a:p>
        </p:txBody>
      </p:sp>
    </p:spTree>
    <p:extLst>
      <p:ext uri="{BB962C8B-B14F-4D97-AF65-F5344CB8AC3E}">
        <p14:creationId xmlns:p14="http://schemas.microsoft.com/office/powerpoint/2010/main" val="95852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2411D-38E2-0F77-DEFE-6477E1A6FCB7}"/>
              </a:ext>
            </a:extLst>
          </p:cNvPr>
          <p:cNvSpPr txBox="1"/>
          <p:nvPr/>
        </p:nvSpPr>
        <p:spPr>
          <a:xfrm>
            <a:off x="3167834" y="3682204"/>
            <a:ext cx="553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세상에는 거의 </a:t>
            </a:r>
            <a:r>
              <a:rPr lang="en-US" altLang="ko-KR"/>
              <a:t>9,000</a:t>
            </a:r>
            <a:r>
              <a:rPr lang="ko-KR" altLang="en-US"/>
              <a:t>개의 프로그래밍 언어가 존재함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A5695-2F3A-ADFD-E994-45ED728F05F5}"/>
              </a:ext>
            </a:extLst>
          </p:cNvPr>
          <p:cNvSpPr txBox="1"/>
          <p:nvPr/>
        </p:nvSpPr>
        <p:spPr>
          <a:xfrm>
            <a:off x="178460" y="147207"/>
            <a:ext cx="6300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얼마나 많은 프로그래밍 언어가 존재하는가</a:t>
            </a:r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872828-E9B9-4944-A914-DC24C64926DA}"/>
              </a:ext>
            </a:extLst>
          </p:cNvPr>
          <p:cNvSpPr txBox="1"/>
          <p:nvPr/>
        </p:nvSpPr>
        <p:spPr>
          <a:xfrm>
            <a:off x="6985000" y="6557705"/>
            <a:ext cx="51122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>
                <a:solidFill>
                  <a:srgbClr val="000E2A"/>
                </a:solidFill>
                <a:effectLst/>
                <a:latin typeface="Mulish"/>
                <a:hlinkClick r:id="rId2"/>
              </a:rPr>
              <a:t>https://www.bestcolleges.com/bootcamps/guides/how-many-coding-languages-are-there/</a:t>
            </a:r>
            <a:r>
              <a:rPr lang="en-US" altLang="ko-KR" sz="1000" b="1" i="0">
                <a:solidFill>
                  <a:srgbClr val="000E2A"/>
                </a:solidFill>
                <a:effectLst/>
                <a:latin typeface="Mulish"/>
              </a:rPr>
              <a:t> </a:t>
            </a:r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248F8-909B-4551-BE7F-1C046BBA70B0}"/>
              </a:ext>
            </a:extLst>
          </p:cNvPr>
          <p:cNvSpPr txBox="1"/>
          <p:nvPr/>
        </p:nvSpPr>
        <p:spPr>
          <a:xfrm>
            <a:off x="2786192" y="2344800"/>
            <a:ext cx="630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How</a:t>
            </a:r>
            <a:r>
              <a:rPr lang="ko-KR" altLang="en-US" sz="2400" b="1"/>
              <a:t> </a:t>
            </a:r>
            <a:r>
              <a:rPr lang="en-US" altLang="ko-KR" sz="2400" b="1"/>
              <a:t>Many</a:t>
            </a:r>
            <a:r>
              <a:rPr lang="ko-KR" altLang="en-US" sz="2400" b="1"/>
              <a:t> </a:t>
            </a:r>
            <a:r>
              <a:rPr lang="en-US" altLang="ko-KR" sz="2400" b="1"/>
              <a:t>Coding</a:t>
            </a:r>
            <a:r>
              <a:rPr lang="ko-KR" altLang="en-US" sz="2400" b="1"/>
              <a:t> </a:t>
            </a:r>
            <a:r>
              <a:rPr lang="en-US" altLang="ko-KR" sz="2400" b="1"/>
              <a:t>Languages Are There?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7575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2411D-38E2-0F77-DEFE-6477E1A6FCB7}"/>
              </a:ext>
            </a:extLst>
          </p:cNvPr>
          <p:cNvSpPr txBox="1"/>
          <p:nvPr/>
        </p:nvSpPr>
        <p:spPr>
          <a:xfrm>
            <a:off x="434267" y="781364"/>
            <a:ext cx="1108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1</a:t>
            </a:r>
            <a:r>
              <a:rPr lang="ko-KR" altLang="en-US"/>
              <a:t>월 </a:t>
            </a:r>
            <a:r>
              <a:rPr lang="en-US" altLang="ko-KR"/>
              <a:t>TIBOE Index </a:t>
            </a:r>
            <a:r>
              <a:rPr lang="ko-KR" altLang="en-US"/>
              <a:t>기준 프로그래밍 언어 </a:t>
            </a:r>
            <a:r>
              <a:rPr lang="en-US" altLang="ko-KR"/>
              <a:t>1</a:t>
            </a:r>
            <a:r>
              <a:rPr lang="ko-KR" altLang="en-US"/>
              <a:t>위 </a:t>
            </a:r>
            <a:r>
              <a:rPr lang="en-US" altLang="ko-KR"/>
              <a:t>: </a:t>
            </a:r>
            <a:r>
              <a:rPr lang="ko-KR" altLang="en-US"/>
              <a:t>파이썬 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TIBOE Index : </a:t>
            </a:r>
            <a:r>
              <a:rPr lang="ko-KR" altLang="en-US"/>
              <a:t>검색 엔진에 해당 프로그래밍 언어를 얼마나 검색했는가를 상대적인 비율로 반영한 지표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A5695-2F3A-ADFD-E994-45ED728F05F5}"/>
              </a:ext>
            </a:extLst>
          </p:cNvPr>
          <p:cNvSpPr txBox="1"/>
          <p:nvPr/>
        </p:nvSpPr>
        <p:spPr>
          <a:xfrm>
            <a:off x="178460" y="147207"/>
            <a:ext cx="250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왜 </a:t>
            </a:r>
            <a:r>
              <a:rPr lang="en-US" altLang="ko-KR" sz="2400" b="1"/>
              <a:t>python </a:t>
            </a:r>
            <a:r>
              <a:rPr lang="ko-KR" altLang="en-US" sz="2400" b="1"/>
              <a:t>인가</a:t>
            </a:r>
            <a:r>
              <a:rPr lang="en-US" altLang="ko-KR" sz="2400" b="1"/>
              <a:t>?</a:t>
            </a:r>
            <a:endParaRPr lang="ko-KR" altLang="en-US" sz="2400" b="1" dirty="0"/>
          </a:p>
        </p:txBody>
      </p:sp>
      <p:pic>
        <p:nvPicPr>
          <p:cNvPr id="1026" name="Picture 2" descr="TIOBE Index January 2024">
            <a:extLst>
              <a:ext uri="{FF2B5EF4-FFF2-40B4-BE49-F238E27FC236}">
                <a16:creationId xmlns:a16="http://schemas.microsoft.com/office/drawing/2014/main" id="{0C9615E8-7E81-4982-8A6E-0BFFB2DCA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507054"/>
            <a:ext cx="10727267" cy="501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B97ED70-05CB-4EF3-998C-649A09AD3B09}"/>
              </a:ext>
            </a:extLst>
          </p:cNvPr>
          <p:cNvSpPr/>
          <p:nvPr/>
        </p:nvSpPr>
        <p:spPr>
          <a:xfrm>
            <a:off x="601134" y="1820332"/>
            <a:ext cx="10710333" cy="488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872828-E9B9-4944-A914-DC24C64926DA}"/>
              </a:ext>
            </a:extLst>
          </p:cNvPr>
          <p:cNvSpPr txBox="1"/>
          <p:nvPr/>
        </p:nvSpPr>
        <p:spPr>
          <a:xfrm>
            <a:off x="3427394" y="6557705"/>
            <a:ext cx="86698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>
                <a:solidFill>
                  <a:srgbClr val="000E2A"/>
                </a:solidFill>
                <a:effectLst/>
                <a:latin typeface="Mulish"/>
              </a:rPr>
              <a:t>TIOBE Index for February 2024: Top 10 Most Popular Programming Languages </a:t>
            </a:r>
            <a:r>
              <a:rPr lang="en-US" altLang="ko-KR" sz="1000">
                <a:hlinkClick r:id="rId3"/>
              </a:rPr>
              <a:t>:</a:t>
            </a:r>
            <a:r>
              <a:rPr lang="ko-KR" altLang="en-US" sz="1000">
                <a:hlinkClick r:id="rId3"/>
              </a:rPr>
              <a:t>https://www.techrepublic.com/article/tiobe-index-language-rankings/</a:t>
            </a:r>
            <a:r>
              <a:rPr lang="ko-KR" altLang="en-US" sz="1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160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FA5695-2F3A-ADFD-E994-45ED728F05F5}"/>
              </a:ext>
            </a:extLst>
          </p:cNvPr>
          <p:cNvSpPr txBox="1"/>
          <p:nvPr/>
        </p:nvSpPr>
        <p:spPr>
          <a:xfrm>
            <a:off x="178460" y="147207"/>
            <a:ext cx="250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왜 </a:t>
            </a:r>
            <a:r>
              <a:rPr lang="en-US" altLang="ko-KR" sz="2400" b="1"/>
              <a:t>python </a:t>
            </a:r>
            <a:r>
              <a:rPr lang="ko-KR" altLang="en-US" sz="2400" b="1"/>
              <a:t>인가</a:t>
            </a:r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872828-E9B9-4944-A914-DC24C64926DA}"/>
              </a:ext>
            </a:extLst>
          </p:cNvPr>
          <p:cNvSpPr txBox="1"/>
          <p:nvPr/>
        </p:nvSpPr>
        <p:spPr>
          <a:xfrm>
            <a:off x="6096000" y="6557705"/>
            <a:ext cx="60012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/>
              <a:t>2024</a:t>
            </a:r>
            <a:r>
              <a:rPr lang="ko-KR" altLang="en-US" sz="1000"/>
              <a:t>년 </a:t>
            </a:r>
            <a:r>
              <a:rPr lang="en-US" altLang="ko-KR" sz="1000"/>
              <a:t>PYPL </a:t>
            </a:r>
            <a:r>
              <a:rPr lang="ko-KR" altLang="en-US" sz="1000"/>
              <a:t>통계 </a:t>
            </a:r>
            <a:r>
              <a:rPr lang="en-US" altLang="ko-KR" sz="1000"/>
              <a:t>: </a:t>
            </a:r>
            <a:r>
              <a:rPr lang="en-US" altLang="ko-KR" sz="1000">
                <a:hlinkClick r:id="rId2"/>
              </a:rPr>
              <a:t>https://www.orientsoftware.com/blog/most-popular-programming-languages/</a:t>
            </a:r>
            <a:r>
              <a:rPr lang="en-US" altLang="ko-KR" sz="1000"/>
              <a:t> </a:t>
            </a:r>
            <a:endParaRPr lang="ko-KR" altLang="en-US" sz="1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074432-C0C8-4AE4-A182-6FABCC355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736" y="693371"/>
            <a:ext cx="7716327" cy="41725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B97ED70-05CB-4EF3-998C-649A09AD3B09}"/>
              </a:ext>
            </a:extLst>
          </p:cNvPr>
          <p:cNvSpPr/>
          <p:nvPr/>
        </p:nvSpPr>
        <p:spPr>
          <a:xfrm>
            <a:off x="2072737" y="1058333"/>
            <a:ext cx="7630064" cy="465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0C1424-B38C-4B4D-AC1B-2D037996F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578" y="3750733"/>
            <a:ext cx="7954485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3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2359CC46-0873-472C-911B-D24922029B0F}"/>
              </a:ext>
            </a:extLst>
          </p:cNvPr>
          <p:cNvSpPr/>
          <p:nvPr/>
        </p:nvSpPr>
        <p:spPr>
          <a:xfrm>
            <a:off x="4389967" y="843677"/>
            <a:ext cx="3412066" cy="21251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A5695-2F3A-ADFD-E994-45ED728F05F5}"/>
              </a:ext>
            </a:extLst>
          </p:cNvPr>
          <p:cNvSpPr txBox="1"/>
          <p:nvPr/>
        </p:nvSpPr>
        <p:spPr>
          <a:xfrm>
            <a:off x="178460" y="147207"/>
            <a:ext cx="5972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인공지능 구현에 </a:t>
            </a:r>
            <a:r>
              <a:rPr lang="en-US" altLang="ko-KR" sz="2400" b="1"/>
              <a:t>python</a:t>
            </a:r>
            <a:r>
              <a:rPr lang="ko-KR" altLang="en-US" sz="2400" b="1"/>
              <a:t>을 선택하는 이유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AD64D-0B3D-4B09-B761-4380BCF7949B}"/>
              </a:ext>
            </a:extLst>
          </p:cNvPr>
          <p:cNvSpPr txBox="1"/>
          <p:nvPr/>
        </p:nvSpPr>
        <p:spPr>
          <a:xfrm>
            <a:off x="415383" y="3017474"/>
            <a:ext cx="112257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b="1" i="0">
                <a:solidFill>
                  <a:srgbClr val="0D0D0D"/>
                </a:solidFill>
                <a:effectLst/>
                <a:latin typeface="Söhne"/>
              </a:rPr>
              <a:t>풍부한 라이브러리와 프레임워크 지원</a:t>
            </a:r>
            <a:r>
              <a:rPr lang="en-US" altLang="ko-KR" b="1" i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US" altLang="ko-KR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- Python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은 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TensorFlow, PyTorch, scikit-learn 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등 다양한 머신러닝 및 딥러닝 라이브러리와</a:t>
            </a:r>
            <a:r>
              <a:rPr lang="en-US" altLang="ko-KR">
                <a:solidFill>
                  <a:srgbClr val="0D0D0D"/>
                </a:solidFill>
                <a:latin typeface="Söhne"/>
              </a:rPr>
              <a:t> 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프레임워크를 지원하여 </a:t>
            </a:r>
            <a:endParaRPr lang="en-US" altLang="ko-KR" b="0" i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AI 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모델의 구현과 학습을 용이하게 함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b="0" i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altLang="ko-KR" b="1" i="0">
                <a:solidFill>
                  <a:srgbClr val="0D0D0D"/>
                </a:solidFill>
                <a:effectLst/>
                <a:latin typeface="Söhne"/>
              </a:rPr>
              <a:t>2. </a:t>
            </a:r>
            <a:r>
              <a:rPr lang="ko-KR" altLang="en-US" b="1" i="0">
                <a:solidFill>
                  <a:srgbClr val="0D0D0D"/>
                </a:solidFill>
                <a:effectLst/>
                <a:latin typeface="Söhne"/>
              </a:rPr>
              <a:t>간결하고 읽기 쉬운 문법</a:t>
            </a:r>
            <a:r>
              <a:rPr lang="en-US" altLang="ko-KR" b="1" i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 </a:t>
            </a:r>
            <a:endParaRPr lang="en-US" altLang="ko-KR" b="0" i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- Python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은 간결하면서도 읽기 쉬운 문법을 가지고 있어 코드 작성과 유지보수가 쉬움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pPr algn="l"/>
            <a:endParaRPr lang="en-US" altLang="ko-KR" b="0" i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altLang="ko-KR" b="1" i="0">
                <a:solidFill>
                  <a:srgbClr val="0D0D0D"/>
                </a:solidFill>
                <a:effectLst/>
                <a:latin typeface="Söhne"/>
              </a:rPr>
              <a:t>3. </a:t>
            </a:r>
            <a:r>
              <a:rPr lang="ko-KR" altLang="en-US" b="1" i="0">
                <a:solidFill>
                  <a:srgbClr val="0D0D0D"/>
                </a:solidFill>
                <a:effectLst/>
                <a:latin typeface="Söhne"/>
              </a:rPr>
              <a:t>커뮤니티와 생태계의 활성화</a:t>
            </a:r>
            <a:r>
              <a:rPr lang="en-US" altLang="ko-KR" b="1" i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 </a:t>
            </a:r>
            <a:endParaRPr lang="en-US" altLang="ko-KR" b="0" i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altLang="ko-KR">
                <a:solidFill>
                  <a:srgbClr val="0D0D0D"/>
                </a:solidFill>
                <a:latin typeface="Söhne"/>
              </a:rPr>
              <a:t>- 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Python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은 활발한 커뮤니티와 풍부한 생태계를 가지고 있음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>
                <a:solidFill>
                  <a:srgbClr val="0D0D0D"/>
                </a:solidFill>
                <a:latin typeface="Söhne"/>
              </a:rPr>
              <a:t>- </a:t>
            </a:r>
            <a:r>
              <a:rPr lang="ko-KR" altLang="en-US">
                <a:solidFill>
                  <a:srgbClr val="0D0D0D"/>
                </a:solidFill>
                <a:latin typeface="Söhne"/>
              </a:rPr>
              <a:t>이는 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새로운 기술과 정보에 쉽게 접근할 수 있어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다른 개발자들과 경험을 공유하기 용이함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Tx/>
              <a:buChar char="-"/>
            </a:pPr>
            <a:endParaRPr lang="en-US" altLang="ko-KR" b="0" i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altLang="ko-KR" b="1">
                <a:solidFill>
                  <a:srgbClr val="0D0D0D"/>
                </a:solidFill>
                <a:latin typeface="Söhne"/>
              </a:rPr>
              <a:t>4. </a:t>
            </a:r>
            <a:r>
              <a:rPr lang="ko-KR" altLang="en-US" b="1" i="0">
                <a:solidFill>
                  <a:srgbClr val="0D0D0D"/>
                </a:solidFill>
                <a:effectLst/>
                <a:latin typeface="Söhne"/>
              </a:rPr>
              <a:t>데이터 과학 및 분석 지원</a:t>
            </a:r>
            <a:r>
              <a:rPr lang="en-US" altLang="ko-KR" b="1" i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 </a:t>
            </a:r>
            <a:endParaRPr lang="en-US" altLang="ko-KR" b="0" i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altLang="ko-KR">
                <a:solidFill>
                  <a:srgbClr val="0D0D0D"/>
                </a:solidFill>
                <a:latin typeface="Söhne"/>
              </a:rPr>
              <a:t>- 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Python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은 데이터 과학 및 분석 분야에서도 널리 사용되어</a:t>
            </a:r>
            <a:r>
              <a:rPr lang="en-US" altLang="ko-KR">
                <a:solidFill>
                  <a:srgbClr val="0D0D0D"/>
                </a:solidFill>
                <a:latin typeface="Söhne"/>
              </a:rPr>
              <a:t> 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종합적인 데이터 처리를 가능하게 함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C2BA5-F10D-4BAB-98AD-FA5C32E55235}"/>
              </a:ext>
            </a:extLst>
          </p:cNvPr>
          <p:cNvSpPr txBox="1"/>
          <p:nvPr/>
        </p:nvSpPr>
        <p:spPr>
          <a:xfrm>
            <a:off x="5284720" y="912415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0">
                <a:solidFill>
                  <a:srgbClr val="FF0000"/>
                </a:solidFill>
                <a:effectLst/>
                <a:latin typeface="Söhne"/>
              </a:rPr>
              <a:t>인공지능을</a:t>
            </a:r>
            <a:endParaRPr lang="en-US" altLang="ko-KR" b="1" i="0">
              <a:solidFill>
                <a:srgbClr val="FF0000"/>
              </a:solidFill>
              <a:effectLst/>
              <a:latin typeface="Söhne"/>
            </a:endParaRPr>
          </a:p>
          <a:p>
            <a:pPr algn="ctr"/>
            <a:r>
              <a:rPr lang="ko-KR" altLang="en-US" b="1" i="0">
                <a:solidFill>
                  <a:srgbClr val="FF0000"/>
                </a:solidFill>
                <a:effectLst/>
                <a:latin typeface="Söhne"/>
              </a:rPr>
              <a:t>구현하기 쉽다</a:t>
            </a:r>
            <a:endParaRPr lang="en-US" altLang="ko-KR" b="0" i="0">
              <a:solidFill>
                <a:srgbClr val="FF0000"/>
              </a:solidFill>
              <a:effectLst/>
              <a:latin typeface="Söhne"/>
            </a:endParaRPr>
          </a:p>
        </p:txBody>
      </p:sp>
      <p:pic>
        <p:nvPicPr>
          <p:cNvPr id="2050" name="Picture 2" descr="Python - 나무위키">
            <a:extLst>
              <a:ext uri="{FF2B5EF4-FFF2-40B4-BE49-F238E27FC236}">
                <a16:creationId xmlns:a16="http://schemas.microsoft.com/office/drawing/2014/main" id="{DEECE9C4-DEA5-4BFF-8C5A-BC61C5F49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00" y="1607410"/>
            <a:ext cx="2193288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CBDEEE-D3CC-4BF5-8565-5B2F3ED73E4B}"/>
              </a:ext>
            </a:extLst>
          </p:cNvPr>
          <p:cNvSpPr txBox="1"/>
          <p:nvPr/>
        </p:nvSpPr>
        <p:spPr>
          <a:xfrm>
            <a:off x="6843406" y="2165380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0">
                <a:solidFill>
                  <a:srgbClr val="FF0000"/>
                </a:solidFill>
                <a:effectLst/>
                <a:latin typeface="Söhne"/>
              </a:rPr>
              <a:t>많은 사람들이</a:t>
            </a:r>
            <a:endParaRPr lang="en-US" altLang="ko-KR" b="1" i="0">
              <a:solidFill>
                <a:srgbClr val="FF0000"/>
              </a:solidFill>
              <a:effectLst/>
              <a:latin typeface="Söhne"/>
            </a:endParaRPr>
          </a:p>
          <a:p>
            <a:pPr algn="ctr"/>
            <a:r>
              <a:rPr lang="ko-KR" altLang="en-US" b="1" i="0">
                <a:solidFill>
                  <a:srgbClr val="FF0000"/>
                </a:solidFill>
                <a:effectLst/>
                <a:latin typeface="Söhne"/>
              </a:rPr>
              <a:t>이용한다</a:t>
            </a:r>
            <a:endParaRPr lang="en-US" altLang="ko-KR" b="0" i="0">
              <a:solidFill>
                <a:srgbClr val="FF0000"/>
              </a:solidFill>
              <a:effectLst/>
              <a:latin typeface="Söhn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6032B-B22D-4B01-BFE4-F012C85AC267}"/>
              </a:ext>
            </a:extLst>
          </p:cNvPr>
          <p:cNvSpPr txBox="1"/>
          <p:nvPr/>
        </p:nvSpPr>
        <p:spPr>
          <a:xfrm>
            <a:off x="2746070" y="2165380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0">
                <a:solidFill>
                  <a:srgbClr val="FF0000"/>
                </a:solidFill>
                <a:effectLst/>
                <a:latin typeface="Söhne"/>
              </a:rPr>
              <a:t>프로그램을 더욱 좋게</a:t>
            </a:r>
            <a:endParaRPr lang="en-US" altLang="ko-KR" b="1" i="0">
              <a:solidFill>
                <a:srgbClr val="FF0000"/>
              </a:solidFill>
              <a:effectLst/>
              <a:latin typeface="Söhne"/>
            </a:endParaRPr>
          </a:p>
          <a:p>
            <a:pPr algn="ctr"/>
            <a:r>
              <a:rPr lang="ko-KR" altLang="en-US" b="1" i="0">
                <a:solidFill>
                  <a:srgbClr val="FF0000"/>
                </a:solidFill>
                <a:effectLst/>
                <a:latin typeface="Söhne"/>
              </a:rPr>
              <a:t>개선한다</a:t>
            </a:r>
            <a:endParaRPr lang="en-US" altLang="ko-KR" b="0" i="0">
              <a:solidFill>
                <a:srgbClr val="FF000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4582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CEBFBF-BAF2-3319-7A64-DD10DF93088B}"/>
              </a:ext>
            </a:extLst>
          </p:cNvPr>
          <p:cNvSpPr txBox="1"/>
          <p:nvPr/>
        </p:nvSpPr>
        <p:spPr>
          <a:xfrm>
            <a:off x="5164494" y="2459504"/>
            <a:ext cx="18630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프로그램</a:t>
            </a:r>
            <a:r>
              <a:rPr lang="en-US" altLang="ko-KR" sz="2400" b="1"/>
              <a:t>?</a:t>
            </a:r>
          </a:p>
          <a:p>
            <a:endParaRPr lang="en-US" altLang="ko-KR" sz="2400" b="1"/>
          </a:p>
          <a:p>
            <a:r>
              <a:rPr lang="ko-KR" altLang="en-US" sz="2400" b="1"/>
              <a:t>프로그래밍</a:t>
            </a:r>
            <a:r>
              <a:rPr lang="en-US" altLang="ko-KR" sz="2400" b="1"/>
              <a:t>?</a:t>
            </a:r>
          </a:p>
          <a:p>
            <a:endParaRPr lang="en-US" altLang="ko-KR" sz="2400" b="1"/>
          </a:p>
          <a:p>
            <a:r>
              <a:rPr lang="ko-KR" altLang="en-US" sz="2400" b="1"/>
              <a:t>프로그래머</a:t>
            </a:r>
            <a:r>
              <a:rPr lang="en-US" altLang="ko-KR" sz="2400" b="1"/>
              <a:t>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3078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CEBFBF-BAF2-3319-7A64-DD10DF93088B}"/>
              </a:ext>
            </a:extLst>
          </p:cNvPr>
          <p:cNvSpPr txBox="1"/>
          <p:nvPr/>
        </p:nvSpPr>
        <p:spPr>
          <a:xfrm>
            <a:off x="178460" y="147207"/>
            <a:ext cx="365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프로그램</a:t>
            </a:r>
            <a:r>
              <a:rPr lang="en-US" altLang="ko-KR" sz="2400" b="1"/>
              <a:t>(Program)</a:t>
            </a:r>
            <a:r>
              <a:rPr lang="ko-KR" altLang="en-US" sz="2400" b="1"/>
              <a:t>이란</a:t>
            </a:r>
            <a:r>
              <a:rPr lang="en-US" altLang="ko-KR" sz="2400" b="1"/>
              <a:t>?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848E3C-E115-9D13-1C3A-F514DC8B9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65" y="4901701"/>
            <a:ext cx="7991475" cy="1704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D52518-067D-D031-F7E4-6FFC5BE94A25}"/>
              </a:ext>
            </a:extLst>
          </p:cNvPr>
          <p:cNvSpPr txBox="1"/>
          <p:nvPr/>
        </p:nvSpPr>
        <p:spPr>
          <a:xfrm>
            <a:off x="1838209" y="1024043"/>
            <a:ext cx="828784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/>
              <a:t>정의 </a:t>
            </a:r>
            <a:r>
              <a:rPr lang="en-US" altLang="ko-KR" sz="2300"/>
              <a:t>:</a:t>
            </a:r>
          </a:p>
          <a:p>
            <a:r>
              <a:rPr lang="ko-KR" altLang="en-US" sz="2300"/>
              <a:t>어떤 문제를 해결하기 위해 컴퓨터에게 주어지는 처리 방법과</a:t>
            </a:r>
            <a:endParaRPr lang="en-US" altLang="ko-KR" sz="2300"/>
          </a:p>
          <a:p>
            <a:r>
              <a:rPr lang="ko-KR" altLang="en-US" sz="2300"/>
              <a:t>순서를 기술한 일련의 명령문의 집합체</a:t>
            </a:r>
            <a:endParaRPr lang="ko-KR" altLang="en-US" sz="23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F452634-BC92-2FD6-6908-F88A65631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965" y="2720748"/>
            <a:ext cx="69342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2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CEBFBF-BAF2-3319-7A64-DD10DF93088B}"/>
              </a:ext>
            </a:extLst>
          </p:cNvPr>
          <p:cNvSpPr txBox="1"/>
          <p:nvPr/>
        </p:nvSpPr>
        <p:spPr>
          <a:xfrm>
            <a:off x="178460" y="147207"/>
            <a:ext cx="4713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프로그래밍</a:t>
            </a:r>
            <a:r>
              <a:rPr lang="en-US" altLang="ko-KR" sz="2400" b="1"/>
              <a:t>(Programming)</a:t>
            </a:r>
            <a:r>
              <a:rPr lang="ko-KR" altLang="en-US" sz="2400" b="1"/>
              <a:t>이란</a:t>
            </a:r>
            <a:r>
              <a:rPr lang="en-US" altLang="ko-KR" sz="2400" b="1"/>
              <a:t>?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234F8B-D460-8F3E-C15E-52B03944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989647"/>
            <a:ext cx="8915400" cy="3781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848E3C-E115-9D13-1C3A-F514DC8B9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965" y="4901701"/>
            <a:ext cx="79914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6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05C75D-4CA3-A6F9-EE1B-29E447A3C7D6}"/>
              </a:ext>
            </a:extLst>
          </p:cNvPr>
          <p:cNvSpPr txBox="1"/>
          <p:nvPr/>
        </p:nvSpPr>
        <p:spPr>
          <a:xfrm>
            <a:off x="178460" y="147207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프로그래머 생태계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6235D-F043-46A3-BBAE-B3038778F8D5}"/>
              </a:ext>
            </a:extLst>
          </p:cNvPr>
          <p:cNvSpPr txBox="1"/>
          <p:nvPr/>
        </p:nvSpPr>
        <p:spPr>
          <a:xfrm>
            <a:off x="4876755" y="624994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프로그래머 종류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58D62C-94E8-5657-15F1-41B400A60C82}"/>
              </a:ext>
            </a:extLst>
          </p:cNvPr>
          <p:cNvSpPr txBox="1"/>
          <p:nvPr/>
        </p:nvSpPr>
        <p:spPr>
          <a:xfrm>
            <a:off x="5613335" y="162614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웹 개발자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9AD37F-0810-0D3E-C449-2CC5D270141F}"/>
              </a:ext>
            </a:extLst>
          </p:cNvPr>
          <p:cNvSpPr txBox="1"/>
          <p:nvPr/>
        </p:nvSpPr>
        <p:spPr>
          <a:xfrm>
            <a:off x="3858112" y="261303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전산시스템</a:t>
            </a:r>
            <a:endParaRPr lang="en-US" altLang="ko-KR"/>
          </a:p>
          <a:p>
            <a:pPr algn="ctr"/>
            <a:r>
              <a:rPr lang="ko-KR" altLang="en-US"/>
              <a:t>개발자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3288A4-52AF-0054-2025-801CA96A99A1}"/>
              </a:ext>
            </a:extLst>
          </p:cNvPr>
          <p:cNvSpPr txBox="1"/>
          <p:nvPr/>
        </p:nvSpPr>
        <p:spPr>
          <a:xfrm>
            <a:off x="3292772" y="4135044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모바일 애플리케이션</a:t>
            </a:r>
            <a:endParaRPr lang="en-US" altLang="ko-KR"/>
          </a:p>
          <a:p>
            <a:pPr algn="ctr"/>
            <a:r>
              <a:rPr lang="ko-KR" altLang="en-US"/>
              <a:t>개발자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19D66-E34A-2898-018F-F1A7848A2AA7}"/>
              </a:ext>
            </a:extLst>
          </p:cNvPr>
          <p:cNvSpPr txBox="1"/>
          <p:nvPr/>
        </p:nvSpPr>
        <p:spPr>
          <a:xfrm>
            <a:off x="4217600" y="54974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게임 개발자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B6A17-7666-21ED-BBD8-F0390C54F227}"/>
              </a:ext>
            </a:extLst>
          </p:cNvPr>
          <p:cNvSpPr txBox="1"/>
          <p:nvPr/>
        </p:nvSpPr>
        <p:spPr>
          <a:xfrm>
            <a:off x="6958057" y="248417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데이터</a:t>
            </a:r>
            <a:endParaRPr lang="en-US" altLang="ko-KR" b="1"/>
          </a:p>
          <a:p>
            <a:pPr algn="ctr"/>
            <a:r>
              <a:rPr lang="ko-KR" altLang="en-US" b="1"/>
              <a:t>사이언티스트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ABC08A-3677-0567-508D-B8063DD7518C}"/>
              </a:ext>
            </a:extLst>
          </p:cNvPr>
          <p:cNvSpPr txBox="1"/>
          <p:nvPr/>
        </p:nvSpPr>
        <p:spPr>
          <a:xfrm>
            <a:off x="5727308" y="5468840"/>
            <a:ext cx="220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코딩 언어</a:t>
            </a:r>
            <a:r>
              <a:rPr lang="en-US" altLang="ko-KR"/>
              <a:t>/</a:t>
            </a:r>
            <a:r>
              <a:rPr lang="ko-KR" altLang="en-US"/>
              <a:t>컴파일러</a:t>
            </a:r>
            <a:endParaRPr lang="en-US" altLang="ko-KR"/>
          </a:p>
          <a:p>
            <a:pPr algn="ctr"/>
            <a:r>
              <a:rPr lang="ko-KR" altLang="en-US"/>
              <a:t>개발자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CEE3215-2C14-F94B-3608-3410A5BE567F}"/>
              </a:ext>
            </a:extLst>
          </p:cNvPr>
          <p:cNvSpPr/>
          <p:nvPr/>
        </p:nvSpPr>
        <p:spPr>
          <a:xfrm>
            <a:off x="3351881" y="1319685"/>
            <a:ext cx="5488237" cy="52901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E8553-F980-1DC2-A755-5BAE19F1F473}"/>
              </a:ext>
            </a:extLst>
          </p:cNvPr>
          <p:cNvSpPr txBox="1"/>
          <p:nvPr/>
        </p:nvSpPr>
        <p:spPr>
          <a:xfrm>
            <a:off x="7188888" y="3882685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알고리즘</a:t>
            </a:r>
            <a:endParaRPr lang="en-US" altLang="ko-KR" b="1"/>
          </a:p>
          <a:p>
            <a:pPr algn="ctr"/>
            <a:r>
              <a:rPr lang="ko-KR" altLang="en-US" b="1"/>
              <a:t>개발자</a:t>
            </a:r>
            <a:endParaRPr lang="ko-KR" altLang="en-US" b="1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F845D5B-BA24-9F9F-DED0-2E4273338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081" y="1065994"/>
            <a:ext cx="4334828" cy="550054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BA52283-779A-867B-5FB1-3D74EEB84771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6803084" y="1341021"/>
            <a:ext cx="757997" cy="46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현대 선 스타일의 데이터베이스 아이콘입니다. 웹 사이트 디자인 및 모바일 앱을위한 고품질 검은 색 외형 그림. 흰색 배경에 벡터 일러스트  레이 션. 로열티 무료 사진, 그림, 이미지 그리고 스톡포토그래피. Image 66318215.">
            <a:extLst>
              <a:ext uri="{FF2B5EF4-FFF2-40B4-BE49-F238E27FC236}">
                <a16:creationId xmlns:a16="http://schemas.microsoft.com/office/drawing/2014/main" id="{E07AFAB5-FED5-42B6-E8FE-9727EC5C6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28" y="749365"/>
            <a:ext cx="1650425" cy="165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ADB942B-BA63-4158-29C5-CC05ECBAB6E0}"/>
              </a:ext>
            </a:extLst>
          </p:cNvPr>
          <p:cNvCxnSpPr>
            <a:cxnSpLocks/>
            <a:stCxn id="18" idx="1"/>
            <a:endCxn id="1026" idx="2"/>
          </p:cNvCxnSpPr>
          <p:nvPr/>
        </p:nvCxnSpPr>
        <p:spPr>
          <a:xfrm flipH="1" flipV="1">
            <a:off x="2752141" y="2399790"/>
            <a:ext cx="1105971" cy="53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코로나에 심심하네&quot;…2분기 모바일앱 지출 32조원 '역대 최고' &lt; 경제 &lt; 뉴스 &lt; 기사본문 - 미래경제">
            <a:extLst>
              <a:ext uri="{FF2B5EF4-FFF2-40B4-BE49-F238E27FC236}">
                <a16:creationId xmlns:a16="http://schemas.microsoft.com/office/drawing/2014/main" id="{191EECFF-80B9-700A-AC5A-9FDBCFFF2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99" y="3018910"/>
            <a:ext cx="2343911" cy="123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22BFB4E-F308-6F24-B15C-4F87911DC79E}"/>
              </a:ext>
            </a:extLst>
          </p:cNvPr>
          <p:cNvCxnSpPr>
            <a:cxnSpLocks/>
            <a:stCxn id="19" idx="0"/>
            <a:endCxn id="1028" idx="3"/>
          </p:cNvCxnSpPr>
          <p:nvPr/>
        </p:nvCxnSpPr>
        <p:spPr>
          <a:xfrm flipH="1" flipV="1">
            <a:off x="2703610" y="3634187"/>
            <a:ext cx="1761118" cy="500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최기자의 PC상담소] '배그' 돌아가는 초등생용 게이밍 PC 추천 - IT조선 &gt; 기업 &gt; 모바일·스마트홈">
            <a:extLst>
              <a:ext uri="{FF2B5EF4-FFF2-40B4-BE49-F238E27FC236}">
                <a16:creationId xmlns:a16="http://schemas.microsoft.com/office/drawing/2014/main" id="{92885667-B053-4C62-DF71-11C9CB04F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5" y="4800057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106AA3A-976A-C793-474C-5109ADFB5283}"/>
              </a:ext>
            </a:extLst>
          </p:cNvPr>
          <p:cNvCxnSpPr>
            <a:cxnSpLocks/>
            <a:stCxn id="20" idx="1"/>
            <a:endCxn id="1030" idx="3"/>
          </p:cNvCxnSpPr>
          <p:nvPr/>
        </p:nvCxnSpPr>
        <p:spPr>
          <a:xfrm flipH="1">
            <a:off x="3188990" y="5682087"/>
            <a:ext cx="1028610" cy="2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ASM) 참고용 정리 - 기계어와 ASM, 고급 언어의 관계 | 오늘도 끄적끄적">
            <a:extLst>
              <a:ext uri="{FF2B5EF4-FFF2-40B4-BE49-F238E27FC236}">
                <a16:creationId xmlns:a16="http://schemas.microsoft.com/office/drawing/2014/main" id="{95082CC3-10FF-87BC-EBCD-5E8F7D539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118" y="5039827"/>
            <a:ext cx="1367596" cy="150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9BE5C8-E759-C6FF-06F8-87D43CDCC0C2}"/>
              </a:ext>
            </a:extLst>
          </p:cNvPr>
          <p:cNvCxnSpPr>
            <a:cxnSpLocks/>
            <a:stCxn id="22" idx="3"/>
            <a:endCxn id="1034" idx="1"/>
          </p:cNvCxnSpPr>
          <p:nvPr/>
        </p:nvCxnSpPr>
        <p:spPr>
          <a:xfrm flipV="1">
            <a:off x="7931759" y="5792005"/>
            <a:ext cx="12843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Data scientist - Free professions and jobs icons">
            <a:extLst>
              <a:ext uri="{FF2B5EF4-FFF2-40B4-BE49-F238E27FC236}">
                <a16:creationId xmlns:a16="http://schemas.microsoft.com/office/drawing/2014/main" id="{CABC024A-BF4F-3669-9D43-199FFEC05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272" y="1756415"/>
            <a:ext cx="1081985" cy="108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C8F513C-094A-E0E7-1F7F-610C8894CEB5}"/>
              </a:ext>
            </a:extLst>
          </p:cNvPr>
          <p:cNvCxnSpPr>
            <a:cxnSpLocks/>
            <a:stCxn id="21" idx="3"/>
            <a:endCxn id="1036" idx="1"/>
          </p:cNvCxnSpPr>
          <p:nvPr/>
        </p:nvCxnSpPr>
        <p:spPr>
          <a:xfrm flipV="1">
            <a:off x="8527717" y="2297408"/>
            <a:ext cx="599555" cy="509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C8635DC6-AB24-C186-4BB3-FC46559C3B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5894" y="2684372"/>
            <a:ext cx="1532128" cy="2097003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2DDA910-5C17-CA04-EE6F-99614456DC62}"/>
              </a:ext>
            </a:extLst>
          </p:cNvPr>
          <p:cNvCxnSpPr>
            <a:cxnSpLocks/>
            <a:stCxn id="24" idx="3"/>
            <a:endCxn id="58" idx="1"/>
          </p:cNvCxnSpPr>
          <p:nvPr/>
        </p:nvCxnSpPr>
        <p:spPr>
          <a:xfrm flipV="1">
            <a:off x="8296885" y="3732874"/>
            <a:ext cx="2139009" cy="472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82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402</Words>
  <Application>Microsoft Office PowerPoint</Application>
  <PresentationFormat>와이드스크린</PresentationFormat>
  <Paragraphs>99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-apple-system</vt:lpstr>
      <vt:lpstr>Mulish</vt:lpstr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yeongmin</dc:creator>
  <cp:lastModifiedBy>고영민</cp:lastModifiedBy>
  <cp:revision>168</cp:revision>
  <dcterms:created xsi:type="dcterms:W3CDTF">2023-02-20T03:59:58Z</dcterms:created>
  <dcterms:modified xsi:type="dcterms:W3CDTF">2024-03-11T07:17:19Z</dcterms:modified>
</cp:coreProperties>
</file>