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C8543-4359-4669-B2F6-61A3EBBC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1FFC6-5A25-4C0E-BB9B-04F447FC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0226-ECDF-4E54-BDA9-B93930F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998D4-0983-441E-A0EF-4EBFE6A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19449-CD5F-40CA-B83D-5B996E9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E63F-8564-49C5-9E85-A9101379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B1129-D5ED-4840-918A-DB0941C5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C5BEB-1D59-488F-BA9B-1D4FBB41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B6457-88E0-4B34-9F01-33CBE425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EDCF-9EF3-4684-B36C-0DE525D6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2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B1D94-8F9B-4B86-BDFA-CE8DB84D4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147EB-967E-43DA-BD48-5A598CC3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E3333-66F4-4CAE-9922-0B78BEB4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51471-B9F5-4AD2-A27A-BBACEB5F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7AA2-F80A-47CE-B9E6-E80490D0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5FC4C-4F01-42C0-83B3-3C3A9455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CA1C-CEF9-405A-AB86-DAEEA121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5AB1D-A93B-4EEC-83B6-FC122B3C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4A07E-F936-4D87-94F3-82C7092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3DEA-F72C-4A65-9DE2-D08FCE3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DF72-6A34-469E-89A3-CC16F5E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0CA52-949F-439D-B823-99E0D1E1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19AEF-06D0-4E13-BB71-E710F2ED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DE234-0963-48CC-B533-199A2B9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EADC0-8D2E-45C0-A9F0-5D4309BC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4EA53-EDF9-41D4-878E-9D7E006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A70FD-5BBC-4FF6-AAB4-2276B0D9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F9C34-D3CB-4051-84E7-9F1D2433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E217D-63BB-43B7-89EF-291239E1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6F73E-F3F0-435F-A914-C2CC765F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7509D-77B2-44BB-A554-DCC9D863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60F30-83B2-4030-8644-4F53BB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694A4-9FF5-43AC-825F-62EFB777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252A4-3A19-4BE5-BD3E-E31C5634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647D1-F60E-4722-9427-70285902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AA33A-9D9A-44C7-B5D1-81C134C2F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3577F-C5A9-4A5D-991F-445DFC8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39100-0600-47C0-A79E-0D48F574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1EF8D-12A8-435A-A202-4C6B68D1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7C6E4-0B55-45A6-9829-A428CAE4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35937-DB02-43D4-90C1-F525336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95D52D-1D2A-4C90-941E-999AF4B1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FD56D-1AAF-416F-B8F3-3963C539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636D56-22C9-4FE8-9FE5-4601F69C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C778F-1148-424D-92F2-8470A2A5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B4981-FDA1-4E32-9F9D-48B1A9A4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E2BD7-412D-4C5C-8247-6C82199E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4A22F-84A1-4A14-B17E-97CBDB0C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7FF9A7-2ECB-4861-9587-DB0818D2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9FB9A-F5E9-4964-819F-CE3FD18E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7A515-E280-4926-85A6-69DB5C55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492AE-4911-4125-83CC-F864886D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4BD5-2A21-413E-8FE7-79379F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450D1-E1D8-425F-A0BC-DD906DAE1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7BB99-4B23-41ED-9A79-5F750BEB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29DD3-CBD0-48D5-A7F3-49FE5C6C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7012F-1FAF-4718-BEE3-498CF471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C11BD-B7CB-4AF2-BE57-D4943A3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095DE-6393-486F-90EB-18B7D31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5F948-9139-47CB-9820-312D8DFF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09DD-F9A5-44FD-AE4D-FC915783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96D-A4A4-4671-B6C9-3108BADDF98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C4FE-A1E9-438B-B43D-A753521E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D3F1E-1F45-4380-9EDB-6813D9FF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CF72-3687-45F1-8B6F-88AD398BF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9.png"/><Relationship Id="rId7" Type="http://schemas.openxmlformats.org/officeDocument/2006/relationships/image" Target="../media/image5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9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FE25-576B-4280-936C-3ED403620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400"/>
              <a:t>Clustering </a:t>
            </a:r>
            <a:r>
              <a:rPr lang="ko-KR" altLang="en-US" sz="3400"/>
              <a:t>손실함수</a:t>
            </a:r>
            <a:br>
              <a:rPr lang="en-US" altLang="ko-KR" sz="3400"/>
            </a:br>
            <a:r>
              <a:rPr lang="en-US" altLang="ko-KR" sz="3400"/>
              <a:t>Cross Entropy </a:t>
            </a:r>
            <a:r>
              <a:rPr lang="ko-KR" altLang="en-US" sz="3400"/>
              <a:t>손실함수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95E36-9AFB-4898-ADD2-E258C31D3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9764"/>
          </a:xfrm>
        </p:spPr>
        <p:txBody>
          <a:bodyPr>
            <a:normAutofit/>
          </a:bodyPr>
          <a:lstStyle/>
          <a:p>
            <a:r>
              <a:rPr lang="en-US" altLang="ko-KR"/>
              <a:t>2021- 05 -25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동기 </a:t>
            </a:r>
            <a:r>
              <a:rPr lang="en-US" altLang="ko-KR"/>
              <a:t>: Cross entropy </a:t>
            </a:r>
            <a:r>
              <a:rPr lang="ko-KR" altLang="en-US"/>
              <a:t>말고 다른 손실함수를 사용할 수 없겠는가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7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EA309-B497-487F-8DAD-3E4DEA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Epochs </a:t>
            </a:r>
            <a:r>
              <a:rPr lang="ko-KR" altLang="en-US"/>
              <a:t>에 대해 </a:t>
            </a:r>
            <a:r>
              <a:rPr lang="en-US" altLang="ko-KR"/>
              <a:t>(30epoch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5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08A02A-F974-4783-97A8-5BF7DA68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9" y="3561028"/>
            <a:ext cx="3990332" cy="3040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77C28E-1570-4CAF-9F98-FD2A0F31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674" y="3543183"/>
            <a:ext cx="3976055" cy="3048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0FD5C-EC6E-4CAD-AA51-5388192E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05" y="266746"/>
            <a:ext cx="4026024" cy="2976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7AFB64-C043-4C50-8803-12F5ED5A1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51" y="256039"/>
            <a:ext cx="4004609" cy="29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2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42CA58-C4B0-4BA0-886A-060A488A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02" y="913474"/>
            <a:ext cx="2861770" cy="21463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DDE77B-D0A1-4AAE-AB1B-EF30BD778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2" y="913474"/>
            <a:ext cx="2861770" cy="21463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D06EE3-5A91-4696-A9E1-5D68A3A37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95" y="891270"/>
            <a:ext cx="2861770" cy="2146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264C30-ABE8-4904-A400-135CD04940E6}"/>
              </a:ext>
            </a:extLst>
          </p:cNvPr>
          <p:cNvSpPr txBox="1"/>
          <p:nvPr/>
        </p:nvSpPr>
        <p:spPr>
          <a:xfrm>
            <a:off x="251670" y="184558"/>
            <a:ext cx="290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클러스터링 손실함수 </a:t>
            </a:r>
            <a:r>
              <a:rPr lang="en-US" altLang="ko-KR" sz="1400"/>
              <a:t>Test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4BD1-6390-460B-BF7E-F327D5768908}"/>
              </a:ext>
            </a:extLst>
          </p:cNvPr>
          <p:cNvSpPr txBox="1"/>
          <p:nvPr/>
        </p:nvSpPr>
        <p:spPr>
          <a:xfrm>
            <a:off x="1378504" y="56826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 epoch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9839-BB6A-4CBF-AA5F-E6E80873CB37}"/>
              </a:ext>
            </a:extLst>
          </p:cNvPr>
          <p:cNvSpPr txBox="1"/>
          <p:nvPr/>
        </p:nvSpPr>
        <p:spPr>
          <a:xfrm>
            <a:off x="4571079" y="56826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 epoch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16981-FBC2-4EBC-B8A0-11FFA8E53F27}"/>
              </a:ext>
            </a:extLst>
          </p:cNvPr>
          <p:cNvSpPr txBox="1"/>
          <p:nvPr/>
        </p:nvSpPr>
        <p:spPr>
          <a:xfrm>
            <a:off x="8715241" y="56826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30 epoch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07929-959F-4F41-B3B5-69A8E6C02B64}"/>
              </a:ext>
            </a:extLst>
          </p:cNvPr>
          <p:cNvSpPr txBox="1"/>
          <p:nvPr/>
        </p:nvSpPr>
        <p:spPr>
          <a:xfrm>
            <a:off x="126151" y="3283967"/>
            <a:ext cx="297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클러스터링 손실함수 </a:t>
            </a:r>
            <a:r>
              <a:rPr lang="en-US" altLang="ko-KR" sz="1400"/>
              <a:t>Train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F17260-83C4-426C-AFBD-D68E98E40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95" y="3994413"/>
            <a:ext cx="2861771" cy="21463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315E76F-FC19-4524-BFC4-0A9527CCA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3" y="3994413"/>
            <a:ext cx="2861771" cy="21463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9F03FBD-231E-45D7-9EC3-032820D44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02" y="3994413"/>
            <a:ext cx="2861771" cy="21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0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264C30-ABE8-4904-A400-135CD04940E6}"/>
              </a:ext>
            </a:extLst>
          </p:cNvPr>
          <p:cNvSpPr txBox="1"/>
          <p:nvPr/>
        </p:nvSpPr>
        <p:spPr>
          <a:xfrm>
            <a:off x="251670" y="184558"/>
            <a:ext cx="313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Cross Entropy</a:t>
            </a:r>
            <a:r>
              <a:rPr lang="ko-KR" altLang="en-US" sz="1400"/>
              <a:t> 손실함수 </a:t>
            </a:r>
            <a:r>
              <a:rPr lang="en-US" altLang="ko-KR" sz="1400"/>
              <a:t>Test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07929-959F-4F41-B3B5-69A8E6C02B64}"/>
              </a:ext>
            </a:extLst>
          </p:cNvPr>
          <p:cNvSpPr txBox="1"/>
          <p:nvPr/>
        </p:nvSpPr>
        <p:spPr>
          <a:xfrm>
            <a:off x="126151" y="3283967"/>
            <a:ext cx="320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Cross</a:t>
            </a:r>
            <a:r>
              <a:rPr lang="ko-KR" altLang="en-US" sz="1400"/>
              <a:t> </a:t>
            </a:r>
            <a:r>
              <a:rPr lang="en-US" altLang="ko-KR" sz="1400"/>
              <a:t>Entropy</a:t>
            </a:r>
            <a:r>
              <a:rPr lang="ko-KR" altLang="en-US" sz="1400"/>
              <a:t> 손실함수 </a:t>
            </a:r>
            <a:r>
              <a:rPr lang="en-US" altLang="ko-KR" sz="1400"/>
              <a:t>Train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B4924-044F-46A2-AFA7-7DD6DE1055DE}"/>
              </a:ext>
            </a:extLst>
          </p:cNvPr>
          <p:cNvSpPr txBox="1"/>
          <p:nvPr/>
        </p:nvSpPr>
        <p:spPr>
          <a:xfrm>
            <a:off x="1378504" y="56826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 epoch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F9B0F-3CBF-4282-B16F-3BF5D7DD3C6C}"/>
              </a:ext>
            </a:extLst>
          </p:cNvPr>
          <p:cNvSpPr txBox="1"/>
          <p:nvPr/>
        </p:nvSpPr>
        <p:spPr>
          <a:xfrm>
            <a:off x="4571079" y="56826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 epoch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4057E-9635-4E9E-805E-A781F2674870}"/>
              </a:ext>
            </a:extLst>
          </p:cNvPr>
          <p:cNvSpPr txBox="1"/>
          <p:nvPr/>
        </p:nvSpPr>
        <p:spPr>
          <a:xfrm>
            <a:off x="8715241" y="56826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30 epoch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86E33-13EB-4515-AC5C-D8F5BF54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67" y="951980"/>
            <a:ext cx="2660435" cy="1995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F216F-2E52-439B-BFA9-09A916D1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1" y="951980"/>
            <a:ext cx="2660435" cy="1995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689599-DA21-49DE-BA71-CBD71585D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69" y="951980"/>
            <a:ext cx="2660435" cy="19953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AF99A3-A446-4392-9699-B56D85408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7" y="3910693"/>
            <a:ext cx="2660436" cy="19953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EC18FE-B805-43E0-AE44-EC781E770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67" y="3910693"/>
            <a:ext cx="2660436" cy="199532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1277648-EAB6-4099-B925-44214E30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69" y="3910692"/>
            <a:ext cx="2660436" cy="19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CEAD9-4410-4B85-9787-A8F2AA49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3DE1E-DEB6-4226-BE13-3E345FA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7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938DE-B41E-449F-A8E3-C8DDCB051977}"/>
                  </a:ext>
                </a:extLst>
              </p:cNvPr>
              <p:cNvSpPr txBox="1"/>
              <p:nvPr/>
            </p:nvSpPr>
            <p:spPr>
              <a:xfrm>
                <a:off x="2312382" y="84685"/>
                <a:ext cx="1852045" cy="557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938DE-B41E-449F-A8E3-C8DDCB05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82" y="84685"/>
                <a:ext cx="1852045" cy="557973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55CD75-C9EE-4307-91F3-2F704541B252}"/>
                  </a:ext>
                </a:extLst>
              </p:cNvPr>
              <p:cNvSpPr txBox="1"/>
              <p:nvPr/>
            </p:nvSpPr>
            <p:spPr>
              <a:xfrm>
                <a:off x="4262667" y="164001"/>
                <a:ext cx="2169504" cy="478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𝑙𝑎𝑠𝑠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2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55CD75-C9EE-4307-91F3-2F704541B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67" y="164001"/>
                <a:ext cx="2169504" cy="478657"/>
              </a:xfrm>
              <a:prstGeom prst="rect">
                <a:avLst/>
              </a:prstGeom>
              <a:blipFill>
                <a:blip r:embed="rId3"/>
                <a:stretch>
                  <a:fillRect l="-562" t="-15385" b="-9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88EE481-34BF-43DB-B1ED-86569EF5B318}"/>
              </a:ext>
            </a:extLst>
          </p:cNvPr>
          <p:cNvSpPr txBox="1"/>
          <p:nvPr/>
        </p:nvSpPr>
        <p:spPr>
          <a:xfrm>
            <a:off x="456105" y="225173"/>
            <a:ext cx="1856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Distance l2norm + log :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982-FFAB-4116-8E1F-02E0706B537B}"/>
              </a:ext>
            </a:extLst>
          </p:cNvPr>
          <p:cNvSpPr txBox="1"/>
          <p:nvPr/>
        </p:nvSpPr>
        <p:spPr>
          <a:xfrm>
            <a:off x="456105" y="783146"/>
            <a:ext cx="129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Cross entropy : 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E3E0E-CF69-48B1-BCB9-25BA6976DAFD}"/>
                  </a:ext>
                </a:extLst>
              </p:cNvPr>
              <p:cNvSpPr txBox="1"/>
              <p:nvPr/>
            </p:nvSpPr>
            <p:spPr>
              <a:xfrm>
                <a:off x="1753704" y="665276"/>
                <a:ext cx="1378711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E3E0E-CF69-48B1-BCB9-25BA6976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704" y="665276"/>
                <a:ext cx="1378711" cy="540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49B0685-84AA-41C4-AFA8-A3C378197E2C}"/>
              </a:ext>
            </a:extLst>
          </p:cNvPr>
          <p:cNvSpPr txBox="1"/>
          <p:nvPr/>
        </p:nvSpPr>
        <p:spPr>
          <a:xfrm>
            <a:off x="456105" y="1407338"/>
            <a:ext cx="2026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Clustering (Fisher’s LDA) : </a:t>
            </a:r>
            <a:endParaRPr lang="ko-KR" altLang="en-US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412EE2-8D69-46E6-A9CC-CDC37CE84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12" y="2806030"/>
            <a:ext cx="5353050" cy="4010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7159AF-CE9A-4AC1-90C4-97D509D7D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238" y="2786979"/>
            <a:ext cx="5324475" cy="404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815FA4-3D72-4BCE-BE39-C430B4730C92}"/>
                  </a:ext>
                </a:extLst>
              </p:cNvPr>
              <p:cNvSpPr txBox="1"/>
              <p:nvPr/>
            </p:nvSpPr>
            <p:spPr>
              <a:xfrm>
                <a:off x="2482237" y="1344948"/>
                <a:ext cx="1078308" cy="46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815FA4-3D72-4BCE-BE39-C430B47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237" y="1344948"/>
                <a:ext cx="1078308" cy="469487"/>
              </a:xfrm>
              <a:prstGeom prst="rect">
                <a:avLst/>
              </a:prstGeom>
              <a:blipFill>
                <a:blip r:embed="rId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E40DEB-E26C-4B0C-A056-8042EAFC2508}"/>
                  </a:ext>
                </a:extLst>
              </p:cNvPr>
              <p:cNvSpPr txBox="1"/>
              <p:nvPr/>
            </p:nvSpPr>
            <p:spPr>
              <a:xfrm>
                <a:off x="3513673" y="892888"/>
                <a:ext cx="3936527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j</a:t>
                </a:r>
                <a:r>
                  <a:rPr lang="ko-KR" altLang="en-US" sz="1200"/>
                  <a:t>번째 클래스에 속하는 </a:t>
                </a:r>
                <a:r>
                  <a:rPr lang="en-US" altLang="ko-KR" sz="1200"/>
                  <a:t>i</a:t>
                </a:r>
                <a:r>
                  <a:rPr lang="ko-KR" altLang="en-US" sz="1200"/>
                  <a:t>번째 데이터를 </a:t>
                </a:r>
                <a:r>
                  <a:rPr lang="en-US" altLang="ko-KR" sz="1200"/>
                  <a:t>softmax </a:t>
                </a:r>
                <a:r>
                  <a:rPr lang="ko-KR" altLang="en-US" sz="1200"/>
                  <a:t>한 값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E40DEB-E26C-4B0C-A056-8042EAFC2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3" y="892888"/>
                <a:ext cx="3936527" cy="199542"/>
              </a:xfrm>
              <a:prstGeom prst="rect">
                <a:avLst/>
              </a:prstGeom>
              <a:blipFill>
                <a:blip r:embed="rId8"/>
                <a:stretch>
                  <a:fillRect l="-929" t="-27273" r="-139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0C283-50A2-4FEA-AAC8-ED08A9CCC467}"/>
                  </a:ext>
                </a:extLst>
              </p:cNvPr>
              <p:cNvSpPr txBox="1"/>
              <p:nvPr/>
            </p:nvSpPr>
            <p:spPr>
              <a:xfrm>
                <a:off x="3756954" y="1435508"/>
                <a:ext cx="20475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1200" b="1"/>
                  <a:t> </a:t>
                </a:r>
                <a:r>
                  <a:rPr lang="en-US" altLang="ko-KR" sz="1200" b="1"/>
                  <a:t>: </a:t>
                </a:r>
                <a:r>
                  <a:rPr lang="ko-KR" altLang="en-US" sz="1200"/>
                  <a:t>피셔의 </a:t>
                </a:r>
                <a:r>
                  <a:rPr lang="en-US" altLang="ko-KR" sz="1200"/>
                  <a:t>LDA</a:t>
                </a:r>
                <a:r>
                  <a:rPr lang="ko-KR" altLang="en-US" sz="1200"/>
                  <a:t>에서 투영벡터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0C283-50A2-4FEA-AAC8-ED08A9CC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54" y="1435508"/>
                <a:ext cx="2047548" cy="184666"/>
              </a:xfrm>
              <a:prstGeom prst="rect">
                <a:avLst/>
              </a:prstGeom>
              <a:blipFill>
                <a:blip r:embed="rId9"/>
                <a:stretch>
                  <a:fillRect l="-1786" t="-29032" r="-3869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F14E68-AE08-444A-AD69-2CC8E2FBB389}"/>
                  </a:ext>
                </a:extLst>
              </p:cNvPr>
              <p:cNvSpPr txBox="1"/>
              <p:nvPr/>
            </p:nvSpPr>
            <p:spPr>
              <a:xfrm>
                <a:off x="3756954" y="1703062"/>
                <a:ext cx="2257990" cy="31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200" b="1"/>
                  <a:t>: </a:t>
                </a:r>
                <a:r>
                  <a:rPr lang="ko-KR" altLang="en-US" sz="1200"/>
                  <a:t>피셔의 </a:t>
                </a:r>
                <a:r>
                  <a:rPr lang="en-US" altLang="ko-KR" sz="1200"/>
                  <a:t>LDA</a:t>
                </a:r>
                <a:r>
                  <a:rPr lang="ko-KR" altLang="en-US" sz="120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F14E68-AE08-444A-AD69-2CC8E2FB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54" y="1703062"/>
                <a:ext cx="2257990" cy="317587"/>
              </a:xfrm>
              <a:prstGeom prst="rect">
                <a:avLst/>
              </a:prstGeom>
              <a:blipFill>
                <a:blip r:embed="rId10"/>
                <a:stretch>
                  <a:fillRect l="-1617" t="-82692" r="-1887" b="-1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DDFECF-A2FD-4873-8DE8-EA0341328B1D}"/>
                  </a:ext>
                </a:extLst>
              </p:cNvPr>
              <p:cNvSpPr txBox="1"/>
              <p:nvPr/>
            </p:nvSpPr>
            <p:spPr>
              <a:xfrm>
                <a:off x="3756954" y="2098533"/>
                <a:ext cx="3503075" cy="202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/>
                  <a:t>: </a:t>
                </a:r>
                <a:r>
                  <a:rPr lang="ko-KR" altLang="en-US" sz="1200"/>
                  <a:t>피셔의 </a:t>
                </a:r>
                <a:r>
                  <a:rPr lang="en-US" altLang="ko-KR" sz="1200"/>
                  <a:t>LDA</a:t>
                </a:r>
                <a:r>
                  <a:rPr lang="ko-KR" altLang="en-US" sz="120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200" b="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200"/>
                  <a:t>째 확률변수의 공분산 행렬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DDFECF-A2FD-4873-8DE8-EA034132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54" y="2098533"/>
                <a:ext cx="3503075" cy="202171"/>
              </a:xfrm>
              <a:prstGeom prst="rect">
                <a:avLst/>
              </a:prstGeom>
              <a:blipFill>
                <a:blip r:embed="rId11"/>
                <a:stretch>
                  <a:fillRect l="-1043" t="-27273" r="-1739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82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1E23CB-7BF4-4B80-A010-97F9E7A8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8" y="805693"/>
            <a:ext cx="5457825" cy="403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89504D-C09A-48F8-A8A8-70D76B61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5693"/>
            <a:ext cx="5334000" cy="40005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93B5AA-AA61-46A6-B99A-ED19A4853947}"/>
              </a:ext>
            </a:extLst>
          </p:cNvPr>
          <p:cNvCxnSpPr/>
          <p:nvPr/>
        </p:nvCxnSpPr>
        <p:spPr>
          <a:xfrm flipV="1">
            <a:off x="1317072" y="897622"/>
            <a:ext cx="5234730" cy="317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24FBBB-40EC-4EB3-AF46-277CF560D560}"/>
              </a:ext>
            </a:extLst>
          </p:cNvPr>
          <p:cNvCxnSpPr>
            <a:cxnSpLocks/>
          </p:cNvCxnSpPr>
          <p:nvPr/>
        </p:nvCxnSpPr>
        <p:spPr>
          <a:xfrm flipV="1">
            <a:off x="1317072" y="4068661"/>
            <a:ext cx="5234730" cy="9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8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C8382C-B515-4C31-B1AF-0D4F30FF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45" y="2052025"/>
            <a:ext cx="5391150" cy="402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4E86AB-FE1C-4EF0-98F6-BEB06AF4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6" y="2052025"/>
            <a:ext cx="5381625" cy="401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B8CCDD-716D-4029-9C36-321960D2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58" y="406734"/>
            <a:ext cx="4305300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72E008-53AA-42E4-94F5-F46E7B4A9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601" y="306721"/>
            <a:ext cx="4371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4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F07CB-4D9E-41C4-B418-98FFC306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0" y="3673492"/>
            <a:ext cx="4311422" cy="3180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ACB9E9-51AA-43AD-8019-972517E2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65" y="217108"/>
            <a:ext cx="4203315" cy="3099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F5993C-BBBC-41F6-8ECB-A0DD8CEBA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758" y="3536080"/>
            <a:ext cx="4311422" cy="31048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14E328-8C08-46DF-9334-25574E3C7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10" y="217109"/>
            <a:ext cx="4427731" cy="330906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0A77CF-412B-4445-A258-A836DE94E700}"/>
              </a:ext>
            </a:extLst>
          </p:cNvPr>
          <p:cNvCxnSpPr>
            <a:cxnSpLocks/>
          </p:cNvCxnSpPr>
          <p:nvPr/>
        </p:nvCxnSpPr>
        <p:spPr>
          <a:xfrm>
            <a:off x="1317072" y="3095539"/>
            <a:ext cx="3288484" cy="577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9032FE-2934-4179-AC9D-5B696AA72BE3}"/>
              </a:ext>
            </a:extLst>
          </p:cNvPr>
          <p:cNvCxnSpPr>
            <a:cxnSpLocks/>
          </p:cNvCxnSpPr>
          <p:nvPr/>
        </p:nvCxnSpPr>
        <p:spPr>
          <a:xfrm flipV="1">
            <a:off x="855677" y="3095539"/>
            <a:ext cx="109057" cy="577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8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85E799-7A8A-483E-BA99-C2BFA8E7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61" y="1206092"/>
            <a:ext cx="5334000" cy="407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48AAA0-2299-4474-9424-C1747329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2" y="1206092"/>
            <a:ext cx="5429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3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F0F8C4-8358-48FF-8680-D84B52B4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8" y="491455"/>
            <a:ext cx="4292527" cy="3149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34CB67-2F25-4EA5-8008-A9FF2537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0" y="491455"/>
            <a:ext cx="4375034" cy="32502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5810-1DAB-472E-B550-934972DF1757}"/>
              </a:ext>
            </a:extLst>
          </p:cNvPr>
          <p:cNvCxnSpPr>
            <a:cxnSpLocks/>
          </p:cNvCxnSpPr>
          <p:nvPr/>
        </p:nvCxnSpPr>
        <p:spPr>
          <a:xfrm>
            <a:off x="864066" y="1428252"/>
            <a:ext cx="4790114" cy="189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7CF868-3DA2-4535-A20F-9084D27FE556}"/>
              </a:ext>
            </a:extLst>
          </p:cNvPr>
          <p:cNvCxnSpPr>
            <a:cxnSpLocks/>
          </p:cNvCxnSpPr>
          <p:nvPr/>
        </p:nvCxnSpPr>
        <p:spPr>
          <a:xfrm flipH="1">
            <a:off x="1317073" y="491455"/>
            <a:ext cx="4337107" cy="458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F2FFF84-691B-488D-9F0E-AD1ABE07E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359" y="4115542"/>
            <a:ext cx="3848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0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B4AB5B-F057-4A64-A6C7-D8D407C6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8" y="895956"/>
            <a:ext cx="2559767" cy="1919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01C5D-FCB5-46D2-A0E1-306DFA85E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99" y="895956"/>
            <a:ext cx="2559767" cy="1919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EAF8AE-8276-4920-A9E3-66B716821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10" y="869784"/>
            <a:ext cx="2559767" cy="1919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EC83E7-F49A-4FB1-A801-9114F3D9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73" y="4818254"/>
            <a:ext cx="2559768" cy="19198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0A21A0-B1F5-4DFC-9AFD-9DEBCC6AC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63" y="4838446"/>
            <a:ext cx="2559768" cy="19198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A83F41-D5BB-4E9F-B261-F69EF246E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5" y="4899495"/>
            <a:ext cx="2559768" cy="19198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0E75FC-A15D-4FE6-92F7-86ECCF954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60" y="2784395"/>
            <a:ext cx="2753661" cy="20652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B90DEC-0CB2-448A-ACF3-072E85A50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83" y="2842638"/>
            <a:ext cx="2753661" cy="20652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438025-E3AC-4A1F-A647-8C121C133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39" y="2963712"/>
            <a:ext cx="2753661" cy="20652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15D08-0FFD-44EB-A7BF-5B2176FF8EDB}"/>
              </a:ext>
            </a:extLst>
          </p:cNvPr>
          <p:cNvSpPr txBox="1"/>
          <p:nvPr/>
        </p:nvSpPr>
        <p:spPr>
          <a:xfrm>
            <a:off x="334435" y="206702"/>
            <a:ext cx="283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r>
              <a:rPr lang="ko-KR" altLang="en-US" sz="1200"/>
              <a:t>차원 벡터 </a:t>
            </a:r>
            <a:r>
              <a:rPr lang="en-US" altLang="ko-KR" sz="1200"/>
              <a:t>z</a:t>
            </a:r>
            <a:r>
              <a:rPr lang="ko-KR" altLang="en-US" sz="1200"/>
              <a:t>에 대한 </a:t>
            </a:r>
            <a:r>
              <a:rPr lang="en-US" altLang="ko-KR" sz="1200"/>
              <a:t>Test data </a:t>
            </a:r>
            <a:r>
              <a:rPr lang="ko-KR" altLang="en-US" sz="1200"/>
              <a:t>의 투영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1548-6B9E-4FB1-832A-8C046589F682}"/>
              </a:ext>
            </a:extLst>
          </p:cNvPr>
          <p:cNvSpPr txBox="1"/>
          <p:nvPr/>
        </p:nvSpPr>
        <p:spPr>
          <a:xfrm>
            <a:off x="2901394" y="78869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 epoch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E324A-053D-4228-9DE8-D22B4B8B1028}"/>
              </a:ext>
            </a:extLst>
          </p:cNvPr>
          <p:cNvSpPr txBox="1"/>
          <p:nvPr/>
        </p:nvSpPr>
        <p:spPr>
          <a:xfrm>
            <a:off x="5929059" y="76048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 epoch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B4273D-C4B0-446D-9372-B2C0386A8AE8}"/>
              </a:ext>
            </a:extLst>
          </p:cNvPr>
          <p:cNvSpPr txBox="1"/>
          <p:nvPr/>
        </p:nvSpPr>
        <p:spPr>
          <a:xfrm>
            <a:off x="9783327" y="777555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30 epoch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B2D80-88E1-4C0B-A61D-E76146A0E835}"/>
              </a:ext>
            </a:extLst>
          </p:cNvPr>
          <p:cNvSpPr txBox="1"/>
          <p:nvPr/>
        </p:nvSpPr>
        <p:spPr>
          <a:xfrm>
            <a:off x="70376" y="1644659"/>
            <a:ext cx="1849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Cross Entropy (softmax)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40BA12-7F84-43F6-BD4C-BC55620613AA}"/>
              </a:ext>
            </a:extLst>
          </p:cNvPr>
          <p:cNvSpPr txBox="1"/>
          <p:nvPr/>
        </p:nvSpPr>
        <p:spPr>
          <a:xfrm>
            <a:off x="139766" y="3429000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Fisher’s LDA </a:t>
            </a:r>
          </a:p>
          <a:p>
            <a:r>
              <a:rPr lang="en-US" altLang="ko-KR" sz="1200"/>
              <a:t>(W random[1.4, -2]) 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07502-DDEF-44C6-8CB1-ABE68AD0951D}"/>
              </a:ext>
            </a:extLst>
          </p:cNvPr>
          <p:cNvSpPr txBox="1"/>
          <p:nvPr/>
        </p:nvSpPr>
        <p:spPr>
          <a:xfrm>
            <a:off x="70376" y="5563028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Fisher’s LDA </a:t>
            </a:r>
          </a:p>
          <a:p>
            <a:r>
              <a:rPr lang="en-US" altLang="ko-KR" sz="1200"/>
              <a:t>(W random[-0.009, -0.005])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321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E21BF0-06F0-4131-9D60-74CC82E7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567449"/>
            <a:ext cx="3201778" cy="2861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D9384-3645-4DAD-8210-A76D7A34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97" y="560877"/>
            <a:ext cx="3189627" cy="27035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A69EC-9085-4A2A-BFF6-2CF8DF60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97" y="3428999"/>
            <a:ext cx="3317212" cy="577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F820A-8BEC-463B-84A3-68C107230B10}"/>
              </a:ext>
            </a:extLst>
          </p:cNvPr>
          <p:cNvSpPr txBox="1"/>
          <p:nvPr/>
        </p:nvSpPr>
        <p:spPr>
          <a:xfrm>
            <a:off x="843227" y="27012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클러스터링 모델 구조</a:t>
            </a:r>
            <a:r>
              <a:rPr lang="en-US" altLang="ko-KR"/>
              <a:t>(</a:t>
            </a:r>
            <a:r>
              <a:rPr lang="ko-KR" altLang="en-US"/>
              <a:t>손실함수 모양 주의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17E48-E7C5-4210-A6F4-23EBA5CA0B6A}"/>
              </a:ext>
            </a:extLst>
          </p:cNvPr>
          <p:cNvSpPr txBox="1"/>
          <p:nvPr/>
        </p:nvSpPr>
        <p:spPr>
          <a:xfrm>
            <a:off x="6824577" y="27012"/>
            <a:ext cx="27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</a:t>
            </a:r>
            <a:r>
              <a:rPr lang="ko-KR" altLang="en-US"/>
              <a:t> 모델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F5DA47-BA16-4E1A-B052-B082DB9B5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3091202"/>
            <a:ext cx="4720648" cy="3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96BC5B-57ED-4558-BFB8-EA288D97E99B}"/>
              </a:ext>
            </a:extLst>
          </p:cNvPr>
          <p:cNvSpPr txBox="1"/>
          <p:nvPr/>
        </p:nvSpPr>
        <p:spPr>
          <a:xfrm>
            <a:off x="365054" y="278681"/>
            <a:ext cx="114401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경사하강법 </a:t>
            </a:r>
            <a:r>
              <a:rPr lang="en-US" altLang="ko-KR"/>
              <a:t>: SGD(0.01) </a:t>
            </a:r>
          </a:p>
          <a:p>
            <a:r>
              <a:rPr lang="ko-KR" altLang="en-US"/>
              <a:t>배치사이즈 </a:t>
            </a:r>
            <a:r>
              <a:rPr lang="en-US" altLang="ko-KR"/>
              <a:t>: 200</a:t>
            </a:r>
          </a:p>
          <a:p>
            <a:r>
              <a:rPr lang="en-US" altLang="ko-KR"/>
              <a:t>MNIST data 4</a:t>
            </a:r>
            <a:r>
              <a:rPr lang="ko-KR" altLang="en-US"/>
              <a:t>와 </a:t>
            </a:r>
            <a:r>
              <a:rPr lang="en-US" altLang="ko-KR"/>
              <a:t>9 , Traindata : 11,800, Test data : 1991</a:t>
            </a:r>
          </a:p>
          <a:p>
            <a:endParaRPr lang="en-US" altLang="ko-KR"/>
          </a:p>
          <a:p>
            <a:r>
              <a:rPr lang="ko-KR" altLang="en-US"/>
              <a:t>클러스터링의 경우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en-US" altLang="ko-KR"/>
              <a:t>4,9 </a:t>
            </a:r>
            <a:r>
              <a:rPr lang="ko-KR" altLang="en-US"/>
              <a:t>전체 훈련데이터의 무게중심점 구해서 </a:t>
            </a:r>
            <a:r>
              <a:rPr lang="en-US" altLang="ko-KR"/>
              <a:t>Traindata </a:t>
            </a:r>
            <a:r>
              <a:rPr lang="ko-KR" altLang="en-US"/>
              <a:t>매핑 후 무게 중심점과 거리 구해서 제일 적은 거리 채택</a:t>
            </a:r>
            <a:endParaRPr lang="en-US" altLang="ko-KR"/>
          </a:p>
          <a:p>
            <a:r>
              <a:rPr lang="en-US" altLang="ko-KR"/>
              <a:t>Test data</a:t>
            </a:r>
            <a:r>
              <a:rPr lang="ko-KR" altLang="en-US"/>
              <a:t>도 </a:t>
            </a:r>
            <a:r>
              <a:rPr lang="en-US" altLang="ko-KR"/>
              <a:t>Train data</a:t>
            </a:r>
            <a:r>
              <a:rPr lang="ko-KR" altLang="en-US"/>
              <a:t>의 무게중심점을 사용하여 거리 채택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Cross Entropy</a:t>
            </a:r>
            <a:r>
              <a:rPr lang="ko-KR" altLang="en-US"/>
              <a:t>의 경우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en-US" altLang="ko-KR"/>
              <a:t>Argmax </a:t>
            </a:r>
            <a:r>
              <a:rPr lang="ko-KR" altLang="en-US"/>
              <a:t>사용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832D0-69DF-499C-8544-EE1CF771F566}"/>
                  </a:ext>
                </a:extLst>
              </p:cNvPr>
              <p:cNvSpPr txBox="1"/>
              <p:nvPr/>
            </p:nvSpPr>
            <p:spPr>
              <a:xfrm>
                <a:off x="3162649" y="4634917"/>
                <a:ext cx="2774029" cy="836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832D0-69DF-499C-8544-EE1CF771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49" y="4634917"/>
                <a:ext cx="2774029" cy="836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DF846E-D614-4287-81C3-05585F4EF7BB}"/>
                  </a:ext>
                </a:extLst>
              </p:cNvPr>
              <p:cNvSpPr txBox="1"/>
              <p:nvPr/>
            </p:nvSpPr>
            <p:spPr>
              <a:xfrm>
                <a:off x="6095996" y="4781218"/>
                <a:ext cx="3251852" cy="717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𝑙𝑎𝑠𝑠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DF846E-D614-4287-81C3-05585F4E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4781218"/>
                <a:ext cx="3251852" cy="717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87925A-1B48-4BD6-A2DB-7184A499B069}"/>
              </a:ext>
            </a:extLst>
          </p:cNvPr>
          <p:cNvSpPr txBox="1"/>
          <p:nvPr/>
        </p:nvSpPr>
        <p:spPr>
          <a:xfrm>
            <a:off x="444617" y="48572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클러스터링 손실함수 </a:t>
            </a:r>
            <a:r>
              <a:rPr lang="en-US" altLang="ko-KR"/>
              <a:t>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9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EA309-B497-487F-8DAD-3E4DEA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Steps </a:t>
            </a:r>
            <a:r>
              <a:rPr lang="ko-KR" altLang="en-US"/>
              <a:t>에 대해 </a:t>
            </a:r>
            <a:r>
              <a:rPr lang="en-US" altLang="ko-KR"/>
              <a:t>(1epoch , 60 steps)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7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427ACC-AB54-4F19-92B1-4F60BD55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0" y="260359"/>
            <a:ext cx="4135597" cy="3168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0A877-051D-4B24-8B4C-65A8883D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60" y="260358"/>
            <a:ext cx="4115505" cy="31686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405B6D-A885-467D-B9B4-78C4ABB1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460" y="3536658"/>
            <a:ext cx="4135597" cy="3180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88A233-2D9A-47D3-9DB1-26EE00B6A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58" y="3536658"/>
            <a:ext cx="4187852" cy="31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286C3-5A27-4649-952B-F4F7523F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" y="663985"/>
            <a:ext cx="3264443" cy="2448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A89968-B147-4B15-ABAE-20FE75DE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59" y="663985"/>
            <a:ext cx="3264443" cy="2448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0B4029-7D3A-4C23-B1C2-47B48DFE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65" y="663985"/>
            <a:ext cx="3264443" cy="2448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264C30-ABE8-4904-A400-135CD04940E6}"/>
              </a:ext>
            </a:extLst>
          </p:cNvPr>
          <p:cNvSpPr txBox="1"/>
          <p:nvPr/>
        </p:nvSpPr>
        <p:spPr>
          <a:xfrm>
            <a:off x="251670" y="184558"/>
            <a:ext cx="290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클러스터링 손실함수 </a:t>
            </a:r>
            <a:r>
              <a:rPr lang="en-US" altLang="ko-KR" sz="1400"/>
              <a:t>Test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4BD1-6390-460B-BF7E-F327D5768908}"/>
              </a:ext>
            </a:extLst>
          </p:cNvPr>
          <p:cNvSpPr txBox="1"/>
          <p:nvPr/>
        </p:nvSpPr>
        <p:spPr>
          <a:xfrm>
            <a:off x="1378504" y="568269"/>
            <a:ext cx="68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 step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9839-BB6A-4CBF-AA5F-E6E80873CB37}"/>
              </a:ext>
            </a:extLst>
          </p:cNvPr>
          <p:cNvSpPr txBox="1"/>
          <p:nvPr/>
        </p:nvSpPr>
        <p:spPr>
          <a:xfrm>
            <a:off x="4571079" y="568269"/>
            <a:ext cx="68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 step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16981-FBC2-4EBC-B8A0-11FFA8E53F27}"/>
              </a:ext>
            </a:extLst>
          </p:cNvPr>
          <p:cNvSpPr txBox="1"/>
          <p:nvPr/>
        </p:nvSpPr>
        <p:spPr>
          <a:xfrm>
            <a:off x="8715241" y="568269"/>
            <a:ext cx="789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60 step</a:t>
            </a:r>
            <a:endParaRPr lang="ko-KR" altLang="en-US" sz="1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D6CABA-8299-4C5B-93DC-0AD160A04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25" y="3296875"/>
            <a:ext cx="3264444" cy="24483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F2C9FE-8D7E-4EAB-ACD1-D45BBAE83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" y="3296875"/>
            <a:ext cx="3264444" cy="24483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E81332-C308-4336-BA97-C721667DC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75" y="3296875"/>
            <a:ext cx="3264444" cy="2448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A07929-959F-4F41-B3B5-69A8E6C02B64}"/>
              </a:ext>
            </a:extLst>
          </p:cNvPr>
          <p:cNvSpPr txBox="1"/>
          <p:nvPr/>
        </p:nvSpPr>
        <p:spPr>
          <a:xfrm>
            <a:off x="126151" y="3283967"/>
            <a:ext cx="297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클러스터링 손실함수 </a:t>
            </a:r>
            <a:r>
              <a:rPr lang="en-US" altLang="ko-KR" sz="1400"/>
              <a:t>Train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754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264C30-ABE8-4904-A400-135CD04940E6}"/>
              </a:ext>
            </a:extLst>
          </p:cNvPr>
          <p:cNvSpPr txBox="1"/>
          <p:nvPr/>
        </p:nvSpPr>
        <p:spPr>
          <a:xfrm>
            <a:off x="251670" y="184558"/>
            <a:ext cx="313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Cross Entropy</a:t>
            </a:r>
            <a:r>
              <a:rPr lang="ko-KR" altLang="en-US" sz="1400"/>
              <a:t> 손실함수 </a:t>
            </a:r>
            <a:r>
              <a:rPr lang="en-US" altLang="ko-KR" sz="1400"/>
              <a:t>Test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4BD1-6390-460B-BF7E-F327D5768908}"/>
              </a:ext>
            </a:extLst>
          </p:cNvPr>
          <p:cNvSpPr txBox="1"/>
          <p:nvPr/>
        </p:nvSpPr>
        <p:spPr>
          <a:xfrm>
            <a:off x="1378504" y="568269"/>
            <a:ext cx="68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 step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9839-BB6A-4CBF-AA5F-E6E80873CB37}"/>
              </a:ext>
            </a:extLst>
          </p:cNvPr>
          <p:cNvSpPr txBox="1"/>
          <p:nvPr/>
        </p:nvSpPr>
        <p:spPr>
          <a:xfrm>
            <a:off x="4571079" y="568269"/>
            <a:ext cx="68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 step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16981-FBC2-4EBC-B8A0-11FFA8E53F27}"/>
              </a:ext>
            </a:extLst>
          </p:cNvPr>
          <p:cNvSpPr txBox="1"/>
          <p:nvPr/>
        </p:nvSpPr>
        <p:spPr>
          <a:xfrm>
            <a:off x="8715241" y="568269"/>
            <a:ext cx="789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60 step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07929-959F-4F41-B3B5-69A8E6C02B64}"/>
              </a:ext>
            </a:extLst>
          </p:cNvPr>
          <p:cNvSpPr txBox="1"/>
          <p:nvPr/>
        </p:nvSpPr>
        <p:spPr>
          <a:xfrm>
            <a:off x="126151" y="3283967"/>
            <a:ext cx="320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Cross</a:t>
            </a:r>
            <a:r>
              <a:rPr lang="ko-KR" altLang="en-US" sz="1400"/>
              <a:t> </a:t>
            </a:r>
            <a:r>
              <a:rPr lang="en-US" altLang="ko-KR" sz="1400"/>
              <a:t>Entropy</a:t>
            </a:r>
            <a:r>
              <a:rPr lang="ko-KR" altLang="en-US" sz="1400"/>
              <a:t> 손실함수 </a:t>
            </a:r>
            <a:r>
              <a:rPr lang="en-US" altLang="ko-KR" sz="1400"/>
              <a:t>Train </a:t>
            </a:r>
            <a:r>
              <a:rPr lang="ko-KR" altLang="en-US" sz="1400"/>
              <a:t>데이터</a:t>
            </a:r>
            <a:r>
              <a:rPr lang="en-US" altLang="ko-KR" sz="1400"/>
              <a:t> 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FBF947-7D66-4FE4-9963-B69EF8DD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4" y="876046"/>
            <a:ext cx="2794658" cy="2095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4A1EDB-3229-4FC4-A0BE-AF3B03F3F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876046"/>
            <a:ext cx="2794658" cy="20959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96CB8-075A-4A86-974C-F094060BA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54" y="876046"/>
            <a:ext cx="2794658" cy="20959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AB46AC-5981-4E14-A6D7-1777F0B23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2" y="3787391"/>
            <a:ext cx="2794660" cy="20959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80C7B8-F7D1-4E70-B125-33D061173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3787391"/>
            <a:ext cx="2794660" cy="20959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265C674-8AD4-4CD2-870E-D0A7C7CA4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52" y="3885961"/>
            <a:ext cx="2794660" cy="20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86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274</Words>
  <Application>Microsoft Office PowerPoint</Application>
  <PresentationFormat>와이드스크린</PresentationFormat>
  <Paragraphs>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Clustering 손실함수 Cross Entropy 손실함수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손실함수 Cross Entropy 손실함수</dc:title>
  <dc:creator>고영민</dc:creator>
  <cp:lastModifiedBy>고영민</cp:lastModifiedBy>
  <cp:revision>53</cp:revision>
  <dcterms:created xsi:type="dcterms:W3CDTF">2021-05-25T12:25:56Z</dcterms:created>
  <dcterms:modified xsi:type="dcterms:W3CDTF">2021-05-27T13:56:14Z</dcterms:modified>
</cp:coreProperties>
</file>