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1" r:id="rId3"/>
    <p:sldId id="271" r:id="rId4"/>
    <p:sldId id="257" r:id="rId5"/>
    <p:sldId id="260" r:id="rId6"/>
    <p:sldId id="258" r:id="rId7"/>
    <p:sldId id="259" r:id="rId8"/>
    <p:sldId id="269" r:id="rId9"/>
    <p:sldId id="270" r:id="rId10"/>
    <p:sldId id="262" r:id="rId11"/>
    <p:sldId id="273" r:id="rId12"/>
    <p:sldId id="263" r:id="rId13"/>
    <p:sldId id="264" r:id="rId14"/>
    <p:sldId id="274" r:id="rId15"/>
    <p:sldId id="275" r:id="rId16"/>
    <p:sldId id="276" r:id="rId17"/>
    <p:sldId id="267" r:id="rId18"/>
    <p:sldId id="265" r:id="rId19"/>
    <p:sldId id="266" r:id="rId20"/>
    <p:sldId id="268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8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69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1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4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98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0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0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7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59B1-DB0A-43F0-89BA-369529320B8A}" type="datetimeFigureOut">
              <a:rPr lang="ko-KR" altLang="en-US" smtClean="0"/>
              <a:t>2020-07-18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D782-F523-445A-92AD-0A6DD366A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99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gif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gif"/><Relationship Id="rId5" Type="http://schemas.openxmlformats.org/officeDocument/2006/relationships/image" Target="../media/image32.gif"/><Relationship Id="rId15" Type="http://schemas.openxmlformats.org/officeDocument/2006/relationships/image" Target="../media/image42.gif"/><Relationship Id="rId10" Type="http://schemas.openxmlformats.org/officeDocument/2006/relationships/image" Target="../media/image37.PNG"/><Relationship Id="rId4" Type="http://schemas.openxmlformats.org/officeDocument/2006/relationships/image" Target="../media/image31.gif"/><Relationship Id="rId9" Type="http://schemas.openxmlformats.org/officeDocument/2006/relationships/image" Target="../media/image36.gif"/><Relationship Id="rId14" Type="http://schemas.openxmlformats.org/officeDocument/2006/relationships/image" Target="../media/image41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gif"/><Relationship Id="rId13" Type="http://schemas.openxmlformats.org/officeDocument/2006/relationships/image" Target="../media/image54.PNG"/><Relationship Id="rId3" Type="http://schemas.openxmlformats.org/officeDocument/2006/relationships/image" Target="../media/image44.gif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gif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gif"/><Relationship Id="rId13" Type="http://schemas.openxmlformats.org/officeDocument/2006/relationships/image" Target="../media/image66.gif"/><Relationship Id="rId18" Type="http://schemas.openxmlformats.org/officeDocument/2006/relationships/image" Target="../media/image71.gif"/><Relationship Id="rId3" Type="http://schemas.openxmlformats.org/officeDocument/2006/relationships/image" Target="../media/image56.gif"/><Relationship Id="rId21" Type="http://schemas.openxmlformats.org/officeDocument/2006/relationships/image" Target="../media/image74.gif"/><Relationship Id="rId7" Type="http://schemas.openxmlformats.org/officeDocument/2006/relationships/image" Target="../media/image60.gif"/><Relationship Id="rId12" Type="http://schemas.openxmlformats.org/officeDocument/2006/relationships/image" Target="../media/image65.gif"/><Relationship Id="rId17" Type="http://schemas.openxmlformats.org/officeDocument/2006/relationships/image" Target="../media/image70.gif"/><Relationship Id="rId2" Type="http://schemas.openxmlformats.org/officeDocument/2006/relationships/image" Target="../media/image55.gif"/><Relationship Id="rId16" Type="http://schemas.openxmlformats.org/officeDocument/2006/relationships/image" Target="../media/image69.gif"/><Relationship Id="rId20" Type="http://schemas.openxmlformats.org/officeDocument/2006/relationships/image" Target="../media/image7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gif"/><Relationship Id="rId11" Type="http://schemas.openxmlformats.org/officeDocument/2006/relationships/image" Target="../media/image64.gif"/><Relationship Id="rId5" Type="http://schemas.openxmlformats.org/officeDocument/2006/relationships/image" Target="../media/image58.gif"/><Relationship Id="rId15" Type="http://schemas.openxmlformats.org/officeDocument/2006/relationships/image" Target="../media/image68.gif"/><Relationship Id="rId23" Type="http://schemas.openxmlformats.org/officeDocument/2006/relationships/image" Target="../media/image76.gif"/><Relationship Id="rId10" Type="http://schemas.openxmlformats.org/officeDocument/2006/relationships/image" Target="../media/image63.gif"/><Relationship Id="rId19" Type="http://schemas.openxmlformats.org/officeDocument/2006/relationships/image" Target="../media/image72.gif"/><Relationship Id="rId4" Type="http://schemas.openxmlformats.org/officeDocument/2006/relationships/image" Target="../media/image57.gif"/><Relationship Id="rId9" Type="http://schemas.openxmlformats.org/officeDocument/2006/relationships/image" Target="../media/image62.gif"/><Relationship Id="rId14" Type="http://schemas.openxmlformats.org/officeDocument/2006/relationships/image" Target="../media/image67.gif"/><Relationship Id="rId22" Type="http://schemas.openxmlformats.org/officeDocument/2006/relationships/image" Target="../media/image75.gi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.gif"/><Relationship Id="rId18" Type="http://schemas.openxmlformats.org/officeDocument/2006/relationships/image" Target="../media/image86.gif"/><Relationship Id="rId26" Type="http://schemas.openxmlformats.org/officeDocument/2006/relationships/image" Target="../media/image94.gif"/><Relationship Id="rId3" Type="http://schemas.openxmlformats.org/officeDocument/2006/relationships/image" Target="../media/image59.gif"/><Relationship Id="rId21" Type="http://schemas.openxmlformats.org/officeDocument/2006/relationships/image" Target="../media/image89.gif"/><Relationship Id="rId34" Type="http://schemas.openxmlformats.org/officeDocument/2006/relationships/image" Target="../media/image102.gif"/><Relationship Id="rId7" Type="http://schemas.openxmlformats.org/officeDocument/2006/relationships/image" Target="../media/image57.gif"/><Relationship Id="rId12" Type="http://schemas.openxmlformats.org/officeDocument/2006/relationships/image" Target="../media/image80.gif"/><Relationship Id="rId17" Type="http://schemas.openxmlformats.org/officeDocument/2006/relationships/image" Target="../media/image85.gif"/><Relationship Id="rId25" Type="http://schemas.openxmlformats.org/officeDocument/2006/relationships/image" Target="../media/image93.gif"/><Relationship Id="rId33" Type="http://schemas.openxmlformats.org/officeDocument/2006/relationships/image" Target="../media/image101.gif"/><Relationship Id="rId2" Type="http://schemas.openxmlformats.org/officeDocument/2006/relationships/image" Target="../media/image55.gif"/><Relationship Id="rId16" Type="http://schemas.openxmlformats.org/officeDocument/2006/relationships/image" Target="../media/image84.gif"/><Relationship Id="rId20" Type="http://schemas.openxmlformats.org/officeDocument/2006/relationships/image" Target="../media/image88.gif"/><Relationship Id="rId29" Type="http://schemas.openxmlformats.org/officeDocument/2006/relationships/image" Target="../media/image9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gif"/><Relationship Id="rId11" Type="http://schemas.openxmlformats.org/officeDocument/2006/relationships/image" Target="../media/image79.gif"/><Relationship Id="rId24" Type="http://schemas.openxmlformats.org/officeDocument/2006/relationships/image" Target="../media/image92.gif"/><Relationship Id="rId32" Type="http://schemas.openxmlformats.org/officeDocument/2006/relationships/image" Target="../media/image100.gif"/><Relationship Id="rId5" Type="http://schemas.openxmlformats.org/officeDocument/2006/relationships/image" Target="../media/image63.gif"/><Relationship Id="rId15" Type="http://schemas.openxmlformats.org/officeDocument/2006/relationships/image" Target="../media/image83.gif"/><Relationship Id="rId23" Type="http://schemas.openxmlformats.org/officeDocument/2006/relationships/image" Target="../media/image91.gif"/><Relationship Id="rId28" Type="http://schemas.openxmlformats.org/officeDocument/2006/relationships/image" Target="../media/image96.gif"/><Relationship Id="rId10" Type="http://schemas.openxmlformats.org/officeDocument/2006/relationships/image" Target="../media/image78.gif"/><Relationship Id="rId19" Type="http://schemas.openxmlformats.org/officeDocument/2006/relationships/image" Target="../media/image87.gif"/><Relationship Id="rId31" Type="http://schemas.openxmlformats.org/officeDocument/2006/relationships/image" Target="../media/image99.gif"/><Relationship Id="rId4" Type="http://schemas.openxmlformats.org/officeDocument/2006/relationships/image" Target="../media/image60.gif"/><Relationship Id="rId9" Type="http://schemas.openxmlformats.org/officeDocument/2006/relationships/image" Target="../media/image77.gif"/><Relationship Id="rId14" Type="http://schemas.openxmlformats.org/officeDocument/2006/relationships/image" Target="../media/image82.gif"/><Relationship Id="rId22" Type="http://schemas.openxmlformats.org/officeDocument/2006/relationships/image" Target="../media/image90.gif"/><Relationship Id="rId27" Type="http://schemas.openxmlformats.org/officeDocument/2006/relationships/image" Target="../media/image95.gif"/><Relationship Id="rId30" Type="http://schemas.openxmlformats.org/officeDocument/2006/relationships/image" Target="../media/image98.gif"/><Relationship Id="rId8" Type="http://schemas.openxmlformats.org/officeDocument/2006/relationships/image" Target="../media/image64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gif"/><Relationship Id="rId13" Type="http://schemas.openxmlformats.org/officeDocument/2006/relationships/image" Target="../media/image82.gif"/><Relationship Id="rId18" Type="http://schemas.openxmlformats.org/officeDocument/2006/relationships/image" Target="../media/image91.gif"/><Relationship Id="rId3" Type="http://schemas.openxmlformats.org/officeDocument/2006/relationships/image" Target="../media/image59.gif"/><Relationship Id="rId21" Type="http://schemas.openxmlformats.org/officeDocument/2006/relationships/image" Target="../media/image94.gif"/><Relationship Id="rId7" Type="http://schemas.openxmlformats.org/officeDocument/2006/relationships/image" Target="../media/image57.gif"/><Relationship Id="rId12" Type="http://schemas.openxmlformats.org/officeDocument/2006/relationships/image" Target="../media/image81.gif"/><Relationship Id="rId17" Type="http://schemas.openxmlformats.org/officeDocument/2006/relationships/image" Target="../media/image90.gif"/><Relationship Id="rId2" Type="http://schemas.openxmlformats.org/officeDocument/2006/relationships/image" Target="../media/image55.gif"/><Relationship Id="rId16" Type="http://schemas.openxmlformats.org/officeDocument/2006/relationships/image" Target="../media/image105.gif"/><Relationship Id="rId20" Type="http://schemas.openxmlformats.org/officeDocument/2006/relationships/image" Target="../media/image9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gif"/><Relationship Id="rId11" Type="http://schemas.openxmlformats.org/officeDocument/2006/relationships/image" Target="../media/image80.gif"/><Relationship Id="rId24" Type="http://schemas.openxmlformats.org/officeDocument/2006/relationships/image" Target="../media/image107.gif"/><Relationship Id="rId5" Type="http://schemas.openxmlformats.org/officeDocument/2006/relationships/image" Target="../media/image63.gif"/><Relationship Id="rId15" Type="http://schemas.openxmlformats.org/officeDocument/2006/relationships/image" Target="../media/image104.gif"/><Relationship Id="rId23" Type="http://schemas.openxmlformats.org/officeDocument/2006/relationships/image" Target="../media/image106.gif"/><Relationship Id="rId10" Type="http://schemas.openxmlformats.org/officeDocument/2006/relationships/image" Target="../media/image79.gif"/><Relationship Id="rId19" Type="http://schemas.openxmlformats.org/officeDocument/2006/relationships/image" Target="../media/image92.gif"/><Relationship Id="rId4" Type="http://schemas.openxmlformats.org/officeDocument/2006/relationships/image" Target="../media/image60.gif"/><Relationship Id="rId9" Type="http://schemas.openxmlformats.org/officeDocument/2006/relationships/image" Target="../media/image77.gif"/><Relationship Id="rId14" Type="http://schemas.openxmlformats.org/officeDocument/2006/relationships/image" Target="../media/image103.gif"/><Relationship Id="rId22" Type="http://schemas.openxmlformats.org/officeDocument/2006/relationships/image" Target="../media/image95.gi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gif"/><Relationship Id="rId13" Type="http://schemas.openxmlformats.org/officeDocument/2006/relationships/image" Target="../media/image82.gif"/><Relationship Id="rId18" Type="http://schemas.openxmlformats.org/officeDocument/2006/relationships/image" Target="../media/image92.gif"/><Relationship Id="rId3" Type="http://schemas.openxmlformats.org/officeDocument/2006/relationships/image" Target="../media/image59.gif"/><Relationship Id="rId21" Type="http://schemas.openxmlformats.org/officeDocument/2006/relationships/image" Target="../media/image95.gif"/><Relationship Id="rId7" Type="http://schemas.openxmlformats.org/officeDocument/2006/relationships/image" Target="../media/image57.gif"/><Relationship Id="rId12" Type="http://schemas.openxmlformats.org/officeDocument/2006/relationships/image" Target="../media/image81.gif"/><Relationship Id="rId17" Type="http://schemas.openxmlformats.org/officeDocument/2006/relationships/image" Target="../media/image91.gif"/><Relationship Id="rId2" Type="http://schemas.openxmlformats.org/officeDocument/2006/relationships/image" Target="../media/image55.gif"/><Relationship Id="rId16" Type="http://schemas.openxmlformats.org/officeDocument/2006/relationships/image" Target="../media/image90.gif"/><Relationship Id="rId20" Type="http://schemas.openxmlformats.org/officeDocument/2006/relationships/image" Target="../media/image9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gif"/><Relationship Id="rId11" Type="http://schemas.openxmlformats.org/officeDocument/2006/relationships/image" Target="../media/image80.gif"/><Relationship Id="rId5" Type="http://schemas.openxmlformats.org/officeDocument/2006/relationships/image" Target="../media/image63.gif"/><Relationship Id="rId15" Type="http://schemas.openxmlformats.org/officeDocument/2006/relationships/image" Target="../media/image65.gif"/><Relationship Id="rId23" Type="http://schemas.openxmlformats.org/officeDocument/2006/relationships/image" Target="../media/image110.gif"/><Relationship Id="rId10" Type="http://schemas.openxmlformats.org/officeDocument/2006/relationships/image" Target="../media/image79.gif"/><Relationship Id="rId19" Type="http://schemas.openxmlformats.org/officeDocument/2006/relationships/image" Target="../media/image93.gif"/><Relationship Id="rId4" Type="http://schemas.openxmlformats.org/officeDocument/2006/relationships/image" Target="../media/image60.gif"/><Relationship Id="rId9" Type="http://schemas.openxmlformats.org/officeDocument/2006/relationships/image" Target="../media/image77.gif"/><Relationship Id="rId14" Type="http://schemas.openxmlformats.org/officeDocument/2006/relationships/image" Target="../media/image108.gif"/><Relationship Id="rId22" Type="http://schemas.openxmlformats.org/officeDocument/2006/relationships/image" Target="../media/image109.gi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gif"/><Relationship Id="rId18" Type="http://schemas.openxmlformats.org/officeDocument/2006/relationships/image" Target="../media/image127.gif"/><Relationship Id="rId26" Type="http://schemas.openxmlformats.org/officeDocument/2006/relationships/image" Target="../media/image135.gif"/><Relationship Id="rId3" Type="http://schemas.openxmlformats.org/officeDocument/2006/relationships/image" Target="../media/image112.gif"/><Relationship Id="rId21" Type="http://schemas.openxmlformats.org/officeDocument/2006/relationships/image" Target="../media/image130.gif"/><Relationship Id="rId7" Type="http://schemas.openxmlformats.org/officeDocument/2006/relationships/image" Target="../media/image116.gif"/><Relationship Id="rId12" Type="http://schemas.openxmlformats.org/officeDocument/2006/relationships/image" Target="../media/image121.gif"/><Relationship Id="rId17" Type="http://schemas.openxmlformats.org/officeDocument/2006/relationships/image" Target="../media/image126.gif"/><Relationship Id="rId25" Type="http://schemas.openxmlformats.org/officeDocument/2006/relationships/image" Target="../media/image134.gif"/><Relationship Id="rId33" Type="http://schemas.openxmlformats.org/officeDocument/2006/relationships/image" Target="../media/image142.gif"/><Relationship Id="rId2" Type="http://schemas.openxmlformats.org/officeDocument/2006/relationships/image" Target="../media/image111.gif"/><Relationship Id="rId16" Type="http://schemas.openxmlformats.org/officeDocument/2006/relationships/image" Target="../media/image125.gif"/><Relationship Id="rId20" Type="http://schemas.openxmlformats.org/officeDocument/2006/relationships/image" Target="../media/image129.gif"/><Relationship Id="rId29" Type="http://schemas.openxmlformats.org/officeDocument/2006/relationships/image" Target="../media/image13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gif"/><Relationship Id="rId11" Type="http://schemas.openxmlformats.org/officeDocument/2006/relationships/image" Target="../media/image120.gif"/><Relationship Id="rId24" Type="http://schemas.openxmlformats.org/officeDocument/2006/relationships/image" Target="../media/image133.gif"/><Relationship Id="rId32" Type="http://schemas.openxmlformats.org/officeDocument/2006/relationships/image" Target="../media/image141.gif"/><Relationship Id="rId5" Type="http://schemas.openxmlformats.org/officeDocument/2006/relationships/image" Target="../media/image114.gif"/><Relationship Id="rId15" Type="http://schemas.openxmlformats.org/officeDocument/2006/relationships/image" Target="../media/image124.gif"/><Relationship Id="rId23" Type="http://schemas.openxmlformats.org/officeDocument/2006/relationships/image" Target="../media/image132.gif"/><Relationship Id="rId28" Type="http://schemas.openxmlformats.org/officeDocument/2006/relationships/image" Target="../media/image137.gif"/><Relationship Id="rId10" Type="http://schemas.openxmlformats.org/officeDocument/2006/relationships/image" Target="../media/image119.gif"/><Relationship Id="rId19" Type="http://schemas.openxmlformats.org/officeDocument/2006/relationships/image" Target="../media/image128.gif"/><Relationship Id="rId31" Type="http://schemas.openxmlformats.org/officeDocument/2006/relationships/image" Target="../media/image140.gif"/><Relationship Id="rId4" Type="http://schemas.openxmlformats.org/officeDocument/2006/relationships/image" Target="../media/image113.gif"/><Relationship Id="rId9" Type="http://schemas.openxmlformats.org/officeDocument/2006/relationships/image" Target="../media/image118.gif"/><Relationship Id="rId14" Type="http://schemas.openxmlformats.org/officeDocument/2006/relationships/image" Target="../media/image123.gif"/><Relationship Id="rId22" Type="http://schemas.openxmlformats.org/officeDocument/2006/relationships/image" Target="../media/image131.gif"/><Relationship Id="rId27" Type="http://schemas.openxmlformats.org/officeDocument/2006/relationships/image" Target="../media/image136.gif"/><Relationship Id="rId30" Type="http://schemas.openxmlformats.org/officeDocument/2006/relationships/image" Target="../media/image139.gif"/><Relationship Id="rId8" Type="http://schemas.openxmlformats.org/officeDocument/2006/relationships/image" Target="../media/image117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1.gif"/><Relationship Id="rId3" Type="http://schemas.openxmlformats.org/officeDocument/2006/relationships/image" Target="../media/image101.gif"/><Relationship Id="rId7" Type="http://schemas.openxmlformats.org/officeDocument/2006/relationships/image" Target="../media/image146.gif"/><Relationship Id="rId12" Type="http://schemas.openxmlformats.org/officeDocument/2006/relationships/image" Target="../media/image60.gif"/><Relationship Id="rId2" Type="http://schemas.openxmlformats.org/officeDocument/2006/relationships/image" Target="../media/image14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gif"/><Relationship Id="rId11" Type="http://schemas.openxmlformats.org/officeDocument/2006/relationships/image" Target="../media/image150.gif"/><Relationship Id="rId5" Type="http://schemas.openxmlformats.org/officeDocument/2006/relationships/image" Target="../media/image144.gif"/><Relationship Id="rId10" Type="http://schemas.openxmlformats.org/officeDocument/2006/relationships/image" Target="../media/image149.PNG"/><Relationship Id="rId4" Type="http://schemas.openxmlformats.org/officeDocument/2006/relationships/image" Target="../media/image102.gif"/><Relationship Id="rId9" Type="http://schemas.openxmlformats.org/officeDocument/2006/relationships/image" Target="../media/image1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gif"/><Relationship Id="rId13" Type="http://schemas.openxmlformats.org/officeDocument/2006/relationships/image" Target="../media/image155.PNG"/><Relationship Id="rId3" Type="http://schemas.openxmlformats.org/officeDocument/2006/relationships/image" Target="../media/image102.gif"/><Relationship Id="rId7" Type="http://schemas.openxmlformats.org/officeDocument/2006/relationships/image" Target="../media/image152.gif"/><Relationship Id="rId12" Type="http://schemas.openxmlformats.org/officeDocument/2006/relationships/image" Target="../media/image154.PNG"/><Relationship Id="rId2" Type="http://schemas.openxmlformats.org/officeDocument/2006/relationships/image" Target="../media/image10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gif"/><Relationship Id="rId11" Type="http://schemas.openxmlformats.org/officeDocument/2006/relationships/image" Target="../media/image153.PNG"/><Relationship Id="rId5" Type="http://schemas.openxmlformats.org/officeDocument/2006/relationships/image" Target="../media/image145.gif"/><Relationship Id="rId10" Type="http://schemas.openxmlformats.org/officeDocument/2006/relationships/image" Target="../media/image150.gif"/><Relationship Id="rId4" Type="http://schemas.openxmlformats.org/officeDocument/2006/relationships/image" Target="../media/image144.gif"/><Relationship Id="rId9" Type="http://schemas.openxmlformats.org/officeDocument/2006/relationships/image" Target="../media/image15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501/book/export/html/98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gif"/><Relationship Id="rId3" Type="http://schemas.openxmlformats.org/officeDocument/2006/relationships/image" Target="../media/image3.gif"/><Relationship Id="rId7" Type="http://schemas.openxmlformats.org/officeDocument/2006/relationships/image" Target="../media/image7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11.gif"/><Relationship Id="rId5" Type="http://schemas.openxmlformats.org/officeDocument/2006/relationships/image" Target="../media/image5.gif"/><Relationship Id="rId10" Type="http://schemas.openxmlformats.org/officeDocument/2006/relationships/image" Target="../media/image10.gif"/><Relationship Id="rId4" Type="http://schemas.openxmlformats.org/officeDocument/2006/relationships/image" Target="../media/image4.gif"/><Relationship Id="rId9" Type="http://schemas.openxmlformats.org/officeDocument/2006/relationships/image" Target="../media/image9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gif"/><Relationship Id="rId7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10" Type="http://schemas.openxmlformats.org/officeDocument/2006/relationships/image" Target="../media/image13.gif"/><Relationship Id="rId4" Type="http://schemas.openxmlformats.org/officeDocument/2006/relationships/image" Target="../media/image7.gif"/><Relationship Id="rId9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13" Type="http://schemas.openxmlformats.org/officeDocument/2006/relationships/image" Target="../media/image26.gif"/><Relationship Id="rId3" Type="http://schemas.openxmlformats.org/officeDocument/2006/relationships/image" Target="../media/image16.gif"/><Relationship Id="rId7" Type="http://schemas.openxmlformats.org/officeDocument/2006/relationships/image" Target="../media/image20.gif"/><Relationship Id="rId12" Type="http://schemas.openxmlformats.org/officeDocument/2006/relationships/image" Target="../media/image25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gif"/><Relationship Id="rId5" Type="http://schemas.openxmlformats.org/officeDocument/2006/relationships/image" Target="../media/image18.gif"/><Relationship Id="rId15" Type="http://schemas.openxmlformats.org/officeDocument/2006/relationships/image" Target="../media/image28.gif"/><Relationship Id="rId10" Type="http://schemas.openxmlformats.org/officeDocument/2006/relationships/image" Target="../media/image23.gif"/><Relationship Id="rId4" Type="http://schemas.openxmlformats.org/officeDocument/2006/relationships/image" Target="../media/image17.gif"/><Relationship Id="rId9" Type="http://schemas.openxmlformats.org/officeDocument/2006/relationships/image" Target="../media/image22.gif"/><Relationship Id="rId14" Type="http://schemas.openxmlformats.org/officeDocument/2006/relationships/image" Target="../media/image2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72249" y="756459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임의의 문제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1391" y="2826229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Deterministic Problem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84670" y="2826229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Probabilistic Problem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2"/>
          </p:cNvCxnSpPr>
          <p:nvPr/>
        </p:nvCxnSpPr>
        <p:spPr>
          <a:xfrm>
            <a:off x="5523809" y="1305099"/>
            <a:ext cx="0" cy="618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6" idx="2"/>
            <a:endCxn id="5" idx="0"/>
          </p:cNvCxnSpPr>
          <p:nvPr/>
        </p:nvCxnSpPr>
        <p:spPr>
          <a:xfrm flipH="1">
            <a:off x="3852951" y="2245661"/>
            <a:ext cx="1670858" cy="580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07825" y="1984051"/>
            <a:ext cx="2231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선형식으로 풀릴 수 있다는 가정</a:t>
            </a:r>
            <a:endParaRPr lang="en-US" altLang="ko-KR" sz="1100" dirty="0" smtClean="0"/>
          </a:p>
        </p:txBody>
      </p:sp>
      <p:cxnSp>
        <p:nvCxnSpPr>
          <p:cNvPr id="19" name="직선 화살표 연결선 18"/>
          <p:cNvCxnSpPr>
            <a:stCxn id="16" idx="2"/>
            <a:endCxn id="6" idx="0"/>
          </p:cNvCxnSpPr>
          <p:nvPr/>
        </p:nvCxnSpPr>
        <p:spPr>
          <a:xfrm>
            <a:off x="5523809" y="2245661"/>
            <a:ext cx="1712421" cy="580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801391" y="3839059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Linearly independent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84670" y="3839059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Linearly dependent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801391" y="4644070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Least squares method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84670" y="4644070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Gradient descent method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61061" y="3737983"/>
            <a:ext cx="6525491" cy="1812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347683" y="4005107"/>
            <a:ext cx="35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47682" y="4764501"/>
            <a:ext cx="352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vs</a:t>
            </a:r>
          </a:p>
        </p:txBody>
      </p:sp>
      <p:cxnSp>
        <p:nvCxnSpPr>
          <p:cNvPr id="44" name="직선 화살표 연결선 43"/>
          <p:cNvCxnSpPr>
            <a:stCxn id="5" idx="2"/>
            <a:endCxn id="39" idx="0"/>
          </p:cNvCxnSpPr>
          <p:nvPr/>
        </p:nvCxnSpPr>
        <p:spPr>
          <a:xfrm>
            <a:off x="3852951" y="3374869"/>
            <a:ext cx="1670856" cy="363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6" idx="2"/>
            <a:endCxn id="39" idx="0"/>
          </p:cNvCxnSpPr>
          <p:nvPr/>
        </p:nvCxnSpPr>
        <p:spPr>
          <a:xfrm flipH="1">
            <a:off x="5523807" y="3374869"/>
            <a:ext cx="1712423" cy="363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https://latex.codecogs.com/gif.latex?Ax%20%3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91" y="2636131"/>
            <a:ext cx="533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atex.codecogs.com/gif.latex?y%20%3D%20X%5Cbeta%20&amp;plus;%5Cepsil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982" y="2613766"/>
            <a:ext cx="857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236230" y="2290299"/>
            <a:ext cx="3125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확률적으로 움직이는 </a:t>
            </a:r>
            <a:r>
              <a:rPr lang="en-US" altLang="ko-KR" sz="1100" dirty="0" smtClean="0"/>
              <a:t>error </a:t>
            </a:r>
            <a:r>
              <a:rPr lang="ko-KR" altLang="en-US" sz="1100" dirty="0" smtClean="0"/>
              <a:t>가 있느냐 없느냐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6627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2686" y="173933"/>
            <a:ext cx="3791990" cy="5822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Deterministic problem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920098" y="1174093"/>
            <a:ext cx="1996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Linearly dependent </a:t>
            </a:r>
            <a:r>
              <a:rPr lang="ko-KR" altLang="en-US" sz="1000" dirty="0" smtClean="0"/>
              <a:t>한 상황</a:t>
            </a:r>
            <a:endParaRPr lang="en-US" altLang="ko-KR" sz="1000" dirty="0" smtClean="0"/>
          </a:p>
        </p:txBody>
      </p:sp>
      <p:pic>
        <p:nvPicPr>
          <p:cNvPr id="2" name="Picture 2" descr="https://latex.codecogs.com/gif.latex?%5Cbegin%7Bbmatrix%7D%201%20%26%201%5C%5C%202%20%26%202%20%5Cend%7Bbmatrix%7D%5Cbegin%7Bbmatrix%7D%20x_%7B1%7D%5C%5C%20x_%7B2%7D%20%5Cend%7Bbmatrix%7D%3D%5Cbegin%7Bbmatrix%7D%202%5C%5C4%20%5Cend%7Bbmatrix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373" y="1547317"/>
            <a:ext cx="1162701" cy="3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054" y="2336647"/>
            <a:ext cx="917330" cy="3640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88372" y="2003362"/>
            <a:ext cx="178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Least squares Solution :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8371" y="2302582"/>
            <a:ext cx="178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Gradient descent Solution :</a:t>
            </a:r>
          </a:p>
        </p:txBody>
      </p:sp>
      <p:pic>
        <p:nvPicPr>
          <p:cNvPr id="1026" name="Picture 2" descr="https://latex.codecogs.com/gif.latex?%5Cbegin%7Bbmatrix%7D%201%20%262%20%5C%5C%202%26%201%20%5Cend%7Bbmatrix%7D%5Cbegin%7Bbmatrix%7D%20x_%7B1%7D%5C%5C%20x_%7B2%7D%20%5Cend%7Bbmatrix%7D%3D%5Cbegin%7Bbmatrix%7D%203%5C%5C3%20%5Cend%7Bbmatrix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28" y="1582727"/>
            <a:ext cx="1073727" cy="34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x_%7B1%7D%2Cx_%7B2%7D%3D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461" y="1582727"/>
            <a:ext cx="7143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210" y="2077331"/>
            <a:ext cx="984125" cy="4037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684" y="2690464"/>
            <a:ext cx="700347" cy="3749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6274" y="1175191"/>
            <a:ext cx="2259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Linearly independent </a:t>
            </a:r>
            <a:r>
              <a:rPr lang="ko-KR" altLang="en-US" sz="1000" dirty="0" smtClean="0"/>
              <a:t>한 상황</a:t>
            </a: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6274" y="2004056"/>
            <a:ext cx="1796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Least squares Solution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273" y="2644586"/>
            <a:ext cx="2021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Gradient descent Solution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8165" y="756171"/>
            <a:ext cx="2259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모든 상황에 </a:t>
            </a:r>
            <a:r>
              <a:rPr lang="en-US" altLang="ko-KR" sz="1000" dirty="0" smtClean="0"/>
              <a:t>bias </a:t>
            </a:r>
            <a:r>
              <a:rPr lang="ko-KR" altLang="en-US" sz="1000" dirty="0" smtClean="0"/>
              <a:t>생략</a:t>
            </a:r>
            <a:endParaRPr lang="en-US" altLang="ko-KR" sz="10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72686" y="1187365"/>
            <a:ext cx="25297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5126" name="Picture 6" descr="https://latex.codecogs.com/gif.latex?%5Cbegin%7Bbmatrix%7D%200%20%261%20%26%20-4%5C%5C%202%20%26%20-3%20%26%202%5C%5C%204%20%26%20-8%2612%20%5Cend%7Bbmatrix%7D%5Cbegin%7Bbmatrix%7D%20x_%7B1%7D%5C%5C%20x_%7B2%7D%20%5C%5C%20x_%7B3%7D%20%5Cend%7Bbmatrix%7D%3D%5Cbegin%7Bbmatrix%7D%208%5C%5C%201%5C%5C%201%20%5Cend%7Bbmatrix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96" y="4196259"/>
            <a:ext cx="1685865" cy="55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atex.codecogs.com/gif.latex?%5Cbegin%7Bbmatrix%7D%202%20%26-3%20%26%202%5C%5C%200%20%26%201%20%26%20-4%5C%5C%200%20%26%200%260%20%5Cend%7Bbmatrix%7D%5Cbegin%7Bbmatrix%7D%20x_%7B1%7D%5C%5C%20x_%7B2%7D%20%5C%5C%20x_%7B3%7D%20%5Cend%7Bbmatrix%7D%3D%5Cbegin%7Bbmatrix%7D%201%5C%5C%208%5C%5C%2015%20%5Cend%7Bbmatrix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96" y="4863654"/>
            <a:ext cx="1685865" cy="52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2254119" y="4353246"/>
            <a:ext cx="1642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가우스 소거를 통한 축약</a:t>
            </a:r>
            <a:endParaRPr lang="en-US" altLang="ko-KR" sz="1000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318143" y="3773032"/>
            <a:ext cx="25297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26675" y="5004209"/>
            <a:ext cx="145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해가 존재하지 않음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2" y="5595676"/>
            <a:ext cx="2826394" cy="40010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41807" y="6093230"/>
            <a:ext cx="2678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많은 반복에도 불구하고 </a:t>
            </a:r>
            <a:r>
              <a:rPr lang="en-US" altLang="ko-KR" sz="1000" dirty="0" smtClean="0"/>
              <a:t>loss</a:t>
            </a:r>
            <a:r>
              <a:rPr lang="ko-KR" altLang="en-US" sz="1000" dirty="0" smtClean="0"/>
              <a:t>가 줄지 않음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11" name="Picture 4" descr="https://latex.codecogs.com/gif.latex?%5Cbegin%7Bbmatrix%7D%201%20%26%201.00496714%5C%5C%202%20%26%201.99861736%20%5Cend%7Bbmatrix%7D%5Cbegin%7Bbmatrix%7D%20x_%7B1%7D%5C%5C%20x_%7B2%7D%20%5Cend%7Bbmatrix%7D%3D%5Cbegin%7Bbmatrix%7D%202%5C%5C4%20%5Cend%7Bbmatrix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50" y="4113242"/>
            <a:ext cx="1604477" cy="33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02775" y="3769010"/>
            <a:ext cx="4068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Linearly independent </a:t>
            </a:r>
            <a:r>
              <a:rPr lang="ko-KR" altLang="en-US" sz="1000" dirty="0" smtClean="0"/>
              <a:t>하지만 상당한 </a:t>
            </a:r>
            <a:r>
              <a:rPr lang="en-US" altLang="ko-KR" sz="1000" dirty="0" smtClean="0"/>
              <a:t>dependency </a:t>
            </a:r>
            <a:r>
              <a:rPr lang="ko-KR" altLang="en-US" sz="1000" dirty="0" smtClean="0"/>
              <a:t>가 존재하는 경우</a:t>
            </a:r>
            <a:endParaRPr lang="en-US" altLang="ko-KR" sz="10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880470" y="4741776"/>
            <a:ext cx="1609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Least squares Solution 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73165" y="5275331"/>
            <a:ext cx="1810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Gradient descent Solution :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55" y="5319474"/>
            <a:ext cx="982447" cy="361193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55" y="4779021"/>
            <a:ext cx="1215203" cy="377392"/>
          </a:xfrm>
          <a:prstGeom prst="rect">
            <a:avLst/>
          </a:prstGeom>
        </p:spPr>
      </p:pic>
      <p:pic>
        <p:nvPicPr>
          <p:cNvPr id="5122" name="Picture 2" descr="https://latex.codecogs.com/gif.latex?%5Cbegin%7Bbmatrix%7D%202%20%261.99861736%20%26%204%5C%5C%200%20%26%200.00565846%26%200%20%5Cend%7Bbmatrix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320" y="4119135"/>
            <a:ext cx="1199399" cy="36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/>
          <p:cNvCxnSpPr/>
          <p:nvPr/>
        </p:nvCxnSpPr>
        <p:spPr>
          <a:xfrm>
            <a:off x="6898869" y="4292651"/>
            <a:ext cx="914748" cy="72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31020" y="4176002"/>
            <a:ext cx="1609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가우스 소거를 통한 축약</a:t>
            </a:r>
            <a:endParaRPr lang="en-US" altLang="ko-KR" sz="1000" dirty="0" smtClean="0"/>
          </a:p>
        </p:txBody>
      </p:sp>
      <p:pic>
        <p:nvPicPr>
          <p:cNvPr id="5124" name="Picture 4" descr="https://latex.codecogs.com/gif.latex?%5Cbegin%7Bbmatrix%7D%201%20%261.00496714%20%5C%5C%202%20%26%201.99861736%20%5Cend%7Bbmatrix%7D%20%5Cbegin%7Bbmatrix%7D%200.56295011%5C%5C%201.43641365%20%5Cend%7Bbmatrix%7D%20%3D%20%5Cbegin%7Bbmatrix%7D%202.00649863%5C%5C%203.99674148%20%5Cend%7Bbmatrix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794" y="5337340"/>
            <a:ext cx="2648079" cy="3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4649800" y="3768273"/>
            <a:ext cx="25297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4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37614" y="4996893"/>
            <a:ext cx="892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왜 그럴까</a:t>
            </a:r>
            <a:r>
              <a:rPr lang="en-US" altLang="ko-KR" sz="1000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83568" y="3484872"/>
            <a:ext cx="2769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확률적으로 바라봐야 더 합리적인 것 같음</a:t>
            </a:r>
            <a:endParaRPr lang="en-US" altLang="ko-KR" sz="1000" dirty="0" smtClean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49800" y="1210656"/>
            <a:ext cx="252975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2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44773" y="2302581"/>
            <a:ext cx="1785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</a:t>
            </a:r>
            <a:r>
              <a:rPr lang="ko-KR" altLang="en-US" sz="1000" dirty="0" smtClean="0"/>
              <a:t>무수히 많은 해 중 하나</a:t>
            </a:r>
            <a:endParaRPr lang="en-US" altLang="ko-KR" sz="1000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735295" y="3779622"/>
            <a:ext cx="2259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해가 존재하지 않을 때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07833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6790"/>
          </a:xfrm>
        </p:spPr>
        <p:txBody>
          <a:bodyPr/>
          <a:lstStyle/>
          <a:p>
            <a:r>
              <a:rPr lang="en-US" altLang="ko-KR" dirty="0" smtClean="0"/>
              <a:t>Linearly dependent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Linearly independent </a:t>
            </a:r>
            <a:r>
              <a:rPr lang="ko-KR" altLang="en-US" dirty="0" smtClean="0"/>
              <a:t>하면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Gradient descent method </a:t>
            </a:r>
            <a:r>
              <a:rPr lang="ko-KR" altLang="en-US" dirty="0" smtClean="0"/>
              <a:t>로 움직일 때 </a:t>
            </a:r>
            <a:r>
              <a:rPr lang="en-US" altLang="ko-KR" dirty="0"/>
              <a:t> </a:t>
            </a:r>
            <a:r>
              <a:rPr lang="ko-KR" altLang="en-US" dirty="0" smtClean="0"/>
              <a:t>어떻게 움직일까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0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74" y="4713197"/>
            <a:ext cx="2206305" cy="1785243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2686" y="173933"/>
            <a:ext cx="10515600" cy="806991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Linearly dependent </a:t>
            </a:r>
            <a:r>
              <a:rPr lang="ko-KR" altLang="en-US" sz="2400" dirty="0" smtClean="0"/>
              <a:t>가 존재하는 행렬 구하기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FF0000"/>
                </a:solidFill>
              </a:rPr>
              <a:t>Deterministic problem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72686" y="1376351"/>
            <a:ext cx="2259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Linearly dependent </a:t>
            </a:r>
            <a:r>
              <a:rPr lang="ko-KR" altLang="en-US" sz="1100" dirty="0" smtClean="0"/>
              <a:t>한 상황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40960" y="2205620"/>
            <a:ext cx="2418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Least squares Solution :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960" y="2845746"/>
            <a:ext cx="202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Gradient descent Solution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2686" y="926741"/>
            <a:ext cx="2259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* </a:t>
            </a:r>
            <a:r>
              <a:rPr lang="ko-KR" altLang="en-US" sz="1100" dirty="0" smtClean="0"/>
              <a:t>모든 상황에 </a:t>
            </a:r>
            <a:r>
              <a:rPr lang="en-US" altLang="ko-KR" sz="1100" dirty="0" smtClean="0"/>
              <a:t>bias </a:t>
            </a:r>
            <a:r>
              <a:rPr lang="ko-KR" altLang="en-US" sz="1100" dirty="0" smtClean="0"/>
              <a:t>생략</a:t>
            </a:r>
            <a:endParaRPr lang="en-US" altLang="ko-KR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72686" y="3964376"/>
            <a:ext cx="3875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Linearly independent </a:t>
            </a:r>
            <a:r>
              <a:rPr lang="ko-KR" altLang="en-US" sz="1100" dirty="0" smtClean="0"/>
              <a:t>이지만 </a:t>
            </a:r>
            <a:r>
              <a:rPr lang="en-US" altLang="ko-KR" sz="1100" dirty="0" smtClean="0"/>
              <a:t>dependent</a:t>
            </a:r>
            <a:r>
              <a:rPr lang="ko-KR" altLang="en-US" sz="1100" dirty="0" smtClean="0"/>
              <a:t>가 상당한 경우</a:t>
            </a:r>
            <a:endParaRPr lang="en-US" altLang="ko-KR" sz="1100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21032" y="4724052"/>
            <a:ext cx="17969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Least squares Solution 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1684" y="5320625"/>
            <a:ext cx="2021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Gradient descent Solution :</a:t>
            </a:r>
          </a:p>
        </p:txBody>
      </p:sp>
      <p:pic>
        <p:nvPicPr>
          <p:cNvPr id="2050" name="Picture 2" descr="https://latex.codecogs.com/gif.latex?%5Cbegin%7Bbmatrix%7D%201%20%26%203%5C%5C%202%20%26%206%20%5Cend%7Bbmatrix%7D%5Cbegin%7Bbmatrix%7D%20x_%7B1%7D%5C%5C%20x_%7B2%7D%20%5Cend%7Bbmatrix%7D%3D%5Cbegin%7Bbmatrix%7D%204%5C%5C8%20%5Cend%7Bbmatrix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0" y="1711084"/>
            <a:ext cx="1021139" cy="32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65556" y="2845746"/>
            <a:ext cx="68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Loss : 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869" y="1637961"/>
            <a:ext cx="2129444" cy="183324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67" y="2916001"/>
            <a:ext cx="984976" cy="325963"/>
          </a:xfrm>
          <a:prstGeom prst="rect">
            <a:avLst/>
          </a:prstGeom>
        </p:spPr>
      </p:pic>
      <p:pic>
        <p:nvPicPr>
          <p:cNvPr id="2052" name="Picture 4" descr="https://latex.codecogs.com/gif.latex?%5Cbegin%7Bbmatrix%7D%201%20%26%203.00496714%5C%5C%202%20%26%205.99861736%20%5Cend%7Bbmatrix%7D%5Cbegin%7Bbmatrix%7D%20x_%7B1%7D%5C%5C%20x_%7B2%7D%20%5Cend%7Bbmatrix%7D%3D%5Cbegin%7Bbmatrix%7D%204%5C%5C8%20%5Cend%7Bbmatrix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0" y="4312581"/>
            <a:ext cx="1557080" cy="32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322" y="4739110"/>
            <a:ext cx="1339109" cy="386123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965556" y="5525591"/>
            <a:ext cx="681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Loss : </a:t>
            </a:r>
          </a:p>
        </p:txBody>
      </p:sp>
      <p:pic>
        <p:nvPicPr>
          <p:cNvPr id="2054" name="Picture 6" descr="https://latex.codecogs.com/gif.latex?%5Cbegin%7Bbmatrix%7D%202%20%266%20%268%20%5C%5C%200%20%260%20%260%20%5Cend%7Bbmatrix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12" y="1703579"/>
            <a:ext cx="526065" cy="33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2914109" y="1805581"/>
            <a:ext cx="1450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가우스 소거법</a:t>
            </a:r>
            <a:endParaRPr lang="en-US" altLang="ko-KR" sz="1100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73" y="4291682"/>
            <a:ext cx="1060486" cy="30578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639146" y="4354621"/>
            <a:ext cx="1162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</a:t>
            </a:r>
            <a:r>
              <a:rPr lang="ko-KR" altLang="en-US" sz="1000" dirty="0" smtClean="0"/>
              <a:t>가우스 소거법</a:t>
            </a:r>
            <a:endParaRPr lang="en-US" altLang="ko-KR" sz="1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98" y="4597466"/>
            <a:ext cx="2839695" cy="20785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98" y="2032553"/>
            <a:ext cx="2769908" cy="205285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440943" y="1620150"/>
            <a:ext cx="1450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divergence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91561" y="4335856"/>
            <a:ext cx="1450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convergence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9301442" y="3645221"/>
            <a:ext cx="241805" cy="54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9223996" y="3534490"/>
            <a:ext cx="417638" cy="134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9027994" y="3466763"/>
            <a:ext cx="779051" cy="67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9027993" y="3271698"/>
            <a:ext cx="863023" cy="164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967446" y="1362568"/>
            <a:ext cx="23807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학습률을</a:t>
            </a:r>
            <a:r>
              <a:rPr lang="ko-KR" altLang="en-US" sz="1100" dirty="0" smtClean="0"/>
              <a:t> 조정함으로써 해결</a:t>
            </a:r>
            <a:endParaRPr lang="en-US" altLang="ko-KR" sz="1100" dirty="0" smtClean="0"/>
          </a:p>
        </p:txBody>
      </p:sp>
      <p:cxnSp>
        <p:nvCxnSpPr>
          <p:cNvPr id="41" name="직선 화살표 연결선 40"/>
          <p:cNvCxnSpPr>
            <a:stCxn id="18" idx="3"/>
            <a:endCxn id="3" idx="2"/>
          </p:cNvCxnSpPr>
          <p:nvPr/>
        </p:nvCxnSpPr>
        <p:spPr>
          <a:xfrm flipV="1">
            <a:off x="4247804" y="4085407"/>
            <a:ext cx="5260548" cy="9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8" idx="3"/>
            <a:endCxn id="2" idx="1"/>
          </p:cNvCxnSpPr>
          <p:nvPr/>
        </p:nvCxnSpPr>
        <p:spPr>
          <a:xfrm>
            <a:off x="4247804" y="4095181"/>
            <a:ext cx="3875594" cy="154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646815" y="1312493"/>
            <a:ext cx="2165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발산한 이유는 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학습률이</a:t>
            </a:r>
            <a:r>
              <a:rPr lang="ko-KR" altLang="en-US" sz="1100" dirty="0" smtClean="0">
                <a:solidFill>
                  <a:srgbClr val="FF0000"/>
                </a:solidFill>
              </a:rPr>
              <a:t> 커서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1067" y="6132685"/>
            <a:ext cx="3875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Dependent</a:t>
            </a:r>
            <a:r>
              <a:rPr lang="ko-KR" altLang="en-US" sz="1100" dirty="0" smtClean="0">
                <a:solidFill>
                  <a:srgbClr val="FF0000"/>
                </a:solidFill>
              </a:rPr>
              <a:t>가 상당히 존재하는데 </a:t>
            </a:r>
            <a:r>
              <a:rPr lang="en-US" altLang="ko-KR" sz="1100" dirty="0" smtClean="0">
                <a:solidFill>
                  <a:srgbClr val="FF0000"/>
                </a:solidFill>
              </a:rPr>
              <a:t>Linearly independent </a:t>
            </a:r>
            <a:r>
              <a:rPr lang="ko-KR" altLang="en-US" sz="1100" dirty="0" smtClean="0">
                <a:solidFill>
                  <a:srgbClr val="FF0000"/>
                </a:solidFill>
              </a:rPr>
              <a:t>인 경우</a:t>
            </a:r>
            <a:r>
              <a:rPr lang="en-US" altLang="ko-KR" sz="1100" dirty="0" smtClean="0">
                <a:solidFill>
                  <a:srgbClr val="FF0000"/>
                </a:solidFill>
              </a:rPr>
              <a:t>, gradient descent</a:t>
            </a:r>
            <a:r>
              <a:rPr lang="ko-KR" altLang="en-US" sz="1100" dirty="0" smtClean="0">
                <a:solidFill>
                  <a:srgbClr val="FF0000"/>
                </a:solidFill>
              </a:rPr>
              <a:t>는 많은 반복 후에도 오차가 좀 크게 존재함</a:t>
            </a:r>
            <a:r>
              <a:rPr lang="en-US" altLang="ko-KR" sz="1100" dirty="0" smtClean="0">
                <a:solidFill>
                  <a:srgbClr val="FF0000"/>
                </a:solidFill>
              </a:rPr>
              <a:t>. </a:t>
            </a:r>
            <a:r>
              <a:rPr lang="ko-KR" altLang="en-US" sz="1100" dirty="0" smtClean="0">
                <a:solidFill>
                  <a:srgbClr val="FF0000"/>
                </a:solidFill>
              </a:rPr>
              <a:t>왜일까</a:t>
            </a:r>
            <a:r>
              <a:rPr lang="en-US" altLang="ko-KR" sz="1100" dirty="0" smtClean="0">
                <a:solidFill>
                  <a:srgbClr val="FF0000"/>
                </a:solidFill>
              </a:rPr>
              <a:t>? – </a:t>
            </a:r>
            <a:r>
              <a:rPr lang="ko-KR" altLang="en-US" sz="1100" dirty="0" smtClean="0">
                <a:solidFill>
                  <a:srgbClr val="FF0000"/>
                </a:solidFill>
              </a:rPr>
              <a:t>당연히 오차만큼 큰 거지 뭐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543" y="5364252"/>
            <a:ext cx="975218" cy="35888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156" y="5787201"/>
            <a:ext cx="937113" cy="33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2686" y="173933"/>
            <a:ext cx="10515600" cy="82728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Linearly dependent </a:t>
            </a:r>
            <a:r>
              <a:rPr lang="ko-KR" altLang="en-US" sz="2400" dirty="0" smtClean="0"/>
              <a:t>가 존재하는 행렬 구하기</a:t>
            </a:r>
            <a:r>
              <a:rPr lang="en-US" altLang="ko-KR" sz="2400" dirty="0">
                <a:solidFill>
                  <a:srgbClr val="FF0000"/>
                </a:solidFill>
              </a:rPr>
              <a:t>Deterministic </a:t>
            </a:r>
            <a:r>
              <a:rPr lang="en-US" altLang="ko-KR" sz="2400" dirty="0" smtClean="0">
                <a:solidFill>
                  <a:srgbClr val="FF0000"/>
                </a:solidFill>
              </a:rPr>
              <a:t>problem</a:t>
            </a:r>
            <a:endParaRPr lang="ko-KR" altLang="en-US" sz="2400" dirty="0"/>
          </a:p>
        </p:txBody>
      </p:sp>
      <p:pic>
        <p:nvPicPr>
          <p:cNvPr id="1026" name="Picture 2" descr="https://latex.codecogs.com/gif.latex?%5Chat%7Bw%7D_%7B1%7D%5Cmathbf%7Bx_%7B1%7D%7D&amp;plus;%5Chat%7Bw%7D_%7B2%7D%5Cmathbf%7Bx_%7B2%7D%7D%20%3D%20%5Cmathbf%7B%5Chat%7By%7D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6" y="1097281"/>
            <a:ext cx="12858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atex.codecogs.com/gif.latex?%5Cmathbf%7Bx%7D_%7B1%7D%3D%5Cbegin%7Bbmatrix%7D%201%5C%5C2%20%5Cend%7Bbmatrix%7D%2C%20%5Cmathbf%7Bx%7D_%7B2%7D%3D%5Cbegin%7Bbmatrix%7D%203%5C%5C6%20%5Cend%7Bbmatrix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6" y="2182554"/>
            <a:ext cx="1249507" cy="3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atex.codecogs.com/gif.latex?X%20%3D%20%5Cbegin%7Bbmatrix%7D%20%5Cmathbf%7Bx%7D_%7B1%7D%20%26%20%5Cmathbf%7Bx%7D_%7B2%7D%20%5Cend%7Bbmatrix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6" y="2814957"/>
            <a:ext cx="990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atex.codecogs.com/gif.latex?%5Cmathbf%7B%5Chat%7Bw%7D%7D%3D%5Cbegin%7Bbmatrix%7D%20%5Chat%7Bw%7D_%7B1%7D%20%26%20%5Chat%7Bw%7D_%7B2%7D%20%5Cend%7Bbmatrix%7D%5E%7BT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6" y="3285434"/>
            <a:ext cx="1143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atex.codecogs.com/gif.latex?Loss%20%3D%20%28%5Cmathbf%7By%7D-%5Cmathbf%7B%5Chat%7By%7D%7D%29%5E%7BT%7D%28%5Cmathbf%7By%7D-%5Cmathbf%7B%5Chat%7By%7D%7D%29%20%3D%20%28%5Cmathbf%7By%7D-X%5Cmathbf%7B%5Chat%7Bw%7D%7D%29%5E%7BT%7D%28%5Cmathbf%7By%7D-X%5Cmathbf%7B%5Chat%7Bw%7D%7D%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08" y="1059181"/>
            <a:ext cx="3619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atex.codecogs.com/gif.latex?%5Cfrac%7B%5Cpartial%20Loss%7D%7B%5Cpartial%20%5Cmathbf%7B%5Chat%7Bw%7D%7D%7D%3D%20X%5E%7BT%7DX%5Cmathbf%7B%5Chat%7Bw%7D%7D-X%5E%7BT%7D%5Cmathbf%7By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86" y="1482034"/>
            <a:ext cx="1819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atex.codecogs.com/gif.latex?%5Cmathbf%7By%7D%3D%5Cbegin%7Bbmatrix%7D%204%5C%5C8%20%5Cend%7Bbmatrix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64" y="1528620"/>
            <a:ext cx="535916" cy="39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atex.codecogs.com/gif.latex?%5Cbegin%7Bbmatrix%7D%201%20%263%20%5C%5C%202%26%206%20%5Cend%7Bbmatrix%7D%5Cbegin%7Bbmatrix%7D%20%5Chat%7Bw%7D_%7B1%7D%5C%5C%5Chat%7Bw%7D_%7B2%7D%20%5Cend%7Bbmatrix%7D%3D%5Cbegin%7Bbmatrix%7D%204%5C%5C8%20%5Cend%7Bbmatrix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6" y="1525215"/>
            <a:ext cx="1261305" cy="39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atex.codecogs.com/gif.latex?%3D%5Cbegin%7Bbmatrix%7D%20%5Cmathbf%7Bx_%7B1%7D%5E%7BT%7D%7D%5C%5C%5Cmathbf%7Bx_%7B2%7D%5E%7BT%7D%7D%20%5Cend%7Bbmatrix%7D%5Cbegin%7Bbmatrix%7D%20%5Cmathbf%7Bx_%7B1%7D%7D%20%26%20%5Cmathbf%7Bx_%7B2%7D%7D%20%5Cend%7Bbmatrix%7D%5Cmathbf%7B%5Chat%7Bw%7D%7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16" y="1482034"/>
            <a:ext cx="21050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atex.codecogs.com/gif.latex?%3D%5Cbegin%7Bbmatrix%7D%20%5Cmathbf%7Bx_%7B1%7D%5E%7BT%7Dx_%7B1%7D%7D%20%26%20%5Cmathbf%7Bx_%7B1%7D%5E%7BT%7Dx_%7B2%7D%7D%5C%5C%5Cmathbf%7Bx_%7B2%7D%5E%7BT%7Dx_%7B1%7D%7D%20%26%20%5Cmathbf%7Bx_%7B2%7D%5E%7BT%7Dx_%7B2%7D%7D%20%5Cend%7Bbmatrix%7D%5B%5Cmathbf%7B%5Chat%7Bw%7D%7D%5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86" y="2182554"/>
            <a:ext cx="22383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latex.codecogs.com/gif.latex?%3D%5Cbegin%7Bbmatrix%7D%20%5Cmathbf%7Bx_%7B1%7D%5E%7BT%7Dx_%7B1%7D%7D%5Chat%7Bw%7D_%7B1%7D&amp;plus;%20%5Cmathbf%7Bx_%7B1%7D%5E%7BT%7Dx_%7B2%7D%7D%5Chat%7Bw%7D_%7B2%7D-%5Cmathbf%7Bx_%7B1%7D%5E%7BT%7Dy%7D%5C%5C%20%5Cmathbf%7Bx_%7B2%7D%5E%7BT%7Dx_%7B1%7D%7D%5Chat%7Bw%7D_%7B1%7D&amp;plus;%20%5Cmathbf%7Bx_%7B2%7D%5E%7BT%7Dx_%7B2%7D%7D%5Chat%7Bw%7D_%7B2%7D-%5Cmathbf%7Bx_%7B2%7D%5E%7BT%7Dy%7D%20%5Cend%7Bbmatrix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10" y="2182554"/>
            <a:ext cx="22288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latex.codecogs.com/gif.latex?%5Cmathbf%7Bx_%7B2%7D%7D%3D%203%5Cmathbf%7Bx_%7B1%7D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64" y="2320666"/>
            <a:ext cx="66675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latex.codecogs.com/gif.latex?%3D%5Cbegin%7Bbmatrix%7D%20%5Cmathbf%7Bx_%7B1%7D%5E%7BT%7Dx_%7B1%7D%7D%20%263%5Cmathbf%7Bx_%7B1%7D%5E%7BT%7Dx_%7B1%7D%7D%20%5C%5C%203%5Cmathbf%7Bx_%7B1%7D%5E%7BT%7Dx_%7B1%7D%7D%26%209%5Cmathbf%7Bx_%7B1%7D%5E%7BT%7Dx_%7B1%7D%7D%20%5Cend%7Bbmatrix%7D%5B%5Cmathbf%7B%5Chat%7Bw%7D%7D%5D-%5Cbegin%7Bbmatrix%7D%20%5Cmathbf%7Bx_%7B1%7D%5E%7BT%7Dy%7D%5C%5C%20%5Cmathbf%7B3x_%7B1%7D%5E%7BT%7Dy%7D%20%5Cend%7Bbmatrix%7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886" y="2981211"/>
            <a:ext cx="25050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latex.codecogs.com/gif.latex?%3D%5Cbegin%7Bbmatrix%7D%20%5Cmathbf%7Bx_%7B1%7D%5E%7BT%7Dx_%7B1%7D%7D%5Chat%7Bw_%7B1%7D%7D%20&amp;plus;%203%5Cmathbf%7Bx_%7B1%7D%5E%7BT%7Dx_%7B1%7D%7D%5Chat%7Bw_%7B2%7D%7D%20-%5Cmathbf%7Bx_%7B1%7D%5E%7BT%7Dy%7D%5C%5C%203%5Cmathbf%7Bx_%7B1%7D%5E%7BT%7Dx_%7B1%7D%7D%5Chat%7Bw_%7B1%7D%7D&amp;plus;%209%5Cmathbf%7Bx_%7B1%7D%5E%7BT%7Dx_%7B1%7D%7D%5Chat%7Bw%7D_%7B2%7D-3%5Cmathbf%7Bx_%7B1%7D%5E%7BT%7Dy%7D%20%5Cend%7Bbmatrix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110" y="2981210"/>
            <a:ext cx="24860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latex.codecogs.com/gif.latex?X%5E%7BT%7DX%3DPDP%5E%7BT%7D%2C%20D%3D%5Cbegin%7Bbmatrix%7D%20%5Clambda%20_%7B1%7D%20%260%20%5C%5C%200%26%5Clambda_%7B2%7D%20%5Cend%7Bbmatrix%7D%2C%20%5Clambda_%7B1%7D%20%3D%2050%2C%20%5Clambda_%7B2%7D%20%3D%20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61" y="4088882"/>
            <a:ext cx="34956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latex.codecogs.com/gif.latex?P%3D%5Cbegin%7Bbmatrix%7D%20%5Cmathbf%7Bp_%7B1%7D%7D%20%26%20%5Cmathbf%7Bp_%7B2%7D%7D%20%5Cend%7Bbmatrix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963" y="4193657"/>
            <a:ext cx="990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6205894" y="5435544"/>
            <a:ext cx="2994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7698160" y="4931122"/>
            <a:ext cx="0" cy="955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0" name="Picture 36" descr="https://latex.codecogs.com/gif.latex?%5Cmathbf%7Bp_%7B1%7D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235" y="5362808"/>
            <a:ext cx="1714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s://latex.codecogs.com/gif.latex?%5Cmathbf%7Bp_%7B2%7D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72" y="4887538"/>
            <a:ext cx="1714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6598110" y="5435544"/>
            <a:ext cx="212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98110" y="5564449"/>
            <a:ext cx="21256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4" name="Picture 40" descr="https://latex.codecogs.com/gif.latex?%5Clambda_%7B1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498" y="561715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9192047" y="2268992"/>
            <a:ext cx="1764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linearly independent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192047" y="3039213"/>
            <a:ext cx="1764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linearly dependent</a:t>
            </a:r>
          </a:p>
        </p:txBody>
      </p:sp>
      <p:pic>
        <p:nvPicPr>
          <p:cNvPr id="1068" name="Picture 44" descr="https://latex.codecogs.com/gif.latex?%5Chat%7Bw%7D_%7B1%7D%5E%7B%28i&amp;plus;1%29%7D%3D%20%5Chat%7Bw%7D_%7B1%7D%5E%7B%28i%29%7D%20-%20%5Crho%20%5Cfrac%7Bd%20Loss%7D%7Bd%5Chat%7Bw%7D_%7B1%7D%5E%7B%28i%29%7D%7D%20%3D%20%5Chat%7Bw%7D_%7B1%7D%5E%7B%28i%29%7D-%20%5Crho%28%5Cmathbf%7Bx_%7B1%7D%5E%7BT%7Dx_%7B1%7D%7D%5Chat%7Bw%7D_%7B1%7D%5E%7B%28i%29%7D&amp;plus;3%5Cmathbf%7Bx_%7B1%7D%5E%7BT%7Dx_%7B1%7D%7D%5Chat%7Bw%7D_%7B2%7D%5E%7B%28i%29%7D-%5Cmathbf%7Bx_%7B1%7D%5E%7BT%7Dy%7D%2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6" y="4092232"/>
            <a:ext cx="478155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https://latex.codecogs.com/gif.latex?%5Chat%7Bw%7D_%7B2%7D%5E%7B%28i&amp;plus;1%29%7D%3D%20%5Chat%7Bw%7D_%7B2%7D%5E%7B%28i%29%7D%20-%20%5Crho%20%5Cfrac%7Bd%20Loss%7D%7Bd%5Chat%7Bw%7D_%7B2%7D%5E%7B%28i%29%7D%7D%20%3D%20%5Chat%7Bw%7D_%7B2%7D%5E%7B%28i%29%7D-%20%5Crho%283%5Cmathbf%7Bx_%7B1%7D%5E%7BT%7Dx_%7B1%7D%7D%5Chat%7Bw%7D_%7B1%7D%5E%7B%28i%29%7D&amp;plus;9%5Cmathbf%7Bx_%7B1%7D%5E%7BT%7Dx_%7B1%7D%7D%5Chat%7Bw%7D_%7B2%7D%5E%7B%28i%29%7D-3%5Cmathbf%7Bx_%7B1%7D%5E%7BT%7Dy%7D%2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6" y="4757468"/>
            <a:ext cx="4953000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begin%7Bbmatrix%7D%205%20%2615%20%5C%5C%2015%20%26%2045%20%5Cend%7Bbmatrix%7D%3D%5Cbegin%7Bbmatrix%7D%20%5Cfrac%7B1%7D%7B%5Csqrt%7B10%7D%7D%20%26-%5Cfrac%7B3%7D%7B%5Csqrt%7B10%7D%7D%20%5C%5C%20%5Cfrac%7B3%7D%7B%5Csqrt%7B10%7D%7D%20%26%20%5Cfrac%7B1%7D%7B%5Csqrt%7B10%7D%7D%20%5Cend%7Bbmatrix%7D%5Cbegin%7Bbmatrix%7D%2050%20%26%200%5C%5C0%20%26%200%20%5Cend%7Bbmatrix%7D%5Cbegin%7Bbmatrix%7D%20%5Cfrac%7B1%7D%7B%5Csqrt%7B10%7D%7D%26%20%5Cfrac%7B3%7D%7B%5Csqrt%7B10%7D%7D%5C%5C%20-%5Cfrac%7B3%7D%7B%5Csqrt%7B10%7D%7D%20%26%20%5Cfrac%7B1%7D%7B%5Csqrt%7B10%7D%7D%20%5Cend%7Bbmatrix%7D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93" y="3679100"/>
            <a:ext cx="2616558" cy="39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96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atex.codecogs.com/gif.latex?%5Chat%7Bw%7D_%7B1%7D%5Cmathbf%7Bx_%7B1%7D%7D&amp;plus;%5Chat%7Bw%7D_%7B2%7D%5Cmathbf%7Bx_%7B2%7D%7D%20%3D%20%5Cmathbf%7B%5Chat%7By%7D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8" y="365761"/>
            <a:ext cx="12858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s://latex.codecogs.com/gif.latex?Loss%20%3D%20%28%5Cmathbf%7By%7D-%5Cmathbf%7B%5Chat%7By%7D%7D%29%5E%7BT%7D%28%5Cmathbf%7By%7D-%5Cmathbf%7B%5Chat%7By%7D%7D%29%20%3D%20%28%5Cmathbf%7By%7D-X%5Cmathbf%7B%5Chat%7Bw%7D%7D%29%5E%7BT%7D%28%5Cmathbf%7By%7D-X%5Cmathbf%7B%5Chat%7Bw%7D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7" y="365761"/>
            <a:ext cx="3619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s://latex.codecogs.com/gif.latex?%5Cfrac%7B%5Cpartial%20Loss%7D%7B%5Cpartial%20%5Cmathbf%7B%5Chat%7Bw%7D%7D%7D%3D%20X%5E%7BT%7DX%5Cmathbf%7B%5Chat%7Bw%7D%7D-X%5E%7BT%7D%5Cmathbf%7By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7" y="759952"/>
            <a:ext cx="1819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s://latex.codecogs.com/gif.latex?%3D%5Cbegin%7Bbmatrix%7D%20%5Cmathbf%7Bx_%7B1%7D%5E%7BT%7D%7D%5C%5C%5Cmathbf%7Bx_%7B2%7D%5E%7BT%7D%7D%20%5Cend%7Bbmatrix%7D%5Cbegin%7Bbmatrix%7D%20%5Cmathbf%7Bx_%7B1%7D%7D%20%26%20%5Cmathbf%7Bx_%7B2%7D%7D%20%5Cend%7Bbmatrix%7D%5Cmathbf%7B%5Chat%7Bw%7D%7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30" y="736138"/>
            <a:ext cx="21050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latex.codecogs.com/gif.latex?%5Cmathbf%7B%5Chat%7Bw%7D%7D%3D%5Cbegin%7Bbmatrix%7D%20%5Chat%7Bw%7D_%7B1%7D%20%26%20%5Chat%7Bw%7D_%7B2%7D%20%5Cend%7Bbmatrix%7D%5E%7BT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" y="1201768"/>
            <a:ext cx="1143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latex.codecogs.com/gif.latex?X%20%3D%20%5Cbegin%7Bbmatrix%7D%20%5Cmathbf%7Bx%7D_%7B1%7D%20%26%20%5Cmathbf%7Bx%7D_%7B2%7D%20%5Cend%7Bbmatrix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" y="759952"/>
            <a:ext cx="990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https://latex.codecogs.com/gif.latex?%3D%5Cbegin%7Bbmatrix%7D%20%5Cmathbf%7Bx_%7B1%7D%5E%7BT%7Dx_%7B1%7D%7D%20%26%20%5Cmathbf%7Bx_%7B1%7D%5E%7BT%7Dx_%7B2%7D%7D%5C%5C%5Cmathbf%7Bx_%7B2%7D%5E%7BT%7Dx_%7B1%7D%7D%20%26%20%5Cmathbf%7Bx_%7B2%7D%5E%7BT%7Dx_%7B2%7D%7D%20%5Cend%7Bbmatrix%7D%5B%5Cmathbf%7B%5Chat%7Bw%7D%7D%5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93" y="736138"/>
            <a:ext cx="22383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47994" y="3011442"/>
            <a:ext cx="2636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if X is </a:t>
            </a:r>
            <a:r>
              <a:rPr lang="en-US" altLang="ko-KR" sz="1400" dirty="0" smtClean="0">
                <a:solidFill>
                  <a:srgbClr val="FF0000"/>
                </a:solidFill>
              </a:rPr>
              <a:t>linearly dependent </a:t>
            </a:r>
            <a:r>
              <a:rPr lang="en-US" altLang="ko-KR" sz="1400" dirty="0" smtClean="0"/>
              <a:t>: </a:t>
            </a:r>
          </a:p>
        </p:txBody>
      </p:sp>
      <p:pic>
        <p:nvPicPr>
          <p:cNvPr id="7170" name="Picture 2" descr="https://latex.codecogs.com/gif.latex?%5Cmathbf%7Bx_%7Bi%7D%5E%7BT%7Dx_%7Bi%7D%7D%20%3D%20%5Cleft%20%5C%7C%20%5Cmathbf%7Bx_%7Bi%7D%7D%20%5Cright%20%5C%7C%5E%7B2%7Dcos%5Ctheta%20%2C%20%5C%2C%5Ctheta%20%3D0%5E%7B%5Ccirc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6" y="1649205"/>
            <a:ext cx="18954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86052" y="1649205"/>
            <a:ext cx="2294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</a:t>
            </a:r>
            <a:r>
              <a:rPr lang="ko-KR" altLang="en-US" sz="1000" dirty="0" smtClean="0"/>
              <a:t>자기자신 벡터의 내적은 최대치</a:t>
            </a:r>
            <a:endParaRPr lang="en-US" altLang="ko-KR" sz="1000" dirty="0" smtClean="0"/>
          </a:p>
        </p:txBody>
      </p:sp>
      <p:pic>
        <p:nvPicPr>
          <p:cNvPr id="7172" name="Picture 4" descr="https://latex.codecogs.com/gif.latex?%5Cmathbf%7Bx_%7B2%7D%7D%20%3D%20c%5Ccdot%20%5Cmathbf%7Bx_%7B1%7D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83" y="3164711"/>
            <a:ext cx="7810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atex.codecogs.com/gif.latex?%5Cmathbf%7Bx_%7Bi%7D%5E%7BT%7Dx_%7Bj%7D%7D%3D%5Cleft%20%5C%7C%20%5Cmathbf%7Bx_%7Bi%7D%7D%20%5Cright%20%5C%7C%5Cleft%20%5C%7C%20%5Cmathbf%7Bx_%7Bj%7D%7D%20%5Cright%20%5C%7Ccos%5Ctheta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6" y="2110071"/>
            <a:ext cx="16287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그룹 33"/>
          <p:cNvGrpSpPr/>
          <p:nvPr/>
        </p:nvGrpSpPr>
        <p:grpSpPr>
          <a:xfrm>
            <a:off x="4798929" y="2052220"/>
            <a:ext cx="726597" cy="692237"/>
            <a:chOff x="4886053" y="2066896"/>
            <a:chExt cx="726597" cy="692237"/>
          </a:xfrm>
        </p:grpSpPr>
        <p:cxnSp>
          <p:nvCxnSpPr>
            <p:cNvPr id="14" name="직선 화살표 연결선 13"/>
            <p:cNvCxnSpPr/>
            <p:nvPr/>
          </p:nvCxnSpPr>
          <p:spPr>
            <a:xfrm flipV="1">
              <a:off x="4886053" y="2140672"/>
              <a:ext cx="517220" cy="176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886053" y="2316971"/>
              <a:ext cx="342652" cy="251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76" name="Picture 8" descr="https://latex.codecogs.com/gif.latex?%5Cvec%7B%5Cmathbf%7Bx_%7Bi%7D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775" y="2066896"/>
              <a:ext cx="1428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8" name="Picture 10" descr="https://latex.codecogs.com/gif.latex?%5Cvec%7B%5Cmathbf%7Bx_%7Bj%7D%7D%7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398" y="2568633"/>
              <a:ext cx="1428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/>
            <p:cNvCxnSpPr/>
            <p:nvPr/>
          </p:nvCxnSpPr>
          <p:spPr>
            <a:xfrm>
              <a:off x="5014838" y="2293322"/>
              <a:ext cx="42541" cy="56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5014838" y="2350222"/>
              <a:ext cx="42542" cy="2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80" name="Picture 12" descr="https://latex.codecogs.com/gif.latex?%5Cthet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673" y="2303131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82" name="Picture 14" descr="https://latex.codecogs.com/gif.latex?%5Cmathbf%7Bx_%7B1%7D%5E%7BT%7Dx_%7B2%7D%7D%3Dc%5Ccdot%20%5Cleft%20%5C%7C%20%5Cmathbf%7Bx_%7B1%7D%7D%20%5Cright%20%5C%7C%5E%7B2%7Dcos0%5E%7B%5Ccirc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737" y="3626583"/>
            <a:ext cx="16573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https://latex.codecogs.com/gif.latex?%5Cbegin%7Bbmatrix%7D%20%5Cmathbf%7Bx_%7B1%7D%5E%7BT%7Dx_%7B1%7D%7D%20%26%20%5Cmathbf%7Bx_%7B1%7D%5E%7BT%7Dx_%7B2%7D%7D%5C%5C%20%5Cmathbf%7Bx_%7B2%7D%5E%7BT%7Dx_%7B1%7D%7D%26%20%5Cmathbf%7Bx_%7B2%7D%5E%7BT%7Dx_%7B2%7D%7D%20%5Cend%7Bbmatrix%7D%3D%5Cbegin%7Bbmatrix%7D%20%5Cmathbf%7Bx_%7B1%7D%5E%7BT%7Dx_%7B1%7D%7D%26%20c%5Ccdot%20%5Cmathbf%7Bx_%7B1%7D%5E%7BT%7Dx_%7B1%7D%7D%5C%5C%20c%5Ccdot%20%5Cmathbf%7Bx_%7B1%7D%5E%7BT%7Dx_%7B1%7D%7D%26%20c%5E%7B2%7D%5Ccdot%20%5Cmathbf%7Bx_%7B1%7D%5E%7BT%7Dx_%7B1%7D%7D%20%5Cend%7Bbmatrix%7D%3D%5Cbegin%7Bbmatrix%7D%20%5Cleft%20%5C%7C%20%5Cmathbf%7Bx_%7B1%7D%7D%20%5Cright%20%5C%7C%5E%7B2%7D%20%26c%5Ccdot%20%5Cleft%20%5C%7C%20%5Cmathbf%7Bx_%7B1%7D%7D%20%5Cright%20%5C%7C%5E%7B2%7D%5C%5C%20c%5Ccdot%20%5Cleft%20%5C%7C%20%5Cmathbf%7Bx_%7B1%7D%7D%20%5Cright%20%5C%7C%5E%7B2%7D%26c%5E%7B2%7D%20%5Ccdot%20%5Cleft%20%5C%7C%20%5Cmathbf%7Bx_%7B1%7D%7D%20%5Cright%20%5C%7C%5E%7B2%7D%20%5Cend%7Bbmatrix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234" y="3649422"/>
            <a:ext cx="471487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https://latex.codecogs.com/gif.latex?%5Cfrac%7B%5Cpartial%20Loss%7D%7B%5Cpartial%20%5Cmathbf%7B%5Chat%7Bw%7D%7D%7D%3D%20X%5E%7BT%7DX%5Cmathbf%7B%5Chat%7Bw%7D%7D-X%5E%7BT%7D%5Cmathbf%7By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5" y="4326426"/>
            <a:ext cx="1819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2567264" y="2859578"/>
            <a:ext cx="7424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92" name="Picture 24" descr="https://latex.codecogs.com/gif.latex?%3D%5Cbegin%7Bbmatrix%7D%20%5Cmathbf%7Bx_%7B1%7D%5E%7BT%7Dx_%7B1%7D%7D%5Chat%7Bw_%7B1%7D%7D&amp;plus;c%5Ccdot%20%5Cmathbf%7Bx_%7B1%7D%5E%7BT%7Dx_%7B1%7D%7D%5Chat%7Bw_%7B2%7D%7D-%5Cmathbf%7Bx_%7B1%7D%5E%7BT%7Dy%7D%5C%5C%20c%5Ccdot%20%5Cmathbf%7Bx_%7B1%7D%5E%7BT%7Dx_%7B1%7D%7D%5Chat%7Bw_%7B1%7D%7D&amp;plus;c%5E%7B2%7D%5Ccdot%20%5Cmathbf%7Bx_%7B1%7D%5E%7BT%7Dx_%7B1%7D%7D%5Chat%7Bw_%7B2%7D%7D-c%5Ccdot%20%5Cmathbf%7Bx_%7B1%7D%5E%7BT%7Dy%7D%20%5Cend%7Bbmatrix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70" y="4326426"/>
            <a:ext cx="28956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4" name="Picture 26" descr="https://latex.codecogs.com/gif.latex?%3D%5Cbegin%7Bbmatrix%7D%20%5Cmathbf%7Bx_%7B1%7D%5E%7BT%7Dx_%7B1%7D%7D%5Chat%7Bw_%7B1%7D%7D&amp;plus;c%5Ccdot%20%5Cmathbf%7Bx_%7B1%7D%5E%7BT%7Dx_%7B1%7D%7D%5Chat%7Bw_%7B2%7D%7D-%5Cmathbf%7Bx_%7B1%7D%5E%7BT%7Dy%7D%5C%5C%20c%28%20%5Cmathbf%7Bx_%7B1%7D%5E%7BT%7Dx_%7B1%7D%7D%5Chat%7Bw_%7B1%7D%7D&amp;plus;c%5Ccdot%20%5Cmathbf%7Bx_%7B1%7D%5E%7BT%7Dx_%7B1%7D%7D%5Chat%7Bw_%7B2%7D%7D-%20%5Cmathbf%7Bx_%7B1%7D%5E%7BT%7Dy%7D%29%20%5Cend%7Bbmatrix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00" y="4326425"/>
            <a:ext cx="26384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6" name="Picture 28" descr="https://latex.codecogs.com/gif.latex?%5Cmathbf%7Bx_%7B1%7D%5E%7BT%7Dx_%7B1%7D%7D%5Chat%7Bw_%7B1%7D%7D&amp;plus;c%5Ccdot%20%5Cmathbf%7Bx_%7B1%7D%5E%7BT%7Dx_%7B1%7D%7D%5Chat%7Bw_%7B2%7D%7D-%5Cmathbf%7Bx_%7B1%7D%5E%7BT%7Dy%7D%3DA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37" y="5061279"/>
            <a:ext cx="24574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https://latex.codecogs.com/gif.latex?%3D%5Cbegin%7Bbmatrix%7D%20A%5C%5C%20c%5Ccdot%20A%20%5Cend%7Bbmatrix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100" y="4984378"/>
            <a:ext cx="6572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0" name="Picture 32" descr="https://latex.codecogs.com/gif.latex?%5Cmathbf%7B%5Chat%7Bw%7D%5E%7B%28i&amp;plus;1%29%7D%7D%3D%5Cmathbf%7B%5Chat%7Bw%7D%5E%7B%28i%29%7D%7D-%5Crho%20%5Cbegin%7Bbmatrix%7D%20A%5C%5C%20c%5Ccdot%20A%20%5Cend%7Bbmatrix%7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437" y="5871632"/>
            <a:ext cx="17716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4703971" y="5958071"/>
            <a:ext cx="4082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w2 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w1 </a:t>
            </a:r>
            <a:r>
              <a:rPr lang="ko-KR" altLang="en-US" sz="1000" dirty="0" smtClean="0"/>
              <a:t>의 움직인 만큼의 </a:t>
            </a:r>
            <a:r>
              <a:rPr lang="en-US" altLang="ko-KR" sz="1000" dirty="0" smtClean="0"/>
              <a:t>c </a:t>
            </a:r>
            <a:r>
              <a:rPr lang="ko-KR" altLang="en-US" sz="1000" dirty="0" smtClean="0"/>
              <a:t>배만큼 움직인다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829786" y="4005022"/>
            <a:ext cx="0" cy="411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29786" y="4416693"/>
            <a:ext cx="1122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174567" y="4416693"/>
            <a:ext cx="655219" cy="84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34" descr="https://latex.codecogs.com/gif.latex?%5Chat%7Bw%7D_%7B1%7D%5E%7B%28i%29%7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16" y="4210857"/>
            <a:ext cx="176822" cy="1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4" name="Picture 36" descr="https://latex.codecogs.com/gif.latex?%5Chat%7Bw%7D_%7B1%7D%5E%7B%28i&amp;plus;1%29%7D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31" y="4183375"/>
            <a:ext cx="274240" cy="15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6" name="Picture 38" descr="https://latex.codecogs.com/gif.latex?%5Chat%7Bw%7D_%7B1%7D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02" y="4326425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08" name="Picture 40" descr="https://latex.codecogs.com/gif.latex?%5Chat%7Bw%7D_%7B2%7D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9" y="5284959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0" name="Picture 42" descr="https://latex.codecogs.com/gif.latex?%5Chat%7Bw%7D_%7B2%7D%5E%7B%28i%29%7D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6" y="4840638"/>
            <a:ext cx="149861" cy="13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12" name="Picture 44" descr="https://latex.codecogs.com/gif.latex?%5Chat%7Bw%7D_%7B2%7D%5E%7B%28i&amp;plus;1%29%7D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7" y="4592284"/>
            <a:ext cx="245144" cy="14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2" name="직선 연결선 71"/>
          <p:cNvCxnSpPr/>
          <p:nvPr/>
        </p:nvCxnSpPr>
        <p:spPr>
          <a:xfrm>
            <a:off x="401669" y="4961466"/>
            <a:ext cx="637502" cy="229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V="1">
            <a:off x="1039171" y="4416693"/>
            <a:ext cx="388471" cy="567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59015" y="4754401"/>
            <a:ext cx="480155" cy="229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V="1">
            <a:off x="1031176" y="4416692"/>
            <a:ext cx="246492" cy="3760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1031176" y="4961466"/>
            <a:ext cx="51506" cy="514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1002890" y="4745526"/>
            <a:ext cx="64927" cy="69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412598" y="4731915"/>
            <a:ext cx="176758" cy="230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1264231" y="4416691"/>
            <a:ext cx="16341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5" idx="7"/>
            <a:endCxn id="83" idx="4"/>
          </p:cNvCxnSpPr>
          <p:nvPr/>
        </p:nvCxnSpPr>
        <p:spPr>
          <a:xfrm flipH="1" flipV="1">
            <a:off x="1035354" y="4815118"/>
            <a:ext cx="39785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18" name="Picture 50" descr="https://latex.codecogs.com/gif.latex?%5Crho%5C%2C%20%28c%5Ccdot%20A%29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02" y="5445953"/>
            <a:ext cx="56197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20" name="Picture 52" descr="https://latex.codecogs.com/gif.latex?%5Crho%5C%2C%20%28A%29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099" y="5012953"/>
            <a:ext cx="361950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직선 화살표 연결선 108"/>
          <p:cNvCxnSpPr>
            <a:stCxn id="7218" idx="0"/>
          </p:cNvCxnSpPr>
          <p:nvPr/>
        </p:nvCxnSpPr>
        <p:spPr>
          <a:xfrm flipH="1" flipV="1">
            <a:off x="529197" y="4908604"/>
            <a:ext cx="473693" cy="53734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7220" idx="0"/>
          </p:cNvCxnSpPr>
          <p:nvPr/>
        </p:nvCxnSpPr>
        <p:spPr>
          <a:xfrm flipH="1" flipV="1">
            <a:off x="1357459" y="4478825"/>
            <a:ext cx="562615" cy="5341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9991898" y="1033421"/>
            <a:ext cx="1927275" cy="1615786"/>
            <a:chOff x="9938210" y="864727"/>
            <a:chExt cx="1927275" cy="1615786"/>
          </a:xfrm>
        </p:grpSpPr>
        <p:cxnSp>
          <p:nvCxnSpPr>
            <p:cNvPr id="7205" name="직선 화살표 연결선 7204"/>
            <p:cNvCxnSpPr/>
            <p:nvPr/>
          </p:nvCxnSpPr>
          <p:spPr>
            <a:xfrm>
              <a:off x="10628535" y="1742981"/>
              <a:ext cx="9975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H="1">
              <a:off x="10149840" y="1742981"/>
              <a:ext cx="478697" cy="669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 flipH="1" flipV="1">
              <a:off x="10628534" y="864727"/>
              <a:ext cx="3" cy="878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10781607" y="1502260"/>
              <a:ext cx="8149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1   2   3</a:t>
              </a:r>
            </a:p>
          </p:txBody>
        </p:sp>
        <p:pic>
          <p:nvPicPr>
            <p:cNvPr id="7226" name="Picture 58" descr="https://latex.codecogs.com/gif.latex?c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9188" y="1810578"/>
              <a:ext cx="84848" cy="84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28" name="Picture 60" descr="https://latex.codecogs.com/gif.latex?2c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7263" y="1939790"/>
              <a:ext cx="1619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30" name="Picture 62" descr="https://latex.codecogs.com/gif.latex?3c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69479" y="2139559"/>
              <a:ext cx="161925" cy="11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8" name="직선 연결선 137"/>
            <p:cNvCxnSpPr/>
            <p:nvPr/>
          </p:nvCxnSpPr>
          <p:spPr>
            <a:xfrm>
              <a:off x="10514493" y="1895426"/>
              <a:ext cx="267114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10781607" y="1742981"/>
              <a:ext cx="86278" cy="152445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10431612" y="2052220"/>
              <a:ext cx="516250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V="1">
              <a:off x="10963855" y="1753980"/>
              <a:ext cx="137077" cy="30823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>
              <a:off x="10294851" y="2214145"/>
              <a:ext cx="832448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flipV="1">
              <a:off x="11101184" y="1772315"/>
              <a:ext cx="208363" cy="44350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0630345" y="1755722"/>
              <a:ext cx="537411" cy="5115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32" name="Picture 64" descr="https://latex.codecogs.com/gif.latex?%5Cmathbf%7Bx_%7B1%7D%7D"/>
            <p:cNvPicPr>
              <a:picLocks noChangeAspect="1" noChangeArrowheads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4035" y="1667540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34" name="Picture 66" descr="https://latex.codecogs.com/gif.latex?%5Cmathbf%7Bx_%7B2%7D%7D"/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8210" y="2375738"/>
              <a:ext cx="171450" cy="104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1" name="Picture 4" descr="https://latex.codecogs.com/gif.latex?%5Cmathbf%7Bx_%7B2%7D%7D%20%3D%20c%5Ccdot%20%5Cmathbf%7Bx_%7B1%7D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213" y="2754710"/>
            <a:ext cx="7810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5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atex.codecogs.com/gif.latex?%5Chat%7Bw%7D_%7B1%7D%5Cmathbf%7Bx_%7B1%7D%7D&amp;plus;%5Chat%7Bw%7D_%7B2%7D%5Cmathbf%7Bx_%7B2%7D%7D%20%3D%20%5Cmathbf%7B%5Chat%7By%7D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8" y="365761"/>
            <a:ext cx="12858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s://latex.codecogs.com/gif.latex?Loss%20%3D%20%28%5Cmathbf%7By%7D-%5Cmathbf%7B%5Chat%7By%7D%7D%29%5E%7BT%7D%28%5Cmathbf%7By%7D-%5Cmathbf%7B%5Chat%7By%7D%7D%29%20%3D%20%28%5Cmathbf%7By%7D-X%5Cmathbf%7B%5Chat%7Bw%7D%7D%29%5E%7BT%7D%28%5Cmathbf%7By%7D-X%5Cmathbf%7B%5Chat%7Bw%7D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7" y="365761"/>
            <a:ext cx="3619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s://latex.codecogs.com/gif.latex?%5Cfrac%7B%5Cpartial%20Loss%7D%7B%5Cpartial%20%5Cmathbf%7B%5Chat%7Bw%7D%7D%7D%3D%20X%5E%7BT%7DX%5Cmathbf%7B%5Chat%7Bw%7D%7D-X%5E%7BT%7D%5Cmathbf%7By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7" y="759952"/>
            <a:ext cx="1819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s://latex.codecogs.com/gif.latex?%3D%5Cbegin%7Bbmatrix%7D%20%5Cmathbf%7Bx_%7B1%7D%5E%7BT%7D%7D%5C%5C%5Cmathbf%7Bx_%7B2%7D%5E%7BT%7D%7D%20%5Cend%7Bbmatrix%7D%5Cbegin%7Bbmatrix%7D%20%5Cmathbf%7Bx_%7B1%7D%7D%20%26%20%5Cmathbf%7Bx_%7B2%7D%7D%20%5Cend%7Bbmatrix%7D%5Cmathbf%7B%5Chat%7Bw%7D%7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30" y="736138"/>
            <a:ext cx="21050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latex.codecogs.com/gif.latex?%5Cmathbf%7B%5Chat%7Bw%7D%7D%3D%5Cbegin%7Bbmatrix%7D%20%5Chat%7Bw%7D_%7B1%7D%20%26%20%5Chat%7Bw%7D_%7B2%7D%20%5Cend%7Bbmatrix%7D%5E%7BT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" y="1201768"/>
            <a:ext cx="1143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latex.codecogs.com/gif.latex?X%20%3D%20%5Cbegin%7Bbmatrix%7D%20%5Cmathbf%7Bx%7D_%7B1%7D%20%26%20%5Cmathbf%7Bx%7D_%7B2%7D%20%5Cend%7Bbmatrix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" y="759952"/>
            <a:ext cx="990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https://latex.codecogs.com/gif.latex?%3D%5Cbegin%7Bbmatrix%7D%20%5Cmathbf%7Bx_%7B1%7D%5E%7BT%7Dx_%7B1%7D%7D%20%26%20%5Cmathbf%7Bx_%7B1%7D%5E%7BT%7Dx_%7B2%7D%7D%5C%5C%5Cmathbf%7Bx_%7B2%7D%5E%7BT%7Dx_%7B1%7D%7D%20%26%20%5Cmathbf%7Bx_%7B2%7D%5E%7BT%7Dx_%7B2%7D%7D%20%5Cend%7Bbmatrix%7D%5B%5Cmathbf%7B%5Chat%7Bw%7D%7D%5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93" y="736138"/>
            <a:ext cx="22383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atex.codecogs.com/gif.latex?%5Cmathbf%7Bx_%7Bi%7D%5E%7BT%7Dx_%7Bi%7D%7D%20%3D%20%5Cleft%20%5C%7C%20%5Cmathbf%7Bx_%7Bi%7D%7D%20%5Cright%20%5C%7C%5E%7B2%7Dcos%5Ctheta%20%2C%20%5C%2C%5Ctheta%20%3D0%5E%7B%5Ccirc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6" y="1649205"/>
            <a:ext cx="18954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86052" y="1649205"/>
            <a:ext cx="2294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</a:t>
            </a:r>
            <a:r>
              <a:rPr lang="ko-KR" altLang="en-US" sz="1000" dirty="0" smtClean="0"/>
              <a:t>자기자신 벡터의 내적은 최대치</a:t>
            </a:r>
            <a:endParaRPr lang="en-US" altLang="ko-KR" sz="1000" dirty="0" smtClean="0"/>
          </a:p>
        </p:txBody>
      </p:sp>
      <p:pic>
        <p:nvPicPr>
          <p:cNvPr id="13" name="Picture 6" descr="https://latex.codecogs.com/gif.latex?%5Cmathbf%7Bx_%7Bi%7D%5E%7BT%7Dx_%7Bj%7D%7D%3D%5Cleft%20%5C%7C%20%5Cmathbf%7Bx_%7Bi%7D%7D%20%5Cright%20%5C%7C%5Cleft%20%5C%7C%20%5Cmathbf%7Bx_%7Bj%7D%7D%20%5Cright%20%5C%7Ccos%5Cthet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6" y="2110071"/>
            <a:ext cx="16287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798929" y="2052220"/>
            <a:ext cx="726597" cy="692237"/>
            <a:chOff x="4886053" y="2066896"/>
            <a:chExt cx="726597" cy="692237"/>
          </a:xfrm>
        </p:grpSpPr>
        <p:cxnSp>
          <p:nvCxnSpPr>
            <p:cNvPr id="15" name="직선 화살표 연결선 14"/>
            <p:cNvCxnSpPr/>
            <p:nvPr/>
          </p:nvCxnSpPr>
          <p:spPr>
            <a:xfrm flipV="1">
              <a:off x="4886053" y="2140672"/>
              <a:ext cx="517220" cy="176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886053" y="2316971"/>
              <a:ext cx="342652" cy="251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8" descr="https://latex.codecogs.com/gif.latex?%5Cvec%7B%5Cmathbf%7Bx_%7Bi%7D%7D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775" y="2066896"/>
              <a:ext cx="1428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https://latex.codecogs.com/gif.latex?%5Cvec%7B%5Cmathbf%7Bx_%7Bj%7D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398" y="2568633"/>
              <a:ext cx="1428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연결선 18"/>
            <p:cNvCxnSpPr/>
            <p:nvPr/>
          </p:nvCxnSpPr>
          <p:spPr>
            <a:xfrm>
              <a:off x="5014838" y="2293322"/>
              <a:ext cx="42541" cy="56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5014838" y="2350222"/>
              <a:ext cx="42542" cy="2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12" descr="https://latex.codecogs.com/gif.latex?%5Cthet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673" y="2303131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직선 연결선 21"/>
          <p:cNvCxnSpPr/>
          <p:nvPr/>
        </p:nvCxnSpPr>
        <p:spPr>
          <a:xfrm>
            <a:off x="2567264" y="2859578"/>
            <a:ext cx="7424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7994" y="3011442"/>
            <a:ext cx="2636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if X is orthogonal </a:t>
            </a:r>
            <a:r>
              <a:rPr lang="en-US" altLang="ko-KR" sz="1400" dirty="0" smtClean="0">
                <a:solidFill>
                  <a:srgbClr val="FF0000"/>
                </a:solidFill>
              </a:rPr>
              <a:t>linearly independent </a:t>
            </a:r>
            <a:r>
              <a:rPr lang="en-US" altLang="ko-KR" sz="1400" dirty="0" smtClean="0"/>
              <a:t>: </a:t>
            </a:r>
          </a:p>
        </p:txBody>
      </p:sp>
      <p:pic>
        <p:nvPicPr>
          <p:cNvPr id="8194" name="Picture 2" descr="https://latex.codecogs.com/gif.latex?%5Cmathbf%7Bx_%7B1%7D%5E%7BT%7Dx_%7B2%7D%7D%3D%5Cleft%20%5C%7C%20%5Cmathbf%7Bx_%7B1%7D%7D%20%5Cright%20%5C%7C%5Cleft%20%5C%7C%20%5Cmathbf%7Bx_%7B2%7D%7D%20%5Cright%20%5C%7Ccos90%5E%7B%5Ccirc%7D%20%3D%20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04" y="3220431"/>
            <a:ext cx="21812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ttps://latex.codecogs.com/gif.latex?%5Cfrac%7B%5Cpartial%20Loss%7D%7B%5Cpartial%20%5Cmathbf%7B%5Chat%7Bw%7D%7D%7D%3D%20X%5E%7BT%7DX%5Cmathbf%7B%5Chat%7Bw%7D%7D-X%5E%7BT%7D%5Cmathbf%7By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64" y="3743651"/>
            <a:ext cx="1819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https://latex.codecogs.com/gif.latex?%3D%5Cbegin%7Bbmatrix%7D%20%5Cmathbf%7Bx_%7B1%7D%5E%7BT%7Dx_%7B1%7D%7D%20%26%20%5Cmathbf%7Bx_%7B1%7D%5E%7BT%7Dx_%7B2%7D%7D%5C%5C%5Cmathbf%7Bx_%7B2%7D%5E%7BT%7Dx_%7B1%7D%7D%20%26%20%5Cmathbf%7Bx_%7B2%7D%5E%7BT%7Dx_%7B2%7D%7D%20%5Cend%7Bbmatrix%7D%5B%5Cmathbf%7B%5Chat%7Bw%7D%7D%5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892" y="3743651"/>
            <a:ext cx="22383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latex.codecogs.com/gif.latex?%5Cbegin%7Bbmatrix%7D%20%5Cmathbf%7Bx_%7B1%7D%5E%7BT%7Dx_%7B1%7D%7D%26%20%5Cmathbf%7Bx_%7B1%7D%5E%7BT%7Dx_%7B2%7D%7D%5C%5C%20%5Cmathbf%7Bx_%7B2%7D%5E%7BT%7Dx_%7B1%7D%7D%20%26%20%5Cmathbf%7Bx_%7B2%7D%5E%7BT%7Dx_%7B2%7D%7D%20%5Cend%7Bbmatrix%7D%3D%5Cbegin%7Bbmatrix%7D%20%5Cmathbf%7Bx_%7B1%7D%5E%7BT%7Dx_%7B1%7D%7D%20%260%20%5C%5C%200%20%26%20%5Cmathbf%7Bx_%7B2%7D%5E%7BT%7Dx_%7B2%7D%7D%20%5Cend%7Bbmatrix%7D%3D%5Cbegin%7Bbmatrix%7D%20%5Cleft%20%5C%7C%20%5Cmathbf%7Bx_%7B1%7D%7D%20%5Cright%20%5C%7C%5E%7B2%7D%20%26%200%5C%5C%200%26%20%5Cleft%20%5C%7C%20%5Cmathbf%7Bx_%7B2%7D%7D%20%5Cright%20%5C%7C%5E%7B2%7D%20%5Cend%7Bbmatrix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01" y="3066861"/>
            <a:ext cx="3781425" cy="4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latex.codecogs.com/gif.latex?%3D%5Cbegin%7Bbmatrix%7D%20%5Cmathbf%7Bx_%7B1%7D%5E%7BT%7Dx_%7B1%7D%7D%5Chat%7Bw_%7B1%7D%7D-%5Cmathbf%7Bx_%7B1%7D%5E%7BT%7Dy%7D%5C%5C%20%5Cmathbf%7Bx_%7B2%7D%5E%7BT%7Dx_%7B2%7D%7D%5Chat%7Bw_%7B2%7D%7D-%5Cmathbf%7Bx_%7B2%7D%5E%7BT%7Dy%7D%20%5Cend%7Bbmatrix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620" y="3743650"/>
            <a:ext cx="14382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8548036" y="3726387"/>
            <a:ext cx="229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w1 </a:t>
            </a:r>
            <a:r>
              <a:rPr lang="ko-KR" altLang="en-US" sz="1000" dirty="0" smtClean="0"/>
              <a:t>은 </a:t>
            </a:r>
            <a:r>
              <a:rPr lang="en-US" altLang="ko-KR" sz="1000" dirty="0" smtClean="0"/>
              <a:t>x1 vector </a:t>
            </a:r>
            <a:r>
              <a:rPr lang="ko-KR" altLang="en-US" sz="1000" dirty="0" smtClean="0"/>
              <a:t>의 영향만 받고</a:t>
            </a:r>
            <a:endParaRPr lang="en-US" altLang="ko-KR" sz="1000" dirty="0" smtClean="0"/>
          </a:p>
          <a:p>
            <a:r>
              <a:rPr lang="en-US" altLang="ko-KR" sz="1000" dirty="0" smtClean="0"/>
              <a:t>   w2 </a:t>
            </a:r>
            <a:r>
              <a:rPr lang="ko-KR" altLang="en-US" sz="1000" dirty="0" smtClean="0"/>
              <a:t>는 </a:t>
            </a:r>
            <a:r>
              <a:rPr lang="en-US" altLang="ko-KR" sz="1000" dirty="0" smtClean="0"/>
              <a:t>x2 vector </a:t>
            </a:r>
            <a:r>
              <a:rPr lang="ko-KR" altLang="en-US" sz="1000" dirty="0" smtClean="0"/>
              <a:t>의 영향만 받음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38" name="직선 화살표 연결선 37"/>
          <p:cNvCxnSpPr/>
          <p:nvPr/>
        </p:nvCxnSpPr>
        <p:spPr>
          <a:xfrm flipV="1">
            <a:off x="829786" y="4005022"/>
            <a:ext cx="0" cy="411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829786" y="4416693"/>
            <a:ext cx="1122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174567" y="4416693"/>
            <a:ext cx="655219" cy="84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4" descr="https://latex.codecogs.com/gif.latex?%5Chat%7Bw%7D_%7B1%7D%5E%7B%28i%29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16" y="4210857"/>
            <a:ext cx="176822" cy="1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6" descr="https://latex.codecogs.com/gif.latex?%5Chat%7Bw%7D_%7B1%7D%5E%7B%28i&amp;plus;1%29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31" y="4183375"/>
            <a:ext cx="274240" cy="15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38" descr="https://latex.codecogs.com/gif.latex?%5Chat%7Bw%7D_%7B1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02" y="4326425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0" descr="https://latex.codecogs.com/gif.latex?%5Chat%7Bw%7D_%7B2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9" y="5284959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2" descr="https://latex.codecogs.com/gif.latex?%5Chat%7Bw%7D_%7B2%7D%5E%7B%28i%29%7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6" y="4840638"/>
            <a:ext cx="149861" cy="13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4" descr="https://latex.codecogs.com/gif.latex?%5Chat%7Bw%7D_%7B2%7D%5E%7B%28i&amp;plus;1%29%7D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7" y="4592284"/>
            <a:ext cx="245144" cy="14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직선 연결선 46"/>
          <p:cNvCxnSpPr/>
          <p:nvPr/>
        </p:nvCxnSpPr>
        <p:spPr>
          <a:xfrm>
            <a:off x="401669" y="4961466"/>
            <a:ext cx="637502" cy="229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1039171" y="4416693"/>
            <a:ext cx="388471" cy="567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559015" y="4754401"/>
            <a:ext cx="480155" cy="229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1031176" y="4416692"/>
            <a:ext cx="246492" cy="3760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1031176" y="4961466"/>
            <a:ext cx="51506" cy="514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1002890" y="4745526"/>
            <a:ext cx="64927" cy="69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/>
          <p:cNvCxnSpPr/>
          <p:nvPr/>
        </p:nvCxnSpPr>
        <p:spPr>
          <a:xfrm flipV="1">
            <a:off x="412598" y="4731915"/>
            <a:ext cx="176758" cy="230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>
            <a:off x="1264231" y="4416691"/>
            <a:ext cx="16341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51" idx="7"/>
            <a:endCxn id="52" idx="4"/>
          </p:cNvCxnSpPr>
          <p:nvPr/>
        </p:nvCxnSpPr>
        <p:spPr>
          <a:xfrm flipH="1" flipV="1">
            <a:off x="1035354" y="4815118"/>
            <a:ext cx="39785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8202" idx="0"/>
          </p:cNvCxnSpPr>
          <p:nvPr/>
        </p:nvCxnSpPr>
        <p:spPr>
          <a:xfrm flipH="1" flipV="1">
            <a:off x="502100" y="4887054"/>
            <a:ext cx="629908" cy="58864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8200" idx="1"/>
          </p:cNvCxnSpPr>
          <p:nvPr/>
        </p:nvCxnSpPr>
        <p:spPr>
          <a:xfrm flipH="1" flipV="1">
            <a:off x="1335407" y="4459246"/>
            <a:ext cx="22364" cy="59102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 descr="https://latex.codecogs.com/gif.latex?%5Crho%20%28%5Cmathbf%7Bx_%7B1%7D%5E%7BT%7Dx_%7B1%7D%7D%5Chat%7Bw%7D_%7B1%7D-%5Cmathbf%7Bx_%7B1%7D%5E%7BT%7Dy%7D%2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71" y="4961403"/>
            <a:ext cx="1176449" cy="17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latex.codecogs.com/gif.latex?%5Crho%20%28%5Cmathbf%7Bx_%7B2%7D%5E%7BT%7Dx_%7B2%7D%7D%5Chat%7Bw%7D_%7B2%7D-%5Cmathbf%7Bx_%7B2%7D%5E%7BT%7Dy%7D%29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46" y="5475694"/>
            <a:ext cx="1176923" cy="17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297846" y="5803944"/>
            <a:ext cx="2294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</a:t>
            </a:r>
            <a:r>
              <a:rPr lang="ko-KR" altLang="en-US" sz="1000" dirty="0" smtClean="0"/>
              <a:t>둘이 움직이는데 전혀 상관 없음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80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atex.codecogs.com/gif.latex?%5Chat%7Bw%7D_%7B1%7D%5Cmathbf%7Bx_%7B1%7D%7D&amp;plus;%5Chat%7Bw%7D_%7B2%7D%5Cmathbf%7Bx_%7B2%7D%7D%20%3D%20%5Cmathbf%7B%5Chat%7By%7D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48" y="365761"/>
            <a:ext cx="12858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s://latex.codecogs.com/gif.latex?Loss%20%3D%20%28%5Cmathbf%7By%7D-%5Cmathbf%7B%5Chat%7By%7D%7D%29%5E%7BT%7D%28%5Cmathbf%7By%7D-%5Cmathbf%7B%5Chat%7By%7D%7D%29%20%3D%20%28%5Cmathbf%7By%7D-X%5Cmathbf%7B%5Chat%7Bw%7D%7D%29%5E%7BT%7D%28%5Cmathbf%7By%7D-X%5Cmathbf%7B%5Chat%7Bw%7D%7D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7" y="365761"/>
            <a:ext cx="3619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ttps://latex.codecogs.com/gif.latex?%5Cfrac%7B%5Cpartial%20Loss%7D%7B%5Cpartial%20%5Cmathbf%7B%5Chat%7Bw%7D%7D%7D%3D%20X%5E%7BT%7DX%5Cmathbf%7B%5Chat%7Bw%7D%7D-X%5E%7BT%7D%5Cmathbf%7By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7" y="759952"/>
            <a:ext cx="1819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0" descr="https://latex.codecogs.com/gif.latex?%3D%5Cbegin%7Bbmatrix%7D%20%5Cmathbf%7Bx_%7B1%7D%5E%7BT%7D%7D%5C%5C%5Cmathbf%7Bx_%7B2%7D%5E%7BT%7D%7D%20%5Cend%7Bbmatrix%7D%5Cbegin%7Bbmatrix%7D%20%5Cmathbf%7Bx_%7B1%7D%7D%20%26%20%5Cmathbf%7Bx_%7B2%7D%7D%20%5Cend%7Bbmatrix%7D%5Cmathbf%7B%5Chat%7Bw%7D%7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30" y="736138"/>
            <a:ext cx="21050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latex.codecogs.com/gif.latex?%5Cmathbf%7B%5Chat%7Bw%7D%7D%3D%5Cbegin%7Bbmatrix%7D%20%5Chat%7Bw%7D_%7B1%7D%20%26%20%5Chat%7Bw%7D_%7B2%7D%20%5Cend%7Bbmatrix%7D%5E%7BT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" y="1201768"/>
            <a:ext cx="1143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latex.codecogs.com/gif.latex?X%20%3D%20%5Cbegin%7Bbmatrix%7D%20%5Cmathbf%7Bx%7D_%7B1%7D%20%26%20%5Cmathbf%7Bx%7D_%7B2%7D%20%5Cend%7Bbmatrix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6" y="759952"/>
            <a:ext cx="99060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https://latex.codecogs.com/gif.latex?%3D%5Cbegin%7Bbmatrix%7D%20%5Cmathbf%7Bx_%7B1%7D%5E%7BT%7Dx_%7B1%7D%7D%20%26%20%5Cmathbf%7Bx_%7B1%7D%5E%7BT%7Dx_%7B2%7D%7D%5C%5C%5Cmathbf%7Bx_%7B2%7D%5E%7BT%7Dx_%7B1%7D%7D%20%26%20%5Cmathbf%7Bx_%7B2%7D%5E%7BT%7Dx_%7B2%7D%7D%20%5Cend%7Bbmatrix%7D%5B%5Cmathbf%7B%5Chat%7Bw%7D%7D%5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993" y="736138"/>
            <a:ext cx="22383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atex.codecogs.com/gif.latex?%5Cmathbf%7Bx_%7Bi%7D%5E%7BT%7Dx_%7Bi%7D%7D%20%3D%20%5Cleft%20%5C%7C%20%5Cmathbf%7Bx_%7Bi%7D%7D%20%5Cright%20%5C%7C%5E%7B2%7Dcos%5Ctheta%20%2C%20%5C%2C%5Ctheta%20%3D0%5E%7B%5Ccirc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6" y="1649205"/>
            <a:ext cx="18954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886052" y="1649205"/>
            <a:ext cx="2294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… </a:t>
            </a:r>
            <a:r>
              <a:rPr lang="ko-KR" altLang="en-US" sz="1000" dirty="0" smtClean="0"/>
              <a:t>자기자신 벡터의 내적은 최대치</a:t>
            </a:r>
            <a:endParaRPr lang="en-US" altLang="ko-KR" sz="1000" dirty="0" smtClean="0"/>
          </a:p>
        </p:txBody>
      </p:sp>
      <p:pic>
        <p:nvPicPr>
          <p:cNvPr id="13" name="Picture 6" descr="https://latex.codecogs.com/gif.latex?%5Cmathbf%7Bx_%7Bi%7D%5E%7BT%7Dx_%7Bj%7D%7D%3D%5Cleft%20%5C%7C%20%5Cmathbf%7Bx_%7Bi%7D%7D%20%5Cright%20%5C%7C%5Cleft%20%5C%7C%20%5Cmathbf%7Bx_%7Bj%7D%7D%20%5Cright%20%5C%7Ccos%5Ctheta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6" y="2110071"/>
            <a:ext cx="16287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798929" y="2052220"/>
            <a:ext cx="726597" cy="692237"/>
            <a:chOff x="4886053" y="2066896"/>
            <a:chExt cx="726597" cy="692237"/>
          </a:xfrm>
        </p:grpSpPr>
        <p:cxnSp>
          <p:nvCxnSpPr>
            <p:cNvPr id="15" name="직선 화살표 연결선 14"/>
            <p:cNvCxnSpPr/>
            <p:nvPr/>
          </p:nvCxnSpPr>
          <p:spPr>
            <a:xfrm flipV="1">
              <a:off x="4886053" y="2140672"/>
              <a:ext cx="517220" cy="176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886053" y="2316971"/>
              <a:ext cx="342652" cy="2516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8" descr="https://latex.codecogs.com/gif.latex?%5Cvec%7B%5Cmathbf%7Bx_%7Bi%7D%7D%7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9775" y="2066896"/>
              <a:ext cx="142875" cy="161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https://latex.codecogs.com/gif.latex?%5Cvec%7B%5Cmathbf%7Bx_%7Bj%7D%7D%7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0398" y="2568633"/>
              <a:ext cx="142875" cy="190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직선 연결선 18"/>
            <p:cNvCxnSpPr/>
            <p:nvPr/>
          </p:nvCxnSpPr>
          <p:spPr>
            <a:xfrm>
              <a:off x="5014838" y="2293322"/>
              <a:ext cx="42541" cy="569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>
              <a:off x="5014838" y="2350222"/>
              <a:ext cx="42542" cy="23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12" descr="https://latex.codecogs.com/gif.latex?%5Cthet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4673" y="2303131"/>
              <a:ext cx="857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직선 연결선 21"/>
          <p:cNvCxnSpPr/>
          <p:nvPr/>
        </p:nvCxnSpPr>
        <p:spPr>
          <a:xfrm>
            <a:off x="2567264" y="2859578"/>
            <a:ext cx="74246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7994" y="3011442"/>
            <a:ext cx="2636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if X is </a:t>
            </a:r>
            <a:r>
              <a:rPr lang="en-US" altLang="ko-KR" sz="1400" dirty="0" smtClean="0">
                <a:solidFill>
                  <a:srgbClr val="FF0000"/>
                </a:solidFill>
              </a:rPr>
              <a:t>linearly independent </a:t>
            </a:r>
            <a:r>
              <a:rPr lang="en-US" altLang="ko-KR" sz="1400" dirty="0" smtClean="0"/>
              <a:t>: </a:t>
            </a:r>
          </a:p>
        </p:txBody>
      </p:sp>
      <p:pic>
        <p:nvPicPr>
          <p:cNvPr id="9218" name="Picture 2" descr="https://latex.codecogs.com/gif.latex?%5Cmathbf%7Bx_%7B1%7D%5E%7BT%7Dx_%7B2%7D%7D%3D%5Cleft%20%5C%7C%20%5Cmathbf%7Bx_%7B1%7D%7D%20%5Cright%20%5C%7C%5Cleft%20%5C%7C%20%5Cmathbf%7Bx_%7B2%7D%7D%20%5Cright%20%5C%7Ccos%5Cthet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590" y="3065187"/>
            <a:ext cx="1714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 descr="https://latex.codecogs.com/gif.latex?%5Cfrac%7B%5Cpartial%20Loss%7D%7B%5Cpartial%20%5Cmathbf%7B%5Chat%7Bw%7D%7D%7D%3D%20X%5E%7BT%7DX%5Cmathbf%7B%5Chat%7Bw%7D%7D-X%5E%7BT%7D%5Cmathbf%7By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617" y="3586906"/>
            <a:ext cx="1819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2" descr="https://latex.codecogs.com/gif.latex?%3D%5Cbegin%7Bbmatrix%7D%20%5Cmathbf%7Bx_%7B1%7D%5E%7BT%7Dx_%7B1%7D%7D%20%26%20%5Cmathbf%7Bx_%7B1%7D%5E%7BT%7Dx_%7B2%7D%7D%5C%5C%5Cmathbf%7Bx_%7B2%7D%5E%7BT%7Dx_%7B1%7D%7D%20%26%20%5Cmathbf%7Bx_%7B2%7D%5E%7BT%7Dx_%7B2%7D%7D%20%5Cend%7Bbmatrix%7D%5B%5Cmathbf%7B%5Chat%7Bw%7D%7D%5D-%5Cbegin%7Bbmatrix%7D%20%5Cmathbf%7Bx_%7B1%7D%5E%7BT%7Dy%7D%5C%5C%20%5Cmathbf%7Bx_%7B2%7D%5E%7BT%7Dy%7D%20%5Cend%7Bbmatrix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29" y="3584487"/>
            <a:ext cx="22383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4" descr="https://latex.codecogs.com/gif.latex?%3D%5Cbegin%7Bbmatrix%7D%20%5Cmathbf%7Bx_%7B1%7D%5E%7BT%7Dx_%7B1%7D%7D%5Chat%7Bw%7D_%7B1%7D&amp;plus;%20%5Cmathbf%7Bx_%7B1%7D%5E%7BT%7Dx_%7B2%7D%7D%5Chat%7Bw%7D_%7B2%7D-%5Cmathbf%7Bx_%7B1%7D%5E%7BT%7Dy%7D%5C%5C%20%5Cmathbf%7Bx_%7B2%7D%5E%7BT%7Dx_%7B1%7D%7D%5Chat%7Bw%7D_%7B1%7D&amp;plus;%20%5Cmathbf%7Bx_%7B2%7D%5E%7BT%7Dx_%7B2%7D%7D%5Chat%7Bw%7D_%7B2%7D-%5Cmathbf%7Bx_%7B2%7D%5E%7BT%7Dy%7D%20%5Cend%7Bbmatrix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341" y="3584487"/>
            <a:ext cx="222885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/>
          <p:cNvCxnSpPr/>
          <p:nvPr/>
        </p:nvCxnSpPr>
        <p:spPr>
          <a:xfrm flipV="1">
            <a:off x="829786" y="4005022"/>
            <a:ext cx="0" cy="411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829786" y="4416693"/>
            <a:ext cx="11222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174567" y="4416693"/>
            <a:ext cx="655219" cy="844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4" descr="https://latex.codecogs.com/gif.latex?%5Chat%7Bw%7D_%7B1%7D%5E%7B%28i%29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16" y="4210857"/>
            <a:ext cx="176822" cy="16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6" descr="https://latex.codecogs.com/gif.latex?%5Chat%7Bw%7D_%7B1%7D%5E%7B%28i&amp;plus;1%29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531" y="4183375"/>
            <a:ext cx="274240" cy="15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8" descr="https://latex.codecogs.com/gif.latex?%5Chat%7Bw%7D_%7B1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02" y="4326425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0" descr="https://latex.codecogs.com/gif.latex?%5Chat%7Bw%7D_%7B2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9" y="5284959"/>
            <a:ext cx="1809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2" descr="https://latex.codecogs.com/gif.latex?%5Chat%7Bw%7D_%7B2%7D%5E%7B%28i%29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06" y="4840638"/>
            <a:ext cx="149861" cy="13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4" descr="https://latex.codecogs.com/gif.latex?%5Chat%7Bw%7D_%7B2%7D%5E%7B%28i&amp;plus;1%29%7D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7" y="4592284"/>
            <a:ext cx="245144" cy="14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연결선 36"/>
          <p:cNvCxnSpPr/>
          <p:nvPr/>
        </p:nvCxnSpPr>
        <p:spPr>
          <a:xfrm>
            <a:off x="401669" y="4961466"/>
            <a:ext cx="637502" cy="229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1039171" y="4416693"/>
            <a:ext cx="388471" cy="56768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59015" y="4754401"/>
            <a:ext cx="480155" cy="229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1031176" y="4416692"/>
            <a:ext cx="246492" cy="37602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1031176" y="4961466"/>
            <a:ext cx="51506" cy="514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002890" y="4745526"/>
            <a:ext cx="64927" cy="695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412598" y="4731915"/>
            <a:ext cx="176758" cy="2307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264231" y="4416691"/>
            <a:ext cx="163411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1" idx="7"/>
            <a:endCxn id="42" idx="4"/>
          </p:cNvCxnSpPr>
          <p:nvPr/>
        </p:nvCxnSpPr>
        <p:spPr>
          <a:xfrm flipH="1" flipV="1">
            <a:off x="1035354" y="4815118"/>
            <a:ext cx="39785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9222" idx="0"/>
          </p:cNvCxnSpPr>
          <p:nvPr/>
        </p:nvCxnSpPr>
        <p:spPr>
          <a:xfrm flipH="1" flipV="1">
            <a:off x="502100" y="4887054"/>
            <a:ext cx="803169" cy="69604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9220" idx="1"/>
          </p:cNvCxnSpPr>
          <p:nvPr/>
        </p:nvCxnSpPr>
        <p:spPr>
          <a:xfrm flipH="1" flipV="1">
            <a:off x="1335407" y="4459246"/>
            <a:ext cx="64191" cy="605828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https://latex.codecogs.com/gif.latex?%5Crho%20%28%5Cmathbf%7Bx_%7B1%7D%5E%7BT%7Dx_%7B1%7D%7D%5Chat%7Bw_%7B1%7D%7D&amp;plus;%5Cmathbf%7Bx_%7B1%7D%5E%7BT%7Dx_%7B2%7D%7D%5Chat%7Bw_%7B2%7D%7D-%5Cmathbf%7Bx_%7B1%7D%5E%7BT%7Dy%7D%2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98" y="4969006"/>
            <a:ext cx="2031141" cy="19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latex.codecogs.com/gif.latex?%5Crho%20%28%5Cmathbf%7Bx_%7B2%7D%5E%7BT%7Dx_%7B1%7D%7D%5Chat%7Bw_%7B1%7D%7D&amp;plus;%5Cmathbf%7Bx_%7B2%7D%5E%7BT%7Dx_%7B2%7D%7D%5Chat%7Bw_%7B2%7D%7D-%5Cmathbf%7Bx_%7B2%7D%5E%7BT%7Dy%7D%2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4" y="5583094"/>
            <a:ext cx="211455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5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2501793" y="338474"/>
            <a:ext cx="0" cy="2053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501793" y="2391718"/>
            <a:ext cx="25270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772745" y="2391718"/>
            <a:ext cx="1729048" cy="1105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latex.codecogs.com/gif.latex?x_%7B1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64" y="2206491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atex.codecogs.com/gif.latex?x_%7B2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516" y="2413094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/>
          <p:cNvSpPr/>
          <p:nvPr/>
        </p:nvSpPr>
        <p:spPr>
          <a:xfrm>
            <a:off x="2721388" y="2827702"/>
            <a:ext cx="71350" cy="71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4" name="Picture 8" descr="https://latex.codecogs.com/gif.latex?%5Cbegin%7Bbmatrix%7D%20x_%7B1%7D%5C%5C%20x_%7B2%7D%20%5Cend%7Bbmatrix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64" y="2944514"/>
            <a:ext cx="27622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직선 연결선 24"/>
          <p:cNvCxnSpPr>
            <a:endCxn id="23" idx="3"/>
          </p:cNvCxnSpPr>
          <p:nvPr/>
        </p:nvCxnSpPr>
        <p:spPr>
          <a:xfrm flipV="1">
            <a:off x="1713469" y="2888383"/>
            <a:ext cx="1018368" cy="104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2773469" y="2391718"/>
            <a:ext cx="669048" cy="49666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endCxn id="23" idx="0"/>
          </p:cNvCxnSpPr>
          <p:nvPr/>
        </p:nvCxnSpPr>
        <p:spPr>
          <a:xfrm>
            <a:off x="2757063" y="1592022"/>
            <a:ext cx="0" cy="1235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502392" y="1503258"/>
            <a:ext cx="254671" cy="783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 flipH="1" flipV="1">
            <a:off x="2721388" y="1560194"/>
            <a:ext cx="71350" cy="821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6" name="Picture 10" descr="https://latex.codecogs.com/gif.latex?%5Chat%7By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71" y="1398269"/>
            <a:ext cx="85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직선 연결선 59"/>
          <p:cNvCxnSpPr/>
          <p:nvPr/>
        </p:nvCxnSpPr>
        <p:spPr>
          <a:xfrm>
            <a:off x="6181551" y="2230679"/>
            <a:ext cx="649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https://latex.codecogs.com/gif.latex?x_%7B1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424" y="2391718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s://latex.codecogs.com/gif.latex?%5Cti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86" y="2400194"/>
            <a:ext cx="106999" cy="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직선 연결선 66"/>
          <p:cNvCxnSpPr/>
          <p:nvPr/>
        </p:nvCxnSpPr>
        <p:spPr>
          <a:xfrm>
            <a:off x="6180534" y="2917931"/>
            <a:ext cx="649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" descr="https://latex.codecogs.com/gif.latex?x_%7B2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424" y="3097257"/>
            <a:ext cx="1524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2" descr="https://latex.codecogs.com/gif.latex?%5Cti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85" y="3089099"/>
            <a:ext cx="107000" cy="9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https://latex.codecogs.com/gif.latex?%3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66" y="2424006"/>
            <a:ext cx="188467" cy="7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8" descr="https://latex.codecogs.com/gif.latex?%3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66" y="3113400"/>
            <a:ext cx="188467" cy="7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직선 연결선 74"/>
          <p:cNvCxnSpPr>
            <a:endCxn id="53" idx="0"/>
          </p:cNvCxnSpPr>
          <p:nvPr/>
        </p:nvCxnSpPr>
        <p:spPr>
          <a:xfrm flipV="1">
            <a:off x="2757063" y="1642294"/>
            <a:ext cx="0" cy="564197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V="1">
            <a:off x="2757063" y="2206491"/>
            <a:ext cx="0" cy="6212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8152866" y="2201488"/>
            <a:ext cx="60874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8152866" y="2970319"/>
            <a:ext cx="608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>
            <a:off x="9341586" y="2687686"/>
            <a:ext cx="6087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9950336" y="2687686"/>
            <a:ext cx="60874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10" descr="https://latex.codecogs.com/gif.latex?%5Chat%7By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473" y="2808394"/>
            <a:ext cx="857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latex.codecogs.com/gif.latex?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241" y="905597"/>
            <a:ext cx="8572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직선 연결선 91"/>
          <p:cNvCxnSpPr/>
          <p:nvPr/>
        </p:nvCxnSpPr>
        <p:spPr>
          <a:xfrm>
            <a:off x="2502391" y="963633"/>
            <a:ext cx="254671" cy="783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타원 4100"/>
          <p:cNvSpPr/>
          <p:nvPr/>
        </p:nvSpPr>
        <p:spPr>
          <a:xfrm>
            <a:off x="2721387" y="1006593"/>
            <a:ext cx="71351" cy="569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05" name="직선 화살표 연결선 4104"/>
          <p:cNvCxnSpPr>
            <a:endCxn id="53" idx="4"/>
          </p:cNvCxnSpPr>
          <p:nvPr/>
        </p:nvCxnSpPr>
        <p:spPr>
          <a:xfrm>
            <a:off x="2757061" y="1055218"/>
            <a:ext cx="2" cy="5049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22" name="Picture 26" descr="https://latex.codecogs.com/gif.latex?%28y-%5Chat%7By%7D%29%5E%7B2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88" y="3850341"/>
            <a:ext cx="571500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https://latex.codecogs.com/gif.latex?%28y-%5Chat%7By%7D%2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280" y="1217294"/>
            <a:ext cx="5048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 descr="https://latex.codecogs.com/gif.latex?%3D%20Loss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85" y="3906788"/>
            <a:ext cx="53340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4" name="직선 화살표 연결선 113"/>
          <p:cNvCxnSpPr/>
          <p:nvPr/>
        </p:nvCxnSpPr>
        <p:spPr>
          <a:xfrm flipH="1">
            <a:off x="848945" y="5276235"/>
            <a:ext cx="1729048" cy="1105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>
            <a:off x="2577993" y="5276235"/>
            <a:ext cx="25270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V="1">
            <a:off x="2577655" y="3624349"/>
            <a:ext cx="338" cy="1653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9" name="그룹 4158"/>
          <p:cNvGrpSpPr/>
          <p:nvPr/>
        </p:nvGrpSpPr>
        <p:grpSpPr>
          <a:xfrm>
            <a:off x="1563529" y="2396539"/>
            <a:ext cx="2654505" cy="2694469"/>
            <a:chOff x="1563529" y="2396539"/>
            <a:chExt cx="2654505" cy="2694469"/>
          </a:xfrm>
        </p:grpSpPr>
        <p:sp>
          <p:nvSpPr>
            <p:cNvPr id="4133" name="원호 4132"/>
            <p:cNvSpPr/>
            <p:nvPr/>
          </p:nvSpPr>
          <p:spPr>
            <a:xfrm>
              <a:off x="1967493" y="2730712"/>
              <a:ext cx="2104844" cy="2360296"/>
            </a:xfrm>
            <a:prstGeom prst="arc">
              <a:avLst>
                <a:gd name="adj1" fmla="val 8245"/>
                <a:gd name="adj2" fmla="val 107999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5" name="원호 4134"/>
            <p:cNvSpPr/>
            <p:nvPr/>
          </p:nvSpPr>
          <p:spPr>
            <a:xfrm rot="7906997">
              <a:off x="1855874" y="2682932"/>
              <a:ext cx="2234956" cy="2341043"/>
            </a:xfrm>
            <a:prstGeom prst="arc">
              <a:avLst>
                <a:gd name="adj1" fmla="val 16200000"/>
                <a:gd name="adj2" fmla="val 9841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원호 121"/>
            <p:cNvSpPr/>
            <p:nvPr/>
          </p:nvSpPr>
          <p:spPr>
            <a:xfrm rot="7906997">
              <a:off x="1814220" y="2448093"/>
              <a:ext cx="2238253" cy="2498717"/>
            </a:xfrm>
            <a:prstGeom prst="arc">
              <a:avLst>
                <a:gd name="adj1" fmla="val 15741081"/>
                <a:gd name="adj2" fmla="val 47264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원호 122"/>
            <p:cNvSpPr/>
            <p:nvPr/>
          </p:nvSpPr>
          <p:spPr>
            <a:xfrm rot="7906997">
              <a:off x="1771655" y="2188413"/>
              <a:ext cx="2238253" cy="2654505"/>
            </a:xfrm>
            <a:prstGeom prst="arc">
              <a:avLst>
                <a:gd name="adj1" fmla="val 15406018"/>
                <a:gd name="adj2" fmla="val 50158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9" name="직선 연결선 138"/>
          <p:cNvCxnSpPr/>
          <p:nvPr/>
        </p:nvCxnSpPr>
        <p:spPr>
          <a:xfrm>
            <a:off x="1434685" y="6015000"/>
            <a:ext cx="2187106" cy="62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3621792" y="5281479"/>
            <a:ext cx="882095" cy="74298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H="1" flipV="1">
            <a:off x="3621791" y="4873636"/>
            <a:ext cx="1" cy="115038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8" name="타원 4157"/>
          <p:cNvSpPr/>
          <p:nvPr/>
        </p:nvSpPr>
        <p:spPr>
          <a:xfrm>
            <a:off x="3559295" y="4816282"/>
            <a:ext cx="122205" cy="1089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Picture 48" descr="https://latex.codecogs.com/gif.latex?Los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623" y="3850042"/>
            <a:ext cx="3524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TextBox 150"/>
          <p:cNvSpPr txBox="1"/>
          <p:nvPr/>
        </p:nvSpPr>
        <p:spPr>
          <a:xfrm>
            <a:off x="8761615" y="5181298"/>
            <a:ext cx="25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만약 </a:t>
            </a:r>
            <a:r>
              <a:rPr lang="en-US" altLang="ko-KR" sz="1000" dirty="0" smtClean="0"/>
              <a:t>x1 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x2 </a:t>
            </a:r>
            <a:r>
              <a:rPr lang="ko-KR" altLang="en-US" sz="1000" dirty="0" smtClean="0"/>
              <a:t>가 </a:t>
            </a:r>
            <a:r>
              <a:rPr lang="ko-KR" altLang="en-US" sz="1000" dirty="0" err="1" smtClean="0"/>
              <a:t>상수배</a:t>
            </a:r>
            <a:r>
              <a:rPr lang="ko-KR" altLang="en-US" sz="1000" dirty="0" smtClean="0"/>
              <a:t> 관계에 있다면</a:t>
            </a:r>
            <a:r>
              <a:rPr lang="en-US" altLang="ko-KR" sz="1000" dirty="0" smtClean="0"/>
              <a:t>?</a:t>
            </a:r>
          </a:p>
        </p:txBody>
      </p:sp>
      <p:pic>
        <p:nvPicPr>
          <p:cNvPr id="66" name="Picture 50" descr="https://latex.codecogs.com/gif.latex?x_%7B2%7D%3Dcx_%7B1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620" y="5486301"/>
            <a:ext cx="6286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52" descr="https://latex.codecogs.com/gif.latex?%3D-2cx_%7B1%7D%28y%20-%20w_%7B1%7Dx_%7B1%7D%20-%20w_%7B2%7Dx_%7B2%7D%29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061" y="5747185"/>
            <a:ext cx="19907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/>
          <p:cNvSpPr txBox="1"/>
          <p:nvPr/>
        </p:nvSpPr>
        <p:spPr>
          <a:xfrm>
            <a:off x="8766918" y="6006067"/>
            <a:ext cx="25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 w2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w1 </a:t>
            </a:r>
            <a:r>
              <a:rPr lang="ko-KR" altLang="en-US" sz="1000" dirty="0" smtClean="0"/>
              <a:t>보다 </a:t>
            </a:r>
            <a:r>
              <a:rPr lang="en-US" altLang="ko-KR" sz="1000" dirty="0" smtClean="0"/>
              <a:t>c </a:t>
            </a:r>
            <a:r>
              <a:rPr lang="ko-KR" altLang="en-US" sz="1000" dirty="0" smtClean="0"/>
              <a:t>배만큼 더 움직임</a:t>
            </a:r>
            <a:r>
              <a:rPr lang="en-US" altLang="ko-KR" sz="1000" dirty="0" smtClean="0"/>
              <a:t>.</a:t>
            </a:r>
          </a:p>
        </p:txBody>
      </p:sp>
      <p:cxnSp>
        <p:nvCxnSpPr>
          <p:cNvPr id="77" name="직선 화살표 연결선 76"/>
          <p:cNvCxnSpPr/>
          <p:nvPr/>
        </p:nvCxnSpPr>
        <p:spPr>
          <a:xfrm flipH="1" flipV="1">
            <a:off x="4128783" y="5283679"/>
            <a:ext cx="354722" cy="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/>
          <p:cNvCxnSpPr/>
          <p:nvPr/>
        </p:nvCxnSpPr>
        <p:spPr>
          <a:xfrm flipV="1">
            <a:off x="1434685" y="5716626"/>
            <a:ext cx="432786" cy="304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1867472" y="5724273"/>
            <a:ext cx="1611333" cy="229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 flipV="1">
            <a:off x="3477779" y="5280975"/>
            <a:ext cx="636155" cy="4738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3476743" y="4998210"/>
            <a:ext cx="867" cy="7412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타원 191"/>
          <p:cNvSpPr/>
          <p:nvPr/>
        </p:nvSpPr>
        <p:spPr>
          <a:xfrm>
            <a:off x="3400056" y="4925193"/>
            <a:ext cx="122205" cy="1089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화살표 연결선 112"/>
          <p:cNvCxnSpPr/>
          <p:nvPr/>
        </p:nvCxnSpPr>
        <p:spPr>
          <a:xfrm flipH="1" flipV="1">
            <a:off x="3476743" y="5744401"/>
            <a:ext cx="153040" cy="28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4204" idx="1"/>
          </p:cNvCxnSpPr>
          <p:nvPr/>
        </p:nvCxnSpPr>
        <p:spPr>
          <a:xfrm flipH="1" flipV="1">
            <a:off x="4367996" y="5321315"/>
            <a:ext cx="280940" cy="672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/>
          <p:cNvCxnSpPr>
            <a:stCxn id="4202" idx="0"/>
          </p:cNvCxnSpPr>
          <p:nvPr/>
        </p:nvCxnSpPr>
        <p:spPr>
          <a:xfrm flipH="1" flipV="1">
            <a:off x="1674813" y="5895743"/>
            <a:ext cx="301890" cy="269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8761614" y="4879988"/>
            <a:ext cx="321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만약 </a:t>
            </a:r>
            <a:r>
              <a:rPr lang="en-US" altLang="ko-KR" sz="1000" dirty="0" smtClean="0"/>
              <a:t>x1 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x2 </a:t>
            </a:r>
            <a:r>
              <a:rPr lang="ko-KR" altLang="en-US" sz="1000" dirty="0" smtClean="0"/>
              <a:t>가 관계가 없다면 서로 갈길 가겠지</a:t>
            </a:r>
            <a:r>
              <a:rPr lang="en-US" altLang="ko-KR" sz="1000" dirty="0" smtClean="0"/>
              <a:t>?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8761614" y="4570061"/>
            <a:ext cx="32170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지금은 스칼라로 쓰여있어 </a:t>
            </a:r>
            <a:r>
              <a:rPr lang="ko-KR" altLang="en-US" sz="1000" dirty="0" err="1" smtClean="0"/>
              <a:t>상관있음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4168" name="Picture 72" descr="https://latex.codecogs.com/gif.latex?w_%7B1%7Dx_%7B1%7D&amp;plus;w_%7B2%7Dx_%7B2%7D%20%3D%20%5Chat%7By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08" y="1460442"/>
            <a:ext cx="1238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0" name="Picture 74" descr="https://latex.codecogs.com/gif.latex?w_%7B1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38" y="2412321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2" name="Picture 76" descr="https://latex.codecogs.com/gif.latex?w_%7B2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737" y="3097257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4" name="Picture 78" descr="https://latex.codecogs.com/gif.latex?w_%7B1%7Dx_%7B1%7D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86" y="2415930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6" name="Picture 80" descr="https://latex.codecogs.com/gif.latex?w_%7B2%7Dx_%7B2%7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886" y="3113400"/>
            <a:ext cx="34290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0" name="Picture 84" descr="https://latex.codecogs.com/gif.latex?%5Cunderset%7B%5Cmathbf%7Bw%7D%7D%7Bmin%7D%28y-%5Chat%7By%7D%29%5E%7B2%7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299" y="3859777"/>
            <a:ext cx="8953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그룹 119"/>
          <p:cNvGrpSpPr/>
          <p:nvPr/>
        </p:nvGrpSpPr>
        <p:grpSpPr>
          <a:xfrm>
            <a:off x="9348619" y="3784023"/>
            <a:ext cx="1906814" cy="348153"/>
            <a:chOff x="9348619" y="3784023"/>
            <a:chExt cx="1906814" cy="348153"/>
          </a:xfrm>
        </p:grpSpPr>
        <p:pic>
          <p:nvPicPr>
            <p:cNvPr id="4178" name="Picture 82" descr="https://latex.codecogs.com/gif.latex?%5Cfrac%7B%5Cpartial%20Loss%7D%7B%5Cpartial%20%5Cmathbf%7Bw%7D%7D%3D%200%2C%5C%2C%5C%2C%5Cmathbf%7Bw%7D%3D%5Cbegin%7Bbmatrix%7D%20w_%7B1%7D%20%26%20w_%7B2%7D%20%5Cend%7Bbmatrix%7D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8619" y="3784023"/>
              <a:ext cx="1812181" cy="348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82" name="Picture 86" descr="https://latex.codecogs.com/gif.latex?T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800" y="3788129"/>
              <a:ext cx="94633" cy="94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84" name="Picture 88" descr="https://latex.codecogs.com/gif.latex?%5Cfrac%7B%5Cpartial%20Loss%7D%7B%5Cpartial%20w_%7B1%7D%7D%3D%20-2x_%7B1%7D%28y-w_%7B1%7Dx_%7B1%7D-w_%7B2%7Dx_%7B2%7D%2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488" y="4532018"/>
            <a:ext cx="2438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6" name="Picture 90" descr="https://latex.codecogs.com/gif.latex?%5Cfrac%7B%5Cpartial%20Loss%7D%7B%5Cpartial%20w_%7B2%7D%7D%3D%20-2x_%7B2%7D%28y-w_%7B1%7Dx_%7B1%7D-w_%7B2%7Dx_%7B2%7D%29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632" y="5080185"/>
            <a:ext cx="2438400" cy="40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8" name="Picture 92" descr="https://latex.codecogs.com/gif.latex?w_%7B1%7D%5E%7B%28i&amp;plus;1%29%7D%3Dw_%7B1%7D%5E%7B%28i%29%7D-%5Crho%20%5Cfrac%7B%5Cpartial%20Loss%7D%7B%5Cpartial%20w_%7B1%7D%5E%7B%28i%29%7D%7D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8" y="4499461"/>
            <a:ext cx="1457337" cy="38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74" descr="https://latex.codecogs.com/gif.latex?w_%7B1%7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90" y="5185716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76" descr="https://latex.codecogs.com/gif.latex?w_%7B2%7D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05" y="6306726"/>
            <a:ext cx="18097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0" name="Picture 94" descr="https://latex.codecogs.com/gif.latex?w_%7B1%7D%5E%7B%28i%29%7D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04" y="5099920"/>
            <a:ext cx="185800" cy="17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2" name="Picture 96" descr="https://latex.codecogs.com/gif.latex?w_%7B2%7D%5E%7B%28i%29%7D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56" y="5876456"/>
            <a:ext cx="175595" cy="1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4" name="Picture 98" descr="https://latex.codecogs.com/gif.latex?w_%7B2%7D%5E%7B%28i&amp;plus;1%29%7D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04" y="5535189"/>
            <a:ext cx="277069" cy="1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6" name="Picture 100" descr="https://latex.codecogs.com/gif.latex?w_%7B1%7D%5E%7B%28i&amp;plus;1%29%7D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763" y="5099919"/>
            <a:ext cx="283918" cy="16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" name="Picture 102" descr="https://latex.codecogs.com/gif.latex?%5Cbegin%7Bbmatrix%7D%20w_%7B1%7D%5E%7B%28i&amp;plus;1%29%7D%5C%5C%20w_%7B2%7D%5E%7B%28i&amp;plus;1%29%7D%20%5Cend%7Bbmatrix%7D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774" y="5301919"/>
            <a:ext cx="422788" cy="40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" name="Picture 104" descr="https://latex.codecogs.com/gif.latex?%5Cbegin%7Bbmatrix%7D%20w_%7B1%7D%5E%7B%28i%29%7D%5C%5C%20w_%7B2%7D%5E%7B%28i%29%7D%20%5Cend%7Bbmatrix%7D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853" y="6039829"/>
            <a:ext cx="304039" cy="4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2" name="Picture 106" descr="https://latex.codecogs.com/gif.latex?c%5Ccdot%20%5Crho%5Cfrac%7B%5Cpartial%20Loss%7D%7B%5Cpartial%20w_%7B1%7D%5E%7B%28i%29%7D%7D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64" y="6165637"/>
            <a:ext cx="653077" cy="37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4" name="Picture 108" descr="https://latex.codecogs.com/gif.latex?%5Crho%5Cfrac%7B%5Cpartial%20Loss%7D%7B%5Cpartial%20w_%7B1%7D%5E%7B%28i%29%7D%7D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936" y="5799284"/>
            <a:ext cx="496121" cy="38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제목 1"/>
          <p:cNvSpPr>
            <a:spLocks noGrp="1"/>
          </p:cNvSpPr>
          <p:nvPr>
            <p:ph type="title"/>
          </p:nvPr>
        </p:nvSpPr>
        <p:spPr>
          <a:xfrm>
            <a:off x="5740542" y="142735"/>
            <a:ext cx="3608077" cy="806991"/>
          </a:xfrm>
        </p:spPr>
        <p:txBody>
          <a:bodyPr>
            <a:norm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</a:rPr>
              <a:t>Deterministic problem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639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72686" y="173933"/>
            <a:ext cx="10515600" cy="788403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: linearly independent </a:t>
            </a:r>
            <a:r>
              <a:rPr lang="en-US" altLang="ko-KR" sz="2400" dirty="0" smtClean="0">
                <a:solidFill>
                  <a:srgbClr val="FF0000"/>
                </a:solidFill>
              </a:rPr>
              <a:t> Probability problem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pic>
        <p:nvPicPr>
          <p:cNvPr id="2060" name="Picture 12" descr="https://latex.codecogs.com/gif.latex?%5Cbegin%7Bbmatrix%7D%201%20%26%201%5C%5C%202%26%204%5C%5C%207%26%203%20%5Cend%7Bbmatrix%7D%5Cbegin%7Bbmatrix%7D%20w_%7B1%7D%5C%5C%20w_%7B2%7D%20%5Cend%7Bbmatrix%7D&amp;plus;%5Cbegin%7Bbmatrix%7D%20%5Cepsilon%20_%7B1%7D%5C%5C%20%5Cepsilon%20_%7B2%7D%20%5C%5C%20%5Cepsilon_%7B3%7D%20%5Cend%7Bbmatrix%7D%20%3D%20%5Cbegin%7Bbmatrix%7D%202%5C%5C%206%5C%5C%2010%20%5Cend%7Bbmatrix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46" y="1157865"/>
            <a:ext cx="1623349" cy="49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latex.codecogs.com/gif.latex?%5Cmathbf%7Bx_%7B1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1" y="1712187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latex.codecogs.com/gif.latex?%5Cmathbf%7Bx_%7B2%7D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4" y="1712187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latex.codecogs.com/gif.latex?%5Cmathbf%7By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60" y="1712187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latex.codecogs.com/gif.latex?%5Cmathbf%7B%5Cepsilon%20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17" y="1712187"/>
            <a:ext cx="91678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latex.codecogs.com/gif.latex?%5Cmathbf%7Bw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7" y="1726474"/>
            <a:ext cx="1428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36" y="1097281"/>
            <a:ext cx="3353095" cy="26420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235" y="4231812"/>
            <a:ext cx="3353095" cy="21473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1" y="3345311"/>
            <a:ext cx="944496" cy="380727"/>
          </a:xfrm>
          <a:prstGeom prst="rect">
            <a:avLst/>
          </a:prstGeom>
        </p:spPr>
      </p:pic>
      <p:pic>
        <p:nvPicPr>
          <p:cNvPr id="2074" name="Picture 26" descr="https://latex.codecogs.com/gif.latex?%5Cmathbf%7B%5Chat%7Bw%7D%7D%3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5" y="3374908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s://latex.codecogs.com/gif.latex?%5Cfrac%7B%5Cpartial%20Loss%7D%7B%5Cpartial%20%5Cmathbf%7B%5Chat%7Bw%7D%7D%7D%3D%20X%5E%7BT%7DX%5Cmathbf%7B%5Chat%7Bw%7D%7D-X%5E%7BT%7D%5Cmathbf%7By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5" y="2225922"/>
            <a:ext cx="1819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latex.codecogs.com/gif.latex?%5Cmathbf%7B%5Chat%7Bw%7D%5E%7B%28i&amp;plus;1%29%7D%7D%3D%5Cmathbf%7B%5Chat%7Bw%7D%5E%7B%28i%29%7D%7D%20-%200.01%5Cfrac%7B%5Cpartial%20Loss%7D%7B%5Cpartial%20%5Cmathbf%7B%5Chat%7Bw%7D%5E%7B%28i%29%7D%7D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71" y="2210034"/>
            <a:ext cx="19716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527957" y="3636173"/>
            <a:ext cx="25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 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Loss </a:t>
            </a:r>
            <a:r>
              <a:rPr lang="ko-KR" altLang="en-US" sz="1000" dirty="0" smtClean="0"/>
              <a:t>를 줄이는 방향으로 변해가며 이동함</a:t>
            </a:r>
            <a:r>
              <a:rPr lang="en-US" altLang="ko-KR" sz="1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3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4" descr="https://latex.codecogs.com/gif.latex?%5Cmathbf%7Bx_%7B1%7D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1" y="1712187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https://latex.codecogs.com/gif.latex?%5Cmathbf%7Bx_%7B2%7D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64" y="1712187"/>
            <a:ext cx="1714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https://latex.codecogs.com/gif.latex?%5Cmathbf%7By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60" y="1712187"/>
            <a:ext cx="1047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https://latex.codecogs.com/gif.latex?%5Cmathbf%7B%5Cepsilon%20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217" y="1712187"/>
            <a:ext cx="91678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4" descr="https://latex.codecogs.com/gif.latex?%5Cmathbf%7Bw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07" y="1726474"/>
            <a:ext cx="142875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atex.codecogs.com/gif.latex?%5Cbegin%7Bbmatrix%7D%201%20%262%20%5C%5C%203%20%266%20%5C%5C%206%20%26%2012%20%5Cend%7Bbmatrix%7D%5Cbegin%7Bbmatrix%7D%20w_%7B1%7D%5C%5C%20w_%7B2%7D%20%5Cend%7Bbmatrix%7D&amp;plus;%5Cbegin%7Bbmatrix%7D%20%5Cepsilon%20_%7B1%7D%5C%5C%20%5Cepsilon%20_%7B2%7D%5C%5C%20%5Cepsilon%20_%7B3%7D%20%5Cend%7Bbmatrix%7D%20%3D%20%5Cbegin%7Bbmatrix%7D%203%5C%5C%209%5C%5C%2018%20%5Cend%7Bbmatrix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6" y="1097281"/>
            <a:ext cx="1699682" cy="49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s://latex.codecogs.com/gif.latex?%5Cfrac%7B%5Cpartial%20Loss%7D%7B%5Cpartial%20%5Cmathbf%7B%5Chat%7Bw%7D%7D%7D%3D%20X%5E%7BT%7DX%5Cmathbf%7B%5Chat%7Bw%7D%7D-X%5E%7BT%7D%5Cmathbf%7By%7D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5" y="2225922"/>
            <a:ext cx="18192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8" descr="https://latex.codecogs.com/gif.latex?%5Cmathbf%7B%5Chat%7Bw%7D%5E%7B%28i&amp;plus;1%29%7D%7D%3D%5Cmathbf%7B%5Chat%7Bw%7D%5E%7B%28i%29%7D%7D%20-%200.01%5Cfrac%7B%5Cpartial%20Loss%7D%7B%5Cpartial%20%5Cmathbf%7B%5Chat%7Bw%7D%5E%7B%28i%29%7D%7D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371" y="2210034"/>
            <a:ext cx="19716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6" descr="https://latex.codecogs.com/gif.latex?%5Cmathbf%7B%5Chat%7Bw%7D%7D%3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25" y="3374908"/>
            <a:ext cx="31432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15" y="4413911"/>
            <a:ext cx="2954944" cy="177296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94" y="3374908"/>
            <a:ext cx="1030166" cy="37953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715" y="1097281"/>
            <a:ext cx="2806447" cy="2423464"/>
          </a:xfrm>
          <a:prstGeom prst="rect">
            <a:avLst/>
          </a:prstGeom>
        </p:spPr>
      </p:pic>
      <p:cxnSp>
        <p:nvCxnSpPr>
          <p:cNvPr id="18" name="직선 화살표 연결선 17"/>
          <p:cNvCxnSpPr/>
          <p:nvPr/>
        </p:nvCxnSpPr>
        <p:spPr>
          <a:xfrm flipV="1">
            <a:off x="7656022" y="2606359"/>
            <a:ext cx="266668" cy="166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24990" y="3550359"/>
            <a:ext cx="25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 </a:t>
            </a:r>
            <a:r>
              <a:rPr lang="ko-KR" altLang="en-US" sz="1000" dirty="0" smtClean="0"/>
              <a:t>가 일직선 방향으로만 이동</a:t>
            </a:r>
            <a:endParaRPr lang="en-US" altLang="ko-KR" sz="1000" dirty="0" smtClean="0"/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72686" y="173933"/>
            <a:ext cx="10515600" cy="78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: linearly dependent </a:t>
            </a:r>
            <a:r>
              <a:rPr lang="en-US" altLang="ko-KR" sz="2400" dirty="0" smtClean="0">
                <a:solidFill>
                  <a:srgbClr val="FF0000"/>
                </a:solidFill>
              </a:rPr>
              <a:t>Probability problem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257011" y="4138076"/>
            <a:ext cx="3127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 선만 포함하면 되는 무수히 많은 </a:t>
            </a:r>
            <a:r>
              <a:rPr lang="ko-KR" altLang="en-US" sz="1000" dirty="0" err="1" smtClean="0"/>
              <a:t>초평면들이</a:t>
            </a:r>
            <a:r>
              <a:rPr lang="ko-KR" altLang="en-US" sz="1000" dirty="0" smtClean="0"/>
              <a:t> </a:t>
            </a:r>
            <a:r>
              <a:rPr lang="ko-KR" altLang="en-US" sz="1000" dirty="0" smtClean="0"/>
              <a:t>해</a:t>
            </a:r>
            <a:endParaRPr lang="en-US" altLang="ko-KR" sz="1000" dirty="0" smtClean="0"/>
          </a:p>
          <a:p>
            <a:r>
              <a:rPr lang="ko-KR" altLang="en-US" sz="1000" dirty="0" smtClean="0"/>
              <a:t>사실 </a:t>
            </a:r>
            <a:r>
              <a:rPr lang="en-US" altLang="ko-KR" sz="1000" dirty="0" smtClean="0"/>
              <a:t>x2 </a:t>
            </a:r>
            <a:r>
              <a:rPr lang="ko-KR" altLang="en-US" sz="1000" dirty="0" smtClean="0"/>
              <a:t>가 </a:t>
            </a:r>
            <a:r>
              <a:rPr lang="en-US" altLang="ko-KR" sz="1000" dirty="0" smtClean="0"/>
              <a:t>x1 </a:t>
            </a:r>
            <a:r>
              <a:rPr lang="ko-KR" altLang="en-US" sz="1000" dirty="0" smtClean="0"/>
              <a:t>으로 표현되므로 면이 아닌 선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cxnSp>
        <p:nvCxnSpPr>
          <p:cNvPr id="3" name="직선 화살표 연결선 2"/>
          <p:cNvCxnSpPr>
            <a:stCxn id="17" idx="2"/>
          </p:cNvCxnSpPr>
          <p:nvPr/>
        </p:nvCxnSpPr>
        <p:spPr>
          <a:xfrm flipH="1">
            <a:off x="8071188" y="4538186"/>
            <a:ext cx="749696" cy="557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066"/>
          </a:xfrm>
        </p:spPr>
        <p:txBody>
          <a:bodyPr/>
          <a:lstStyle/>
          <a:p>
            <a:r>
              <a:rPr lang="en-US" altLang="ko-KR" dirty="0" smtClean="0"/>
              <a:t>Neural Network </a:t>
            </a:r>
            <a:r>
              <a:rPr lang="ko-KR" altLang="en-US" dirty="0" smtClean="0"/>
              <a:t>는 왜 </a:t>
            </a:r>
            <a:r>
              <a:rPr lang="en-US" altLang="ko-KR" dirty="0" smtClean="0"/>
              <a:t>gradient descent method </a:t>
            </a:r>
            <a:r>
              <a:rPr lang="ko-KR" altLang="en-US" dirty="0" smtClean="0"/>
              <a:t>를 사용할까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2548832"/>
            <a:ext cx="10515600" cy="238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 smtClean="0"/>
              <a:t>Least squares method </a:t>
            </a:r>
            <a:r>
              <a:rPr lang="ko-KR" altLang="en-US" sz="1400" dirty="0" smtClean="0"/>
              <a:t>같이 해를 한 번에 구하는 방법의 장점과 단점</a:t>
            </a:r>
            <a:endParaRPr lang="en-US" altLang="ko-KR" sz="1400" dirty="0" smtClean="0"/>
          </a:p>
          <a:p>
            <a:r>
              <a:rPr lang="en-US" altLang="ko-KR" sz="1400" dirty="0" smtClean="0"/>
              <a:t>Gradient descent method </a:t>
            </a:r>
            <a:r>
              <a:rPr lang="ko-KR" altLang="en-US" sz="1400" dirty="0" smtClean="0"/>
              <a:t>같이 반복적으로 움직여 해를 구하는 방법의 장점과 단점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위 두 가지 방법이 </a:t>
            </a:r>
            <a:r>
              <a:rPr lang="en-US" altLang="ko-KR" sz="1400" dirty="0" smtClean="0"/>
              <a:t>linear </a:t>
            </a:r>
            <a:r>
              <a:rPr lang="ko-KR" altLang="en-US" sz="1400" dirty="0" smtClean="0"/>
              <a:t>한 식에 쓰였을 때 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만약 </a:t>
            </a:r>
            <a:r>
              <a:rPr lang="en-US" altLang="ko-KR" sz="1400" dirty="0" smtClean="0"/>
              <a:t>dependent </a:t>
            </a:r>
            <a:r>
              <a:rPr lang="ko-KR" altLang="en-US" sz="1400" dirty="0" smtClean="0"/>
              <a:t>하거나 </a:t>
            </a:r>
            <a:r>
              <a:rPr lang="en-US" altLang="ko-KR" sz="1400" dirty="0" smtClean="0"/>
              <a:t>linearly independent </a:t>
            </a:r>
            <a:r>
              <a:rPr lang="ko-KR" altLang="en-US" sz="1400" dirty="0" smtClean="0"/>
              <a:t>하는 것과 해가 없거나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개거나 많거나 는 어떤 의미를 가지는지 알아보자</a:t>
            </a:r>
            <a:endParaRPr lang="en-US" altLang="ko-KR" sz="14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720032"/>
            <a:ext cx="10515600" cy="58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/>
              <a:t>여러 최적화 알고리즘이 존재할 텐데 가장 많이 사용되는 것이 미분을 이용한 방법이다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왜일까</a:t>
            </a:r>
            <a:r>
              <a:rPr lang="en-US" altLang="ko-KR" sz="1100" dirty="0" smtClean="0"/>
              <a:t>? </a:t>
            </a:r>
            <a:r>
              <a:rPr lang="ko-KR" altLang="en-US" sz="1100" dirty="0" smtClean="0"/>
              <a:t>더 좋은 방법이 있을까</a:t>
            </a:r>
            <a:r>
              <a:rPr lang="en-US" altLang="ko-KR" sz="1100" dirty="0" smtClean="0"/>
              <a:t>?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795943" y="2036618"/>
            <a:ext cx="10600113" cy="8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38200" y="2666798"/>
            <a:ext cx="60530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838200" y="3015932"/>
            <a:ext cx="70007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0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97624" y="2418370"/>
            <a:ext cx="10515600" cy="923348"/>
          </a:xfrm>
        </p:spPr>
        <p:txBody>
          <a:bodyPr>
            <a:normAutofit/>
          </a:bodyPr>
          <a:lstStyle/>
          <a:p>
            <a:r>
              <a:rPr lang="en-US" altLang="ko-KR" sz="1400" dirty="0" smtClean="0"/>
              <a:t>Probability problem </a:t>
            </a:r>
            <a:r>
              <a:rPr lang="ko-KR" altLang="en-US" sz="1400" dirty="0" smtClean="0"/>
              <a:t>은 주어진 데이터가 모든 정보를 정확하게 포함할 수 없다</a:t>
            </a:r>
            <a:r>
              <a:rPr lang="en-US" altLang="ko-KR" sz="1400" dirty="0" smtClean="0"/>
              <a:t>. Deterministic problem </a:t>
            </a:r>
            <a:r>
              <a:rPr lang="ko-KR" altLang="en-US" sz="1400" dirty="0" smtClean="0"/>
              <a:t>과 다르게 </a:t>
            </a:r>
            <a:r>
              <a:rPr lang="en-US" altLang="ko-KR" sz="1400" dirty="0" smtClean="0"/>
              <a:t>linearly dependent </a:t>
            </a:r>
            <a:r>
              <a:rPr lang="ko-KR" altLang="en-US" sz="1400" dirty="0" smtClean="0"/>
              <a:t>같은 현상인 </a:t>
            </a:r>
            <a:r>
              <a:rPr lang="en-US" altLang="ko-KR" sz="1400" dirty="0" err="1" smtClean="0"/>
              <a:t>multicollinearity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 발생하면 선형식으로 가정한 모델의 정확도가 크게 떨어질 가능성이 많다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Exactly linearly dependent </a:t>
            </a:r>
            <a:r>
              <a:rPr lang="ko-KR" altLang="en-US" sz="1400" dirty="0" smtClean="0"/>
              <a:t>한 경우는 가능성이 적다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87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321115" y="436212"/>
            <a:ext cx="4773399" cy="61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Probabilistic problem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30961" y="5483565"/>
            <a:ext cx="3292645" cy="30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* </a:t>
            </a:r>
            <a:r>
              <a:rPr lang="ko-KR" altLang="en-US" sz="1400" dirty="0" smtClean="0"/>
              <a:t>해가 존재하지 않는 경우 제외</a:t>
            </a:r>
            <a:endParaRPr lang="en-US" altLang="ko-KR" sz="1400" dirty="0" smtClean="0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4773006" y="526879"/>
            <a:ext cx="2076852" cy="30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 smtClean="0"/>
              <a:t>수정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25870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29" y="2103914"/>
            <a:ext cx="3942931" cy="23262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119" y="1953637"/>
            <a:ext cx="2993615" cy="26268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01466" y="6492502"/>
            <a:ext cx="469053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online.stat.psu.edu/stat501/book/export/html/981</a:t>
            </a:r>
            <a:r>
              <a:rPr lang="en-US" altLang="ko-KR" sz="1100" dirty="0" smtClean="0"/>
              <a:t> 2020/07/17</a:t>
            </a:r>
            <a:endParaRPr lang="ko-KR" altLang="en-US" sz="11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8696" y="1461717"/>
            <a:ext cx="1705837" cy="30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Uncorrelated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862007" y="1461717"/>
            <a:ext cx="1705837" cy="30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correlated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074186" y="4831451"/>
            <a:ext cx="3501614" cy="71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100" dirty="0" smtClean="0"/>
              <a:t>선 하나로 표시할 수 있는 데이터 인데 그 선을 지나는 </a:t>
            </a:r>
            <a:r>
              <a:rPr lang="ko-KR" altLang="en-US" sz="1100" dirty="0" err="1" smtClean="0"/>
              <a:t>초평면은</a:t>
            </a:r>
            <a:r>
              <a:rPr lang="ko-KR" altLang="en-US" sz="1100" dirty="0" smtClean="0"/>
              <a:t> 무한히 많다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만약 데이터가 모서리 쪽에 나오게 되면 큰 오차가 나타날 확률이 높다</a:t>
            </a:r>
            <a:r>
              <a:rPr lang="en-US" altLang="ko-KR" sz="11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05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1537855"/>
            <a:ext cx="9144000" cy="3719945"/>
          </a:xfrm>
        </p:spPr>
        <p:txBody>
          <a:bodyPr/>
          <a:lstStyle/>
          <a:p>
            <a:r>
              <a:rPr lang="en-US" altLang="ko-KR" dirty="0" smtClean="0"/>
              <a:t>Least squares methods </a:t>
            </a:r>
          </a:p>
          <a:p>
            <a:r>
              <a:rPr lang="en-US" altLang="ko-KR" dirty="0"/>
              <a:t>v</a:t>
            </a:r>
            <a:r>
              <a:rPr lang="en-US" altLang="ko-KR" dirty="0" smtClean="0"/>
              <a:t>s</a:t>
            </a:r>
          </a:p>
          <a:p>
            <a:r>
              <a:rPr lang="en-US" altLang="ko-KR" dirty="0" smtClean="0"/>
              <a:t>Gradient descent methods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31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1345" y="739834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A.I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04109" y="1936868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Symbolic Learning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87388" y="1936868"/>
            <a:ext cx="2103120" cy="5486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Machine Learning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16036" y="3233654"/>
            <a:ext cx="2103120" cy="673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Supervised Learning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83185" y="3233654"/>
            <a:ext cx="2103120" cy="673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Unsupervised Learning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93599" y="4634226"/>
            <a:ext cx="3084022" cy="673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Deep Neural Network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2"/>
            <a:endCxn id="5" idx="0"/>
          </p:cNvCxnSpPr>
          <p:nvPr/>
        </p:nvCxnSpPr>
        <p:spPr>
          <a:xfrm flipH="1">
            <a:off x="2755669" y="1288474"/>
            <a:ext cx="1787236" cy="648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2"/>
            <a:endCxn id="6" idx="0"/>
          </p:cNvCxnSpPr>
          <p:nvPr/>
        </p:nvCxnSpPr>
        <p:spPr>
          <a:xfrm>
            <a:off x="4542905" y="1288474"/>
            <a:ext cx="1596043" cy="648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 flipH="1">
            <a:off x="4667596" y="2485508"/>
            <a:ext cx="1471352" cy="74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8" idx="0"/>
          </p:cNvCxnSpPr>
          <p:nvPr/>
        </p:nvCxnSpPr>
        <p:spPr>
          <a:xfrm>
            <a:off x="6138948" y="2485508"/>
            <a:ext cx="1695797" cy="748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2"/>
            <a:endCxn id="9" idx="0"/>
          </p:cNvCxnSpPr>
          <p:nvPr/>
        </p:nvCxnSpPr>
        <p:spPr>
          <a:xfrm>
            <a:off x="4667596" y="3906982"/>
            <a:ext cx="1768014" cy="72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  <a:endCxn id="9" idx="0"/>
          </p:cNvCxnSpPr>
          <p:nvPr/>
        </p:nvCxnSpPr>
        <p:spPr>
          <a:xfrm flipH="1">
            <a:off x="6435610" y="3906982"/>
            <a:ext cx="1399135" cy="72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19107" y="1895992"/>
            <a:ext cx="36866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여러 </a:t>
            </a:r>
            <a:r>
              <a:rPr lang="en-US" altLang="ko-KR" sz="1100" dirty="0" smtClean="0"/>
              <a:t>optimization algorithm </a:t>
            </a:r>
            <a:r>
              <a:rPr lang="ko-KR" altLang="en-US" sz="1100" dirty="0" smtClean="0"/>
              <a:t>들 중 자주 사용하는 </a:t>
            </a:r>
            <a:endParaRPr lang="en-US" altLang="ko-KR" sz="1100" dirty="0" smtClean="0"/>
          </a:p>
          <a:p>
            <a:r>
              <a:rPr lang="en-US" altLang="ko-KR" sz="1100" dirty="0" smtClean="0"/>
              <a:t>Least squares method </a:t>
            </a:r>
            <a:r>
              <a:rPr lang="ko-KR" altLang="en-US" sz="1100" dirty="0" smtClean="0"/>
              <a:t>와 </a:t>
            </a:r>
            <a:r>
              <a:rPr lang="en-US" altLang="ko-KR" sz="1100" dirty="0" smtClean="0"/>
              <a:t>Gradient descent method</a:t>
            </a:r>
          </a:p>
        </p:txBody>
      </p:sp>
    </p:spTree>
    <p:extLst>
      <p:ext uri="{BB962C8B-B14F-4D97-AF65-F5344CB8AC3E}">
        <p14:creationId xmlns:p14="http://schemas.microsoft.com/office/powerpoint/2010/main" val="13305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82385"/>
            <a:ext cx="3850178" cy="35100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400" dirty="0" smtClean="0"/>
              <a:t>미분 점이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인 곳을 한 번에 찾는 방법</a:t>
            </a:r>
            <a:endParaRPr lang="en-US" altLang="ko-KR" sz="400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1205346" y="4096301"/>
            <a:ext cx="2768138" cy="1922114"/>
            <a:chOff x="1230284" y="588330"/>
            <a:chExt cx="2768138" cy="1922114"/>
          </a:xfrm>
        </p:grpSpPr>
        <p:cxnSp>
          <p:nvCxnSpPr>
            <p:cNvPr id="5" name="꺾인 연결선 4"/>
            <p:cNvCxnSpPr/>
            <p:nvPr/>
          </p:nvCxnSpPr>
          <p:spPr>
            <a:xfrm>
              <a:off x="1230284" y="1147157"/>
              <a:ext cx="2768138" cy="1363287"/>
            </a:xfrm>
            <a:prstGeom prst="bentConnector3">
              <a:avLst>
                <a:gd name="adj1" fmla="val 15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/>
            <p:cNvSpPr/>
            <p:nvPr/>
          </p:nvSpPr>
          <p:spPr>
            <a:xfrm rot="8397270">
              <a:off x="1870523" y="588330"/>
              <a:ext cx="1664573" cy="1570770"/>
            </a:xfrm>
            <a:prstGeom prst="arc">
              <a:avLst>
                <a:gd name="adj1" fmla="val 14257583"/>
                <a:gd name="adj2" fmla="val 14932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05346" y="623453"/>
            <a:ext cx="2768138" cy="1922114"/>
            <a:chOff x="1230284" y="588330"/>
            <a:chExt cx="2768138" cy="1922114"/>
          </a:xfrm>
        </p:grpSpPr>
        <p:cxnSp>
          <p:nvCxnSpPr>
            <p:cNvPr id="12" name="꺾인 연결선 11"/>
            <p:cNvCxnSpPr/>
            <p:nvPr/>
          </p:nvCxnSpPr>
          <p:spPr>
            <a:xfrm>
              <a:off x="1230284" y="1147157"/>
              <a:ext cx="2768138" cy="1363287"/>
            </a:xfrm>
            <a:prstGeom prst="bentConnector3">
              <a:avLst>
                <a:gd name="adj1" fmla="val 15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원호 12"/>
            <p:cNvSpPr/>
            <p:nvPr/>
          </p:nvSpPr>
          <p:spPr>
            <a:xfrm rot="8397270">
              <a:off x="1870523" y="588330"/>
              <a:ext cx="1664573" cy="1570770"/>
            </a:xfrm>
            <a:prstGeom prst="arc">
              <a:avLst>
                <a:gd name="adj1" fmla="val 14257583"/>
                <a:gd name="adj2" fmla="val 14932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/>
          <p:cNvSpPr/>
          <p:nvPr/>
        </p:nvSpPr>
        <p:spPr>
          <a:xfrm>
            <a:off x="2564478" y="2186247"/>
            <a:ext cx="95596" cy="7481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2581105" y="5627716"/>
            <a:ext cx="128847" cy="116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830487" y="5569527"/>
            <a:ext cx="128847" cy="116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65324" y="5453149"/>
            <a:ext cx="128847" cy="116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273142" y="5278582"/>
            <a:ext cx="128847" cy="116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3273142" y="5394960"/>
            <a:ext cx="178721" cy="174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2984596" y="5679802"/>
            <a:ext cx="213884" cy="97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 flipV="1">
            <a:off x="2709952" y="5796180"/>
            <a:ext cx="203982" cy="72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내용 개체 틀 2"/>
          <p:cNvSpPr txBox="1">
            <a:spLocks/>
          </p:cNvSpPr>
          <p:nvPr/>
        </p:nvSpPr>
        <p:spPr>
          <a:xfrm>
            <a:off x="965662" y="3992227"/>
            <a:ext cx="10515600" cy="28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- </a:t>
            </a:r>
            <a:r>
              <a:rPr lang="ko-KR" altLang="en-US" sz="1400" dirty="0" smtClean="0"/>
              <a:t>임의의 점에서 조금씩 이동하여 미분 점이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인 곳을 찾는 방법 </a:t>
            </a:r>
            <a:endParaRPr lang="ko-KR" altLang="en-US" sz="1400" dirty="0"/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4803371" y="1006775"/>
            <a:ext cx="3850178" cy="2817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100" dirty="0" smtClean="0"/>
              <a:t>장점 </a:t>
            </a:r>
            <a:r>
              <a:rPr lang="en-US" altLang="ko-KR" sz="1100" dirty="0" smtClean="0"/>
              <a:t>: </a:t>
            </a:r>
          </a:p>
          <a:p>
            <a:pPr marL="0" indent="0">
              <a:buNone/>
            </a:pPr>
            <a:r>
              <a:rPr lang="ko-KR" altLang="en-US" sz="1100" dirty="0" smtClean="0"/>
              <a:t>반복없이 한 번에 찾을 수 있음</a:t>
            </a:r>
            <a:endParaRPr lang="en-US" altLang="ko-KR" sz="400" dirty="0"/>
          </a:p>
          <a:p>
            <a:pPr marL="0" indent="0">
              <a:buNone/>
            </a:pPr>
            <a:endParaRPr lang="en-US" altLang="ko-KR" sz="1100" dirty="0" smtClean="0"/>
          </a:p>
          <a:p>
            <a:pPr>
              <a:buFontTx/>
              <a:buChar char="-"/>
            </a:pPr>
            <a:r>
              <a:rPr lang="ko-KR" altLang="en-US" sz="1100" dirty="0" smtClean="0"/>
              <a:t>단점 </a:t>
            </a:r>
            <a:r>
              <a:rPr lang="en-US" altLang="ko-KR" sz="1100" dirty="0" smtClean="0"/>
              <a:t>:</a:t>
            </a:r>
          </a:p>
          <a:p>
            <a:pPr marL="0" indent="0">
              <a:buNone/>
            </a:pPr>
            <a:r>
              <a:rPr lang="ko-KR" altLang="en-US" sz="1100" dirty="0" smtClean="0"/>
              <a:t>데이터의 양이 많을 경우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역행렬을</a:t>
            </a:r>
            <a:r>
              <a:rPr lang="ko-KR" altLang="en-US" sz="1100" dirty="0" smtClean="0"/>
              <a:t> 구하기 쉽지 않으며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가우스 소거법과 같은 방법도 쉽지 않음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ko-KR" altLang="en-US" sz="1100" dirty="0" smtClean="0"/>
              <a:t>데이터를 </a:t>
            </a:r>
            <a:r>
              <a:rPr lang="en-US" altLang="ko-KR" sz="1100" dirty="0" smtClean="0"/>
              <a:t>batch size </a:t>
            </a:r>
            <a:r>
              <a:rPr lang="ko-KR" altLang="en-US" sz="1100" dirty="0" smtClean="0"/>
              <a:t>로 사용할 때 데이터에 민감하게 반응하여 </a:t>
            </a:r>
            <a:r>
              <a:rPr lang="ko-KR" altLang="en-US" sz="1100" dirty="0" err="1" smtClean="0"/>
              <a:t>역행렬이</a:t>
            </a:r>
            <a:r>
              <a:rPr lang="ko-KR" altLang="en-US" sz="1100" dirty="0" smtClean="0"/>
              <a:t> 존재하다 다음 번엔 </a:t>
            </a:r>
            <a:r>
              <a:rPr lang="ko-KR" altLang="en-US" sz="1100" dirty="0" err="1" smtClean="0"/>
              <a:t>역행렬이</a:t>
            </a:r>
            <a:r>
              <a:rPr lang="ko-KR" altLang="en-US" sz="1100" dirty="0" smtClean="0"/>
              <a:t> 존재하지 않는 경우 혹은 데이터가 들어올 때 마다 미분 점이 </a:t>
            </a:r>
            <a:r>
              <a:rPr lang="en-US" altLang="ko-KR" sz="1100" dirty="0" smtClean="0"/>
              <a:t>0 </a:t>
            </a:r>
            <a:r>
              <a:rPr lang="ko-KR" altLang="en-US" sz="1100" dirty="0" smtClean="0"/>
              <a:t>인 곳의 위치가 바뀌어 </a:t>
            </a:r>
            <a:r>
              <a:rPr lang="en-US" altLang="ko-KR" sz="1100" dirty="0" smtClean="0">
                <a:solidFill>
                  <a:srgbClr val="FF0000"/>
                </a:solidFill>
              </a:rPr>
              <a:t>sensitive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할 수 있다</a:t>
            </a:r>
            <a:r>
              <a:rPr lang="en-US" altLang="ko-KR" sz="1100" dirty="0" smtClean="0"/>
              <a:t>.</a:t>
            </a:r>
          </a:p>
          <a:p>
            <a:pPr marL="0" indent="0">
              <a:buNone/>
            </a:pPr>
            <a:r>
              <a:rPr lang="en-US" altLang="ko-KR" sz="1100" dirty="0" smtClean="0"/>
              <a:t>(</a:t>
            </a:r>
            <a:r>
              <a:rPr lang="ko-KR" altLang="en-US" sz="1100" dirty="0" smtClean="0"/>
              <a:t>확률적으로 움직이는 데이터의 경우 취약함</a:t>
            </a:r>
            <a:r>
              <a:rPr lang="en-US" altLang="ko-KR" sz="1100" dirty="0" smtClean="0"/>
              <a:t>)</a:t>
            </a:r>
            <a:endParaRPr lang="en-US" altLang="ko-KR" sz="1100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803371" y="4390330"/>
            <a:ext cx="3850178" cy="224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100" dirty="0" smtClean="0"/>
              <a:t>장점 </a:t>
            </a:r>
            <a:r>
              <a:rPr lang="en-US" altLang="ko-KR" sz="1100" dirty="0" smtClean="0"/>
              <a:t>: </a:t>
            </a:r>
          </a:p>
          <a:p>
            <a:pPr marL="0" indent="0">
              <a:buNone/>
            </a:pPr>
            <a:r>
              <a:rPr lang="ko-KR" altLang="en-US" sz="1100" dirty="0" smtClean="0"/>
              <a:t>상대적으로 데이터에 </a:t>
            </a:r>
            <a:r>
              <a:rPr lang="ko-KR" altLang="en-US" sz="1100" dirty="0" smtClean="0">
                <a:solidFill>
                  <a:srgbClr val="FF0000"/>
                </a:solidFill>
              </a:rPr>
              <a:t>덜 민감하다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pPr marL="0" indent="0">
              <a:buNone/>
            </a:pPr>
            <a:r>
              <a:rPr lang="ko-KR" altLang="en-US" sz="1100" dirty="0" smtClean="0"/>
              <a:t>많은 양의 데이터를 효율적으로 사용 가능</a:t>
            </a:r>
            <a:r>
              <a:rPr lang="en-US" altLang="ko-KR" sz="11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100" dirty="0" smtClean="0"/>
              <a:t>단점 </a:t>
            </a:r>
            <a:r>
              <a:rPr lang="en-US" altLang="ko-KR" sz="1100" dirty="0" smtClean="0"/>
              <a:t>:</a:t>
            </a:r>
          </a:p>
          <a:p>
            <a:pPr marL="0" indent="0">
              <a:buNone/>
            </a:pPr>
            <a:r>
              <a:rPr lang="ko-KR" altLang="en-US" sz="1100" dirty="0" smtClean="0"/>
              <a:t>기울기가 </a:t>
            </a:r>
            <a:r>
              <a:rPr lang="en-US" altLang="ko-KR" sz="1100" dirty="0" smtClean="0"/>
              <a:t>0</a:t>
            </a:r>
            <a:r>
              <a:rPr lang="ko-KR" altLang="en-US" sz="1100" dirty="0" smtClean="0"/>
              <a:t>에 가까운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거의 움직이지 않아 완만한 지역에서는 취약하다</a:t>
            </a:r>
            <a:r>
              <a:rPr lang="en-US" altLang="ko-KR" sz="1100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946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395" y="387041"/>
            <a:ext cx="793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최소 제곱해 방법</a:t>
            </a:r>
            <a:r>
              <a:rPr lang="en-US" altLang="ko-KR" sz="1400" dirty="0" smtClean="0"/>
              <a:t>(least squares method)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vs </a:t>
            </a:r>
            <a:r>
              <a:rPr lang="ko-KR" altLang="en-US" sz="1400" dirty="0" smtClean="0"/>
              <a:t>경사 기울기 하강</a:t>
            </a:r>
            <a:r>
              <a:rPr lang="en-US" altLang="ko-KR" sz="1400" dirty="0" smtClean="0"/>
              <a:t>(gradient descent method)</a:t>
            </a:r>
          </a:p>
        </p:txBody>
      </p:sp>
      <p:pic>
        <p:nvPicPr>
          <p:cNvPr id="2050" name="Picture 2" descr="https://latex.codecogs.com/gif.latex?y%3DX%5Cbeta%20&amp;plus;%5Cepsil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2" y="1438774"/>
            <a:ext cx="857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0395" y="993870"/>
            <a:ext cx="181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Least squares method 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9362" y="1388931"/>
            <a:ext cx="181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선형식 가정 </a:t>
            </a:r>
            <a:endParaRPr lang="en-US" altLang="ko-KR" sz="1100" dirty="0" smtClean="0"/>
          </a:p>
        </p:txBody>
      </p:sp>
      <p:pic>
        <p:nvPicPr>
          <p:cNvPr id="2052" name="Picture 4" descr="https://latex.codecogs.com/gif.latex?%5Cepsilon%20%3Dy-X%5Cbe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2" y="1786843"/>
            <a:ext cx="8572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atex.codecogs.com/gif.latex?%2C%5Cunderset%7B%5Cbeta%7D%7Bmin%7D%5C%2C%5C%2C%5Cepsilon%20%5E%7BT%7D%5Cepsilon%20%3D%20%5Cunderset%7B%5Cbeta%7D%7Bmin%7D%5C%2C%5C%2C%28y-X%5Cbeta%20%29%5E%7BT%7D%28y-X%5Cbeta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62" y="1720167"/>
            <a:ext cx="2743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latex.codecogs.com/gif.latex?%28X%5E%7BT%7DX%29%5Chat%7B%5Cbeta%20%7D%3DX%5E%7BT%7D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2" y="2201844"/>
            <a:ext cx="1200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03480" y="1696827"/>
            <a:ext cx="181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미분 점이 </a:t>
            </a:r>
            <a:r>
              <a:rPr lang="en-US" altLang="ko-KR" sz="1100" dirty="0" smtClean="0"/>
              <a:t>0 </a:t>
            </a:r>
            <a:r>
              <a:rPr lang="ko-KR" altLang="en-US" sz="1100" dirty="0" smtClean="0"/>
              <a:t>인 곳</a:t>
            </a:r>
            <a:endParaRPr lang="en-US" altLang="ko-KR" sz="11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994785" y="2150024"/>
            <a:ext cx="5303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만약 </a:t>
            </a:r>
            <a:r>
              <a:rPr lang="en-US" altLang="ko-KR" sz="1100" dirty="0" smtClean="0"/>
              <a:t>X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full rank </a:t>
            </a:r>
            <a:r>
              <a:rPr lang="ko-KR" altLang="en-US" sz="1100" dirty="0" smtClean="0"/>
              <a:t>아니라면 무수히 많은 해가 존재</a:t>
            </a:r>
            <a:endParaRPr lang="en-US" altLang="ko-KR" sz="11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896760" y="1089356"/>
            <a:ext cx="686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2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차식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519516" y="1367395"/>
            <a:ext cx="0" cy="30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https://latex.codecogs.com/gif.latex?%5Chat%7B%5Cbeta%20%7D%3D%28X%5E%7BT%7DX%29%5E%7B-1%7DX%5E%7BT%7D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601767"/>
            <a:ext cx="13811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994785" y="2587125"/>
            <a:ext cx="3100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만약 </a:t>
            </a:r>
            <a:r>
              <a:rPr lang="en-US" altLang="ko-KR" sz="1100" dirty="0" smtClean="0"/>
              <a:t>X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full rank 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unique </a:t>
            </a:r>
            <a:r>
              <a:rPr lang="ko-KR" altLang="en-US" sz="1100" dirty="0" smtClean="0"/>
              <a:t>해 존재</a:t>
            </a:r>
            <a:endParaRPr lang="en-US" altLang="ko-KR" sz="11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4641" y="4157604"/>
            <a:ext cx="413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Gradient descent method : </a:t>
            </a:r>
            <a:r>
              <a:rPr lang="ko-KR" altLang="en-US" sz="1100" dirty="0" smtClean="0"/>
              <a:t>같은 예시로 </a:t>
            </a:r>
            <a:r>
              <a:rPr lang="en-US" altLang="ko-KR" sz="1100" dirty="0" smtClean="0"/>
              <a:t>Least squares </a:t>
            </a:r>
            <a:r>
              <a:rPr lang="ko-KR" altLang="en-US" sz="1100" dirty="0" smtClean="0"/>
              <a:t>를 사용</a:t>
            </a:r>
            <a:endParaRPr lang="en-US" altLang="ko-KR" sz="1100" dirty="0" smtClean="0"/>
          </a:p>
        </p:txBody>
      </p:sp>
      <p:pic>
        <p:nvPicPr>
          <p:cNvPr id="2064" name="Picture 16" descr="https://latex.codecogs.com/gif.latex?%5Chat%7B%5Cbeta%20%7D%5E%7B%28i&amp;plus;1%29%7D%20%3D%20%5Chat%7B%5Cbeta%20%7D%5E%7B%28i%29%7D%20-%20%5Cepsilon%20%5Cbigtriangledown%20f%28%5Chat%7B%5Cbeta%20%7D%5E%7B%28i%29%7D%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41" y="4489930"/>
            <a:ext cx="18764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4600" y="4485857"/>
            <a:ext cx="8337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어떤 임의의 점에서의 미분 값에 아주 작은 </a:t>
            </a:r>
            <a:r>
              <a:rPr lang="ko-KR" altLang="en-US" sz="1100" dirty="0" err="1" smtClean="0"/>
              <a:t>입실론과</a:t>
            </a:r>
            <a:r>
              <a:rPr lang="ko-KR" altLang="en-US" sz="1100" dirty="0" smtClean="0"/>
              <a:t> 최대 경사 하강 방향인 </a:t>
            </a:r>
            <a:r>
              <a:rPr lang="en-US" altLang="ko-KR" sz="1100" dirty="0" smtClean="0"/>
              <a:t>cos180 = -1 </a:t>
            </a:r>
            <a:r>
              <a:rPr lang="ko-KR" altLang="en-US" sz="1100" dirty="0" smtClean="0"/>
              <a:t>을 곱한 값을 더하여 이동하는 방식</a:t>
            </a:r>
            <a:endParaRPr lang="en-US" altLang="ko-KR" sz="1100" dirty="0" smtClean="0"/>
          </a:p>
        </p:txBody>
      </p:sp>
      <p:pic>
        <p:nvPicPr>
          <p:cNvPr id="2070" name="Picture 22" descr="https://latex.codecogs.com/gif.latex?f%28%5Chat%7B%5Cbeta%20%7D%5E%7B%28i%29%7D%29%3D%20%28y-X%5Chat%7B%5Cbeta%20%7D%5E%7B%28i%29%7D%29%5E%7BT%7D%28y-X%5Chat%7B%5Cbeta%7D%5E%7B%28i%29%7D%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4879096"/>
            <a:ext cx="24860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039870" y="4879096"/>
            <a:ext cx="28394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어떤 임의의 점에서 계산한 함수 값</a:t>
            </a:r>
            <a:endParaRPr lang="en-US" altLang="ko-KR" sz="1100" dirty="0" smtClean="0"/>
          </a:p>
        </p:txBody>
      </p:sp>
      <p:pic>
        <p:nvPicPr>
          <p:cNvPr id="2072" name="Picture 24" descr="https://latex.codecogs.com/gif.latex?%5Cbigtriangledown%20f%28%5Chat%7B%5Cbeta%20%7D%5E%7B%28i%29%7D%29%3D%20%28X%5E%7BT%7DX%29%5Chat%7B%5Cbeta%20%7D%5E%7B%28i%29%7D-X%5E%7BT%7D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5268678"/>
            <a:ext cx="22002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039869" y="5226024"/>
            <a:ext cx="400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어떤 임의의 점에서 함수 값을 </a:t>
            </a:r>
            <a:r>
              <a:rPr lang="en-US" altLang="ko-KR" sz="1100" dirty="0" smtClean="0"/>
              <a:t>beta </a:t>
            </a:r>
            <a:r>
              <a:rPr lang="ko-KR" altLang="en-US" sz="1100" dirty="0" smtClean="0"/>
              <a:t>에 대해 미분한 값</a:t>
            </a:r>
            <a:endParaRPr lang="en-US" altLang="ko-KR" sz="11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875081" y="2628513"/>
            <a:ext cx="59740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solidFill>
                  <a:srgbClr val="FF0000"/>
                </a:solidFill>
              </a:rPr>
              <a:t>- </a:t>
            </a:r>
            <a:r>
              <a:rPr lang="ko-KR" altLang="en-US" sz="1100" dirty="0" smtClean="0">
                <a:solidFill>
                  <a:srgbClr val="FF0000"/>
                </a:solidFill>
              </a:rPr>
              <a:t>함수의 미분 값이 </a:t>
            </a:r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r>
              <a:rPr lang="ko-KR" altLang="en-US" sz="1100" dirty="0" smtClean="0">
                <a:solidFill>
                  <a:srgbClr val="FF0000"/>
                </a:solidFill>
              </a:rPr>
              <a:t>이 존재하지 않는 경우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해가 존재하지 않음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- </a:t>
            </a:r>
            <a:r>
              <a:rPr lang="ko-KR" altLang="en-US" sz="1100" dirty="0" smtClean="0">
                <a:solidFill>
                  <a:srgbClr val="FF0000"/>
                </a:solidFill>
              </a:rPr>
              <a:t>선형식으로 이루어진 </a:t>
            </a:r>
            <a:r>
              <a:rPr lang="en-US" altLang="ko-KR" sz="1100" dirty="0" smtClean="0">
                <a:solidFill>
                  <a:srgbClr val="FF0000"/>
                </a:solidFill>
              </a:rPr>
              <a:t>2</a:t>
            </a:r>
            <a:r>
              <a:rPr lang="ko-KR" altLang="en-US" sz="1100" dirty="0" err="1" smtClean="0">
                <a:solidFill>
                  <a:srgbClr val="FF0000"/>
                </a:solidFill>
              </a:rPr>
              <a:t>차식</a:t>
            </a:r>
            <a:r>
              <a:rPr lang="ko-KR" altLang="en-US" sz="1100" dirty="0" smtClean="0">
                <a:solidFill>
                  <a:srgbClr val="FF0000"/>
                </a:solidFill>
              </a:rPr>
              <a:t> 같은 경우</a:t>
            </a:r>
            <a:r>
              <a:rPr lang="en-US" altLang="ko-KR" sz="1100" dirty="0" smtClean="0">
                <a:solidFill>
                  <a:srgbClr val="FF0000"/>
                </a:solidFill>
              </a:rPr>
              <a:t>, </a:t>
            </a:r>
            <a:r>
              <a:rPr lang="ko-KR" altLang="en-US" sz="1100" dirty="0" smtClean="0">
                <a:solidFill>
                  <a:srgbClr val="FF0000"/>
                </a:solidFill>
              </a:rPr>
              <a:t>기울기</a:t>
            </a:r>
            <a:r>
              <a:rPr lang="en-US" altLang="ko-KR" sz="1100" dirty="0" smtClean="0">
                <a:solidFill>
                  <a:srgbClr val="FF0000"/>
                </a:solidFill>
              </a:rPr>
              <a:t>=0 </a:t>
            </a:r>
            <a:r>
              <a:rPr lang="ko-KR" altLang="en-US" sz="1100" dirty="0" smtClean="0">
                <a:solidFill>
                  <a:srgbClr val="FF0000"/>
                </a:solidFill>
              </a:rPr>
              <a:t>인 점이 존재하고 그 점이 </a:t>
            </a:r>
            <a:r>
              <a:rPr lang="en-US" altLang="ko-KR" sz="1100" dirty="0" smtClean="0">
                <a:solidFill>
                  <a:srgbClr val="FF0000"/>
                </a:solidFill>
              </a:rPr>
              <a:t>global </a:t>
            </a:r>
            <a:r>
              <a:rPr lang="en-US" altLang="ko-KR" sz="1100" dirty="0" err="1" smtClean="0">
                <a:solidFill>
                  <a:srgbClr val="FF0000"/>
                </a:solidFill>
              </a:rPr>
              <a:t>min,max</a:t>
            </a:r>
            <a:r>
              <a:rPr lang="ko-KR" altLang="en-US" sz="1100" dirty="0" smtClean="0">
                <a:solidFill>
                  <a:srgbClr val="FF0000"/>
                </a:solidFill>
              </a:rPr>
              <a:t>으로 알려져 있으므로 이론적으로 안전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100" dirty="0" smtClean="0">
                <a:solidFill>
                  <a:srgbClr val="FF0000"/>
                </a:solidFill>
              </a:rPr>
              <a:t>- </a:t>
            </a:r>
            <a:r>
              <a:rPr lang="ko-KR" altLang="en-US" sz="1100" dirty="0" smtClean="0">
                <a:solidFill>
                  <a:srgbClr val="FF0000"/>
                </a:solidFill>
              </a:rPr>
              <a:t>하지만 </a:t>
            </a:r>
            <a:r>
              <a:rPr lang="en-US" altLang="ko-KR" sz="1100" dirty="0" smtClean="0">
                <a:solidFill>
                  <a:srgbClr val="FF0000"/>
                </a:solidFill>
              </a:rPr>
              <a:t>quadratic </a:t>
            </a:r>
            <a:r>
              <a:rPr lang="ko-KR" altLang="en-US" sz="1100" dirty="0" smtClean="0">
                <a:solidFill>
                  <a:srgbClr val="FF0000"/>
                </a:solidFill>
              </a:rPr>
              <a:t>이 아닌 </a:t>
            </a:r>
            <a:r>
              <a:rPr lang="en-US" altLang="ko-KR" sz="1100" dirty="0" smtClean="0">
                <a:solidFill>
                  <a:srgbClr val="FF0000"/>
                </a:solidFill>
              </a:rPr>
              <a:t>log </a:t>
            </a:r>
            <a:r>
              <a:rPr lang="ko-KR" altLang="en-US" sz="1100" dirty="0" smtClean="0">
                <a:solidFill>
                  <a:srgbClr val="FF0000"/>
                </a:solidFill>
              </a:rPr>
              <a:t>문제 같은 경우 기울기가 </a:t>
            </a:r>
            <a:r>
              <a:rPr lang="en-US" altLang="ko-KR" sz="1100" dirty="0" smtClean="0">
                <a:solidFill>
                  <a:srgbClr val="FF0000"/>
                </a:solidFill>
              </a:rPr>
              <a:t>–</a:t>
            </a:r>
            <a:r>
              <a:rPr lang="ko-KR" altLang="en-US" sz="1100" dirty="0" smtClean="0">
                <a:solidFill>
                  <a:srgbClr val="FF0000"/>
                </a:solidFill>
              </a:rPr>
              <a:t>무한대로 가기 때문에 찾아갈 수 없음</a:t>
            </a:r>
            <a:r>
              <a:rPr lang="en-US" altLang="ko-KR" sz="1100" dirty="0" smtClean="0">
                <a:solidFill>
                  <a:srgbClr val="FF0000"/>
                </a:solidFill>
              </a:rPr>
              <a:t>.</a:t>
            </a:r>
            <a:r>
              <a:rPr lang="ko-KR" altLang="en-US" sz="1100" dirty="0" smtClean="0">
                <a:solidFill>
                  <a:srgbClr val="FF0000"/>
                </a:solidFill>
              </a:rPr>
              <a:t> 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pic>
        <p:nvPicPr>
          <p:cNvPr id="2074" name="Picture 26" descr="https://latex.codecogs.com/gif.latex?%5Cfrac%7B%5Cpartial%20%5Cepsilon%20%5E%7BT%7D%5Cepsilon%20%7D%7B%5Cpartial%20%5Cbeta%20%7D%3D0%20%3D%20%28X%5E%7BT%7DX%29%5Chat%7B%5Cbeta%20%7D-X%5E%7BT%7Dy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82" y="1618781"/>
            <a:ext cx="20859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/>
          <p:cNvCxnSpPr/>
          <p:nvPr/>
        </p:nvCxnSpPr>
        <p:spPr>
          <a:xfrm>
            <a:off x="3158701" y="1392146"/>
            <a:ext cx="0" cy="30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98891" y="1097175"/>
            <a:ext cx="22986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함수의 미분 값이 </a:t>
            </a:r>
            <a:r>
              <a:rPr lang="en-US" altLang="ko-KR" sz="1100" dirty="0" smtClean="0">
                <a:solidFill>
                  <a:srgbClr val="FF0000"/>
                </a:solidFill>
              </a:rPr>
              <a:t>0 </a:t>
            </a:r>
            <a:r>
              <a:rPr lang="ko-KR" altLang="en-US" sz="1100" dirty="0" smtClean="0">
                <a:solidFill>
                  <a:srgbClr val="FF0000"/>
                </a:solidFill>
              </a:rPr>
              <a:t>이라고 가정 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pic>
        <p:nvPicPr>
          <p:cNvPr id="2076" name="Picture 28" descr="https://latex.codecogs.com/gif.latex?f%3D%5Cepsilon%20%5E%7BT%7D%5Cepsil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444159"/>
            <a:ext cx="5619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2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0395" y="387041"/>
            <a:ext cx="7938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최소 제곱해 방법</a:t>
            </a:r>
            <a:r>
              <a:rPr lang="en-US" altLang="ko-KR" sz="1400" dirty="0" smtClean="0"/>
              <a:t>(least squares method)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vs </a:t>
            </a:r>
            <a:r>
              <a:rPr lang="ko-KR" altLang="en-US" sz="1400" dirty="0" smtClean="0"/>
              <a:t>경사 기울기 하강</a:t>
            </a:r>
            <a:r>
              <a:rPr lang="en-US" altLang="ko-KR" sz="1400" dirty="0" smtClean="0"/>
              <a:t>(gradient descent method)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395" y="993870"/>
            <a:ext cx="1812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Least squares method :</a:t>
            </a:r>
          </a:p>
        </p:txBody>
      </p:sp>
      <p:pic>
        <p:nvPicPr>
          <p:cNvPr id="2060" name="Picture 12" descr="https://latex.codecogs.com/gif.latex?%28X%5E%7BT%7DX%29%5Chat%7B%5Cbeta%20%7D%3DX%5E%7BT%7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22" y="2201844"/>
            <a:ext cx="12001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94785" y="2150024"/>
            <a:ext cx="5303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만약 </a:t>
            </a:r>
            <a:r>
              <a:rPr lang="en-US" altLang="ko-KR" sz="1100" dirty="0" smtClean="0"/>
              <a:t>X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full rank </a:t>
            </a:r>
            <a:r>
              <a:rPr lang="ko-KR" altLang="en-US" sz="1100" dirty="0" smtClean="0"/>
              <a:t>아니라면 무수히 많은 해가 존재</a:t>
            </a:r>
            <a:endParaRPr lang="en-US" altLang="ko-KR" sz="1100" dirty="0" smtClean="0"/>
          </a:p>
        </p:txBody>
      </p:sp>
      <p:pic>
        <p:nvPicPr>
          <p:cNvPr id="2062" name="Picture 14" descr="https://latex.codecogs.com/gif.latex?%5Chat%7B%5Cbeta%20%7D%3D%28X%5E%7BT%7DX%29%5E%7B-1%7DX%5E%7BT%7D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2601767"/>
            <a:ext cx="13811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994785" y="2587125"/>
            <a:ext cx="3100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… </a:t>
            </a:r>
            <a:r>
              <a:rPr lang="ko-KR" altLang="en-US" sz="1100" dirty="0" smtClean="0"/>
              <a:t>만약 </a:t>
            </a:r>
            <a:r>
              <a:rPr lang="en-US" altLang="ko-KR" sz="1100" dirty="0" smtClean="0"/>
              <a:t>X </a:t>
            </a:r>
            <a:r>
              <a:rPr lang="ko-KR" altLang="en-US" sz="1100" dirty="0" smtClean="0"/>
              <a:t>가 </a:t>
            </a:r>
            <a:r>
              <a:rPr lang="en-US" altLang="ko-KR" sz="1100" dirty="0" smtClean="0"/>
              <a:t>full rank </a:t>
            </a:r>
            <a:r>
              <a:rPr lang="ko-KR" altLang="en-US" sz="1100" dirty="0" smtClean="0"/>
              <a:t>이면 </a:t>
            </a:r>
            <a:r>
              <a:rPr lang="en-US" altLang="ko-KR" sz="1100" dirty="0" smtClean="0"/>
              <a:t>unique </a:t>
            </a:r>
            <a:r>
              <a:rPr lang="ko-KR" altLang="en-US" sz="1100" dirty="0" smtClean="0"/>
              <a:t>해 존재</a:t>
            </a:r>
            <a:endParaRPr lang="en-US" altLang="ko-KR" sz="11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44641" y="4157604"/>
            <a:ext cx="413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Gradient descent method </a:t>
            </a:r>
          </a:p>
        </p:txBody>
      </p:sp>
      <p:pic>
        <p:nvPicPr>
          <p:cNvPr id="2064" name="Picture 16" descr="https://latex.codecogs.com/gif.latex?%5Chat%7B%5Cbeta%20%7D%5E%7B%28i&amp;plus;1%29%7D%20%3D%20%5Chat%7B%5Cbeta%20%7D%5E%7B%28i%29%7D%20-%20%5Cepsilon%20%5Cbigtriangledown%20f%28%5Chat%7B%5Cbeta%20%7D%5E%7B%28i%29%7D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41" y="4489930"/>
            <a:ext cx="18764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latex.codecogs.com/gif.latex?f%28%5Chat%7B%5Cbeta%20%7D%5E%7B%28i%29%7D%29%3D%20%28y-X%5Chat%7B%5Cbeta%20%7D%5E%7B%28i%29%7D%29%5E%7BT%7D%28y-X%5Chat%7B%5Cbeta%7D%5E%7B%28i%29%7D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4" y="5723930"/>
            <a:ext cx="24860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latex.codecogs.com/gif.latex?%5Cbigtriangledown%20f%28%5Chat%7B%5Cbeta%20%7D%5E%7B%28i%29%7D%29%3D%20%28X%5E%7BT%7DX%29%5Chat%7B%5Cbeta%20%7D%5E%7B%28i%29%7D-X%5E%7BT%7D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4" y="6113512"/>
            <a:ext cx="22002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latex.codecogs.com/gif.latex?%5Cfrac%7B%5Cpartial%20%5Cepsilon%20%5E%7BT%7D%5Cepsilon%20%7D%7B%5Cpartial%20%5Cbeta%20%7D%3D0%20%3D%20%28X%5E%7BT%7DX%29%5Chat%7B%5Cbeta%20%7D-X%5E%7BT%7D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1485447"/>
            <a:ext cx="20859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latex.codecogs.com/gif.latex?f%3D%5Cepsilon%20%5E%7BT%7D%5Cepsil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5" y="3444159"/>
            <a:ext cx="56197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6800546" y="1137594"/>
            <a:ext cx="3016786" cy="1392953"/>
            <a:chOff x="6800546" y="1137594"/>
            <a:chExt cx="3016786" cy="1392953"/>
          </a:xfrm>
        </p:grpSpPr>
        <p:cxnSp>
          <p:nvCxnSpPr>
            <p:cNvPr id="16" name="꺾인 연결선 15"/>
            <p:cNvCxnSpPr/>
            <p:nvPr/>
          </p:nvCxnSpPr>
          <p:spPr>
            <a:xfrm>
              <a:off x="6800546" y="1137594"/>
              <a:ext cx="3016785" cy="1392953"/>
            </a:xfrm>
            <a:prstGeom prst="bentConnector3">
              <a:avLst>
                <a:gd name="adj1" fmla="val -15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원호 4"/>
            <p:cNvSpPr/>
            <p:nvPr/>
          </p:nvSpPr>
          <p:spPr>
            <a:xfrm>
              <a:off x="6870836" y="1422421"/>
              <a:ext cx="2946496" cy="976649"/>
            </a:xfrm>
            <a:prstGeom prst="arc">
              <a:avLst>
                <a:gd name="adj1" fmla="val 56529"/>
                <a:gd name="adj2" fmla="val 1082431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 flipH="1" flipV="1">
              <a:off x="8296102" y="2411393"/>
              <a:ext cx="83127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787206" y="2769325"/>
            <a:ext cx="3100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최소 제곱해가 유리한 경우</a:t>
            </a:r>
            <a:endParaRPr lang="en-US" altLang="ko-KR" sz="1100" dirty="0" smtClean="0"/>
          </a:p>
        </p:txBody>
      </p:sp>
      <p:cxnSp>
        <p:nvCxnSpPr>
          <p:cNvPr id="18" name="꺾인 연결선 17"/>
          <p:cNvCxnSpPr/>
          <p:nvPr/>
        </p:nvCxnSpPr>
        <p:spPr>
          <a:xfrm>
            <a:off x="6800546" y="4182619"/>
            <a:ext cx="3016785" cy="1392953"/>
          </a:xfrm>
          <a:prstGeom prst="bentConnector3">
            <a:avLst>
              <a:gd name="adj1" fmla="val -15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구부러진 연결선 2"/>
          <p:cNvCxnSpPr/>
          <p:nvPr/>
        </p:nvCxnSpPr>
        <p:spPr>
          <a:xfrm rot="16200000" flipH="1">
            <a:off x="6806351" y="4769873"/>
            <a:ext cx="988299" cy="42840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11"/>
          <p:cNvCxnSpPr/>
          <p:nvPr/>
        </p:nvCxnSpPr>
        <p:spPr>
          <a:xfrm rot="5400000" flipH="1" flipV="1">
            <a:off x="7329876" y="5168706"/>
            <a:ext cx="494355" cy="124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/>
          <p:nvPr/>
        </p:nvCxnSpPr>
        <p:spPr>
          <a:xfrm rot="16200000" flipH="1">
            <a:off x="7596337" y="5026934"/>
            <a:ext cx="247180" cy="1610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5400000" flipH="1" flipV="1">
            <a:off x="7677715" y="4612666"/>
            <a:ext cx="741126" cy="495648"/>
          </a:xfrm>
          <a:prstGeom prst="curvedConnector3">
            <a:avLst>
              <a:gd name="adj1" fmla="val -18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/>
          <p:nvPr/>
        </p:nvCxnSpPr>
        <p:spPr>
          <a:xfrm rot="16200000" flipH="1">
            <a:off x="8105436" y="4680592"/>
            <a:ext cx="896720" cy="51538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구부러진 연결선 49"/>
          <p:cNvCxnSpPr/>
          <p:nvPr/>
        </p:nvCxnSpPr>
        <p:spPr>
          <a:xfrm rot="5400000" flipH="1" flipV="1">
            <a:off x="8753828" y="4547588"/>
            <a:ext cx="896722" cy="781396"/>
          </a:xfrm>
          <a:prstGeom prst="curvedConnector3">
            <a:avLst>
              <a:gd name="adj1" fmla="val 24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800546" y="5731964"/>
            <a:ext cx="31009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경사 기울기 하강이 유리한 경우</a:t>
            </a:r>
            <a:endParaRPr lang="en-US" altLang="ko-KR" sz="11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2767869" y="3454469"/>
            <a:ext cx="1305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개념적으로 동일</a:t>
            </a:r>
            <a:endParaRPr lang="en-US" altLang="ko-KR" sz="1100" dirty="0" smtClean="0">
              <a:solidFill>
                <a:srgbClr val="FF0000"/>
              </a:solidFill>
            </a:endParaRPr>
          </a:p>
        </p:txBody>
      </p:sp>
      <p:cxnSp>
        <p:nvCxnSpPr>
          <p:cNvPr id="58" name="직선 연결선 57"/>
          <p:cNvCxnSpPr/>
          <p:nvPr/>
        </p:nvCxnSpPr>
        <p:spPr>
          <a:xfrm>
            <a:off x="440394" y="1954283"/>
            <a:ext cx="2085976" cy="78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65" idx="1"/>
          </p:cNvCxnSpPr>
          <p:nvPr/>
        </p:nvCxnSpPr>
        <p:spPr>
          <a:xfrm>
            <a:off x="2514600" y="1954283"/>
            <a:ext cx="253269" cy="16309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65" idx="1"/>
          </p:cNvCxnSpPr>
          <p:nvPr/>
        </p:nvCxnSpPr>
        <p:spPr>
          <a:xfrm flipV="1">
            <a:off x="2427316" y="3585274"/>
            <a:ext cx="340553" cy="1113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latex.codecogs.com/gif.latex?%5Cleft%20%7C%20%5Chat%7B%5Cbeta%20%7D%5E%7B%28i%29%7D%20-%5Chat%7B%5Cbeta%20%7D%5E%7B%28i&amp;plus;1%29%7D%20%5Cright%20%7C%3C%20%5Cdelta%20_%7B1%7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17" y="4816004"/>
            <a:ext cx="1068439" cy="25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atex.codecogs.com/gif.latex?%5Cleft%20%7C%20%5Cbigtriangledown%20f%28%5Chat%7B%5Cbeta%20%7D%5E%7B%28i%29%7D%29%20%5Cright%20%7C%3C%20%5Cdelta%20_%7B2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06" y="4816005"/>
            <a:ext cx="885279" cy="25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887183" y="4807481"/>
            <a:ext cx="178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val="8803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9066" y="1310236"/>
            <a:ext cx="10515600" cy="618317"/>
          </a:xfrm>
        </p:spPr>
        <p:txBody>
          <a:bodyPr/>
          <a:lstStyle/>
          <a:p>
            <a:r>
              <a:rPr lang="en-US" altLang="ko-KR" dirty="0" smtClean="0"/>
              <a:t>Deterministic problem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91" y="1928553"/>
            <a:ext cx="5019675" cy="742950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489066" y="3571298"/>
            <a:ext cx="10515600" cy="61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Probability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15426" y="2671503"/>
            <a:ext cx="369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확률적인 </a:t>
            </a:r>
            <a:r>
              <a:rPr lang="en-US" altLang="ko-KR" sz="1100" dirty="0" smtClean="0"/>
              <a:t>term </a:t>
            </a:r>
            <a:r>
              <a:rPr lang="ko-KR" altLang="en-US" sz="1100" dirty="0" smtClean="0"/>
              <a:t>인 </a:t>
            </a:r>
            <a:r>
              <a:rPr lang="en-US" altLang="ko-KR" sz="1100" dirty="0" smtClean="0"/>
              <a:t>error </a:t>
            </a:r>
            <a:r>
              <a:rPr lang="ko-KR" altLang="en-US" sz="1100" dirty="0" smtClean="0"/>
              <a:t>가 있으냐 없느냐의 차이</a:t>
            </a:r>
            <a:endParaRPr lang="en-US" altLang="ko-KR" sz="1100" dirty="0" smtClean="0"/>
          </a:p>
          <a:p>
            <a:r>
              <a:rPr lang="ko-KR" altLang="en-US" sz="1100" dirty="0" smtClean="0"/>
              <a:t>완전한 정보를 가지고 있는지는 모름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40322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 rot="746306">
            <a:off x="9386371" y="2377759"/>
            <a:ext cx="1870364" cy="749183"/>
          </a:xfrm>
          <a:prstGeom prst="parallelogram">
            <a:avLst>
              <a:gd name="adj" fmla="val 4608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평행 사변형 27"/>
          <p:cNvSpPr/>
          <p:nvPr/>
        </p:nvSpPr>
        <p:spPr>
          <a:xfrm rot="746306">
            <a:off x="6991787" y="2653542"/>
            <a:ext cx="943933" cy="353979"/>
          </a:xfrm>
          <a:prstGeom prst="parallelogram">
            <a:avLst>
              <a:gd name="adj" fmla="val 4608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321115" y="436212"/>
            <a:ext cx="4181795" cy="61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Deterministic problem</a:t>
            </a:r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30962" y="6289900"/>
            <a:ext cx="3292645" cy="300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 smtClean="0"/>
              <a:t>* </a:t>
            </a:r>
            <a:r>
              <a:rPr lang="ko-KR" altLang="en-US" sz="1400" dirty="0" smtClean="0"/>
              <a:t>해가 존재하지 않는 경우 제외</a:t>
            </a:r>
            <a:endParaRPr lang="en-US" altLang="ko-KR" sz="14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603734" y="3848934"/>
            <a:ext cx="7257816" cy="2233175"/>
            <a:chOff x="630962" y="3337234"/>
            <a:chExt cx="8114027" cy="2589156"/>
          </a:xfrm>
        </p:grpSpPr>
        <p:sp>
          <p:nvSpPr>
            <p:cNvPr id="8" name="내용 개체 틀 2"/>
            <p:cNvSpPr txBox="1">
              <a:spLocks/>
            </p:cNvSpPr>
            <p:nvPr/>
          </p:nvSpPr>
          <p:spPr>
            <a:xfrm>
              <a:off x="2877704" y="3337234"/>
              <a:ext cx="2076852" cy="300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 smtClean="0"/>
                <a:t>Least squares method</a:t>
              </a:r>
            </a:p>
          </p:txBody>
        </p:sp>
        <p:sp>
          <p:nvSpPr>
            <p:cNvPr id="9" name="내용 개체 틀 2"/>
            <p:cNvSpPr txBox="1">
              <a:spLocks/>
            </p:cNvSpPr>
            <p:nvPr/>
          </p:nvSpPr>
          <p:spPr>
            <a:xfrm>
              <a:off x="5714210" y="3337234"/>
              <a:ext cx="2702002" cy="300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 smtClean="0"/>
                <a:t>Gradient descent method</a:t>
              </a:r>
            </a:p>
          </p:txBody>
        </p:sp>
        <p:sp>
          <p:nvSpPr>
            <p:cNvPr id="10" name="내용 개체 틀 2"/>
            <p:cNvSpPr txBox="1">
              <a:spLocks/>
            </p:cNvSpPr>
            <p:nvPr/>
          </p:nvSpPr>
          <p:spPr>
            <a:xfrm>
              <a:off x="630962" y="4146574"/>
              <a:ext cx="2076852" cy="300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 smtClean="0"/>
                <a:t>Linearly independent</a:t>
              </a:r>
            </a:p>
          </p:txBody>
        </p:sp>
        <p:sp>
          <p:nvSpPr>
            <p:cNvPr id="11" name="내용 개체 틀 2"/>
            <p:cNvSpPr txBox="1">
              <a:spLocks/>
            </p:cNvSpPr>
            <p:nvPr/>
          </p:nvSpPr>
          <p:spPr>
            <a:xfrm>
              <a:off x="630962" y="5200933"/>
              <a:ext cx="2076852" cy="300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 smtClean="0"/>
                <a:t>Linearly dependent</a:t>
              </a:r>
            </a:p>
          </p:txBody>
        </p:sp>
        <p:sp>
          <p:nvSpPr>
            <p:cNvPr id="12" name="내용 개체 틀 2"/>
            <p:cNvSpPr txBox="1">
              <a:spLocks/>
            </p:cNvSpPr>
            <p:nvPr/>
          </p:nvSpPr>
          <p:spPr>
            <a:xfrm>
              <a:off x="3204276" y="4146574"/>
              <a:ext cx="1423708" cy="300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 smtClean="0">
                  <a:solidFill>
                    <a:srgbClr val="FF0000"/>
                  </a:solidFill>
                </a:rPr>
                <a:t>Unique 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해 찾음</a:t>
              </a:r>
              <a:endParaRPr lang="en-US" altLang="ko-KR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3" name="내용 개체 틀 2"/>
            <p:cNvSpPr txBox="1">
              <a:spLocks/>
            </p:cNvSpPr>
            <p:nvPr/>
          </p:nvSpPr>
          <p:spPr>
            <a:xfrm>
              <a:off x="6353357" y="4146574"/>
              <a:ext cx="1423708" cy="300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 smtClean="0">
                  <a:solidFill>
                    <a:srgbClr val="FF0000"/>
                  </a:solidFill>
                </a:rPr>
                <a:t>Unique 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해 찾음</a:t>
              </a:r>
              <a:endParaRPr lang="en-US" altLang="ko-KR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4" name="내용 개체 틀 2"/>
            <p:cNvSpPr txBox="1">
              <a:spLocks/>
            </p:cNvSpPr>
            <p:nvPr/>
          </p:nvSpPr>
          <p:spPr>
            <a:xfrm>
              <a:off x="3204276" y="5201104"/>
              <a:ext cx="1785851" cy="4462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 smtClean="0">
                  <a:solidFill>
                    <a:srgbClr val="FF0000"/>
                  </a:solidFill>
                </a:rPr>
                <a:t>무수히 많은 해</a:t>
              </a:r>
              <a:endParaRPr lang="en-US" altLang="ko-KR" sz="12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5" name="내용 개체 틀 2"/>
            <p:cNvSpPr txBox="1">
              <a:spLocks/>
            </p:cNvSpPr>
            <p:nvPr/>
          </p:nvSpPr>
          <p:spPr>
            <a:xfrm>
              <a:off x="6353357" y="5200933"/>
              <a:ext cx="2391632" cy="30090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1200" dirty="0" smtClean="0">
                  <a:solidFill>
                    <a:srgbClr val="FF0000"/>
                  </a:solidFill>
                </a:rPr>
                <a:t>무수히 많은 해 중 하나</a:t>
              </a:r>
              <a:endParaRPr lang="en-US" altLang="ko-KR" sz="120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2707814" y="4838008"/>
              <a:ext cx="5895859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5353396" y="3813770"/>
              <a:ext cx="0" cy="21126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522896" y="1120413"/>
            <a:ext cx="8024297" cy="1794556"/>
            <a:chOff x="630961" y="1051067"/>
            <a:chExt cx="8024297" cy="1794556"/>
          </a:xfrm>
        </p:grpSpPr>
        <p:sp>
          <p:nvSpPr>
            <p:cNvPr id="19" name="내용 개체 틀 2"/>
            <p:cNvSpPr txBox="1">
              <a:spLocks/>
            </p:cNvSpPr>
            <p:nvPr/>
          </p:nvSpPr>
          <p:spPr>
            <a:xfrm>
              <a:off x="630961" y="1051067"/>
              <a:ext cx="8024297" cy="121519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 smtClean="0"/>
                <a:t>Definition:</a:t>
              </a:r>
            </a:p>
            <a:p>
              <a:pPr marL="0" indent="0">
                <a:buNone/>
              </a:pPr>
              <a:r>
                <a:rPr lang="en-US" altLang="ko-KR" sz="1400" dirty="0" smtClean="0"/>
                <a:t>If      is m </a:t>
              </a:r>
              <a:r>
                <a:rPr lang="en-US" altLang="ko-KR" sz="1400" dirty="0" smtClean="0"/>
                <a:t>x n and     is in       , a </a:t>
              </a:r>
              <a:r>
                <a:rPr lang="en-US" altLang="ko-KR" sz="1400" b="1" dirty="0" smtClean="0"/>
                <a:t>least-squares solution</a:t>
              </a:r>
              <a:r>
                <a:rPr lang="en-US" altLang="ko-KR" sz="1400" dirty="0" smtClean="0"/>
                <a:t> of             is an     in       such that</a:t>
              </a:r>
            </a:p>
            <a:p>
              <a:pPr marL="0" indent="0">
                <a:buNone/>
              </a:pPr>
              <a:endParaRPr lang="en-US" altLang="ko-KR" sz="1400" dirty="0" smtClean="0"/>
            </a:p>
            <a:p>
              <a:pPr marL="0" indent="0">
                <a:buNone/>
              </a:pPr>
              <a:r>
                <a:rPr lang="en-US" altLang="ko-KR" sz="1400" dirty="0" smtClean="0"/>
                <a:t>for all     in </a:t>
              </a:r>
            </a:p>
          </p:txBody>
        </p:sp>
        <p:pic>
          <p:nvPicPr>
            <p:cNvPr id="1026" name="Picture 2" descr="https://latex.codecogs.com/gif.latex?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253" y="1417453"/>
              <a:ext cx="1238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atex.codecogs.com/gif.latex?%5Cmathbf%7Bb%7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237" y="1422946"/>
              <a:ext cx="1047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latex.codecogs.com/gif.latex?%5Cmathbb%7BR%7D%5E%7Bm%7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4942" y="1417453"/>
              <a:ext cx="2381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latex.codecogs.com/gif.latex?A%5Cboldsymbol%7B%5Cmathbf%7Bx%7D%7D%3D%5Cmathbf%7Bb%7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813" y="1413789"/>
              <a:ext cx="5619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atex.codecogs.com/gif.latex?%5Cmathbf%7B%5Chat%7Bx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4103" y="1422945"/>
              <a:ext cx="1047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635" y="1411511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tps://latex.codecogs.com/gif.latex?%5Cleft%20%5C%7C%20%5Cmathbf%7Bb%7D-A%5Cmathbf%7B%5Chat%7Bx%7D%7D%20%5Cright%20%5C%7C%5Cleq%20%5Cleft%20%5C%7C%20%5Cmathbf%7Bb%7D-A%5Cmathbf%7Bx%7D%20%5Cright%20%5C%7C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799" y="1685867"/>
              <a:ext cx="1647825" cy="18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https://latex.codecogs.com/gif.latex?%5Cmathbf%7Bx%7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419" y="2017326"/>
              <a:ext cx="135370" cy="98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9635" y="1991952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https://latex.codecogs.com/gif.latex?%5Cmathbb%7BR%7D%5E%7Bn%7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2783" y="2721798"/>
              <a:ext cx="20002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0" descr="https://latex.codecogs.com/gif.latex?%5Cmathbf%7B%5Chat%7Bx%7D%7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430" y="2673718"/>
              <a:ext cx="104775" cy="123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타원 4"/>
          <p:cNvSpPr/>
          <p:nvPr/>
        </p:nvSpPr>
        <p:spPr>
          <a:xfrm>
            <a:off x="7567466" y="27460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2" name="Picture 18" descr="https://latex.codecogs.com/gif.latex?subspace%5C%2C%5C%2Cof%5C%2C%5C%2C%5Cmathbb%7BR%7D%5E%7Bm%7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350" y="3238616"/>
            <a:ext cx="12001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atex.codecogs.com/gif.latex?%5Cmathbf%7B0%7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743" y="2650544"/>
            <a:ext cx="9525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직선 연결선 19"/>
          <p:cNvCxnSpPr/>
          <p:nvPr/>
        </p:nvCxnSpPr>
        <p:spPr>
          <a:xfrm>
            <a:off x="9818775" y="2624741"/>
            <a:ext cx="904643" cy="22831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9824022" y="1845700"/>
            <a:ext cx="22239" cy="7790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9831993" y="2061298"/>
            <a:ext cx="891425" cy="564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10720269" y="2067462"/>
            <a:ext cx="22239" cy="77904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10705935" y="2033698"/>
            <a:ext cx="45719" cy="529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820158" y="1799562"/>
            <a:ext cx="45719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0694171" y="2830026"/>
            <a:ext cx="57483" cy="5024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8" name="Picture 24" descr="https://latex.codecogs.com/gif.latex?%5Cmathbf%7Bb%7D-A%5Cboldsymbol%7B%5Cmathbf%7B%5Chat%7Bx%7D%7D%7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567" y="1632679"/>
            <a:ext cx="5524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latex.codecogs.com/gif.latex?%5Cmathbf%7B%5Chat%7Bb%7D%7D%3DA%5Cmathbf%7B%5Chat%7Bx%7D%7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425" y="2862382"/>
            <a:ext cx="57150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latex.codecogs.com/gif.latex?%5Cmathbf%7Bb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425" y="1908900"/>
            <a:ext cx="1047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latex.codecogs.com/gif.latex?col%20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925" y="2483865"/>
            <a:ext cx="3333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구부러진 연결선 44"/>
          <p:cNvCxnSpPr/>
          <p:nvPr/>
        </p:nvCxnSpPr>
        <p:spPr>
          <a:xfrm>
            <a:off x="7613185" y="2821518"/>
            <a:ext cx="3080986" cy="58751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9825383" y="2498780"/>
            <a:ext cx="139611" cy="2650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9967930" y="2529585"/>
            <a:ext cx="6609" cy="13407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6" name="Picture 32" descr="https://latex.codecogs.com/gif.latex?A%5E%7BT%7DA%5Cboldsymbol%7B%5Cmathbf%7B%5Chat%7Bx%7D%7D%7D%3DA%5E%7BT%7D%5Cmathbf%7Bb%7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53" y="3772734"/>
            <a:ext cx="10096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</TotalTime>
  <Words>1004</Words>
  <Application>Microsoft Office PowerPoint</Application>
  <PresentationFormat>와이드스크린</PresentationFormat>
  <Paragraphs>159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(Deterministic problem)</vt:lpstr>
      <vt:lpstr>PowerPoint 프레젠테이션</vt:lpstr>
      <vt:lpstr>Linearly dependent 가 존재하는 행렬 구하기(Deterministic problem)</vt:lpstr>
      <vt:lpstr>Linearly dependent 가 존재하는 행렬 구하기Deterministic problem</vt:lpstr>
      <vt:lpstr>PowerPoint 프레젠테이션</vt:lpstr>
      <vt:lpstr>PowerPoint 프레젠테이션</vt:lpstr>
      <vt:lpstr>PowerPoint 프레젠테이션</vt:lpstr>
      <vt:lpstr>Deterministic problem</vt:lpstr>
      <vt:lpstr>예: linearly independent  Probability problem </vt:lpstr>
      <vt:lpstr>PowerPoint 프레젠테이션</vt:lpstr>
      <vt:lpstr>Probability problem 은 주어진 데이터가 모든 정보를 정확하게 포함할 수 없다. Deterministic problem 과 다르게 linearly dependent 같은 현상인 multicollinearity 가 발생하면 선형식으로 가정한 모델의 정확도가 크게 떨어질 가능성이 많다.  Exactly linearly dependent 한 경우는 가능성이 적다. 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</dc:creator>
  <cp:lastModifiedBy>smart</cp:lastModifiedBy>
  <cp:revision>562</cp:revision>
  <dcterms:created xsi:type="dcterms:W3CDTF">2020-07-13T08:28:35Z</dcterms:created>
  <dcterms:modified xsi:type="dcterms:W3CDTF">2020-07-18T13:53:42Z</dcterms:modified>
</cp:coreProperties>
</file>