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4" r:id="rId5"/>
    <p:sldId id="267" r:id="rId6"/>
    <p:sldId id="257" r:id="rId7"/>
    <p:sldId id="260" r:id="rId8"/>
    <p:sldId id="261" r:id="rId9"/>
    <p:sldId id="265" r:id="rId10"/>
    <p:sldId id="268" r:id="rId11"/>
    <p:sldId id="269" r:id="rId12"/>
    <p:sldId id="270" r:id="rId13"/>
    <p:sldId id="271" r:id="rId14"/>
    <p:sldId id="272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B095E-1DD5-466C-AEFB-B2B861EC1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71ADA-6D81-4233-A535-0575AD8F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E5702D-8E50-47CD-8107-50F05C20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12F9C-FA69-44B9-839B-B93A2789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0D89A-ED09-49B7-93BA-A445C3F8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DE950-FB1B-4BF0-9F99-834CF468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75D61-A434-40E0-982C-A710A4264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0A7DC-B977-479B-8B88-6F78F603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E596D-DFEA-474A-9934-3688317A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E2973-79FF-4DD0-A3A0-D868B75D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0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465BF4-2166-4E8D-B45E-78CB2E4EF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E9B5D1-2324-4B52-BC5C-F17AE7AF4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E1563-5ABC-42BB-A37B-08659F9F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B8259-51CB-4997-B80F-A4E46A52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68A9-3A36-4F93-AEC4-56C4AFCE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8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F8EB5-1AF0-43C4-8F13-C1A37716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371F7-B4EA-4978-8962-1E5C5483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B435F-8C52-4C78-9F71-B3290893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D4839-5538-40A5-AFC8-FBEA039F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94330-CD1D-46C2-B079-954EDE96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9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B850-7569-4255-B9D7-AAF16027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831AE-8E93-4965-A078-1907E089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5EA2C-1C16-4FC3-B78D-F6A7A1BF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A9B82-BFB0-4266-AA2C-E7FBA117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CCCA6-4360-4297-81E0-372F1194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6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9D498-7F82-4D81-9116-D9EFF99A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014E7-6D80-4A96-B05A-75F22133D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962AA9-B9EA-473E-BF02-9751E994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04411-00F5-4785-BDFA-5E75443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E4E656-BE78-4DD7-8729-66D20370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259BD3-289A-4DF8-86F0-2A50B2FD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4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C2DA3-6810-404F-AB69-D8B1163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28D1E-59DE-4085-8C6B-C3E68AFB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844388-24D4-42C3-94CD-94672AD7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07D998-18D2-46A0-A165-59BC4D795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5947FD-CDEF-42CA-972F-C1A79BF1E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9F0624-88C3-434A-9928-C5DB5A1C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02C7BB-E10F-4171-B60A-12FCE3E4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5DDC89-4AA0-42EE-BE13-5C68B9AB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3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5532F-FC47-4447-9DE8-C090CD73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23F4AD-C314-484A-912A-8DD7847B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5B7F4-85F0-40F2-903E-FBF5C478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3586F-BB18-4D9B-81F3-331A4DBC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0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A3968A-88EE-4276-9DAC-C76F7938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F12787-3FEF-46F2-B823-74B79A2B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EB0090-6C93-4679-9DAA-1DA06047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85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411E1-7755-48E6-B3B3-05BE9F1D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4785F-7CA9-4482-A1E6-DFEA7C79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9D6C5F-1C07-49C6-A14A-4206344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E783E7-1A33-4E73-BCE3-0DEBAE03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6B2B1-115E-4EE8-A1AC-CD0E09E1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67BE2-DC01-4261-9B55-4A6C7A55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4366F-FA90-43AC-9E37-13A0EBE3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888FE-1D65-41DD-9BB3-3816B97ED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4C91E-03BE-4588-A51E-70AD9E3E1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0805D-B86C-4790-8FA3-4B794335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6600F-C8E8-4B99-98E6-F1446F5C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9EDCD-7415-49A0-83A7-59437FC8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FE24C-D6E4-4AE0-816C-6AE57047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D5F80-8A61-46DA-B865-381DE1FD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7435B-1892-4216-80D4-713C3D2A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0747-6659-4113-AD7F-D5EDF7866DC5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CECFE-41AD-425B-A199-ED26FADEA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AF494-5F0B-4056-9FBF-5785A86A5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51AE1-3C4A-46B0-9520-EF51F4553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0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stimator#Definition" TargetMode="External"/><Relationship Id="rId2" Type="http://schemas.openxmlformats.org/officeDocument/2006/relationships/hyperlink" Target="https://en.wikipedia.org/wiki/Mean_squared_erro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near_regression" TargetMode="External"/><Relationship Id="rId5" Type="http://schemas.openxmlformats.org/officeDocument/2006/relationships/hyperlink" Target="https://en.wikipedia.org/wiki/Gauss%E2%80%93Markov_theorem" TargetMode="External"/><Relationship Id="rId4" Type="http://schemas.openxmlformats.org/officeDocument/2006/relationships/hyperlink" Target="https://en.wikipedia.org/wiki/Statistical_parameter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gif"/><Relationship Id="rId3" Type="http://schemas.openxmlformats.org/officeDocument/2006/relationships/image" Target="../media/image50.gif"/><Relationship Id="rId7" Type="http://schemas.openxmlformats.org/officeDocument/2006/relationships/image" Target="../media/image52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gif"/><Relationship Id="rId5" Type="http://schemas.openxmlformats.org/officeDocument/2006/relationships/image" Target="../media/image8.gif"/><Relationship Id="rId10" Type="http://schemas.openxmlformats.org/officeDocument/2006/relationships/image" Target="../media/image55.gif"/><Relationship Id="rId4" Type="http://schemas.openxmlformats.org/officeDocument/2006/relationships/image" Target="../media/image49.gif"/><Relationship Id="rId9" Type="http://schemas.openxmlformats.org/officeDocument/2006/relationships/image" Target="../media/image54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gif"/><Relationship Id="rId3" Type="http://schemas.openxmlformats.org/officeDocument/2006/relationships/image" Target="../media/image57.gif"/><Relationship Id="rId7" Type="http://schemas.openxmlformats.org/officeDocument/2006/relationships/image" Target="../media/image49.gi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gif"/><Relationship Id="rId10" Type="http://schemas.openxmlformats.org/officeDocument/2006/relationships/image" Target="../media/image62.png"/><Relationship Id="rId4" Type="http://schemas.openxmlformats.org/officeDocument/2006/relationships/image" Target="../media/image58.gif"/><Relationship Id="rId9" Type="http://schemas.openxmlformats.org/officeDocument/2006/relationships/image" Target="../media/image53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gif"/><Relationship Id="rId13" Type="http://schemas.openxmlformats.org/officeDocument/2006/relationships/image" Target="../media/image72.gif"/><Relationship Id="rId3" Type="http://schemas.openxmlformats.org/officeDocument/2006/relationships/image" Target="../media/image64.gif"/><Relationship Id="rId7" Type="http://schemas.openxmlformats.org/officeDocument/2006/relationships/image" Target="../media/image8.gif"/><Relationship Id="rId12" Type="http://schemas.openxmlformats.org/officeDocument/2006/relationships/image" Target="../media/image71.gif"/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gif"/><Relationship Id="rId11" Type="http://schemas.openxmlformats.org/officeDocument/2006/relationships/image" Target="../media/image70.gif"/><Relationship Id="rId5" Type="http://schemas.openxmlformats.org/officeDocument/2006/relationships/image" Target="../media/image66.gif"/><Relationship Id="rId10" Type="http://schemas.openxmlformats.org/officeDocument/2006/relationships/image" Target="../media/image69.gif"/><Relationship Id="rId4" Type="http://schemas.openxmlformats.org/officeDocument/2006/relationships/image" Target="../media/image65.gif"/><Relationship Id="rId9" Type="http://schemas.openxmlformats.org/officeDocument/2006/relationships/image" Target="../media/image68.gif"/><Relationship Id="rId14" Type="http://schemas.openxmlformats.org/officeDocument/2006/relationships/image" Target="../media/image7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gif"/><Relationship Id="rId5" Type="http://schemas.openxmlformats.org/officeDocument/2006/relationships/image" Target="../media/image76.gif"/><Relationship Id="rId4" Type="http://schemas.openxmlformats.org/officeDocument/2006/relationships/image" Target="../media/image75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gif"/><Relationship Id="rId3" Type="http://schemas.openxmlformats.org/officeDocument/2006/relationships/image" Target="../media/image78.gif"/><Relationship Id="rId7" Type="http://schemas.openxmlformats.org/officeDocument/2006/relationships/image" Target="../media/image82.gif"/><Relationship Id="rId2" Type="http://schemas.openxmlformats.org/officeDocument/2006/relationships/image" Target="../media/image6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gif"/><Relationship Id="rId5" Type="http://schemas.openxmlformats.org/officeDocument/2006/relationships/image" Target="../media/image80.gif"/><Relationship Id="rId4" Type="http://schemas.openxmlformats.org/officeDocument/2006/relationships/image" Target="../media/image79.gif"/><Relationship Id="rId9" Type="http://schemas.openxmlformats.org/officeDocument/2006/relationships/image" Target="../media/image8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gif"/><Relationship Id="rId7" Type="http://schemas.openxmlformats.org/officeDocument/2006/relationships/image" Target="../media/image11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11" Type="http://schemas.openxmlformats.org/officeDocument/2006/relationships/image" Target="../media/image15.gif"/><Relationship Id="rId5" Type="http://schemas.openxmlformats.org/officeDocument/2006/relationships/image" Target="../media/image9.gif"/><Relationship Id="rId10" Type="http://schemas.openxmlformats.org/officeDocument/2006/relationships/image" Target="../media/image14.gif"/><Relationship Id="rId4" Type="http://schemas.openxmlformats.org/officeDocument/2006/relationships/image" Target="../media/image8.gif"/><Relationship Id="rId9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gif"/><Relationship Id="rId3" Type="http://schemas.openxmlformats.org/officeDocument/2006/relationships/image" Target="../media/image7.gif"/><Relationship Id="rId7" Type="http://schemas.openxmlformats.org/officeDocument/2006/relationships/image" Target="../media/image18.gif"/><Relationship Id="rId12" Type="http://schemas.openxmlformats.org/officeDocument/2006/relationships/image" Target="../media/image22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11" Type="http://schemas.openxmlformats.org/officeDocument/2006/relationships/image" Target="../media/image21.gif"/><Relationship Id="rId5" Type="http://schemas.openxmlformats.org/officeDocument/2006/relationships/image" Target="../media/image6.gif"/><Relationship Id="rId10" Type="http://schemas.openxmlformats.org/officeDocument/2006/relationships/image" Target="../media/image11.gif"/><Relationship Id="rId4" Type="http://schemas.openxmlformats.org/officeDocument/2006/relationships/image" Target="../media/image16.gif"/><Relationship Id="rId9" Type="http://schemas.openxmlformats.org/officeDocument/2006/relationships/image" Target="../media/image2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7" Type="http://schemas.openxmlformats.org/officeDocument/2006/relationships/image" Target="../media/image32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36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gif"/><Relationship Id="rId4" Type="http://schemas.openxmlformats.org/officeDocument/2006/relationships/image" Target="../media/image3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gif"/><Relationship Id="rId13" Type="http://schemas.openxmlformats.org/officeDocument/2006/relationships/image" Target="../media/image48.gif"/><Relationship Id="rId3" Type="http://schemas.openxmlformats.org/officeDocument/2006/relationships/image" Target="../media/image38.png"/><Relationship Id="rId7" Type="http://schemas.openxmlformats.org/officeDocument/2006/relationships/image" Target="../media/image42.gif"/><Relationship Id="rId12" Type="http://schemas.openxmlformats.org/officeDocument/2006/relationships/image" Target="../media/image47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gif"/><Relationship Id="rId11" Type="http://schemas.openxmlformats.org/officeDocument/2006/relationships/image" Target="../media/image46.gif"/><Relationship Id="rId5" Type="http://schemas.openxmlformats.org/officeDocument/2006/relationships/image" Target="../media/image40.gif"/><Relationship Id="rId10" Type="http://schemas.openxmlformats.org/officeDocument/2006/relationships/image" Target="../media/image45.gif"/><Relationship Id="rId4" Type="http://schemas.openxmlformats.org/officeDocument/2006/relationships/image" Target="../media/image39.gif"/><Relationship Id="rId9" Type="http://schemas.openxmlformats.org/officeDocument/2006/relationships/image" Target="../media/image44.gif"/><Relationship Id="rId14" Type="http://schemas.openxmlformats.org/officeDocument/2006/relationships/image" Target="../media/image4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CB892-BB17-4BFC-85AB-FE88F1096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619" y="1122364"/>
            <a:ext cx="10721130" cy="1151054"/>
          </a:xfrm>
        </p:spPr>
        <p:txBody>
          <a:bodyPr>
            <a:normAutofit/>
          </a:bodyPr>
          <a:lstStyle/>
          <a:p>
            <a:r>
              <a:rPr lang="en-US" altLang="ko-KR" sz="3400" dirty="0"/>
              <a:t>Parameter, Estimation </a:t>
            </a:r>
            <a:r>
              <a:rPr lang="ko-KR" altLang="en-US" sz="3400" dirty="0"/>
              <a:t>에 대한 정확한 이해</a:t>
            </a:r>
            <a:br>
              <a:rPr lang="en-US" altLang="ko-KR" sz="3400" dirty="0"/>
            </a:br>
            <a:r>
              <a:rPr lang="en-US" altLang="ko-KR" sz="3400" dirty="0"/>
              <a:t>Linear regression </a:t>
            </a:r>
            <a:r>
              <a:rPr lang="ko-KR" altLang="en-US" sz="3400" dirty="0"/>
              <a:t>에 대한 정확한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1AA31-E53D-45AE-B582-54DF35E37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2905751"/>
            <a:ext cx="9144000" cy="300848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2020/09/29</a:t>
            </a:r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https://en.wikipedia.org/wiki/Mean_squared_error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https://en.wikipedia.org/wiki/Estimator#Definition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https://en.wikipedia.org/wiki/Statistical_parameter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https://en.wikipedia.org/wiki/Gauss%E2%80%93Markov_theorem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https://en.wikipedia.org/wiki/Linear_regression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https://en.wikipedia.org/wiki/Statistical_parameter</a:t>
            </a:r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6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E3D8-B3E9-48C0-87D1-9859DC3E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6" y="83891"/>
            <a:ext cx="10515600" cy="4949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Gauss-Markov theorem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928F8-96D8-4578-A019-C766545E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65" y="679508"/>
            <a:ext cx="6237915" cy="315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/>
              <a:t>A</a:t>
            </a:r>
            <a:r>
              <a:rPr lang="ko-KR" altLang="en-US" sz="1100" dirty="0"/>
              <a:t> </a:t>
            </a:r>
            <a:r>
              <a:rPr lang="en-US" altLang="ko-KR" sz="1100" dirty="0"/>
              <a:t>linear</a:t>
            </a:r>
            <a:r>
              <a:rPr lang="ko-KR" altLang="en-US" sz="1100" dirty="0"/>
              <a:t> </a:t>
            </a:r>
            <a:r>
              <a:rPr lang="en-US" altLang="ko-KR" sz="1100" dirty="0"/>
              <a:t>estimator</a:t>
            </a:r>
            <a:r>
              <a:rPr lang="ko-KR" altLang="en-US" sz="1100" dirty="0"/>
              <a:t> </a:t>
            </a:r>
            <a:r>
              <a:rPr lang="en-US" altLang="ko-KR" sz="1100" dirty="0"/>
              <a:t>of</a:t>
            </a:r>
            <a:r>
              <a:rPr lang="ko-KR" altLang="en-US" sz="1100" dirty="0"/>
              <a:t> </a:t>
            </a:r>
            <a:r>
              <a:rPr lang="en-US" altLang="ko-KR" sz="1100" dirty="0"/>
              <a:t>     </a:t>
            </a:r>
            <a:r>
              <a:rPr lang="ko-KR" altLang="en-US" sz="1100" dirty="0"/>
              <a:t>는 선형 결합이다</a:t>
            </a:r>
            <a:r>
              <a:rPr lang="en-US" altLang="ko-KR" sz="1100" dirty="0"/>
              <a:t>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C8CC3B-87B4-4D78-B1C2-501B5959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16" y="696286"/>
            <a:ext cx="152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ECC2C18-EF25-4C2A-8FA7-45410192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50" y="672473"/>
            <a:ext cx="17335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0616A1A-9AF2-41D1-9E16-63144A565D31}"/>
              </a:ext>
            </a:extLst>
          </p:cNvPr>
          <p:cNvSpPr txBox="1">
            <a:spLocks/>
          </p:cNvSpPr>
          <p:nvPr/>
        </p:nvSpPr>
        <p:spPr>
          <a:xfrm>
            <a:off x="4709720" y="270679"/>
            <a:ext cx="3528270" cy="31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>
                <a:solidFill>
                  <a:srgbClr val="FF0000"/>
                </a:solidFill>
              </a:rPr>
              <a:t>모델의 파라미터와 모집단의 파라미터는 다름 주의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6337128-EA04-4356-8508-AC2E1964E9B3}"/>
              </a:ext>
            </a:extLst>
          </p:cNvPr>
          <p:cNvSpPr txBox="1">
            <a:spLocks/>
          </p:cNvSpPr>
          <p:nvPr/>
        </p:nvSpPr>
        <p:spPr>
          <a:xfrm>
            <a:off x="330665" y="1011483"/>
            <a:ext cx="6237915" cy="31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c </a:t>
            </a:r>
            <a:r>
              <a:rPr lang="ko-KR" altLang="en-US" sz="1100" dirty="0"/>
              <a:t>계수들은 관측할 수 없는    와 무관</a:t>
            </a:r>
            <a:r>
              <a:rPr lang="en-US" altLang="ko-KR" sz="1100" dirty="0"/>
              <a:t>, </a:t>
            </a:r>
            <a:r>
              <a:rPr lang="ko-KR" altLang="en-US" sz="1100" dirty="0"/>
              <a:t>관측 가능한 </a:t>
            </a:r>
            <a:r>
              <a:rPr lang="en-US" altLang="ko-KR" sz="1100" dirty="0"/>
              <a:t>    </a:t>
            </a:r>
            <a:r>
              <a:rPr lang="ko-KR" altLang="en-US" sz="1100" dirty="0"/>
              <a:t>와 관계 있다</a:t>
            </a:r>
            <a:r>
              <a:rPr lang="en-US" altLang="ko-KR" sz="1100" dirty="0"/>
              <a:t>. 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1F44576-926A-44D4-89A4-95CACC9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33" y="1047965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AA792C36-42C6-40FE-9653-1C42CB1E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50" y="1047965"/>
            <a:ext cx="152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65B97D23-4642-4E18-8BB0-72B37F8DE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25" y="1593960"/>
            <a:ext cx="8572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BF0D4AE-276F-4732-A0FD-4775F0823C16}"/>
              </a:ext>
            </a:extLst>
          </p:cNvPr>
          <p:cNvSpPr txBox="1">
            <a:spLocks/>
          </p:cNvSpPr>
          <p:nvPr/>
        </p:nvSpPr>
        <p:spPr>
          <a:xfrm>
            <a:off x="336957" y="1646737"/>
            <a:ext cx="6237915" cy="31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estimator</a:t>
            </a:r>
            <a:r>
              <a:rPr lang="ko-KR" altLang="en-US" sz="1100" dirty="0"/>
              <a:t> 가</a:t>
            </a:r>
            <a:r>
              <a:rPr lang="en-US" altLang="ko-KR" sz="1100" dirty="0"/>
              <a:t> unbiased</a:t>
            </a:r>
            <a:r>
              <a:rPr lang="ko-KR" altLang="en-US" sz="1100" dirty="0"/>
              <a:t> 일 필요충분조건은</a:t>
            </a:r>
            <a:endParaRPr lang="en-US" altLang="ko-KR" sz="1100" dirty="0"/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8D61744-5AAE-4A0A-A993-232F2840E46E}"/>
              </a:ext>
            </a:extLst>
          </p:cNvPr>
          <p:cNvSpPr txBox="1">
            <a:spLocks/>
          </p:cNvSpPr>
          <p:nvPr/>
        </p:nvSpPr>
        <p:spPr>
          <a:xfrm>
            <a:off x="330664" y="2244030"/>
            <a:ext cx="11590092" cy="31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The </a:t>
            </a:r>
            <a:r>
              <a:rPr lang="en-US" altLang="ko-KR" sz="1100" b="1" dirty="0"/>
              <a:t>best linear unbiased estimator(BLUE) </a:t>
            </a:r>
            <a:r>
              <a:rPr lang="ko-KR" altLang="en-US" sz="1100" dirty="0"/>
              <a:t>란 다른 </a:t>
            </a:r>
            <a:r>
              <a:rPr lang="en-US" altLang="ko-KR" sz="1100" dirty="0"/>
              <a:t>linear unbiased estimator     </a:t>
            </a:r>
            <a:r>
              <a:rPr lang="ko-KR" altLang="en-US" sz="1100" dirty="0"/>
              <a:t>에 대해                                  가 </a:t>
            </a:r>
            <a:r>
              <a:rPr lang="en-US" altLang="ko-KR" sz="1100" dirty="0"/>
              <a:t>positive semi-definite </a:t>
            </a:r>
            <a:r>
              <a:rPr lang="ko-KR" altLang="en-US" sz="1100" dirty="0"/>
              <a:t>행렬일때를 말한다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b="1" dirty="0"/>
          </a:p>
        </p:txBody>
      </p:sp>
      <p:pic>
        <p:nvPicPr>
          <p:cNvPr id="5134" name="Picture 14">
            <a:extLst>
              <a:ext uri="{FF2B5EF4-FFF2-40B4-BE49-F238E27FC236}">
                <a16:creationId xmlns:a16="http://schemas.microsoft.com/office/drawing/2014/main" id="{F4BBD0E2-4467-4F84-8812-A8BDD95A1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55" y="2230378"/>
            <a:ext cx="140017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1091D116-BAB4-402C-ACF0-FC4FC229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51" y="2251065"/>
            <a:ext cx="1047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9AC079E2-9BAC-4E8F-B893-EC0416AC650D}"/>
              </a:ext>
            </a:extLst>
          </p:cNvPr>
          <p:cNvSpPr txBox="1">
            <a:spLocks/>
          </p:cNvSpPr>
          <p:nvPr/>
        </p:nvSpPr>
        <p:spPr>
          <a:xfrm>
            <a:off x="330664" y="3161380"/>
            <a:ext cx="11590092" cy="31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 dirty="0"/>
              <a:t>Ordinary Least Squares estimator (OLS) </a:t>
            </a:r>
            <a:r>
              <a:rPr lang="ko-KR" altLang="en-US" sz="1100" dirty="0"/>
              <a:t>는                               로                                                                </a:t>
            </a:r>
            <a:r>
              <a:rPr lang="ko-KR" altLang="en-US" sz="1100" dirty="0" err="1"/>
              <a:t>잔차</a:t>
            </a:r>
            <a:r>
              <a:rPr lang="ko-KR" altLang="en-US" sz="1100" dirty="0"/>
              <a:t> 제곱합을 최소화하는 함수다</a:t>
            </a:r>
            <a:r>
              <a:rPr lang="en-US" altLang="ko-KR" sz="1100" dirty="0"/>
              <a:t>.</a:t>
            </a:r>
            <a:endParaRPr lang="en-US" altLang="ko-KR" sz="1100" b="1" dirty="0"/>
          </a:p>
        </p:txBody>
      </p:sp>
      <p:pic>
        <p:nvPicPr>
          <p:cNvPr id="5138" name="Picture 18">
            <a:extLst>
              <a:ext uri="{FF2B5EF4-FFF2-40B4-BE49-F238E27FC236}">
                <a16:creationId xmlns:a16="http://schemas.microsoft.com/office/drawing/2014/main" id="{7EFE887E-48CB-4F34-AE72-8072ABA6E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62" y="3157610"/>
            <a:ext cx="12668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B0C522B1-8C0B-4C0A-9FDF-41A0EF96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117" y="2971182"/>
            <a:ext cx="28289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4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E3D8-B3E9-48C0-87D1-9859DC3E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6" y="83891"/>
            <a:ext cx="10515600" cy="49495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Gauss-Markov theorem</a:t>
            </a:r>
            <a:endParaRPr lang="ko-KR" altLang="en-US" sz="28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46CDFE25-280C-4623-A48C-B99FA480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65" y="679508"/>
            <a:ext cx="6237915" cy="315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/>
              <a:t>OLS </a:t>
            </a:r>
            <a:r>
              <a:rPr lang="ko-KR" altLang="en-US" sz="1100" dirty="0"/>
              <a:t>는 </a:t>
            </a:r>
            <a:r>
              <a:rPr lang="en-US" altLang="ko-KR" sz="1100" dirty="0"/>
              <a:t>BLUE </a:t>
            </a:r>
            <a:r>
              <a:rPr lang="ko-KR" altLang="en-US" sz="1100" dirty="0"/>
              <a:t>의 증명 </a:t>
            </a:r>
            <a:r>
              <a:rPr lang="en-US" altLang="ko-KR" sz="1100" dirty="0"/>
              <a:t>: </a:t>
            </a: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855051A6-CA8F-453C-B543-21860066404F}"/>
              </a:ext>
            </a:extLst>
          </p:cNvPr>
          <p:cNvSpPr txBox="1">
            <a:spLocks/>
          </p:cNvSpPr>
          <p:nvPr/>
        </p:nvSpPr>
        <p:spPr>
          <a:xfrm>
            <a:off x="330665" y="1095372"/>
            <a:ext cx="11749482" cy="6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            </a:t>
            </a:r>
            <a:r>
              <a:rPr lang="ko-KR" altLang="en-US" sz="1100" dirty="0"/>
              <a:t>를 또다른 </a:t>
            </a:r>
            <a:r>
              <a:rPr lang="en-US" altLang="ko-KR" sz="1100" dirty="0"/>
              <a:t>linear estimator </a:t>
            </a:r>
            <a:r>
              <a:rPr lang="ko-KR" altLang="en-US" sz="1100" dirty="0"/>
              <a:t>                                  </a:t>
            </a:r>
            <a:r>
              <a:rPr lang="en-US" altLang="ko-KR" sz="1100" dirty="0"/>
              <a:t>,                   </a:t>
            </a:r>
            <a:r>
              <a:rPr lang="ko-KR" altLang="en-US" sz="1100" dirty="0"/>
              <a:t>인 </a:t>
            </a:r>
            <a:r>
              <a:rPr lang="en-US" altLang="ko-KR" sz="1100" dirty="0"/>
              <a:t>non-zero </a:t>
            </a:r>
            <a:r>
              <a:rPr lang="ko-KR" altLang="en-US" sz="1100" dirty="0"/>
              <a:t>행렬이라 하자</a:t>
            </a:r>
            <a:r>
              <a:rPr lang="en-US" altLang="ko-KR" sz="1100" dirty="0"/>
              <a:t>. Unbiased estimator</a:t>
            </a:r>
            <a:r>
              <a:rPr lang="ko-KR" altLang="en-US" sz="1100" dirty="0"/>
              <a:t>로 제한하면서 </a:t>
            </a:r>
            <a:r>
              <a:rPr lang="en-US" altLang="ko-KR" sz="1100" dirty="0"/>
              <a:t>minimum mean squared error </a:t>
            </a:r>
            <a:r>
              <a:rPr lang="ko-KR" altLang="en-US" sz="1100" dirty="0"/>
              <a:t>는</a:t>
            </a: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Minimum variance </a:t>
            </a:r>
            <a:r>
              <a:rPr lang="ko-KR" altLang="en-US" sz="1100" dirty="0"/>
              <a:t>를 암시한다</a:t>
            </a:r>
            <a:r>
              <a:rPr lang="en-US" altLang="ko-KR" sz="1100" dirty="0"/>
              <a:t>. </a:t>
            </a:r>
            <a:r>
              <a:rPr lang="ko-KR" altLang="en-US" sz="1100" dirty="0"/>
              <a:t>목표는 이와 같은 </a:t>
            </a:r>
            <a:r>
              <a:rPr lang="en-US" altLang="ko-KR" sz="1100" dirty="0"/>
              <a:t>estimator </a:t>
            </a:r>
            <a:r>
              <a:rPr lang="ko-KR" altLang="en-US" sz="1100" dirty="0"/>
              <a:t>가     보다 분산이 큰 것을 보여주면 된다</a:t>
            </a:r>
            <a:r>
              <a:rPr lang="en-US" altLang="ko-KR" sz="1100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68BF66-43AF-44D2-85F6-2F1E4620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6" y="1095372"/>
            <a:ext cx="5524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C88E5AC-1506-4D2D-AC13-843F7E3D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141" y="1106771"/>
            <a:ext cx="15621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F373CC3-9F0C-44E4-8872-31472973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66" y="1124589"/>
            <a:ext cx="7429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B67820D-08EB-436A-A0B8-C5E06079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62" y="1387356"/>
            <a:ext cx="1047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90E22F3-97C1-4CCF-B271-648A8B980D9F}"/>
              </a:ext>
            </a:extLst>
          </p:cNvPr>
          <p:cNvSpPr txBox="1">
            <a:spLocks/>
          </p:cNvSpPr>
          <p:nvPr/>
        </p:nvSpPr>
        <p:spPr>
          <a:xfrm>
            <a:off x="9273331" y="825594"/>
            <a:ext cx="1608415" cy="28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>
                <a:solidFill>
                  <a:srgbClr val="FF0000"/>
                </a:solidFill>
              </a:rPr>
              <a:t>모델 파라미터에 대한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4BE6A5-7983-4DBA-AB64-3C3D5045F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65" y="1666688"/>
            <a:ext cx="5600700" cy="1647825"/>
          </a:xfrm>
          <a:prstGeom prst="rect">
            <a:avLst/>
          </a:prstGeom>
        </p:spPr>
      </p:pic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D7897F5D-F333-4955-984E-D1AB1170F19C}"/>
              </a:ext>
            </a:extLst>
          </p:cNvPr>
          <p:cNvSpPr txBox="1">
            <a:spLocks/>
          </p:cNvSpPr>
          <p:nvPr/>
        </p:nvSpPr>
        <p:spPr>
          <a:xfrm>
            <a:off x="368940" y="3393820"/>
            <a:ext cx="7659324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   </a:t>
            </a:r>
            <a:r>
              <a:rPr lang="ko-KR" altLang="en-US" sz="1100" dirty="0"/>
              <a:t>가 관측 가능하지 않기 때문에</a:t>
            </a:r>
            <a:r>
              <a:rPr lang="en-US" altLang="ko-KR" sz="1100" dirty="0"/>
              <a:t>, </a:t>
            </a:r>
            <a:r>
              <a:rPr lang="ko-KR" altLang="en-US" sz="1100" dirty="0"/>
              <a:t>오직</a:t>
            </a:r>
            <a:r>
              <a:rPr lang="en-US" altLang="ko-KR" sz="1100" dirty="0"/>
              <a:t>               </a:t>
            </a:r>
            <a:r>
              <a:rPr lang="ko-KR" altLang="en-US" sz="1100" dirty="0"/>
              <a:t>일 때만      가 </a:t>
            </a:r>
            <a:r>
              <a:rPr lang="en-US" altLang="ko-KR" sz="1100" dirty="0"/>
              <a:t>unbiased </a:t>
            </a:r>
            <a:r>
              <a:rPr lang="ko-KR" altLang="en-US" sz="1100" dirty="0"/>
              <a:t>이다</a:t>
            </a:r>
            <a:r>
              <a:rPr lang="en-US" altLang="ko-KR" sz="1100" dirty="0"/>
              <a:t>. </a:t>
            </a:r>
            <a:r>
              <a:rPr lang="ko-KR" altLang="en-US" sz="1100" dirty="0"/>
              <a:t>그러면</a:t>
            </a:r>
            <a:endParaRPr lang="en-US" altLang="ko-KR" sz="1100" dirty="0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E34E07C6-605E-40A2-80CD-91AF256B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47" y="3429000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B62B768A-0709-4654-93D9-74D2313B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66" y="3439660"/>
            <a:ext cx="6191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98AA336F-6E80-4F17-8C81-7A3405E9D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92" y="3400425"/>
            <a:ext cx="1047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7F067C-7141-4BCE-8ED6-1BF098A0C0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940" y="3695329"/>
            <a:ext cx="8020050" cy="2238375"/>
          </a:xfrm>
          <a:prstGeom prst="rect">
            <a:avLst/>
          </a:prstGeom>
        </p:spPr>
      </p:pic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230B5620-83BA-48D9-8963-9F9FEE1B80B1}"/>
              </a:ext>
            </a:extLst>
          </p:cNvPr>
          <p:cNvSpPr txBox="1">
            <a:spLocks/>
          </p:cNvSpPr>
          <p:nvPr/>
        </p:nvSpPr>
        <p:spPr>
          <a:xfrm>
            <a:off x="408876" y="5933731"/>
            <a:ext cx="7659324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DD’ </a:t>
            </a:r>
            <a:r>
              <a:rPr lang="ko-KR" altLang="en-US" sz="1100" dirty="0"/>
              <a:t>이 </a:t>
            </a:r>
            <a:r>
              <a:rPr lang="en-US" altLang="ko-KR" sz="1100" dirty="0"/>
              <a:t>positive semidefinite </a:t>
            </a:r>
            <a:r>
              <a:rPr lang="ko-KR" altLang="en-US" sz="1100" dirty="0"/>
              <a:t>행렬이기 때문에 증명 끝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9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3543D-1DB2-495F-B05A-65555113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6584"/>
            <a:ext cx="10515600" cy="515718"/>
          </a:xfrm>
        </p:spPr>
        <p:txBody>
          <a:bodyPr>
            <a:normAutofit fontScale="90000"/>
          </a:bodyPr>
          <a:lstStyle/>
          <a:p>
            <a:r>
              <a:rPr lang="en-US" altLang="ko-KR" sz="3400" dirty="0"/>
              <a:t>Linear regression</a:t>
            </a:r>
            <a:endParaRPr lang="ko-KR" altLang="en-US" sz="3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C56D5E-9D4A-4B13-8906-0EC4AC5D8DB8}"/>
              </a:ext>
            </a:extLst>
          </p:cNvPr>
          <p:cNvSpPr txBox="1">
            <a:spLocks/>
          </p:cNvSpPr>
          <p:nvPr/>
        </p:nvSpPr>
        <p:spPr>
          <a:xfrm>
            <a:off x="192248" y="761302"/>
            <a:ext cx="4782424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                   unknown </a:t>
            </a:r>
            <a:r>
              <a:rPr lang="ko-KR" altLang="en-US" sz="1100" dirty="0"/>
              <a:t>함수와 </a:t>
            </a:r>
            <a:r>
              <a:rPr lang="en-US" altLang="ko-KR" sz="1100" dirty="0"/>
              <a:t>unknown X. y</a:t>
            </a:r>
            <a:r>
              <a:rPr lang="ko-KR" altLang="en-US" sz="1100" dirty="0"/>
              <a:t>도 </a:t>
            </a:r>
            <a:r>
              <a:rPr lang="en-US" altLang="ko-KR" sz="1100" dirty="0"/>
              <a:t>sample </a:t>
            </a:r>
            <a:r>
              <a:rPr lang="ko-KR" altLang="en-US" sz="1100" dirty="0"/>
              <a:t>들로 </a:t>
            </a:r>
            <a:r>
              <a:rPr lang="ko-KR" altLang="en-US" sz="1100" dirty="0" err="1"/>
              <a:t>얻어짐</a:t>
            </a:r>
            <a:r>
              <a:rPr lang="en-US" altLang="ko-KR" sz="1100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221985-B041-4320-B43A-329E552EC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3" y="761302"/>
            <a:ext cx="7143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4D13761-38C3-4472-86C3-C7D856C5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3" y="1292735"/>
            <a:ext cx="876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955C4D-3638-4C70-A161-C86D71B18B56}"/>
              </a:ext>
            </a:extLst>
          </p:cNvPr>
          <p:cNvSpPr txBox="1">
            <a:spLocks/>
          </p:cNvSpPr>
          <p:nvPr/>
        </p:nvSpPr>
        <p:spPr>
          <a:xfrm>
            <a:off x="1313576" y="1221811"/>
            <a:ext cx="1169565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 … </a:t>
            </a:r>
            <a:r>
              <a:rPr lang="ko-KR" altLang="en-US" sz="1100" dirty="0"/>
              <a:t>모델을 가정</a:t>
            </a:r>
            <a:endParaRPr lang="en-US" altLang="ko-KR" sz="1100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08D4F2B3-4581-4863-944E-81AD8421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460" y="1273685"/>
            <a:ext cx="6191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9B00C99-D70E-4CF7-A180-372B1D142CA8}"/>
              </a:ext>
            </a:extLst>
          </p:cNvPr>
          <p:cNvSpPr txBox="1">
            <a:spLocks/>
          </p:cNvSpPr>
          <p:nvPr/>
        </p:nvSpPr>
        <p:spPr>
          <a:xfrm>
            <a:off x="3715581" y="1244245"/>
            <a:ext cx="2380419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Is linearly independent   … </a:t>
            </a:r>
            <a:r>
              <a:rPr lang="ko-KR" altLang="en-US" sz="1100" dirty="0"/>
              <a:t>가정</a:t>
            </a:r>
            <a:endParaRPr lang="en-US" altLang="ko-KR" sz="1100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8DA8EB7C-4FB3-40C3-8325-FA4F7AD7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3" y="1745741"/>
            <a:ext cx="8763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99E322A-391E-4A93-ABCA-3218714181C4}"/>
              </a:ext>
            </a:extLst>
          </p:cNvPr>
          <p:cNvSpPr txBox="1">
            <a:spLocks/>
          </p:cNvSpPr>
          <p:nvPr/>
        </p:nvSpPr>
        <p:spPr>
          <a:xfrm>
            <a:off x="1413894" y="1687233"/>
            <a:ext cx="7461657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이므로 모델 </a:t>
            </a:r>
            <a:r>
              <a:rPr lang="en-US" altLang="ko-KR" sz="1100" dirty="0"/>
              <a:t>error </a:t>
            </a:r>
            <a:r>
              <a:rPr lang="ko-KR" altLang="en-US" sz="1100" dirty="0"/>
              <a:t>를 최소화하는    를 찾자</a:t>
            </a:r>
            <a:r>
              <a:rPr lang="en-US" altLang="ko-KR" sz="1100" dirty="0"/>
              <a:t>. (</a:t>
            </a:r>
            <a:r>
              <a:rPr lang="ko-KR" altLang="en-US" sz="1100" b="1" dirty="0">
                <a:solidFill>
                  <a:srgbClr val="FF0000"/>
                </a:solidFill>
              </a:rPr>
              <a:t>모델 자체의 </a:t>
            </a:r>
            <a:r>
              <a:rPr lang="en-US" altLang="ko-KR" sz="1100" b="1" dirty="0">
                <a:solidFill>
                  <a:srgbClr val="FF0000"/>
                </a:solidFill>
              </a:rPr>
              <a:t>error </a:t>
            </a:r>
            <a:r>
              <a:rPr lang="ko-KR" altLang="en-US" sz="1100" b="1" dirty="0">
                <a:solidFill>
                  <a:srgbClr val="FF0000"/>
                </a:solidFill>
              </a:rPr>
              <a:t>와 </a:t>
            </a:r>
            <a:r>
              <a:rPr lang="en-US" altLang="ko-KR" sz="1100" b="1" dirty="0">
                <a:solidFill>
                  <a:srgbClr val="FF0000"/>
                </a:solidFill>
              </a:rPr>
              <a:t>estimator</a:t>
            </a:r>
            <a:r>
              <a:rPr lang="ko-KR" altLang="en-US" sz="1100" b="1" dirty="0">
                <a:solidFill>
                  <a:srgbClr val="FF0000"/>
                </a:solidFill>
              </a:rPr>
              <a:t>의 </a:t>
            </a:r>
            <a:r>
              <a:rPr lang="en-US" altLang="ko-KR" sz="1100" b="1" dirty="0">
                <a:solidFill>
                  <a:srgbClr val="FF0000"/>
                </a:solidFill>
              </a:rPr>
              <a:t>error</a:t>
            </a:r>
            <a:r>
              <a:rPr lang="ko-KR" altLang="en-US" sz="1100" b="1" dirty="0">
                <a:solidFill>
                  <a:srgbClr val="FF0000"/>
                </a:solidFill>
              </a:rPr>
              <a:t>는 다른 개념임</a:t>
            </a:r>
            <a:r>
              <a:rPr lang="en-US" altLang="ko-KR" sz="1100" dirty="0"/>
              <a:t>)</a:t>
            </a: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4DF8F86F-852B-42FD-A4B6-27E0260F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06" y="1745740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8335B6AC-6CEB-4340-93B8-B4925584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97" y="1280450"/>
            <a:ext cx="152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171840D7-9E7A-4ED6-9644-6A112A11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3" y="2279823"/>
            <a:ext cx="234315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458AC661-9AA4-4E81-AFFD-1B16E665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34" y="2211585"/>
            <a:ext cx="19526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7962272-1437-4DA3-BC3F-4BD97CF39482}"/>
              </a:ext>
            </a:extLst>
          </p:cNvPr>
          <p:cNvSpPr txBox="1">
            <a:spLocks/>
          </p:cNvSpPr>
          <p:nvPr/>
        </p:nvSpPr>
        <p:spPr>
          <a:xfrm>
            <a:off x="2980932" y="2388836"/>
            <a:ext cx="427402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,</a:t>
            </a:r>
          </a:p>
        </p:txBody>
      </p:sp>
      <p:pic>
        <p:nvPicPr>
          <p:cNvPr id="7186" name="Picture 18">
            <a:extLst>
              <a:ext uri="{FF2B5EF4-FFF2-40B4-BE49-F238E27FC236}">
                <a16:creationId xmlns:a16="http://schemas.microsoft.com/office/drawing/2014/main" id="{E129EA31-1795-45E7-AFF0-E7ECFCEA3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586" y="2284061"/>
            <a:ext cx="1400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38CCA62-1109-4CC9-87F9-ACB02DB8E15A}"/>
              </a:ext>
            </a:extLst>
          </p:cNvPr>
          <p:cNvSpPr txBox="1">
            <a:spLocks/>
          </p:cNvSpPr>
          <p:nvPr/>
        </p:nvSpPr>
        <p:spPr>
          <a:xfrm>
            <a:off x="7535981" y="2279823"/>
            <a:ext cx="1778204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OLS estimator (BLUE)</a:t>
            </a:r>
          </a:p>
        </p:txBody>
      </p:sp>
      <p:sp>
        <p:nvSpPr>
          <p:cNvPr id="60" name="내용 개체 틀 2">
            <a:extLst>
              <a:ext uri="{FF2B5EF4-FFF2-40B4-BE49-F238E27FC236}">
                <a16:creationId xmlns:a16="http://schemas.microsoft.com/office/drawing/2014/main" id="{D0ADB39F-8DEC-456A-BFE7-C74A7BA238B1}"/>
              </a:ext>
            </a:extLst>
          </p:cNvPr>
          <p:cNvSpPr txBox="1">
            <a:spLocks/>
          </p:cNvSpPr>
          <p:nvPr/>
        </p:nvSpPr>
        <p:spPr>
          <a:xfrm>
            <a:off x="4905790" y="4839587"/>
            <a:ext cx="6218244" cy="135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모집단 </a:t>
            </a:r>
            <a:r>
              <a:rPr lang="en-US" altLang="ko-KR" sz="1100" dirty="0"/>
              <a:t>y </a:t>
            </a:r>
            <a:r>
              <a:rPr lang="ko-KR" altLang="en-US" sz="1100" dirty="0"/>
              <a:t>의 분포의 </a:t>
            </a:r>
            <a:r>
              <a:rPr lang="ko-KR" altLang="en-US" sz="1100" dirty="0" err="1"/>
              <a:t>모수를</a:t>
            </a:r>
            <a:r>
              <a:rPr lang="ko-KR" altLang="en-US" sz="1100" dirty="0"/>
              <a:t> 추측하는 방법 대신 </a:t>
            </a:r>
            <a:r>
              <a:rPr lang="en-US" altLang="ko-KR" sz="1100" dirty="0"/>
              <a:t>y</a:t>
            </a:r>
            <a:r>
              <a:rPr lang="ko-KR" altLang="en-US" sz="1100" dirty="0"/>
              <a:t>를 모델로서 </a:t>
            </a:r>
            <a:r>
              <a:rPr lang="en-US" altLang="ko-KR" sz="1100" dirty="0"/>
              <a:t>approximation </a:t>
            </a:r>
            <a:r>
              <a:rPr lang="ko-KR" altLang="en-US" sz="1100" dirty="0"/>
              <a:t>하려는 방법</a:t>
            </a:r>
            <a:r>
              <a:rPr lang="en-US" altLang="ko-KR" sz="1100" dirty="0"/>
              <a:t>, y = </a:t>
            </a:r>
            <a:r>
              <a:rPr lang="en-US" altLang="ko-KR" sz="1100" dirty="0" err="1"/>
              <a:t>Xb</a:t>
            </a:r>
            <a:r>
              <a:rPr lang="ko-KR" altLang="en-US" sz="1100" dirty="0"/>
              <a:t> 라는 선형식을 가정함으로써</a:t>
            </a:r>
            <a:r>
              <a:rPr lang="en-US" altLang="ko-KR" sz="1100" dirty="0"/>
              <a:t>, </a:t>
            </a:r>
            <a:r>
              <a:rPr lang="ko-KR" altLang="en-US" sz="1100" dirty="0"/>
              <a:t>새롭게 생긴 </a:t>
            </a:r>
            <a:r>
              <a:rPr lang="en-US" altLang="ko-KR" sz="1100" dirty="0"/>
              <a:t>b </a:t>
            </a:r>
            <a:r>
              <a:rPr lang="ko-KR" altLang="en-US" sz="1100" dirty="0"/>
              <a:t>를 표본으로 부터 추정해야 함</a:t>
            </a:r>
            <a:r>
              <a:rPr lang="en-US" altLang="ko-KR" sz="1100" dirty="0"/>
              <a:t>.(</a:t>
            </a:r>
            <a:r>
              <a:rPr lang="ko-KR" altLang="en-US" sz="1100" dirty="0"/>
              <a:t>하지만 </a:t>
            </a:r>
            <a:r>
              <a:rPr lang="en-US" altLang="ko-KR" sz="1100" dirty="0"/>
              <a:t>b</a:t>
            </a:r>
            <a:r>
              <a:rPr lang="ko-KR" altLang="en-US" sz="1100" dirty="0"/>
              <a:t>는 모집단의 분포의 </a:t>
            </a:r>
            <a:r>
              <a:rPr lang="ko-KR" altLang="en-US" sz="1100" dirty="0" err="1"/>
              <a:t>모수가</a:t>
            </a:r>
            <a:r>
              <a:rPr lang="ko-KR" altLang="en-US" sz="1100" dirty="0"/>
              <a:t> 아닌 모델의 </a:t>
            </a:r>
            <a:r>
              <a:rPr lang="ko-KR" altLang="en-US" sz="1100" dirty="0" err="1"/>
              <a:t>모수</a:t>
            </a:r>
            <a:r>
              <a:rPr lang="en-US" altLang="ko-KR" sz="1100" dirty="0"/>
              <a:t>(</a:t>
            </a:r>
            <a:r>
              <a:rPr lang="ko-KR" altLang="en-US" sz="1100" dirty="0"/>
              <a:t>파라미터</a:t>
            </a:r>
            <a:r>
              <a:rPr lang="en-US" altLang="ko-KR" sz="1100" dirty="0"/>
              <a:t>)</a:t>
            </a:r>
            <a:r>
              <a:rPr lang="ko-KR" altLang="en-US" sz="1100" dirty="0"/>
              <a:t>임</a:t>
            </a:r>
            <a:r>
              <a:rPr lang="en-US" altLang="ko-KR" sz="1100" dirty="0"/>
              <a:t>.)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모집단의 </a:t>
            </a:r>
            <a:r>
              <a:rPr lang="ko-KR" altLang="en-US" sz="1100" dirty="0" err="1"/>
              <a:t>모수</a:t>
            </a:r>
            <a:r>
              <a:rPr lang="en-US" altLang="ko-KR" sz="1100" dirty="0"/>
              <a:t>(</a:t>
            </a:r>
            <a:r>
              <a:rPr lang="ko-KR" altLang="en-US" sz="1100" dirty="0"/>
              <a:t>파라미터</a:t>
            </a:r>
            <a:r>
              <a:rPr lang="en-US" altLang="ko-KR" sz="1100" dirty="0"/>
              <a:t>)</a:t>
            </a:r>
            <a:r>
              <a:rPr lang="ko-KR" altLang="en-US" sz="1100" dirty="0"/>
              <a:t>를 추정하는 것 대신 모델을 가정함으로써 모델의 파라미터를 추정하는 것이 어떤 의미가 있을까</a:t>
            </a:r>
            <a:r>
              <a:rPr lang="en-US" altLang="ko-KR" sz="1100" dirty="0"/>
              <a:t>? -&gt; </a:t>
            </a:r>
            <a:r>
              <a:rPr lang="ko-KR" altLang="en-US" sz="1100" dirty="0"/>
              <a:t>이게 </a:t>
            </a:r>
            <a:r>
              <a:rPr lang="ko-KR" altLang="en-US" sz="1100" dirty="0" err="1"/>
              <a:t>의미있는</a:t>
            </a:r>
            <a:r>
              <a:rPr lang="ko-KR" altLang="en-US" sz="1100" dirty="0"/>
              <a:t> 것인지 확인하기 위해 모델의 적합도</a:t>
            </a:r>
            <a:r>
              <a:rPr lang="en-US" altLang="ko-KR" sz="1100" dirty="0"/>
              <a:t>, </a:t>
            </a:r>
            <a:r>
              <a:rPr lang="ko-KR" altLang="en-US" sz="1100" dirty="0"/>
              <a:t>성능을 평가하는 기준을 제시해야 하고 그것이 기존의 모집단의 파라미터를 추정하는 행위보다 더 이점이 있어야 이 모델을 사용하는 것이 합당할 것임</a:t>
            </a:r>
            <a:r>
              <a:rPr lang="en-US" altLang="ko-KR" sz="1100" dirty="0"/>
              <a:t>.</a:t>
            </a: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D583F632-72E5-431F-9E63-8F8EEA1C284B}"/>
              </a:ext>
            </a:extLst>
          </p:cNvPr>
          <p:cNvSpPr txBox="1">
            <a:spLocks/>
          </p:cNvSpPr>
          <p:nvPr/>
        </p:nvSpPr>
        <p:spPr>
          <a:xfrm>
            <a:off x="259383" y="3054999"/>
            <a:ext cx="5819292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모델 파라미터    에 대한 </a:t>
            </a:r>
            <a:r>
              <a:rPr lang="en-US" altLang="ko-KR" sz="1100" dirty="0"/>
              <a:t>MSE (mean squared error)</a:t>
            </a: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23DF2CCE-7D1A-460E-96DB-63D462EE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42" y="3093623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AEC3478F-64E1-4EAC-BB9A-AD356F27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8" y="3466812"/>
            <a:ext cx="17049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>
            <a:extLst>
              <a:ext uri="{FF2B5EF4-FFF2-40B4-BE49-F238E27FC236}">
                <a16:creationId xmlns:a16="http://schemas.microsoft.com/office/drawing/2014/main" id="{1CE02C28-B43E-4738-86F8-195C53A7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96" y="3466812"/>
            <a:ext cx="2114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>
            <a:extLst>
              <a:ext uri="{FF2B5EF4-FFF2-40B4-BE49-F238E27FC236}">
                <a16:creationId xmlns:a16="http://schemas.microsoft.com/office/drawing/2014/main" id="{AABB9D7E-1D10-4DCD-878C-99779AA1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96" y="3899853"/>
            <a:ext cx="46482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>
            <a:extLst>
              <a:ext uri="{FF2B5EF4-FFF2-40B4-BE49-F238E27FC236}">
                <a16:creationId xmlns:a16="http://schemas.microsoft.com/office/drawing/2014/main" id="{753D71D4-D31C-4A79-89D5-CE143C470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96" y="4332923"/>
            <a:ext cx="1962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EF5CB9E-D387-4C86-8F1F-2B919BB0DA25}"/>
              </a:ext>
            </a:extLst>
          </p:cNvPr>
          <p:cNvSpPr/>
          <p:nvPr/>
        </p:nvSpPr>
        <p:spPr>
          <a:xfrm>
            <a:off x="4905790" y="4739780"/>
            <a:ext cx="6285124" cy="1610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6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3543D-1DB2-495F-B05A-65555113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6584"/>
            <a:ext cx="10515600" cy="515718"/>
          </a:xfrm>
        </p:spPr>
        <p:txBody>
          <a:bodyPr>
            <a:normAutofit fontScale="90000"/>
          </a:bodyPr>
          <a:lstStyle/>
          <a:p>
            <a:r>
              <a:rPr lang="en-US" altLang="ko-KR" sz="3400" dirty="0"/>
              <a:t>Linear regression</a:t>
            </a:r>
            <a:endParaRPr lang="ko-KR" altLang="en-US" sz="3400" dirty="0"/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D583F632-72E5-431F-9E63-8F8EEA1C284B}"/>
              </a:ext>
            </a:extLst>
          </p:cNvPr>
          <p:cNvSpPr txBox="1">
            <a:spLocks/>
          </p:cNvSpPr>
          <p:nvPr/>
        </p:nvSpPr>
        <p:spPr>
          <a:xfrm>
            <a:off x="192248" y="825793"/>
            <a:ext cx="5819292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모델 파라미터    에 대한 </a:t>
            </a:r>
            <a:r>
              <a:rPr lang="en-US" altLang="ko-KR" sz="1100" dirty="0"/>
              <a:t>error :</a:t>
            </a:r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23DF2CCE-7D1A-460E-96DB-63D462EE1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07" y="864417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3F5687E-F7FC-47D9-9906-85FE5486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835" y="816792"/>
            <a:ext cx="11906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B1A5287E-C554-4C94-A03F-165A4D814888}"/>
              </a:ext>
            </a:extLst>
          </p:cNvPr>
          <p:cNvSpPr txBox="1">
            <a:spLocks/>
          </p:cNvSpPr>
          <p:nvPr/>
        </p:nvSpPr>
        <p:spPr>
          <a:xfrm>
            <a:off x="192248" y="1350793"/>
            <a:ext cx="5819292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모델 파라미터    에 대한 </a:t>
            </a:r>
            <a:r>
              <a:rPr lang="en-US" altLang="ko-KR" sz="1100" dirty="0"/>
              <a:t>sampling deviation 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9FCCBA-0E56-415E-82AA-2EBF6CAB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07" y="1389417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1E3F759-DFEB-4BAA-AA1D-329DBDF7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97" y="1365604"/>
            <a:ext cx="14192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CE085213-89A1-4894-9336-E9BC0D43339A}"/>
              </a:ext>
            </a:extLst>
          </p:cNvPr>
          <p:cNvSpPr txBox="1">
            <a:spLocks/>
          </p:cNvSpPr>
          <p:nvPr/>
        </p:nvSpPr>
        <p:spPr>
          <a:xfrm>
            <a:off x="192248" y="1875793"/>
            <a:ext cx="5819292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모델 파라미터    에 대한 </a:t>
            </a:r>
            <a:r>
              <a:rPr lang="en-US" altLang="ko-KR" sz="1100" dirty="0"/>
              <a:t>variance :</a:t>
            </a:r>
          </a:p>
        </p:txBody>
      </p:sp>
      <p:pic>
        <p:nvPicPr>
          <p:cNvPr id="30" name="Picture 26">
            <a:extLst>
              <a:ext uri="{FF2B5EF4-FFF2-40B4-BE49-F238E27FC236}">
                <a16:creationId xmlns:a16="http://schemas.microsoft.com/office/drawing/2014/main" id="{89BF66AF-E4BA-4F90-8C46-AB6C281F6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07" y="1914417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0E83D121-C4CC-4484-BFDF-7A6812385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46" y="1890604"/>
            <a:ext cx="18002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C1EEDD4-67FB-4E09-B9F0-564BE46A0EC1}"/>
              </a:ext>
            </a:extLst>
          </p:cNvPr>
          <p:cNvSpPr txBox="1">
            <a:spLocks/>
          </p:cNvSpPr>
          <p:nvPr/>
        </p:nvSpPr>
        <p:spPr>
          <a:xfrm>
            <a:off x="192248" y="2400793"/>
            <a:ext cx="5819292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모델 파라미터    에 대한 </a:t>
            </a:r>
            <a:r>
              <a:rPr lang="en-US" altLang="ko-KR" sz="1100" dirty="0"/>
              <a:t>bias :</a:t>
            </a:r>
          </a:p>
        </p:txBody>
      </p:sp>
      <p:pic>
        <p:nvPicPr>
          <p:cNvPr id="33" name="Picture 26">
            <a:extLst>
              <a:ext uri="{FF2B5EF4-FFF2-40B4-BE49-F238E27FC236}">
                <a16:creationId xmlns:a16="http://schemas.microsoft.com/office/drawing/2014/main" id="{24774F24-DD59-4F2D-BEB0-CBE3AF6B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607" y="2439417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E800D649-5965-4F38-9773-6FC09FB5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7" y="2415604"/>
            <a:ext cx="1371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7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3543D-1DB2-495F-B05A-65555113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6584"/>
            <a:ext cx="10515600" cy="515718"/>
          </a:xfrm>
        </p:spPr>
        <p:txBody>
          <a:bodyPr>
            <a:normAutofit fontScale="90000"/>
          </a:bodyPr>
          <a:lstStyle/>
          <a:p>
            <a:r>
              <a:rPr lang="en-US" altLang="ko-KR" sz="3400" dirty="0"/>
              <a:t>Linear regression</a:t>
            </a:r>
            <a:endParaRPr lang="ko-KR" altLang="en-US" sz="3400" dirty="0"/>
          </a:p>
        </p:txBody>
      </p:sp>
      <p:pic>
        <p:nvPicPr>
          <p:cNvPr id="3" name="Picture 18">
            <a:extLst>
              <a:ext uri="{FF2B5EF4-FFF2-40B4-BE49-F238E27FC236}">
                <a16:creationId xmlns:a16="http://schemas.microsoft.com/office/drawing/2014/main" id="{FBDA939F-EB79-4AE9-A4BC-EA107C50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73" y="815988"/>
            <a:ext cx="1400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D8DAAE-0699-47EF-A20C-B316D7A6C993}"/>
              </a:ext>
            </a:extLst>
          </p:cNvPr>
          <p:cNvSpPr txBox="1">
            <a:spLocks/>
          </p:cNvSpPr>
          <p:nvPr/>
        </p:nvSpPr>
        <p:spPr>
          <a:xfrm>
            <a:off x="1912014" y="815988"/>
            <a:ext cx="5819292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이와 같은 </a:t>
            </a:r>
            <a:r>
              <a:rPr lang="en-US" altLang="ko-KR" sz="1100" dirty="0"/>
              <a:t>estimator </a:t>
            </a:r>
            <a:r>
              <a:rPr lang="ko-KR" altLang="en-US" sz="1100" dirty="0"/>
              <a:t>로 </a:t>
            </a:r>
            <a:r>
              <a:rPr lang="en-US" altLang="ko-KR" sz="1100" dirty="0"/>
              <a:t>n </a:t>
            </a:r>
            <a:r>
              <a:rPr lang="ko-KR" altLang="en-US" sz="1100" dirty="0"/>
              <a:t>개의 </a:t>
            </a:r>
            <a:r>
              <a:rPr lang="en-US" altLang="ko-KR" sz="1100" dirty="0"/>
              <a:t>sample </a:t>
            </a:r>
            <a:r>
              <a:rPr lang="ko-KR" altLang="en-US" sz="1100" dirty="0"/>
              <a:t>들에 대해 </a:t>
            </a:r>
            <a:r>
              <a:rPr lang="en-US" altLang="ko-KR" sz="1100" dirty="0"/>
              <a:t>estimate </a:t>
            </a:r>
            <a:r>
              <a:rPr lang="ko-KR" altLang="en-US" sz="1100" dirty="0"/>
              <a:t>를 구했다고 하자</a:t>
            </a:r>
            <a:r>
              <a:rPr lang="en-US" altLang="ko-KR" sz="1100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F24A52-F836-4B6E-865C-A15B0421504C}"/>
              </a:ext>
            </a:extLst>
          </p:cNvPr>
          <p:cNvCxnSpPr/>
          <p:nvPr/>
        </p:nvCxnSpPr>
        <p:spPr>
          <a:xfrm flipV="1">
            <a:off x="508538" y="1734690"/>
            <a:ext cx="0" cy="1098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C75310-5B9E-4087-AB69-405826C0A2BE}"/>
              </a:ext>
            </a:extLst>
          </p:cNvPr>
          <p:cNvCxnSpPr>
            <a:cxnSpLocks/>
          </p:cNvCxnSpPr>
          <p:nvPr/>
        </p:nvCxnSpPr>
        <p:spPr>
          <a:xfrm>
            <a:off x="508538" y="2833648"/>
            <a:ext cx="2424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BE81B46-8F27-4FA1-BB43-0A4FC387D0A4}"/>
              </a:ext>
            </a:extLst>
          </p:cNvPr>
          <p:cNvSpPr/>
          <p:nvPr/>
        </p:nvSpPr>
        <p:spPr>
          <a:xfrm>
            <a:off x="1114527" y="236522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890B8AC-661E-486C-A7E1-9F0CBDD8F71F}"/>
              </a:ext>
            </a:extLst>
          </p:cNvPr>
          <p:cNvSpPr/>
          <p:nvPr/>
        </p:nvSpPr>
        <p:spPr>
          <a:xfrm>
            <a:off x="780197" y="234236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32C87C5-4805-4827-960B-B33D337735C5}"/>
              </a:ext>
            </a:extLst>
          </p:cNvPr>
          <p:cNvSpPr/>
          <p:nvPr/>
        </p:nvSpPr>
        <p:spPr>
          <a:xfrm>
            <a:off x="949476" y="22087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3122B1A-516A-40B9-A6EC-3251F837E03F}"/>
              </a:ext>
            </a:extLst>
          </p:cNvPr>
          <p:cNvSpPr/>
          <p:nvPr/>
        </p:nvSpPr>
        <p:spPr>
          <a:xfrm>
            <a:off x="978595" y="20748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66A12D3-2018-4086-A718-B71C6B4B8F88}"/>
              </a:ext>
            </a:extLst>
          </p:cNvPr>
          <p:cNvSpPr/>
          <p:nvPr/>
        </p:nvSpPr>
        <p:spPr>
          <a:xfrm>
            <a:off x="820383" y="223467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864A764-3C0D-4208-92D9-B866F9074C36}"/>
              </a:ext>
            </a:extLst>
          </p:cNvPr>
          <p:cNvSpPr/>
          <p:nvPr/>
        </p:nvSpPr>
        <p:spPr>
          <a:xfrm>
            <a:off x="4567938" y="16000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EC499CB-E735-4022-BD69-9C880FA03CB0}"/>
              </a:ext>
            </a:extLst>
          </p:cNvPr>
          <p:cNvSpPr/>
          <p:nvPr/>
        </p:nvSpPr>
        <p:spPr>
          <a:xfrm>
            <a:off x="4725115" y="16000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내용 개체 틀 2">
            <a:extLst>
              <a:ext uri="{FF2B5EF4-FFF2-40B4-BE49-F238E27FC236}">
                <a16:creationId xmlns:a16="http://schemas.microsoft.com/office/drawing/2014/main" id="{D538D4BF-E7FB-4880-9DFF-85A9D5C67645}"/>
              </a:ext>
            </a:extLst>
          </p:cNvPr>
          <p:cNvSpPr txBox="1">
            <a:spLocks/>
          </p:cNvSpPr>
          <p:nvPr/>
        </p:nvSpPr>
        <p:spPr>
          <a:xfrm>
            <a:off x="4879890" y="1519656"/>
            <a:ext cx="957311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: </a:t>
            </a:r>
            <a:r>
              <a:rPr lang="ko-KR" altLang="en-US" sz="1100" dirty="0"/>
              <a:t>모집단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3221852-E674-47CD-B914-82E514059E48}"/>
              </a:ext>
            </a:extLst>
          </p:cNvPr>
          <p:cNvSpPr/>
          <p:nvPr/>
        </p:nvSpPr>
        <p:spPr>
          <a:xfrm>
            <a:off x="4725115" y="191248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내용 개체 틀 2">
            <a:extLst>
              <a:ext uri="{FF2B5EF4-FFF2-40B4-BE49-F238E27FC236}">
                <a16:creationId xmlns:a16="http://schemas.microsoft.com/office/drawing/2014/main" id="{A137DDB4-5F2E-4B2C-93C7-C7D4C958FFB2}"/>
              </a:ext>
            </a:extLst>
          </p:cNvPr>
          <p:cNvSpPr txBox="1">
            <a:spLocks/>
          </p:cNvSpPr>
          <p:nvPr/>
        </p:nvSpPr>
        <p:spPr>
          <a:xfrm>
            <a:off x="3735913" y="4530309"/>
            <a:ext cx="1278497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Sample mean</a:t>
            </a:r>
            <a:endParaRPr lang="ko-KR" altLang="en-US" sz="11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6F6E69E-A823-455B-9F76-7DBB6689CEAE}"/>
              </a:ext>
            </a:extLst>
          </p:cNvPr>
          <p:cNvCxnSpPr>
            <a:cxnSpLocks/>
          </p:cNvCxnSpPr>
          <p:nvPr/>
        </p:nvCxnSpPr>
        <p:spPr>
          <a:xfrm flipV="1">
            <a:off x="6023695" y="1613367"/>
            <a:ext cx="45755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375494CF-3F85-41ED-84A2-A216133ADF02}"/>
              </a:ext>
            </a:extLst>
          </p:cNvPr>
          <p:cNvSpPr txBox="1">
            <a:spLocks/>
          </p:cNvSpPr>
          <p:nvPr/>
        </p:nvSpPr>
        <p:spPr>
          <a:xfrm>
            <a:off x="6667746" y="1519656"/>
            <a:ext cx="1102549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: </a:t>
            </a:r>
            <a:r>
              <a:rPr lang="ko-KR" altLang="en-US" sz="1100" dirty="0"/>
              <a:t>모회귀계선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AD55B9A-0D37-4CA2-BDA5-B02354243B8B}"/>
              </a:ext>
            </a:extLst>
          </p:cNvPr>
          <p:cNvCxnSpPr>
            <a:cxnSpLocks/>
          </p:cNvCxnSpPr>
          <p:nvPr/>
        </p:nvCxnSpPr>
        <p:spPr>
          <a:xfrm flipV="1">
            <a:off x="6040199" y="1942527"/>
            <a:ext cx="457557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B88EA4CA-E746-4895-9BAA-A0C5B55976C8}"/>
              </a:ext>
            </a:extLst>
          </p:cNvPr>
          <p:cNvSpPr txBox="1">
            <a:spLocks/>
          </p:cNvSpPr>
          <p:nvPr/>
        </p:nvSpPr>
        <p:spPr>
          <a:xfrm>
            <a:off x="6684250" y="1848816"/>
            <a:ext cx="1102549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: </a:t>
            </a:r>
            <a:r>
              <a:rPr lang="ko-KR" altLang="en-US" sz="1100" dirty="0"/>
              <a:t>표본회귀계선</a:t>
            </a:r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78FF0AF0-3E7F-47A4-94F9-70EA121DFAB5}"/>
              </a:ext>
            </a:extLst>
          </p:cNvPr>
          <p:cNvSpPr txBox="1">
            <a:spLocks/>
          </p:cNvSpPr>
          <p:nvPr/>
        </p:nvSpPr>
        <p:spPr>
          <a:xfrm>
            <a:off x="8236487" y="1527732"/>
            <a:ext cx="2696458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오차 </a:t>
            </a:r>
            <a:r>
              <a:rPr lang="en-US" altLang="ko-KR" sz="1100" dirty="0"/>
              <a:t>: </a:t>
            </a:r>
            <a:r>
              <a:rPr lang="ko-KR" altLang="en-US" sz="1100" dirty="0"/>
              <a:t>모회귀계선과 관측치와의 차이</a:t>
            </a:r>
          </a:p>
        </p:txBody>
      </p:sp>
      <p:sp>
        <p:nvSpPr>
          <p:cNvPr id="64" name="내용 개체 틀 2">
            <a:extLst>
              <a:ext uri="{FF2B5EF4-FFF2-40B4-BE49-F238E27FC236}">
                <a16:creationId xmlns:a16="http://schemas.microsoft.com/office/drawing/2014/main" id="{C7231356-2444-4FB9-812D-B330282689C1}"/>
              </a:ext>
            </a:extLst>
          </p:cNvPr>
          <p:cNvSpPr txBox="1">
            <a:spLocks/>
          </p:cNvSpPr>
          <p:nvPr/>
        </p:nvSpPr>
        <p:spPr>
          <a:xfrm>
            <a:off x="8236487" y="1879140"/>
            <a:ext cx="2696458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err="1"/>
              <a:t>잔차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ko-KR" altLang="en-US" sz="1100" dirty="0"/>
              <a:t>표본회귀계선과 관측치와의 차이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E563D99-EBC5-4496-AC57-4633AF6F2E83}"/>
              </a:ext>
            </a:extLst>
          </p:cNvPr>
          <p:cNvSpPr/>
          <p:nvPr/>
        </p:nvSpPr>
        <p:spPr>
          <a:xfrm>
            <a:off x="1241346" y="20520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D3D9CD5-9DDB-440B-BF4A-5EEB02F3DBF2}"/>
              </a:ext>
            </a:extLst>
          </p:cNvPr>
          <p:cNvSpPr/>
          <p:nvPr/>
        </p:nvSpPr>
        <p:spPr>
          <a:xfrm>
            <a:off x="1390413" y="22384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B45C835-88CC-4E76-9519-0A6668D1E2AC}"/>
              </a:ext>
            </a:extLst>
          </p:cNvPr>
          <p:cNvSpPr/>
          <p:nvPr/>
        </p:nvSpPr>
        <p:spPr>
          <a:xfrm>
            <a:off x="1516248" y="19029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C329AF1-B8A1-40FE-BF1D-4344C64C81C9}"/>
              </a:ext>
            </a:extLst>
          </p:cNvPr>
          <p:cNvSpPr/>
          <p:nvPr/>
        </p:nvSpPr>
        <p:spPr>
          <a:xfrm>
            <a:off x="1866295" y="21314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21801A7-2BD4-45FD-A2FF-A2E690179685}"/>
              </a:ext>
            </a:extLst>
          </p:cNvPr>
          <p:cNvSpPr/>
          <p:nvPr/>
        </p:nvSpPr>
        <p:spPr>
          <a:xfrm>
            <a:off x="1912014" y="17527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48162B6-5FFF-456F-ACB4-A5A6313938C1}"/>
              </a:ext>
            </a:extLst>
          </p:cNvPr>
          <p:cNvSpPr/>
          <p:nvPr/>
        </p:nvSpPr>
        <p:spPr>
          <a:xfrm>
            <a:off x="2121781" y="18844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35BBFA-A5D8-4930-91F4-3CAC5429B719}"/>
              </a:ext>
            </a:extLst>
          </p:cNvPr>
          <p:cNvSpPr/>
          <p:nvPr/>
        </p:nvSpPr>
        <p:spPr>
          <a:xfrm>
            <a:off x="2432173" y="201944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8C19917-CA4F-420C-B44F-AB1DE01A79EA}"/>
              </a:ext>
            </a:extLst>
          </p:cNvPr>
          <p:cNvSpPr/>
          <p:nvPr/>
        </p:nvSpPr>
        <p:spPr>
          <a:xfrm>
            <a:off x="2477892" y="17070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33CDAD1-26F2-4FC2-B8F4-5E059D238B24}"/>
              </a:ext>
            </a:extLst>
          </p:cNvPr>
          <p:cNvSpPr/>
          <p:nvPr/>
        </p:nvSpPr>
        <p:spPr>
          <a:xfrm>
            <a:off x="2477892" y="168320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72403EB-B996-417A-91DC-ECD0969E824A}"/>
              </a:ext>
            </a:extLst>
          </p:cNvPr>
          <p:cNvSpPr/>
          <p:nvPr/>
        </p:nvSpPr>
        <p:spPr>
          <a:xfrm>
            <a:off x="2765418" y="177560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26951C9-9334-45E4-999D-EA73506AF773}"/>
              </a:ext>
            </a:extLst>
          </p:cNvPr>
          <p:cNvSpPr/>
          <p:nvPr/>
        </p:nvSpPr>
        <p:spPr>
          <a:xfrm>
            <a:off x="2737301" y="15282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0BDD126-E9BD-4B11-ADF9-DB755A1FE38C}"/>
              </a:ext>
            </a:extLst>
          </p:cNvPr>
          <p:cNvSpPr/>
          <p:nvPr/>
        </p:nvSpPr>
        <p:spPr>
          <a:xfrm>
            <a:off x="1325117" y="195211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5E7B751-6364-44D2-9F59-2266F88AD40B}"/>
              </a:ext>
            </a:extLst>
          </p:cNvPr>
          <p:cNvSpPr/>
          <p:nvPr/>
        </p:nvSpPr>
        <p:spPr>
          <a:xfrm>
            <a:off x="1694794" y="169288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FB93104-1876-4034-B55A-31DD599AC127}"/>
              </a:ext>
            </a:extLst>
          </p:cNvPr>
          <p:cNvSpPr/>
          <p:nvPr/>
        </p:nvSpPr>
        <p:spPr>
          <a:xfrm>
            <a:off x="2033362" y="181837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16213F1C-B94E-417D-919A-DDE1E86764C6}"/>
              </a:ext>
            </a:extLst>
          </p:cNvPr>
          <p:cNvSpPr/>
          <p:nvPr/>
        </p:nvSpPr>
        <p:spPr>
          <a:xfrm>
            <a:off x="2285031" y="159176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003938-5E4F-44C9-9325-BF2F7673360D}"/>
              </a:ext>
            </a:extLst>
          </p:cNvPr>
          <p:cNvSpPr/>
          <p:nvPr/>
        </p:nvSpPr>
        <p:spPr>
          <a:xfrm>
            <a:off x="2609807" y="168320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A324966-A258-4ADA-B348-95B9CB177D26}"/>
              </a:ext>
            </a:extLst>
          </p:cNvPr>
          <p:cNvSpPr/>
          <p:nvPr/>
        </p:nvSpPr>
        <p:spPr>
          <a:xfrm>
            <a:off x="2367902" y="195211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FBD885F-18AB-4C33-B086-000F57611C9D}"/>
              </a:ext>
            </a:extLst>
          </p:cNvPr>
          <p:cNvSpPr/>
          <p:nvPr/>
        </p:nvSpPr>
        <p:spPr>
          <a:xfrm>
            <a:off x="2121780" y="215268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3869243-4A5B-447A-8F7F-CE2C50CCDAE5}"/>
              </a:ext>
            </a:extLst>
          </p:cNvPr>
          <p:cNvSpPr/>
          <p:nvPr/>
        </p:nvSpPr>
        <p:spPr>
          <a:xfrm>
            <a:off x="1649075" y="211612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1A7E831-77B6-43B4-AF4D-948112D0BBFF}"/>
              </a:ext>
            </a:extLst>
          </p:cNvPr>
          <p:cNvSpPr/>
          <p:nvPr/>
        </p:nvSpPr>
        <p:spPr>
          <a:xfrm>
            <a:off x="1556103" y="231845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BA5208E-535D-467C-8C74-76F008A8385D}"/>
              </a:ext>
            </a:extLst>
          </p:cNvPr>
          <p:cNvSpPr/>
          <p:nvPr/>
        </p:nvSpPr>
        <p:spPr>
          <a:xfrm>
            <a:off x="949475" y="25176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060BC63-9768-48C5-BD38-07870D1356D1}"/>
              </a:ext>
            </a:extLst>
          </p:cNvPr>
          <p:cNvSpPr/>
          <p:nvPr/>
        </p:nvSpPr>
        <p:spPr>
          <a:xfrm>
            <a:off x="2730992" y="20236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97A1CA9-E103-43EE-94FD-5960040104FD}"/>
              </a:ext>
            </a:extLst>
          </p:cNvPr>
          <p:cNvCxnSpPr>
            <a:cxnSpLocks/>
          </p:cNvCxnSpPr>
          <p:nvPr/>
        </p:nvCxnSpPr>
        <p:spPr>
          <a:xfrm flipV="1">
            <a:off x="271291" y="1436256"/>
            <a:ext cx="3559377" cy="1142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2FE41AA-FFEB-4749-9CDD-B3AE8AE1A3C2}"/>
              </a:ext>
            </a:extLst>
          </p:cNvPr>
          <p:cNvCxnSpPr>
            <a:cxnSpLocks/>
          </p:cNvCxnSpPr>
          <p:nvPr/>
        </p:nvCxnSpPr>
        <p:spPr>
          <a:xfrm flipV="1">
            <a:off x="266772" y="1415931"/>
            <a:ext cx="3222428" cy="12992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B6B1BBC7-2869-4C6A-8703-0C09EE28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495" y="1389149"/>
            <a:ext cx="2571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80EBBF3-C06D-4AF7-AB5C-1C918A19C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72" y="1190755"/>
            <a:ext cx="2571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A8D6007-19D9-45CF-B364-243863211E0A}"/>
              </a:ext>
            </a:extLst>
          </p:cNvPr>
          <p:cNvCxnSpPr>
            <a:cxnSpLocks/>
          </p:cNvCxnSpPr>
          <p:nvPr/>
        </p:nvCxnSpPr>
        <p:spPr>
          <a:xfrm flipV="1">
            <a:off x="949475" y="3811506"/>
            <a:ext cx="0" cy="1454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AD9B8E1-02A8-43C7-A802-0362DE40FDB1}"/>
              </a:ext>
            </a:extLst>
          </p:cNvPr>
          <p:cNvCxnSpPr>
            <a:cxnSpLocks/>
          </p:cNvCxnSpPr>
          <p:nvPr/>
        </p:nvCxnSpPr>
        <p:spPr>
          <a:xfrm>
            <a:off x="949475" y="5266234"/>
            <a:ext cx="24244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698ECA17-3A98-4D66-92D0-5C0CEF2C6A5F}"/>
              </a:ext>
            </a:extLst>
          </p:cNvPr>
          <p:cNvSpPr/>
          <p:nvPr/>
        </p:nvSpPr>
        <p:spPr>
          <a:xfrm>
            <a:off x="1419532" y="450745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B9E9B85-1D4E-4C19-9164-07BC022F6DC2}"/>
              </a:ext>
            </a:extLst>
          </p:cNvPr>
          <p:cNvSpPr/>
          <p:nvPr/>
        </p:nvSpPr>
        <p:spPr>
          <a:xfrm>
            <a:off x="1261320" y="466726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3DD508B-E212-4268-AD9B-8033BAD67D3D}"/>
              </a:ext>
            </a:extLst>
          </p:cNvPr>
          <p:cNvSpPr/>
          <p:nvPr/>
        </p:nvSpPr>
        <p:spPr>
          <a:xfrm>
            <a:off x="1766054" y="438469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BBED5CA-87C3-49F0-942B-C7D27FCDD7FA}"/>
              </a:ext>
            </a:extLst>
          </p:cNvPr>
          <p:cNvSpPr/>
          <p:nvPr/>
        </p:nvSpPr>
        <p:spPr>
          <a:xfrm>
            <a:off x="2135731" y="412547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86E1831-2C90-4B2D-91FA-C4486055E547}"/>
              </a:ext>
            </a:extLst>
          </p:cNvPr>
          <p:cNvSpPr/>
          <p:nvPr/>
        </p:nvSpPr>
        <p:spPr>
          <a:xfrm>
            <a:off x="2474299" y="42509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D3E872C-3185-418B-AB9B-5163A67E638B}"/>
              </a:ext>
            </a:extLst>
          </p:cNvPr>
          <p:cNvSpPr/>
          <p:nvPr/>
        </p:nvSpPr>
        <p:spPr>
          <a:xfrm>
            <a:off x="2725968" y="40243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A1FD94A-C644-46ED-9E68-51C0DD20B780}"/>
              </a:ext>
            </a:extLst>
          </p:cNvPr>
          <p:cNvSpPr/>
          <p:nvPr/>
        </p:nvSpPr>
        <p:spPr>
          <a:xfrm>
            <a:off x="3050744" y="411579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323C119-EBA6-4888-A4F1-F419BECEC2CB}"/>
              </a:ext>
            </a:extLst>
          </p:cNvPr>
          <p:cNvSpPr/>
          <p:nvPr/>
        </p:nvSpPr>
        <p:spPr>
          <a:xfrm>
            <a:off x="2847233" y="446073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7CB358C-3F47-415E-966C-986D570238F2}"/>
              </a:ext>
            </a:extLst>
          </p:cNvPr>
          <p:cNvSpPr/>
          <p:nvPr/>
        </p:nvSpPr>
        <p:spPr>
          <a:xfrm>
            <a:off x="2562717" y="458526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B377DF4-3E19-46B0-9A9D-3707EF2FD4C8}"/>
              </a:ext>
            </a:extLst>
          </p:cNvPr>
          <p:cNvSpPr/>
          <p:nvPr/>
        </p:nvSpPr>
        <p:spPr>
          <a:xfrm>
            <a:off x="2090012" y="454870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0D1909C-F272-4D62-882D-8F848D76D775}"/>
              </a:ext>
            </a:extLst>
          </p:cNvPr>
          <p:cNvSpPr/>
          <p:nvPr/>
        </p:nvSpPr>
        <p:spPr>
          <a:xfrm>
            <a:off x="1997040" y="475103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043F20F-7154-4D37-A229-B790702C7233}"/>
              </a:ext>
            </a:extLst>
          </p:cNvPr>
          <p:cNvSpPr/>
          <p:nvPr/>
        </p:nvSpPr>
        <p:spPr>
          <a:xfrm>
            <a:off x="343975" y="4024352"/>
            <a:ext cx="537872" cy="1199625"/>
          </a:xfrm>
          <a:custGeom>
            <a:avLst/>
            <a:gdLst>
              <a:gd name="connsiteX0" fmla="*/ 536899 w 537872"/>
              <a:gd name="connsiteY0" fmla="*/ 0 h 1199625"/>
              <a:gd name="connsiteX1" fmla="*/ 444620 w 537872"/>
              <a:gd name="connsiteY1" fmla="*/ 427838 h 1199625"/>
              <a:gd name="connsiteX2" fmla="*/ 4 w 537872"/>
              <a:gd name="connsiteY2" fmla="*/ 612396 h 1199625"/>
              <a:gd name="connsiteX3" fmla="*/ 453009 w 537872"/>
              <a:gd name="connsiteY3" fmla="*/ 805343 h 1199625"/>
              <a:gd name="connsiteX4" fmla="*/ 536899 w 537872"/>
              <a:gd name="connsiteY4" fmla="*/ 1199625 h 119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872" h="1199625">
                <a:moveTo>
                  <a:pt x="536899" y="0"/>
                </a:moveTo>
                <a:cubicBezTo>
                  <a:pt x="535500" y="162886"/>
                  <a:pt x="534102" y="325772"/>
                  <a:pt x="444620" y="427838"/>
                </a:cubicBezTo>
                <a:cubicBezTo>
                  <a:pt x="355138" y="529904"/>
                  <a:pt x="-1394" y="549479"/>
                  <a:pt x="4" y="612396"/>
                </a:cubicBezTo>
                <a:cubicBezTo>
                  <a:pt x="1402" y="675313"/>
                  <a:pt x="363527" y="707472"/>
                  <a:pt x="453009" y="805343"/>
                </a:cubicBezTo>
                <a:cubicBezTo>
                  <a:pt x="542491" y="903214"/>
                  <a:pt x="539695" y="1051419"/>
                  <a:pt x="536899" y="11996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F436A2-E305-4C30-A4AF-EA7963C4B82B}"/>
              </a:ext>
            </a:extLst>
          </p:cNvPr>
          <p:cNvCxnSpPr/>
          <p:nvPr/>
        </p:nvCxnSpPr>
        <p:spPr>
          <a:xfrm flipH="1">
            <a:off x="1160246" y="4060331"/>
            <a:ext cx="1021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6186C04F-517B-4520-9635-8F6DAA111A16}"/>
              </a:ext>
            </a:extLst>
          </p:cNvPr>
          <p:cNvCxnSpPr/>
          <p:nvPr/>
        </p:nvCxnSpPr>
        <p:spPr>
          <a:xfrm flipH="1">
            <a:off x="977412" y="4794514"/>
            <a:ext cx="1021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7E13AF76-A9D8-4018-8FE5-FCA92CC56E53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1167631" y="4407557"/>
            <a:ext cx="598423" cy="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496BFAF-6C37-4DF6-8343-DB87184F91B5}"/>
              </a:ext>
            </a:extLst>
          </p:cNvPr>
          <p:cNvCxnSpPr>
            <a:cxnSpLocks/>
          </p:cNvCxnSpPr>
          <p:nvPr/>
        </p:nvCxnSpPr>
        <p:spPr>
          <a:xfrm flipH="1">
            <a:off x="1074289" y="4654415"/>
            <a:ext cx="331339" cy="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6E9606C-4368-468D-BC01-5D88D55BF512}"/>
              </a:ext>
            </a:extLst>
          </p:cNvPr>
          <p:cNvCxnSpPr>
            <a:cxnSpLocks/>
          </p:cNvCxnSpPr>
          <p:nvPr/>
        </p:nvCxnSpPr>
        <p:spPr>
          <a:xfrm flipH="1">
            <a:off x="1065768" y="4511370"/>
            <a:ext cx="331339" cy="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84BA778-AF15-42B7-87F7-9112F9882650}"/>
              </a:ext>
            </a:extLst>
          </p:cNvPr>
          <p:cNvCxnSpPr>
            <a:cxnSpLocks/>
          </p:cNvCxnSpPr>
          <p:nvPr/>
        </p:nvCxnSpPr>
        <p:spPr>
          <a:xfrm flipH="1">
            <a:off x="353827" y="4641323"/>
            <a:ext cx="331852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9D8E65D7-F05D-4C5A-84AD-0EF56563F73B}"/>
              </a:ext>
            </a:extLst>
          </p:cNvPr>
          <p:cNvCxnSpPr>
            <a:cxnSpLocks/>
          </p:cNvCxnSpPr>
          <p:nvPr/>
        </p:nvCxnSpPr>
        <p:spPr>
          <a:xfrm flipV="1">
            <a:off x="510566" y="3848133"/>
            <a:ext cx="3222428" cy="12992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타원 158">
            <a:extLst>
              <a:ext uri="{FF2B5EF4-FFF2-40B4-BE49-F238E27FC236}">
                <a16:creationId xmlns:a16="http://schemas.microsoft.com/office/drawing/2014/main" id="{DB737777-64B0-4EEC-81F0-5B3F7FE1985A}"/>
              </a:ext>
            </a:extLst>
          </p:cNvPr>
          <p:cNvSpPr/>
          <p:nvPr/>
        </p:nvSpPr>
        <p:spPr>
          <a:xfrm>
            <a:off x="932523" y="481642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E7A58F7-107A-4C8B-9267-5E2D6A2AB9D5}"/>
              </a:ext>
            </a:extLst>
          </p:cNvPr>
          <p:cNvSpPr/>
          <p:nvPr/>
        </p:nvSpPr>
        <p:spPr>
          <a:xfrm>
            <a:off x="932523" y="470748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98386CCA-1A00-4496-A921-52D7DD8E9472}"/>
              </a:ext>
            </a:extLst>
          </p:cNvPr>
          <p:cNvSpPr/>
          <p:nvPr/>
        </p:nvSpPr>
        <p:spPr>
          <a:xfrm>
            <a:off x="949474" y="459020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2B616ED0-2692-44C8-96AE-708F478465D6}"/>
              </a:ext>
            </a:extLst>
          </p:cNvPr>
          <p:cNvSpPr/>
          <p:nvPr/>
        </p:nvSpPr>
        <p:spPr>
          <a:xfrm>
            <a:off x="949474" y="446556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2DEBD4D0-11D7-41E5-A86E-C098F0CC677B}"/>
              </a:ext>
            </a:extLst>
          </p:cNvPr>
          <p:cNvSpPr/>
          <p:nvPr/>
        </p:nvSpPr>
        <p:spPr>
          <a:xfrm>
            <a:off x="931693" y="436390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AEAF4147-D623-4AB0-A411-50F216BD5529}"/>
              </a:ext>
            </a:extLst>
          </p:cNvPr>
          <p:cNvSpPr/>
          <p:nvPr/>
        </p:nvSpPr>
        <p:spPr>
          <a:xfrm>
            <a:off x="939044" y="430342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CB8B3AC7-583E-42FC-AA3C-13B3FC4A3FDE}"/>
              </a:ext>
            </a:extLst>
          </p:cNvPr>
          <p:cNvSpPr/>
          <p:nvPr/>
        </p:nvSpPr>
        <p:spPr>
          <a:xfrm>
            <a:off x="939044" y="423559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759B610A-D4DE-4CEB-AF6B-C02F5D190698}"/>
              </a:ext>
            </a:extLst>
          </p:cNvPr>
          <p:cNvSpPr/>
          <p:nvPr/>
        </p:nvSpPr>
        <p:spPr>
          <a:xfrm>
            <a:off x="948986" y="414271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79F1F080-D855-48D1-B58F-D5C2AB9FE8FC}"/>
              </a:ext>
            </a:extLst>
          </p:cNvPr>
          <p:cNvSpPr/>
          <p:nvPr/>
        </p:nvSpPr>
        <p:spPr>
          <a:xfrm>
            <a:off x="924302" y="451246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38777D1C-3FDA-4BB8-A67E-0606AFC54C3A}"/>
              </a:ext>
            </a:extLst>
          </p:cNvPr>
          <p:cNvSpPr/>
          <p:nvPr/>
        </p:nvSpPr>
        <p:spPr>
          <a:xfrm>
            <a:off x="923832" y="456823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ABDA0369-7B6A-4740-835D-81EE68CB33C7}"/>
              </a:ext>
            </a:extLst>
          </p:cNvPr>
          <p:cNvSpPr/>
          <p:nvPr/>
        </p:nvSpPr>
        <p:spPr>
          <a:xfrm>
            <a:off x="923787" y="460261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26D1F7E-4D0C-4B3E-ACC3-84D412552790}"/>
              </a:ext>
            </a:extLst>
          </p:cNvPr>
          <p:cNvSpPr/>
          <p:nvPr/>
        </p:nvSpPr>
        <p:spPr>
          <a:xfrm>
            <a:off x="923832" y="46761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6EF06816-CCC4-4DB0-BAD6-A684B4466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15" y="4558180"/>
            <a:ext cx="8572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내용 개체 틀 2">
            <a:extLst>
              <a:ext uri="{FF2B5EF4-FFF2-40B4-BE49-F238E27FC236}">
                <a16:creationId xmlns:a16="http://schemas.microsoft.com/office/drawing/2014/main" id="{4B5F916D-DCA2-4023-900E-18A3D8722100}"/>
              </a:ext>
            </a:extLst>
          </p:cNvPr>
          <p:cNvSpPr txBox="1">
            <a:spLocks/>
          </p:cNvSpPr>
          <p:nvPr/>
        </p:nvSpPr>
        <p:spPr>
          <a:xfrm>
            <a:off x="4886685" y="1822552"/>
            <a:ext cx="957311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: </a:t>
            </a:r>
            <a:r>
              <a:rPr lang="ko-KR" altLang="en-US" sz="1100" dirty="0"/>
              <a:t>표본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9DB923B8-3257-4783-B4A2-98EC127C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20" y="3873801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2F9A652B-6B93-46F2-A0FE-D40B19450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179" y="4215495"/>
            <a:ext cx="1238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타원 174">
            <a:extLst>
              <a:ext uri="{FF2B5EF4-FFF2-40B4-BE49-F238E27FC236}">
                <a16:creationId xmlns:a16="http://schemas.microsoft.com/office/drawing/2014/main" id="{039CFA4A-7CC8-4E7A-87D0-A0F0A5C9BB54}"/>
              </a:ext>
            </a:extLst>
          </p:cNvPr>
          <p:cNvSpPr/>
          <p:nvPr/>
        </p:nvSpPr>
        <p:spPr>
          <a:xfrm>
            <a:off x="2730992" y="4221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8" name="Picture 12">
            <a:extLst>
              <a:ext uri="{FF2B5EF4-FFF2-40B4-BE49-F238E27FC236}">
                <a16:creationId xmlns:a16="http://schemas.microsoft.com/office/drawing/2014/main" id="{513D6115-E088-4457-8B7C-022461725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83" y="3527676"/>
            <a:ext cx="3124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99" name="직선 화살표 연결선 8198">
            <a:extLst>
              <a:ext uri="{FF2B5EF4-FFF2-40B4-BE49-F238E27FC236}">
                <a16:creationId xmlns:a16="http://schemas.microsoft.com/office/drawing/2014/main" id="{F6D57DA7-2F76-4FC8-A739-A34B32DB329A}"/>
              </a:ext>
            </a:extLst>
          </p:cNvPr>
          <p:cNvCxnSpPr>
            <a:cxnSpLocks/>
          </p:cNvCxnSpPr>
          <p:nvPr/>
        </p:nvCxnSpPr>
        <p:spPr>
          <a:xfrm flipV="1">
            <a:off x="2655526" y="4024352"/>
            <a:ext cx="0" cy="599454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804CABB2-CEEB-4A5C-B81C-1F1EA641655E}"/>
              </a:ext>
            </a:extLst>
          </p:cNvPr>
          <p:cNvCxnSpPr>
            <a:cxnSpLocks/>
          </p:cNvCxnSpPr>
          <p:nvPr/>
        </p:nvCxnSpPr>
        <p:spPr>
          <a:xfrm flipV="1">
            <a:off x="2760160" y="4258450"/>
            <a:ext cx="0" cy="362591"/>
          </a:xfrm>
          <a:prstGeom prst="straightConnector1">
            <a:avLst/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32" name="Picture 16">
            <a:extLst>
              <a:ext uri="{FF2B5EF4-FFF2-40B4-BE49-F238E27FC236}">
                <a16:creationId xmlns:a16="http://schemas.microsoft.com/office/drawing/2014/main" id="{082F57A5-64CC-4FA6-AC79-C4819317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73" y="2774356"/>
            <a:ext cx="4000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E3FC57FB-58C2-4114-B5B3-0FAD2134E4E0}"/>
              </a:ext>
            </a:extLst>
          </p:cNvPr>
          <p:cNvCxnSpPr>
            <a:cxnSpLocks/>
            <a:stCxn id="9232" idx="2"/>
            <a:endCxn id="9228" idx="0"/>
          </p:cNvCxnSpPr>
          <p:nvPr/>
        </p:nvCxnSpPr>
        <p:spPr>
          <a:xfrm flipH="1">
            <a:off x="6721283" y="3250606"/>
            <a:ext cx="17215" cy="27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내용 개체 틀 2">
            <a:extLst>
              <a:ext uri="{FF2B5EF4-FFF2-40B4-BE49-F238E27FC236}">
                <a16:creationId xmlns:a16="http://schemas.microsoft.com/office/drawing/2014/main" id="{7E0D6C3E-4D61-40A1-B054-17BCCBF0FEEF}"/>
              </a:ext>
            </a:extLst>
          </p:cNvPr>
          <p:cNvSpPr txBox="1">
            <a:spLocks/>
          </p:cNvSpPr>
          <p:nvPr/>
        </p:nvSpPr>
        <p:spPr>
          <a:xfrm>
            <a:off x="5439044" y="4138649"/>
            <a:ext cx="562856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SST</a:t>
            </a:r>
            <a:endParaRPr lang="ko-KR" altLang="en-US" sz="1100" dirty="0"/>
          </a:p>
        </p:txBody>
      </p:sp>
      <p:sp>
        <p:nvSpPr>
          <p:cNvPr id="194" name="내용 개체 틀 2">
            <a:extLst>
              <a:ext uri="{FF2B5EF4-FFF2-40B4-BE49-F238E27FC236}">
                <a16:creationId xmlns:a16="http://schemas.microsoft.com/office/drawing/2014/main" id="{6466DB25-FED0-450C-BC63-C87DE9DE28D2}"/>
              </a:ext>
            </a:extLst>
          </p:cNvPr>
          <p:cNvSpPr txBox="1">
            <a:spLocks/>
          </p:cNvSpPr>
          <p:nvPr/>
        </p:nvSpPr>
        <p:spPr>
          <a:xfrm>
            <a:off x="4963919" y="4373962"/>
            <a:ext cx="1458076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(total sum of squares)</a:t>
            </a:r>
            <a:endParaRPr lang="ko-KR" altLang="en-US" sz="1000" dirty="0"/>
          </a:p>
        </p:txBody>
      </p:sp>
      <p:sp>
        <p:nvSpPr>
          <p:cNvPr id="195" name="내용 개체 틀 2">
            <a:extLst>
              <a:ext uri="{FF2B5EF4-FFF2-40B4-BE49-F238E27FC236}">
                <a16:creationId xmlns:a16="http://schemas.microsoft.com/office/drawing/2014/main" id="{78C365CD-4C2A-4AC2-BF8E-00657ADA58B1}"/>
              </a:ext>
            </a:extLst>
          </p:cNvPr>
          <p:cNvSpPr txBox="1">
            <a:spLocks/>
          </p:cNvSpPr>
          <p:nvPr/>
        </p:nvSpPr>
        <p:spPr>
          <a:xfrm>
            <a:off x="6615692" y="4138649"/>
            <a:ext cx="562856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SSR</a:t>
            </a:r>
            <a:endParaRPr lang="ko-KR" altLang="en-US" sz="1100" dirty="0"/>
          </a:p>
        </p:txBody>
      </p:sp>
      <p:sp>
        <p:nvSpPr>
          <p:cNvPr id="196" name="내용 개체 틀 2">
            <a:extLst>
              <a:ext uri="{FF2B5EF4-FFF2-40B4-BE49-F238E27FC236}">
                <a16:creationId xmlns:a16="http://schemas.microsoft.com/office/drawing/2014/main" id="{FF716F6A-214D-4DD8-8587-1CB4A6106C92}"/>
              </a:ext>
            </a:extLst>
          </p:cNvPr>
          <p:cNvSpPr txBox="1">
            <a:spLocks/>
          </p:cNvSpPr>
          <p:nvPr/>
        </p:nvSpPr>
        <p:spPr>
          <a:xfrm>
            <a:off x="6107859" y="4624883"/>
            <a:ext cx="1729978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(residual sum of squares)</a:t>
            </a:r>
            <a:endParaRPr lang="ko-KR" altLang="en-US" sz="1000" dirty="0"/>
          </a:p>
        </p:txBody>
      </p:sp>
      <p:sp>
        <p:nvSpPr>
          <p:cNvPr id="197" name="내용 개체 틀 2">
            <a:extLst>
              <a:ext uri="{FF2B5EF4-FFF2-40B4-BE49-F238E27FC236}">
                <a16:creationId xmlns:a16="http://schemas.microsoft.com/office/drawing/2014/main" id="{02C85502-8533-43B4-A8D1-80F5817F118D}"/>
              </a:ext>
            </a:extLst>
          </p:cNvPr>
          <p:cNvSpPr txBox="1">
            <a:spLocks/>
          </p:cNvSpPr>
          <p:nvPr/>
        </p:nvSpPr>
        <p:spPr>
          <a:xfrm>
            <a:off x="7670781" y="4138649"/>
            <a:ext cx="562856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SSE</a:t>
            </a:r>
            <a:endParaRPr lang="ko-KR" altLang="en-US" sz="1100" dirty="0"/>
          </a:p>
        </p:txBody>
      </p:sp>
      <p:sp>
        <p:nvSpPr>
          <p:cNvPr id="198" name="내용 개체 틀 2">
            <a:extLst>
              <a:ext uri="{FF2B5EF4-FFF2-40B4-BE49-F238E27FC236}">
                <a16:creationId xmlns:a16="http://schemas.microsoft.com/office/drawing/2014/main" id="{6F3B2F47-9E7B-4A58-8D81-B460A348F5E5}"/>
              </a:ext>
            </a:extLst>
          </p:cNvPr>
          <p:cNvSpPr txBox="1">
            <a:spLocks/>
          </p:cNvSpPr>
          <p:nvPr/>
        </p:nvSpPr>
        <p:spPr>
          <a:xfrm>
            <a:off x="7201308" y="4371589"/>
            <a:ext cx="1729978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 dirty="0"/>
              <a:t>(explained sum of squares)</a:t>
            </a:r>
            <a:endParaRPr lang="ko-KR" altLang="en-US" sz="1000" dirty="0"/>
          </a:p>
        </p:txBody>
      </p:sp>
      <p:sp>
        <p:nvSpPr>
          <p:cNvPr id="199" name="내용 개체 틀 2">
            <a:extLst>
              <a:ext uri="{FF2B5EF4-FFF2-40B4-BE49-F238E27FC236}">
                <a16:creationId xmlns:a16="http://schemas.microsoft.com/office/drawing/2014/main" id="{AFEA25F1-3275-48DC-81E0-DC868AE5921A}"/>
              </a:ext>
            </a:extLst>
          </p:cNvPr>
          <p:cNvSpPr txBox="1">
            <a:spLocks/>
          </p:cNvSpPr>
          <p:nvPr/>
        </p:nvSpPr>
        <p:spPr>
          <a:xfrm>
            <a:off x="4430144" y="5502407"/>
            <a:ext cx="2254105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분산의 </a:t>
            </a:r>
            <a:r>
              <a:rPr lang="en-US" altLang="ko-KR" sz="1000" dirty="0"/>
              <a:t>sample mean(</a:t>
            </a:r>
            <a:r>
              <a:rPr lang="ko-KR" altLang="en-US" sz="1000" dirty="0"/>
              <a:t>에서 </a:t>
            </a:r>
            <a:r>
              <a:rPr lang="en-US" altLang="ko-KR" sz="1000" dirty="0"/>
              <a:t>1/n </a:t>
            </a:r>
            <a:r>
              <a:rPr lang="ko-KR" altLang="en-US" sz="1000" dirty="0"/>
              <a:t>생략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8207" name="직선 화살표 연결선 8206">
            <a:extLst>
              <a:ext uri="{FF2B5EF4-FFF2-40B4-BE49-F238E27FC236}">
                <a16:creationId xmlns:a16="http://schemas.microsoft.com/office/drawing/2014/main" id="{BE9D23F7-BE80-4A21-887E-EB41EF332E67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5536735" y="4648333"/>
            <a:ext cx="20462" cy="85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내용 개체 틀 2">
            <a:extLst>
              <a:ext uri="{FF2B5EF4-FFF2-40B4-BE49-F238E27FC236}">
                <a16:creationId xmlns:a16="http://schemas.microsoft.com/office/drawing/2014/main" id="{F30310BB-AA94-49EE-BA75-17C3BE670D7E}"/>
              </a:ext>
            </a:extLst>
          </p:cNvPr>
          <p:cNvSpPr txBox="1">
            <a:spLocks/>
          </p:cNvSpPr>
          <p:nvPr/>
        </p:nvSpPr>
        <p:spPr>
          <a:xfrm>
            <a:off x="4963919" y="5908042"/>
            <a:ext cx="5195149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/>
              <a:t>모델을 가정함으로써 분산이 얼마나 </a:t>
            </a:r>
            <a:r>
              <a:rPr lang="ko-KR" altLang="en-US" sz="1000" dirty="0" err="1"/>
              <a:t>감소했나를</a:t>
            </a:r>
            <a:r>
              <a:rPr lang="ko-KR" altLang="en-US" sz="1000" dirty="0"/>
              <a:t> 체크함으로 모델의 성능을 측정</a:t>
            </a:r>
          </a:p>
        </p:txBody>
      </p:sp>
      <p:sp>
        <p:nvSpPr>
          <p:cNvPr id="205" name="내용 개체 틀 2">
            <a:extLst>
              <a:ext uri="{FF2B5EF4-FFF2-40B4-BE49-F238E27FC236}">
                <a16:creationId xmlns:a16="http://schemas.microsoft.com/office/drawing/2014/main" id="{1AABDF45-1E9D-4D4B-8CC3-B4F56F30B112}"/>
              </a:ext>
            </a:extLst>
          </p:cNvPr>
          <p:cNvSpPr txBox="1">
            <a:spLocks/>
          </p:cNvSpPr>
          <p:nvPr/>
        </p:nvSpPr>
        <p:spPr>
          <a:xfrm>
            <a:off x="7077946" y="2998295"/>
            <a:ext cx="4020690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000" dirty="0" err="1"/>
              <a:t>잔차가</a:t>
            </a:r>
            <a:r>
              <a:rPr lang="ko-KR" altLang="en-US" sz="1000" dirty="0"/>
              <a:t> 오차의 추정으로 넘어가는 것은 약간의 논리의 위험이 존재</a:t>
            </a:r>
          </a:p>
        </p:txBody>
      </p:sp>
    </p:spTree>
    <p:extLst>
      <p:ext uri="{BB962C8B-B14F-4D97-AF65-F5344CB8AC3E}">
        <p14:creationId xmlns:p14="http://schemas.microsoft.com/office/powerpoint/2010/main" val="180517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1">
            <a:extLst>
              <a:ext uri="{FF2B5EF4-FFF2-40B4-BE49-F238E27FC236}">
                <a16:creationId xmlns:a16="http://schemas.microsoft.com/office/drawing/2014/main" id="{3F8A345B-8E23-401E-800F-13041C9E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6584"/>
            <a:ext cx="10515600" cy="515718"/>
          </a:xfrm>
        </p:spPr>
        <p:txBody>
          <a:bodyPr>
            <a:normAutofit fontScale="90000"/>
          </a:bodyPr>
          <a:lstStyle/>
          <a:p>
            <a:r>
              <a:rPr lang="en-US" altLang="ko-KR" sz="3400" dirty="0"/>
              <a:t>Linear regression</a:t>
            </a:r>
            <a:endParaRPr lang="ko-KR" altLang="en-US" sz="3400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6190680-15B1-4C4A-B3F2-2FCB91347A69}"/>
              </a:ext>
            </a:extLst>
          </p:cNvPr>
          <p:cNvSpPr txBox="1">
            <a:spLocks/>
          </p:cNvSpPr>
          <p:nvPr/>
        </p:nvSpPr>
        <p:spPr>
          <a:xfrm>
            <a:off x="192248" y="774043"/>
            <a:ext cx="5819292" cy="30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SST = SSR + SSE </a:t>
            </a:r>
            <a:r>
              <a:rPr lang="ko-KR" altLang="en-US" sz="1100" dirty="0"/>
              <a:t>가 분산의 </a:t>
            </a:r>
            <a:r>
              <a:rPr lang="ko-KR" altLang="en-US" sz="1100" dirty="0" err="1"/>
              <a:t>추정값으로</a:t>
            </a:r>
            <a:r>
              <a:rPr lang="ko-KR" altLang="en-US" sz="1100" dirty="0"/>
              <a:t> 쓰이는 것</a:t>
            </a:r>
            <a:r>
              <a:rPr lang="en-US" altLang="ko-KR" sz="1100" dirty="0"/>
              <a:t>, </a:t>
            </a: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82BA38BB-7CEE-449C-B613-60AC60C7292D}"/>
              </a:ext>
            </a:extLst>
          </p:cNvPr>
          <p:cNvSpPr txBox="1">
            <a:spLocks/>
          </p:cNvSpPr>
          <p:nvPr/>
        </p:nvSpPr>
        <p:spPr>
          <a:xfrm>
            <a:off x="192247" y="1344494"/>
            <a:ext cx="9195033" cy="119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모델의 파라미터의 </a:t>
            </a:r>
            <a:r>
              <a:rPr lang="ko-KR" altLang="en-US" sz="1100" dirty="0" err="1"/>
              <a:t>추정량은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불편추정량이고</a:t>
            </a:r>
            <a:r>
              <a:rPr lang="en-US" altLang="ko-KR" sz="1100" dirty="0"/>
              <a:t>,</a:t>
            </a:r>
            <a:r>
              <a:rPr lang="ko-KR" altLang="en-US" sz="1100" dirty="0"/>
              <a:t> 그럼 </a:t>
            </a:r>
            <a:r>
              <a:rPr lang="en-US" altLang="ko-KR" sz="1100" dirty="0"/>
              <a:t>MSE </a:t>
            </a:r>
            <a:r>
              <a:rPr lang="ko-KR" altLang="en-US" sz="1100" dirty="0"/>
              <a:t>는 이론적으로 분산과 </a:t>
            </a:r>
            <a:r>
              <a:rPr lang="ko-KR" altLang="en-US" sz="1100" dirty="0" err="1"/>
              <a:t>편향제곱의</a:t>
            </a:r>
            <a:r>
              <a:rPr lang="ko-KR" altLang="en-US" sz="1100" dirty="0"/>
              <a:t> 합으로 분해되는데 편향이 </a:t>
            </a:r>
            <a:r>
              <a:rPr lang="en-US" altLang="ko-KR" sz="1100" dirty="0"/>
              <a:t>0</a:t>
            </a:r>
            <a:r>
              <a:rPr lang="ko-KR" altLang="en-US" sz="1100" dirty="0"/>
              <a:t>이므로 곧 분산이다</a:t>
            </a:r>
            <a:r>
              <a:rPr lang="en-US" altLang="ko-KR" sz="11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그렇다면 분산을 얼마나 </a:t>
            </a:r>
            <a:r>
              <a:rPr lang="ko-KR" altLang="en-US" sz="1100" dirty="0" err="1"/>
              <a:t>줄였는가가</a:t>
            </a:r>
            <a:r>
              <a:rPr lang="ko-KR" altLang="en-US" sz="1100" dirty="0"/>
              <a:t> 관심사이고 이를 위의 </a:t>
            </a:r>
            <a:r>
              <a:rPr lang="ko-KR" altLang="en-US" sz="1100" dirty="0" err="1"/>
              <a:t>추정값으로써</a:t>
            </a:r>
            <a:r>
              <a:rPr lang="ko-KR" altLang="en-US" sz="1100" dirty="0"/>
              <a:t> 확인하는 것</a:t>
            </a:r>
            <a:r>
              <a:rPr lang="en-US" altLang="ko-KR" sz="1100" dirty="0"/>
              <a:t>.</a:t>
            </a: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4B162CC1-F3C7-4EC5-A922-4A2EF7E13ECD}"/>
              </a:ext>
            </a:extLst>
          </p:cNvPr>
          <p:cNvSpPr txBox="1">
            <a:spLocks/>
          </p:cNvSpPr>
          <p:nvPr/>
        </p:nvSpPr>
        <p:spPr>
          <a:xfrm>
            <a:off x="192247" y="3717452"/>
            <a:ext cx="9195033" cy="119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나중에 더 상세한 </a:t>
            </a:r>
            <a:r>
              <a:rPr lang="en-US" altLang="ko-KR" sz="1100" dirty="0"/>
              <a:t>linear regression </a:t>
            </a:r>
            <a:r>
              <a:rPr lang="ko-KR" altLang="en-US" sz="1100" dirty="0"/>
              <a:t>생각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37636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13727EA-ED05-46E8-A6AF-826962421080}"/>
              </a:ext>
            </a:extLst>
          </p:cNvPr>
          <p:cNvSpPr/>
          <p:nvPr/>
        </p:nvSpPr>
        <p:spPr>
          <a:xfrm>
            <a:off x="511728" y="637563"/>
            <a:ext cx="2390863" cy="21811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</a:t>
            </a:r>
            <a:r>
              <a:rPr lang="ko-KR" altLang="en-US" dirty="0">
                <a:solidFill>
                  <a:schemeClr val="tx1"/>
                </a:solidFill>
              </a:rPr>
              <a:t>의 모집단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AFC321-FC47-4E40-81EB-B59769139B89}"/>
              </a:ext>
            </a:extLst>
          </p:cNvPr>
          <p:cNvSpPr txBox="1">
            <a:spLocks/>
          </p:cNvSpPr>
          <p:nvPr/>
        </p:nvSpPr>
        <p:spPr>
          <a:xfrm>
            <a:off x="650750" y="2962562"/>
            <a:ext cx="2453177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다 아는 것은 불가능 혹은 어려움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6A9158-D177-4BF3-8012-C672E9D4A6E5}"/>
              </a:ext>
            </a:extLst>
          </p:cNvPr>
          <p:cNvCxnSpPr>
            <a:stCxn id="4" idx="6"/>
          </p:cNvCxnSpPr>
          <p:nvPr/>
        </p:nvCxnSpPr>
        <p:spPr>
          <a:xfrm>
            <a:off x="2902591" y="1728132"/>
            <a:ext cx="1400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673CF6D-9F23-48C2-815A-2293C15A38B4}"/>
              </a:ext>
            </a:extLst>
          </p:cNvPr>
          <p:cNvSpPr txBox="1">
            <a:spLocks/>
          </p:cNvSpPr>
          <p:nvPr/>
        </p:nvSpPr>
        <p:spPr>
          <a:xfrm>
            <a:off x="4375462" y="1601976"/>
            <a:ext cx="4063863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확률적 관점 </a:t>
            </a:r>
            <a:r>
              <a:rPr lang="en-US" altLang="ko-KR" sz="1100" dirty="0"/>
              <a:t>: y </a:t>
            </a:r>
            <a:r>
              <a:rPr lang="ko-KR" altLang="en-US" sz="1100" dirty="0"/>
              <a:t>를 </a:t>
            </a:r>
            <a:r>
              <a:rPr lang="en-US" altLang="ko-KR" sz="1100" dirty="0"/>
              <a:t>random variable </a:t>
            </a:r>
            <a:r>
              <a:rPr lang="ko-KR" altLang="en-US" sz="1100" dirty="0"/>
              <a:t>이라 하자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D32EAC5-5E7A-4A4F-9208-A91D28CB975F}"/>
              </a:ext>
            </a:extLst>
          </p:cNvPr>
          <p:cNvCxnSpPr/>
          <p:nvPr/>
        </p:nvCxnSpPr>
        <p:spPr>
          <a:xfrm>
            <a:off x="4539842" y="5598564"/>
            <a:ext cx="307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4818623-8141-44B5-AA92-833182A11D4C}"/>
              </a:ext>
            </a:extLst>
          </p:cNvPr>
          <p:cNvSpPr/>
          <p:nvPr/>
        </p:nvSpPr>
        <p:spPr>
          <a:xfrm>
            <a:off x="4606954" y="4289880"/>
            <a:ext cx="2978092" cy="1275417"/>
          </a:xfrm>
          <a:custGeom>
            <a:avLst/>
            <a:gdLst>
              <a:gd name="connsiteX0" fmla="*/ 0 w 2978092"/>
              <a:gd name="connsiteY0" fmla="*/ 1266802 h 1275417"/>
              <a:gd name="connsiteX1" fmla="*/ 973123 w 2978092"/>
              <a:gd name="connsiteY1" fmla="*/ 1015132 h 1275417"/>
              <a:gd name="connsiteX2" fmla="*/ 1526797 w 2978092"/>
              <a:gd name="connsiteY2" fmla="*/ 64 h 1275417"/>
              <a:gd name="connsiteX3" fmla="*/ 2088859 w 2978092"/>
              <a:gd name="connsiteY3" fmla="*/ 1065466 h 1275417"/>
              <a:gd name="connsiteX4" fmla="*/ 2978092 w 2978092"/>
              <a:gd name="connsiteY4" fmla="*/ 1275191 h 127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8092" h="1275417">
                <a:moveTo>
                  <a:pt x="0" y="1266802"/>
                </a:moveTo>
                <a:cubicBezTo>
                  <a:pt x="359328" y="1246528"/>
                  <a:pt x="718657" y="1226255"/>
                  <a:pt x="973123" y="1015132"/>
                </a:cubicBezTo>
                <a:cubicBezTo>
                  <a:pt x="1227589" y="804009"/>
                  <a:pt x="1340841" y="-8325"/>
                  <a:pt x="1526797" y="64"/>
                </a:cubicBezTo>
                <a:cubicBezTo>
                  <a:pt x="1712753" y="8453"/>
                  <a:pt x="1846977" y="852945"/>
                  <a:pt x="2088859" y="1065466"/>
                </a:cubicBezTo>
                <a:cubicBezTo>
                  <a:pt x="2330741" y="1277987"/>
                  <a:pt x="2654416" y="1276589"/>
                  <a:pt x="2978092" y="12751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2CF319-FC3E-45D2-B460-2CC632A9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759844"/>
            <a:ext cx="3048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BD69C99-1278-4BD0-B0DD-BB7DC406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813" y="5174371"/>
            <a:ext cx="4762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07682F-54BE-45D5-B521-D1030FED218F}"/>
              </a:ext>
            </a:extLst>
          </p:cNvPr>
          <p:cNvCxnSpPr>
            <a:cxnSpLocks/>
          </p:cNvCxnSpPr>
          <p:nvPr/>
        </p:nvCxnSpPr>
        <p:spPr>
          <a:xfrm>
            <a:off x="6123993" y="5355346"/>
            <a:ext cx="5998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771AD9-FA5E-425C-8F24-113410316128}"/>
              </a:ext>
            </a:extLst>
          </p:cNvPr>
          <p:cNvCxnSpPr>
            <a:cxnSpLocks/>
          </p:cNvCxnSpPr>
          <p:nvPr/>
        </p:nvCxnSpPr>
        <p:spPr>
          <a:xfrm>
            <a:off x="6123993" y="4289880"/>
            <a:ext cx="0" cy="13086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24D411C2-DB9A-4BEC-A916-08FAF2037CDC}"/>
              </a:ext>
            </a:extLst>
          </p:cNvPr>
          <p:cNvSpPr txBox="1">
            <a:spLocks/>
          </p:cNvSpPr>
          <p:nvPr/>
        </p:nvSpPr>
        <p:spPr>
          <a:xfrm>
            <a:off x="3928049" y="2439115"/>
            <a:ext cx="4958685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Y</a:t>
            </a:r>
            <a:r>
              <a:rPr lang="ko-KR" altLang="en-US" sz="1100" dirty="0"/>
              <a:t> 의 분포를 생각해볼 수 있고 분포를 알면 </a:t>
            </a:r>
            <a:r>
              <a:rPr lang="en-US" altLang="ko-KR" sz="1100" dirty="0"/>
              <a:t>y </a:t>
            </a:r>
            <a:r>
              <a:rPr lang="ko-KR" altLang="en-US" sz="1100" dirty="0"/>
              <a:t>의 성질을 이해할 수 있겠다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67405DC2-BB95-41DA-B2EA-AEB98812E9F0}"/>
              </a:ext>
            </a:extLst>
          </p:cNvPr>
          <p:cNvSpPr txBox="1">
            <a:spLocks/>
          </p:cNvSpPr>
          <p:nvPr/>
        </p:nvSpPr>
        <p:spPr>
          <a:xfrm>
            <a:off x="3928050" y="3343332"/>
            <a:ext cx="4958685" cy="613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>
                <a:solidFill>
                  <a:srgbClr val="FF0000"/>
                </a:solidFill>
              </a:rPr>
              <a:t>분포 함수의 매개변수를 </a:t>
            </a:r>
            <a:r>
              <a:rPr lang="ko-KR" altLang="en-US" sz="1100" dirty="0" err="1">
                <a:solidFill>
                  <a:srgbClr val="FF0000"/>
                </a:solidFill>
              </a:rPr>
              <a:t>모수</a:t>
            </a:r>
            <a:r>
              <a:rPr lang="en-US" altLang="ko-KR" sz="1100" dirty="0">
                <a:solidFill>
                  <a:srgbClr val="FF0000"/>
                </a:solidFill>
              </a:rPr>
              <a:t>(parameter</a:t>
            </a:r>
            <a:r>
              <a:rPr lang="en-US" altLang="ko-KR" sz="1100" dirty="0"/>
              <a:t>) </a:t>
            </a:r>
            <a:r>
              <a:rPr lang="ko-KR" altLang="en-US" sz="1100" dirty="0"/>
              <a:t>라 함</a:t>
            </a:r>
            <a:r>
              <a:rPr lang="en-US" altLang="ko-KR" sz="1100" dirty="0"/>
              <a:t>. (</a:t>
            </a:r>
            <a:r>
              <a:rPr lang="ko-KR" altLang="en-US" sz="1100" dirty="0"/>
              <a:t>예를 들어 정규분포의 경우</a:t>
            </a: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/>
              <a:t>평균과 분산을 알면 </a:t>
            </a:r>
            <a:r>
              <a:rPr lang="en-US" altLang="ko-KR" sz="1100" dirty="0"/>
              <a:t>random variable y </a:t>
            </a:r>
            <a:r>
              <a:rPr lang="ko-KR" altLang="en-US" sz="1100" dirty="0"/>
              <a:t>의 형태를 알 수 있음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1DD0DA49-A7E0-45AE-9646-96A8EE5DD431}"/>
              </a:ext>
            </a:extLst>
          </p:cNvPr>
          <p:cNvSpPr txBox="1">
            <a:spLocks/>
          </p:cNvSpPr>
          <p:nvPr/>
        </p:nvSpPr>
        <p:spPr>
          <a:xfrm>
            <a:off x="4494839" y="6004950"/>
            <a:ext cx="436929" cy="25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ex : </a:t>
            </a:r>
            <a:endParaRPr lang="ko-KR" altLang="en-US" sz="11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103F363-AF66-4104-AD7B-A549BBEBD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6023686"/>
            <a:ext cx="952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088F714-44EC-435D-8597-828043ED7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24" y="5807112"/>
            <a:ext cx="2857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242A2FD-FBC2-4FD5-A1C3-43A4B788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87" y="5154114"/>
            <a:ext cx="3429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A172E7-C53C-4B6F-AB14-B8469721C329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407392" y="1854287"/>
            <a:ext cx="2" cy="58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FD45B5-220B-4083-97A7-A8D58A3766E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407392" y="2691426"/>
            <a:ext cx="1" cy="6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DC2B0083-7AB4-40A8-AD5E-1C1778494EFC}"/>
              </a:ext>
            </a:extLst>
          </p:cNvPr>
          <p:cNvSpPr txBox="1">
            <a:spLocks/>
          </p:cNvSpPr>
          <p:nvPr/>
        </p:nvSpPr>
        <p:spPr>
          <a:xfrm>
            <a:off x="7850698" y="4826213"/>
            <a:ext cx="3818389" cy="3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>
                <a:solidFill>
                  <a:srgbClr val="FF0000"/>
                </a:solidFill>
              </a:rPr>
              <a:t>그렇다면 모집단의 분포의 </a:t>
            </a:r>
            <a:r>
              <a:rPr lang="ko-KR" altLang="en-US" sz="1100" dirty="0" err="1">
                <a:solidFill>
                  <a:srgbClr val="FF0000"/>
                </a:solidFill>
              </a:rPr>
              <a:t>모수는</a:t>
            </a:r>
            <a:r>
              <a:rPr lang="ko-KR" altLang="en-US" sz="1100" dirty="0">
                <a:solidFill>
                  <a:srgbClr val="FF0000"/>
                </a:solidFill>
              </a:rPr>
              <a:t> 어떻게 알 수 있을까</a:t>
            </a:r>
            <a:r>
              <a:rPr lang="en-US" altLang="ko-KR" sz="1100" dirty="0">
                <a:solidFill>
                  <a:srgbClr val="FF0000"/>
                </a:solidFill>
              </a:rPr>
              <a:t>?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1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4343D-36F0-4A3B-8438-A0811814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65" y="352339"/>
            <a:ext cx="11681669" cy="1424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b="1" dirty="0"/>
              <a:t>Estimation</a:t>
            </a:r>
            <a:r>
              <a:rPr lang="en-US" altLang="ko-KR" sz="1100" dirty="0"/>
              <a:t> : </a:t>
            </a:r>
            <a:r>
              <a:rPr lang="ko-KR" altLang="en-US" sz="1100" dirty="0"/>
              <a:t>추정이란 모집단으로 부터 적절하게 표본을 추출하고 표본의 자료로부터 </a:t>
            </a:r>
            <a:r>
              <a:rPr lang="ko-KR" altLang="en-US" sz="1100" b="1" dirty="0" err="1">
                <a:solidFill>
                  <a:srgbClr val="FF0000"/>
                </a:solidFill>
              </a:rPr>
              <a:t>모수의</a:t>
            </a:r>
            <a:r>
              <a:rPr lang="ko-KR" altLang="en-US" sz="1100" b="1" dirty="0">
                <a:solidFill>
                  <a:srgbClr val="FF0000"/>
                </a:solidFill>
              </a:rPr>
              <a:t> 값을 추측</a:t>
            </a:r>
            <a:r>
              <a:rPr lang="ko-KR" altLang="en-US" sz="1100" dirty="0"/>
              <a:t>하는 통계적 절차를 </a:t>
            </a:r>
            <a:r>
              <a:rPr lang="en-US" altLang="ko-KR" sz="1100" dirty="0"/>
              <a:t>statistical estimation </a:t>
            </a:r>
            <a:r>
              <a:rPr lang="ko-KR" altLang="en-US" sz="1100" dirty="0"/>
              <a:t>이라 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b="1" dirty="0"/>
              <a:t>Estimator</a:t>
            </a:r>
            <a:r>
              <a:rPr lang="en-US" altLang="ko-KR" sz="1100" dirty="0"/>
              <a:t> : </a:t>
            </a:r>
            <a:r>
              <a:rPr lang="ko-KR" altLang="en-US" sz="1100" dirty="0" err="1"/>
              <a:t>모수를</a:t>
            </a:r>
            <a:r>
              <a:rPr lang="ko-KR" altLang="en-US" sz="1100" dirty="0"/>
              <a:t> 추정하기 위한 관찰가능한 표본의 함수를 </a:t>
            </a:r>
            <a:r>
              <a:rPr lang="ko-KR" altLang="en-US" sz="1100" dirty="0" err="1"/>
              <a:t>추정량</a:t>
            </a:r>
            <a:r>
              <a:rPr lang="ko-KR" altLang="en-US" sz="1100" dirty="0"/>
              <a:t> 이라 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r>
              <a:rPr lang="en-US" altLang="ko-KR" sz="1100" b="1" dirty="0"/>
              <a:t>Estimate</a:t>
            </a:r>
            <a:r>
              <a:rPr lang="en-US" altLang="ko-KR" sz="1100" dirty="0"/>
              <a:t> : </a:t>
            </a:r>
            <a:r>
              <a:rPr lang="ko-KR" altLang="en-US" sz="1100" dirty="0" err="1"/>
              <a:t>추정량</a:t>
            </a:r>
            <a:r>
              <a:rPr lang="ko-KR" altLang="en-US" sz="1100" dirty="0"/>
              <a:t> 이라는 함수에 실제 관찰치를 대입하여 계산한 </a:t>
            </a:r>
            <a:r>
              <a:rPr lang="ko-KR" altLang="en-US" sz="1100" dirty="0" err="1"/>
              <a:t>추정량의</a:t>
            </a:r>
            <a:r>
              <a:rPr lang="ko-KR" altLang="en-US" sz="1100" dirty="0"/>
              <a:t> 값을 </a:t>
            </a:r>
            <a:r>
              <a:rPr lang="ko-KR" altLang="en-US" sz="1100" dirty="0" err="1"/>
              <a:t>추정값</a:t>
            </a:r>
            <a:r>
              <a:rPr lang="ko-KR" altLang="en-US" sz="1100" dirty="0"/>
              <a:t> 이라 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FC16A1F0-8262-4ABE-B0C1-CAC8D644BAE7}"/>
              </a:ext>
            </a:extLst>
          </p:cNvPr>
          <p:cNvSpPr txBox="1">
            <a:spLocks/>
          </p:cNvSpPr>
          <p:nvPr/>
        </p:nvSpPr>
        <p:spPr>
          <a:xfrm>
            <a:off x="255165" y="1526796"/>
            <a:ext cx="11681669" cy="3959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/>
              <a:t>Estimator Definition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/>
              <a:t>고정된 파라미터    가 추정될 필요가 있다고 가정하자</a:t>
            </a:r>
            <a:r>
              <a:rPr lang="en-US" altLang="ko-KR" sz="1100"/>
              <a:t>. </a:t>
            </a:r>
            <a:r>
              <a:rPr lang="ko-KR" altLang="en-US" sz="1100"/>
              <a:t>그러면 </a:t>
            </a:r>
            <a:r>
              <a:rPr lang="en-US" altLang="ko-KR" sz="1100"/>
              <a:t>‘estimator’ </a:t>
            </a:r>
            <a:r>
              <a:rPr lang="ko-KR" altLang="en-US" sz="1100"/>
              <a:t>라는 것은 </a:t>
            </a:r>
            <a:r>
              <a:rPr lang="ko-KR" altLang="en-US" sz="1100" b="1">
                <a:solidFill>
                  <a:srgbClr val="FF0000"/>
                </a:solidFill>
              </a:rPr>
              <a:t>표본 공간</a:t>
            </a:r>
            <a:r>
              <a:rPr lang="en-US" altLang="ko-KR" sz="1100" b="1">
                <a:solidFill>
                  <a:srgbClr val="FF0000"/>
                </a:solidFill>
              </a:rPr>
              <a:t>(sample space)</a:t>
            </a:r>
            <a:r>
              <a:rPr lang="ko-KR" altLang="en-US" sz="1100" b="1">
                <a:solidFill>
                  <a:srgbClr val="FF0000"/>
                </a:solidFill>
              </a:rPr>
              <a:t>에서 표본 추정값들</a:t>
            </a:r>
            <a:r>
              <a:rPr lang="en-US" altLang="ko-KR" sz="1100" b="1">
                <a:solidFill>
                  <a:srgbClr val="FF0000"/>
                </a:solidFill>
              </a:rPr>
              <a:t>(sample estimates)</a:t>
            </a:r>
            <a:r>
              <a:rPr lang="ko-KR" altLang="en-US" sz="1100" b="1">
                <a:solidFill>
                  <a:srgbClr val="FF0000"/>
                </a:solidFill>
              </a:rPr>
              <a:t>의 집합으로 매핑하는 함수</a:t>
            </a:r>
            <a:r>
              <a:rPr lang="ko-KR" altLang="en-US" sz="1100"/>
              <a:t>다</a:t>
            </a:r>
            <a:r>
              <a:rPr lang="en-US" altLang="ko-KR" sz="11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/>
              <a:t>   의 </a:t>
            </a:r>
            <a:r>
              <a:rPr lang="en-US" altLang="ko-KR" sz="1100"/>
              <a:t>estimator </a:t>
            </a:r>
            <a:r>
              <a:rPr lang="ko-KR" altLang="en-US" sz="1100"/>
              <a:t>는 보통    로 표기한다</a:t>
            </a:r>
            <a:r>
              <a:rPr lang="en-US" altLang="ko-KR" sz="1100"/>
              <a:t>. </a:t>
            </a:r>
            <a:r>
              <a:rPr lang="ko-KR" altLang="en-US" sz="1100"/>
              <a:t>이는 종종 </a:t>
            </a:r>
            <a:r>
              <a:rPr lang="en-US" altLang="ko-KR" sz="1100"/>
              <a:t>algebra of random variables </a:t>
            </a:r>
            <a:r>
              <a:rPr lang="ko-KR" altLang="en-US" sz="1100"/>
              <a:t>를 사용하여 편리하게 나타낼 수 있다</a:t>
            </a:r>
            <a:r>
              <a:rPr lang="en-US" altLang="ko-KR" sz="1100"/>
              <a:t>.      </a:t>
            </a:r>
            <a:r>
              <a:rPr lang="ko-KR" altLang="en-US" sz="1100"/>
              <a:t>가 관측된 데이터에 대응하는 확률 변수로 표기되어진다면</a:t>
            </a:r>
            <a:r>
              <a:rPr lang="en-US" altLang="ko-KR" sz="110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/>
              <a:t> estimator </a:t>
            </a:r>
            <a:r>
              <a:rPr lang="ko-KR" altLang="en-US" sz="1100"/>
              <a:t>는          </a:t>
            </a:r>
            <a:r>
              <a:rPr lang="en-US" altLang="ko-KR" sz="1100"/>
              <a:t>, </a:t>
            </a:r>
            <a:r>
              <a:rPr lang="ko-KR" altLang="en-US" sz="1100"/>
              <a:t>확률 변수의 함수로써 상징화 된다</a:t>
            </a:r>
            <a:r>
              <a:rPr lang="en-US" altLang="ko-KR" sz="110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/>
              <a:t>특정 관측된 데이터 값    에 대한 </a:t>
            </a:r>
            <a:r>
              <a:rPr lang="en-US" altLang="ko-KR" sz="1100"/>
              <a:t>estimate </a:t>
            </a:r>
            <a:r>
              <a:rPr lang="ko-KR" altLang="en-US" sz="1100"/>
              <a:t>는 고정된 값         다</a:t>
            </a:r>
            <a:r>
              <a:rPr lang="en-US" altLang="ko-KR" sz="11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/>
              <a:t>Random variable     </a:t>
            </a:r>
            <a:r>
              <a:rPr lang="ko-KR" altLang="en-US" sz="1100"/>
              <a:t>라 할 때</a:t>
            </a:r>
            <a:endParaRPr lang="en-US" altLang="ko-KR" sz="1100" dirty="0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CA658AAA-274C-4CE3-8CEC-030F794B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99" y="1857069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8025A504-7B5C-4652-883E-9A1DADC46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19" y="2128416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id="{0D54B6C7-F6CC-4052-9AE1-F952D673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227" y="2090316"/>
            <a:ext cx="85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>
            <a:extLst>
              <a:ext uri="{FF2B5EF4-FFF2-40B4-BE49-F238E27FC236}">
                <a16:creationId xmlns:a16="http://schemas.microsoft.com/office/drawing/2014/main" id="{9B2BA2B4-C194-477D-AD8D-B99EE2FB9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72" y="2128415"/>
            <a:ext cx="152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>
            <a:extLst>
              <a:ext uri="{FF2B5EF4-FFF2-40B4-BE49-F238E27FC236}">
                <a16:creationId xmlns:a16="http://schemas.microsoft.com/office/drawing/2014/main" id="{D01119E5-1D71-46F2-98CD-7337441F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24" y="2372359"/>
            <a:ext cx="3619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>
            <a:extLst>
              <a:ext uri="{FF2B5EF4-FFF2-40B4-BE49-F238E27FC236}">
                <a16:creationId xmlns:a16="http://schemas.microsoft.com/office/drawing/2014/main" id="{60669EC0-E6E5-4E73-95AA-B1DBEB7D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66" y="2731014"/>
            <a:ext cx="9525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BFD40312-2313-4728-94EA-DBC94A9C2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76" y="2664339"/>
            <a:ext cx="3048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6">
            <a:extLst>
              <a:ext uri="{FF2B5EF4-FFF2-40B4-BE49-F238E27FC236}">
                <a16:creationId xmlns:a16="http://schemas.microsoft.com/office/drawing/2014/main" id="{E6B991EB-AC8F-4FE1-BB3E-D4B850DB6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43" y="3247401"/>
            <a:ext cx="152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>
            <a:extLst>
              <a:ext uri="{FF2B5EF4-FFF2-40B4-BE49-F238E27FC236}">
                <a16:creationId xmlns:a16="http://schemas.microsoft.com/office/drawing/2014/main" id="{A0627C0D-4DFD-4126-90EA-9BA08A1B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0" y="3983014"/>
            <a:ext cx="5905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2">
            <a:extLst>
              <a:ext uri="{FF2B5EF4-FFF2-40B4-BE49-F238E27FC236}">
                <a16:creationId xmlns:a16="http://schemas.microsoft.com/office/drawing/2014/main" id="{51FD2215-C134-4FC8-9766-D98370ECB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27" y="3989306"/>
            <a:ext cx="7048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4">
            <a:extLst>
              <a:ext uri="{FF2B5EF4-FFF2-40B4-BE49-F238E27FC236}">
                <a16:creationId xmlns:a16="http://schemas.microsoft.com/office/drawing/2014/main" id="{3D161555-F436-412D-A545-6AFB25C7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81" y="3983014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6">
            <a:extLst>
              <a:ext uri="{FF2B5EF4-FFF2-40B4-BE49-F238E27FC236}">
                <a16:creationId xmlns:a16="http://schemas.microsoft.com/office/drawing/2014/main" id="{75B4D166-D035-49FA-A163-69F71EA1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75" y="4024276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6">
            <a:extLst>
              <a:ext uri="{FF2B5EF4-FFF2-40B4-BE49-F238E27FC236}">
                <a16:creationId xmlns:a16="http://schemas.microsoft.com/office/drawing/2014/main" id="{ABEFEBA5-18F8-4006-9381-25D6CF0BA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97" y="4036963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제목 1">
            <a:extLst>
              <a:ext uri="{FF2B5EF4-FFF2-40B4-BE49-F238E27FC236}">
                <a16:creationId xmlns:a16="http://schemas.microsoft.com/office/drawing/2014/main" id="{B2646293-8863-41C5-BF09-535F6B225ED1}"/>
              </a:ext>
            </a:extLst>
          </p:cNvPr>
          <p:cNvSpPr txBox="1">
            <a:spLocks/>
          </p:cNvSpPr>
          <p:nvPr/>
        </p:nvSpPr>
        <p:spPr>
          <a:xfrm>
            <a:off x="21705" y="4430714"/>
            <a:ext cx="1935247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Sample</a:t>
            </a:r>
            <a:r>
              <a:rPr lang="ko-KR" altLang="en-US" sz="1100" dirty="0"/>
              <a:t>    가</a:t>
            </a:r>
            <a:r>
              <a:rPr lang="en-US" altLang="ko-KR" sz="1100" dirty="0"/>
              <a:t> </a:t>
            </a:r>
            <a:r>
              <a:rPr lang="ko-KR" altLang="en-US" sz="1100" dirty="0"/>
              <a:t>주어졌을 때</a:t>
            </a:r>
          </a:p>
        </p:txBody>
      </p:sp>
      <p:pic>
        <p:nvPicPr>
          <p:cNvPr id="67" name="Picture 28">
            <a:extLst>
              <a:ext uri="{FF2B5EF4-FFF2-40B4-BE49-F238E27FC236}">
                <a16:creationId xmlns:a16="http://schemas.microsoft.com/office/drawing/2014/main" id="{37F80287-ECF1-490A-9677-ED68058F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0" y="4507452"/>
            <a:ext cx="9525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제목 1">
            <a:extLst>
              <a:ext uri="{FF2B5EF4-FFF2-40B4-BE49-F238E27FC236}">
                <a16:creationId xmlns:a16="http://schemas.microsoft.com/office/drawing/2014/main" id="{562A0BA6-E8AB-468F-94DB-82D2E1FF668D}"/>
              </a:ext>
            </a:extLst>
          </p:cNvPr>
          <p:cNvSpPr txBox="1">
            <a:spLocks/>
          </p:cNvSpPr>
          <p:nvPr/>
        </p:nvSpPr>
        <p:spPr>
          <a:xfrm>
            <a:off x="2811376" y="4533274"/>
            <a:ext cx="888501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estimator</a:t>
            </a:r>
            <a:endParaRPr lang="ko-KR" altLang="en-US" sz="11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3DF8314-DD21-49C9-9E76-47AB26216E6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3255627" y="4163989"/>
            <a:ext cx="43514" cy="36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제목 1">
            <a:extLst>
              <a:ext uri="{FF2B5EF4-FFF2-40B4-BE49-F238E27FC236}">
                <a16:creationId xmlns:a16="http://schemas.microsoft.com/office/drawing/2014/main" id="{280E6A68-9DFD-490B-8561-8667D2A1AE7F}"/>
              </a:ext>
            </a:extLst>
          </p:cNvPr>
          <p:cNvSpPr txBox="1">
            <a:spLocks/>
          </p:cNvSpPr>
          <p:nvPr/>
        </p:nvSpPr>
        <p:spPr>
          <a:xfrm>
            <a:off x="5265730" y="4583652"/>
            <a:ext cx="888501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estimate</a:t>
            </a:r>
            <a:endParaRPr lang="ko-KR" altLang="en-US" sz="1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1F90C68-E406-4024-9CF5-B0EB5A51DCD1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5709981" y="4214367"/>
            <a:ext cx="43514" cy="369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>
            <a:extLst>
              <a:ext uri="{FF2B5EF4-FFF2-40B4-BE49-F238E27FC236}">
                <a16:creationId xmlns:a16="http://schemas.microsoft.com/office/drawing/2014/main" id="{1E7DC7E2-C460-43C3-99D7-D2720267B9FF}"/>
              </a:ext>
            </a:extLst>
          </p:cNvPr>
          <p:cNvSpPr txBox="1">
            <a:spLocks/>
          </p:cNvSpPr>
          <p:nvPr/>
        </p:nvSpPr>
        <p:spPr>
          <a:xfrm>
            <a:off x="2237175" y="5929269"/>
            <a:ext cx="1935247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Statistical estimation</a:t>
            </a:r>
            <a:endParaRPr lang="ko-KR" altLang="en-US" sz="1100" dirty="0"/>
          </a:p>
        </p:txBody>
      </p:sp>
      <p:sp>
        <p:nvSpPr>
          <p:cNvPr id="73" name="오른쪽 중괄호 72">
            <a:extLst>
              <a:ext uri="{FF2B5EF4-FFF2-40B4-BE49-F238E27FC236}">
                <a16:creationId xmlns:a16="http://schemas.microsoft.com/office/drawing/2014/main" id="{E40996C5-D277-4271-91D0-7F7DBA899ED1}"/>
              </a:ext>
            </a:extLst>
          </p:cNvPr>
          <p:cNvSpPr/>
          <p:nvPr/>
        </p:nvSpPr>
        <p:spPr>
          <a:xfrm rot="5400000">
            <a:off x="2626148" y="2535369"/>
            <a:ext cx="809345" cy="56250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F61214A-4E4E-4FB7-81EB-071E356EC6F4}"/>
              </a:ext>
            </a:extLst>
          </p:cNvPr>
          <p:cNvSpPr/>
          <p:nvPr/>
        </p:nvSpPr>
        <p:spPr>
          <a:xfrm>
            <a:off x="3204798" y="3934312"/>
            <a:ext cx="193247" cy="22967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B4E2301-2360-401A-9170-9C26265FED3E}"/>
              </a:ext>
            </a:extLst>
          </p:cNvPr>
          <p:cNvSpPr txBox="1">
            <a:spLocks/>
          </p:cNvSpPr>
          <p:nvPr/>
        </p:nvSpPr>
        <p:spPr>
          <a:xfrm>
            <a:off x="1956952" y="1415814"/>
            <a:ext cx="4452804" cy="45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>
                <a:solidFill>
                  <a:srgbClr val="FF0000"/>
                </a:solidFill>
              </a:rPr>
              <a:t>Estimator </a:t>
            </a:r>
            <a:r>
              <a:rPr lang="ko-KR" altLang="en-US" sz="1100" dirty="0">
                <a:solidFill>
                  <a:srgbClr val="FF0000"/>
                </a:solidFill>
              </a:rPr>
              <a:t>는 </a:t>
            </a:r>
            <a:r>
              <a:rPr lang="ko-KR" altLang="en-US" sz="1100" dirty="0" err="1">
                <a:solidFill>
                  <a:srgbClr val="FF0000"/>
                </a:solidFill>
              </a:rPr>
              <a:t>모수를</a:t>
            </a:r>
            <a:r>
              <a:rPr lang="ko-KR" altLang="en-US" sz="1100" dirty="0">
                <a:solidFill>
                  <a:srgbClr val="FF0000"/>
                </a:solidFill>
              </a:rPr>
              <a:t> 추정하는 함수이므로 </a:t>
            </a:r>
            <a:r>
              <a:rPr lang="en-US" altLang="ko-KR" sz="1100" dirty="0">
                <a:solidFill>
                  <a:srgbClr val="FF0000"/>
                </a:solidFill>
              </a:rPr>
              <a:t>random variable </a:t>
            </a:r>
            <a:r>
              <a:rPr lang="ko-KR" altLang="en-US" sz="1100" dirty="0">
                <a:solidFill>
                  <a:srgbClr val="FF0000"/>
                </a:solidFill>
              </a:rPr>
              <a:t>이다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E909B-DC37-4107-98A3-CD2D59FB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197346"/>
            <a:ext cx="5822658" cy="72544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Estimator</a:t>
            </a:r>
            <a:r>
              <a:rPr lang="ko-KR" altLang="en-US" sz="2800" dirty="0"/>
              <a:t>의 </a:t>
            </a:r>
            <a:r>
              <a:rPr lang="en-US" altLang="ko-KR" sz="2800" dirty="0"/>
              <a:t>quantified properties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4343D-36F0-4A3B-8438-A0811814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3" y="922789"/>
            <a:ext cx="11681669" cy="5536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b="1" dirty="0"/>
              <a:t>Error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</a:t>
            </a:r>
            <a:r>
              <a:rPr lang="ko-KR" altLang="en-US" sz="1100" b="1" dirty="0"/>
              <a:t> </a:t>
            </a:r>
            <a:r>
              <a:rPr lang="en-US" altLang="ko-KR" sz="1100" dirty="0"/>
              <a:t>sample</a:t>
            </a:r>
            <a:r>
              <a:rPr lang="en-US" altLang="ko-KR" sz="1100" b="1" dirty="0"/>
              <a:t>    </a:t>
            </a:r>
            <a:r>
              <a:rPr lang="en-US" altLang="ko-KR" sz="1100" dirty="0"/>
              <a:t> </a:t>
            </a:r>
            <a:r>
              <a:rPr lang="ko-KR" altLang="en-US" sz="1100" dirty="0"/>
              <a:t>가 주어졌을 때</a:t>
            </a:r>
            <a:r>
              <a:rPr lang="en-US" altLang="ko-KR" sz="1100" dirty="0"/>
              <a:t>, estimator    </a:t>
            </a:r>
            <a:r>
              <a:rPr lang="ko-KR" altLang="en-US" sz="1100" dirty="0"/>
              <a:t>의</a:t>
            </a:r>
            <a:r>
              <a:rPr lang="en-US" altLang="ko-KR" sz="1100" dirty="0"/>
              <a:t> ‘error’</a:t>
            </a:r>
            <a:r>
              <a:rPr lang="ko-KR" altLang="en-US" sz="1100" dirty="0"/>
              <a:t> 란 다음과 같이 정의된다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</a:t>
            </a:r>
            <a:r>
              <a:rPr lang="ko-KR" altLang="en-US" sz="1100" dirty="0"/>
              <a:t>는 추정되어야 하는 파라미터다</a:t>
            </a:r>
            <a:r>
              <a:rPr lang="en-US" altLang="ko-KR" sz="1100" dirty="0"/>
              <a:t>. error e</a:t>
            </a:r>
            <a:r>
              <a:rPr lang="ko-KR" altLang="en-US" sz="1100" dirty="0"/>
              <a:t>는 </a:t>
            </a:r>
            <a:r>
              <a:rPr lang="en-US" altLang="ko-KR" sz="1100" dirty="0"/>
              <a:t>estimator </a:t>
            </a:r>
            <a:r>
              <a:rPr lang="ko-KR" altLang="en-US" sz="1100" dirty="0"/>
              <a:t>뿐만 아니라 </a:t>
            </a:r>
            <a:r>
              <a:rPr lang="en-US" altLang="ko-KR" sz="1100" dirty="0"/>
              <a:t>sample </a:t>
            </a:r>
            <a:r>
              <a:rPr lang="ko-KR" altLang="en-US" sz="1100" dirty="0"/>
              <a:t>에도 의존한다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b="1" dirty="0"/>
              <a:t>Sampling deviation </a:t>
            </a:r>
            <a:r>
              <a:rPr lang="en-US" altLang="ko-KR" sz="1100" dirty="0"/>
              <a:t>:  sample    </a:t>
            </a:r>
            <a:r>
              <a:rPr lang="ko-KR" altLang="en-US" sz="1100" dirty="0"/>
              <a:t>가 주어졌을 때</a:t>
            </a:r>
            <a:r>
              <a:rPr lang="en-US" altLang="ko-KR" sz="1100" dirty="0"/>
              <a:t>, estimator    </a:t>
            </a:r>
            <a:r>
              <a:rPr lang="ko-KR" altLang="en-US" sz="1100" dirty="0"/>
              <a:t>의</a:t>
            </a:r>
            <a:r>
              <a:rPr lang="en-US" altLang="ko-KR" sz="1100" dirty="0"/>
              <a:t> sampling deviation </a:t>
            </a:r>
            <a:r>
              <a:rPr lang="ko-KR" altLang="en-US" sz="1100" dirty="0"/>
              <a:t>이란 다음과 같이 정의된다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b="1" dirty="0"/>
              <a:t>Variance</a:t>
            </a:r>
            <a:r>
              <a:rPr lang="en-US" altLang="ko-KR" sz="1100" dirty="0"/>
              <a:t> :     </a:t>
            </a:r>
            <a:r>
              <a:rPr lang="ko-KR" altLang="en-US" sz="1100" dirty="0"/>
              <a:t>의 </a:t>
            </a:r>
            <a:r>
              <a:rPr lang="en-US" altLang="ko-KR" sz="1100" dirty="0"/>
              <a:t>variance </a:t>
            </a:r>
            <a:r>
              <a:rPr lang="ko-KR" altLang="en-US" sz="1100" dirty="0"/>
              <a:t>는 </a:t>
            </a:r>
            <a:r>
              <a:rPr lang="en-US" altLang="ko-KR" sz="1100" dirty="0"/>
              <a:t>sampling deviation </a:t>
            </a:r>
            <a:r>
              <a:rPr lang="ko-KR" altLang="en-US" sz="1100" dirty="0"/>
              <a:t>의 제곱의 기대치로 정의된다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Estimates </a:t>
            </a:r>
            <a:r>
              <a:rPr lang="ko-KR" altLang="en-US" sz="1100" dirty="0"/>
              <a:t>의 기대치로부터 </a:t>
            </a:r>
            <a:r>
              <a:rPr lang="en-US" altLang="ko-KR" sz="1100" dirty="0"/>
              <a:t>estimates </a:t>
            </a:r>
            <a:r>
              <a:rPr lang="ko-KR" altLang="en-US" sz="1100" dirty="0"/>
              <a:t>집합이 얼마나 멀리 떨어져 있는 지의 기대치다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b="1" dirty="0"/>
              <a:t>Bias</a:t>
            </a:r>
            <a:r>
              <a:rPr lang="en-US" altLang="ko-KR" sz="1100" dirty="0"/>
              <a:t> :     </a:t>
            </a:r>
            <a:r>
              <a:rPr lang="ko-KR" altLang="en-US" sz="1100" dirty="0"/>
              <a:t>의 </a:t>
            </a:r>
            <a:r>
              <a:rPr lang="en-US" altLang="ko-KR" sz="1100" dirty="0"/>
              <a:t>bias </a:t>
            </a:r>
            <a:r>
              <a:rPr lang="ko-KR" altLang="en-US" sz="1100" dirty="0"/>
              <a:t>는                           로 정의된다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r>
              <a:rPr lang="en-US" altLang="ko-KR" sz="1100" dirty="0"/>
              <a:t>             </a:t>
            </a:r>
            <a:r>
              <a:rPr lang="ko-KR" altLang="en-US" sz="1100" dirty="0"/>
              <a:t>일 때 </a:t>
            </a:r>
            <a:r>
              <a:rPr lang="en-US" altLang="ko-KR" sz="1100" dirty="0"/>
              <a:t>unbiased estimator </a:t>
            </a:r>
            <a:r>
              <a:rPr lang="ko-KR" altLang="en-US" sz="1100" dirty="0"/>
              <a:t>라 한다</a:t>
            </a:r>
            <a:r>
              <a:rPr lang="en-US" altLang="ko-KR" sz="1100" dirty="0"/>
              <a:t>. (estimate </a:t>
            </a:r>
            <a:r>
              <a:rPr lang="ko-KR" altLang="en-US" sz="1100" dirty="0"/>
              <a:t>와 혼동주의</a:t>
            </a:r>
            <a:r>
              <a:rPr lang="en-US" altLang="ko-KR" sz="1100" dirty="0"/>
              <a:t>) , </a:t>
            </a:r>
            <a:r>
              <a:rPr lang="ko-KR" altLang="en-US" sz="1100" dirty="0"/>
              <a:t>또한 한 개의 </a:t>
            </a:r>
            <a:r>
              <a:rPr lang="ko-KR" altLang="en-US" sz="1100" dirty="0" err="1"/>
              <a:t>추정값인</a:t>
            </a:r>
            <a:r>
              <a:rPr lang="ko-KR" altLang="en-US" sz="1100" dirty="0"/>
              <a:t> </a:t>
            </a:r>
            <a:r>
              <a:rPr lang="en-US" altLang="ko-KR" sz="1100" dirty="0"/>
              <a:t>error </a:t>
            </a:r>
            <a:r>
              <a:rPr lang="ko-KR" altLang="en-US" sz="1100" dirty="0"/>
              <a:t>가 크다고 해서 </a:t>
            </a:r>
            <a:r>
              <a:rPr lang="en-US" altLang="ko-KR" sz="1100" dirty="0"/>
              <a:t>estimator </a:t>
            </a:r>
            <a:r>
              <a:rPr lang="ko-KR" altLang="en-US" sz="1100" dirty="0"/>
              <a:t>가 </a:t>
            </a:r>
            <a:r>
              <a:rPr lang="en-US" altLang="ko-KR" sz="1100" dirty="0"/>
              <a:t>biased </a:t>
            </a:r>
            <a:r>
              <a:rPr lang="ko-KR" altLang="en-US" sz="1100" dirty="0"/>
              <a:t>를 뜻하는 것은 아니다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b="1" dirty="0"/>
              <a:t>Mean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Squared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Error</a:t>
            </a:r>
            <a:r>
              <a:rPr lang="ko-KR" altLang="en-US" sz="1100" b="1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289B3D-C171-4044-8D79-A87A8934B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74" y="1008426"/>
            <a:ext cx="9525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4AFB708-81F6-4820-85D2-B30FA672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48" y="928993"/>
            <a:ext cx="85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D23D768-EC04-4863-845D-B27C38B2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1" y="1230600"/>
            <a:ext cx="11525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222F7E9-956A-4D9A-8496-0C0382BF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5" y="1529372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4FB89609-C602-41EE-8F2F-CDA24921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71" y="2044727"/>
            <a:ext cx="85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8">
            <a:extLst>
              <a:ext uri="{FF2B5EF4-FFF2-40B4-BE49-F238E27FC236}">
                <a16:creationId xmlns:a16="http://schemas.microsoft.com/office/drawing/2014/main" id="{04F7C35B-D96F-4C60-ADFB-CF3F7055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5" y="2125690"/>
            <a:ext cx="9525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A2EFFAE2-96E6-48CB-85FE-41E2EB49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5" y="2343347"/>
            <a:ext cx="27717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04DFCF7A-63FB-43EC-8266-C9D69C7DF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01" y="2873506"/>
            <a:ext cx="85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FF08395-7762-4A19-9219-C5F88A375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5" y="3143034"/>
            <a:ext cx="16668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D5E1690B-275E-4AB6-8DA0-3BD1ED28D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89" y="3999343"/>
            <a:ext cx="85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A5D31542-C066-42BC-952D-3B8A2877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88" y="3982979"/>
            <a:ext cx="1219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E4C27748-9A8E-4437-A48F-9EEE6893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9" y="4249952"/>
            <a:ext cx="666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D9CC3D-D018-4E7D-8EDD-0CC1C4972CDF}"/>
              </a:ext>
            </a:extLst>
          </p:cNvPr>
          <p:cNvCxnSpPr/>
          <p:nvPr/>
        </p:nvCxnSpPr>
        <p:spPr>
          <a:xfrm>
            <a:off x="8078598" y="1317072"/>
            <a:ext cx="1493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076E48-8B01-4048-B1A6-14757BA3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355" y="1405547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9465F6-4398-4785-BBC6-BB1E7494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47" y="1374002"/>
            <a:ext cx="3048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A9738EB-7474-4892-9E78-208723E9BDB6}"/>
              </a:ext>
            </a:extLst>
          </p:cNvPr>
          <p:cNvSpPr/>
          <p:nvPr/>
        </p:nvSpPr>
        <p:spPr>
          <a:xfrm>
            <a:off x="8802357" y="12942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B4098B2-DF90-4BD1-A41C-5669EE4086BB}"/>
              </a:ext>
            </a:extLst>
          </p:cNvPr>
          <p:cNvSpPr/>
          <p:nvPr/>
        </p:nvSpPr>
        <p:spPr>
          <a:xfrm>
            <a:off x="9366728" y="12985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51976E0-A6A5-4260-88B4-0C818FE14FE9}"/>
              </a:ext>
            </a:extLst>
          </p:cNvPr>
          <p:cNvCxnSpPr>
            <a:cxnSpLocks/>
          </p:cNvCxnSpPr>
          <p:nvPr/>
        </p:nvCxnSpPr>
        <p:spPr>
          <a:xfrm>
            <a:off x="8839687" y="1329515"/>
            <a:ext cx="5536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890510-64A1-458A-9555-A621ECF05904}"/>
              </a:ext>
            </a:extLst>
          </p:cNvPr>
          <p:cNvCxnSpPr/>
          <p:nvPr/>
        </p:nvCxnSpPr>
        <p:spPr>
          <a:xfrm>
            <a:off x="8085590" y="2400717"/>
            <a:ext cx="1493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>
            <a:extLst>
              <a:ext uri="{FF2B5EF4-FFF2-40B4-BE49-F238E27FC236}">
                <a16:creationId xmlns:a16="http://schemas.microsoft.com/office/drawing/2014/main" id="{FC8943DE-8026-4B8C-947A-33CD72B7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039" y="2457647"/>
            <a:ext cx="3048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03E58301-2E8B-4E9B-92DE-5627BA702560}"/>
              </a:ext>
            </a:extLst>
          </p:cNvPr>
          <p:cNvSpPr/>
          <p:nvPr/>
        </p:nvSpPr>
        <p:spPr>
          <a:xfrm>
            <a:off x="8809349" y="23778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7A879A-9A30-47FD-92F2-F8CEAEF5343C}"/>
              </a:ext>
            </a:extLst>
          </p:cNvPr>
          <p:cNvSpPr/>
          <p:nvPr/>
        </p:nvSpPr>
        <p:spPr>
          <a:xfrm>
            <a:off x="9373720" y="23821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1095768-C161-4BC2-9B36-25C4980416C4}"/>
              </a:ext>
            </a:extLst>
          </p:cNvPr>
          <p:cNvCxnSpPr>
            <a:cxnSpLocks/>
          </p:cNvCxnSpPr>
          <p:nvPr/>
        </p:nvCxnSpPr>
        <p:spPr>
          <a:xfrm>
            <a:off x="8846679" y="2413160"/>
            <a:ext cx="5536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7B3A5871-FF90-4D94-8FD6-52529B8D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578" y="2508241"/>
            <a:ext cx="2952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B05BA8D-343F-4F32-8F5B-75A5EC95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97" y="5094935"/>
            <a:ext cx="18764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729DC8-6409-4E00-93BC-88BBF7AA85C0}"/>
              </a:ext>
            </a:extLst>
          </p:cNvPr>
          <p:cNvSpPr txBox="1">
            <a:spLocks/>
          </p:cNvSpPr>
          <p:nvPr/>
        </p:nvSpPr>
        <p:spPr>
          <a:xfrm>
            <a:off x="6150527" y="422867"/>
            <a:ext cx="4586752" cy="401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b="1" dirty="0">
                <a:solidFill>
                  <a:srgbClr val="FF0000"/>
                </a:solidFill>
              </a:rPr>
              <a:t>모집단 분포의 </a:t>
            </a:r>
            <a:r>
              <a:rPr lang="ko-KR" altLang="en-US" sz="1400" b="1" dirty="0" err="1">
                <a:solidFill>
                  <a:srgbClr val="FF0000"/>
                </a:solidFill>
              </a:rPr>
              <a:t>모수를</a:t>
            </a:r>
            <a:r>
              <a:rPr lang="ko-KR" altLang="en-US" sz="1400" b="1" dirty="0">
                <a:solidFill>
                  <a:srgbClr val="FF0000"/>
                </a:solidFill>
              </a:rPr>
              <a:t> 표본을 통해 추측하는 함수</a:t>
            </a:r>
          </a:p>
        </p:txBody>
      </p:sp>
    </p:spTree>
    <p:extLst>
      <p:ext uri="{BB962C8B-B14F-4D97-AF65-F5344CB8AC3E}">
        <p14:creationId xmlns:p14="http://schemas.microsoft.com/office/powerpoint/2010/main" val="310400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BBF3DC9-6FAE-4E81-96E7-C7306AEC7BB6}"/>
              </a:ext>
            </a:extLst>
          </p:cNvPr>
          <p:cNvSpPr txBox="1">
            <a:spLocks/>
          </p:cNvSpPr>
          <p:nvPr/>
        </p:nvSpPr>
        <p:spPr>
          <a:xfrm>
            <a:off x="374041" y="1010379"/>
            <a:ext cx="1354089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Random variable</a:t>
            </a:r>
            <a:endParaRPr lang="ko-KR" altLang="en-US" sz="11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65AF1F-7D85-4695-95DE-746F3709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30" y="1046526"/>
            <a:ext cx="152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2C35B3B-056C-4263-9432-1CDE1C7F9A7F}"/>
              </a:ext>
            </a:extLst>
          </p:cNvPr>
          <p:cNvSpPr txBox="1">
            <a:spLocks/>
          </p:cNvSpPr>
          <p:nvPr/>
        </p:nvSpPr>
        <p:spPr>
          <a:xfrm>
            <a:off x="374041" y="227012"/>
            <a:ext cx="9071963" cy="587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Mean, sample mean, expected value (discrete value)</a:t>
            </a:r>
            <a:endParaRPr lang="ko-KR" altLang="en-US" sz="24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C623139-2B6A-4F02-873A-EB02CF274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30" y="1548381"/>
            <a:ext cx="13430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061469A-09ED-4FA5-B592-52C2548E0C98}"/>
              </a:ext>
            </a:extLst>
          </p:cNvPr>
          <p:cNvSpPr txBox="1">
            <a:spLocks/>
          </p:cNvSpPr>
          <p:nvPr/>
        </p:nvSpPr>
        <p:spPr>
          <a:xfrm>
            <a:off x="374040" y="1685956"/>
            <a:ext cx="1354089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Expected value :</a:t>
            </a:r>
            <a:endParaRPr lang="ko-KR" altLang="en-US" sz="11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2CD7DAA-8AB1-4CD1-844F-E5BD21727E4F}"/>
              </a:ext>
            </a:extLst>
          </p:cNvPr>
          <p:cNvSpPr txBox="1">
            <a:spLocks/>
          </p:cNvSpPr>
          <p:nvPr/>
        </p:nvSpPr>
        <p:spPr>
          <a:xfrm>
            <a:off x="2009895" y="1010379"/>
            <a:ext cx="1354089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: </a:t>
            </a:r>
            <a:r>
              <a:rPr lang="ko-KR" altLang="en-US" sz="1100" dirty="0"/>
              <a:t>모집단     개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B5F8EF2-BDC7-472E-B179-005CD8161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76" y="1046526"/>
            <a:ext cx="152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6AA60F71-F03A-425A-94FE-60D0E7DEA283}"/>
              </a:ext>
            </a:extLst>
          </p:cNvPr>
          <p:cNvSpPr txBox="1">
            <a:spLocks/>
          </p:cNvSpPr>
          <p:nvPr/>
        </p:nvSpPr>
        <p:spPr>
          <a:xfrm>
            <a:off x="374041" y="2672508"/>
            <a:ext cx="708140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Mean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DB34AED4-40E9-4628-8A96-DD4D1275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30" y="2534932"/>
            <a:ext cx="6191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C9B3FA09-E0B9-4BC1-8A5A-995A1C992215}"/>
              </a:ext>
            </a:extLst>
          </p:cNvPr>
          <p:cNvSpPr txBox="1">
            <a:spLocks/>
          </p:cNvSpPr>
          <p:nvPr/>
        </p:nvSpPr>
        <p:spPr>
          <a:xfrm>
            <a:off x="374041" y="3659060"/>
            <a:ext cx="1496704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Sample mean : </a:t>
            </a:r>
            <a:endParaRPr lang="ko-KR" altLang="en-US" sz="1100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366055DA-9629-4D77-95B3-F2B43740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04" y="3580119"/>
            <a:ext cx="5619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E3D8-B3E9-48C0-87D1-9859DC3E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4" y="214123"/>
            <a:ext cx="10515600" cy="75061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Mean Squared Error </a:t>
            </a:r>
            <a:r>
              <a:rPr lang="ko-KR" altLang="en-US" sz="2800" dirty="0"/>
              <a:t>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928F8-96D8-4578-A019-C766545E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26" y="964733"/>
            <a:ext cx="11530669" cy="75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/>
              <a:t>통계학에서</a:t>
            </a:r>
            <a:r>
              <a:rPr lang="en-US" altLang="ko-KR" sz="1100" dirty="0"/>
              <a:t> estimator (</a:t>
            </a:r>
            <a:r>
              <a:rPr lang="ko-KR" altLang="en-US" sz="1100" dirty="0" err="1"/>
              <a:t>추정량</a:t>
            </a:r>
            <a:r>
              <a:rPr lang="en-US" altLang="ko-KR" sz="1100" dirty="0"/>
              <a:t>) </a:t>
            </a:r>
            <a:r>
              <a:rPr lang="ko-KR" altLang="en-US" sz="1100" dirty="0"/>
              <a:t>의 </a:t>
            </a:r>
            <a:r>
              <a:rPr lang="en-US" altLang="ko-KR" sz="1100" dirty="0"/>
              <a:t>mean squared error </a:t>
            </a:r>
            <a:r>
              <a:rPr lang="ko-KR" altLang="en-US" sz="1100" dirty="0"/>
              <a:t>혹은 </a:t>
            </a:r>
            <a:r>
              <a:rPr lang="en-US" altLang="ko-KR" sz="1100" dirty="0"/>
              <a:t>mean squared deviation </a:t>
            </a:r>
            <a:r>
              <a:rPr lang="ko-KR" altLang="en-US" sz="1100" dirty="0"/>
              <a:t>은 오차들의 제곱의 평균을 측정한다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 말은 </a:t>
            </a:r>
            <a:r>
              <a:rPr lang="en-US" altLang="ko-KR" sz="1100" dirty="0"/>
              <a:t>estimated values(</a:t>
            </a:r>
            <a:r>
              <a:rPr lang="ko-KR" altLang="en-US" sz="1100" dirty="0"/>
              <a:t>추정된 값</a:t>
            </a:r>
            <a:r>
              <a:rPr lang="en-US" altLang="ko-KR" sz="1100" dirty="0"/>
              <a:t>)</a:t>
            </a:r>
            <a:r>
              <a:rPr lang="ko-KR" altLang="en-US" sz="1100" dirty="0"/>
              <a:t>과 </a:t>
            </a:r>
            <a:r>
              <a:rPr lang="en-US" altLang="ko-KR" sz="1100" dirty="0"/>
              <a:t>actual value(</a:t>
            </a:r>
            <a:r>
              <a:rPr lang="ko-KR" altLang="en-US" sz="1100" dirty="0"/>
              <a:t>실제 값</a:t>
            </a:r>
            <a:r>
              <a:rPr lang="en-US" altLang="ko-KR" sz="1100" dirty="0"/>
              <a:t>) </a:t>
            </a:r>
            <a:r>
              <a:rPr lang="ko-KR" altLang="en-US" sz="1100" dirty="0"/>
              <a:t>의 차이의 제곱의 평균이다</a:t>
            </a:r>
            <a:r>
              <a:rPr lang="en-US" altLang="ko-KR" sz="1100" dirty="0"/>
              <a:t>. MSE </a:t>
            </a:r>
            <a:r>
              <a:rPr lang="ko-KR" altLang="en-US" sz="1100" dirty="0"/>
              <a:t>는 제곱 오차 손실의 </a:t>
            </a:r>
            <a:r>
              <a:rPr lang="ko-KR" altLang="en-US" sz="1100" dirty="0" err="1"/>
              <a:t>기댓값에</a:t>
            </a:r>
            <a:r>
              <a:rPr lang="ko-KR" altLang="en-US" sz="1100" dirty="0"/>
              <a:t> 대응하는 </a:t>
            </a:r>
            <a:r>
              <a:rPr lang="en-US" altLang="ko-KR" sz="1100" dirty="0">
                <a:solidFill>
                  <a:srgbClr val="FF0000"/>
                </a:solidFill>
              </a:rPr>
              <a:t>Risk </a:t>
            </a:r>
            <a:r>
              <a:rPr lang="ko-KR" altLang="en-US" sz="1100" dirty="0">
                <a:solidFill>
                  <a:srgbClr val="FF0000"/>
                </a:solidFill>
              </a:rPr>
              <a:t>함수다</a:t>
            </a:r>
            <a:r>
              <a:rPr lang="en-US" altLang="ko-KR" sz="1100" dirty="0"/>
              <a:t>.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C234AEB-2C5D-4566-AD6F-53A385114E5E}"/>
              </a:ext>
            </a:extLst>
          </p:cNvPr>
          <p:cNvSpPr txBox="1">
            <a:spLocks/>
          </p:cNvSpPr>
          <p:nvPr/>
        </p:nvSpPr>
        <p:spPr>
          <a:xfrm>
            <a:off x="301304" y="1715344"/>
            <a:ext cx="5478711" cy="750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Definition and basic properties</a:t>
            </a: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6BEFF70-148C-4AB5-8BC4-D1EB3EE277F8}"/>
              </a:ext>
            </a:extLst>
          </p:cNvPr>
          <p:cNvSpPr txBox="1">
            <a:spLocks/>
          </p:cNvSpPr>
          <p:nvPr/>
        </p:nvSpPr>
        <p:spPr>
          <a:xfrm>
            <a:off x="360026" y="2465955"/>
            <a:ext cx="11530669" cy="3280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MSE</a:t>
            </a:r>
            <a:r>
              <a:rPr lang="ko-KR" altLang="en-US" sz="1100" dirty="0"/>
              <a:t>의 정의는 </a:t>
            </a:r>
            <a:r>
              <a:rPr lang="en-US" altLang="ko-KR" sz="1100" b="1" dirty="0"/>
              <a:t>predictor</a:t>
            </a:r>
            <a:r>
              <a:rPr lang="en-US" altLang="ko-KR" sz="1100" dirty="0"/>
              <a:t> </a:t>
            </a:r>
            <a:r>
              <a:rPr lang="ko-KR" altLang="en-US" sz="1100" dirty="0"/>
              <a:t>또는 </a:t>
            </a:r>
            <a:r>
              <a:rPr lang="en-US" altLang="ko-KR" sz="1100" b="1" dirty="0"/>
              <a:t>estimator</a:t>
            </a:r>
            <a:r>
              <a:rPr lang="en-US" altLang="ko-KR" sz="1100" dirty="0"/>
              <a:t> </a:t>
            </a:r>
            <a:r>
              <a:rPr lang="ko-KR" altLang="en-US" sz="1100" dirty="0"/>
              <a:t>중에 어느 것을 사용하는 가에 따라 달라진다</a:t>
            </a:r>
            <a:r>
              <a:rPr lang="en-US" altLang="ko-KR" sz="11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b="1" dirty="0"/>
              <a:t>Predictor</a:t>
            </a:r>
            <a:r>
              <a:rPr lang="en-US" altLang="ko-KR" sz="1100" dirty="0"/>
              <a:t> : </a:t>
            </a:r>
            <a:r>
              <a:rPr lang="ko-KR" altLang="en-US" sz="1100" dirty="0"/>
              <a:t>    를 </a:t>
            </a:r>
            <a:r>
              <a:rPr lang="en-US" altLang="ko-KR" sz="1100" dirty="0"/>
              <a:t>n </a:t>
            </a:r>
            <a:r>
              <a:rPr lang="ko-KR" altLang="en-US" sz="1100" dirty="0"/>
              <a:t>개의 샘플에서 관측된 값이라 하고</a:t>
            </a:r>
            <a:r>
              <a:rPr lang="en-US" altLang="ko-KR" sz="1100" dirty="0"/>
              <a:t>,     </a:t>
            </a:r>
            <a:r>
              <a:rPr lang="ko-KR" altLang="en-US" sz="1100" dirty="0"/>
              <a:t>를 </a:t>
            </a:r>
            <a:r>
              <a:rPr lang="en-US" altLang="ko-KR" sz="1100" dirty="0"/>
              <a:t>n </a:t>
            </a:r>
            <a:r>
              <a:rPr lang="ko-KR" altLang="en-US" sz="1100" dirty="0"/>
              <a:t>개의 예측된 값이라 하자</a:t>
            </a:r>
            <a:r>
              <a:rPr lang="en-US" altLang="ko-KR" sz="1100" dirty="0"/>
              <a:t>.(</a:t>
            </a:r>
            <a:r>
              <a:rPr lang="ko-KR" altLang="en-US" sz="1100" dirty="0"/>
              <a:t>예를 들어 </a:t>
            </a:r>
            <a:r>
              <a:rPr lang="en-US" altLang="ko-KR" sz="1100" dirty="0"/>
              <a:t>least-squares fit </a:t>
            </a:r>
            <a:r>
              <a:rPr lang="ko-KR" altLang="en-US" sz="1100" dirty="0"/>
              <a:t>이라면</a:t>
            </a:r>
            <a:r>
              <a:rPr lang="en-US" altLang="ko-KR" sz="1100" dirty="0"/>
              <a:t>) , </a:t>
            </a:r>
            <a:r>
              <a:rPr lang="ko-KR" altLang="en-US" sz="1100" dirty="0"/>
              <a:t>샘플 내에서 </a:t>
            </a:r>
            <a:r>
              <a:rPr lang="en-US" altLang="ko-KR" sz="1100" dirty="0"/>
              <a:t>predictor </a:t>
            </a:r>
            <a:r>
              <a:rPr lang="ko-KR" altLang="en-US" sz="1100" dirty="0"/>
              <a:t>의 </a:t>
            </a:r>
            <a:r>
              <a:rPr lang="en-US" altLang="ko-KR" sz="1100" dirty="0"/>
              <a:t>MSE </a:t>
            </a:r>
            <a:r>
              <a:rPr lang="ko-KR" altLang="en-US" sz="1100" dirty="0"/>
              <a:t>는 다음과 같이 계산되어진다</a:t>
            </a:r>
            <a:r>
              <a:rPr lang="en-US" altLang="ko-KR" sz="11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                                          or                                                 ,,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ko-KR" altLang="en-US" sz="1100" dirty="0"/>
            </a:b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MSE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는 또한 이 목적을 위해 보류되었거나 이러한 데이터가 새로 획득 되었기 때문에 모델을 추정하는 데 사용되지 않은 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q 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데이터 포인트에서 계산 될 수도 있습니다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.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 이 절차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(cross-validation 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이라고 알려져 있는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) 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에서 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, MSE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는 종종 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mean squared prediction error (MSPE) 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로 불리고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, </a:t>
            </a:r>
            <a:r>
              <a:rPr lang="ko-KR" altLang="en-US" sz="1100" dirty="0">
                <a:solidFill>
                  <a:srgbClr val="222222"/>
                </a:solidFill>
                <a:latin typeface="Apple SD Gothic Neo"/>
              </a:rPr>
              <a:t>다음과 같이 계산되어진다</a:t>
            </a:r>
            <a:r>
              <a:rPr lang="en-US" altLang="ko-KR" sz="1100" dirty="0">
                <a:solidFill>
                  <a:srgbClr val="222222"/>
                </a:solidFill>
                <a:latin typeface="Apple SD Gothic Neo"/>
              </a:rPr>
              <a:t>. </a:t>
            </a:r>
            <a:endParaRPr lang="en-US" altLang="ko-KR" sz="11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8D242C2-F3E9-43B7-9826-BF88C0EB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5" y="3582653"/>
            <a:ext cx="1781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1745D82-FF20-48C7-BF7E-3DABE20A7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23" y="3081454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A5F1C4F7-A302-42C0-8946-68BC047DF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22" y="3043354"/>
            <a:ext cx="1333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A62EB-D30C-4BE5-9EFD-4BE778F7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84" y="3582653"/>
            <a:ext cx="1971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553FA9E-E85B-4BFA-9BD7-4ED48A98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283" y="3716003"/>
            <a:ext cx="990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55F87201-0DF3-4AFD-8149-5AAE1EFA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85" y="5043588"/>
            <a:ext cx="19812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4F2797DF-2194-4437-8331-D6067B95C254}"/>
              </a:ext>
            </a:extLst>
          </p:cNvPr>
          <p:cNvSpPr txBox="1">
            <a:spLocks/>
          </p:cNvSpPr>
          <p:nvPr/>
        </p:nvSpPr>
        <p:spPr>
          <a:xfrm>
            <a:off x="1230823" y="2704080"/>
            <a:ext cx="844239" cy="22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/>
              <a:t>(Estimate)</a:t>
            </a:r>
            <a:endParaRPr lang="ko-KR" altLang="en-US" sz="1100" b="1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4B76B12-4BF1-4A19-912C-813C336B5061}"/>
              </a:ext>
            </a:extLst>
          </p:cNvPr>
          <p:cNvSpPr txBox="1">
            <a:spLocks/>
          </p:cNvSpPr>
          <p:nvPr/>
        </p:nvSpPr>
        <p:spPr>
          <a:xfrm>
            <a:off x="5559104" y="1746980"/>
            <a:ext cx="6051051" cy="718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b="1" dirty="0">
                <a:solidFill>
                  <a:srgbClr val="FF0000"/>
                </a:solidFill>
              </a:rPr>
              <a:t>Estimator</a:t>
            </a:r>
            <a:r>
              <a:rPr lang="ko-KR" altLang="en-US" sz="1100" b="1" dirty="0">
                <a:solidFill>
                  <a:srgbClr val="FF0000"/>
                </a:solidFill>
              </a:rPr>
              <a:t> 로써 </a:t>
            </a:r>
            <a:r>
              <a:rPr lang="en-US" altLang="ko-KR" sz="1100" b="1" dirty="0">
                <a:solidFill>
                  <a:srgbClr val="FF0000"/>
                </a:solidFill>
              </a:rPr>
              <a:t>MSE</a:t>
            </a:r>
            <a:r>
              <a:rPr lang="ko-KR" altLang="en-US" sz="1100" b="1" dirty="0">
                <a:solidFill>
                  <a:srgbClr val="FF0000"/>
                </a:solidFill>
              </a:rPr>
              <a:t>의 정의는 통계학적으로 정의된 용어</a:t>
            </a:r>
            <a:r>
              <a:rPr lang="en-US" altLang="ko-KR" sz="1100" b="1" dirty="0">
                <a:solidFill>
                  <a:srgbClr val="FF0000"/>
                </a:solidFill>
              </a:rPr>
              <a:t>, predictor </a:t>
            </a:r>
            <a:r>
              <a:rPr lang="ko-KR" altLang="en-US" sz="1100" b="1" dirty="0">
                <a:solidFill>
                  <a:srgbClr val="FF0000"/>
                </a:solidFill>
              </a:rPr>
              <a:t>라는 말은 존재하지 않음</a:t>
            </a:r>
            <a:r>
              <a:rPr lang="en-US" altLang="ko-KR" sz="1100" b="1" dirty="0">
                <a:solidFill>
                  <a:srgbClr val="FF0000"/>
                </a:solidFill>
              </a:rPr>
              <a:t>. MSE </a:t>
            </a:r>
            <a:r>
              <a:rPr lang="ko-KR" altLang="en-US" sz="1100" b="1" dirty="0">
                <a:solidFill>
                  <a:srgbClr val="FF0000"/>
                </a:solidFill>
              </a:rPr>
              <a:t>의 의미는 모집단 </a:t>
            </a:r>
            <a:r>
              <a:rPr lang="ko-KR" altLang="en-US" sz="1100" b="1" dirty="0" err="1">
                <a:solidFill>
                  <a:srgbClr val="FF0000"/>
                </a:solidFill>
              </a:rPr>
              <a:t>모수와</a:t>
            </a:r>
            <a:r>
              <a:rPr lang="ko-KR" altLang="en-US" sz="1100" b="1" dirty="0">
                <a:solidFill>
                  <a:srgbClr val="FF0000"/>
                </a:solidFill>
              </a:rPr>
              <a:t> 추정한 </a:t>
            </a:r>
            <a:r>
              <a:rPr lang="ko-KR" altLang="en-US" sz="1100" b="1" dirty="0" err="1">
                <a:solidFill>
                  <a:srgbClr val="FF0000"/>
                </a:solidFill>
              </a:rPr>
              <a:t>모수의</a:t>
            </a:r>
            <a:r>
              <a:rPr lang="ko-KR" altLang="en-US" sz="1100" b="1" dirty="0">
                <a:solidFill>
                  <a:srgbClr val="FF0000"/>
                </a:solidFill>
              </a:rPr>
              <a:t> 차이의 제곱에 대한 기대치 이므로 아래 설명된 </a:t>
            </a:r>
            <a:r>
              <a:rPr lang="en-US" altLang="ko-KR" sz="1100" b="1" dirty="0">
                <a:solidFill>
                  <a:srgbClr val="FF0000"/>
                </a:solidFill>
              </a:rPr>
              <a:t>predictor </a:t>
            </a:r>
            <a:r>
              <a:rPr lang="ko-KR" altLang="en-US" sz="1100" b="1" dirty="0">
                <a:solidFill>
                  <a:srgbClr val="FF0000"/>
                </a:solidFill>
              </a:rPr>
              <a:t>로 정의된 </a:t>
            </a:r>
            <a:r>
              <a:rPr lang="en-US" altLang="ko-KR" sz="1100" b="1" dirty="0">
                <a:solidFill>
                  <a:srgbClr val="FF0000"/>
                </a:solidFill>
              </a:rPr>
              <a:t>MSE</a:t>
            </a:r>
            <a:r>
              <a:rPr lang="ko-KR" altLang="en-US" sz="1100" b="1" dirty="0">
                <a:solidFill>
                  <a:srgbClr val="FF0000"/>
                </a:solidFill>
              </a:rPr>
              <a:t> 는 엄밀하게 잘못된 정의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7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E3D8-B3E9-48C0-87D1-9859DC3E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4" y="214123"/>
            <a:ext cx="10515600" cy="75061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Definition and basic properties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928F8-96D8-4578-A019-C766545E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26" y="964733"/>
            <a:ext cx="11530669" cy="5679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b="1" dirty="0"/>
              <a:t>Estimator </a:t>
            </a:r>
            <a:r>
              <a:rPr lang="ko-KR" altLang="en-US" sz="1100" b="1" dirty="0"/>
              <a:t>로 정의된 </a:t>
            </a:r>
            <a:r>
              <a:rPr lang="en-US" altLang="ko-KR" sz="1100" b="1" dirty="0"/>
              <a:t>MSE </a:t>
            </a:r>
          </a:p>
          <a:p>
            <a:pPr marL="0" indent="0">
              <a:buNone/>
            </a:pPr>
            <a:r>
              <a:rPr lang="ko-KR" altLang="en-US" sz="1100" dirty="0"/>
              <a:t>알려지지 않은 파라미터    에 대응하는 </a:t>
            </a:r>
            <a:r>
              <a:rPr lang="en-US" altLang="ko-KR" sz="1100" dirty="0"/>
              <a:t>estimator(</a:t>
            </a:r>
            <a:r>
              <a:rPr lang="ko-KR" altLang="en-US" sz="1100" dirty="0" err="1"/>
              <a:t>추정량</a:t>
            </a:r>
            <a:r>
              <a:rPr lang="en-US" altLang="ko-KR" sz="1100" dirty="0"/>
              <a:t>)      </a:t>
            </a:r>
            <a:r>
              <a:rPr lang="ko-KR" altLang="en-US" sz="1100" dirty="0"/>
              <a:t>의 </a:t>
            </a:r>
            <a:r>
              <a:rPr lang="en-US" altLang="ko-KR" sz="1100" dirty="0"/>
              <a:t>MSE </a:t>
            </a:r>
            <a:r>
              <a:rPr lang="ko-KR" altLang="en-US" sz="1100" dirty="0"/>
              <a:t>는 다음과 같이 정의된다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이 정의는 알려지지 않은 파라미터에 의존하지만</a:t>
            </a:r>
            <a:r>
              <a:rPr lang="en-US" altLang="ko-KR" sz="1100" dirty="0"/>
              <a:t>, MSE</a:t>
            </a:r>
            <a:r>
              <a:rPr lang="ko-KR" altLang="en-US" sz="1100" dirty="0"/>
              <a:t>는 선험적으로</a:t>
            </a:r>
            <a:r>
              <a:rPr lang="en-US" altLang="ko-KR" sz="1100" dirty="0"/>
              <a:t>(priori) </a:t>
            </a:r>
            <a:r>
              <a:rPr lang="ko-KR" altLang="en-US" sz="1100" dirty="0" err="1"/>
              <a:t>추정량</a:t>
            </a:r>
            <a:r>
              <a:rPr lang="en-US" altLang="ko-KR" sz="1100" dirty="0"/>
              <a:t>(estimator)</a:t>
            </a:r>
            <a:r>
              <a:rPr lang="ko-KR" altLang="en-US" sz="1100" dirty="0"/>
              <a:t>의 성질이다</a:t>
            </a:r>
            <a:r>
              <a:rPr lang="en-US" altLang="ko-KR" sz="1100" dirty="0"/>
              <a:t>. MSE</a:t>
            </a:r>
            <a:r>
              <a:rPr lang="ko-KR" altLang="en-US" sz="1100" dirty="0"/>
              <a:t>는 알려지지 않은 파라미터의 함수일 수 있고</a:t>
            </a:r>
            <a:r>
              <a:rPr lang="en-US" altLang="ko-KR" sz="1100" dirty="0"/>
              <a:t>, </a:t>
            </a:r>
            <a:r>
              <a:rPr lang="ko-KR" altLang="en-US" sz="1100" dirty="0"/>
              <a:t>이런 경우에서 </a:t>
            </a:r>
            <a:r>
              <a:rPr lang="en-US" altLang="ko-KR" sz="1100" dirty="0"/>
              <a:t>estimates (</a:t>
            </a:r>
            <a:r>
              <a:rPr lang="ko-KR" altLang="en-US" sz="1100" dirty="0" err="1"/>
              <a:t>추정값</a:t>
            </a:r>
            <a:r>
              <a:rPr lang="en-US" altLang="ko-KR" sz="1100" dirty="0"/>
              <a:t>)</a:t>
            </a:r>
            <a:r>
              <a:rPr lang="ko-KR" altLang="en-US" sz="1100" dirty="0"/>
              <a:t>을 기반으로 한 </a:t>
            </a:r>
            <a:r>
              <a:rPr lang="en-US" altLang="ko-KR" sz="1100" dirty="0"/>
              <a:t>MSE</a:t>
            </a:r>
            <a:r>
              <a:rPr lang="ko-KR" altLang="en-US" sz="1100" dirty="0"/>
              <a:t>의 어떤 </a:t>
            </a:r>
            <a:r>
              <a:rPr lang="en-US" altLang="ko-KR" sz="1100" dirty="0"/>
              <a:t>estimator(</a:t>
            </a:r>
            <a:r>
              <a:rPr lang="ko-KR" altLang="en-US" sz="1100" dirty="0" err="1"/>
              <a:t>추정량</a:t>
            </a:r>
            <a:r>
              <a:rPr lang="en-US" altLang="ko-KR" sz="1100" dirty="0"/>
              <a:t>) </a:t>
            </a:r>
            <a:r>
              <a:rPr lang="ko-KR" altLang="en-US" sz="1100" dirty="0"/>
              <a:t>가 데이터의 함수가 될 수 있다</a:t>
            </a:r>
            <a:r>
              <a:rPr lang="en-US" altLang="ko-KR" sz="1100" dirty="0"/>
              <a:t>.(</a:t>
            </a:r>
            <a:r>
              <a:rPr lang="ko-KR" altLang="en-US" sz="1100" dirty="0"/>
              <a:t>그러므로 확률 변수다</a:t>
            </a:r>
            <a:r>
              <a:rPr lang="en-US" altLang="ko-KR" sz="1100" dirty="0"/>
              <a:t>.)</a:t>
            </a:r>
          </a:p>
          <a:p>
            <a:pPr marL="0" indent="0">
              <a:buNone/>
            </a:pPr>
            <a:r>
              <a:rPr lang="ko-KR" altLang="en-US" sz="1100" dirty="0"/>
              <a:t>만약 </a:t>
            </a:r>
            <a:r>
              <a:rPr lang="en-US" altLang="ko-KR" sz="1100" dirty="0"/>
              <a:t>estimator     </a:t>
            </a:r>
            <a:r>
              <a:rPr lang="ko-KR" altLang="en-US" sz="1100" dirty="0"/>
              <a:t>가</a:t>
            </a:r>
            <a:r>
              <a:rPr lang="en-US" altLang="ko-KR" sz="1100" dirty="0"/>
              <a:t> </a:t>
            </a:r>
            <a:r>
              <a:rPr lang="ko-KR" altLang="en-US" sz="1100" dirty="0"/>
              <a:t>표본통계로써 유도되고</a:t>
            </a:r>
            <a:r>
              <a:rPr lang="en-US" altLang="ko-KR" sz="1100" dirty="0"/>
              <a:t>, </a:t>
            </a:r>
            <a:r>
              <a:rPr lang="ko-KR" altLang="en-US" sz="1100" dirty="0"/>
              <a:t>모집단 파라미터를 추정하는데 사용된다면 표본 통계의 샘플링 분포에 대응하는 </a:t>
            </a:r>
            <a:r>
              <a:rPr lang="ko-KR" altLang="en-US" sz="1100" dirty="0" err="1"/>
              <a:t>기대값</a:t>
            </a:r>
            <a:r>
              <a:rPr lang="en-US" altLang="ko-KR" sz="1100" dirty="0"/>
              <a:t>(expectation) </a:t>
            </a:r>
            <a:r>
              <a:rPr lang="ko-KR" altLang="en-US" sz="1100" dirty="0"/>
              <a:t>이다</a:t>
            </a:r>
            <a:r>
              <a:rPr lang="en-US" altLang="ko-KR" sz="1100" dirty="0"/>
              <a:t>.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MSE </a:t>
            </a:r>
            <a:r>
              <a:rPr lang="ko-KR" altLang="en-US" sz="1100" dirty="0"/>
              <a:t>는 </a:t>
            </a:r>
            <a:r>
              <a:rPr lang="en-US" altLang="ko-KR" sz="1100" dirty="0"/>
              <a:t>estimator </a:t>
            </a:r>
            <a:r>
              <a:rPr lang="ko-KR" altLang="en-US" sz="1100" dirty="0"/>
              <a:t>의 분산과</a:t>
            </a:r>
            <a:r>
              <a:rPr lang="en-US" altLang="ko-KR" sz="1100" dirty="0"/>
              <a:t>, </a:t>
            </a:r>
            <a:r>
              <a:rPr lang="ko-KR" altLang="en-US" sz="1100" dirty="0"/>
              <a:t>제곱편향으로 분해할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만약 </a:t>
            </a:r>
            <a:r>
              <a:rPr lang="ko-KR" altLang="en-US" sz="1100" dirty="0" err="1"/>
              <a:t>불편추정량이라면</a:t>
            </a:r>
            <a:r>
              <a:rPr lang="ko-KR" altLang="en-US" sz="1100" dirty="0"/>
              <a:t> </a:t>
            </a:r>
            <a:r>
              <a:rPr lang="en-US" altLang="ko-KR" sz="1100" dirty="0"/>
              <a:t>MSE</a:t>
            </a:r>
            <a:r>
              <a:rPr lang="ko-KR" altLang="en-US" sz="1100" dirty="0"/>
              <a:t>와 분산은 같다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/>
              <a:t>증명 </a:t>
            </a:r>
            <a:r>
              <a:rPr lang="en-US" altLang="ko-KR" sz="1100" dirty="0"/>
              <a:t>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465FF7-F588-4DCC-AA45-D21FC24A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45" y="1295008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22BF22-016B-4043-ABAE-08193C422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837" y="1256908"/>
            <a:ext cx="85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3642499-D1ED-44EF-BDFB-58B5C700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5" y="1669541"/>
            <a:ext cx="18383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7AD7DFD-A7AA-41E4-8301-335D8CDA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27" y="2526748"/>
            <a:ext cx="85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773D905-C750-4779-B187-7BBF824E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5" y="3508768"/>
            <a:ext cx="23812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96DA8E-9383-484A-A484-7666C87D1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275" y="3940914"/>
            <a:ext cx="6520618" cy="27029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7C4E04-59AA-428D-A3A7-EFE82D495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4325" y="3940914"/>
            <a:ext cx="35814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E3D8-B3E9-48C0-87D1-9859DC3E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4" y="214123"/>
            <a:ext cx="10515600" cy="75061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Definition and basic properties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928F8-96D8-4578-A019-C766545E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26" y="964733"/>
            <a:ext cx="11530669" cy="5679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b="1" dirty="0"/>
              <a:t>Estimator </a:t>
            </a:r>
            <a:r>
              <a:rPr lang="ko-KR" altLang="en-US" sz="1100" b="1" dirty="0"/>
              <a:t>로 정의된 </a:t>
            </a:r>
            <a:r>
              <a:rPr lang="en-US" altLang="ko-KR" sz="1100" b="1" dirty="0"/>
              <a:t>MSE </a:t>
            </a:r>
          </a:p>
          <a:p>
            <a:pPr marL="0" indent="0">
              <a:buNone/>
            </a:pPr>
            <a:r>
              <a:rPr lang="ko-KR" altLang="en-US" sz="1100" dirty="0"/>
              <a:t>하지만 실제 모델링에선</a:t>
            </a:r>
            <a:r>
              <a:rPr lang="en-US" altLang="ko-KR" sz="1100" dirty="0"/>
              <a:t>, MSE</a:t>
            </a:r>
            <a:r>
              <a:rPr lang="ko-KR" altLang="en-US" sz="1100" dirty="0"/>
              <a:t>는 모델 </a:t>
            </a:r>
            <a:r>
              <a:rPr lang="en-US" altLang="ko-KR" sz="1100" dirty="0"/>
              <a:t>variance , </a:t>
            </a:r>
            <a:r>
              <a:rPr lang="ko-KR" altLang="en-US" sz="1100" dirty="0"/>
              <a:t>모델 </a:t>
            </a:r>
            <a:r>
              <a:rPr lang="en-US" altLang="ko-KR" sz="1100" dirty="0"/>
              <a:t>bias, </a:t>
            </a:r>
            <a:r>
              <a:rPr lang="ko-KR" altLang="en-US" sz="1100" dirty="0"/>
              <a:t>설명할 수 없는 불확실성으로 설명될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관계에 따르면 </a:t>
            </a:r>
            <a:r>
              <a:rPr lang="en-US" altLang="ko-KR" sz="1100" dirty="0"/>
              <a:t>estimators </a:t>
            </a:r>
            <a:r>
              <a:rPr lang="ko-KR" altLang="en-US" sz="1100" dirty="0"/>
              <a:t>의 </a:t>
            </a:r>
            <a:r>
              <a:rPr lang="en-US" altLang="ko-KR" sz="1100" dirty="0"/>
              <a:t>MSE</a:t>
            </a:r>
            <a:r>
              <a:rPr lang="ko-KR" altLang="en-US" sz="1100" dirty="0"/>
              <a:t>는 통계적 </a:t>
            </a:r>
            <a:r>
              <a:rPr lang="en-US" altLang="ko-KR" sz="1100" dirty="0"/>
              <a:t>efficiency</a:t>
            </a:r>
            <a:r>
              <a:rPr lang="ko-KR" altLang="en-US" sz="1100" dirty="0"/>
              <a:t>로 쉽게 사용될 수 있다</a:t>
            </a:r>
            <a:r>
              <a:rPr lang="en-US" altLang="ko-KR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514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9E3D8-B3E9-48C0-87D1-9859DC3E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4" y="214123"/>
            <a:ext cx="10515600" cy="75061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Gauss-Markov theorem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928F8-96D8-4578-A019-C766545E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26" y="964734"/>
            <a:ext cx="11530669" cy="95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/>
              <a:t>Gauss-Markov </a:t>
            </a:r>
            <a:r>
              <a:rPr lang="ko-KR" altLang="en-US" sz="1100" dirty="0"/>
              <a:t>정리는 </a:t>
            </a:r>
            <a:r>
              <a:rPr lang="en-US" altLang="ko-KR" sz="1100" dirty="0"/>
              <a:t>ordinary least squares (OLS) </a:t>
            </a:r>
            <a:r>
              <a:rPr lang="ko-KR" altLang="en-US" sz="1100" dirty="0"/>
              <a:t>방법이 만약 </a:t>
            </a:r>
            <a:r>
              <a:rPr lang="en-US" altLang="ko-KR" sz="1100" dirty="0"/>
              <a:t>linear regression model </a:t>
            </a:r>
            <a:r>
              <a:rPr lang="ko-KR" altLang="en-US" sz="1100" dirty="0"/>
              <a:t>내의 </a:t>
            </a:r>
            <a:r>
              <a:rPr lang="en-US" altLang="ko-KR" sz="1100" dirty="0"/>
              <a:t>error </a:t>
            </a:r>
            <a:r>
              <a:rPr lang="ko-KR" altLang="en-US" sz="1100" dirty="0"/>
              <a:t>가 서로 확률적 </a:t>
            </a:r>
            <a:r>
              <a:rPr lang="ko-KR" altLang="en-US" sz="1100" dirty="0" err="1"/>
              <a:t>독립이고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등분산을</a:t>
            </a:r>
            <a:r>
              <a:rPr lang="ko-KR" altLang="en-US" sz="1100" dirty="0"/>
              <a:t> 가지며 에러의 기대치가 </a:t>
            </a:r>
            <a:r>
              <a:rPr lang="en-US" altLang="ko-KR" sz="1100" dirty="0"/>
              <a:t>0</a:t>
            </a:r>
            <a:r>
              <a:rPr lang="ko-KR" altLang="en-US" sz="1100" dirty="0"/>
              <a:t> 이라면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linear unbiased estimator </a:t>
            </a:r>
            <a:r>
              <a:rPr lang="ko-KR" altLang="en-US" sz="1100" dirty="0"/>
              <a:t>중에서 가장 작은 </a:t>
            </a:r>
            <a:r>
              <a:rPr lang="en-US" altLang="ko-KR" sz="1100" dirty="0"/>
              <a:t>sampling variance </a:t>
            </a:r>
            <a:r>
              <a:rPr lang="ko-KR" altLang="en-US" sz="1100" dirty="0"/>
              <a:t>를 가진다는 정리다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즉 선형 불편 </a:t>
            </a:r>
            <a:r>
              <a:rPr lang="ko-KR" altLang="en-US" sz="1100" dirty="0" err="1"/>
              <a:t>추정량</a:t>
            </a:r>
            <a:r>
              <a:rPr lang="ko-KR" altLang="en-US" sz="1100" dirty="0"/>
              <a:t> 중에 제일 </a:t>
            </a:r>
            <a:r>
              <a:rPr lang="en-US" altLang="ko-KR" sz="1100" dirty="0"/>
              <a:t>variance </a:t>
            </a:r>
            <a:r>
              <a:rPr lang="ko-KR" altLang="en-US" sz="1100" dirty="0"/>
              <a:t>가 작다는 말</a:t>
            </a:r>
            <a:r>
              <a:rPr lang="en-US" altLang="ko-KR" sz="1100" dirty="0"/>
              <a:t>)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Notation : 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23ED7B-78DF-1640-8CE2-AA2FCA93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" y="2161307"/>
            <a:ext cx="1137905" cy="313336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D0F345B6-AE77-AE48-B513-9EF00D65CE8A}"/>
              </a:ext>
            </a:extLst>
          </p:cNvPr>
          <p:cNvSpPr txBox="1">
            <a:spLocks/>
          </p:cNvSpPr>
          <p:nvPr/>
        </p:nvSpPr>
        <p:spPr>
          <a:xfrm>
            <a:off x="4612426" y="2161307"/>
            <a:ext cx="471303" cy="31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/>
              <a:t>또는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597A1-0797-294B-9F59-21F89B65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403" y="2101239"/>
            <a:ext cx="2638723" cy="37340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47EB6B-ADF7-4DD9-977B-83904597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815" y="2011071"/>
            <a:ext cx="26765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31ED67-66B5-4284-A94B-BDAE9748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6" y="2893897"/>
            <a:ext cx="152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FDA778D-B7D6-4854-A3A2-12995A951834}"/>
              </a:ext>
            </a:extLst>
          </p:cNvPr>
          <p:cNvSpPr txBox="1">
            <a:spLocks/>
          </p:cNvSpPr>
          <p:nvPr/>
        </p:nvSpPr>
        <p:spPr>
          <a:xfrm>
            <a:off x="693326" y="2827716"/>
            <a:ext cx="3652171" cy="31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non-random,</a:t>
            </a:r>
            <a:r>
              <a:rPr lang="ko-KR" altLang="en-US" sz="1100" dirty="0"/>
              <a:t> </a:t>
            </a:r>
            <a:r>
              <a:rPr lang="en-US" altLang="ko-KR" sz="1100" dirty="0"/>
              <a:t>unobservable parameters</a:t>
            </a:r>
            <a:endParaRPr lang="ko-KR" altLang="en-US" sz="11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2E64DD8-1ADE-474C-B640-0C6C28DF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26" y="3313151"/>
            <a:ext cx="2381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446C72DF-ABFF-439D-ADBE-8D4813817E56}"/>
              </a:ext>
            </a:extLst>
          </p:cNvPr>
          <p:cNvSpPr txBox="1">
            <a:spLocks/>
          </p:cNvSpPr>
          <p:nvPr/>
        </p:nvSpPr>
        <p:spPr>
          <a:xfrm>
            <a:off x="693325" y="3246970"/>
            <a:ext cx="3652171" cy="31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: non-random, observable </a:t>
            </a:r>
            <a:endParaRPr lang="ko-KR" altLang="en-US" sz="11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778A5C2-2F98-4293-81B3-16D3F941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88" y="3757744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37C24E09-BE59-477E-8E48-C3B3F170E0B7}"/>
              </a:ext>
            </a:extLst>
          </p:cNvPr>
          <p:cNvSpPr txBox="1">
            <a:spLocks/>
          </p:cNvSpPr>
          <p:nvPr/>
        </p:nvSpPr>
        <p:spPr>
          <a:xfrm>
            <a:off x="693325" y="3666224"/>
            <a:ext cx="3652171" cy="31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: random variable</a:t>
            </a:r>
            <a:endParaRPr lang="ko-KR" altLang="en-US" sz="11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1AD7051-9F40-402E-BEF7-87A417F0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289" y="3141052"/>
            <a:ext cx="26955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0DE1D341-9D50-4249-B0CA-1F3694BD04A7}"/>
              </a:ext>
            </a:extLst>
          </p:cNvPr>
          <p:cNvSpPr txBox="1">
            <a:spLocks/>
          </p:cNvSpPr>
          <p:nvPr/>
        </p:nvSpPr>
        <p:spPr>
          <a:xfrm>
            <a:off x="5898524" y="2737229"/>
            <a:ext cx="1417103" cy="31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/>
              <a:t>상수 </a:t>
            </a:r>
            <a:r>
              <a:rPr lang="en-US" altLang="ko-KR" sz="1100" dirty="0"/>
              <a:t>term </a:t>
            </a:r>
            <a:r>
              <a:rPr lang="ko-KR" altLang="en-US" sz="1100" dirty="0"/>
              <a:t>포함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BFDCC80-AEEB-4D3C-9C10-D134DA83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427" y="3313151"/>
            <a:ext cx="8667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4677A1B-8EAC-4ACB-B5A0-B6BAD7EF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427" y="3606218"/>
            <a:ext cx="3619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79A377D-3667-4822-AB2F-538C6D17A959}"/>
              </a:ext>
            </a:extLst>
          </p:cNvPr>
          <p:cNvSpPr txBox="1">
            <a:spLocks/>
          </p:cNvSpPr>
          <p:nvPr/>
        </p:nvSpPr>
        <p:spPr>
          <a:xfrm>
            <a:off x="301304" y="4724411"/>
            <a:ext cx="7940880" cy="147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Gauss-Markov </a:t>
            </a:r>
            <a:r>
              <a:rPr lang="ko-KR" altLang="en-US" sz="1100" dirty="0"/>
              <a:t>정리의      에 대한 가정들</a:t>
            </a:r>
            <a:r>
              <a:rPr lang="en-US" altLang="ko-KR" sz="11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/>
              <a:t>- </a:t>
            </a:r>
          </a:p>
          <a:p>
            <a:pPr>
              <a:buFontTx/>
              <a:buChar char="-"/>
            </a:pPr>
            <a:r>
              <a:rPr lang="ko-KR" altLang="en-US" sz="1100" dirty="0"/>
              <a:t>                             모든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</a:t>
            </a:r>
            <a:r>
              <a:rPr lang="ko-KR" altLang="en-US" sz="1100" dirty="0"/>
              <a:t>에 대해</a:t>
            </a:r>
            <a:r>
              <a:rPr lang="en-US" altLang="ko-KR" sz="1100" dirty="0"/>
              <a:t>, </a:t>
            </a:r>
            <a:r>
              <a:rPr lang="ko-KR" altLang="en-US" sz="1100" dirty="0"/>
              <a:t>등분산을 가짐</a:t>
            </a:r>
            <a:r>
              <a:rPr lang="en-US" altLang="ko-KR" sz="1100" dirty="0"/>
              <a:t>.</a:t>
            </a:r>
          </a:p>
          <a:p>
            <a:pPr>
              <a:buFontTx/>
              <a:buChar char="-"/>
            </a:pPr>
            <a:r>
              <a:rPr lang="en-US" altLang="ko-KR" sz="1100" dirty="0"/>
              <a:t> </a:t>
            </a:r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83D12D63-56A3-4716-920A-4F816D671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17" y="4790592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29746DA-29F6-4ADA-9C8A-32DF59F5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5" y="5053177"/>
            <a:ext cx="6572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C255DC67-E9DC-4DCD-9681-2A545AE7C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49" y="5323518"/>
            <a:ext cx="1333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C8A7CC4-B1D3-4916-82C4-9BC2CC47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1" y="5642759"/>
            <a:ext cx="1657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CFFBE81-7AF2-40EE-9833-3FCBDB880BE9}"/>
              </a:ext>
            </a:extLst>
          </p:cNvPr>
          <p:cNvSpPr txBox="1">
            <a:spLocks/>
          </p:cNvSpPr>
          <p:nvPr/>
        </p:nvSpPr>
        <p:spPr>
          <a:xfrm>
            <a:off x="1497931" y="1537575"/>
            <a:ext cx="10334043" cy="31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b="1" dirty="0">
                <a:solidFill>
                  <a:srgbClr val="FF0000"/>
                </a:solidFill>
              </a:rPr>
              <a:t>모델을 가정했다는 것이 굉장히 중요하고 이로 인해 새로운     </a:t>
            </a:r>
            <a:r>
              <a:rPr lang="ko-KR" altLang="en-US" sz="1100" b="1" dirty="0" err="1">
                <a:solidFill>
                  <a:srgbClr val="FF0000"/>
                </a:solidFill>
              </a:rPr>
              <a:t>를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추정해야 하는데 이    를 모델 파라미터라 함</a:t>
            </a:r>
            <a:r>
              <a:rPr lang="en-US" altLang="ko-KR" sz="1100" b="1" dirty="0">
                <a:solidFill>
                  <a:srgbClr val="FF0000"/>
                </a:solidFill>
              </a:rPr>
              <a:t>.(</a:t>
            </a:r>
            <a:r>
              <a:rPr lang="ko-KR" altLang="en-US" sz="1100" b="1" dirty="0">
                <a:solidFill>
                  <a:srgbClr val="FF0000"/>
                </a:solidFill>
              </a:rPr>
              <a:t>모집단의 파라미터와 다른 개념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662086E2-BE6A-42D2-ACB5-020F7B7A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135" y="1580355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>
            <a:extLst>
              <a:ext uri="{FF2B5EF4-FFF2-40B4-BE49-F238E27FC236}">
                <a16:creationId xmlns:a16="http://schemas.microsoft.com/office/drawing/2014/main" id="{9924E918-965B-4C4C-A154-FB3FF1F1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32" y="1580355"/>
            <a:ext cx="1047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8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1411</Words>
  <Application>Microsoft Office PowerPoint</Application>
  <PresentationFormat>와이드스크린</PresentationFormat>
  <Paragraphs>149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Apple SD Gothic Neo</vt:lpstr>
      <vt:lpstr>맑은 고딕</vt:lpstr>
      <vt:lpstr>Arial</vt:lpstr>
      <vt:lpstr>Office 테마</vt:lpstr>
      <vt:lpstr>Parameter, Estimation 에 대한 정확한 이해 Linear regression 에 대한 정확한 이해</vt:lpstr>
      <vt:lpstr>PowerPoint 프레젠테이션</vt:lpstr>
      <vt:lpstr>PowerPoint 프레젠테이션</vt:lpstr>
      <vt:lpstr>Estimator의 quantified properties</vt:lpstr>
      <vt:lpstr>PowerPoint 프레젠테이션</vt:lpstr>
      <vt:lpstr>Mean Squared Error 의 개념</vt:lpstr>
      <vt:lpstr>Definition and basic properties</vt:lpstr>
      <vt:lpstr>Definition and basic properties</vt:lpstr>
      <vt:lpstr>Gauss-Markov theorem</vt:lpstr>
      <vt:lpstr>Gauss-Markov theorem</vt:lpstr>
      <vt:lpstr>Gauss-Markov theorem</vt:lpstr>
      <vt:lpstr>Linear regression</vt:lpstr>
      <vt:lpstr>Linear regression</vt:lpstr>
      <vt:lpstr>Linear regression</vt:lpstr>
      <vt:lpstr>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Squared Error 에 대한 정확한 이해</dc:title>
  <dc:creator>Smart</dc:creator>
  <cp:lastModifiedBy>고영민</cp:lastModifiedBy>
  <cp:revision>424</cp:revision>
  <dcterms:created xsi:type="dcterms:W3CDTF">2020-09-29T06:53:59Z</dcterms:created>
  <dcterms:modified xsi:type="dcterms:W3CDTF">2020-10-04T15:18:13Z</dcterms:modified>
</cp:coreProperties>
</file>