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70" r:id="rId3"/>
    <p:sldId id="260" r:id="rId4"/>
    <p:sldId id="271" r:id="rId5"/>
    <p:sldId id="272"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4262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42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117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50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774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16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4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768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761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057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88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098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148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400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614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9/8/20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52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9/8/20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3609471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01" r:id="rId4"/>
    <p:sldLayoutId id="2147483702" r:id="rId5"/>
    <p:sldLayoutId id="2147483703" r:id="rId6"/>
    <p:sldLayoutId id="2147483704" r:id="rId7"/>
    <p:sldLayoutId id="2147483705" r:id="rId8"/>
    <p:sldLayoutId id="2147483706" r:id="rId9"/>
    <p:sldLayoutId id="2147483707" r:id="rId10"/>
    <p:sldLayoutId id="2147483714"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travelling-salesman-problem-set-2-approximate-using-mst/" TargetMode="External"/><Relationship Id="rId2" Type="http://schemas.openxmlformats.org/officeDocument/2006/relationships/hyperlink" Target="https://www.youtube.com/watch?v=hvDx7q6vcWM&amp;feature=youtu.be&amp;ab_channel=GeeksforGeeks" TargetMode="External"/><Relationship Id="rId1" Type="http://schemas.openxmlformats.org/officeDocument/2006/relationships/slideLayout" Target="../slideLayouts/slideLayout2.xml"/><Relationship Id="rId6" Type="http://schemas.openxmlformats.org/officeDocument/2006/relationships/hyperlink" Target="https://www.geeksforgeeks.org/traveling-salesman-problem-using-branch-and-bound-2/" TargetMode="External"/><Relationship Id="rId5" Type="http://schemas.openxmlformats.org/officeDocument/2006/relationships/hyperlink" Target="https://www.geeksforgeeks.org/travelling-salesman-problem-greedy-approach/" TargetMode="External"/><Relationship Id="rId4" Type="http://schemas.openxmlformats.org/officeDocument/2006/relationships/hyperlink" Target="https://www.geeksforgeeks.org/travelling-salesman-problem-implementation-using-backtracking/?ref=lb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33FD24-50F1-4BD4-BF37-5F33BB154E6D}"/>
              </a:ext>
            </a:extLst>
          </p:cNvPr>
          <p:cNvPicPr>
            <a:picLocks noChangeAspect="1"/>
          </p:cNvPicPr>
          <p:nvPr/>
        </p:nvPicPr>
        <p:blipFill rotWithShape="1">
          <a:blip r:embed="rId3">
            <a:alphaModFix amt="35000"/>
          </a:blip>
          <a:srcRect t="2044" b="13686"/>
          <a:stretch/>
        </p:blipFill>
        <p:spPr>
          <a:xfrm>
            <a:off x="20" y="10"/>
            <a:ext cx="12191980" cy="6857990"/>
          </a:xfrm>
          <a:prstGeom prst="rect">
            <a:avLst/>
          </a:prstGeom>
        </p:spPr>
      </p:pic>
      <p:sp>
        <p:nvSpPr>
          <p:cNvPr id="2" name="Title 1">
            <a:extLst>
              <a:ext uri="{FF2B5EF4-FFF2-40B4-BE49-F238E27FC236}">
                <a16:creationId xmlns:a16="http://schemas.microsoft.com/office/drawing/2014/main" id="{1D7592D7-871F-4E4D-B8BE-5D9BEA2A108F}"/>
              </a:ext>
            </a:extLst>
          </p:cNvPr>
          <p:cNvSpPr>
            <a:spLocks noGrp="1"/>
          </p:cNvSpPr>
          <p:nvPr>
            <p:ph type="ctrTitle"/>
          </p:nvPr>
        </p:nvSpPr>
        <p:spPr>
          <a:xfrm>
            <a:off x="1370693" y="1769540"/>
            <a:ext cx="9440034" cy="1828801"/>
          </a:xfrm>
        </p:spPr>
        <p:txBody>
          <a:bodyPr>
            <a:normAutofit/>
          </a:bodyPr>
          <a:lstStyle/>
          <a:p>
            <a:r>
              <a:rPr lang="en-US" dirty="0"/>
              <a:t>Office Hour – 09/08</a:t>
            </a:r>
          </a:p>
        </p:txBody>
      </p:sp>
      <p:sp>
        <p:nvSpPr>
          <p:cNvPr id="3" name="Subtitle 2">
            <a:extLst>
              <a:ext uri="{FF2B5EF4-FFF2-40B4-BE49-F238E27FC236}">
                <a16:creationId xmlns:a16="http://schemas.microsoft.com/office/drawing/2014/main" id="{2E0EF9A6-31DC-E54A-B5BF-9FDECA58DE01}"/>
              </a:ext>
            </a:extLst>
          </p:cNvPr>
          <p:cNvSpPr>
            <a:spLocks noGrp="1"/>
          </p:cNvSpPr>
          <p:nvPr>
            <p:ph type="subTitle" idx="1"/>
          </p:nvPr>
        </p:nvSpPr>
        <p:spPr>
          <a:xfrm>
            <a:off x="1370693" y="3773489"/>
            <a:ext cx="9440034" cy="1049867"/>
          </a:xfrm>
        </p:spPr>
        <p:txBody>
          <a:bodyPr>
            <a:normAutofit/>
          </a:bodyPr>
          <a:lstStyle/>
          <a:p>
            <a:r>
              <a:rPr lang="en-US"/>
              <a:t>Chelsea Wang</a:t>
            </a:r>
          </a:p>
        </p:txBody>
      </p:sp>
    </p:spTree>
    <p:extLst>
      <p:ext uri="{BB962C8B-B14F-4D97-AF65-F5344CB8AC3E}">
        <p14:creationId xmlns:p14="http://schemas.microsoft.com/office/powerpoint/2010/main" val="310883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C58B-E438-744C-BA2D-B48F6596EC6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A0AD5D5E-2FF3-A844-9853-8979A3243A47}"/>
              </a:ext>
            </a:extLst>
          </p:cNvPr>
          <p:cNvSpPr>
            <a:spLocks noGrp="1"/>
          </p:cNvSpPr>
          <p:nvPr>
            <p:ph idx="1"/>
          </p:nvPr>
        </p:nvSpPr>
        <p:spPr/>
        <p:txBody>
          <a:bodyPr>
            <a:normAutofit fontScale="92500" lnSpcReduction="20000"/>
          </a:bodyPr>
          <a:lstStyle/>
          <a:p>
            <a:r>
              <a:rPr lang="en-US" dirty="0"/>
              <a:t>Greedy Algorithms</a:t>
            </a:r>
          </a:p>
          <a:p>
            <a:r>
              <a:rPr lang="en-US" dirty="0"/>
              <a:t>Dynamic Programming Algorithms</a:t>
            </a:r>
          </a:p>
          <a:p>
            <a:r>
              <a:rPr lang="en-US" dirty="0"/>
              <a:t>Divide and Conquer Algorithms</a:t>
            </a:r>
          </a:p>
          <a:p>
            <a:r>
              <a:rPr lang="en-US" dirty="0"/>
              <a:t>Simple Recursive Algorithms</a:t>
            </a:r>
          </a:p>
          <a:p>
            <a:r>
              <a:rPr lang="en-US" dirty="0"/>
              <a:t>Backtracking Algorithms</a:t>
            </a:r>
          </a:p>
          <a:p>
            <a:r>
              <a:rPr lang="en-US" dirty="0"/>
              <a:t>Brute Force Algorithms</a:t>
            </a:r>
          </a:p>
          <a:p>
            <a:r>
              <a:rPr lang="en-US" dirty="0"/>
              <a:t>Branch and Bound Algorithms</a:t>
            </a:r>
          </a:p>
          <a:p>
            <a:r>
              <a:rPr lang="en-US" dirty="0"/>
              <a:t>Randomized Algorithms</a:t>
            </a:r>
          </a:p>
        </p:txBody>
      </p:sp>
    </p:spTree>
    <p:extLst>
      <p:ext uri="{BB962C8B-B14F-4D97-AF65-F5344CB8AC3E}">
        <p14:creationId xmlns:p14="http://schemas.microsoft.com/office/powerpoint/2010/main" val="325839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A6D-4744-1445-B52B-0D149D3B000C}"/>
              </a:ext>
            </a:extLst>
          </p:cNvPr>
          <p:cNvSpPr>
            <a:spLocks noGrp="1"/>
          </p:cNvSpPr>
          <p:nvPr>
            <p:ph type="title"/>
          </p:nvPr>
        </p:nvSpPr>
        <p:spPr/>
        <p:txBody>
          <a:bodyPr>
            <a:normAutofit/>
          </a:bodyPr>
          <a:lstStyle/>
          <a:p>
            <a:r>
              <a:rPr lang="en-US" dirty="0"/>
              <a:t>Big-O Analysis of Algorithms</a:t>
            </a:r>
          </a:p>
        </p:txBody>
      </p:sp>
      <p:sp>
        <p:nvSpPr>
          <p:cNvPr id="3" name="Content Placeholder 2">
            <a:extLst>
              <a:ext uri="{FF2B5EF4-FFF2-40B4-BE49-F238E27FC236}">
                <a16:creationId xmlns:a16="http://schemas.microsoft.com/office/drawing/2014/main" id="{45254738-787A-BB4B-8F15-B87401C75981}"/>
              </a:ext>
            </a:extLst>
          </p:cNvPr>
          <p:cNvSpPr>
            <a:spLocks noGrp="1"/>
          </p:cNvSpPr>
          <p:nvPr>
            <p:ph idx="1"/>
          </p:nvPr>
        </p:nvSpPr>
        <p:spPr>
          <a:xfrm>
            <a:off x="913795" y="2076450"/>
            <a:ext cx="10353762" cy="4051788"/>
          </a:xfrm>
        </p:spPr>
        <p:txBody>
          <a:bodyPr>
            <a:normAutofit/>
          </a:bodyPr>
          <a:lstStyle/>
          <a:p>
            <a:pPr marL="450000" lvl="1" indent="0">
              <a:buNone/>
            </a:pPr>
            <a:endParaRPr lang="en-US" dirty="0"/>
          </a:p>
          <a:p>
            <a:endParaRPr lang="en-US" dirty="0"/>
          </a:p>
          <a:p>
            <a:pPr marL="36900" indent="0">
              <a:buNone/>
            </a:pPr>
            <a:endParaRPr lang="en-US" dirty="0"/>
          </a:p>
        </p:txBody>
      </p:sp>
      <p:pic>
        <p:nvPicPr>
          <p:cNvPr id="4" name="Picture 3">
            <a:extLst>
              <a:ext uri="{FF2B5EF4-FFF2-40B4-BE49-F238E27FC236}">
                <a16:creationId xmlns:a16="http://schemas.microsoft.com/office/drawing/2014/main" id="{9285A4D5-08E7-F34F-AAE8-476A5F54FCAA}"/>
              </a:ext>
            </a:extLst>
          </p:cNvPr>
          <p:cNvPicPr>
            <a:picLocks noChangeAspect="1"/>
          </p:cNvPicPr>
          <p:nvPr/>
        </p:nvPicPr>
        <p:blipFill>
          <a:blip r:embed="rId2"/>
          <a:stretch>
            <a:fillRect/>
          </a:stretch>
        </p:blipFill>
        <p:spPr>
          <a:xfrm>
            <a:off x="777870" y="1956044"/>
            <a:ext cx="10248900" cy="4292600"/>
          </a:xfrm>
          <a:prstGeom prst="rect">
            <a:avLst/>
          </a:prstGeom>
        </p:spPr>
      </p:pic>
    </p:spTree>
    <p:extLst>
      <p:ext uri="{BB962C8B-B14F-4D97-AF65-F5344CB8AC3E}">
        <p14:creationId xmlns:p14="http://schemas.microsoft.com/office/powerpoint/2010/main" val="26996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8859-960C-A244-95A9-0B9C861AEBED}"/>
              </a:ext>
            </a:extLst>
          </p:cNvPr>
          <p:cNvSpPr>
            <a:spLocks noGrp="1"/>
          </p:cNvSpPr>
          <p:nvPr>
            <p:ph type="title"/>
          </p:nvPr>
        </p:nvSpPr>
        <p:spPr/>
        <p:txBody>
          <a:bodyPr>
            <a:normAutofit/>
          </a:bodyPr>
          <a:lstStyle/>
          <a:p>
            <a:r>
              <a:rPr lang="en-US" dirty="0"/>
              <a:t>Greedy Algorithm</a:t>
            </a:r>
            <a:r>
              <a:rPr lang="zh-CN" altLang="en-US" dirty="0"/>
              <a:t> </a:t>
            </a:r>
            <a:r>
              <a:rPr lang="en-US" altLang="zh-CN" dirty="0"/>
              <a:t>vs</a:t>
            </a:r>
            <a:r>
              <a:rPr lang="zh-CN" altLang="en-US" dirty="0"/>
              <a:t> </a:t>
            </a:r>
            <a:r>
              <a:rPr lang="en-US" altLang="zh-CN" dirty="0"/>
              <a:t>Dynamic Programming</a:t>
            </a:r>
            <a:endParaRPr lang="en-US" dirty="0"/>
          </a:p>
        </p:txBody>
      </p:sp>
      <p:sp>
        <p:nvSpPr>
          <p:cNvPr id="3" name="Content Placeholder 2">
            <a:extLst>
              <a:ext uri="{FF2B5EF4-FFF2-40B4-BE49-F238E27FC236}">
                <a16:creationId xmlns:a16="http://schemas.microsoft.com/office/drawing/2014/main" id="{47DDF6D0-25E7-8A44-8E69-AEC99366C385}"/>
              </a:ext>
            </a:extLst>
          </p:cNvPr>
          <p:cNvSpPr>
            <a:spLocks noGrp="1"/>
          </p:cNvSpPr>
          <p:nvPr>
            <p:ph idx="1"/>
          </p:nvPr>
        </p:nvSpPr>
        <p:spPr>
          <a:xfrm>
            <a:off x="913795" y="1987826"/>
            <a:ext cx="10353762" cy="4134678"/>
          </a:xfrm>
        </p:spPr>
        <p:txBody>
          <a:bodyPr>
            <a:normAutofit fontScale="77500" lnSpcReduction="20000"/>
          </a:bodyPr>
          <a:lstStyle/>
          <a:p>
            <a:r>
              <a:rPr lang="en-US" altLang="zh-CN" dirty="0"/>
              <a:t>Greedy Algorithm</a:t>
            </a:r>
          </a:p>
          <a:p>
            <a:pPr lvl="1"/>
            <a:r>
              <a:rPr lang="zh-CN" altLang="en-US" dirty="0"/>
              <a:t>将求解过程分成若干个步骤，在每一步选择中都采取在当前状态下最好或最优（即最有利）的选择，并以此希望最后堆叠出的结果也是最好</a:t>
            </a:r>
            <a:r>
              <a:rPr lang="en-US" altLang="zh-CN" dirty="0"/>
              <a:t>/</a:t>
            </a:r>
            <a:r>
              <a:rPr lang="zh-CN" altLang="en-US" dirty="0"/>
              <a:t>最优的解。</a:t>
            </a:r>
            <a:endParaRPr lang="en-US" altLang="zh-CN" dirty="0"/>
          </a:p>
          <a:p>
            <a:r>
              <a:rPr lang="en-US" altLang="zh-CN" dirty="0"/>
              <a:t>Dynamic Programming</a:t>
            </a:r>
          </a:p>
          <a:p>
            <a:pPr lvl="1"/>
            <a:r>
              <a:rPr lang="zh-CN" altLang="en-US" dirty="0"/>
              <a:t>把一个较复杂的问题按照阶段划分，分解为若干个较小的局部问题，然后按照局部问题的递推关系，依次作出一系列决策，直至整个问题达到总体最优的目标。</a:t>
            </a:r>
            <a:endParaRPr lang="en-US" altLang="zh-CN" dirty="0"/>
          </a:p>
          <a:p>
            <a:r>
              <a:rPr lang="en-US" altLang="zh-CN" dirty="0"/>
              <a:t>Comparison</a:t>
            </a:r>
          </a:p>
          <a:p>
            <a:pPr lvl="1"/>
            <a:r>
              <a:rPr lang="zh-CN" altLang="en-US" dirty="0"/>
              <a:t>贪心算法与动态规划的不同在于它对每个子问题的解决方案都做出选择，不能回退。动态规划则会保存以前的运算结果，并根据以前的结果对当前进行选择，有回退功能。</a:t>
            </a:r>
            <a:endParaRPr lang="en-US" altLang="zh-CN" dirty="0"/>
          </a:p>
          <a:p>
            <a:pPr lvl="1"/>
            <a:r>
              <a:rPr lang="zh-CN" altLang="en-US" dirty="0"/>
              <a:t>贪心算法则通常以自顶向下的方式进行，以迭代的方式作出相继的贪心选择，每作一次贪心选择就将所求问题简化为一个规模更小的子问题。</a:t>
            </a:r>
          </a:p>
          <a:p>
            <a:pPr lvl="1"/>
            <a:r>
              <a:rPr lang="zh-CN" altLang="en-US" dirty="0"/>
              <a:t>动态规划是将原问题分解为多个子问题，通过计算出子问题的结果构造一个最优解。动态规划通过迭代法自底向上求解，动态规划将分解后的子问题理解为相互间有联系，有重叠的部分。</a:t>
            </a:r>
            <a:endParaRPr lang="en-US" altLang="zh-CN" dirty="0"/>
          </a:p>
          <a:p>
            <a:pPr marL="36900" indent="0">
              <a:buNone/>
            </a:pPr>
            <a:endParaRPr lang="en-US" altLang="zh-CN" dirty="0"/>
          </a:p>
          <a:p>
            <a:pPr lvl="1"/>
            <a:endParaRPr lang="en-US" altLang="zh-CN" dirty="0"/>
          </a:p>
          <a:p>
            <a:pPr lvl="1"/>
            <a:endParaRPr lang="en-US" altLang="zh-CN" dirty="0"/>
          </a:p>
          <a:p>
            <a:endParaRPr lang="en-US" dirty="0"/>
          </a:p>
        </p:txBody>
      </p:sp>
    </p:spTree>
    <p:extLst>
      <p:ext uri="{BB962C8B-B14F-4D97-AF65-F5344CB8AC3E}">
        <p14:creationId xmlns:p14="http://schemas.microsoft.com/office/powerpoint/2010/main" val="31771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39B2-835C-A445-8C81-BA0F9171FEC4}"/>
              </a:ext>
            </a:extLst>
          </p:cNvPr>
          <p:cNvSpPr>
            <a:spLocks noGrp="1"/>
          </p:cNvSpPr>
          <p:nvPr>
            <p:ph type="title"/>
          </p:nvPr>
        </p:nvSpPr>
        <p:spPr/>
        <p:txBody>
          <a:bodyPr/>
          <a:lstStyle/>
          <a:p>
            <a:r>
              <a:rPr lang="en-US" dirty="0"/>
              <a:t>Disadvantages of Greedy Algorithms</a:t>
            </a:r>
          </a:p>
        </p:txBody>
      </p:sp>
      <p:pic>
        <p:nvPicPr>
          <p:cNvPr id="4" name="Content Placeholder 3">
            <a:extLst>
              <a:ext uri="{FF2B5EF4-FFF2-40B4-BE49-F238E27FC236}">
                <a16:creationId xmlns:a16="http://schemas.microsoft.com/office/drawing/2014/main" id="{CC755DB4-4AF4-2246-912C-92FA2E65C140}"/>
              </a:ext>
            </a:extLst>
          </p:cNvPr>
          <p:cNvPicPr>
            <a:picLocks noGrp="1" noChangeAspect="1"/>
          </p:cNvPicPr>
          <p:nvPr>
            <p:ph idx="1"/>
          </p:nvPr>
        </p:nvPicPr>
        <p:blipFill>
          <a:blip r:embed="rId2"/>
          <a:stretch>
            <a:fillRect/>
          </a:stretch>
        </p:blipFill>
        <p:spPr>
          <a:xfrm>
            <a:off x="2029446" y="1866900"/>
            <a:ext cx="8382000" cy="3530600"/>
          </a:xfrm>
          <a:prstGeom prst="rect">
            <a:avLst/>
          </a:prstGeom>
        </p:spPr>
      </p:pic>
    </p:spTree>
    <p:extLst>
      <p:ext uri="{BB962C8B-B14F-4D97-AF65-F5344CB8AC3E}">
        <p14:creationId xmlns:p14="http://schemas.microsoft.com/office/powerpoint/2010/main" val="365524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28C-FFBB-1849-948E-1991ACA8F8E6}"/>
              </a:ext>
            </a:extLst>
          </p:cNvPr>
          <p:cNvSpPr>
            <a:spLocks noGrp="1"/>
          </p:cNvSpPr>
          <p:nvPr>
            <p:ph type="title"/>
          </p:nvPr>
        </p:nvSpPr>
        <p:spPr/>
        <p:txBody>
          <a:bodyPr/>
          <a:lstStyle/>
          <a:p>
            <a:r>
              <a:rPr lang="en-US" dirty="0"/>
              <a:t>Knapsack Problems</a:t>
            </a:r>
          </a:p>
        </p:txBody>
      </p:sp>
      <p:sp>
        <p:nvSpPr>
          <p:cNvPr id="3" name="Content Placeholder 2">
            <a:extLst>
              <a:ext uri="{FF2B5EF4-FFF2-40B4-BE49-F238E27FC236}">
                <a16:creationId xmlns:a16="http://schemas.microsoft.com/office/drawing/2014/main" id="{B1224367-1C29-524F-A7DB-943F046F3856}"/>
              </a:ext>
            </a:extLst>
          </p:cNvPr>
          <p:cNvSpPr>
            <a:spLocks noGrp="1"/>
          </p:cNvSpPr>
          <p:nvPr>
            <p:ph idx="1"/>
          </p:nvPr>
        </p:nvSpPr>
        <p:spPr>
          <a:xfrm>
            <a:off x="913794" y="1866900"/>
            <a:ext cx="10516205" cy="4166152"/>
          </a:xfrm>
        </p:spPr>
        <p:txBody>
          <a:bodyPr>
            <a:normAutofit fontScale="70000" lnSpcReduction="20000"/>
          </a:bodyPr>
          <a:lstStyle/>
          <a:p>
            <a:r>
              <a:rPr lang="zh-CN" altLang="en-US" dirty="0"/>
              <a:t>假如一个贼在商店中发现</a:t>
            </a:r>
            <a:r>
              <a:rPr lang="en-US" dirty="0"/>
              <a:t>n</a:t>
            </a:r>
            <a:r>
              <a:rPr lang="zh-CN" altLang="en-US" dirty="0"/>
              <a:t>件物品，设第</a:t>
            </a:r>
            <a:r>
              <a:rPr lang="en-US" dirty="0" err="1"/>
              <a:t>i</a:t>
            </a:r>
            <a:r>
              <a:rPr lang="zh-CN" altLang="en-US" dirty="0"/>
              <a:t>件价值</a:t>
            </a:r>
            <a:r>
              <a:rPr lang="en-US" dirty="0"/>
              <a:t>vi，</a:t>
            </a:r>
            <a:r>
              <a:rPr lang="zh-CN" altLang="en-US" dirty="0"/>
              <a:t>重</a:t>
            </a:r>
            <a:r>
              <a:rPr lang="en-US" dirty="0" err="1"/>
              <a:t>wi</a:t>
            </a:r>
            <a:r>
              <a:rPr lang="en-US" dirty="0"/>
              <a:t> (vi, </a:t>
            </a:r>
            <a:r>
              <a:rPr lang="en-US" dirty="0" err="1"/>
              <a:t>wi</a:t>
            </a:r>
            <a:r>
              <a:rPr lang="zh-CN" altLang="en-US" dirty="0"/>
              <a:t>都是整数</a:t>
            </a:r>
            <a:r>
              <a:rPr lang="en-US" altLang="zh-CN" dirty="0"/>
              <a:t>)</a:t>
            </a:r>
            <a:r>
              <a:rPr lang="zh-CN" altLang="en-US" dirty="0"/>
              <a:t>。贼想拿走尽可能值钱的东西，但是他的背包只能装下重为</a:t>
            </a:r>
            <a:r>
              <a:rPr lang="en-US" dirty="0"/>
              <a:t>W</a:t>
            </a:r>
            <a:r>
              <a:rPr lang="zh-CN" altLang="en-US" dirty="0"/>
              <a:t>的东西。他应该带走哪几样？</a:t>
            </a:r>
            <a:endParaRPr lang="en-US" altLang="zh-CN" dirty="0"/>
          </a:p>
          <a:p>
            <a:r>
              <a:rPr lang="zh-CN" altLang="en-US" dirty="0"/>
              <a:t>第一种情况：商店里的物品是不可分的，贼要么把它拿走，要么把他留下。这种情况常被称为</a:t>
            </a:r>
            <a:r>
              <a:rPr lang="en-US" altLang="zh-CN" dirty="0"/>
              <a:t>0-1</a:t>
            </a:r>
            <a:r>
              <a:rPr lang="zh-CN" altLang="en-US" dirty="0"/>
              <a:t>问题。</a:t>
            </a:r>
            <a:endParaRPr lang="en-US" altLang="zh-CN" dirty="0"/>
          </a:p>
          <a:p>
            <a:r>
              <a:rPr lang="zh-CN" altLang="en-US" dirty="0"/>
              <a:t>第二种情况：商品可分，窃贼可以选择性地带走商品的一部分。</a:t>
            </a:r>
            <a:endParaRPr lang="en-US" altLang="zh-CN" dirty="0"/>
          </a:p>
          <a:p>
            <a:r>
              <a:rPr lang="zh-CN" altLang="en-US" dirty="0"/>
              <a:t>这两种情况都可以进行子问题的划分。很明显，在第二种情况下使用贪心算法是可以的，先对每件物品计算</a:t>
            </a:r>
            <a:r>
              <a:rPr lang="en-US" dirty="0"/>
              <a:t>vi/</a:t>
            </a:r>
            <a:r>
              <a:rPr lang="en-US" dirty="0" err="1"/>
              <a:t>wi</a:t>
            </a:r>
            <a:r>
              <a:rPr lang="en-US" dirty="0"/>
              <a:t>，</a:t>
            </a:r>
            <a:r>
              <a:rPr lang="zh-CN" altLang="en-US" dirty="0"/>
              <a:t>然后先拿比值最大的物品，拿完之后再拿比值第二大的。这样取满之后拿到的物品就是价值最大化的。因为可以按照</a:t>
            </a:r>
            <a:r>
              <a:rPr lang="en-US" dirty="0"/>
              <a:t>vi/</a:t>
            </a:r>
            <a:r>
              <a:rPr lang="en-US" dirty="0" err="1"/>
              <a:t>wi</a:t>
            </a:r>
            <a:r>
              <a:rPr lang="zh-CN" altLang="en-US" dirty="0"/>
              <a:t>来排序，所以算法可以以</a:t>
            </a:r>
            <a:r>
              <a:rPr lang="en-US" dirty="0"/>
              <a:t>O(n*</a:t>
            </a:r>
            <a:r>
              <a:rPr lang="en-US" dirty="0" err="1"/>
              <a:t>logn</a:t>
            </a:r>
            <a:r>
              <a:rPr lang="en-US" dirty="0"/>
              <a:t>)</a:t>
            </a:r>
            <a:r>
              <a:rPr lang="zh-CN" altLang="en-US" dirty="0"/>
              <a:t>的时间运行。</a:t>
            </a:r>
            <a:endParaRPr lang="en-US" altLang="zh-CN" dirty="0"/>
          </a:p>
          <a:p>
            <a:r>
              <a:rPr lang="zh-CN" altLang="en-US" dirty="0"/>
              <a:t>但是对情况一，贪心算法是不适用的。举例来说，背包可容纳</a:t>
            </a:r>
            <a:r>
              <a:rPr lang="en-US" altLang="zh-CN" dirty="0"/>
              <a:t>50</a:t>
            </a:r>
            <a:r>
              <a:rPr lang="zh-CN" altLang="en-US" dirty="0"/>
              <a:t>磅重的东西。物品</a:t>
            </a:r>
            <a:r>
              <a:rPr lang="en-US" altLang="zh-CN" dirty="0"/>
              <a:t>1</a:t>
            </a:r>
            <a:r>
              <a:rPr lang="zh-CN" altLang="en-US" dirty="0"/>
              <a:t>重</a:t>
            </a:r>
            <a:r>
              <a:rPr lang="en-US" altLang="zh-CN" dirty="0"/>
              <a:t>10</a:t>
            </a:r>
            <a:r>
              <a:rPr lang="zh-CN" altLang="en-US" dirty="0"/>
              <a:t>磅，价值</a:t>
            </a:r>
            <a:r>
              <a:rPr lang="en-US" altLang="zh-CN" dirty="0"/>
              <a:t>60</a:t>
            </a:r>
            <a:r>
              <a:rPr lang="zh-CN" altLang="en-US" dirty="0"/>
              <a:t>元</a:t>
            </a:r>
            <a:r>
              <a:rPr lang="en-US" altLang="zh-CN" dirty="0"/>
              <a:t>(</a:t>
            </a:r>
            <a:r>
              <a:rPr lang="zh-CN" altLang="en-US" dirty="0"/>
              <a:t>每磅</a:t>
            </a:r>
            <a:r>
              <a:rPr lang="en-US" altLang="zh-CN" dirty="0"/>
              <a:t>6</a:t>
            </a:r>
            <a:r>
              <a:rPr lang="zh-CN" altLang="en-US" dirty="0"/>
              <a:t>元</a:t>
            </a:r>
            <a:r>
              <a:rPr lang="en-US" altLang="zh-CN" dirty="0"/>
              <a:t>)</a:t>
            </a:r>
            <a:r>
              <a:rPr lang="zh-CN" altLang="en-US" dirty="0"/>
              <a:t>；物品</a:t>
            </a:r>
            <a:r>
              <a:rPr lang="en-US" altLang="zh-CN" dirty="0"/>
              <a:t>2</a:t>
            </a:r>
            <a:r>
              <a:rPr lang="zh-CN" altLang="en-US" dirty="0"/>
              <a:t>重</a:t>
            </a:r>
            <a:r>
              <a:rPr lang="en-US" altLang="zh-CN" dirty="0"/>
              <a:t>20</a:t>
            </a:r>
            <a:r>
              <a:rPr lang="zh-CN" altLang="en-US" dirty="0"/>
              <a:t>磅，值</a:t>
            </a:r>
            <a:r>
              <a:rPr lang="en-US" altLang="zh-CN" dirty="0"/>
              <a:t>100</a:t>
            </a:r>
            <a:r>
              <a:rPr lang="zh-CN" altLang="en-US" dirty="0"/>
              <a:t>元（每磅</a:t>
            </a:r>
            <a:r>
              <a:rPr lang="en-US" altLang="zh-CN" dirty="0"/>
              <a:t>5</a:t>
            </a:r>
            <a:r>
              <a:rPr lang="zh-CN" altLang="en-US" dirty="0"/>
              <a:t>元）；物品</a:t>
            </a:r>
            <a:r>
              <a:rPr lang="en-US" altLang="zh-CN" dirty="0"/>
              <a:t>3</a:t>
            </a:r>
            <a:r>
              <a:rPr lang="zh-CN" altLang="en-US" dirty="0"/>
              <a:t>重</a:t>
            </a:r>
            <a:r>
              <a:rPr lang="en-US" altLang="zh-CN" dirty="0"/>
              <a:t>30</a:t>
            </a:r>
            <a:r>
              <a:rPr lang="zh-CN" altLang="en-US" dirty="0"/>
              <a:t>磅，值</a:t>
            </a:r>
            <a:r>
              <a:rPr lang="en-US" altLang="zh-CN" dirty="0"/>
              <a:t>120</a:t>
            </a:r>
            <a:r>
              <a:rPr lang="zh-CN" altLang="en-US" dirty="0"/>
              <a:t>元（每磅</a:t>
            </a:r>
            <a:r>
              <a:rPr lang="en-US" altLang="zh-CN" dirty="0"/>
              <a:t>4</a:t>
            </a:r>
            <a:r>
              <a:rPr lang="zh-CN" altLang="en-US" dirty="0"/>
              <a:t>元）。按照贪心算法，依次取</a:t>
            </a:r>
            <a:r>
              <a:rPr lang="en-US" altLang="zh-CN" dirty="0"/>
              <a:t>1</a:t>
            </a:r>
            <a:r>
              <a:rPr lang="zh-CN" altLang="en-US" dirty="0"/>
              <a:t>和</a:t>
            </a:r>
            <a:r>
              <a:rPr lang="en-US" altLang="zh-CN" dirty="0"/>
              <a:t>2</a:t>
            </a:r>
            <a:r>
              <a:rPr lang="zh-CN" altLang="en-US" dirty="0"/>
              <a:t>，得到价值总</a:t>
            </a:r>
            <a:r>
              <a:rPr lang="en-US" altLang="zh-CN" dirty="0"/>
              <a:t>160</a:t>
            </a:r>
            <a:r>
              <a:rPr lang="zh-CN" altLang="en-US" dirty="0"/>
              <a:t>元的物品。这时背包还剩</a:t>
            </a:r>
            <a:r>
              <a:rPr lang="en-US" altLang="zh-CN" dirty="0"/>
              <a:t>20</a:t>
            </a:r>
            <a:r>
              <a:rPr lang="zh-CN" altLang="en-US" dirty="0"/>
              <a:t>磅可用，却装不下</a:t>
            </a:r>
            <a:r>
              <a:rPr lang="en-US" altLang="zh-CN" dirty="0"/>
              <a:t>30</a:t>
            </a:r>
            <a:r>
              <a:rPr lang="zh-CN" altLang="en-US" dirty="0"/>
              <a:t>磅的物品</a:t>
            </a:r>
            <a:r>
              <a:rPr lang="en-US" altLang="zh-CN" dirty="0"/>
              <a:t>3</a:t>
            </a:r>
            <a:r>
              <a:rPr lang="zh-CN" altLang="en-US" dirty="0"/>
              <a:t>了，只能作罢。</a:t>
            </a:r>
            <a:r>
              <a:rPr lang="en-US" altLang="zh-CN" dirty="0"/>
              <a:t>160</a:t>
            </a:r>
            <a:r>
              <a:rPr lang="zh-CN" altLang="en-US" dirty="0"/>
              <a:t>元显然不是最大的价值。因为如果我们取物品</a:t>
            </a:r>
            <a:r>
              <a:rPr lang="en-US" altLang="zh-CN" dirty="0"/>
              <a:t>2</a:t>
            </a:r>
            <a:r>
              <a:rPr lang="zh-CN" altLang="en-US" dirty="0"/>
              <a:t>和</a:t>
            </a:r>
            <a:r>
              <a:rPr lang="en-US" altLang="zh-CN" dirty="0"/>
              <a:t>3</a:t>
            </a:r>
            <a:r>
              <a:rPr lang="zh-CN" altLang="en-US" dirty="0"/>
              <a:t>时，能得到总重量</a:t>
            </a:r>
            <a:r>
              <a:rPr lang="en-US" altLang="zh-CN" dirty="0"/>
              <a:t>50</a:t>
            </a:r>
            <a:r>
              <a:rPr lang="zh-CN" altLang="en-US" dirty="0"/>
              <a:t>磅，总价值</a:t>
            </a:r>
            <a:r>
              <a:rPr lang="en-US" altLang="zh-CN" dirty="0"/>
              <a:t>220</a:t>
            </a:r>
            <a:r>
              <a:rPr lang="zh-CN" altLang="en-US" dirty="0"/>
              <a:t>元的物品。因此，贪心算法给出了错误的优化结果。我们可以用动态规划来解决这种</a:t>
            </a:r>
            <a:r>
              <a:rPr lang="en-US" altLang="zh-CN" dirty="0"/>
              <a:t>0-1</a:t>
            </a:r>
            <a:r>
              <a:rPr lang="zh-CN" altLang="en-US" dirty="0"/>
              <a:t>问题。</a:t>
            </a:r>
            <a:endParaRPr lang="en-US" dirty="0"/>
          </a:p>
        </p:txBody>
      </p:sp>
    </p:spTree>
    <p:extLst>
      <p:ext uri="{BB962C8B-B14F-4D97-AF65-F5344CB8AC3E}">
        <p14:creationId xmlns:p14="http://schemas.microsoft.com/office/powerpoint/2010/main" val="53851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A25E-653C-A041-8652-1C2C1A4BED8E}"/>
              </a:ext>
            </a:extLst>
          </p:cNvPr>
          <p:cNvSpPr>
            <a:spLocks noGrp="1"/>
          </p:cNvSpPr>
          <p:nvPr>
            <p:ph type="title"/>
          </p:nvPr>
        </p:nvSpPr>
        <p:spPr/>
        <p:txBody>
          <a:bodyPr>
            <a:normAutofit/>
          </a:bodyPr>
          <a:lstStyle/>
          <a:p>
            <a:r>
              <a:rPr lang="en-US" dirty="0"/>
              <a:t>TSP (Travelling Salesman Problem)</a:t>
            </a:r>
          </a:p>
        </p:txBody>
      </p:sp>
      <p:sp>
        <p:nvSpPr>
          <p:cNvPr id="3" name="Content Placeholder 2">
            <a:extLst>
              <a:ext uri="{FF2B5EF4-FFF2-40B4-BE49-F238E27FC236}">
                <a16:creationId xmlns:a16="http://schemas.microsoft.com/office/drawing/2014/main" id="{7E8972C5-C3A7-E948-89CF-4654422E1741}"/>
              </a:ext>
            </a:extLst>
          </p:cNvPr>
          <p:cNvSpPr>
            <a:spLocks noGrp="1"/>
          </p:cNvSpPr>
          <p:nvPr>
            <p:ph idx="1"/>
          </p:nvPr>
        </p:nvSpPr>
        <p:spPr>
          <a:xfrm>
            <a:off x="913795" y="1866900"/>
            <a:ext cx="10353762" cy="4533900"/>
          </a:xfrm>
        </p:spPr>
        <p:txBody>
          <a:bodyPr>
            <a:normAutofit fontScale="85000" lnSpcReduction="20000"/>
          </a:bodyPr>
          <a:lstStyle/>
          <a:p>
            <a:r>
              <a:rPr lang="en-US" dirty="0"/>
              <a:t>TSP</a:t>
            </a:r>
            <a:r>
              <a:rPr lang="zh-CN" altLang="en-US" dirty="0"/>
              <a:t>问题（旅行商问题）是指旅行家要旅行</a:t>
            </a:r>
            <a:r>
              <a:rPr lang="en-US" dirty="0"/>
              <a:t>n</a:t>
            </a:r>
            <a:r>
              <a:rPr lang="zh-CN" altLang="en-US" dirty="0"/>
              <a:t>个城市，要求各个城市经历且仅经历一次然后回到出发城市，并要求所走的路程最短。</a:t>
            </a:r>
            <a:endParaRPr lang="en-US" altLang="zh-CN" dirty="0"/>
          </a:p>
          <a:p>
            <a:r>
              <a:rPr lang="zh-CN" altLang="en-US" dirty="0"/>
              <a:t>推荐算法</a:t>
            </a:r>
            <a:endParaRPr lang="en-US" altLang="zh-CN" dirty="0"/>
          </a:p>
          <a:p>
            <a:pPr lvl="1"/>
            <a:r>
              <a:rPr lang="en-US" altLang="zh-CN" dirty="0"/>
              <a:t>Naive and Dynamic Programming</a:t>
            </a:r>
          </a:p>
          <a:p>
            <a:pPr lvl="2"/>
            <a:r>
              <a:rPr lang="en-US" dirty="0">
                <a:hlinkClick r:id="rId2"/>
              </a:rPr>
              <a:t>https://www.youtube.com/watch?v=hvDx7q6vcWM&amp;feature=youtu.be&amp;ab_channel=GeeksforGeeks</a:t>
            </a:r>
            <a:endParaRPr lang="en-US" altLang="zh-CN" dirty="0"/>
          </a:p>
          <a:p>
            <a:pPr lvl="1"/>
            <a:r>
              <a:rPr lang="en-US" altLang="zh-CN" dirty="0"/>
              <a:t>Approximate using MST</a:t>
            </a:r>
          </a:p>
          <a:p>
            <a:pPr lvl="2"/>
            <a:r>
              <a:rPr lang="en-US" dirty="0">
                <a:hlinkClick r:id="rId3"/>
              </a:rPr>
              <a:t>https://www.geeksforgeeks.org/travelling-salesman-problem-set-2-approximate-using-mst/</a:t>
            </a:r>
            <a:endParaRPr lang="en-US" altLang="zh-CN" dirty="0"/>
          </a:p>
          <a:p>
            <a:pPr lvl="1"/>
            <a:r>
              <a:rPr lang="en-US" altLang="zh-CN" dirty="0"/>
              <a:t>Backtracking</a:t>
            </a:r>
          </a:p>
          <a:p>
            <a:pPr lvl="2"/>
            <a:r>
              <a:rPr lang="en-US" dirty="0">
                <a:hlinkClick r:id="rId4"/>
              </a:rPr>
              <a:t>https://www.geeksforgeeks.org/travelling-salesman-problem-implementation-using-backtracking/?ref=lbp</a:t>
            </a:r>
            <a:endParaRPr lang="en-US" dirty="0"/>
          </a:p>
          <a:p>
            <a:pPr lvl="1"/>
            <a:r>
              <a:rPr lang="en-US" altLang="zh-CN" dirty="0"/>
              <a:t>Greedy Approach</a:t>
            </a:r>
          </a:p>
          <a:p>
            <a:pPr lvl="2"/>
            <a:r>
              <a:rPr lang="en-US" dirty="0">
                <a:hlinkClick r:id="rId5"/>
              </a:rPr>
              <a:t>https://www.geeksforgeeks.org/travelling-salesman-problem-greedy-approach/</a:t>
            </a:r>
            <a:endParaRPr lang="en-US" dirty="0"/>
          </a:p>
          <a:p>
            <a:pPr lvl="1"/>
            <a:r>
              <a:rPr lang="en-US" altLang="zh-CN" dirty="0"/>
              <a:t>Branch And Bound</a:t>
            </a:r>
          </a:p>
          <a:p>
            <a:pPr lvl="2"/>
            <a:r>
              <a:rPr lang="en-US" dirty="0">
                <a:hlinkClick r:id="rId6"/>
              </a:rPr>
              <a:t>https://www.geeksforgeeks.org/traveling-salesman-problem-using-branch-and-bound-2/</a:t>
            </a:r>
            <a:endParaRPr lang="en-US" altLang="zh-CN" dirty="0"/>
          </a:p>
        </p:txBody>
      </p:sp>
    </p:spTree>
    <p:extLst>
      <p:ext uri="{BB962C8B-B14F-4D97-AF65-F5344CB8AC3E}">
        <p14:creationId xmlns:p14="http://schemas.microsoft.com/office/powerpoint/2010/main" val="955109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244041"/>
      </a:dk2>
      <a:lt2>
        <a:srgbClr val="ECEDF0"/>
      </a:lt2>
      <a:accent1>
        <a:srgbClr val="B8A014"/>
      </a:accent1>
      <a:accent2>
        <a:srgbClr val="E77C29"/>
      </a:accent2>
      <a:accent3>
        <a:srgbClr val="87AE1F"/>
      </a:accent3>
      <a:accent4>
        <a:srgbClr val="176ED5"/>
      </a:accent4>
      <a:accent5>
        <a:srgbClr val="4E54EB"/>
      </a:accent5>
      <a:accent6>
        <a:srgbClr val="8047DE"/>
      </a:accent6>
      <a:hlink>
        <a:srgbClr val="7481D0"/>
      </a:hlink>
      <a:folHlink>
        <a:srgbClr val="878787"/>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657</TotalTime>
  <Words>797</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Goudy Old Style</vt:lpstr>
      <vt:lpstr>Wingdings 2</vt:lpstr>
      <vt:lpstr>SlateVTI</vt:lpstr>
      <vt:lpstr>Office Hour – 09/08</vt:lpstr>
      <vt:lpstr>Optimization</vt:lpstr>
      <vt:lpstr>Big-O Analysis of Algorithms</vt:lpstr>
      <vt:lpstr>Greedy Algorithm vs Dynamic Programming</vt:lpstr>
      <vt:lpstr>Disadvantages of Greedy Algorithms</vt:lpstr>
      <vt:lpstr>Knapsack Problems</vt:lpstr>
      <vt:lpstr>TSP (Travelling Salesman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Hour – 09/08</dc:title>
  <dc:creator>Wilchek, Matthew Ryan</dc:creator>
  <cp:lastModifiedBy>Wilchek, Matthew Ryan</cp:lastModifiedBy>
  <cp:revision>8</cp:revision>
  <dcterms:created xsi:type="dcterms:W3CDTF">2020-09-09T02:56:04Z</dcterms:created>
  <dcterms:modified xsi:type="dcterms:W3CDTF">2020-09-09T13:53:54Z</dcterms:modified>
</cp:coreProperties>
</file>