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2431f2f3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bb2431f2f3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b2431f2f3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bb2431f2f3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b2431f2f3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bb2431f2f3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b2431f2f3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bb2431f2f3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d048544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d048544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d0485443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d0485443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b2431f2f3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bb2431f2f3_2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b2431f2f3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bb2431f2f3_2_1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b2431f2f3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bb2431f2f3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2431f2f3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bb2431f2f3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b2431f2f3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bb2431f2f3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a477e20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a477e20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a477e20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a477e20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a477e20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a477e20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a477e20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a477e20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b2431f2f3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bb2431f2f3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825038" y="348386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>
            <a:off x="905744" y="3356056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16176" y="782707"/>
            <a:ext cx="8445776" cy="3883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822960" y="34528"/>
            <a:ext cx="7543800" cy="6050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22960" y="808261"/>
            <a:ext cx="7543800" cy="35935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22960" y="349758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7" name="Google Shape;77;p16"/>
          <p:cNvCxnSpPr/>
          <p:nvPr/>
        </p:nvCxnSpPr>
        <p:spPr>
          <a:xfrm>
            <a:off x="905744" y="3363849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22960" y="1590675"/>
            <a:ext cx="3479802" cy="28111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86958" y="1590675"/>
            <a:ext cx="3479802" cy="28111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22960" y="1543050"/>
            <a:ext cx="3479802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822960" y="2218706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3" type="body"/>
          </p:nvPr>
        </p:nvSpPr>
        <p:spPr>
          <a:xfrm>
            <a:off x="4886958" y="1543050"/>
            <a:ext cx="3479802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4" type="body"/>
          </p:nvPr>
        </p:nvSpPr>
        <p:spPr>
          <a:xfrm>
            <a:off x="4886958" y="2218705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2" y="0"/>
            <a:ext cx="3490722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482600" y="589787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094238" y="609599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2599" y="2282288"/>
            <a:ext cx="2638175" cy="22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482598" y="4834890"/>
            <a:ext cx="26381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4094237" y="4834890"/>
            <a:ext cx="40005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0" y="3433763"/>
            <a:ext cx="9141618" cy="17097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11" y="0"/>
            <a:ext cx="9143988" cy="343376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822959" y="3599522"/>
            <a:ext cx="7585234" cy="557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22959" y="4286250"/>
            <a:ext cx="75849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 rot="5400000">
            <a:off x="3184526" y="-780415"/>
            <a:ext cx="2820668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 rot="5400000">
            <a:off x="5369551" y="1483351"/>
            <a:ext cx="4319923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 rot="5400000">
            <a:off x="1369051" y="-431174"/>
            <a:ext cx="4319923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163819" y="4835128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822959" y="4835128"/>
            <a:ext cx="511369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245187" y="4835128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895149" y="1423035"/>
            <a:ext cx="74752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>
            <p:ph type="ctrTitle"/>
          </p:nvPr>
        </p:nvSpPr>
        <p:spPr>
          <a:xfrm>
            <a:off x="890516" y="3280653"/>
            <a:ext cx="73638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rial"/>
              <a:buNone/>
            </a:pPr>
            <a:r>
              <a:rPr lang="en" sz="4500"/>
              <a:t>Pre-event Webinar</a:t>
            </a:r>
            <a:endParaRPr sz="1100"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280313" y="4325200"/>
            <a:ext cx="8584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>
                <a:solidFill>
                  <a:srgbClr val="262626"/>
                </a:solidFill>
              </a:rPr>
              <a:t>Martin Desruisseaux (ASF), Angelos Tzotsos (OSGeo), Tom Kralidis (OSGeo) and Gobe Hobona (OGC)</a:t>
            </a:r>
            <a:endParaRPr sz="1400">
              <a:solidFill>
                <a:srgbClr val="262626"/>
              </a:solidFill>
            </a:endParaRPr>
          </a:p>
        </p:txBody>
      </p:sp>
      <p:pic>
        <p:nvPicPr>
          <p:cNvPr descr="Icon&#10;&#10;Description automatically generated"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67300" r="0" t="0"/>
          <a:stretch/>
        </p:blipFill>
        <p:spPr>
          <a:xfrm>
            <a:off x="5715000" y="156973"/>
            <a:ext cx="2304796" cy="933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5"/>
          <p:cNvCxnSpPr/>
          <p:nvPr/>
        </p:nvCxnSpPr>
        <p:spPr>
          <a:xfrm>
            <a:off x="971550" y="4176801"/>
            <a:ext cx="72009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5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890516" y="86711"/>
            <a:ext cx="7209337" cy="1852448"/>
          </a:xfrm>
          <a:prstGeom prst="rect">
            <a:avLst/>
          </a:prstGeom>
          <a:noFill/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Code Sprint 2021</a:t>
            </a:r>
            <a:endParaRPr sz="1100"/>
          </a:p>
        </p:txBody>
      </p:sp>
      <p:pic>
        <p:nvPicPr>
          <p:cNvPr descr="Icon&#10;&#10;Description automatically generated"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3057" y="238884"/>
            <a:ext cx="2491886" cy="8519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48" name="Google Shape;14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4222" y="156973"/>
            <a:ext cx="1885129" cy="90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6867398" y="4817888"/>
            <a:ext cx="22674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2021-02-12</a:t>
            </a:r>
            <a:endParaRPr sz="1100"/>
          </a:p>
        </p:txBody>
      </p:sp>
      <p:sp>
        <p:nvSpPr>
          <p:cNvPr id="150" name="Google Shape;150;p25"/>
          <p:cNvSpPr txBox="1"/>
          <p:nvPr/>
        </p:nvSpPr>
        <p:spPr>
          <a:xfrm>
            <a:off x="3343466" y="1662160"/>
            <a:ext cx="24988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 17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19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2021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822960" y="439167"/>
            <a:ext cx="7543800" cy="6050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Arial"/>
              <a:buNone/>
            </a:pPr>
            <a:r>
              <a:rPr lang="en" sz="3400"/>
              <a:t>Which OSGeo projects do you regularly contribute to?</a:t>
            </a:r>
            <a:endParaRPr sz="800"/>
          </a:p>
        </p:txBody>
      </p:sp>
      <p:sp>
        <p:nvSpPr>
          <p:cNvPr id="226" name="Google Shape;226;p34"/>
          <p:cNvSpPr/>
          <p:nvPr/>
        </p:nvSpPr>
        <p:spPr>
          <a:xfrm>
            <a:off x="734778" y="1329100"/>
            <a:ext cx="16746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GeoHealthCheck</a:t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2578813" y="13291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GeoNetwork</a:t>
            </a:r>
            <a:endParaRPr/>
          </a:p>
        </p:txBody>
      </p:sp>
      <p:sp>
        <p:nvSpPr>
          <p:cNvPr id="228" name="Google Shape;228;p34"/>
          <p:cNvSpPr/>
          <p:nvPr/>
        </p:nvSpPr>
        <p:spPr>
          <a:xfrm>
            <a:off x="4141213" y="13291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GeoNode</a:t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5703613" y="13291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GeoServer</a:t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7266013" y="13291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GeoTrellis</a:t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734778" y="1968050"/>
            <a:ext cx="16746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Mapbender</a:t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2578813" y="19680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mapproxy</a:t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4141213" y="19680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MapServer</a:t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5703613" y="19680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MobilityDB</a:t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7266013" y="19680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OSGeoLive</a:t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734778" y="2607000"/>
            <a:ext cx="16746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OWSLib</a:t>
            </a:r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2578813" y="26070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pdal</a:t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4141213" y="26070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pgRouting</a:t>
            </a:r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5703613" y="26070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PostGIS</a:t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7266013" y="26070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</a:t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734778" y="3245950"/>
            <a:ext cx="16746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pycsw</a:t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2578813" y="32459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pygeoapi</a:t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4141213" y="32459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QGIS</a:t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5703613" y="32459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Stetl</a:t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7266013" y="32459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ZOO-Project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822960" y="439167"/>
            <a:ext cx="7543800" cy="6050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Arial"/>
              <a:buNone/>
            </a:pPr>
            <a:r>
              <a:rPr lang="en" sz="3400"/>
              <a:t>Which Apache projects do you regularly contribute to?</a:t>
            </a:r>
            <a:endParaRPr sz="800"/>
          </a:p>
        </p:txBody>
      </p:sp>
      <p:sp>
        <p:nvSpPr>
          <p:cNvPr id="251" name="Google Shape;251;p35"/>
          <p:cNvSpPr/>
          <p:nvPr/>
        </p:nvSpPr>
        <p:spPr>
          <a:xfrm>
            <a:off x="822950" y="1835075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Activemq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822950" y="2440688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CXF</a:t>
            </a: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822950" y="30463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Karaf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822950" y="1297175"/>
            <a:ext cx="32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4587"/>
                </a:solidFill>
              </a:rPr>
              <a:t>Projects</a:t>
            </a:r>
            <a:endParaRPr b="1" sz="1800">
              <a:solidFill>
                <a:srgbClr val="1C4587"/>
              </a:solidFill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822950" y="36519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Tomcat</a:t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2712050" y="2440675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Jena</a:t>
            </a: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2712050" y="30463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</a:t>
            </a: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2712050" y="3651925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Superset</a:t>
            </a: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4809600" y="1297175"/>
            <a:ext cx="32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Work items for code sprint</a:t>
            </a:r>
            <a:endParaRPr b="1" sz="1800">
              <a:solidFill>
                <a:srgbClr val="38761D"/>
              </a:solidFill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5218350" y="1835075"/>
            <a:ext cx="2474700" cy="427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GeoSPARQL</a:t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5218350" y="2440700"/>
            <a:ext cx="2474700" cy="427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GeoSpatial Web</a:t>
            </a:r>
            <a:endParaRPr/>
          </a:p>
        </p:txBody>
      </p:sp>
      <p:cxnSp>
        <p:nvCxnSpPr>
          <p:cNvPr id="262" name="Google Shape;262;p35"/>
          <p:cNvCxnSpPr>
            <a:stCxn id="256" idx="3"/>
            <a:endCxn id="260" idx="1"/>
          </p:cNvCxnSpPr>
          <p:nvPr/>
        </p:nvCxnSpPr>
        <p:spPr>
          <a:xfrm flipH="1" rot="10800000">
            <a:off x="4104950" y="2048725"/>
            <a:ext cx="1113300" cy="6057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5"/>
          <p:cNvCxnSpPr>
            <a:stCxn id="256" idx="3"/>
            <a:endCxn id="261" idx="1"/>
          </p:cNvCxnSpPr>
          <p:nvPr/>
        </p:nvCxnSpPr>
        <p:spPr>
          <a:xfrm>
            <a:off x="4104950" y="2654425"/>
            <a:ext cx="1113300" cy="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5"/>
          <p:cNvSpPr/>
          <p:nvPr/>
        </p:nvSpPr>
        <p:spPr>
          <a:xfrm>
            <a:off x="5218350" y="3050300"/>
            <a:ext cx="2474700" cy="427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OGC filters (GeoAPI)</a:t>
            </a:r>
            <a:endParaRPr/>
          </a:p>
        </p:txBody>
      </p:sp>
      <p:cxnSp>
        <p:nvCxnSpPr>
          <p:cNvPr id="265" name="Google Shape;265;p35"/>
          <p:cNvCxnSpPr>
            <a:stCxn id="257" idx="3"/>
            <a:endCxn id="264" idx="1"/>
          </p:cNvCxnSpPr>
          <p:nvPr/>
        </p:nvCxnSpPr>
        <p:spPr>
          <a:xfrm>
            <a:off x="4104950" y="3260050"/>
            <a:ext cx="1113300" cy="39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822960" y="34528"/>
            <a:ext cx="7543800" cy="6050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Arial"/>
              <a:buNone/>
            </a:pPr>
            <a:r>
              <a:rPr lang="en" sz="3700"/>
              <a:t>How everything fits together [1]</a:t>
            </a:r>
            <a:endParaRPr sz="1100"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822960" y="808261"/>
            <a:ext cx="7543800" cy="35935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272" name="Google Shape;272;p36"/>
          <p:cNvSpPr/>
          <p:nvPr/>
        </p:nvSpPr>
        <p:spPr>
          <a:xfrm>
            <a:off x="2571600" y="2391288"/>
            <a:ext cx="9471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pygeoapi</a:t>
            </a:r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4066250" y="2974813"/>
            <a:ext cx="1057200" cy="427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OWSLib</a:t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2082075" y="1814175"/>
            <a:ext cx="11613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GeoServer</a:t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2082075" y="3124325"/>
            <a:ext cx="11613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MapServer</a:t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928050" y="13009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ldproxy</a:t>
            </a: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1178700" y="2547325"/>
            <a:ext cx="1233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GeoNetwork</a:t>
            </a:r>
            <a:endParaRPr/>
          </a:p>
        </p:txBody>
      </p:sp>
      <p:sp>
        <p:nvSpPr>
          <p:cNvPr id="278" name="Google Shape;278;p36"/>
          <p:cNvSpPr/>
          <p:nvPr/>
        </p:nvSpPr>
        <p:spPr>
          <a:xfrm>
            <a:off x="3924600" y="1672950"/>
            <a:ext cx="733200" cy="427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QGIS</a:t>
            </a:r>
            <a:endParaRPr/>
          </a:p>
        </p:txBody>
      </p:sp>
      <p:sp>
        <p:nvSpPr>
          <p:cNvPr id="279" name="Google Shape;279;p36"/>
          <p:cNvSpPr/>
          <p:nvPr/>
        </p:nvSpPr>
        <p:spPr>
          <a:xfrm>
            <a:off x="1029000" y="3701325"/>
            <a:ext cx="16923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NOAA EDR API</a:t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4368600" y="3791875"/>
            <a:ext cx="947100" cy="427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SIS</a:t>
            </a: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6334775" y="1013325"/>
            <a:ext cx="1814100" cy="4275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EDR API ETS</a:t>
            </a: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4368600" y="2294838"/>
            <a:ext cx="1264800" cy="427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GDAL/OGR</a:t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-33750" y="4219375"/>
            <a:ext cx="864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https://github.com/opengeospatial/joint-ogc-osgeo-asf-sprint-2021/blob/master/agenda-5-min-pitch.adoc</a:t>
            </a:r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5946325" y="2547325"/>
            <a:ext cx="290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Extracted from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4657800" y="1051050"/>
            <a:ext cx="11613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GeoNode</a:t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928050" y="1956675"/>
            <a:ext cx="9471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PyWPS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822960" y="34528"/>
            <a:ext cx="7543800" cy="605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822960" y="808261"/>
            <a:ext cx="7543800" cy="3593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75" y="0"/>
            <a:ext cx="7980277" cy="48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 txBox="1"/>
          <p:nvPr/>
        </p:nvSpPr>
        <p:spPr>
          <a:xfrm>
            <a:off x="895725" y="4401950"/>
            <a:ext cx="63687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https://github.com/opengeospatial/joint-ogc-osgeo-asf-sprint-2021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822960" y="34528"/>
            <a:ext cx="7543800" cy="605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822960" y="808261"/>
            <a:ext cx="7543800" cy="3593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05" y="0"/>
            <a:ext cx="7754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694500" y="4743300"/>
            <a:ext cx="66129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https://gitter.im/opengeospatial/joint-ogc-osgeo-asf-sprint-2021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822960" y="34528"/>
            <a:ext cx="7543800" cy="6050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Arial"/>
              <a:buNone/>
            </a:pPr>
            <a:r>
              <a:rPr lang="en" sz="3700"/>
              <a:t>Questions and Answers</a:t>
            </a:r>
            <a:endParaRPr sz="1100"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822960" y="2010103"/>
            <a:ext cx="7543800" cy="23917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476250" lvl="0" marL="635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500"/>
              <a:buChar char=" "/>
            </a:pPr>
            <a:r>
              <a:rPr lang="en" sz="7500"/>
              <a:t>?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822960" y="34528"/>
            <a:ext cx="7543800" cy="6050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Arial"/>
              <a:buNone/>
            </a:pPr>
            <a:r>
              <a:rPr lang="en" sz="3700"/>
              <a:t>Thank you</a:t>
            </a:r>
            <a:endParaRPr sz="1100"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822960" y="808261"/>
            <a:ext cx="7543800" cy="35935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88900" lvl="0" marL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en" sz="1100"/>
              <a:t>See you, virtually, on Wednesday 17 February 2021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822960" y="34528"/>
            <a:ext cx="7543800" cy="6050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Arial"/>
              <a:buNone/>
            </a:pPr>
            <a:r>
              <a:rPr lang="en" sz="3700"/>
              <a:t>Webinar Agenda</a:t>
            </a:r>
            <a:endParaRPr sz="1100"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822960" y="808261"/>
            <a:ext cx="7543800" cy="35935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20650" lvl="0" marL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" sz="1600"/>
              <a:t>Welcome Remarks</a:t>
            </a:r>
            <a:endParaRPr sz="1600"/>
          </a:p>
          <a:p>
            <a:pPr indent="-120650" lvl="0" marL="635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900"/>
              <a:buChar char=" "/>
            </a:pPr>
            <a:r>
              <a:rPr lang="en" sz="1600"/>
              <a:t>Sponsor Remarks</a:t>
            </a:r>
            <a:endParaRPr sz="1600"/>
          </a:p>
          <a:p>
            <a:pPr indent="-120650" lvl="0" marL="635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900"/>
              <a:buChar char=" "/>
            </a:pPr>
            <a:r>
              <a:rPr lang="en" sz="1600"/>
              <a:t>Overview of participating OGC standards working groups</a:t>
            </a:r>
            <a:endParaRPr sz="1600"/>
          </a:p>
          <a:p>
            <a:pPr indent="-120650" lvl="0" marL="635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900"/>
              <a:buChar char=" "/>
            </a:pPr>
            <a:r>
              <a:rPr lang="en" sz="1600"/>
              <a:t>Overview of participating OSGeo projects</a:t>
            </a:r>
            <a:endParaRPr sz="1600"/>
          </a:p>
          <a:p>
            <a:pPr indent="-120650" lvl="0" marL="635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900"/>
              <a:buChar char=" "/>
            </a:pPr>
            <a:r>
              <a:rPr lang="en" sz="1600"/>
              <a:t>Overview of participating ASF projects</a:t>
            </a:r>
            <a:endParaRPr sz="1600"/>
          </a:p>
          <a:p>
            <a:pPr indent="-120650" lvl="0" marL="635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900"/>
              <a:buChar char=" "/>
            </a:pPr>
            <a:r>
              <a:rPr lang="en" sz="1600"/>
              <a:t>Questions &amp; Answers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822960" y="34528"/>
            <a:ext cx="7543800" cy="6050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Arial"/>
              <a:buNone/>
            </a:pPr>
            <a:r>
              <a:rPr lang="en" sz="3700"/>
              <a:t>Invitation</a:t>
            </a:r>
            <a:endParaRPr sz="1100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822960" y="808261"/>
            <a:ext cx="7543800" cy="35935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14300" lvl="0" marL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" sz="1500"/>
              <a:t>The Open Geospatial Consortium (OGC), the Apache Software Foundation (ASF), and Open Source Geospatial Foundation (OSGeo) invite software developers to a joint Virtual Code Sprint on:</a:t>
            </a:r>
            <a:endParaRPr sz="1500"/>
          </a:p>
          <a:p>
            <a:pPr indent="-165100" lvl="1" marL="2921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600"/>
              <a:buChar char="◦"/>
            </a:pPr>
            <a:r>
              <a:rPr lang="en" sz="1500"/>
              <a:t>February 17th, 2021 from 7:00am EST until 5:30pm US Eastern Time. </a:t>
            </a:r>
            <a:endParaRPr sz="1500"/>
          </a:p>
          <a:p>
            <a:pPr indent="-165100" lvl="1" marL="292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◦"/>
            </a:pPr>
            <a:r>
              <a:rPr lang="en" sz="1500"/>
              <a:t>February 18th, 2021 from 7:00am EST until 5:30pm US Eastern Time. </a:t>
            </a:r>
            <a:endParaRPr sz="1500"/>
          </a:p>
          <a:p>
            <a:pPr indent="-165100" lvl="1" marL="292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◦"/>
            </a:pPr>
            <a:r>
              <a:rPr lang="en" sz="1500"/>
              <a:t>February 19th, 2021 from 7:00am EST until 5:30pm US Eastern Time. </a:t>
            </a:r>
            <a:endParaRPr sz="1500"/>
          </a:p>
          <a:p>
            <a:pPr indent="0" lvl="0" marL="635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-114300" lvl="0" marL="635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800"/>
              <a:buChar char=" "/>
            </a:pPr>
            <a:r>
              <a:rPr b="1" lang="en" sz="1500"/>
              <a:t>What is a Code Sprint?</a:t>
            </a:r>
            <a:endParaRPr sz="1500"/>
          </a:p>
          <a:p>
            <a:pPr indent="-114300" lvl="0" marL="635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800"/>
              <a:buChar char=" "/>
            </a:pPr>
            <a:r>
              <a:rPr lang="en" sz="1500"/>
              <a:t>A collaborative and inclusive event driven by innovative and rapid programming with minimum process and organization constraints to support the development of new applications and open standards. (source: OGC Innovation Program policy)</a:t>
            </a:r>
            <a:endParaRPr sz="1500"/>
          </a:p>
          <a:p>
            <a:pPr indent="0" lvl="0" marL="635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635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6350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822960" y="34528"/>
            <a:ext cx="7543800" cy="6050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Arial"/>
              <a:buNone/>
            </a:pPr>
            <a:r>
              <a:rPr lang="en" sz="3700"/>
              <a:t>Sponsors’ Remarks</a:t>
            </a:r>
            <a:endParaRPr sz="1100"/>
          </a:p>
        </p:txBody>
      </p:sp>
      <p:grpSp>
        <p:nvGrpSpPr>
          <p:cNvPr id="168" name="Google Shape;168;p28"/>
          <p:cNvGrpSpPr/>
          <p:nvPr/>
        </p:nvGrpSpPr>
        <p:grpSpPr>
          <a:xfrm>
            <a:off x="1055075" y="3176911"/>
            <a:ext cx="5987562" cy="695503"/>
            <a:chOff x="1406766" y="4235881"/>
            <a:chExt cx="7983416" cy="927337"/>
          </a:xfrm>
        </p:grpSpPr>
        <p:pic>
          <p:nvPicPr>
            <p:cNvPr descr="Logo&#10;&#10;Description automatically generated with low confidence" id="169" name="Google Shape;16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45787" y="4235881"/>
              <a:ext cx="3444395" cy="9273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8"/>
            <p:cNvSpPr txBox="1"/>
            <p:nvPr/>
          </p:nvSpPr>
          <p:spPr>
            <a:xfrm>
              <a:off x="1406766" y="4437933"/>
              <a:ext cx="2801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Silver Sponsor:</a:t>
              </a:r>
              <a:endParaRPr sz="1100"/>
            </a:p>
          </p:txBody>
        </p:sp>
      </p:grpSp>
      <p:grpSp>
        <p:nvGrpSpPr>
          <p:cNvPr id="171" name="Google Shape;171;p28"/>
          <p:cNvGrpSpPr/>
          <p:nvPr/>
        </p:nvGrpSpPr>
        <p:grpSpPr>
          <a:xfrm>
            <a:off x="1055077" y="747838"/>
            <a:ext cx="7311683" cy="1599106"/>
            <a:chOff x="1406769" y="997117"/>
            <a:chExt cx="9748911" cy="2132141"/>
          </a:xfrm>
        </p:grpSpPr>
        <p:sp>
          <p:nvSpPr>
            <p:cNvPr id="172" name="Google Shape;172;p28"/>
            <p:cNvSpPr txBox="1"/>
            <p:nvPr/>
          </p:nvSpPr>
          <p:spPr>
            <a:xfrm>
              <a:off x="1406769" y="1801578"/>
              <a:ext cx="2883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Gold Sponsor:</a:t>
              </a:r>
              <a:endParaRPr sz="1100"/>
            </a:p>
          </p:txBody>
        </p:sp>
        <p:pic>
          <p:nvPicPr>
            <p:cNvPr descr="Logo, company name&#10;&#10;Description automatically generated" id="173" name="Google Shape;17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62928" y="997117"/>
              <a:ext cx="6792752" cy="21321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4974" y="76525"/>
            <a:ext cx="3707100" cy="605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Agenda</a:t>
            </a:r>
            <a:endParaRPr/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34974" y="1705500"/>
            <a:ext cx="3707100" cy="605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Day 1 - February 17th</a:t>
            </a:r>
            <a:endParaRPr sz="27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74" y="152400"/>
            <a:ext cx="5097126" cy="447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4974" y="76525"/>
            <a:ext cx="3707100" cy="605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Agenda</a:t>
            </a:r>
            <a:endParaRPr/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34974" y="1705500"/>
            <a:ext cx="3707100" cy="605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Day 2 - February 18th</a:t>
            </a:r>
            <a:endParaRPr sz="2700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474" y="814350"/>
            <a:ext cx="5097127" cy="309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4974" y="76525"/>
            <a:ext cx="3707100" cy="605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Agenda</a:t>
            </a:r>
            <a:endParaRPr/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34974" y="1705500"/>
            <a:ext cx="3707100" cy="605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Day 3 - February 19th</a:t>
            </a:r>
            <a:endParaRPr sz="2700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74" y="847350"/>
            <a:ext cx="5097127" cy="344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4975" y="76525"/>
            <a:ext cx="7914600" cy="605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 </a:t>
            </a:r>
            <a:r>
              <a:rPr lang="en"/>
              <a:t>Agendas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297400" y="1973425"/>
            <a:ext cx="34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 example</a:t>
            </a:r>
            <a:endParaRPr sz="2300"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25" y="547125"/>
            <a:ext cx="4333404" cy="41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822960" y="439167"/>
            <a:ext cx="7543800" cy="6050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Arial"/>
              <a:buNone/>
            </a:pPr>
            <a:r>
              <a:rPr lang="en" sz="3200"/>
              <a:t>Which OGC Standards Working Groups do you regularly contribute to?</a:t>
            </a:r>
            <a:endParaRPr sz="600"/>
          </a:p>
        </p:txBody>
      </p:sp>
      <p:sp>
        <p:nvSpPr>
          <p:cNvPr id="207" name="Google Shape;207;p33"/>
          <p:cNvSpPr/>
          <p:nvPr/>
        </p:nvSpPr>
        <p:spPr>
          <a:xfrm>
            <a:off x="2556925" y="16208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GeoAPI</a:t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2556925" y="22914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OGC API - Tiles</a:t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4375438" y="16065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OGC API - Common</a:t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4375438" y="2275375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OGC API - Records</a:t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6159675" y="1606500"/>
            <a:ext cx="1493400" cy="1126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OGC API - Environmental Data Retrieval</a:t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738388" y="1636925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OGC API - Processes</a:t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738388" y="2275375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OGC API - Features</a:t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2556925" y="28863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GeoPose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2556925" y="355690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GeoPackage</a:t>
            </a: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4375438" y="2871950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OGC API - Coverages</a:t>
            </a: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6159676" y="2939625"/>
            <a:ext cx="14934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OGC API - Styles</a:t>
            </a:r>
            <a:endParaRPr/>
          </a:p>
        </p:txBody>
      </p:sp>
      <p:sp>
        <p:nvSpPr>
          <p:cNvPr id="218" name="Google Shape;218;p33"/>
          <p:cNvSpPr/>
          <p:nvPr/>
        </p:nvSpPr>
        <p:spPr>
          <a:xfrm>
            <a:off x="6193963" y="3540825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MapML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738388" y="3540825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GeoXACML</a:t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4375450" y="3540825"/>
            <a:ext cx="1392900" cy="427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