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pdf" ContentType="application/pd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44975-97F2-9C4B-9583-78EC1E6DEAA7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8EEB-6E11-4A4F-8133-ECC0D449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company increases its capital as a result of the increase in the price of labor.</a:t>
            </a:r>
          </a:p>
          <a:p>
            <a:pPr lvl="1"/>
            <a:r>
              <a:rPr lang="en-US" dirty="0" smtClean="0"/>
              <a:t>Managers reevaluate the production process, optimize it and innovate.</a:t>
            </a:r>
          </a:p>
          <a:p>
            <a:pPr lvl="1"/>
            <a:r>
              <a:rPr lang="en-US" dirty="0" smtClean="0"/>
              <a:t>A firm seeks ways to decrease its production costs.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48EEB-6E11-4A4F-8133-ECC0D4493A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9C005E-6DF1-5043-B929-8B6F64D983A2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A0A81B-3317-4944-BE99-31C5311D40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Regultion</a:t>
            </a:r>
            <a:r>
              <a:rPr lang="en-US" dirty="0" smtClean="0"/>
              <a:t> and Deregulation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Koba</a:t>
            </a:r>
            <a:r>
              <a:rPr lang="en-US" dirty="0" smtClean="0"/>
              <a:t> </a:t>
            </a:r>
            <a:r>
              <a:rPr lang="en-US" dirty="0" err="1" smtClean="0"/>
              <a:t>Khitalishvili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4"/>
    </mc:Choice>
    <mc:Fallback>
      <p:transition xmlns:p14="http://schemas.microsoft.com/office/powerpoint/2010/main" spd="slow" advTm="40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Current </a:t>
            </a:r>
            <a:r>
              <a:rPr lang="en-US" dirty="0"/>
              <a:t>P</a:t>
            </a:r>
            <a:r>
              <a:rPr lang="en-US" dirty="0" smtClean="0"/>
              <a:t>opulation Survey (CPS) from the US Bureau of Labor (BLS)</a:t>
            </a:r>
          </a:p>
          <a:p>
            <a:r>
              <a:rPr lang="en-US" dirty="0"/>
              <a:t>Monthly Retail and Trade Survey (MRTS) offered by the United State Census Bureau (USCB)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Survey of Business Owner’s offered by USCB UNAVAILABLE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Look</a:t>
            </a:r>
            <a:endParaRPr lang="en-US" dirty="0"/>
          </a:p>
        </p:txBody>
      </p:sp>
      <p:pic>
        <p:nvPicPr>
          <p:cNvPr id="4" name="Content Placeholder 3" descr="out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Requires="ma"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</mc:Choice>
          <mc:Fallback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</mc:Fallback>
        </mc:AlternateContent>
        <p:spPr>
          <a:xfrm>
            <a:off x="397871" y="3066439"/>
            <a:ext cx="8288929" cy="1342017"/>
          </a:xfrm>
        </p:spPr>
      </p:pic>
      <p:sp>
        <p:nvSpPr>
          <p:cNvPr id="6" name="TextBox 5"/>
          <p:cNvSpPr txBox="1"/>
          <p:nvPr/>
        </p:nvSpPr>
        <p:spPr>
          <a:xfrm>
            <a:off x="457200" y="2539733"/>
            <a:ext cx="40831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Current Population </a:t>
            </a:r>
            <a:r>
              <a:rPr lang="en-US" sz="2600" dirty="0"/>
              <a:t>S</a:t>
            </a:r>
            <a:r>
              <a:rPr lang="en-US" sz="2600" dirty="0" smtClean="0"/>
              <a:t>urvey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837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My topic: 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88" y="2249488"/>
            <a:ext cx="7897023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23487" y="1515679"/>
            <a:ext cx="7897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1. Distribution of workers by hourly wage in PA in Food services and Drinking Places industry in 2007,2008,2010, and 2011</a:t>
            </a:r>
          </a:p>
        </p:txBody>
      </p:sp>
    </p:spTree>
    <p:extLst>
      <p:ext uri="{BB962C8B-B14F-4D97-AF65-F5344CB8AC3E}">
        <p14:creationId xmlns:p14="http://schemas.microsoft.com/office/powerpoint/2010/main" val="71655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72" y="2249488"/>
            <a:ext cx="594165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2. Proportions of workers working at or above $7.25 and below $7.25 in Food services and Drinking Places industry in PA during period January 2005 to December 2012; blue line is trend</a:t>
            </a:r>
          </a:p>
        </p:txBody>
      </p:sp>
    </p:spTree>
    <p:extLst>
      <p:ext uri="{BB962C8B-B14F-4D97-AF65-F5344CB8AC3E}">
        <p14:creationId xmlns:p14="http://schemas.microsoft.com/office/powerpoint/2010/main" val="110796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19" y="378194"/>
            <a:ext cx="8229600" cy="1066800"/>
          </a:xfrm>
        </p:spPr>
        <p:txBody>
          <a:bodyPr/>
          <a:lstStyle/>
          <a:p>
            <a:r>
              <a:rPr lang="en-US" dirty="0" smtClean="0"/>
              <a:t>My topic: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6" y="1792361"/>
            <a:ext cx="8254034" cy="47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topic: Issues and carrying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concern</a:t>
            </a:r>
          </a:p>
          <a:p>
            <a:pPr lvl="1"/>
            <a:r>
              <a:rPr lang="en-US" dirty="0" smtClean="0"/>
              <a:t>Limited availability</a:t>
            </a:r>
          </a:p>
          <a:p>
            <a:pPr lvl="1"/>
            <a:r>
              <a:rPr lang="en-US" dirty="0" smtClean="0"/>
              <a:t>Quality </a:t>
            </a:r>
          </a:p>
          <a:p>
            <a:r>
              <a:rPr lang="en-US" dirty="0" smtClean="0"/>
              <a:t>Choosing the right </a:t>
            </a:r>
            <a:r>
              <a:rPr lang="en-US" dirty="0" err="1" smtClean="0"/>
              <a:t>regressors</a:t>
            </a:r>
            <a:r>
              <a:rPr lang="en-US" dirty="0" smtClean="0"/>
              <a:t> for the model</a:t>
            </a:r>
          </a:p>
          <a:p>
            <a:pPr lvl="1"/>
            <a:r>
              <a:rPr lang="en-US" dirty="0" smtClean="0"/>
              <a:t>Time series approach</a:t>
            </a:r>
          </a:p>
          <a:p>
            <a:pPr lvl="1"/>
            <a:r>
              <a:rPr lang="en-US" dirty="0" smtClean="0"/>
              <a:t>Cross-sectional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4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Card, David Edward and A. B. Krueger. "Minimum Wages and Employment: A Case</a:t>
            </a:r>
            <a:r>
              <a:rPr lang="en-US" sz="2100" dirty="0" smtClean="0"/>
              <a:t> Study </a:t>
            </a:r>
            <a:r>
              <a:rPr lang="en-US" sz="2100" dirty="0"/>
              <a:t>of the Fast Food Industry in New Jersey and Pennsylvania." The American economic review 84.4 (1994): 772-93. Print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/>
              <a:t>McKee, Michael, and E. G. West. "Monopsony and "Shock" Arguments for Minimum</a:t>
            </a:r>
            <a:r>
              <a:rPr lang="en-US" sz="2100" dirty="0" smtClean="0"/>
              <a:t> Wages</a:t>
            </a:r>
            <a:r>
              <a:rPr lang="en-US" sz="2100" dirty="0"/>
              <a:t>." Southern economic journal 46.3 (1980): 883-91. Print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/>
              <a:t>US Department of Labor. </a:t>
            </a:r>
            <a:r>
              <a:rPr lang="en-US" sz="2100" i="1" dirty="0"/>
              <a:t>Changes in basic minimum wage in non-farm employment</a:t>
            </a:r>
            <a:r>
              <a:rPr lang="en-US" sz="2100" i="1" dirty="0" smtClean="0"/>
              <a:t> under </a:t>
            </a:r>
            <a:r>
              <a:rPr lang="en-US" sz="2100" i="1" dirty="0"/>
              <a:t>state law: selected years 1968 to 2013. </a:t>
            </a:r>
            <a:r>
              <a:rPr lang="en-US" sz="2100" dirty="0"/>
              <a:t>Office of Communications Wage and Hour Division U.S. Department of Labor. Available at:</a:t>
            </a:r>
            <a:endParaRPr lang="en-US" sz="2100" dirty="0" smtClean="0"/>
          </a:p>
          <a:p>
            <a:pPr marL="109728" indent="0">
              <a:buNone/>
            </a:pPr>
            <a:r>
              <a:rPr lang="en-US" sz="2100" dirty="0" smtClean="0"/>
              <a:t>    http</a:t>
            </a:r>
            <a:r>
              <a:rPr lang="en-US" sz="2100" dirty="0"/>
              <a:t>://</a:t>
            </a:r>
            <a:r>
              <a:rPr lang="en-US" sz="2100" dirty="0" err="1"/>
              <a:t>www.dol.gov</a:t>
            </a:r>
            <a:r>
              <a:rPr lang="en-US" sz="2100" dirty="0"/>
              <a:t>/</a:t>
            </a:r>
            <a:r>
              <a:rPr lang="en-US" sz="2100" dirty="0" err="1"/>
              <a:t>whd</a:t>
            </a:r>
            <a:r>
              <a:rPr lang="en-US" sz="2100" dirty="0"/>
              <a:t>/state/</a:t>
            </a:r>
            <a:r>
              <a:rPr lang="en-US" sz="2100" dirty="0" err="1"/>
              <a:t>stateMinWageHis.htm</a:t>
            </a:r>
            <a:endParaRPr lang="en-US" sz="2100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8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research on regulation and deregulation</a:t>
            </a:r>
          </a:p>
          <a:p>
            <a:pPr lvl="1"/>
            <a:r>
              <a:rPr lang="en-US" sz="2000" dirty="0" smtClean="0"/>
              <a:t>The impact of utility deregulation in Arizona (</a:t>
            </a:r>
            <a:r>
              <a:rPr lang="en-US" sz="2000" dirty="0" err="1" smtClean="0"/>
              <a:t>Macfie</a:t>
            </a:r>
            <a:r>
              <a:rPr lang="en-US" sz="2000" dirty="0" smtClean="0"/>
              <a:t>, 2008)</a:t>
            </a:r>
          </a:p>
          <a:p>
            <a:pPr lvl="1"/>
            <a:r>
              <a:rPr lang="en-US" sz="2000" dirty="0" smtClean="0"/>
              <a:t>Minimum </a:t>
            </a:r>
            <a:r>
              <a:rPr lang="en-US" sz="2000" dirty="0"/>
              <a:t>Wages and Employment: A Case Study of the Fast-Food Industry in New </a:t>
            </a:r>
            <a:r>
              <a:rPr lang="en-US" sz="2000" dirty="0" smtClean="0"/>
              <a:t>Jersey and Pennsylvania (Card and Krueger, 1994)</a:t>
            </a:r>
          </a:p>
          <a:p>
            <a:r>
              <a:rPr lang="en-US" dirty="0" smtClean="0"/>
              <a:t>My topic</a:t>
            </a:r>
          </a:p>
          <a:p>
            <a:pPr lvl="2"/>
            <a:r>
              <a:rPr lang="en-US" dirty="0" smtClean="0"/>
              <a:t>Minimum wage argument</a:t>
            </a:r>
          </a:p>
          <a:p>
            <a:pPr lvl="2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</a:t>
            </a:r>
            <a:r>
              <a:rPr lang="en-US" dirty="0"/>
              <a:t>deregulation in Arizona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z="2000" dirty="0"/>
              <a:t>MACFIE, BRIAN P. "The Impact of Utility Deregulation in Arizona." </a:t>
            </a:r>
            <a:r>
              <a:rPr lang="en-US" sz="2000" i="1" dirty="0"/>
              <a:t>Contemporary Economic Policy</a:t>
            </a:r>
            <a:r>
              <a:rPr lang="en-US" sz="2000" dirty="0"/>
              <a:t> 26.2 (2008): 335-50. Print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dirty="0" smtClean="0"/>
              <a:t>Deregulation of utility prices (</a:t>
            </a:r>
            <a:r>
              <a:rPr lang="en-US" dirty="0" err="1" smtClean="0"/>
              <a:t>gas,eletricity</a:t>
            </a:r>
            <a:r>
              <a:rPr lang="en-US" dirty="0" smtClean="0"/>
              <a:t>) to increase short term price elasticity and industry competitiveness</a:t>
            </a:r>
          </a:p>
          <a:p>
            <a:endParaRPr lang="en-US" dirty="0" smtClean="0"/>
          </a:p>
          <a:p>
            <a:r>
              <a:rPr lang="en-US" dirty="0" smtClean="0"/>
              <a:t>Used time series natural log transform OLS model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rice has for gas and electricity has not become significantly more elastic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food industry in NJ and 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Card, David Edward and A. B. Krueger. "Minimum Wages and Employment: A Case</a:t>
            </a:r>
            <a:r>
              <a:rPr lang="en-US" sz="2000" dirty="0" smtClean="0"/>
              <a:t> Study </a:t>
            </a:r>
            <a:r>
              <a:rPr lang="en-US" sz="2000" dirty="0"/>
              <a:t>of the Fast Food Industry in New Jersey and Pennsylvania." The American economic review 84.4 (1994): 772-93. Print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Surveyed 410 restaurants before and after wage increase that appeared on April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1992 (from $</a:t>
            </a:r>
            <a:r>
              <a:rPr lang="en-US" sz="2000" dirty="0"/>
              <a:t>4.25 to $5.05</a:t>
            </a:r>
            <a:r>
              <a:rPr lang="en-US" sz="2000" dirty="0" smtClean="0"/>
              <a:t> )</a:t>
            </a:r>
          </a:p>
          <a:p>
            <a:endParaRPr lang="en-US" sz="2000" dirty="0" smtClean="0"/>
          </a:p>
          <a:p>
            <a:r>
              <a:rPr lang="en-US" sz="2000" dirty="0" smtClean="0"/>
              <a:t>Found little correlation between minimum wage increase and changes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0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the Increase of the Minimum Wage on the Food Services and Drinking Places Industry in Pennsylvania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Primary source:</a:t>
            </a:r>
          </a:p>
          <a:p>
            <a:pPr lvl="1"/>
            <a:r>
              <a:rPr lang="en-US" sz="2000" dirty="0" smtClean="0"/>
              <a:t>Minimum </a:t>
            </a:r>
            <a:r>
              <a:rPr lang="en-US" sz="2000" dirty="0"/>
              <a:t>Wages and Employment: A Case Study of the Fast-Food Industry in New Jersey and Pennsylvania (Card and Krueger, 1994)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topic: Minimum </a:t>
            </a:r>
            <a:r>
              <a:rPr lang="en-US" dirty="0"/>
              <a:t>W</a:t>
            </a:r>
            <a:r>
              <a:rPr lang="en-US" dirty="0" smtClean="0"/>
              <a:t>age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Monopsony</a:t>
            </a:r>
          </a:p>
          <a:p>
            <a:pPr lvl="1"/>
            <a:r>
              <a:rPr lang="en-US" dirty="0"/>
              <a:t>market form in which only one buyer interfaces with many sellers</a:t>
            </a:r>
            <a:r>
              <a:rPr lang="en-US" dirty="0" smtClean="0"/>
              <a:t>.(Wikipedia)</a:t>
            </a:r>
          </a:p>
          <a:p>
            <a:endParaRPr lang="en-US" dirty="0" smtClean="0"/>
          </a:p>
          <a:p>
            <a:r>
              <a:rPr lang="en-US" dirty="0" smtClean="0"/>
              <a:t>Shock theory</a:t>
            </a:r>
          </a:p>
          <a:p>
            <a:pPr lvl="1"/>
            <a:r>
              <a:rPr lang="en-US" dirty="0" smtClean="0"/>
              <a:t>Increase in the price of labor “shocks the firms and forces them to (1) optimize production,(2) innovate, (3) reduce costs.(West and McKee,1980)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8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Minimum wage argument: Monopsony</a:t>
            </a:r>
            <a:endParaRPr lang="en-US" dirty="0"/>
          </a:p>
        </p:txBody>
      </p:sp>
      <p:pic>
        <p:nvPicPr>
          <p:cNvPr id="4" name="Content Placeholder 3" descr="300px-Monopsony-static-partial-equilibrium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06663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89398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wage argument: Monopsony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Nine out of thirteen studies conducted before 1980 find little to no empirical evidence that backs up the monopsony model, hence, the monopsony argument is inconclusive (West and McKee, 1980).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58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wage argument: Shock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increase in productivity after the increase in minimum wage may happen due several factors such as (West and McKee, 1980): </a:t>
            </a:r>
            <a:endParaRPr lang="en-US" dirty="0" smtClean="0"/>
          </a:p>
          <a:p>
            <a:pPr lvl="1"/>
            <a:r>
              <a:rPr lang="en-US" dirty="0" smtClean="0"/>
              <a:t>Labor for capital substitution.</a:t>
            </a:r>
          </a:p>
          <a:p>
            <a:pPr lvl="1"/>
            <a:r>
              <a:rPr lang="en-US" dirty="0" smtClean="0"/>
              <a:t>Optimization and innovation.</a:t>
            </a:r>
          </a:p>
          <a:p>
            <a:pPr lvl="1"/>
            <a:r>
              <a:rPr lang="en-US" dirty="0" smtClean="0"/>
              <a:t>Reduction of production </a:t>
            </a:r>
            <a:r>
              <a:rPr lang="en-US" dirty="0"/>
              <a:t>costs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Has not been proven empirically either</a:t>
            </a:r>
          </a:p>
          <a:p>
            <a:pPr marL="109728" indent="0">
              <a:buNone/>
            </a:pPr>
            <a:r>
              <a:rPr lang="en-US" dirty="0" smtClean="0"/>
              <a:t>(West and McKie,1980)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54</TotalTime>
  <Words>758</Words>
  <Application>Microsoft Macintosh PowerPoint</Application>
  <PresentationFormat>On-screen Show (4:3)</PresentationFormat>
  <Paragraphs>78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Regultion and Deregulation</vt:lpstr>
      <vt:lpstr>Agenda</vt:lpstr>
      <vt:lpstr>Utility deregulation in Arizona </vt:lpstr>
      <vt:lpstr>Fast food industry in NJ and PA</vt:lpstr>
      <vt:lpstr>My topic</vt:lpstr>
      <vt:lpstr>My topic: Minimum Wage Argument</vt:lpstr>
      <vt:lpstr>Minimum wage argument: Monopsony</vt:lpstr>
      <vt:lpstr>Minimum wage argument: Monopsony</vt:lpstr>
      <vt:lpstr>Minimum wage argument: Shock</vt:lpstr>
      <vt:lpstr>My Topic: Data</vt:lpstr>
      <vt:lpstr>Data: Look</vt:lpstr>
      <vt:lpstr>My topic: Methodology</vt:lpstr>
      <vt:lpstr>PowerPoint Presentation</vt:lpstr>
      <vt:lpstr>My topic: Methodology</vt:lpstr>
      <vt:lpstr>My topic: Issues and carrying on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Regultion and Deregulation</dc:title>
  <dc:creator>Dostre</dc:creator>
  <cp:lastModifiedBy>Dostre</cp:lastModifiedBy>
  <cp:revision>5</cp:revision>
  <dcterms:created xsi:type="dcterms:W3CDTF">2014-05-02T19:00:24Z</dcterms:created>
  <dcterms:modified xsi:type="dcterms:W3CDTF">2014-05-02T19:55:05Z</dcterms:modified>
</cp:coreProperties>
</file>