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2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60"/>
  </p:notesMasterIdLst>
  <p:sldIdLst>
    <p:sldId id="262" r:id="rId2"/>
    <p:sldId id="263" r:id="rId3"/>
    <p:sldId id="339" r:id="rId4"/>
    <p:sldId id="326" r:id="rId5"/>
    <p:sldId id="327" r:id="rId6"/>
    <p:sldId id="268" r:id="rId7"/>
    <p:sldId id="331" r:id="rId8"/>
    <p:sldId id="340" r:id="rId9"/>
    <p:sldId id="266" r:id="rId10"/>
    <p:sldId id="330" r:id="rId11"/>
    <p:sldId id="325" r:id="rId12"/>
    <p:sldId id="272" r:id="rId13"/>
    <p:sldId id="270" r:id="rId14"/>
    <p:sldId id="273" r:id="rId15"/>
    <p:sldId id="276" r:id="rId16"/>
    <p:sldId id="277" r:id="rId17"/>
    <p:sldId id="278" r:id="rId18"/>
    <p:sldId id="321" r:id="rId19"/>
    <p:sldId id="280" r:id="rId20"/>
    <p:sldId id="283" r:id="rId21"/>
    <p:sldId id="282" r:id="rId22"/>
    <p:sldId id="284" r:id="rId23"/>
    <p:sldId id="285" r:id="rId24"/>
    <p:sldId id="351" r:id="rId25"/>
    <p:sldId id="352" r:id="rId26"/>
    <p:sldId id="296" r:id="rId27"/>
    <p:sldId id="297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50" r:id="rId45"/>
    <p:sldId id="353" r:id="rId46"/>
    <p:sldId id="341" r:id="rId47"/>
    <p:sldId id="342" r:id="rId48"/>
    <p:sldId id="343" r:id="rId49"/>
    <p:sldId id="348" r:id="rId50"/>
    <p:sldId id="349" r:id="rId51"/>
    <p:sldId id="368" r:id="rId52"/>
    <p:sldId id="369" r:id="rId53"/>
    <p:sldId id="370" r:id="rId54"/>
    <p:sldId id="371" r:id="rId55"/>
    <p:sldId id="372" r:id="rId56"/>
    <p:sldId id="373" r:id="rId57"/>
    <p:sldId id="377" r:id="rId58"/>
    <p:sldId id="37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E2F"/>
    <a:srgbClr val="FFFFFF"/>
    <a:srgbClr val="C000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1705" autoAdjust="0"/>
  </p:normalViewPr>
  <p:slideViewPr>
    <p:cSldViewPr snapToGrid="0">
      <p:cViewPr varScale="1">
        <p:scale>
          <a:sx n="89" d="100"/>
          <a:sy n="89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2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23994408413632548"/>
          <c:w val="0.96980676328502402"/>
          <c:h val="0.36140115558445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动作a1的奖励次数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64A-4951-8586-8211523E79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5">
                  <c:v>8</c:v>
                </c:pt>
                <c:pt idx="7">
                  <c:v>0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4A-4951-8586-8211523E79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dirty="0"/>
                  <a:t>奖励值</a:t>
                </a:r>
              </a:p>
            </c:rich>
          </c:tx>
          <c:layout>
            <c:manualLayout>
              <c:xMode val="edge"/>
              <c:yMode val="edge"/>
              <c:x val="0.45690634065478652"/>
              <c:y val="0.80000000000000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0"/>
              <c:y val="0.10456392277186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3.73494313703046E-3"/>
          <c:w val="1"/>
          <c:h val="0.111916380662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23994408413632548"/>
          <c:w val="0.96980676328502402"/>
          <c:h val="0.36140115558445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动作a3的奖励次数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52C-4071-8D47-BD48BED860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2C-4071-8D47-BD48BED86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dirty="0"/>
                  <a:t>奖励值</a:t>
                </a:r>
              </a:p>
            </c:rich>
          </c:tx>
          <c:layout>
            <c:manualLayout>
              <c:xMode val="edge"/>
              <c:yMode val="edge"/>
              <c:x val="0.45690634065478652"/>
              <c:y val="0.80000000000000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0"/>
              <c:y val="0.10456392277186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3.73494313703046E-3"/>
          <c:w val="1"/>
          <c:h val="0.111916380662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23994408413632548"/>
          <c:w val="0.96980676328502402"/>
          <c:h val="0.36140115558445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动作a2的奖励次数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E9-4C44-BC10-2520ABBB89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3">
                  <c:v>1</c:v>
                </c:pt>
                <c:pt idx="5">
                  <c:v>2</c:v>
                </c:pt>
                <c:pt idx="7">
                  <c:v>4</c:v>
                </c:pt>
                <c:pt idx="9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E9-4C44-BC10-2520ABBB89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dirty="0"/>
                  <a:t>奖励值</a:t>
                </a:r>
              </a:p>
            </c:rich>
          </c:tx>
          <c:layout>
            <c:manualLayout>
              <c:xMode val="edge"/>
              <c:yMode val="edge"/>
              <c:x val="0.45690634065478652"/>
              <c:y val="0.80000000000000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0"/>
              <c:y val="0.10456392277186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3.73494313703046E-3"/>
          <c:w val="1"/>
          <c:h val="0.111916380662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23994408413632548"/>
          <c:w val="0.96980676328502402"/>
          <c:h val="0.36140115558445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动作a1的奖励次数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-4.2116472835894294E-17"/>
                  <c:y val="3.520616745522475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54-4AA5-803E-A9A08E712C5F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EE3-478E-9293-042F713DEE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5">
                  <c:v>8</c:v>
                </c:pt>
                <c:pt idx="7">
                  <c:v>0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E3-478E-9293-042F713DE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dirty="0"/>
                  <a:t>奖励值</a:t>
                </a:r>
              </a:p>
            </c:rich>
          </c:tx>
          <c:layout>
            <c:manualLayout>
              <c:xMode val="edge"/>
              <c:yMode val="edge"/>
              <c:x val="0.45690634065478652"/>
              <c:y val="0.80000000000000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0"/>
              <c:y val="0.10456392277186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3.73494313703046E-3"/>
          <c:w val="1"/>
          <c:h val="0.111916380662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23994408413632548"/>
          <c:w val="0.96980676328502402"/>
          <c:h val="0.36140115558445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动作a3的奖励次数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712-40C9-BD55-7D3B6F43BD5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12-40C9-BD55-7D3B6F43BD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dirty="0"/>
                  <a:t>奖励值</a:t>
                </a:r>
              </a:p>
            </c:rich>
          </c:tx>
          <c:layout>
            <c:manualLayout>
              <c:xMode val="edge"/>
              <c:yMode val="edge"/>
              <c:x val="0.45690634065478652"/>
              <c:y val="0.80000000000000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0"/>
              <c:y val="0.10456392277186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3.73494313703046E-3"/>
          <c:w val="1"/>
          <c:h val="0.111916380662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2850241545894E-2"/>
          <c:y val="0.23994408413632548"/>
          <c:w val="0.96980676328502402"/>
          <c:h val="0.361401155584457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动作a2的奖励次数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7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3D3-4FEB-8699-478B301214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Sheet1!$A$2:$A$15</c:f>
              <c:numCache>
                <c:formatCode>General</c:formatCode>
                <c:ptCount val="14"/>
                <c:pt idx="1">
                  <c:v>-12</c:v>
                </c:pt>
                <c:pt idx="2">
                  <c:v>-10</c:v>
                </c:pt>
                <c:pt idx="3">
                  <c:v>-8</c:v>
                </c:pt>
                <c:pt idx="4">
                  <c:v>-6</c:v>
                </c:pt>
                <c:pt idx="5">
                  <c:v>-4</c:v>
                </c:pt>
                <c:pt idx="6">
                  <c:v>-2</c:v>
                </c:pt>
                <c:pt idx="7">
                  <c:v>0</c:v>
                </c:pt>
                <c:pt idx="8">
                  <c:v>2</c:v>
                </c:pt>
                <c:pt idx="9">
                  <c:v>4</c:v>
                </c:pt>
                <c:pt idx="10">
                  <c:v>6</c:v>
                </c:pt>
                <c:pt idx="11">
                  <c:v>8</c:v>
                </c:pt>
                <c:pt idx="12">
                  <c:v>10</c:v>
                </c:pt>
                <c:pt idx="13">
                  <c:v>12</c:v>
                </c:pt>
              </c:numCache>
            </c:numRef>
          </c:cat>
          <c:val>
            <c:numRef>
              <c:f>Sheet1!$B$2:$B$15</c:f>
              <c:numCache>
                <c:formatCode>General</c:formatCode>
                <c:ptCount val="14"/>
                <c:pt idx="3">
                  <c:v>1</c:v>
                </c:pt>
                <c:pt idx="5">
                  <c:v>2</c:v>
                </c:pt>
                <c:pt idx="7">
                  <c:v>4</c:v>
                </c:pt>
                <c:pt idx="9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D3-4FEB-8699-478B30121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dirty="0"/>
                  <a:t>奖励值</a:t>
                </a:r>
              </a:p>
            </c:rich>
          </c:tx>
          <c:layout>
            <c:manualLayout>
              <c:xMode val="edge"/>
              <c:yMode val="edge"/>
              <c:x val="0.45690634065478652"/>
              <c:y val="0.800000000000000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 val="autoZero"/>
        <c:auto val="1"/>
        <c:lblAlgn val="ctr"/>
        <c:lblOffset val="100"/>
        <c:noMultiLvlLbl val="0"/>
      </c:catAx>
      <c:valAx>
        <c:axId val="459638816"/>
        <c:scaling>
          <c:orientation val="minMax"/>
          <c:min val="-0.0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zh-CN"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dirty="0"/>
                  <a:t>奖励</a:t>
                </a:r>
                <a:r>
                  <a:rPr lang="zh-CN" dirty="0"/>
                  <a:t>次数</a:t>
                </a:r>
              </a:p>
            </c:rich>
          </c:tx>
          <c:layout>
            <c:manualLayout>
              <c:xMode val="edge"/>
              <c:yMode val="edge"/>
              <c:x val="0"/>
              <c:y val="0.10456392277186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zh-CN"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3.73494313703046E-3"/>
          <c:w val="1"/>
          <c:h val="0.1119163806626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200"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lang="zh-CN"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动作奖励</a:t>
            </a:r>
          </a:p>
        </c:rich>
      </c:tx>
      <c:layout>
        <c:manualLayout>
          <c:xMode val="edge"/>
          <c:yMode val="edge"/>
          <c:x val="0"/>
          <c:y val="1.51371807000946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lang="zh-CN"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动作1的奖励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-4</c:v>
                </c:pt>
                <c:pt idx="2">
                  <c:v>6</c:v>
                </c:pt>
                <c:pt idx="7">
                  <c:v>-4</c:v>
                </c:pt>
                <c:pt idx="11">
                  <c:v>-4</c:v>
                </c:pt>
                <c:pt idx="13">
                  <c:v>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5B-4D96-B4E2-CF8B859F1E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动作2的奖励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3">
                  <c:v>0</c:v>
                </c:pt>
                <c:pt idx="5">
                  <c:v>-4</c:v>
                </c:pt>
                <c:pt idx="6">
                  <c:v>0</c:v>
                </c:pt>
                <c:pt idx="12">
                  <c:v>0</c:v>
                </c:pt>
                <c:pt idx="1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5B-4D96-B4E2-CF8B859F1E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动作3的奖励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4">
                  <c:v>2</c:v>
                </c:pt>
                <c:pt idx="8">
                  <c:v>4</c:v>
                </c:pt>
                <c:pt idx="9">
                  <c:v>6</c:v>
                </c:pt>
                <c:pt idx="10">
                  <c:v>8</c:v>
                </c:pt>
                <c:pt idx="1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5B-4D96-B4E2-CF8B859F1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459632912"/>
        <c:axId val="459638816"/>
      </c:barChart>
      <c:catAx>
        <c:axId val="459632912"/>
        <c:scaling>
          <c:orientation val="minMax"/>
        </c:scaling>
        <c:delete val="0"/>
        <c:axPos val="b"/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8816"/>
        <c:crossesAt val="0"/>
        <c:auto val="1"/>
        <c:lblAlgn val="ctr"/>
        <c:lblOffset val="100"/>
        <c:noMultiLvlLbl val="0"/>
      </c:catAx>
      <c:valAx>
        <c:axId val="459638816"/>
        <c:scaling>
          <c:orientation val="minMax"/>
          <c:min val="-6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low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59632912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856242620022147"/>
          <c:y val="3.7348284822742404E-3"/>
          <c:w val="0.40975919094029328"/>
          <c:h val="9.29705972183940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 lang="zh-CN" sz="1800"/>
      </a:pPr>
      <a:endParaRPr lang="zh-CN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不同状态下的随机策略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s0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上</c:v>
                </c:pt>
                <c:pt idx="1">
                  <c:v>下</c:v>
                </c:pt>
                <c:pt idx="2">
                  <c:v>左</c:v>
                </c:pt>
                <c:pt idx="3">
                  <c:v>右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0.05</c:v>
                </c:pt>
                <c:pt idx="2">
                  <c:v>0.1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7-47F8-8B48-70D4F9189CD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上</c:v>
                </c:pt>
                <c:pt idx="1">
                  <c:v>下</c:v>
                </c:pt>
                <c:pt idx="2">
                  <c:v>左</c:v>
                </c:pt>
                <c:pt idx="3">
                  <c:v>右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0.35</c:v>
                </c:pt>
                <c:pt idx="1">
                  <c:v>0.15</c:v>
                </c:pt>
                <c:pt idx="2">
                  <c:v>0.45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7-47F8-8B48-70D4F9189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0788024"/>
        <c:axId val="1010788352"/>
      </c:barChart>
      <c:catAx>
        <c:axId val="1010788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动作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0788352"/>
        <c:crosses val="autoZero"/>
        <c:auto val="1"/>
        <c:lblAlgn val="ctr"/>
        <c:lblOffset val="100"/>
        <c:noMultiLvlLbl val="0"/>
      </c:catAx>
      <c:valAx>
        <c:axId val="1010788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0788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8052700987274446"/>
          <c:y val="2.4742128639344198E-2"/>
          <c:w val="0.11480985825702533"/>
          <c:h val="8.91266199016287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s0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上</c:v>
                </c:pt>
                <c:pt idx="1">
                  <c:v>下</c:v>
                </c:pt>
                <c:pt idx="2">
                  <c:v>左</c:v>
                </c:pt>
                <c:pt idx="3">
                  <c:v>右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0.05</c:v>
                </c:pt>
                <c:pt idx="2">
                  <c:v>0.1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8-4E40-84D9-506132E4FB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4421136"/>
        <c:axId val="1034422448"/>
      </c:barChart>
      <c:catAx>
        <c:axId val="1034421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动作</a:t>
                </a:r>
              </a:p>
            </c:rich>
          </c:tx>
          <c:layout>
            <c:manualLayout>
              <c:xMode val="edge"/>
              <c:yMode val="edge"/>
              <c:x val="0.46269239890102332"/>
              <c:y val="0.749454898858691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4422448"/>
        <c:crosses val="autoZero"/>
        <c:auto val="1"/>
        <c:lblAlgn val="ctr"/>
        <c:lblOffset val="100"/>
        <c:noMultiLvlLbl val="0"/>
      </c:catAx>
      <c:valAx>
        <c:axId val="103442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442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113768913858508"/>
          <c:y val="4.2162611919861218E-2"/>
          <c:w val="0.13084916338582678"/>
          <c:h val="8.8390618525044193E-2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0.48454</cdr:x>
      <cdr:y>0.01406</cdr:y>
    </cdr:from>
    <cdr:to>
      <cdr:x>0.67371</cdr:x>
      <cdr:y>0.09048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34D833AF-51DE-AE28-DBEE-2033C3A0B48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959889" y="43119"/>
          <a:ext cx="1545967" cy="234307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0.02097</cdr:y>
    </cdr:from>
    <cdr:to>
      <cdr:x>0.17405</cdr:x>
      <cdr:y>0.09507</cdr:y>
    </cdr:to>
    <cdr:sp macro="" textlink="">
      <cdr:nvSpPr>
        <cdr:cNvPr id="2" name="文本框 1">
          <a:extLst xmlns:a="http://schemas.openxmlformats.org/drawingml/2006/main">
            <a:ext uri="{FF2B5EF4-FFF2-40B4-BE49-F238E27FC236}">
              <a16:creationId xmlns:a16="http://schemas.microsoft.com/office/drawing/2014/main" id="{270DAB0C-7193-4C71-89F3-C5CE11B6F603}"/>
            </a:ext>
          </a:extLst>
        </cdr:cNvPr>
        <cdr:cNvSpPr txBox="1"/>
      </cdr:nvSpPr>
      <cdr:spPr>
        <a:xfrm xmlns:a="http://schemas.openxmlformats.org/drawingml/2006/main">
          <a:off x="-6096000" y="90160"/>
          <a:ext cx="1034744" cy="318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zh-CN" altLang="en-US" b="1" i="0">
              <a:solidFill>
                <a:srgbClr val="0070C0"/>
              </a:solidFill>
              <a:latin typeface="Cambria Math" panose="02040503050406030204" pitchFamily="18" charset="0"/>
            </a:rPr>
            <a:t>𝝅(𝒂|𝒔)</a:t>
          </a:r>
          <a:endParaRPr lang="zh-CN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C72EF-BF4C-4067-9BF5-1AE99BC258A9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68755-5886-4499-94BE-FFFC03BCC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8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%E9%9A%8F%E6%9C%BA%E5%8F%98%E9%87%8F" TargetMode="External"/><Relationship Id="rId7" Type="http://schemas.openxmlformats.org/officeDocument/2006/relationships/hyperlink" Target="https://zh.wikipedia.org/wiki/%E5%92%8C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10" Type="http://schemas.openxmlformats.org/officeDocument/2006/relationships/hyperlink" Target="https://zh.wikipedia.org/wiki/%E6%9C%9F%E6%9C%9B%E5%80%BC" TargetMode="External"/><Relationship Id="rId9" Type="http://schemas.openxmlformats.org/officeDocument/2006/relationships/hyperlink" Target="https://zh.wikipedia.org/wiki/%E6%9D%A1%E4%BB%B6%E6%A6%82%E7%8E%87%E5%88%86%E5%B8%83" TargetMode="Externa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1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751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316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660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82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6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95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在我们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臂老虎机问题中，鉴于选择了该动作； 让我们称之为行动的价值。 在时间步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选择的动作</a:t>
                </a:r>
                <a:endParaRPr lang="zh-CN" altLang="en-US" dirty="0"/>
              </a:p>
              <a:p>
                <a:r>
                  <a:rPr lang="zh-CN" altLang="en-US" dirty="0"/>
                  <a:t>为</a:t>
                </a:r>
                <a:r>
                  <a:rPr lang="en-US" altLang="zh-CN" dirty="0"/>
                  <a:t>At</a:t>
                </a:r>
                <a:r>
                  <a:rPr lang="zh-CN" altLang="en-US" dirty="0"/>
                  <a:t>，相应的奖励为</a:t>
                </a:r>
                <a:r>
                  <a:rPr lang="en-US" altLang="zh-CN" dirty="0"/>
                  <a:t>Rt</a:t>
                </a:r>
                <a:r>
                  <a:rPr lang="zh-CN" altLang="en-US" dirty="0"/>
                  <a:t>。 其中动作</a:t>
                </a:r>
                <a:r>
                  <a:rPr lang="en-US" altLang="zh-CN" dirty="0"/>
                  <a:t>At 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Rt</a:t>
                </a:r>
                <a:r>
                  <a:rPr lang="zh-CN" altLang="en-US" dirty="0"/>
                  <a:t>都是随机变量。任意动作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的值表示为</a:t>
                </a:r>
                <a:r>
                  <a:rPr lang="en-US" altLang="zh-CN" dirty="0"/>
                  <a:t>q*a, </a:t>
                </a:r>
                <a:r>
                  <a:rPr lang="zh-CN" altLang="en-US" dirty="0"/>
                  <a:t>它是</a:t>
                </a:r>
                <a:r>
                  <a:rPr lang="en-US" altLang="zh-CN" dirty="0"/>
                  <a:t>Rt</a:t>
                </a:r>
                <a:r>
                  <a:rPr lang="zh-CN" altLang="en-US" dirty="0"/>
                  <a:t>的期望。期望的计算回忆概率论中的公式，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𝑝</a:t>
                </a:r>
                <a:r>
                  <a:rPr lang="zh-CN" altLang="zh-CN" i="0">
                    <a:latin typeface="Cambria Math" panose="02040503050406030204" pitchFamily="18" charset="0"/>
                  </a:rPr>
                  <a:t>(├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𝑟┤|𝑎)</a:t>
                </a:r>
                <a:r>
                  <a:rPr lang="zh-CN" altLang="en-US" dirty="0"/>
                  <a:t>表示条件概率， 小写字母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表示：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具体执行了小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这个动作后，智能体所获得的具体的一个奖励值为小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的概率，这个概率再乘以小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，把所有小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的概率及小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乘积都累加起来，即为期望。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51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05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2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7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9836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571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现在，我们可能对无限序列求和。此收益可能不是有限的。那么我们如何修改这个总和以使其始终是有限的呢？一种解决方案是通过称为折扣因子的一个系数</a:t>
                </a:r>
                <a:r>
                  <a:rPr lang="en-US" altLang="zh-CN" dirty="0"/>
                  <a:t>Gamma</a:t>
                </a:r>
                <a:r>
                  <a:rPr lang="zh-CN" altLang="en-US" dirty="0"/>
                  <a:t>对未来的收益进行打折操作。伽玛必须小于一且大于等于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然后可以修改公式以包括折扣。折扣因子对收益的影响很简单，立即获得的收益对收益的贡献更大。奖励给远方的贡献较小，因为它们乘以</a:t>
                </a:r>
                <a:r>
                  <a:rPr lang="en-US" altLang="zh-CN" dirty="0"/>
                  <a:t>Gamma</a:t>
                </a:r>
                <a:r>
                  <a:rPr lang="zh-CN" altLang="en-US" dirty="0"/>
                  <a:t>会逐渐提高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的幂。直观上，今天的一元对一个人来说比以后的一元更有价值。我们可以简明地将此和写为该表达式，可以保证它是有限的。怎么证明它有限呢？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1" dirty="0">
                    <a:solidFill>
                      <a:srgbClr val="FF0000"/>
                    </a:solidFill>
                  </a:rPr>
                  <a:t>当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𝜸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=</a:t>
                </a:r>
                <a:r>
                  <a:rPr lang="en-US" altLang="zh-CN" sz="1200" dirty="0"/>
                  <a:t> 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𝑮_𝒕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200" dirty="0">
                    <a:solidFill>
                      <a:srgbClr val="FF0000"/>
                    </a:solidFill>
                  </a:rPr>
                  <a:t>= 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𝑹_(𝒕+𝟏)</a:t>
                </a:r>
                <a:r>
                  <a:rPr lang="zh-CN" altLang="en-US" sz="1200" dirty="0">
                    <a:solidFill>
                      <a:srgbClr val="FF0000"/>
                    </a:solidFill>
                  </a:rPr>
                  <a:t> ，就是不考虑远期目标收益。</a:t>
                </a:r>
              </a:p>
              <a:p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33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935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108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38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87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80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3750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39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sz="3200" dirty="0"/>
                  <a:t>智能体的目标是获取最高的长期收益，转化为数学就是： </a:t>
                </a:r>
                <a:r>
                  <a:rPr lang="zh-CN" altLang="en-US" sz="3200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最大化期望收益： </a:t>
                </a:r>
                <a:r>
                  <a:rPr lang="zh-CN" altLang="en-US" sz="3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├ 𝔼[𝐺_𝑡]=𝔼[𝑅_(𝑡+1)+𝑅_(𝑡+2)+𝑅_(𝑡+3)+…</a:t>
                </a:r>
                <a:r>
                  <a:rPr lang="en-US" altLang="zh-CN" sz="3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+</a:t>
                </a:r>
                <a:r>
                  <a:rPr lang="zh-CN" altLang="en-US" sz="3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𝑅_</a:t>
                </a:r>
                <a:r>
                  <a:rPr lang="en-US" altLang="zh-CN" sz="3200" i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𝑇 ]</a:t>
                </a:r>
                <a:endParaRPr lang="en-US" altLang="zh-CN" sz="32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zh-CN" alt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zh-CN" altLang="en-US" sz="3200" dirty="0">
                  <a:solidFill>
                    <a:srgbClr val="0070C0"/>
                  </a:solidFill>
                </a:endParaRPr>
              </a:p>
              <a:p>
                <a:r>
                  <a:rPr lang="zh-CN" altLang="en-US" dirty="0"/>
                  <a:t>那么什么是结束呢？智能体采取一系列动作到底什么时候结束？ 我们得先介绍两个概念。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65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96550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0973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哪个地方好，就去哪里。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9704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根据最优策略的定义，最佳策略，就是使得值函数取得最大值的那个策略。 我们现在按照这个定义，把最优动作值函数的贝尔曼方程再化简：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1200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zh-CN" altLang="en-US" sz="1200" b="1" i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zh-CN" altLang="en-US" dirty="0"/>
                  <a:t>这里用一个求和符号同时对</a:t>
                </a:r>
                <a14:m>
                  <m:oMath xmlns:m="http://schemas.openxmlformats.org/officeDocument/2006/math">
                    <m:r>
                      <a:rPr lang="zh-CN" altLang="en-US" sz="1200" b="1" i="1" dirty="0" smtClean="0">
                        <a:latin typeface="Cambria Math" panose="02040503050406030204" pitchFamily="18" charset="0"/>
                      </a:rPr>
                      <m:t>应</m:t>
                    </m:r>
                    <m:sSup>
                      <m:sSupPr>
                        <m:ctrlPr>
                          <a:rPr lang="zh-CN" alt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zh-CN" altLang="en-US" sz="1200" b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zh-CN" altLang="en-US" sz="12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2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dirty="0"/>
                  <a:t>的不同取值求和。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照抄下来。</a:t>
                </a:r>
                <a:r>
                  <a:rPr lang="en-US" altLang="zh-CN" dirty="0"/>
                  <a:t>Gamma</a:t>
                </a:r>
                <a:r>
                  <a:rPr lang="zh-CN" altLang="en-US" dirty="0"/>
                  <a:t>折扣因子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zh-CN" altLang="en-US" dirty="0"/>
                  <a:t>既然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zh-CN" altLang="en-US" dirty="0"/>
                  <a:t>策略使得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1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1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1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1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这个</m:t>
                    </m:r>
                  </m:oMath>
                </a14:m>
                <a:r>
                  <a:rPr lang="zh-CN" altLang="en-US" dirty="0"/>
                  <a:t>值函数取得最大值，所以我们用</a:t>
                </a:r>
                <a:r>
                  <a:rPr lang="en-US" altLang="zh-CN" dirty="0"/>
                  <a:t>max</a:t>
                </a:r>
                <a:r>
                  <a:rPr lang="zh-CN" altLang="en-US" dirty="0"/>
                  <a:t>表示，下标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表示动作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是由策略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zh-CN" altLang="en-US" dirty="0"/>
                  <a:t>给出的，它能使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1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1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1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sz="12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sz="1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这个</m:t>
                    </m:r>
                  </m:oMath>
                </a14:m>
                <a:r>
                  <a:rPr lang="zh-CN" altLang="en-US" dirty="0"/>
                  <a:t>值函数取得最大值。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Q *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）告诉我们，最好的情况是采取行动的结果，因此，在每个状态下，算法都必须确保一个行动对最佳策略的贡献：一旦进入状态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，采取某种行动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离开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并到达状态</a:t>
                </a:r>
                <a:r>
                  <a:rPr lang="en-US" altLang="zh-CN" dirty="0"/>
                  <a:t>s'</a:t>
                </a:r>
                <a:r>
                  <a:rPr lang="zh-CN" altLang="en-US" dirty="0"/>
                  <a:t>，收集奖励，然后继续采取最佳行动</a:t>
                </a:r>
                <a:r>
                  <a:rPr lang="en-US" altLang="zh-CN" dirty="0"/>
                  <a:t>a'</a:t>
                </a:r>
                <a:r>
                  <a:rPr lang="zh-CN" altLang="en-US" dirty="0"/>
                  <a:t>，这将导致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的最佳价值 *（</a:t>
                </a:r>
                <a:r>
                  <a:rPr lang="en-US" altLang="zh-CN" dirty="0"/>
                  <a:t>s'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a'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根据最优策略的定义，最佳策略，就是使得值函数取得最大值的那个策略。 我们现在按照这个定义，把最优动作值函数的贝尔曼方程再化简：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zh-CN" altLang="en-US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𝒒</a:t>
                </a:r>
                <a:r>
                  <a:rPr lang="zh-CN" altLang="en-US" sz="1200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_(𝝅∗)</a:t>
                </a:r>
                <a:r>
                  <a:rPr lang="zh-CN" altLang="en-US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(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𝒔,𝒂)</a:t>
                </a:r>
                <a:r>
                  <a:rPr lang="zh-CN" altLang="en-US" sz="1200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zh-CN" altLang="en-US" dirty="0"/>
                  <a:t>这里用一个求和符号同时对</a:t>
                </a:r>
                <a:r>
                  <a:rPr lang="zh-CN" altLang="en-US" sz="1200" b="1" i="0" dirty="0">
                    <a:latin typeface="Cambria Math" panose="02040503050406030204" pitchFamily="18" charset="0"/>
                  </a:rPr>
                  <a:t>应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𝒔^′,𝒓</a:t>
                </a:r>
                <a:r>
                  <a:rPr lang="zh-CN" altLang="en-US" dirty="0"/>
                  <a:t>的不同取值求和。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照抄下来。</a:t>
                </a:r>
                <a:r>
                  <a:rPr lang="en-US" altLang="zh-CN" dirty="0"/>
                  <a:t>Gamma</a:t>
                </a:r>
                <a:r>
                  <a:rPr lang="zh-CN" altLang="en-US" dirty="0"/>
                  <a:t>折扣因子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r>
                  <a:rPr lang="zh-CN" altLang="en-US" dirty="0"/>
                  <a:t>既然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├ 𝝅_∗ (𝒂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′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|𝒔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′)</a:t>
                </a:r>
                <a:r>
                  <a:rPr lang="zh-CN" altLang="en-US" dirty="0"/>
                  <a:t>策略使得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𝒒</a:t>
                </a:r>
                <a:r>
                  <a:rPr lang="zh-CN" altLang="en-US" sz="1200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_(𝝅∗)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(𝒔^′,𝒂^′</a:t>
                </a:r>
                <a:r>
                  <a:rPr lang="en-US" altLang="zh-CN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)</a:t>
                </a:r>
                <a:r>
                  <a:rPr lang="zh-CN" altLang="en-US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这个</a:t>
                </a:r>
                <a:r>
                  <a:rPr lang="zh-CN" altLang="en-US" dirty="0"/>
                  <a:t>值函数取得最大值，所以我们用</a:t>
                </a:r>
                <a:r>
                  <a:rPr lang="en-US" altLang="zh-CN" dirty="0"/>
                  <a:t>max</a:t>
                </a:r>
                <a:r>
                  <a:rPr lang="zh-CN" altLang="en-US" dirty="0"/>
                  <a:t>表示，下标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表示动作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是由策略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├ 𝝅_∗ (𝒂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′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|𝒔</a:t>
                </a:r>
                <a:r>
                  <a:rPr lang="en-US" altLang="zh-CN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′)</a:t>
                </a:r>
                <a:r>
                  <a:rPr lang="zh-CN" altLang="en-US" dirty="0"/>
                  <a:t>给出的，它能使</a:t>
                </a:r>
                <a:r>
                  <a:rPr lang="zh-CN" altLang="en-US" sz="1200" b="1" i="0">
                    <a:latin typeface="Cambria Math" panose="02040503050406030204" pitchFamily="18" charset="0"/>
                  </a:rPr>
                  <a:t>𝒒</a:t>
                </a:r>
                <a:r>
                  <a:rPr lang="zh-CN" altLang="en-US" sz="1200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_(𝝅∗)</a:t>
                </a:r>
                <a:r>
                  <a:rPr lang="zh-CN" altLang="en-US" sz="1200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(𝒔^′,𝒂^′ )</a:t>
                </a:r>
                <a:r>
                  <a:rPr lang="zh-CN" altLang="en-US" sz="1200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这个</a:t>
                </a:r>
                <a:r>
                  <a:rPr lang="zh-CN" altLang="en-US" dirty="0"/>
                  <a:t>值函数取得最大值。</a:t>
                </a:r>
                <a:endParaRPr lang="en-US" altLang="zh-CN" dirty="0"/>
              </a:p>
              <a:p>
                <a:pPr marL="228600" indent="-228600">
                  <a:buAutoNum type="arabicPeriod"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Q *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）告诉我们，最好的情况是采取行动的结果，因此，在每个状态下，算法都必须确保一个行动对最佳策略的贡献：一旦进入状态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，采取某种行动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离开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并到达状态</a:t>
                </a:r>
                <a:r>
                  <a:rPr lang="en-US" altLang="zh-CN" dirty="0"/>
                  <a:t>s'</a:t>
                </a:r>
                <a:r>
                  <a:rPr lang="zh-CN" altLang="en-US" dirty="0"/>
                  <a:t>，收集奖励，然后继续采取最佳行动</a:t>
                </a:r>
                <a:r>
                  <a:rPr lang="en-US" altLang="zh-CN" dirty="0"/>
                  <a:t>a'</a:t>
                </a:r>
                <a:r>
                  <a:rPr lang="zh-CN" altLang="en-US" dirty="0"/>
                  <a:t>，这将导致</a:t>
                </a:r>
                <a:r>
                  <a:rPr lang="en-US" altLang="zh-CN" dirty="0"/>
                  <a:t>Q</a:t>
                </a:r>
                <a:r>
                  <a:rPr lang="zh-CN" altLang="en-US" dirty="0"/>
                  <a:t>的最佳价值 *（</a:t>
                </a:r>
                <a:r>
                  <a:rPr lang="en-US" altLang="zh-CN" dirty="0"/>
                  <a:t>s'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a'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6961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给定动作</a:t>
            </a:r>
            <a:r>
              <a:rPr lang="en-US" altLang="zh-CN" dirty="0"/>
              <a:t>a</a:t>
            </a:r>
            <a:r>
              <a:rPr lang="zh-CN" altLang="en-US" dirty="0"/>
              <a:t>在由</a:t>
            </a:r>
            <a:r>
              <a:rPr lang="en-US" altLang="zh-CN" dirty="0"/>
              <a:t>Q *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）返回的状态</a:t>
            </a:r>
            <a:r>
              <a:rPr lang="en-US" altLang="zh-CN" dirty="0"/>
              <a:t>s</a:t>
            </a:r>
            <a:r>
              <a:rPr lang="zh-CN" altLang="en-US" dirty="0"/>
              <a:t>下的有效性，告诉状态的最佳值就是简单地获取该状态下所有可用动作的最大值：</a:t>
            </a:r>
          </a:p>
          <a:p>
            <a:endParaRPr lang="zh-CN" altLang="en-US" dirty="0"/>
          </a:p>
          <a:p>
            <a:r>
              <a:rPr lang="zh-CN" altLang="en-US" dirty="0"/>
              <a:t>结论</a:t>
            </a:r>
          </a:p>
          <a:p>
            <a:r>
              <a:rPr lang="zh-CN" altLang="en-US" dirty="0"/>
              <a:t>总之，当应用最佳策略时，</a:t>
            </a:r>
            <a:r>
              <a:rPr lang="en-US" altLang="zh-CN" dirty="0"/>
              <a:t>V *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）给出每个状态</a:t>
            </a:r>
            <a:r>
              <a:rPr lang="en-US" altLang="zh-CN" dirty="0"/>
              <a:t>s</a:t>
            </a:r>
            <a:r>
              <a:rPr lang="zh-CN" altLang="en-US" dirty="0"/>
              <a:t>的最佳值。 另一方面，</a:t>
            </a:r>
            <a:r>
              <a:rPr lang="en-US" altLang="zh-CN" dirty="0"/>
              <a:t>Q *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）在状态</a:t>
            </a:r>
            <a:r>
              <a:rPr lang="en-US" altLang="zh-CN" dirty="0"/>
              <a:t>s</a:t>
            </a:r>
            <a:r>
              <a:rPr lang="zh-CN" altLang="en-US" dirty="0"/>
              <a:t>上给出动作</a:t>
            </a:r>
            <a:r>
              <a:rPr lang="en-US" altLang="zh-CN" dirty="0"/>
              <a:t>a</a:t>
            </a:r>
            <a:r>
              <a:rPr lang="zh-CN" altLang="en-US" dirty="0"/>
              <a:t>的有效性，同时在所有其他状态上应用最优策略。</a:t>
            </a:r>
          </a:p>
          <a:p>
            <a:r>
              <a:rPr lang="zh-CN" altLang="en-US" dirty="0"/>
              <a:t>因此，对于</a:t>
            </a:r>
            <a:r>
              <a:rPr lang="en-US" altLang="zh-CN" dirty="0"/>
              <a:t>s</a:t>
            </a:r>
            <a:r>
              <a:rPr lang="zh-CN" altLang="en-US" dirty="0"/>
              <a:t>的所有可用项，</a:t>
            </a:r>
            <a:r>
              <a:rPr lang="en-US" altLang="zh-CN" dirty="0"/>
              <a:t>V *</a:t>
            </a:r>
            <a:r>
              <a:rPr lang="zh-CN" altLang="en-US" dirty="0"/>
              <a:t>（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  <a:r>
              <a:rPr lang="en-US" altLang="zh-CN" dirty="0"/>
              <a:t>= max</a:t>
            </a:r>
            <a:r>
              <a:rPr lang="zh-CN" altLang="en-US" dirty="0"/>
              <a:t>（</a:t>
            </a:r>
            <a:r>
              <a:rPr lang="en-US" altLang="zh-CN" dirty="0"/>
              <a:t>Q *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））。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562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首先，我们要复习概率论中几个重要的概念。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期望</a:t>
                </a:r>
                <a:r>
                  <a:rPr lang="zh-CN" altLang="en-US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也称</a:t>
                </a:r>
                <a:r>
                  <a:rPr lang="zh-CN" altLang="en-US" sz="1200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"随机变量</a:t>
                </a:r>
                <a:r>
                  <a:rPr lang="en-US" altLang="zh-CN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 𝑿</a:t>
                </a:r>
                <a:r>
                  <a:rPr lang="zh-CN" altLang="en-US" sz="120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的期待值</a:t>
                </a:r>
                <a:r>
                  <a:rPr lang="zh-CN" altLang="en-US" dirty="0"/>
                  <a:t>， 是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试验中每次可能的结果乘以其结果概率的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7" tooltip="和"/>
                  </a:rPr>
                  <a:t>总和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条件期望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是一个实数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8" tooltip="随机变量"/>
                  </a:rPr>
                  <a:t>随机变量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的相对于一个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9" tooltip="条件概率分布"/>
                  </a:rPr>
                  <a:t>条件概率分布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  <a:hlinkClick r:id="rId10" tooltip="期望值"/>
                  </a:rPr>
                  <a:t>期望值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5595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13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89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16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197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8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600" dirty="0"/>
              <a:t>强化学习方式：</a:t>
            </a:r>
            <a:endParaRPr lang="en-US" altLang="zh-CN" sz="3600" dirty="0"/>
          </a:p>
          <a:p>
            <a:pPr lvl="1"/>
            <a:r>
              <a:rPr lang="zh-CN" altLang="en-US" sz="3100" dirty="0"/>
              <a:t>侧重于从目标导向的交互过程中学习到动作策略。例如，婴儿学步</a:t>
            </a:r>
            <a:r>
              <a:rPr lang="en-US" altLang="zh-CN" sz="3100" dirty="0"/>
              <a:t>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828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6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1711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74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根据刚才状态值函数，我们也可以定义动作值函数。 因为策略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zh-CN" altLang="en-US" dirty="0"/>
                  <a:t>决定了采取某个动作，而智能体的动作还将决定其可以期望获得多少总报酬。因此，我们针对给定策略定义动作值函数。我们还可以定义一个动作值函数。动作值描述了智能体首次选择特定动作时发生的情况。更正式地讲，如果智能体根据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选择了操作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然后遵循策略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zh-CN" altLang="en-US" dirty="0"/>
                  <a:t>，则状态的操作值就是预期的回报。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更进一步，在某个策略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zh-CN" altLang="en-US" dirty="0"/>
                  <a:t>的安排下， 在状态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上执行一个动作</a:t>
                </a:r>
                <a:r>
                  <a:rPr lang="en-US" altLang="zh-CN" dirty="0"/>
                  <a:t>a, </a:t>
                </a:r>
                <a:r>
                  <a:rPr lang="zh-CN" altLang="en-US" dirty="0"/>
                  <a:t>它的值函数，记作：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𝒒_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 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𝒔,𝒂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/>
                  <a:t>，是指该策略下在状态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上执行一个动作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所获得的奖励值，该值是从</a:t>
                </a:r>
                <a:r>
                  <a:rPr lang="zh-CN" altLang="en-US" sz="1600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dirty="0"/>
                  <a:t>开始，按照策略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执行</a:t>
                </a:r>
                <a:r>
                  <a:rPr lang="zh-CN" altLang="en-US" dirty="0"/>
                  <a:t>动作，所获得的预期收益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71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本节就到这里。我们学习的两个最重要的内容是：状态值函数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𝒗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_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 (</a:t>
                </a:r>
                <a:r>
                  <a:rPr lang="zh-CN" altLang="en-US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𝒔)</a:t>
                </a:r>
                <a:r>
                  <a:rPr lang="zh-CN" altLang="en-US" b="1" dirty="0"/>
                  <a:t>的贝尔曼最优方程</a:t>
                </a:r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zh-CN" altLang="en-US" dirty="0"/>
                  <a:t>动作值函数</a:t>
                </a:r>
                <a:r>
                  <a:rPr lang="en-US" altLang="zh-CN" b="1" i="0">
                    <a:latin typeface="Cambria Math" panose="02040503050406030204" pitchFamily="18" charset="0"/>
                  </a:rPr>
                  <a:t>𝒒_</a:t>
                </a:r>
                <a:r>
                  <a:rPr lang="zh-CN" altLang="en-US" b="1" i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𝝅 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𝒔,𝒂</a:t>
                </a:r>
                <a:r>
                  <a:rPr lang="zh-CN" altLang="en-US" b="1" i="0">
                    <a:latin typeface="Cambria Math" panose="02040503050406030204" pitchFamily="18" charset="0"/>
                  </a:rPr>
                  <a:t>)</a:t>
                </a:r>
                <a:r>
                  <a:rPr lang="zh-CN" altLang="en-US" b="1" dirty="0"/>
                  <a:t>的贝尔曼最优方程，我们并了解了二者之间的关系。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 smtClean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5978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50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412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21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大量人工神经元以及它们之间的有向连接构成的网络，如何学习神经网络结构中的参数问题。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8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10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81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5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>
            <a:lvl1pPr>
              <a:defRPr b="1">
                <a:solidFill>
                  <a:srgbClr val="00B05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F328A9-5A40-4758-8E85-6705C92A7594}"/>
              </a:ext>
            </a:extLst>
          </p:cNvPr>
          <p:cNvSpPr/>
          <p:nvPr userDrawn="1"/>
        </p:nvSpPr>
        <p:spPr>
          <a:xfrm>
            <a:off x="3" y="365133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C933FB-EDAB-463B-8E57-C8147B5FDB08}"/>
              </a:ext>
            </a:extLst>
          </p:cNvPr>
          <p:cNvCxnSpPr>
            <a:cxnSpLocks/>
          </p:cNvCxnSpPr>
          <p:nvPr userDrawn="1"/>
        </p:nvCxnSpPr>
        <p:spPr>
          <a:xfrm>
            <a:off x="660403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5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75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37473"/>
            <a:ext cx="11329260" cy="1325563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35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73F16F-C8DC-400B-819E-A0F134F9F604}"/>
              </a:ext>
            </a:extLst>
          </p:cNvPr>
          <p:cNvSpPr/>
          <p:nvPr userDrawn="1"/>
        </p:nvSpPr>
        <p:spPr>
          <a:xfrm>
            <a:off x="3" y="365133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5D7D02-6FBA-439F-AAF9-825AA338F0EB}"/>
              </a:ext>
            </a:extLst>
          </p:cNvPr>
          <p:cNvCxnSpPr>
            <a:cxnSpLocks/>
          </p:cNvCxnSpPr>
          <p:nvPr userDrawn="1"/>
        </p:nvCxnSpPr>
        <p:spPr>
          <a:xfrm>
            <a:off x="660403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27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5078" y="-2754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5511" y="-2754"/>
            <a:ext cx="10223351" cy="69608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83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E44AAB-F96B-4A6E-BE41-D4014D6D0B15}"/>
              </a:ext>
            </a:extLst>
          </p:cNvPr>
          <p:cNvCxnSpPr>
            <a:cxnSpLocks/>
          </p:cNvCxnSpPr>
          <p:nvPr userDrawn="1"/>
        </p:nvCxnSpPr>
        <p:spPr>
          <a:xfrm>
            <a:off x="660403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6" r:id="rId3"/>
    <p:sldLayoutId id="2147483751" r:id="rId4"/>
    <p:sldLayoutId id="21474837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B050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2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7.xml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23.png"/><Relationship Id="rId5" Type="http://schemas.openxmlformats.org/officeDocument/2006/relationships/image" Target="../media/image270.png"/><Relationship Id="rId10" Type="http://schemas.openxmlformats.org/officeDocument/2006/relationships/image" Target="../media/image22.png"/><Relationship Id="rId4" Type="http://schemas.openxmlformats.org/officeDocument/2006/relationships/image" Target="../media/image260.png"/><Relationship Id="rId9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6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59.png"/><Relationship Id="rId4" Type="http://schemas.openxmlformats.org/officeDocument/2006/relationships/image" Target="../media/image47.png"/><Relationship Id="rId9" Type="http://schemas.openxmlformats.org/officeDocument/2006/relationships/image" Target="../media/image60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0.png"/><Relationship Id="rId4" Type="http://schemas.openxmlformats.org/officeDocument/2006/relationships/image" Target="../media/image4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42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8.xml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127.png"/><Relationship Id="rId7" Type="http://schemas.openxmlformats.org/officeDocument/2006/relationships/image" Target="../media/image118.png"/><Relationship Id="rId12" Type="http://schemas.openxmlformats.org/officeDocument/2006/relationships/image" Target="../media/image12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16.png"/><Relationship Id="rId10" Type="http://schemas.openxmlformats.org/officeDocument/2006/relationships/image" Target="../media/image119.png"/><Relationship Id="rId4" Type="http://schemas.openxmlformats.org/officeDocument/2006/relationships/image" Target="../media/image910.png"/><Relationship Id="rId9" Type="http://schemas.openxmlformats.org/officeDocument/2006/relationships/image" Target="../media/image136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47.png"/><Relationship Id="rId3" Type="http://schemas.openxmlformats.org/officeDocument/2006/relationships/image" Target="../media/image1300.png"/><Relationship Id="rId7" Type="http://schemas.openxmlformats.org/officeDocument/2006/relationships/image" Target="../media/image144.png"/><Relationship Id="rId12" Type="http://schemas.openxmlformats.org/officeDocument/2006/relationships/image" Target="../media/image1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3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0.png"/><Relationship Id="rId4" Type="http://schemas.openxmlformats.org/officeDocument/2006/relationships/image" Target="../media/image131.png"/><Relationship Id="rId9" Type="http://schemas.openxmlformats.org/officeDocument/2006/relationships/image" Target="../media/image14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0.png"/><Relationship Id="rId3" Type="http://schemas.openxmlformats.org/officeDocument/2006/relationships/image" Target="../media/image148.png"/><Relationship Id="rId7" Type="http://schemas.openxmlformats.org/officeDocument/2006/relationships/image" Target="../media/image78.png"/><Relationship Id="rId12" Type="http://schemas.openxmlformats.org/officeDocument/2006/relationships/image" Target="../media/image1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46.xml"/><Relationship Id="rId11" Type="http://schemas.openxmlformats.org/officeDocument/2006/relationships/image" Target="../media/image156.png"/><Relationship Id="rId5" Type="http://schemas.openxmlformats.org/officeDocument/2006/relationships/image" Target="../media/image151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9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0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1.png"/><Relationship Id="rId4" Type="http://schemas.openxmlformats.org/officeDocument/2006/relationships/image" Target="../media/image29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4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5" Type="http://schemas.openxmlformats.org/officeDocument/2006/relationships/image" Target="../media/image92.png"/><Relationship Id="rId4" Type="http://schemas.openxmlformats.org/officeDocument/2006/relationships/image" Target="../media/image900.png"/><Relationship Id="rId9" Type="http://schemas.openxmlformats.org/officeDocument/2006/relationships/image" Target="../media/image110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11.png"/><Relationship Id="rId7" Type="http://schemas.openxmlformats.org/officeDocument/2006/relationships/image" Target="../media/image94.png"/><Relationship Id="rId12" Type="http://schemas.openxmlformats.org/officeDocument/2006/relationships/image" Target="../media/image1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93.png"/><Relationship Id="rId10" Type="http://schemas.openxmlformats.org/officeDocument/2006/relationships/image" Target="../media/image106.png"/><Relationship Id="rId4" Type="http://schemas.openxmlformats.org/officeDocument/2006/relationships/image" Target="../media/image112.png"/><Relationship Id="rId9" Type="http://schemas.openxmlformats.org/officeDocument/2006/relationships/image" Target="../media/image120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2">
            <a:extLst>
              <a:ext uri="{FF2B5EF4-FFF2-40B4-BE49-F238E27FC236}">
                <a16:creationId xmlns:a16="http://schemas.microsoft.com/office/drawing/2014/main" id="{36ECB81E-B981-4CEF-8356-442322CDFB32}"/>
              </a:ext>
            </a:extLst>
          </p:cNvPr>
          <p:cNvSpPr txBox="1">
            <a:spLocks/>
          </p:cNvSpPr>
          <p:nvPr/>
        </p:nvSpPr>
        <p:spPr>
          <a:xfrm>
            <a:off x="1701567" y="4853199"/>
            <a:ext cx="8788866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b="1" dirty="0">
              <a:latin typeface="+mj-lt"/>
            </a:endParaRPr>
          </a:p>
          <a:p>
            <a:r>
              <a:rPr lang="zh-CN" altLang="en-US" sz="4000" b="1" dirty="0">
                <a:latin typeface="+mj-lt"/>
              </a:rPr>
              <a:t> 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F38092-996A-4213-9BAB-C07FDDF4E9E3}"/>
              </a:ext>
            </a:extLst>
          </p:cNvPr>
          <p:cNvSpPr/>
          <p:nvPr/>
        </p:nvSpPr>
        <p:spPr>
          <a:xfrm>
            <a:off x="0" y="0"/>
            <a:ext cx="12192000" cy="3232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b="1" dirty="0"/>
              <a:t>   人工智能实践</a:t>
            </a:r>
            <a:r>
              <a:rPr lang="en-US" altLang="zh-CN" sz="5400" b="1" dirty="0"/>
              <a:t>-</a:t>
            </a:r>
            <a:r>
              <a:rPr lang="zh-CN" altLang="en-US" sz="5400" b="1" dirty="0"/>
              <a:t>强化学习板块</a:t>
            </a:r>
            <a:endParaRPr lang="en-US" altLang="zh-CN" sz="5400" b="1" dirty="0"/>
          </a:p>
          <a:p>
            <a:pPr algn="ctr"/>
            <a:r>
              <a:rPr lang="zh-CN" altLang="en-US" sz="5400" b="1" dirty="0"/>
              <a:t>第一章 </a:t>
            </a:r>
            <a:r>
              <a:rPr lang="en-US" altLang="zh-CN" sz="5400" b="1"/>
              <a:t>- </a:t>
            </a:r>
            <a:r>
              <a:rPr lang="zh-CN" altLang="en-US" sz="5400" b="1"/>
              <a:t>基础知识 </a:t>
            </a:r>
            <a:endParaRPr lang="zh-CN" altLang="en-US" sz="5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4" t="21012" r="24884" b="-5112"/>
          <a:stretch/>
        </p:blipFill>
        <p:spPr>
          <a:xfrm>
            <a:off x="4944233" y="3973189"/>
            <a:ext cx="2298138" cy="7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26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强化学习的基本概念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zh-CN" altLang="en-US" sz="3200" dirty="0">
                <a:solidFill>
                  <a:srgbClr val="FF0000"/>
                </a:solidFill>
              </a:rPr>
              <a:t>强化学习是机器学习三大范式之一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sz="32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sz="3200" dirty="0">
                <a:solidFill>
                  <a:srgbClr val="FF0000"/>
                </a:solidFill>
              </a:rPr>
              <a:t>强化学习方法的关键特征是长期目标优化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sz="32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sz="3200" dirty="0">
                <a:solidFill>
                  <a:srgbClr val="FF0000"/>
                </a:solidFill>
              </a:rPr>
              <a:t>探索与开发是强化学习的特有挑战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sz="40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zh-CN" altLang="en-US" sz="2800" dirty="0">
              <a:solidFill>
                <a:srgbClr val="00B050"/>
              </a:solidFill>
            </a:endParaRPr>
          </a:p>
          <a:p>
            <a:endParaRPr lang="zh-CN" altLang="en-US" sz="4000" dirty="0">
              <a:solidFill>
                <a:srgbClr val="FF0000"/>
              </a:solidFill>
            </a:endParaRPr>
          </a:p>
          <a:p>
            <a:endParaRPr lang="en-US" altLang="zh-CN" sz="4000" dirty="0">
              <a:solidFill>
                <a:srgbClr val="FF0000"/>
              </a:solidFill>
            </a:endParaRPr>
          </a:p>
          <a:p>
            <a:endParaRPr lang="en-US" altLang="zh-CN" sz="4000" dirty="0">
              <a:solidFill>
                <a:srgbClr val="FF0000"/>
              </a:solidFill>
            </a:endParaRPr>
          </a:p>
          <a:p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10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09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 </a:t>
            </a:r>
            <a:r>
              <a:rPr lang="en-US" altLang="zh-CN" dirty="0"/>
              <a:t>- </a:t>
            </a:r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1.1 </a:t>
            </a:r>
            <a:r>
              <a:rPr lang="zh-CN" altLang="en-US" dirty="0">
                <a:solidFill>
                  <a:srgbClr val="FF5050"/>
                </a:solidFill>
              </a:rPr>
              <a:t>强化学习的基本概念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b="1" u="sng" dirty="0">
                <a:solidFill>
                  <a:srgbClr val="FF0000"/>
                </a:solidFill>
              </a:rPr>
              <a:t>1.2 </a:t>
            </a:r>
            <a:r>
              <a:rPr lang="zh-CN" altLang="en-US" b="1" u="sng" dirty="0">
                <a:solidFill>
                  <a:srgbClr val="FF0000"/>
                </a:solidFill>
              </a:rPr>
              <a:t>马尔科夫决策问题模型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1.3 </a:t>
            </a:r>
            <a:r>
              <a:rPr lang="zh-CN" altLang="en-US" dirty="0">
                <a:solidFill>
                  <a:srgbClr val="FF5050"/>
                </a:solidFill>
              </a:rPr>
              <a:t>强化学习的简单值函数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11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4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马尔科夫决策问题模型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马尔科夫决策过程（</a:t>
            </a:r>
            <a:r>
              <a:rPr lang="en-US" altLang="zh-CN" dirty="0">
                <a:solidFill>
                  <a:srgbClr val="FF0000"/>
                </a:solidFill>
              </a:rPr>
              <a:t>MDP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重点理解内容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buClr>
                <a:srgbClr val="00B050"/>
              </a:buClr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动作序列集（动作幕）和连续动作序列</a:t>
            </a:r>
          </a:p>
          <a:p>
            <a:pPr>
              <a:buClr>
                <a:srgbClr val="00B050"/>
              </a:buClr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收益的概念和简单收益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重点理解内容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24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8E885-80D2-4EC8-82C8-EBE9B247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 </a:t>
            </a:r>
            <a:r>
              <a:rPr lang="zh-CN" altLang="en-US" dirty="0"/>
              <a:t>强化学习的问题建模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2CB37-7595-470C-8E12-58D17DDECB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ts val="31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1. </a:t>
            </a:r>
            <a:r>
              <a:rPr lang="zh-CN" altLang="en-US" sz="3200" dirty="0">
                <a:solidFill>
                  <a:srgbClr val="FF0000"/>
                </a:solidFill>
              </a:rPr>
              <a:t>问题模型：马尔科夫决策问题模型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                        （</a:t>
            </a:r>
            <a:r>
              <a:rPr lang="en-US" altLang="zh-CN" sz="3200" dirty="0">
                <a:solidFill>
                  <a:srgbClr val="FF0000"/>
                </a:solidFill>
              </a:rPr>
              <a:t>Markov Decision Process</a:t>
            </a:r>
            <a:r>
              <a:rPr lang="zh-CN" altLang="en-US" sz="3200" dirty="0">
                <a:solidFill>
                  <a:srgbClr val="FF0000"/>
                </a:solidFill>
              </a:rPr>
              <a:t>）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状态空间：智能体所处的实际环境所有状态集合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动作策略：智能体在某时刻某状态上要采取的动作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奖励信号：智能体收到的关于动作效果的反馈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FF0000"/>
                </a:solidFill>
              </a:rPr>
              <a:t>2. </a:t>
            </a:r>
            <a:r>
              <a:rPr lang="zh-CN" altLang="en-US" sz="3200" dirty="0">
                <a:solidFill>
                  <a:srgbClr val="FF0000"/>
                </a:solidFill>
              </a:rPr>
              <a:t>值函数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奖励信号只说明动作即时效果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值函数则指明策略的长期效果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endParaRPr lang="en-US" altLang="zh-CN" sz="3600" dirty="0"/>
          </a:p>
          <a:p>
            <a:pPr lvl="1">
              <a:lnSpc>
                <a:spcPct val="120000"/>
              </a:lnSpc>
            </a:pP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13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90923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4557E-B818-44F4-A8CF-B82D492C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1.2.2 MDP:</a:t>
            </a:r>
            <a:r>
              <a:rPr lang="zh-CN" altLang="en-US" sz="4000" dirty="0"/>
              <a:t>智能体与环境的交互模型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50C5BA-F2CC-473B-9B5C-4D5A1500F2D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3200" dirty="0"/>
                  <a:t>问题模型</a:t>
                </a:r>
                <a:r>
                  <a:rPr lang="en-US" altLang="zh-CN" sz="3200" dirty="0"/>
                  <a:t>MDP: </a:t>
                </a:r>
                <a:r>
                  <a:rPr lang="zh-CN" altLang="zh-CN" sz="3200" dirty="0"/>
                  <a:t>一个描述智能体和环境交互的</a:t>
                </a:r>
                <a:r>
                  <a:rPr lang="zh-CN" altLang="en-US" sz="3200" dirty="0"/>
                  <a:t>四</a:t>
                </a:r>
                <a:r>
                  <a:rPr lang="zh-CN" altLang="zh-CN" sz="3200" dirty="0"/>
                  <a:t>元组</a:t>
                </a:r>
                <a:r>
                  <a:rPr lang="en-US" altLang="zh-CN" sz="3200" dirty="0"/>
                  <a:t>(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sz="3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50C5BA-F2CC-473B-9B5C-4D5A1500F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278" t="-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14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70F9BD-461F-4C0C-8E87-87E00A97EA20}"/>
              </a:ext>
            </a:extLst>
          </p:cNvPr>
          <p:cNvSpPr/>
          <p:nvPr/>
        </p:nvSpPr>
        <p:spPr>
          <a:xfrm>
            <a:off x="2480945" y="4975744"/>
            <a:ext cx="7217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对象：智能体、环境。交互：动作、状态、奖励。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2E90CD6-9DCB-49C8-B932-89452641443A}"/>
              </a:ext>
            </a:extLst>
          </p:cNvPr>
          <p:cNvSpPr/>
          <p:nvPr/>
        </p:nvSpPr>
        <p:spPr>
          <a:xfrm>
            <a:off x="5602395" y="2985149"/>
            <a:ext cx="1185333" cy="4385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b="1" dirty="0">
                <a:solidFill>
                  <a:schemeClr val="tx1"/>
                </a:solidFill>
              </a:rPr>
              <a:t>智能体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AF8D96A-FEF0-422E-A16F-CC59DEECB440}"/>
              </a:ext>
            </a:extLst>
          </p:cNvPr>
          <p:cNvSpPr/>
          <p:nvPr/>
        </p:nvSpPr>
        <p:spPr>
          <a:xfrm>
            <a:off x="5018195" y="3942180"/>
            <a:ext cx="2353733" cy="5926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100" b="1" dirty="0">
                <a:solidFill>
                  <a:schemeClr val="tx1"/>
                </a:solidFill>
              </a:rPr>
              <a:t>环境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FD19073-D073-4DA3-97A6-0D480B4A106D}"/>
              </a:ext>
            </a:extLst>
          </p:cNvPr>
          <p:cNvGrpSpPr/>
          <p:nvPr/>
        </p:nvGrpSpPr>
        <p:grpSpPr>
          <a:xfrm>
            <a:off x="6806816" y="3165073"/>
            <a:ext cx="1079789" cy="1034075"/>
            <a:chOff x="8447255" y="3161453"/>
            <a:chExt cx="1439718" cy="1378764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0B10119-1EB7-40E2-BF15-203115DE531E}"/>
                </a:ext>
              </a:extLst>
            </p:cNvPr>
            <p:cNvCxnSpPr/>
            <p:nvPr/>
          </p:nvCxnSpPr>
          <p:spPr>
            <a:xfrm flipV="1">
              <a:off x="8447255" y="3168901"/>
              <a:ext cx="1408282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076FF1C-4CA4-4820-ACA0-C1D2E3B293C2}"/>
                </a:ext>
              </a:extLst>
            </p:cNvPr>
            <p:cNvCxnSpPr/>
            <p:nvPr/>
          </p:nvCxnSpPr>
          <p:spPr>
            <a:xfrm>
              <a:off x="9855537" y="3161453"/>
              <a:ext cx="0" cy="13787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0A4D582-DF6D-4752-AEC3-C7F578E5E878}"/>
                </a:ext>
              </a:extLst>
            </p:cNvPr>
            <p:cNvCxnSpPr/>
            <p:nvPr/>
          </p:nvCxnSpPr>
          <p:spPr>
            <a:xfrm flipH="1">
              <a:off x="9257617" y="4512308"/>
              <a:ext cx="629356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0D30E20-DB64-4104-AA77-308FBF67CE3F}"/>
              </a:ext>
            </a:extLst>
          </p:cNvPr>
          <p:cNvCxnSpPr/>
          <p:nvPr/>
        </p:nvCxnSpPr>
        <p:spPr>
          <a:xfrm>
            <a:off x="4307496" y="3942179"/>
            <a:ext cx="0" cy="674721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0277B31-56F0-46A7-9A66-C4F28C30C608}"/>
              </a:ext>
            </a:extLst>
          </p:cNvPr>
          <p:cNvGrpSpPr/>
          <p:nvPr/>
        </p:nvGrpSpPr>
        <p:grpSpPr>
          <a:xfrm>
            <a:off x="3848010" y="3327375"/>
            <a:ext cx="1754378" cy="720090"/>
            <a:chOff x="6025896" y="2231136"/>
            <a:chExt cx="2339171" cy="96012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FE41ED8-5A9C-4175-A42A-910FD3B4919A}"/>
                </a:ext>
              </a:extLst>
            </p:cNvPr>
            <p:cNvCxnSpPr/>
            <p:nvPr/>
          </p:nvCxnSpPr>
          <p:spPr>
            <a:xfrm flipH="1">
              <a:off x="6025896" y="3191256"/>
              <a:ext cx="61264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AA0CB48-4021-469D-8151-45838379B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5896" y="2231136"/>
              <a:ext cx="0" cy="960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7D98CB2-1AA5-4879-9A3F-55F0328290DA}"/>
                </a:ext>
              </a:extLst>
            </p:cNvPr>
            <p:cNvCxnSpPr/>
            <p:nvPr/>
          </p:nvCxnSpPr>
          <p:spPr>
            <a:xfrm>
              <a:off x="6025896" y="2240280"/>
              <a:ext cx="233917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66AD5417-3C83-43B1-B8DC-4BC8CBE71F35}"/>
              </a:ext>
            </a:extLst>
          </p:cNvPr>
          <p:cNvGrpSpPr/>
          <p:nvPr/>
        </p:nvGrpSpPr>
        <p:grpSpPr>
          <a:xfrm>
            <a:off x="3649128" y="3121635"/>
            <a:ext cx="1953260" cy="1289304"/>
            <a:chOff x="5760720" y="1956816"/>
            <a:chExt cx="2604347" cy="1719072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68D47B9-6E6E-44B1-AEA3-6DE16875A6CC}"/>
                </a:ext>
              </a:extLst>
            </p:cNvPr>
            <p:cNvCxnSpPr/>
            <p:nvPr/>
          </p:nvCxnSpPr>
          <p:spPr>
            <a:xfrm flipH="1">
              <a:off x="5760720" y="3675888"/>
              <a:ext cx="877823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9B8F086-9E82-4683-8195-18FB4EEE88E4}"/>
                </a:ext>
              </a:extLst>
            </p:cNvPr>
            <p:cNvCxnSpPr/>
            <p:nvPr/>
          </p:nvCxnSpPr>
          <p:spPr>
            <a:xfrm flipV="1">
              <a:off x="5779008" y="1956816"/>
              <a:ext cx="0" cy="17190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2FD5828-FD1D-4387-B478-AF0FDC293677}"/>
                </a:ext>
              </a:extLst>
            </p:cNvPr>
            <p:cNvCxnSpPr/>
            <p:nvPr/>
          </p:nvCxnSpPr>
          <p:spPr>
            <a:xfrm>
              <a:off x="5760720" y="1956816"/>
              <a:ext cx="260434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67CA149-E6F6-43CC-B41B-FEE6EF51882D}"/>
              </a:ext>
            </a:extLst>
          </p:cNvPr>
          <p:cNvGrpSpPr/>
          <p:nvPr/>
        </p:nvGrpSpPr>
        <p:grpSpPr>
          <a:xfrm>
            <a:off x="3953174" y="3438382"/>
            <a:ext cx="850393" cy="507831"/>
            <a:chOff x="6166105" y="2379137"/>
            <a:chExt cx="1133857" cy="6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DFB8FFC-CEE5-4DB0-9944-D941F5CAA499}"/>
                    </a:ext>
                  </a:extLst>
                </p:cNvPr>
                <p:cNvSpPr txBox="1"/>
                <p:nvPr/>
              </p:nvSpPr>
              <p:spPr>
                <a:xfrm>
                  <a:off x="6166105" y="2379137"/>
                  <a:ext cx="1133857" cy="677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350" b="1" dirty="0"/>
                    <a:t>奖励 </a:t>
                  </a:r>
                  <a:endParaRPr lang="en-US" altLang="zh-CN" sz="1350" b="1" dirty="0"/>
                </a:p>
                <a:p>
                  <a:r>
                    <a:rPr lang="en-US" altLang="zh-CN" sz="135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zh-CN" altLang="en-US" sz="1350" b="1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DFB8FFC-CEE5-4DB0-9944-D941F5CAA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105" y="2379137"/>
                  <a:ext cx="1133857" cy="677107"/>
                </a:xfrm>
                <a:prstGeom prst="rect">
                  <a:avLst/>
                </a:prstGeom>
                <a:blipFill>
                  <a:blip r:embed="rId4"/>
                  <a:stretch>
                    <a:fillRect l="-2158" t="-3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E2415F9-FAD4-4709-8730-1459EEE2B00E}"/>
                </a:ext>
              </a:extLst>
            </p:cNvPr>
            <p:cNvSpPr txBox="1"/>
            <p:nvPr/>
          </p:nvSpPr>
          <p:spPr>
            <a:xfrm>
              <a:off x="6261466" y="2719590"/>
              <a:ext cx="87" cy="276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sz="135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307496" y="4047465"/>
            <a:ext cx="710692" cy="363474"/>
            <a:chOff x="6638544" y="3191256"/>
            <a:chExt cx="947589" cy="484632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095416F-BE1D-43E4-AEA0-C805B54FC724}"/>
                </a:ext>
              </a:extLst>
            </p:cNvPr>
            <p:cNvCxnSpPr/>
            <p:nvPr/>
          </p:nvCxnSpPr>
          <p:spPr>
            <a:xfrm flipH="1">
              <a:off x="6638544" y="3191256"/>
              <a:ext cx="9475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321CE8C-7DB1-4304-A5A6-F2E48341C722}"/>
                </a:ext>
              </a:extLst>
            </p:cNvPr>
            <p:cNvCxnSpPr/>
            <p:nvPr/>
          </p:nvCxnSpPr>
          <p:spPr>
            <a:xfrm flipH="1">
              <a:off x="6638544" y="3675888"/>
              <a:ext cx="94758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488850" y="3831473"/>
            <a:ext cx="387542" cy="554493"/>
            <a:chOff x="6880352" y="2903255"/>
            <a:chExt cx="516722" cy="739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46067FB-D0F5-45C9-9167-B07AB254CEB1}"/>
                    </a:ext>
                  </a:extLst>
                </p:cNvPr>
                <p:cNvSpPr txBox="1"/>
                <p:nvPr/>
              </p:nvSpPr>
              <p:spPr>
                <a:xfrm>
                  <a:off x="6880352" y="2903255"/>
                  <a:ext cx="516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46067FB-D0F5-45C9-9167-B07AB254C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0352" y="2903255"/>
                  <a:ext cx="51672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524" r="-3175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5806559-7455-4BB4-A567-E263102B2230}"/>
                    </a:ext>
                  </a:extLst>
                </p:cNvPr>
                <p:cNvSpPr txBox="1"/>
                <p:nvPr/>
              </p:nvSpPr>
              <p:spPr>
                <a:xfrm>
                  <a:off x="6881039" y="3365579"/>
                  <a:ext cx="4848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5806559-7455-4BB4-A567-E263102B2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039" y="3365579"/>
                  <a:ext cx="48483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0169" r="-3390" b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0863F5C-CAB9-41AF-A6C6-F07EB000706D}"/>
              </a:ext>
            </a:extLst>
          </p:cNvPr>
          <p:cNvGrpSpPr/>
          <p:nvPr/>
        </p:nvGrpSpPr>
        <p:grpSpPr>
          <a:xfrm>
            <a:off x="8102143" y="3527591"/>
            <a:ext cx="628649" cy="522489"/>
            <a:chOff x="11294872" y="2331119"/>
            <a:chExt cx="838199" cy="696653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42A16E8-F9AA-4D51-B573-ABDDD6049047}"/>
                </a:ext>
              </a:extLst>
            </p:cNvPr>
            <p:cNvSpPr txBox="1"/>
            <p:nvPr/>
          </p:nvSpPr>
          <p:spPr>
            <a:xfrm>
              <a:off x="11294872" y="2331119"/>
              <a:ext cx="8381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b="1" dirty="0"/>
                <a:t>动作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70F9AB40-EF32-4324-ABC2-1A86D2206212}"/>
                    </a:ext>
                  </a:extLst>
                </p:cNvPr>
                <p:cNvSpPr txBox="1"/>
                <p:nvPr/>
              </p:nvSpPr>
              <p:spPr>
                <a:xfrm>
                  <a:off x="11415601" y="2750773"/>
                  <a:ext cx="2855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70F9AB40-EF32-4324-ABC2-1A86D2206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15601" y="2750773"/>
                  <a:ext cx="28554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2857" b="-147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B8D5FC7-0F11-42A7-A39C-796F086FA867}"/>
              </a:ext>
            </a:extLst>
          </p:cNvPr>
          <p:cNvGrpSpPr/>
          <p:nvPr/>
        </p:nvGrpSpPr>
        <p:grpSpPr>
          <a:xfrm>
            <a:off x="3182530" y="3624672"/>
            <a:ext cx="630936" cy="496962"/>
            <a:chOff x="4919472" y="2379137"/>
            <a:chExt cx="841248" cy="662617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41B3A5E-9FDC-49E4-ACAA-C468B690D102}"/>
                </a:ext>
              </a:extLst>
            </p:cNvPr>
            <p:cNvSpPr txBox="1"/>
            <p:nvPr/>
          </p:nvSpPr>
          <p:spPr>
            <a:xfrm>
              <a:off x="4919472" y="2379137"/>
              <a:ext cx="841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50" b="1" dirty="0"/>
                <a:t>状态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00C5EEF-9C1D-476F-8CD5-F4F9DE68F36A}"/>
                    </a:ext>
                  </a:extLst>
                </p:cNvPr>
                <p:cNvSpPr txBox="1"/>
                <p:nvPr/>
              </p:nvSpPr>
              <p:spPr>
                <a:xfrm>
                  <a:off x="5136172" y="2764755"/>
                  <a:ext cx="2518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35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35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00C5EEF-9C1D-476F-8CD5-F4F9DE68F3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172" y="2764755"/>
                  <a:ext cx="25186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581" r="-6452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993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A92AB-B0A1-47E0-A32D-5933C09E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1.2.4 </a:t>
            </a:r>
            <a:r>
              <a:rPr lang="zh-CN" altLang="en-US" dirty="0"/>
              <a:t>完整离散动作序列集及其简单收益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AB88CD-C740-4457-A126-AF3355F960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zh-CN" altLang="en-US" sz="3200" dirty="0"/>
              <a:t>一个从起始到终止状态的动作序列集（</a:t>
            </a:r>
            <a:r>
              <a:rPr lang="en-US" altLang="zh-CN" sz="3200" dirty="0"/>
              <a:t>Episode</a:t>
            </a:r>
            <a:r>
              <a:rPr lang="zh-CN" altLang="en-US" sz="3200" dirty="0"/>
              <a:t>，简称动作幕）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15</a:t>
            </a:fld>
            <a:r>
              <a:rPr lang="zh-CN" altLang="en-US" dirty="0"/>
              <a:t>页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FA65F55-AAC7-400F-8F02-2CAEBCD6F0D6}"/>
              </a:ext>
            </a:extLst>
          </p:cNvPr>
          <p:cNvSpPr txBox="1">
            <a:spLocks/>
          </p:cNvSpPr>
          <p:nvPr/>
        </p:nvSpPr>
        <p:spPr>
          <a:xfrm>
            <a:off x="1845378" y="2325541"/>
            <a:ext cx="7886700" cy="1511881"/>
          </a:xfrm>
          <a:prstGeom prst="rect">
            <a:avLst/>
          </a:prstGeom>
          <a:solidFill>
            <a:srgbClr val="CCFFCC"/>
          </a:solidFill>
          <a:ln w="3175">
            <a:solidFill>
              <a:srgbClr val="FF0000"/>
            </a:solidFill>
          </a:ln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4000" dirty="0">
                <a:solidFill>
                  <a:srgbClr val="FF0000"/>
                </a:solidFill>
              </a:rPr>
              <a:t>从起始态开始</a:t>
            </a:r>
            <a:endParaRPr lang="en-US" altLang="zh-CN" sz="4000" dirty="0">
              <a:solidFill>
                <a:srgbClr val="FF0000"/>
              </a:solidFill>
            </a:endParaRPr>
          </a:p>
          <a:p>
            <a:r>
              <a:rPr lang="zh-CN" altLang="en-US" sz="4000" dirty="0">
                <a:solidFill>
                  <a:srgbClr val="FF0000"/>
                </a:solidFill>
              </a:rPr>
              <a:t>以终止态结束</a:t>
            </a:r>
            <a:endParaRPr lang="en-US" altLang="zh-CN" sz="4000" dirty="0">
              <a:solidFill>
                <a:srgbClr val="FF0000"/>
              </a:solidFill>
            </a:endParaRPr>
          </a:p>
          <a:p>
            <a:endParaRPr lang="en-US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4000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4A3728-AE7B-4C8B-B80E-C5A8166EB20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671" y="3891222"/>
            <a:ext cx="1537407" cy="1388771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845378" y="4145196"/>
            <a:ext cx="6167312" cy="624739"/>
            <a:chOff x="794238" y="5545008"/>
            <a:chExt cx="8223082" cy="78199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A4D3CD2-E188-44F1-9D57-BC4EB3841EF3}"/>
                </a:ext>
              </a:extLst>
            </p:cNvPr>
            <p:cNvSpPr/>
            <p:nvPr/>
          </p:nvSpPr>
          <p:spPr>
            <a:xfrm>
              <a:off x="3554805" y="6024825"/>
              <a:ext cx="288000" cy="2880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33D95CC-6CE9-4DE3-98E3-CDB62E476512}"/>
                </a:ext>
              </a:extLst>
            </p:cNvPr>
            <p:cNvSpPr/>
            <p:nvPr/>
          </p:nvSpPr>
          <p:spPr>
            <a:xfrm>
              <a:off x="4589708" y="6038999"/>
              <a:ext cx="288000" cy="2880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779D858-F5F6-45F2-BDB7-5AFAB1CBF586}"/>
                </a:ext>
              </a:extLst>
            </p:cNvPr>
            <p:cNvCxnSpPr>
              <a:cxnSpLocks/>
            </p:cNvCxnSpPr>
            <p:nvPr/>
          </p:nvCxnSpPr>
          <p:spPr>
            <a:xfrm>
              <a:off x="3842805" y="6178619"/>
              <a:ext cx="746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717DE56-D152-48FD-A6B3-FA77504C7FE4}"/>
                </a:ext>
              </a:extLst>
            </p:cNvPr>
            <p:cNvSpPr/>
            <p:nvPr/>
          </p:nvSpPr>
          <p:spPr>
            <a:xfrm>
              <a:off x="5624611" y="6032474"/>
              <a:ext cx="288000" cy="2880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E12BB9A-16CA-4A80-8986-D7C7AEF3A373}"/>
                </a:ext>
              </a:extLst>
            </p:cNvPr>
            <p:cNvCxnSpPr/>
            <p:nvPr/>
          </p:nvCxnSpPr>
          <p:spPr>
            <a:xfrm>
              <a:off x="4877708" y="6177666"/>
              <a:ext cx="746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1E52C15-7C45-4C2B-A647-016DD111F1AD}"/>
                </a:ext>
              </a:extLst>
            </p:cNvPr>
            <p:cNvSpPr/>
            <p:nvPr/>
          </p:nvSpPr>
          <p:spPr>
            <a:xfrm>
              <a:off x="6659514" y="6032474"/>
              <a:ext cx="288000" cy="2880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85A6076-E7CA-4876-A41F-827CB2E05200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5912611" y="6176474"/>
              <a:ext cx="746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46E258D-BA65-4022-9D1F-B3C331ACED6F}"/>
                </a:ext>
              </a:extLst>
            </p:cNvPr>
            <p:cNvSpPr/>
            <p:nvPr/>
          </p:nvSpPr>
          <p:spPr>
            <a:xfrm>
              <a:off x="7694417" y="6038649"/>
              <a:ext cx="288000" cy="28800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ED2EADE-2866-46BD-B2F6-7C9F910C0527}"/>
                </a:ext>
              </a:extLst>
            </p:cNvPr>
            <p:cNvCxnSpPr/>
            <p:nvPr/>
          </p:nvCxnSpPr>
          <p:spPr>
            <a:xfrm>
              <a:off x="6947514" y="6186031"/>
              <a:ext cx="746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6E0813B-B30B-4974-8FFA-C19C1F66B958}"/>
                </a:ext>
              </a:extLst>
            </p:cNvPr>
            <p:cNvCxnSpPr/>
            <p:nvPr/>
          </p:nvCxnSpPr>
          <p:spPr>
            <a:xfrm>
              <a:off x="7982417" y="6186031"/>
              <a:ext cx="74690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808D282-E86E-46D0-BF3C-DF529A165C4E}"/>
                </a:ext>
              </a:extLst>
            </p:cNvPr>
            <p:cNvSpPr/>
            <p:nvPr/>
          </p:nvSpPr>
          <p:spPr>
            <a:xfrm>
              <a:off x="8729320" y="6051349"/>
              <a:ext cx="288000" cy="2691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07A146-1F41-4559-BF12-EFF003493377}"/>
                </a:ext>
              </a:extLst>
            </p:cNvPr>
            <p:cNvSpPr/>
            <p:nvPr/>
          </p:nvSpPr>
          <p:spPr>
            <a:xfrm>
              <a:off x="794238" y="5545008"/>
              <a:ext cx="4647329" cy="5778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一个动作幕：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81303" y="5419118"/>
                <a:ext cx="88148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离散动作的简单收益：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303" y="5419118"/>
                <a:ext cx="8814849" cy="461665"/>
              </a:xfrm>
              <a:prstGeom prst="rect">
                <a:avLst/>
              </a:prstGeom>
              <a:blipFill>
                <a:blip r:embed="rId4"/>
                <a:stretch>
                  <a:fillRect l="-1107" t="-128947" r="-6224" b="-196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55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637DD-49DC-4324-8007-90E249FB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连续动作及其简单收益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F3C8D-3037-4573-90AC-843313B6B614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31371" y="1219200"/>
                <a:ext cx="10842172" cy="4937125"/>
              </a:xfr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动作形成连续的曲线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动作序列中无终止态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比如连续的速度控制：</a:t>
                </a: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 algn="ctr">
                  <a:buNone/>
                </a:pPr>
                <a:r>
                  <a:rPr lang="zh-CN" altLang="en-US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连续动作的简单收益：</a:t>
                </a:r>
                <a:endParaRPr lang="en-US" altLang="zh-CN" dirty="0">
                  <a:solidFill>
                    <a:srgbClr val="0070C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 algn="ctr">
                  <a:buNone/>
                </a:pPr>
                <a:r>
                  <a:rPr lang="zh-CN" altLang="en-US" dirty="0">
                    <a:solidFill>
                      <a:srgbClr val="0070C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F3C8D-3037-4573-90AC-843313B6B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31371" y="1219200"/>
                <a:ext cx="10842172" cy="4937125"/>
              </a:xfrm>
              <a:blipFill>
                <a:blip r:embed="rId3"/>
                <a:stretch>
                  <a:fillRect l="-1012" t="-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B340795F-6D07-406A-8CCE-F9177A1D236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29" y="2032830"/>
            <a:ext cx="1681365" cy="15861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51678" y="5633105"/>
            <a:ext cx="9201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注意区分奖励和收益！记住简单收益，我们后面再详解。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09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马尔科夫决策问题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zh-CN" altLang="en-US" sz="3600" dirty="0">
                <a:solidFill>
                  <a:srgbClr val="FF0000"/>
                </a:solidFill>
              </a:rPr>
              <a:t>理解</a:t>
            </a:r>
            <a:r>
              <a:rPr lang="en-US" altLang="zh-CN" sz="3600" dirty="0">
                <a:solidFill>
                  <a:srgbClr val="FF0000"/>
                </a:solidFill>
              </a:rPr>
              <a:t>MDP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B050"/>
                </a:solidFill>
              </a:rPr>
              <a:t>两个对象：智能体和环境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B050"/>
                </a:solidFill>
              </a:rPr>
              <a:t>三大集合：智能体与环境的交互</a:t>
            </a:r>
          </a:p>
          <a:p>
            <a:endParaRPr lang="en-US" altLang="zh-CN" sz="40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sz="3600" dirty="0">
                <a:solidFill>
                  <a:srgbClr val="FF0000"/>
                </a:solidFill>
              </a:rPr>
              <a:t>动作序列集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B050"/>
                </a:solidFill>
              </a:rPr>
              <a:t>有终止态的离散动作（动作幕）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B050"/>
                </a:solidFill>
              </a:rPr>
              <a:t>无终止态的连续动作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B050"/>
                </a:solidFill>
              </a:rPr>
              <a:t>简单收益</a:t>
            </a:r>
          </a:p>
          <a:p>
            <a:endParaRPr lang="zh-CN" altLang="en-US" sz="4000" dirty="0">
              <a:solidFill>
                <a:srgbClr val="FF0000"/>
              </a:solidFill>
            </a:endParaRPr>
          </a:p>
          <a:p>
            <a:endParaRPr lang="en-US" altLang="zh-CN" sz="4000" dirty="0">
              <a:solidFill>
                <a:srgbClr val="FF0000"/>
              </a:solidFill>
            </a:endParaRPr>
          </a:p>
          <a:p>
            <a:endParaRPr lang="en-US" altLang="zh-CN" sz="4000" dirty="0">
              <a:solidFill>
                <a:srgbClr val="FF0000"/>
              </a:solidFill>
            </a:endParaRPr>
          </a:p>
          <a:p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6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 </a:t>
            </a:r>
            <a:r>
              <a:rPr lang="en-US" altLang="zh-CN" dirty="0"/>
              <a:t>- </a:t>
            </a:r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1.1 </a:t>
            </a:r>
            <a:r>
              <a:rPr lang="zh-CN" altLang="en-US" dirty="0">
                <a:solidFill>
                  <a:srgbClr val="FF5050"/>
                </a:solidFill>
              </a:rPr>
              <a:t>强化学习的基本概念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1.2 </a:t>
            </a:r>
            <a:r>
              <a:rPr lang="zh-CN" altLang="en-US" dirty="0">
                <a:solidFill>
                  <a:srgbClr val="FF5050"/>
                </a:solidFill>
              </a:rPr>
              <a:t>马尔科夫决策问题模型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b="1" u="sng" dirty="0">
                <a:solidFill>
                  <a:srgbClr val="FF0000"/>
                </a:solidFill>
              </a:rPr>
              <a:t>1.3 </a:t>
            </a:r>
            <a:r>
              <a:rPr lang="zh-CN" altLang="en-US" b="1" u="sng" dirty="0">
                <a:solidFill>
                  <a:srgbClr val="FF0000"/>
                </a:solidFill>
              </a:rPr>
              <a:t>强化学习的简单值函数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2119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k</a:t>
            </a:r>
            <a:r>
              <a:rPr lang="zh-CN" altLang="en-US" dirty="0"/>
              <a:t>臂老虎机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赌场的老虎机：绰号叫单臂土匪（</a:t>
            </a:r>
            <a:r>
              <a:rPr lang="en-US" altLang="zh-CN" sz="3200" dirty="0"/>
              <a:t>single-armed bandit</a:t>
            </a:r>
            <a:r>
              <a:rPr lang="zh-CN" altLang="en-US" sz="3200" dirty="0"/>
              <a:t>）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lvl="1"/>
            <a:endParaRPr lang="en-US" altLang="zh-CN" sz="2800" dirty="0"/>
          </a:p>
          <a:p>
            <a:r>
              <a:rPr lang="en-US" altLang="zh-CN" sz="3200" dirty="0"/>
              <a:t>k</a:t>
            </a:r>
            <a:r>
              <a:rPr lang="zh-CN" altLang="en-US" sz="3200" dirty="0"/>
              <a:t>臂老虎机：</a:t>
            </a:r>
            <a:r>
              <a:rPr lang="en-US" altLang="zh-CN" sz="3200" dirty="0"/>
              <a:t>k</a:t>
            </a:r>
            <a:r>
              <a:rPr lang="zh-CN" altLang="en-US" sz="3200" dirty="0"/>
              <a:t>个老虎机，每个老虎机每次奖励不确定。</a:t>
            </a:r>
            <a:endParaRPr lang="en-US" altLang="zh-CN" sz="3200" dirty="0"/>
          </a:p>
          <a:p>
            <a:pPr lvl="1"/>
            <a:endParaRPr lang="zh-CN" altLang="en-US" sz="28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19</a:t>
            </a:fld>
            <a:r>
              <a:rPr lang="zh-CN" altLang="en-US" dirty="0"/>
              <a:t>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A414F6-A884-4F0F-9069-3568D2FA9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599" y="1816291"/>
            <a:ext cx="2228801" cy="176273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59649" y="5341714"/>
            <a:ext cx="4472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 2" panose="05020102010507070707" pitchFamily="18" charset="2"/>
              </a:rPr>
              <a:t>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各机器的期望收益不同！</a:t>
            </a:r>
          </a:p>
        </p:txBody>
      </p:sp>
    </p:spTree>
    <p:extLst>
      <p:ext uri="{BB962C8B-B14F-4D97-AF65-F5344CB8AC3E}">
        <p14:creationId xmlns:p14="http://schemas.microsoft.com/office/powerpoint/2010/main" val="32970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ACB230-EE03-405C-91E0-0566F04BBF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B0F0"/>
                </a:solidFill>
              </a:rPr>
              <a:t>Richard S. Sutton, Andrew G. </a:t>
            </a:r>
            <a:r>
              <a:rPr lang="en-US" altLang="zh-CN" dirty="0" err="1">
                <a:solidFill>
                  <a:srgbClr val="00B0F0"/>
                </a:solidFill>
              </a:rPr>
              <a:t>Barto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zh-CN" altLang="en-US" dirty="0">
                <a:solidFill>
                  <a:srgbClr val="00B0F0"/>
                </a:solidFill>
              </a:rPr>
              <a:t>著，俞凯 等 译，电子工业出版社</a:t>
            </a:r>
            <a:r>
              <a:rPr lang="en-US" altLang="zh-CN" dirty="0">
                <a:solidFill>
                  <a:srgbClr val="00B0F0"/>
                </a:solidFill>
              </a:rPr>
              <a:t>2019</a:t>
            </a:r>
            <a:r>
              <a:rPr lang="zh-CN" altLang="en-US" dirty="0">
                <a:solidFill>
                  <a:srgbClr val="00B0F0"/>
                </a:solidFill>
              </a:rPr>
              <a:t>年</a:t>
            </a:r>
            <a:r>
              <a:rPr lang="en-US" altLang="zh-CN" dirty="0">
                <a:solidFill>
                  <a:srgbClr val="00B0F0"/>
                </a:solidFill>
              </a:rPr>
              <a:t>09</a:t>
            </a:r>
            <a:r>
              <a:rPr lang="zh-CN" altLang="en-US" dirty="0">
                <a:solidFill>
                  <a:srgbClr val="00B0F0"/>
                </a:solidFill>
              </a:rPr>
              <a:t>月出版</a:t>
            </a:r>
            <a:r>
              <a:rPr lang="en-US" altLang="zh-CN" dirty="0">
                <a:solidFill>
                  <a:srgbClr val="00B0F0"/>
                </a:solidFill>
              </a:rPr>
              <a:t>《</a:t>
            </a:r>
            <a:r>
              <a:rPr lang="zh-CN" altLang="en-US" dirty="0">
                <a:solidFill>
                  <a:srgbClr val="00B0F0"/>
                </a:solidFill>
              </a:rPr>
              <a:t>强化学习</a:t>
            </a:r>
            <a:r>
              <a:rPr lang="en-US" altLang="zh-CN" dirty="0">
                <a:solidFill>
                  <a:srgbClr val="00B0F0"/>
                </a:solidFill>
              </a:rPr>
              <a:t>》</a:t>
            </a:r>
            <a:r>
              <a:rPr lang="zh-CN" altLang="en-US" dirty="0">
                <a:solidFill>
                  <a:srgbClr val="00B0F0"/>
                </a:solidFill>
              </a:rPr>
              <a:t>英文名</a:t>
            </a:r>
            <a:r>
              <a:rPr lang="en-US" altLang="zh-CN" dirty="0">
                <a:solidFill>
                  <a:srgbClr val="00B0F0"/>
                </a:solidFill>
              </a:rPr>
              <a:t>《Reinforcement Learning</a:t>
            </a:r>
            <a:r>
              <a:rPr lang="zh-CN" altLang="en-US" dirty="0">
                <a:solidFill>
                  <a:srgbClr val="00B0F0"/>
                </a:solidFill>
              </a:rPr>
              <a:t>：</a:t>
            </a:r>
            <a:r>
              <a:rPr lang="en-US" altLang="zh-CN" dirty="0">
                <a:solidFill>
                  <a:srgbClr val="00B0F0"/>
                </a:solidFill>
              </a:rPr>
              <a:t>An Introduction》</a:t>
            </a:r>
          </a:p>
          <a:p>
            <a:pPr lvl="1">
              <a:lnSpc>
                <a:spcPct val="110000"/>
              </a:lnSpc>
            </a:pP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柯良军、王小强著，清华大学出版社</a:t>
            </a:r>
            <a:r>
              <a:rPr lang="en-US" altLang="zh-CN" dirty="0">
                <a:solidFill>
                  <a:srgbClr val="00B0F0"/>
                </a:solidFill>
              </a:rPr>
              <a:t>2019</a:t>
            </a:r>
            <a:r>
              <a:rPr lang="zh-CN" altLang="en-US" dirty="0">
                <a:solidFill>
                  <a:srgbClr val="00B0F0"/>
                </a:solidFill>
              </a:rPr>
              <a:t>年</a:t>
            </a:r>
            <a:r>
              <a:rPr lang="en-US" altLang="zh-CN" dirty="0">
                <a:solidFill>
                  <a:srgbClr val="00B0F0"/>
                </a:solidFill>
              </a:rPr>
              <a:t>12</a:t>
            </a:r>
            <a:r>
              <a:rPr lang="zh-CN" altLang="en-US" dirty="0">
                <a:solidFill>
                  <a:srgbClr val="00B0F0"/>
                </a:solidFill>
              </a:rPr>
              <a:t>月出版</a:t>
            </a:r>
            <a:r>
              <a:rPr lang="en-US" altLang="zh-CN" dirty="0">
                <a:solidFill>
                  <a:srgbClr val="00B0F0"/>
                </a:solidFill>
              </a:rPr>
              <a:t>《</a:t>
            </a:r>
            <a:r>
              <a:rPr lang="zh-CN" altLang="en-US" dirty="0">
                <a:solidFill>
                  <a:srgbClr val="00B0F0"/>
                </a:solidFill>
              </a:rPr>
              <a:t>强化学习</a:t>
            </a:r>
            <a:r>
              <a:rPr lang="en-US" altLang="zh-CN" dirty="0">
                <a:solidFill>
                  <a:srgbClr val="00B0F0"/>
                </a:solidFill>
              </a:rPr>
              <a:t>》</a:t>
            </a:r>
          </a:p>
          <a:p>
            <a:pPr lvl="1">
              <a:lnSpc>
                <a:spcPct val="110000"/>
              </a:lnSpc>
            </a:pP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zh-CN" dirty="0">
                <a:solidFill>
                  <a:srgbClr val="00B0F0"/>
                </a:solidFill>
              </a:rPr>
              <a:t>连晓峰等译，机械工业出版社</a:t>
            </a:r>
            <a:r>
              <a:rPr lang="en-US" altLang="zh-CN" dirty="0">
                <a:solidFill>
                  <a:srgbClr val="00B0F0"/>
                </a:solidFill>
              </a:rPr>
              <a:t>2017</a:t>
            </a:r>
            <a:r>
              <a:rPr lang="zh-CN" altLang="zh-CN" dirty="0">
                <a:solidFill>
                  <a:srgbClr val="00B0F0"/>
                </a:solidFill>
              </a:rPr>
              <a:t>年</a:t>
            </a:r>
            <a:r>
              <a:rPr lang="en-US" altLang="zh-CN" dirty="0">
                <a:solidFill>
                  <a:srgbClr val="00B0F0"/>
                </a:solidFill>
              </a:rPr>
              <a:t>07</a:t>
            </a:r>
            <a:r>
              <a:rPr lang="zh-CN" altLang="en-US" dirty="0">
                <a:solidFill>
                  <a:srgbClr val="00B0F0"/>
                </a:solidFill>
              </a:rPr>
              <a:t>月</a:t>
            </a:r>
            <a:r>
              <a:rPr lang="zh-CN" altLang="zh-CN" dirty="0">
                <a:solidFill>
                  <a:srgbClr val="00B0F0"/>
                </a:solidFill>
              </a:rPr>
              <a:t>出版《多智能体机器学习：强化学习方法》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2</a:t>
            </a:fld>
            <a:r>
              <a:rPr lang="zh-CN" altLang="en-US" dirty="0"/>
              <a:t>页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D292D6A-FEF8-4BF7-A77C-590854FB83DB}"/>
              </a:ext>
            </a:extLst>
          </p:cNvPr>
          <p:cNvSpPr txBox="1">
            <a:spLocks/>
          </p:cNvSpPr>
          <p:nvPr/>
        </p:nvSpPr>
        <p:spPr>
          <a:xfrm>
            <a:off x="1966533" y="38662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380112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臂老虎机实例：“一锤子”经济刺激手段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10972800" cy="493712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146" y="3920091"/>
            <a:ext cx="1401241" cy="1068988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6285498" y="2712343"/>
            <a:ext cx="2806414" cy="1207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977510" y="2712342"/>
            <a:ext cx="0" cy="1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rot="19800000">
            <a:off x="3136238" y="3371079"/>
            <a:ext cx="26349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3753" y="1958137"/>
            <a:ext cx="1203606" cy="102255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94394" y="4185529"/>
            <a:ext cx="788120" cy="7708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6561" y="4145658"/>
            <a:ext cx="937215" cy="80027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27270" y="311903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460622" y="31308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31308" y="3130821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20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141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6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1.3.2 </a:t>
            </a:r>
            <a:r>
              <a:rPr lang="zh-CN" altLang="en-US" dirty="0"/>
              <a:t>引入简单值函数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直觉上看，为找到一个好的动作决策，需为每个动作赋值。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  <a:p>
            <a:pPr lvl="1"/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有了值函数，决策问题即可转为优化问题求解，找最优动作：</a:t>
            </a:r>
            <a:endParaRPr lang="en-US" altLang="zh-CN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21</a:t>
            </a:fld>
            <a:r>
              <a:rPr lang="zh-CN" altLang="en-US" dirty="0"/>
              <a:t>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36914" y="2853576"/>
                <a:ext cx="8545286" cy="14659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≐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∈{1,…,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zh-CN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zh-CN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nary>
                          </m:e>
                        </m:mr>
                      </m:m>
                    </m:oMath>
                  </m:oMathPara>
                </a14:m>
                <a:endParaRPr lang="en-US" altLang="zh-CN" sz="20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000" dirty="0"/>
                  <a:t> - </a:t>
                </a:r>
                <a:r>
                  <a:rPr lang="zh-CN" altLang="en-US" sz="2000" dirty="0"/>
                  <a:t>在执行动作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的情况下观察到智能体获得奖励</a:t>
                </a:r>
                <a:r>
                  <a:rPr lang="en-US" altLang="zh-CN" sz="2000" dirty="0"/>
                  <a:t>r</a:t>
                </a:r>
                <a:r>
                  <a:rPr lang="zh-CN" altLang="en-US" sz="2000" dirty="0"/>
                  <a:t>的概率。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14" y="2853576"/>
                <a:ext cx="8545286" cy="1465979"/>
              </a:xfrm>
              <a:prstGeom prst="rect">
                <a:avLst/>
              </a:prstGeom>
              <a:blipFill>
                <a:blip r:embed="rId3"/>
                <a:stretch>
                  <a:fillRect r="-641" b="-4814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428941" y="5060694"/>
                <a:ext cx="3334118" cy="731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941" y="5060694"/>
                <a:ext cx="3334118" cy="7316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01155" y="2079882"/>
                <a:ext cx="9181045" cy="526747"/>
              </a:xfrm>
              <a:prstGeom prst="rect">
                <a:avLst/>
              </a:prstGeom>
            </p:spPr>
            <p:txBody>
              <a:bodyPr wrap="square" lIns="0" tIns="0" rIns="0">
                <a:spAutoFit/>
              </a:bodyPr>
              <a:lstStyle/>
              <a:p>
                <a:pPr lvl="1">
                  <a:lnSpc>
                    <a:spcPct val="160000"/>
                  </a:lnSpc>
                </a:pPr>
                <a:r>
                  <a:rPr lang="zh-CN" altLang="en-US" sz="2200" b="1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简单值函数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2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1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定义（注意，只考虑了即时奖励，未考虑长期过程）：</a:t>
                </a:r>
                <a:endParaRPr lang="en-US" altLang="zh-CN" sz="2200" b="1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5" y="2079882"/>
                <a:ext cx="9181045" cy="526747"/>
              </a:xfrm>
              <a:prstGeom prst="rect">
                <a:avLst/>
              </a:prstGeom>
              <a:blipFill>
                <a:blip r:embed="rId5"/>
                <a:stretch>
                  <a:fillRect r="-1792" b="-1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9871675" y="2175404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重点理解内容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11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  <p:bldP spid="4" grpId="0" animBg="1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如何计算一锤子经济刺激手段的简单值函数？</a:t>
            </a:r>
          </a:p>
        </p:txBody>
      </p:sp>
      <p:graphicFrame>
        <p:nvGraphicFramePr>
          <p:cNvPr id="6" name="内容占位符 11">
            <a:extLst>
              <a:ext uri="{FF2B5EF4-FFF2-40B4-BE49-F238E27FC236}">
                <a16:creationId xmlns:a16="http://schemas.microsoft.com/office/drawing/2014/main" id="{8941D63F-52B6-47DE-AE66-3A778EBA0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487726"/>
              </p:ext>
            </p:extLst>
          </p:nvPr>
        </p:nvGraphicFramePr>
        <p:xfrm>
          <a:off x="3872983" y="1383310"/>
          <a:ext cx="4535532" cy="1536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内容占位符 11">
            <a:extLst>
              <a:ext uri="{FF2B5EF4-FFF2-40B4-BE49-F238E27FC236}">
                <a16:creationId xmlns:a16="http://schemas.microsoft.com/office/drawing/2014/main" id="{4C0C5E29-5179-4935-B6F7-27BDB31AB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544931"/>
              </p:ext>
            </p:extLst>
          </p:nvPr>
        </p:nvGraphicFramePr>
        <p:xfrm>
          <a:off x="3872983" y="4687571"/>
          <a:ext cx="4535532" cy="1535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内容占位符 11">
            <a:extLst>
              <a:ext uri="{FF2B5EF4-FFF2-40B4-BE49-F238E27FC236}">
                <a16:creationId xmlns:a16="http://schemas.microsoft.com/office/drawing/2014/main" id="{43281C66-BBF2-4D83-AEF2-225A6C133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201118"/>
              </p:ext>
            </p:extLst>
          </p:nvPr>
        </p:nvGraphicFramePr>
        <p:xfrm>
          <a:off x="3872983" y="2977144"/>
          <a:ext cx="4535532" cy="1611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93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Graphic spid="10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1.3.3 </a:t>
            </a:r>
            <a:r>
              <a:rPr lang="zh-CN" altLang="en-US" dirty="0"/>
              <a:t>简单值函数的计算过程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3" y="1088164"/>
                <a:ext cx="10972800" cy="493776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550" dirty="0"/>
                  <a:t>动作</a:t>
                </a:r>
                <a:r>
                  <a:rPr lang="en-US" altLang="zh-CN" sz="2550" dirty="0"/>
                  <a:t>a1</a:t>
                </a:r>
                <a:r>
                  <a:rPr lang="zh-CN" altLang="en-US" sz="2550" dirty="0"/>
                  <a:t>（</a:t>
                </a:r>
                <a:r>
                  <a:rPr lang="zh-CN" altLang="zh-CN" sz="2550" dirty="0">
                    <a:solidFill>
                      <a:srgbClr val="FF0000"/>
                    </a:solidFill>
                  </a:rPr>
                  <a:t>红色</a:t>
                </a:r>
                <a:r>
                  <a:rPr lang="zh-CN" altLang="en-US" sz="2550" dirty="0"/>
                  <a:t>）</a:t>
                </a:r>
                <a:endParaRPr lang="en-US" altLang="zh-CN" sz="1700" dirty="0"/>
              </a:p>
              <a:p>
                <a:pPr marL="0" indent="0">
                  <a:buNone/>
                </a:pPr>
                <a:r>
                  <a:rPr lang="en-US" altLang="zh-CN" sz="2200" dirty="0">
                    <a:solidFill>
                      <a:prstClr val="black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solidFill>
                      <a:prstClr val="black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/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zh-CN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=0.8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(−4)+0.2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6 = − 2</m:t>
                    </m:r>
                  </m:oMath>
                </a14:m>
                <a:endParaRPr lang="en-US" altLang="zh-CN" sz="2000" dirty="0"/>
              </a:p>
              <a:p>
                <a:endParaRPr lang="en-US" altLang="zh-CN" sz="2550" dirty="0"/>
              </a:p>
              <a:p>
                <a:r>
                  <a:rPr lang="zh-CN" altLang="en-US" sz="2550" dirty="0"/>
                  <a:t>动作</a:t>
                </a:r>
                <a:r>
                  <a:rPr lang="en-US" altLang="zh-CN" sz="2550" dirty="0"/>
                  <a:t>a2</a:t>
                </a:r>
                <a:r>
                  <a:rPr lang="zh-CN" altLang="en-US" sz="2550" dirty="0"/>
                  <a:t>（</a:t>
                </a:r>
                <a:r>
                  <a:rPr lang="zh-CN" altLang="en-US" sz="2550" dirty="0">
                    <a:solidFill>
                      <a:srgbClr val="00B050"/>
                    </a:solidFill>
                  </a:rPr>
                  <a:t>绿色</a:t>
                </a:r>
                <a:r>
                  <a:rPr lang="zh-CN" altLang="en-US" sz="2550" dirty="0"/>
                  <a:t>）</a:t>
                </a:r>
                <a:endParaRPr lang="en-US" altLang="zh-CN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2)</m:t>
                            </m:r>
                          </m:e>
                          <m:e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CN" sz="180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zh-CN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/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zh-CN" altLang="zh-C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zh-CN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nary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altLang="zh-CN" sz="1800" dirty="0"/>
              </a:p>
              <a:p>
                <a:pPr marL="0" indent="0">
                  <a:buNone/>
                </a:pPr>
                <a:r>
                  <a:rPr lang="en-US" altLang="zh-CN" sz="18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=−8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0.1 + 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0.2 + </m:t>
                    </m:r>
                    <m:d>
                      <m:d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0.4 + 4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+ 8</m:t>
                    </m:r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altLang="zh-CN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8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sz="1800" dirty="0"/>
              </a:p>
              <a:p>
                <a:r>
                  <a:rPr lang="zh-CN" altLang="en-US" sz="2550" dirty="0"/>
                  <a:t>动作</a:t>
                </a:r>
                <a:r>
                  <a:rPr lang="en-US" altLang="zh-CN" sz="2550" dirty="0"/>
                  <a:t>a3</a:t>
                </a:r>
                <a:r>
                  <a:rPr lang="zh-CN" altLang="en-US" sz="2550" dirty="0"/>
                  <a:t>（</a:t>
                </a:r>
                <a:r>
                  <a:rPr lang="zh-CN" altLang="en-US" sz="2550" dirty="0">
                    <a:solidFill>
                      <a:schemeClr val="accent1"/>
                    </a:solidFill>
                  </a:rPr>
                  <a:t>蓝色</a:t>
                </a:r>
                <a:r>
                  <a:rPr lang="zh-CN" altLang="en-US" sz="2550" dirty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3" y="1088164"/>
                <a:ext cx="10972800" cy="4937760"/>
              </a:xfrm>
              <a:blipFill>
                <a:blip r:embed="rId2"/>
                <a:stretch>
                  <a:fillRect l="-833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23</a:t>
            </a:fld>
            <a:r>
              <a:rPr lang="zh-CN" altLang="en-US" dirty="0"/>
              <a:t>页</a:t>
            </a:r>
          </a:p>
        </p:txBody>
      </p:sp>
      <p:graphicFrame>
        <p:nvGraphicFramePr>
          <p:cNvPr id="4" name="内容占位符 11">
            <a:extLst>
              <a:ext uri="{FF2B5EF4-FFF2-40B4-BE49-F238E27FC236}">
                <a16:creationId xmlns:a16="http://schemas.microsoft.com/office/drawing/2014/main" id="{8941D63F-52B6-47DE-AE66-3A778EBA0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118239"/>
              </p:ext>
            </p:extLst>
          </p:nvPr>
        </p:nvGraphicFramePr>
        <p:xfrm>
          <a:off x="7914332" y="1562434"/>
          <a:ext cx="2764128" cy="1442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内容占位符 11">
            <a:extLst>
              <a:ext uri="{FF2B5EF4-FFF2-40B4-BE49-F238E27FC236}">
                <a16:creationId xmlns:a16="http://schemas.microsoft.com/office/drawing/2014/main" id="{4C0C5E29-5179-4935-B6F7-27BDB31ABE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391278"/>
              </p:ext>
            </p:extLst>
          </p:nvPr>
        </p:nvGraphicFramePr>
        <p:xfrm>
          <a:off x="7914332" y="4584104"/>
          <a:ext cx="2764128" cy="1522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内容占位符 11">
            <a:extLst>
              <a:ext uri="{FF2B5EF4-FFF2-40B4-BE49-F238E27FC236}">
                <a16:creationId xmlns:a16="http://schemas.microsoft.com/office/drawing/2014/main" id="{43281C66-BBF2-4D83-AEF2-225A6C133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67431"/>
              </p:ext>
            </p:extLst>
          </p:nvPr>
        </p:nvGraphicFramePr>
        <p:xfrm>
          <a:off x="7914332" y="3072476"/>
          <a:ext cx="2764128" cy="1444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78641" y="5424704"/>
                <a:ext cx="4810060" cy="1114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3)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3]</m:t>
                            </m:r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)/2(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)=(2+10)/2  = 6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41" y="5424704"/>
                <a:ext cx="4810060" cy="11142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70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10" grpId="0">
        <p:bldAsOne/>
      </p:bldGraphic>
      <p:bldGraphic spid="11" grpId="0">
        <p:bldAsOne/>
      </p:bldGraphic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73D40973-D3DA-494F-9249-98D1AD54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1.3.4 </a:t>
            </a:r>
            <a:r>
              <a:rPr lang="zh-CN" altLang="en-US" dirty="0"/>
              <a:t>简单值函数的学习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9693F43-1991-4FB2-B811-3479C65C5C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通过以往动作所获奖励情况来估算值函数</a:t>
            </a:r>
            <a:endParaRPr lang="en-US" altLang="zh-CN" dirty="0"/>
          </a:p>
          <a:p>
            <a:endParaRPr lang="en-US" altLang="zh-CN" sz="2400" dirty="0"/>
          </a:p>
          <a:p>
            <a:r>
              <a:rPr lang="zh-CN" altLang="en-US" dirty="0"/>
              <a:t>采样平均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重点理解内容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：</a:t>
            </a:r>
          </a:p>
          <a:p>
            <a:pPr lvl="1"/>
            <a:endParaRPr lang="zh-CN" altLang="en-US" sz="2100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24</a:t>
            </a:fld>
            <a:r>
              <a:rPr lang="zh-CN" altLang="en-US" dirty="0"/>
              <a:t>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121A2C6-F70B-4FE0-AAFD-708C0E0CF91A}"/>
                  </a:ext>
                </a:extLst>
              </p:cNvPr>
              <p:cNvSpPr/>
              <p:nvPr/>
            </p:nvSpPr>
            <p:spPr>
              <a:xfrm>
                <a:off x="3221914" y="2669273"/>
                <a:ext cx="5068934" cy="8639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sz="2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1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zh-CN" altLang="en-US" sz="21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1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e>
                            <m:r>
                              <a:rPr lang="zh-CN" altLang="en-US" sz="2100">
                                <a:latin typeface="Cambria Math" panose="02040503050406030204" pitchFamily="18" charset="0"/>
                              </a:rPr>
                              <m:t>≐</m:t>
                            </m:r>
                            <m:f>
                              <m:fPr>
                                <m:ctrlPr>
                                  <a:rPr lang="zh-CN" altLang="en-US" sz="21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zh-CN" altLang="en-US" sz="2100" b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100" b="1" i="1">
                                    <a:latin typeface="Cambria Math" panose="02040503050406030204" pitchFamily="18" charset="0"/>
                                  </a:rPr>
                                  <m:t>获得奖励总和</m:t>
                                </m:r>
                              </m:num>
                              <m:den>
                                <m:r>
                                  <a:rPr lang="zh-CN" altLang="en-US" sz="2100" b="1" i="1">
                                    <a:latin typeface="Cambria Math" panose="02040503050406030204" pitchFamily="18" charset="0"/>
                                  </a:rPr>
                                  <m:t>动作</m:t>
                                </m:r>
                                <m:r>
                                  <a:rPr lang="en-US" altLang="zh-CN" sz="21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zh-CN" altLang="en-US" sz="2100" b="1" i="1">
                                    <a:latin typeface="Cambria Math" panose="02040503050406030204" pitchFamily="18" charset="0"/>
                                  </a:rPr>
                                  <m:t>执行次数</m:t>
                                </m:r>
                              </m:den>
                            </m:f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121A2C6-F70B-4FE0-AAFD-708C0E0CF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914" y="2669273"/>
                <a:ext cx="5068934" cy="8639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7BCB2F-154A-4056-9470-1B2AA12E6C5A}"/>
                  </a:ext>
                </a:extLst>
              </p:cNvPr>
              <p:cNvSpPr/>
              <p:nvPr/>
            </p:nvSpPr>
            <p:spPr>
              <a:xfrm>
                <a:off x="4974405" y="4114847"/>
                <a:ext cx="5060189" cy="2241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3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3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33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33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330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3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3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33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3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en-US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33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3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 sz="3300"/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3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3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sz="3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3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33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33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33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𝟙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3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33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33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33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33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7BCB2F-154A-4056-9470-1B2AA12E6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405" y="4114847"/>
                <a:ext cx="5060189" cy="2241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E280E18B-C123-4515-81B9-0B3AF123C093}"/>
              </a:ext>
            </a:extLst>
          </p:cNvPr>
          <p:cNvSpPr/>
          <p:nvPr/>
        </p:nvSpPr>
        <p:spPr>
          <a:xfrm>
            <a:off x="8575419" y="4309662"/>
            <a:ext cx="1302202" cy="809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822B32-2838-4865-8CB1-4A649D4CDD8E}"/>
              </a:ext>
            </a:extLst>
          </p:cNvPr>
          <p:cNvSpPr/>
          <p:nvPr/>
        </p:nvSpPr>
        <p:spPr>
          <a:xfrm>
            <a:off x="8290848" y="5418573"/>
            <a:ext cx="1302202" cy="8096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470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通过学习进行简单值函数计算</a:t>
            </a:r>
          </a:p>
        </p:txBody>
      </p:sp>
      <p:graphicFrame>
        <p:nvGraphicFramePr>
          <p:cNvPr id="30" name="内容占位符 9"/>
          <p:cNvGraphicFramePr>
            <a:graphicFrameLocks/>
          </p:cNvGraphicFramePr>
          <p:nvPr/>
        </p:nvGraphicFramePr>
        <p:xfrm>
          <a:off x="1651732" y="1823720"/>
          <a:ext cx="8172450" cy="3066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762000" y="4889995"/>
                <a:ext cx="4382813" cy="1058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zh-CN" altLang="en-US" sz="2000"/>
                              <m:t> 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𝟙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000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4+6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-2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89995"/>
                <a:ext cx="4382813" cy="10583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953110" y="5122973"/>
                <a:ext cx="2845752" cy="5513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3+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= 0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110" y="5122973"/>
                <a:ext cx="2845752" cy="551305"/>
              </a:xfrm>
              <a:prstGeom prst="rect">
                <a:avLst/>
              </a:prstGeom>
              <a:blipFill>
                <a:blip r:embed="rId5"/>
                <a:stretch>
                  <a:fillRect b="-6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078508" y="5133873"/>
                <a:ext cx="2957143" cy="529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b>
                        </m:sSub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2+4+6+8+10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508" y="5133873"/>
                <a:ext cx="2957143" cy="529504"/>
              </a:xfrm>
              <a:prstGeom prst="rect">
                <a:avLst/>
              </a:prstGeom>
              <a:blipFill>
                <a:blip r:embed="rId6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/>
          <p:cNvSpPr>
            <a:spLocks/>
          </p:cNvSpPr>
          <p:nvPr/>
        </p:nvSpPr>
        <p:spPr>
          <a:xfrm>
            <a:off x="2604102" y="2569050"/>
            <a:ext cx="383400" cy="1922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椭圆 34"/>
          <p:cNvSpPr>
            <a:spLocks/>
          </p:cNvSpPr>
          <p:nvPr/>
        </p:nvSpPr>
        <p:spPr>
          <a:xfrm>
            <a:off x="3021029" y="2569050"/>
            <a:ext cx="383400" cy="1922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椭圆 35"/>
          <p:cNvSpPr>
            <a:spLocks/>
          </p:cNvSpPr>
          <p:nvPr/>
        </p:nvSpPr>
        <p:spPr>
          <a:xfrm>
            <a:off x="5228222" y="2569050"/>
            <a:ext cx="383400" cy="1922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椭圆 36"/>
          <p:cNvSpPr>
            <a:spLocks/>
          </p:cNvSpPr>
          <p:nvPr/>
        </p:nvSpPr>
        <p:spPr>
          <a:xfrm>
            <a:off x="7031456" y="2569050"/>
            <a:ext cx="383400" cy="1922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" name="椭圆 37"/>
          <p:cNvSpPr>
            <a:spLocks/>
          </p:cNvSpPr>
          <p:nvPr/>
        </p:nvSpPr>
        <p:spPr>
          <a:xfrm>
            <a:off x="7948413" y="2569050"/>
            <a:ext cx="383400" cy="19224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9" name="图片 38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425513" y="2569050"/>
            <a:ext cx="383400" cy="1922400"/>
          </a:xfrm>
          <a:prstGeom prst="rect">
            <a:avLst/>
          </a:prstGeom>
        </p:spPr>
      </p:pic>
      <p:pic>
        <p:nvPicPr>
          <p:cNvPr id="40" name="图片 39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317980" y="2569050"/>
            <a:ext cx="383400" cy="1922400"/>
          </a:xfrm>
          <a:prstGeom prst="rect">
            <a:avLst/>
          </a:prstGeom>
        </p:spPr>
      </p:pic>
      <p:pic>
        <p:nvPicPr>
          <p:cNvPr id="41" name="图片 40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761410" y="2569050"/>
            <a:ext cx="383400" cy="1922400"/>
          </a:xfrm>
          <a:prstGeom prst="rect">
            <a:avLst/>
          </a:prstGeom>
        </p:spPr>
      </p:pic>
      <p:pic>
        <p:nvPicPr>
          <p:cNvPr id="42" name="图片 41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489934" y="2569050"/>
            <a:ext cx="383400" cy="1922400"/>
          </a:xfrm>
          <a:prstGeom prst="rect">
            <a:avLst/>
          </a:prstGeom>
        </p:spPr>
      </p:pic>
      <p:pic>
        <p:nvPicPr>
          <p:cNvPr id="43" name="图片 42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406892" y="2569050"/>
            <a:ext cx="383400" cy="1922400"/>
          </a:xfrm>
          <a:prstGeom prst="rect">
            <a:avLst/>
          </a:prstGeom>
        </p:spPr>
      </p:pic>
      <p:pic>
        <p:nvPicPr>
          <p:cNvPr id="44" name="图片 43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874442" y="2569050"/>
            <a:ext cx="383400" cy="1922400"/>
          </a:xfrm>
          <a:prstGeom prst="rect">
            <a:avLst/>
          </a:prstGeom>
        </p:spPr>
      </p:pic>
      <p:pic>
        <p:nvPicPr>
          <p:cNvPr id="45" name="图片 44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683620" y="2569050"/>
            <a:ext cx="383400" cy="1922400"/>
          </a:xfrm>
          <a:prstGeom prst="rect">
            <a:avLst/>
          </a:prstGeom>
        </p:spPr>
      </p:pic>
      <p:pic>
        <p:nvPicPr>
          <p:cNvPr id="46" name="图片 45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124982" y="2569050"/>
            <a:ext cx="383400" cy="1922400"/>
          </a:xfrm>
          <a:prstGeom prst="rect">
            <a:avLst/>
          </a:prstGeom>
        </p:spPr>
      </p:pic>
      <p:pic>
        <p:nvPicPr>
          <p:cNvPr id="47" name="图片 46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572977" y="2569050"/>
            <a:ext cx="383400" cy="1922400"/>
          </a:xfrm>
          <a:prstGeom prst="rect">
            <a:avLst/>
          </a:prstGeom>
        </p:spPr>
      </p:pic>
      <p:pic>
        <p:nvPicPr>
          <p:cNvPr id="48" name="图片 47"/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865371" y="2520498"/>
            <a:ext cx="383400" cy="1922400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9557080" y="3533361"/>
            <a:ext cx="50372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i="1" dirty="0">
                <a:solidFill>
                  <a:schemeClr val="accent2">
                    <a:lumMod val="75000"/>
                  </a:schemeClr>
                </a:solidFill>
              </a:rPr>
              <a:t>n</a:t>
            </a:r>
          </a:p>
          <a:p>
            <a:endParaRPr lang="en-US" altLang="zh-CN" sz="1350" dirty="0"/>
          </a:p>
          <a:p>
            <a:endParaRPr lang="en-US" altLang="zh-CN" sz="1350" dirty="0"/>
          </a:p>
          <a:p>
            <a:endParaRPr lang="zh-CN" altLang="en-US" sz="1350" dirty="0"/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982144" y="3665951"/>
            <a:ext cx="7980770" cy="12138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1" name="图片 50"/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7157588" y="1864896"/>
            <a:ext cx="1544400" cy="232482"/>
          </a:xfrm>
          <a:prstGeom prst="rect">
            <a:avLst/>
          </a:prstGeom>
        </p:spPr>
      </p:pic>
      <p:pic>
        <p:nvPicPr>
          <p:cNvPr id="52" name="图片 51"/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3942961" y="1855048"/>
            <a:ext cx="1544400" cy="2340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19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34" grpId="0" bldLvl="0" animBg="1"/>
      <p:bldP spid="34" grpId="1" animBg="1"/>
      <p:bldP spid="35" grpId="0" bldLvl="0" animBg="1"/>
      <p:bldP spid="35" grpId="1" animBg="1"/>
      <p:bldP spid="36" grpId="0" bldLvl="0" animBg="1"/>
      <p:bldP spid="36" grpId="1" animBg="1"/>
      <p:bldP spid="37" grpId="0" bldLvl="0" animBg="1"/>
      <p:bldP spid="37" grpId="1" animBg="1"/>
      <p:bldP spid="38" grpId="0" bldLvl="0" animBg="1"/>
      <p:bldP spid="3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简单值函数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臂老虎机问题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简单值函数的定义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简单值函数的计算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917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 上半部分总结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463845"/>
          </a:xfrm>
        </p:spPr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强化学习是一种自动化目标导向的计算方法。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B050"/>
                </a:solidFill>
              </a:rPr>
              <a:t>智能体与环境交互，感知环境的状态和反馈，并学到经验。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B05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B050"/>
                </a:solidFill>
              </a:rPr>
              <a:t>有时候无需完整环境模型。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sz="3200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00B050"/>
              </a:buClr>
            </a:pPr>
            <a:r>
              <a:rPr lang="zh-CN" altLang="en-US" sz="32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值函数的使用是大多强化学习算法的关键特征。</a:t>
            </a:r>
            <a:endParaRPr lang="en-US" altLang="zh-CN" sz="32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B050"/>
                </a:solidFill>
              </a:rPr>
              <a:t>通过值函数，使得强化学习算法可更专注于在线规划。</a:t>
            </a:r>
            <a:endParaRPr lang="en-US" altLang="zh-CN" sz="2800" dirty="0">
              <a:solidFill>
                <a:srgbClr val="00B050"/>
              </a:solidFill>
            </a:endParaRPr>
          </a:p>
          <a:p>
            <a:pPr>
              <a:buClr>
                <a:srgbClr val="FF0000"/>
              </a:buClr>
            </a:pPr>
            <a:endParaRPr lang="en-US" altLang="zh-CN" sz="3800" dirty="0">
              <a:solidFill>
                <a:srgbClr val="00B050"/>
              </a:solidFill>
            </a:endParaRPr>
          </a:p>
          <a:p>
            <a:pPr>
              <a:buClr>
                <a:srgbClr val="FF000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27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13934" y="5771535"/>
            <a:ext cx="8485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复习！ 预习强化学习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II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标准值函数，表格式方法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☺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732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73B68-6665-4771-B63E-27B657F8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1.3.6</a:t>
            </a:r>
            <a:r>
              <a:rPr lang="zh-CN" altLang="en-US" dirty="0"/>
              <a:t>引入折扣因子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6ED11F-8A05-459A-989B-554C26DD678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?</a:t>
                </a:r>
              </a:p>
              <a:p>
                <a:pPr marL="0" indent="0">
                  <a:buNone/>
                </a:pPr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≐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zh-CN" alt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altLang="zh-C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6ED11F-8A05-459A-989B-554C26DD6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78" t="-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28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5C718F-456B-44C7-88E6-8C4FFB0151D5}"/>
                  </a:ext>
                </a:extLst>
              </p:cNvPr>
              <p:cNvSpPr/>
              <p:nvPr/>
            </p:nvSpPr>
            <p:spPr>
              <a:xfrm>
                <a:off x="2122911" y="3339767"/>
                <a:ext cx="6961329" cy="475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≐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5C718F-456B-44C7-88E6-8C4FFB015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11" y="3339767"/>
                <a:ext cx="6961329" cy="47557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145AE3-9847-459F-8CE3-E794EF7B646E}"/>
                  </a:ext>
                </a:extLst>
              </p:cNvPr>
              <p:cNvSpPr/>
              <p:nvPr/>
            </p:nvSpPr>
            <p:spPr>
              <a:xfrm>
                <a:off x="2626752" y="3842647"/>
                <a:ext cx="2899456" cy="455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350"/>
                  </a:spcBef>
                  <a:spcAft>
                    <a:spcPts val="1350"/>
                  </a:spcAft>
                </a:pPr>
                <a:r>
                  <a:rPr lang="en-US" altLang="zh-CN" b="1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145AE3-9847-459F-8CE3-E794EF7B6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52" y="3842647"/>
                <a:ext cx="2899456" cy="455253"/>
              </a:xfrm>
              <a:prstGeom prst="rect">
                <a:avLst/>
              </a:prstGeom>
              <a:blipFill>
                <a:blip r:embed="rId5"/>
                <a:stretch>
                  <a:fillRect l="-11134" t="-120000" b="-18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3FA956B-FD5B-49E7-B159-6AAA80E16AA5}"/>
                  </a:ext>
                </a:extLst>
              </p:cNvPr>
              <p:cNvSpPr/>
              <p:nvPr/>
            </p:nvSpPr>
            <p:spPr>
              <a:xfrm>
                <a:off x="2301686" y="4968820"/>
                <a:ext cx="6891743" cy="475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3FA956B-FD5B-49E7-B159-6AAA80E16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686" y="4968820"/>
                <a:ext cx="6891743" cy="475579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C5B27A5-1A54-4159-B156-227A9430C0BE}"/>
                  </a:ext>
                </a:extLst>
              </p:cNvPr>
              <p:cNvSpPr/>
              <p:nvPr/>
            </p:nvSpPr>
            <p:spPr>
              <a:xfrm>
                <a:off x="2732771" y="5421396"/>
                <a:ext cx="12046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C5B27A5-1A54-4159-B156-227A9430C0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771" y="5421396"/>
                <a:ext cx="120462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7DF6501-D0F9-4B00-9FB8-5ABFC26F8E56}"/>
                  </a:ext>
                </a:extLst>
              </p:cNvPr>
              <p:cNvSpPr/>
              <p:nvPr/>
            </p:nvSpPr>
            <p:spPr>
              <a:xfrm>
                <a:off x="2122911" y="4526093"/>
                <a:ext cx="116839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FF0000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1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sz="21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0</a:t>
                </a:r>
                <a:endParaRPr lang="zh-CN" alt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7DF6501-D0F9-4B00-9FB8-5ABFC26F8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911" y="4526093"/>
                <a:ext cx="1168397" cy="415498"/>
              </a:xfrm>
              <a:prstGeom prst="rect">
                <a:avLst/>
              </a:prstGeom>
              <a:blipFill>
                <a:blip r:embed="rId8"/>
                <a:stretch>
                  <a:fillRect l="-6250" t="-8696" r="-3646" b="-2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63885" y="2977267"/>
                <a:ext cx="223170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100" b="1" dirty="0">
                        <a:solidFill>
                          <a:srgbClr val="FF0000"/>
                        </a:solidFill>
                      </a:rPr>
                      <m:t>引入折扣因子</m:t>
                    </m:r>
                    <m:r>
                      <a:rPr lang="zh-CN" altLang="en-US" sz="21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zh-CN" altLang="en-US" sz="2100" b="1" dirty="0">
                    <a:solidFill>
                      <a:srgbClr val="FF0000"/>
                    </a:solidFill>
                  </a:rPr>
                  <a:t>，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885" y="2977267"/>
                <a:ext cx="2231701" cy="415498"/>
              </a:xfrm>
              <a:prstGeom prst="rect">
                <a:avLst/>
              </a:prstGeom>
              <a:blipFill>
                <a:blip r:embed="rId9"/>
                <a:stretch>
                  <a:fillRect l="-1639" t="-8696" r="-2459" b="-2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076487" y="2973751"/>
                <a:ext cx="93224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1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zh-CN" sz="21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1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1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487" y="2973751"/>
                <a:ext cx="932243" cy="415498"/>
              </a:xfrm>
              <a:prstGeom prst="rect">
                <a:avLst/>
              </a:prstGeom>
              <a:blipFill>
                <a:blip r:embed="rId10"/>
                <a:stretch>
                  <a:fillRect l="-654" b="-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19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6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CD4A8-910F-44E9-B0A5-0244EC28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折扣后的长期收益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29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A520FB-CB92-4876-BBED-6DDED48EB7C1}"/>
                  </a:ext>
                </a:extLst>
              </p:cNvPr>
              <p:cNvSpPr/>
              <p:nvPr/>
            </p:nvSpPr>
            <p:spPr>
              <a:xfrm>
                <a:off x="3800996" y="3356291"/>
                <a:ext cx="2314864" cy="847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zh-CN" altLang="en-US" b="1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A520FB-CB92-4876-BBED-6DDED48EB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996" y="3356291"/>
                <a:ext cx="2314864" cy="847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F898FF-E7B4-4AFF-B5B9-34A7D80E8A5F}"/>
                  </a:ext>
                </a:extLst>
              </p:cNvPr>
              <p:cNvSpPr/>
              <p:nvPr/>
            </p:nvSpPr>
            <p:spPr>
              <a:xfrm>
                <a:off x="1931100" y="2098567"/>
                <a:ext cx="64128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令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为智能体所能</m:t>
                    </m:r>
                  </m:oMath>
                </a14:m>
                <a:r>
                  <a:rPr lang="zh-CN" altLang="en-US" sz="2400" dirty="0"/>
                  <a:t>获取的最大奖励，则：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6F898FF-E7B4-4AFF-B5B9-34A7D80E8A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00" y="2098567"/>
                <a:ext cx="6412800" cy="461665"/>
              </a:xfrm>
              <a:prstGeom prst="rect">
                <a:avLst/>
              </a:prstGeom>
              <a:blipFill>
                <a:blip r:embed="rId4"/>
                <a:stretch>
                  <a:fillRect l="-85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EF7ADA8-9E9B-4553-9C64-3D9D50B6863C}"/>
                  </a:ext>
                </a:extLst>
              </p:cNvPr>
              <p:cNvSpPr/>
              <p:nvPr/>
            </p:nvSpPr>
            <p:spPr>
              <a:xfrm>
                <a:off x="4122021" y="4496035"/>
                <a:ext cx="1782796" cy="656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zh-CN" altLang="en-US" b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EF7ADA8-9E9B-4553-9C64-3D9D50B686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21" y="4496035"/>
                <a:ext cx="1782796" cy="6561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310622" y="5400963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折扣后的长期收益就不是无穷大了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274233" y="3356291"/>
                <a:ext cx="1380378" cy="847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33" y="3356291"/>
                <a:ext cx="1380378" cy="847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7654611" y="3356291"/>
                <a:ext cx="1707390" cy="847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611" y="3356291"/>
                <a:ext cx="1707390" cy="8474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896246" y="2694691"/>
                <a:ext cx="20827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zh-CN" alt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b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246" y="2694691"/>
                <a:ext cx="2082789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A145AE3-9847-459F-8CE3-E794EF7B646E}"/>
                  </a:ext>
                </a:extLst>
              </p:cNvPr>
              <p:cNvSpPr/>
              <p:nvPr/>
            </p:nvSpPr>
            <p:spPr>
              <a:xfrm>
                <a:off x="1759976" y="1180747"/>
                <a:ext cx="6056559" cy="656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350"/>
                  </a:spcBef>
                  <a:spcAft>
                    <a:spcPts val="135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zh-CN" altLang="en-US" sz="2800" b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  <m:sup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A145AE3-9847-459F-8CE3-E794EF7B6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976" y="1180747"/>
                <a:ext cx="6056559" cy="656846"/>
              </a:xfrm>
              <a:prstGeom prst="rect">
                <a:avLst/>
              </a:prstGeom>
              <a:blipFill>
                <a:blip r:embed="rId9"/>
                <a:stretch>
                  <a:fillRect b="-16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5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511" y="37473"/>
            <a:ext cx="11618352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 楷体"/>
              </a:rPr>
              <a:t>简单引言：强化学习的朴素思想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510775" y="6356358"/>
            <a:ext cx="2843025" cy="365125"/>
          </a:xfrm>
        </p:spPr>
        <p:txBody>
          <a:bodyPr/>
          <a:lstStyle/>
          <a:p>
            <a:r>
              <a:rPr lang="zh-CN" altLang="en-US">
                <a:latin typeface=" 楷体"/>
              </a:rPr>
              <a:t>第</a:t>
            </a:r>
            <a:fld id="{A7EB049D-2BDA-4100-846B-C83E7A7D8094}" type="slidenum">
              <a:rPr lang="zh-CN" altLang="en-US" smtClean="0">
                <a:latin typeface=" 楷体"/>
              </a:rPr>
              <a:pPr/>
              <a:t>3</a:t>
            </a:fld>
            <a:r>
              <a:rPr lang="zh-CN" altLang="en-US">
                <a:latin typeface=" 楷体"/>
              </a:rPr>
              <a:t>页</a:t>
            </a:r>
            <a:endParaRPr lang="zh-CN" altLang="en-US" dirty="0">
              <a:latin typeface=" 楷体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50829" y="1076096"/>
            <a:ext cx="11679809" cy="73384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36000" rtlCol="0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最初想法：可否让计算机模拟人类常见的技能学习方式？婴儿学步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150829" y="2311463"/>
            <a:ext cx="11679809" cy="78995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路线：观察状态，做出决策，执行动作，受到奖励</a:t>
            </a:r>
            <a:r>
              <a:rPr lang="en-US" altLang="zh-CN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惩罚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50829" y="3851177"/>
            <a:ext cx="11679809" cy="8071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奖励都是一次性的，怎么让计算机优化一个长期的过程？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长期目标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150829" y="5408069"/>
            <a:ext cx="11679810" cy="83563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当计算机通过试错找到一个目前最优策略，要不要再探索？（探索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开发）</a:t>
            </a:r>
            <a:endParaRPr lang="en-US" altLang="zh-CN" sz="28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7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/>
      <p:bldP spid="62" grpId="0" animBg="1"/>
      <p:bldP spid="6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4349C-D859-4DC8-B74D-D887C172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目标收益的递归计算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2F01EF3-6D25-49EA-AD01-617AE6C1AFB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42704" y="1416102"/>
                <a:ext cx="8086253" cy="1371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≐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400" b="1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       =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24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zh-CN" sz="24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zh-CN" altLang="en-US" sz="2400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zh-CN" altLang="en-US" sz="2400" b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zh-CN" sz="2400" b="1" dirty="0"/>
                  <a:t>)</a:t>
                </a:r>
              </a:p>
              <a:p>
                <a:pPr marL="0" indent="0">
                  <a:buNone/>
                </a:pPr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92F01EF3-6D25-49EA-AD01-617AE6C1A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42704" y="1416102"/>
                <a:ext cx="8086253" cy="1371016"/>
              </a:xfrm>
              <a:prstGeom prst="rect">
                <a:avLst/>
              </a:prstGeom>
              <a:blipFill>
                <a:blip r:embed="rId3"/>
                <a:stretch>
                  <a:fillRect t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30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DEE04E4-EDAF-42A1-9B5C-764301A73AE5}"/>
                  </a:ext>
                </a:extLst>
              </p:cNvPr>
              <p:cNvSpPr/>
              <p:nvPr/>
            </p:nvSpPr>
            <p:spPr>
              <a:xfrm>
                <a:off x="3182989" y="3862278"/>
                <a:ext cx="276851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DEE04E4-EDAF-42A1-9B5C-764301A73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89" y="3862278"/>
                <a:ext cx="2768515" cy="461665"/>
              </a:xfrm>
              <a:prstGeom prst="rect">
                <a:avLst/>
              </a:prstGeom>
              <a:blipFill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22ED25E-402C-4619-AA18-849D41DEA4FE}"/>
              </a:ext>
            </a:extLst>
          </p:cNvPr>
          <p:cNvSpPr txBox="1"/>
          <p:nvPr/>
        </p:nvSpPr>
        <p:spPr>
          <a:xfrm>
            <a:off x="760850" y="3176493"/>
            <a:ext cx="7061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注意：这里，当</a:t>
            </a:r>
            <a:r>
              <a:rPr lang="en-US" altLang="zh-CN" sz="2400" i="1" dirty="0"/>
              <a:t>t</a:t>
            </a:r>
            <a:r>
              <a:rPr lang="en-US" altLang="zh-CN" sz="2400" dirty="0"/>
              <a:t> &lt;</a:t>
            </a:r>
            <a:r>
              <a:rPr lang="en-US" altLang="zh-CN" sz="2400" i="1" dirty="0"/>
              <a:t>T</a:t>
            </a:r>
            <a:r>
              <a:rPr lang="en-US" altLang="zh-CN" sz="2400" dirty="0"/>
              <a:t> </a:t>
            </a:r>
            <a:r>
              <a:rPr lang="zh-CN" altLang="en-US" sz="2400" dirty="0"/>
              <a:t>（即 </a:t>
            </a:r>
            <a:r>
              <a:rPr lang="en-US" altLang="zh-CN" sz="2400" i="1" dirty="0"/>
              <a:t>t </a:t>
            </a:r>
            <a:r>
              <a:rPr lang="en-US" altLang="zh-CN" sz="2400" dirty="0"/>
              <a:t>≠</a:t>
            </a:r>
            <a:r>
              <a:rPr lang="en-US" altLang="zh-CN" sz="2400" i="1" dirty="0"/>
              <a:t> T  </a:t>
            </a:r>
            <a:r>
              <a:rPr lang="zh-CN" altLang="en-US" sz="2400" dirty="0"/>
              <a:t>），如下公式成立：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4042E10-3B71-40BA-A697-4A7D9A33F655}"/>
                  </a:ext>
                </a:extLst>
              </p:cNvPr>
              <p:cNvSpPr/>
              <p:nvPr/>
            </p:nvSpPr>
            <p:spPr>
              <a:xfrm>
                <a:off x="760843" y="4523355"/>
                <a:ext cx="62904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sz="2400" dirty="0"/>
                          <m:t>当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 = </m:t>
                        </m:r>
                        <m:r>
                          <m:rPr>
                            <m:nor/>
                          </m:rPr>
                          <a:rPr lang="en-US" altLang="zh-CN" sz="2400" i="1" dirty="0"/>
                          <m:t>T</m:t>
                        </m:r>
                        <m:r>
                          <m:rPr>
                            <m:nor/>
                          </m:rPr>
                          <a:rPr lang="en-US" altLang="zh-CN" sz="2400" dirty="0"/>
                          <m:t>, </m:t>
                        </m:r>
                        <m:r>
                          <m:rPr>
                            <m:nor/>
                          </m:rPr>
                          <a:rPr lang="zh-CN" altLang="en-US" sz="2400" dirty="0"/>
                          <m:t>我们定义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400" dirty="0"/>
                  <a:t>= 0, </a:t>
                </a:r>
                <a:r>
                  <a:rPr lang="zh-CN" altLang="en-US" sz="2400" dirty="0"/>
                  <a:t>以上公式仍然成立：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4042E10-3B71-40BA-A697-4A7D9A33F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43" y="4523355"/>
                <a:ext cx="6290440" cy="461665"/>
              </a:xfrm>
              <a:prstGeom prst="rect">
                <a:avLst/>
              </a:prstGeom>
              <a:blipFill>
                <a:blip r:embed="rId5"/>
                <a:stretch>
                  <a:fillRect l="-775" t="-1052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F40CFC3-7DD7-40DD-B809-99626A5DF8BB}"/>
                  </a:ext>
                </a:extLst>
              </p:cNvPr>
              <p:cNvSpPr/>
              <p:nvPr/>
            </p:nvSpPr>
            <p:spPr>
              <a:xfrm>
                <a:off x="2294875" y="5115306"/>
                <a:ext cx="50846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CN" sz="2400" dirty="0"/>
                  <a:t>= 0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F40CFC3-7DD7-40DD-B809-99626A5DF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875" y="5115306"/>
                <a:ext cx="5084662" cy="461665"/>
              </a:xfrm>
              <a:prstGeom prst="rect">
                <a:avLst/>
              </a:prstGeom>
              <a:blipFill>
                <a:blip r:embed="rId6"/>
                <a:stretch>
                  <a:fillRect l="-24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2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1.3.7 </a:t>
            </a:r>
            <a:r>
              <a:rPr lang="zh-CN" altLang="en-US" dirty="0"/>
              <a:t>标准状态值函数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C3BEE1A-6046-46DB-81EB-45A46E3E76A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209755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>
                <a:noAutofit/>
              </a:bodyPr>
              <a:lstStyle/>
              <a:p>
                <a:pPr marL="0" indent="0">
                  <a:lnSpc>
                    <a:spcPts val="3375"/>
                  </a:lnSpc>
                  <a:spcBef>
                    <a:spcPts val="450"/>
                  </a:spcBef>
                  <a:buNone/>
                </a:pPr>
                <a:r>
                  <a:rPr lang="zh-CN" altLang="en-US" sz="2000" dirty="0"/>
                  <a:t>一个状态在策略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2000" dirty="0"/>
                  <a:t>下的值函数，记作：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zh-CN" altLang="en-US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zh-CN" altLang="en-US" sz="20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，是指该策略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2000" dirty="0"/>
                  <a:t>下，智能体在时间步</a:t>
                </a:r>
                <a:r>
                  <a:rPr lang="en-US" altLang="zh-CN" sz="2000" i="1" dirty="0"/>
                  <a:t>t</a:t>
                </a:r>
                <a:r>
                  <a:rPr lang="zh-CN" altLang="en-US" sz="2000" dirty="0"/>
                  <a:t>和所处状态</a:t>
                </a:r>
                <a:r>
                  <a:rPr lang="zh-CN" altLang="en-US" sz="2000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sz="2000" dirty="0"/>
                  <a:t>所能获得的奖励的期望值，即该值是从</a:t>
                </a:r>
                <a:r>
                  <a:rPr lang="zh-CN" altLang="en-US" sz="2000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sz="2000" dirty="0"/>
                  <a:t>开始，按照策略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执行</m:t>
                    </m:r>
                  </m:oMath>
                </a14:m>
                <a:r>
                  <a:rPr lang="zh-CN" altLang="en-US" sz="2000" dirty="0"/>
                  <a:t>动作的</a:t>
                </a:r>
                <a:r>
                  <a:rPr lang="zh-CN" altLang="en-US" sz="1800" dirty="0"/>
                  <a:t>预期</a:t>
                </a:r>
                <a:r>
                  <a:rPr lang="zh-CN" altLang="en-US" sz="2000" dirty="0"/>
                  <a:t>收益。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FC3BEE1A-6046-46DB-81EB-45A46E3E76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1219200"/>
                <a:ext cx="10972800" cy="1209755"/>
              </a:xfrm>
              <a:blipFill>
                <a:blip r:embed="rId3"/>
                <a:stretch>
                  <a:fillRect l="-49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31</a:t>
            </a:fld>
            <a:r>
              <a:rPr lang="zh-CN" altLang="en-US" dirty="0"/>
              <a:t>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5099A-A335-46DD-827B-6C480B10E46D}"/>
                  </a:ext>
                </a:extLst>
              </p:cNvPr>
              <p:cNvSpPr/>
              <p:nvPr/>
            </p:nvSpPr>
            <p:spPr>
              <a:xfrm>
                <a:off x="2334428" y="3341257"/>
                <a:ext cx="4400178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7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)≐</m:t>
                          </m:r>
                          <m:sSub>
                            <m:sSubPr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7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5099A-A335-46DD-827B-6C480B10E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28" y="3341257"/>
                <a:ext cx="4400178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FB8063-E497-4CF2-B237-DD8FC699AB72}"/>
                  </a:ext>
                </a:extLst>
              </p:cNvPr>
              <p:cNvSpPr/>
              <p:nvPr/>
            </p:nvSpPr>
            <p:spPr>
              <a:xfrm>
                <a:off x="7289591" y="3587246"/>
                <a:ext cx="2992497" cy="1225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7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27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700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7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7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7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7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7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7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27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7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8FB8063-E497-4CF2-B237-DD8FC699AB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591" y="3587246"/>
                <a:ext cx="2992497" cy="1225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2556748-379F-4686-AB51-81D3875C86A6}"/>
                  </a:ext>
                </a:extLst>
              </p:cNvPr>
              <p:cNvSpPr/>
              <p:nvPr/>
            </p:nvSpPr>
            <p:spPr>
              <a:xfrm>
                <a:off x="3731496" y="4745537"/>
                <a:ext cx="4313104" cy="1225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7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700" b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7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7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7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7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7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7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27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7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zh-CN" altLang="en-US" sz="2700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7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7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2556748-379F-4686-AB51-81D3875C8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496" y="4745537"/>
                <a:ext cx="4313104" cy="1225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9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8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1.3.8 </a:t>
            </a:r>
            <a:r>
              <a:rPr lang="zh-CN" altLang="en-US" dirty="0"/>
              <a:t>标准动作值函数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32</a:t>
            </a:fld>
            <a:r>
              <a:rPr lang="zh-CN" altLang="en-US" dirty="0"/>
              <a:t>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35DF92A3-945D-458D-BF3D-D98A5D5057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2716" y="1723848"/>
                <a:ext cx="7823034" cy="130373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 楷体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375"/>
                  </a:lnSpc>
                  <a:spcBef>
                    <a:spcPts val="0"/>
                  </a:spcBef>
                  <a:buNone/>
                </a:pPr>
                <a:r>
                  <a:rPr lang="zh-CN" altLang="en-US" sz="2100" dirty="0"/>
                  <a:t>一个动作在某个策略下的值函数，记作：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zh-CN" altLang="en-US" sz="21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21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1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1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100" dirty="0"/>
                  <a:t>，是指该策略</a:t>
                </a:r>
                <a14:m>
                  <m:oMath xmlns:m="http://schemas.openxmlformats.org/officeDocument/2006/math">
                    <m:r>
                      <a:rPr lang="zh-CN" altLang="en-US" sz="21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2100" dirty="0"/>
                  <a:t>下</a:t>
                </a:r>
                <a:r>
                  <a:rPr lang="en-US" altLang="zh-CN" sz="2100" dirty="0"/>
                  <a:t>, </a:t>
                </a:r>
                <a:r>
                  <a:rPr lang="zh-CN" altLang="en-US" sz="2100" dirty="0"/>
                  <a:t>智能体在时间步</a:t>
                </a:r>
                <a:r>
                  <a:rPr lang="en-US" altLang="zh-CN" sz="2100" i="1" dirty="0"/>
                  <a:t>t</a:t>
                </a:r>
                <a:r>
                  <a:rPr lang="zh-CN" altLang="en-US" sz="2100" dirty="0"/>
                  <a:t>和所处状态</a:t>
                </a:r>
                <a:r>
                  <a:rPr lang="zh-CN" altLang="en-US" sz="2700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sz="2100" dirty="0"/>
                  <a:t>，执行动作</a:t>
                </a:r>
                <a14:m>
                  <m:oMath xmlns:m="http://schemas.openxmlformats.org/officeDocument/2006/math">
                    <m:r>
                      <a:rPr lang="en-US" altLang="zh-CN" sz="21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100" dirty="0"/>
                  <a:t>所获得的奖励的期望值，即从</a:t>
                </a:r>
                <a:r>
                  <a:rPr lang="zh-CN" altLang="en-US" sz="2700" i="1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sz="2100" dirty="0"/>
                  <a:t>开始，按照策略</a:t>
                </a:r>
                <a14:m>
                  <m:oMath xmlns:m="http://schemas.openxmlformats.org/officeDocument/2006/math">
                    <m:r>
                      <a:rPr lang="zh-CN" altLang="en-US" sz="21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zh-CN" altLang="en-US" sz="2100" b="1" i="1">
                        <a:latin typeface="Cambria Math" panose="02040503050406030204" pitchFamily="18" charset="0"/>
                      </a:rPr>
                      <m:t>执行</m:t>
                    </m:r>
                  </m:oMath>
                </a14:m>
                <a:r>
                  <a:rPr lang="zh-CN" altLang="en-US" sz="2100" dirty="0"/>
                  <a:t>动作</a:t>
                </a:r>
                <a14:m>
                  <m:oMath xmlns:m="http://schemas.openxmlformats.org/officeDocument/2006/math">
                    <m:r>
                      <a:rPr lang="en-US" altLang="zh-CN" sz="21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1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100" dirty="0"/>
                  <a:t>，能获得的预期收益。</a:t>
                </a: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35DF92A3-945D-458D-BF3D-D98A5D505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16" y="1723848"/>
                <a:ext cx="7823034" cy="1303734"/>
              </a:xfrm>
              <a:prstGeom prst="rect">
                <a:avLst/>
              </a:prstGeom>
              <a:blipFill>
                <a:blip r:embed="rId3"/>
                <a:stretch>
                  <a:fillRect l="-1167" r="-1167" b="-1342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5CAF774-C434-4E72-B9F6-B71D1A505352}"/>
                  </a:ext>
                </a:extLst>
              </p:cNvPr>
              <p:cNvSpPr/>
              <p:nvPr/>
            </p:nvSpPr>
            <p:spPr>
              <a:xfrm>
                <a:off x="3060045" y="3713207"/>
                <a:ext cx="5437848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7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)≐</m:t>
                          </m:r>
                          <m:sSub>
                            <m:sSubPr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7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7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5CAF774-C434-4E72-B9F6-B71D1A505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045" y="3713207"/>
                <a:ext cx="5437848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26CC452-D072-43C6-B73B-C1F5AC756E44}"/>
                  </a:ext>
                </a:extLst>
              </p:cNvPr>
              <p:cNvSpPr/>
              <p:nvPr/>
            </p:nvSpPr>
            <p:spPr>
              <a:xfrm>
                <a:off x="4427026" y="4691812"/>
                <a:ext cx="5758724" cy="1225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7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700" b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7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7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7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7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7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p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7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zh-CN" altLang="en-US" sz="27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700" b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nary>
                      <m:r>
                        <a:rPr lang="zh-CN" altLang="en-US" sz="2700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7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7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7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sz="27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7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7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7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26CC452-D072-43C6-B73B-C1F5AC756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026" y="4691812"/>
                <a:ext cx="5758724" cy="12250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1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臂老虎机问题模型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简单值函数的定义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简单值函数的计算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zh-CN" altLang="en-US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引出标准</a:t>
            </a:r>
            <a:r>
              <a:rPr lang="zh-CN" altLang="en-US">
                <a:solidFill>
                  <a:srgbClr val="FF0000"/>
                </a:solidFill>
              </a:rPr>
              <a:t>值函数：</a:t>
            </a:r>
            <a:r>
              <a:rPr lang="zh-CN" altLang="en-US" dirty="0">
                <a:solidFill>
                  <a:srgbClr val="FF0000"/>
                </a:solidFill>
              </a:rPr>
              <a:t>状态值函数、动作值函数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390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 </a:t>
            </a:r>
            <a:r>
              <a:rPr lang="en-US" altLang="zh-CN" dirty="0"/>
              <a:t>- </a:t>
            </a:r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1.1 </a:t>
            </a:r>
            <a:r>
              <a:rPr lang="zh-CN" altLang="en-US" dirty="0">
                <a:solidFill>
                  <a:srgbClr val="FF5050"/>
                </a:solidFill>
              </a:rPr>
              <a:t>强化学习的基本概念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1.2 </a:t>
            </a:r>
            <a:r>
              <a:rPr lang="zh-CN" altLang="en-US" dirty="0">
                <a:solidFill>
                  <a:srgbClr val="FF5050"/>
                </a:solidFill>
              </a:rPr>
              <a:t>马尔科夫决策问题模型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1.3 </a:t>
            </a:r>
            <a:r>
              <a:rPr lang="zh-CN" altLang="en-US" dirty="0">
                <a:solidFill>
                  <a:srgbClr val="FF5050"/>
                </a:solidFill>
              </a:rPr>
              <a:t>强化学习的值函数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b="1" u="sng" dirty="0">
                <a:solidFill>
                  <a:srgbClr val="FF0000"/>
                </a:solidFill>
              </a:rPr>
              <a:t>1.4 </a:t>
            </a:r>
            <a:r>
              <a:rPr lang="zh-CN" altLang="en-US" b="1" u="sng" dirty="0">
                <a:solidFill>
                  <a:srgbClr val="FF0000"/>
                </a:solidFill>
              </a:rPr>
              <a:t>从值函数计算最优策略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63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BCE0-8DBF-492C-855A-F549E1C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1.4.1 </a:t>
            </a:r>
            <a:r>
              <a:rPr lang="zh-CN" altLang="en-US" dirty="0">
                <a:latin typeface="+mn-ea"/>
                <a:ea typeface="+mn-ea"/>
              </a:rPr>
              <a:t>策略和最优策略的概念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51A0C9-67BA-4DC6-9468-4787DA6AF9CF}"/>
              </a:ext>
            </a:extLst>
          </p:cNvPr>
          <p:cNvSpPr txBox="1">
            <a:spLocks/>
          </p:cNvSpPr>
          <p:nvPr/>
        </p:nvSpPr>
        <p:spPr>
          <a:xfrm>
            <a:off x="2514600" y="3936308"/>
            <a:ext cx="7162800" cy="50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700" dirty="0">
                <a:solidFill>
                  <a:srgbClr val="FF0000"/>
                </a:solidFill>
              </a:rPr>
              <a:t>最优策略：能够最大化收益的动作执行决策</a:t>
            </a:r>
            <a:endParaRPr lang="en-US" altLang="zh-CN" sz="2700" dirty="0">
              <a:solidFill>
                <a:srgbClr val="FF0000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56B3F54-1ABE-4280-AC4C-6819B7707DF7}"/>
              </a:ext>
            </a:extLst>
          </p:cNvPr>
          <p:cNvSpPr txBox="1">
            <a:spLocks/>
          </p:cNvSpPr>
          <p:nvPr/>
        </p:nvSpPr>
        <p:spPr>
          <a:xfrm>
            <a:off x="2509838" y="2553438"/>
            <a:ext cx="7162800" cy="5023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700" dirty="0">
                <a:solidFill>
                  <a:srgbClr val="FF0000"/>
                </a:solidFill>
              </a:rPr>
              <a:t>策略：在每一个状态下执行何种动作？</a:t>
            </a:r>
            <a:endParaRPr lang="en-US" altLang="zh-CN" sz="2700" dirty="0">
              <a:solidFill>
                <a:srgbClr val="FF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35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9A9D54B-B23C-4D06-8F11-156F5E954C6B}"/>
                  </a:ext>
                </a:extLst>
              </p:cNvPr>
              <p:cNvSpPr/>
              <p:nvPr/>
            </p:nvSpPr>
            <p:spPr>
              <a:xfrm>
                <a:off x="2509838" y="4891725"/>
                <a:ext cx="6779187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sz="21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1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, 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智能体处于状态</a:t>
                </a:r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时，</m:t>
                    </m:r>
                  </m:oMath>
                </a14:m>
                <a:endParaRPr lang="en-US" altLang="zh-CN" sz="2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100" dirty="0">
                    <a:solidFill>
                      <a:srgbClr val="FF0000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它</m:t>
                    </m:r>
                  </m:oMath>
                </a14:m>
                <a:r>
                  <a:rPr lang="zh-CN" altLang="en-US" sz="2100" dirty="0">
                    <a:solidFill>
                      <a:srgbClr val="FF0000"/>
                    </a:solidFill>
                  </a:rPr>
                  <a:t>的策略</a:t>
                </a:r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100" dirty="0">
                    <a:solidFill>
                      <a:srgbClr val="FF0000"/>
                    </a:solidFill>
                  </a:rPr>
                  <a:t>执行动作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a (</a:t>
                </a:r>
                <a:r>
                  <a:rPr lang="en-US" altLang="zh-CN" sz="2100" i="1" dirty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100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的概率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9A9D54B-B23C-4D06-8F11-156F5E954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838" y="4891725"/>
                <a:ext cx="6779187" cy="1061829"/>
              </a:xfrm>
              <a:prstGeom prst="rect">
                <a:avLst/>
              </a:prstGeom>
              <a:blipFill>
                <a:blip r:embed="rId2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33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策略分类</a:t>
            </a:r>
            <a:r>
              <a:rPr lang="zh-CN" altLang="en-US" dirty="0"/>
              <a:t>：</a:t>
            </a:r>
            <a:r>
              <a:rPr lang="en-US" altLang="zh-CN" dirty="0"/>
              <a:t>1. </a:t>
            </a:r>
            <a:r>
              <a:rPr lang="zh-CN" altLang="en-US" dirty="0"/>
              <a:t>确定性策略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CC94FA-A277-4089-8930-AED9E276206C}"/>
              </a:ext>
            </a:extLst>
          </p:cNvPr>
          <p:cNvSpPr txBox="1"/>
          <p:nvPr/>
        </p:nvSpPr>
        <p:spPr>
          <a:xfrm>
            <a:off x="2401824" y="2055114"/>
            <a:ext cx="260604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4950" dirty="0">
                <a:solidFill>
                  <a:srgbClr val="8A7A9E"/>
                </a:solidFill>
                <a:cs typeface="Dubai Medium" panose="020B0603030403030204" pitchFamily="34" charset="-78"/>
              </a:rPr>
              <a:t>π</a:t>
            </a:r>
            <a:r>
              <a:rPr lang="en-US" altLang="zh-CN" sz="4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(s)=a</a:t>
            </a:r>
            <a:endParaRPr lang="zh-CN" altLang="en-US" sz="4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64A2EE2C-E0DB-42C7-8F2D-53EAE987F79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71847" y="2379566"/>
              <a:ext cx="4288536" cy="31813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4268">
                      <a:extLst>
                        <a:ext uri="{9D8B030D-6E8A-4147-A177-3AD203B41FA5}">
                          <a16:colId xmlns:a16="http://schemas.microsoft.com/office/drawing/2014/main" val="1282404499"/>
                        </a:ext>
                      </a:extLst>
                    </a:gridCol>
                    <a:gridCol w="2144268">
                      <a:extLst>
                        <a:ext uri="{9D8B030D-6E8A-4147-A177-3AD203B41FA5}">
                          <a16:colId xmlns:a16="http://schemas.microsoft.com/office/drawing/2014/main" val="2742253242"/>
                        </a:ext>
                      </a:extLst>
                    </a:gridCol>
                  </a:tblGrid>
                  <a:tr h="795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000" dirty="0"/>
                            <a:t>状态</a:t>
                          </a:r>
                        </a:p>
                      </a:txBody>
                      <a:tcPr marL="68580" marR="68580" marT="34290" marB="3429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000" dirty="0"/>
                            <a:t>动作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92221709"/>
                      </a:ext>
                    </a:extLst>
                  </a:tr>
                  <a:tr h="7953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390674221"/>
                      </a:ext>
                    </a:extLst>
                  </a:tr>
                  <a:tr h="7953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15102681"/>
                      </a:ext>
                    </a:extLst>
                  </a:tr>
                  <a:tr h="79533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30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30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3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459499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64A2EE2C-E0DB-42C7-8F2D-53EAE987F7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94978"/>
                  </p:ext>
                </p:extLst>
              </p:nvPr>
            </p:nvGraphicFramePr>
            <p:xfrm>
              <a:off x="6371847" y="2379566"/>
              <a:ext cx="4288536" cy="31813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4268">
                      <a:extLst>
                        <a:ext uri="{9D8B030D-6E8A-4147-A177-3AD203B41FA5}">
                          <a16:colId xmlns:a16="http://schemas.microsoft.com/office/drawing/2014/main" val="1282404499"/>
                        </a:ext>
                      </a:extLst>
                    </a:gridCol>
                    <a:gridCol w="2144268">
                      <a:extLst>
                        <a:ext uri="{9D8B030D-6E8A-4147-A177-3AD203B41FA5}">
                          <a16:colId xmlns:a16="http://schemas.microsoft.com/office/drawing/2014/main" val="2742253242"/>
                        </a:ext>
                      </a:extLst>
                    </a:gridCol>
                  </a:tblGrid>
                  <a:tr h="7953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000" dirty="0"/>
                            <a:t>状态</a:t>
                          </a:r>
                        </a:p>
                      </a:txBody>
                      <a:tcPr marL="68580" marR="68580" marT="34290" marB="34290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3000" dirty="0"/>
                            <a:t>动作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92221709"/>
                      </a:ext>
                    </a:extLst>
                  </a:tr>
                  <a:tr h="7953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84" t="-111450" r="-101136" b="-200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284" t="-111450" r="-1136" b="-200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0674221"/>
                      </a:ext>
                    </a:extLst>
                  </a:tr>
                  <a:tr h="7953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84" t="-213077" r="-101136" b="-10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284" t="-213077" r="-1136" b="-10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5102681"/>
                      </a:ext>
                    </a:extLst>
                  </a:tr>
                  <a:tr h="7953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284" t="-310687" r="-101136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100284" t="-310687" r="-1136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4990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0536FF5-385A-435A-84CD-2C97FA664378}"/>
              </a:ext>
            </a:extLst>
          </p:cNvPr>
          <p:cNvSpPr/>
          <p:nvPr/>
        </p:nvSpPr>
        <p:spPr>
          <a:xfrm>
            <a:off x="2340486" y="3079242"/>
            <a:ext cx="1344168" cy="247802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30B256-E285-45BF-A9E0-5B75ED25028D}"/>
              </a:ext>
            </a:extLst>
          </p:cNvPr>
          <p:cNvSpPr txBox="1"/>
          <p:nvPr/>
        </p:nvSpPr>
        <p:spPr>
          <a:xfrm>
            <a:off x="2573658" y="3223660"/>
            <a:ext cx="8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782A13CD-AA7F-430A-BBD4-C2B511E2AE34}"/>
                  </a:ext>
                </a:extLst>
              </p:cNvPr>
              <p:cNvSpPr/>
              <p:nvPr/>
            </p:nvSpPr>
            <p:spPr>
              <a:xfrm>
                <a:off x="2750823" y="3840094"/>
                <a:ext cx="523494" cy="437019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782A13CD-AA7F-430A-BBD4-C2B511E2A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23" y="3840094"/>
                <a:ext cx="523494" cy="43701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D66F630-35C4-445F-9679-99762C6163E1}"/>
                  </a:ext>
                </a:extLst>
              </p:cNvPr>
              <p:cNvSpPr/>
              <p:nvPr/>
            </p:nvSpPr>
            <p:spPr>
              <a:xfrm>
                <a:off x="2750823" y="4426337"/>
                <a:ext cx="523494" cy="437019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9D66F630-35C4-445F-9679-99762C616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23" y="4426337"/>
                <a:ext cx="523494" cy="43701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922ADF7F-821B-4657-9B84-DC9F07D89966}"/>
                  </a:ext>
                </a:extLst>
              </p:cNvPr>
              <p:cNvSpPr/>
              <p:nvPr/>
            </p:nvSpPr>
            <p:spPr>
              <a:xfrm>
                <a:off x="2750823" y="5012580"/>
                <a:ext cx="523494" cy="437019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922ADF7F-821B-4657-9B84-DC9F07D89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23" y="5012580"/>
                <a:ext cx="523494" cy="43701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9B19702-6D1F-4B0A-9B0E-194CD39BDA6E}"/>
              </a:ext>
            </a:extLst>
          </p:cNvPr>
          <p:cNvSpPr/>
          <p:nvPr/>
        </p:nvSpPr>
        <p:spPr>
          <a:xfrm>
            <a:off x="4823082" y="3079242"/>
            <a:ext cx="1344168" cy="2478024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423E433-ECF3-4D73-8924-61B0AB46B07C}"/>
              </a:ext>
            </a:extLst>
          </p:cNvPr>
          <p:cNvSpPr txBox="1"/>
          <p:nvPr/>
        </p:nvSpPr>
        <p:spPr>
          <a:xfrm>
            <a:off x="5033394" y="3229720"/>
            <a:ext cx="8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动作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71EE188F-1435-476D-8F3B-5E5897A3ED70}"/>
                  </a:ext>
                </a:extLst>
              </p:cNvPr>
              <p:cNvSpPr/>
              <p:nvPr/>
            </p:nvSpPr>
            <p:spPr>
              <a:xfrm>
                <a:off x="5233419" y="3840094"/>
                <a:ext cx="523494" cy="437019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71EE188F-1435-476D-8F3B-5E5897A3E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419" y="3840094"/>
                <a:ext cx="523494" cy="43701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178C0D91-795E-45E0-AAEB-B82B53C4AA15}"/>
                  </a:ext>
                </a:extLst>
              </p:cNvPr>
              <p:cNvSpPr/>
              <p:nvPr/>
            </p:nvSpPr>
            <p:spPr>
              <a:xfrm>
                <a:off x="5233419" y="4414999"/>
                <a:ext cx="523494" cy="437019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178C0D91-795E-45E0-AAEB-B82B53C4A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419" y="4414999"/>
                <a:ext cx="523494" cy="43701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957E1CA-AA3C-4ABB-AEF8-F870D31E1C4D}"/>
                  </a:ext>
                </a:extLst>
              </p:cNvPr>
              <p:cNvSpPr/>
              <p:nvPr/>
            </p:nvSpPr>
            <p:spPr>
              <a:xfrm>
                <a:off x="5233419" y="5012580"/>
                <a:ext cx="523494" cy="437019"/>
              </a:xfrm>
              <a:prstGeom prst="round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5957E1CA-AA3C-4ABB-AEF8-F870D31E1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419" y="5012580"/>
                <a:ext cx="523494" cy="437019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B96CF2B9-0577-4E6D-91D7-EC9FCDA9F1CA}"/>
              </a:ext>
            </a:extLst>
          </p:cNvPr>
          <p:cNvCxnSpPr>
            <a:stCxn id="13" idx="3"/>
          </p:cNvCxnSpPr>
          <p:nvPr/>
        </p:nvCxnSpPr>
        <p:spPr>
          <a:xfrm>
            <a:off x="3274317" y="4058604"/>
            <a:ext cx="1959102" cy="586243"/>
          </a:xfrm>
          <a:prstGeom prst="curvedConnector3">
            <a:avLst/>
          </a:prstGeom>
          <a:ln w="25400">
            <a:solidFill>
              <a:schemeClr val="accent1"/>
            </a:solidFill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3CB20282-21D3-4077-AEDC-B95EF8B1B76B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3274317" y="4058604"/>
            <a:ext cx="1959102" cy="586243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009D15CC-A6F9-4A60-A5FE-1C0EAE7E4C63}"/>
              </a:ext>
            </a:extLst>
          </p:cNvPr>
          <p:cNvCxnSpPr>
            <a:stCxn id="15" idx="3"/>
          </p:cNvCxnSpPr>
          <p:nvPr/>
        </p:nvCxnSpPr>
        <p:spPr>
          <a:xfrm flipV="1">
            <a:off x="3274317" y="4167859"/>
            <a:ext cx="1959102" cy="1063231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073618" y="1269844"/>
            <a:ext cx="27494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</a:rPr>
              <a:t>确定性策略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36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85698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不确定性策略（随机策略）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169AC-99D8-4D1B-B872-599780BFD2F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329444" y="2081190"/>
                <a:ext cx="9252956" cy="407576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l-GR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是在状态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上采取的动作的</m:t>
                    </m:r>
                    <m:r>
                      <a:rPr lang="zh-CN" alt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概率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分布</m:t>
                    </m:r>
                  </m:oMath>
                </a14:m>
                <a:endParaRPr lang="zh-CN" alt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7169AC-99D8-4D1B-B872-599780BFD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329444" y="2081190"/>
                <a:ext cx="9252956" cy="407576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8CC7F4C0-C368-46F6-8D32-D8DAA919F6C6}"/>
              </a:ext>
            </a:extLst>
          </p:cNvPr>
          <p:cNvGrpSpPr/>
          <p:nvPr/>
        </p:nvGrpSpPr>
        <p:grpSpPr>
          <a:xfrm>
            <a:off x="3791829" y="2471693"/>
            <a:ext cx="4081512" cy="919739"/>
            <a:chOff x="3085752" y="2766946"/>
            <a:chExt cx="5442016" cy="12263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B869856-AA52-4B22-BC81-694E51600BEA}"/>
                    </a:ext>
                  </a:extLst>
                </p:cNvPr>
                <p:cNvSpPr/>
                <p:nvPr/>
              </p:nvSpPr>
              <p:spPr>
                <a:xfrm>
                  <a:off x="3085752" y="2766946"/>
                  <a:ext cx="3051007" cy="12263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sz="21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d>
                              <m:dPr>
                                <m:begChr m:val=""/>
                                <m:ctrlPr>
                                  <a:rPr lang="zh-CN" altLang="en-US" sz="21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1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zh-CN" altLang="en-US" sz="2100" b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zh-CN" altLang="en-US" sz="2100" b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𝓐</m:t>
                                </m:r>
                                <m:r>
                                  <a:rPr lang="zh-CN" altLang="en-US" sz="2100" b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1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</m:d>
                          </m:sub>
                          <m:sup/>
                          <m:e>
                            <m:r>
                              <a:rPr lang="zh-CN" altLang="en-US" sz="21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1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1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zh-CN" altLang="en-US" sz="21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1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zh-CN" altLang="en-US" sz="21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sz="2100" b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nary>
                      </m:oMath>
                    </m:oMathPara>
                  </a14:m>
                  <a:endParaRPr lang="zh-CN" altLang="en-US" sz="2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CB869856-AA52-4B22-BC81-694E51600B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752" y="2766946"/>
                  <a:ext cx="3051007" cy="12263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167A0E8-84F7-48A3-A88B-BB767F87F370}"/>
                    </a:ext>
                  </a:extLst>
                </p:cNvPr>
                <p:cNvSpPr/>
                <p:nvPr/>
              </p:nvSpPr>
              <p:spPr>
                <a:xfrm>
                  <a:off x="5940393" y="3006891"/>
                  <a:ext cx="2587375" cy="553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且</m:t>
                        </m:r>
                        <m:r>
                          <a:rPr lang="en-US" altLang="zh-CN" sz="2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zh-CN" altLang="en-US" sz="2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21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sz="21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1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21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)≥</m:t>
                        </m:r>
                        <m:r>
                          <a:rPr lang="zh-CN" altLang="en-US" sz="21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zh-CN" altLang="en-US" sz="21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167A0E8-84F7-48A3-A88B-BB767F87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0393" y="3006891"/>
                  <a:ext cx="2587375" cy="553997"/>
                </a:xfrm>
                <a:prstGeom prst="rect">
                  <a:avLst/>
                </a:prstGeom>
                <a:blipFill>
                  <a:blip r:embed="rId5"/>
                  <a:stretch>
                    <a:fillRect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08B2D7A5-4171-4912-A782-D6C778EB546B}"/>
              </a:ext>
            </a:extLst>
          </p:cNvPr>
          <p:cNvGraphicFramePr/>
          <p:nvPr/>
        </p:nvGraphicFramePr>
        <p:xfrm>
          <a:off x="6080084" y="3609352"/>
          <a:ext cx="4458740" cy="3224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E45E7021-0C44-4584-8974-72018851E3E2}"/>
              </a:ext>
            </a:extLst>
          </p:cNvPr>
          <p:cNvGraphicFramePr/>
          <p:nvPr/>
        </p:nvGraphicFramePr>
        <p:xfrm>
          <a:off x="2173224" y="3775413"/>
          <a:ext cx="3398798" cy="2900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">
                <a:extLst>
                  <a:ext uri="{FF2B5EF4-FFF2-40B4-BE49-F238E27FC236}">
                    <a16:creationId xmlns:a16="http://schemas.microsoft.com/office/drawing/2014/main" id="{6390A41E-68D2-44DA-9B64-0596AFFD923A}"/>
                  </a:ext>
                </a:extLst>
              </p:cNvPr>
              <p:cNvSpPr txBox="1"/>
              <p:nvPr/>
            </p:nvSpPr>
            <p:spPr>
              <a:xfrm>
                <a:off x="2392994" y="3728831"/>
                <a:ext cx="776058" cy="238913"/>
              </a:xfrm>
              <a:prstGeom prst="rect">
                <a:avLst/>
              </a:prstGeom>
            </p:spPr>
            <p:txBody>
              <a:bodyPr wrap="square" rtlCol="0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825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zh-CN" altLang="en-US" sz="825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825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825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825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825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825" dirty="0"/>
              </a:p>
            </p:txBody>
          </p:sp>
        </mc:Choice>
        <mc:Fallback xmlns="">
          <p:sp>
            <p:nvSpPr>
              <p:cNvPr id="20" name="文本框 1">
                <a:extLst>
                  <a:ext uri="{FF2B5EF4-FFF2-40B4-BE49-F238E27FC236}">
                    <a16:creationId xmlns:a16="http://schemas.microsoft.com/office/drawing/2014/main" id="{6390A41E-68D2-44DA-9B64-0596AFFD9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94" y="3728831"/>
                <a:ext cx="776058" cy="238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974994" y="126857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+mn-ea"/>
              </a:rPr>
              <a:t>随机策略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183371" y="3836509"/>
            <a:ext cx="363548" cy="307777"/>
            <a:chOff x="8690846" y="3244425"/>
            <a:chExt cx="463470" cy="289498"/>
          </a:xfrm>
        </p:grpSpPr>
        <p:sp>
          <p:nvSpPr>
            <p:cNvPr id="4" name="矩形 3"/>
            <p:cNvSpPr/>
            <p:nvPr/>
          </p:nvSpPr>
          <p:spPr>
            <a:xfrm>
              <a:off x="8690846" y="3366286"/>
              <a:ext cx="82800" cy="8280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765898" y="3244425"/>
              <a:ext cx="388418" cy="289498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anose="020B0604020202020204" pitchFamily="34" charset="0"/>
                </a:rPr>
                <a:t>s1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37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80601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15" grpId="0">
        <p:bldAsOne/>
      </p:bldGraphic>
      <p:bldGraphic spid="18" grpId="0">
        <p:bldAsOne/>
      </p:bldGraphic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0D46B-0A87-4E6A-950A-908052060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随机策略举例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F2F7BAB4-A4F4-438A-906B-DDE8B2468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1191" flipH="1">
            <a:off x="8365113" y="2423364"/>
            <a:ext cx="1223066" cy="1493687"/>
          </a:xfrm>
          <a:prstGeom prst="rect">
            <a:avLst/>
          </a:prstGeom>
        </p:spPr>
      </p:pic>
      <p:pic>
        <p:nvPicPr>
          <p:cNvPr id="25" name="内容占位符 11">
            <a:extLst>
              <a:ext uri="{FF2B5EF4-FFF2-40B4-BE49-F238E27FC236}">
                <a16:creationId xmlns:a16="http://schemas.microsoft.com/office/drawing/2014/main" id="{5DF1866D-7E4F-478F-8C92-63D828BF7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517">
            <a:off x="5990834" y="2877990"/>
            <a:ext cx="228620" cy="969348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59F0231E-9617-49D0-B7B2-1D625BDCC05E}"/>
              </a:ext>
            </a:extLst>
          </p:cNvPr>
          <p:cNvSpPr/>
          <p:nvPr/>
        </p:nvSpPr>
        <p:spPr>
          <a:xfrm rot="4517">
            <a:off x="2840736" y="3847338"/>
            <a:ext cx="6501384" cy="274320"/>
          </a:xfrm>
          <a:prstGeom prst="rect">
            <a:avLst/>
          </a:prstGeom>
          <a:gradFill flip="none" rotWithShape="1">
            <a:gsLst>
              <a:gs pos="0">
                <a:srgbClr val="757A80">
                  <a:shade val="30000"/>
                  <a:satMod val="115000"/>
                </a:srgbClr>
              </a:gs>
              <a:gs pos="50000">
                <a:srgbClr val="757A80">
                  <a:shade val="67500"/>
                  <a:satMod val="115000"/>
                </a:srgbClr>
              </a:gs>
              <a:gs pos="100000">
                <a:srgbClr val="757A8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8D80CD3-B426-4585-828E-73846B838860}"/>
              </a:ext>
            </a:extLst>
          </p:cNvPr>
          <p:cNvSpPr/>
          <p:nvPr/>
        </p:nvSpPr>
        <p:spPr>
          <a:xfrm rot="4517">
            <a:off x="4376928" y="2877990"/>
            <a:ext cx="219456" cy="960120"/>
          </a:xfrm>
          <a:prstGeom prst="rect">
            <a:avLst/>
          </a:prstGeom>
          <a:gradFill flip="none" rotWithShape="1">
            <a:gsLst>
              <a:gs pos="0">
                <a:srgbClr val="757A80">
                  <a:shade val="30000"/>
                  <a:satMod val="115000"/>
                </a:srgbClr>
              </a:gs>
              <a:gs pos="50000">
                <a:srgbClr val="757A80">
                  <a:shade val="67500"/>
                  <a:satMod val="115000"/>
                </a:srgbClr>
              </a:gs>
              <a:gs pos="100000">
                <a:srgbClr val="757A8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02B2C918-D2AA-4C4D-8B87-4D6977ACA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517">
            <a:off x="7609322" y="2882604"/>
            <a:ext cx="228620" cy="969348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8D591AEF-ED9B-41EE-AB24-9565823EF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517">
            <a:off x="4372346" y="4130886"/>
            <a:ext cx="228620" cy="969348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54BAF9F-4B31-480A-A640-540885737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517">
            <a:off x="5990834" y="4121658"/>
            <a:ext cx="228620" cy="96934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7277AA0-22F0-49B9-9FCD-A98BB9071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517">
            <a:off x="7604752" y="4130886"/>
            <a:ext cx="228620" cy="969348"/>
          </a:xfrm>
          <a:prstGeom prst="rect">
            <a:avLst/>
          </a:prstGeom>
        </p:spPr>
      </p:pic>
      <p:sp>
        <p:nvSpPr>
          <p:cNvPr id="39" name="箭头: 直角双向 16">
            <a:extLst>
              <a:ext uri="{FF2B5EF4-FFF2-40B4-BE49-F238E27FC236}">
                <a16:creationId xmlns:a16="http://schemas.microsoft.com/office/drawing/2014/main" id="{D2BEDFF4-AF60-48C0-9935-581F5B822A80}"/>
              </a:ext>
            </a:extLst>
          </p:cNvPr>
          <p:cNvSpPr/>
          <p:nvPr/>
        </p:nvSpPr>
        <p:spPr>
          <a:xfrm rot="4517" flipH="1">
            <a:off x="3373370" y="4245186"/>
            <a:ext cx="694944" cy="740748"/>
          </a:xfrm>
          <a:prstGeom prst="left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0" name="箭头: 右 19">
            <a:extLst>
              <a:ext uri="{FF2B5EF4-FFF2-40B4-BE49-F238E27FC236}">
                <a16:creationId xmlns:a16="http://schemas.microsoft.com/office/drawing/2014/main" id="{A62C9E31-6CDD-4D4D-90BC-0A525E224575}"/>
              </a:ext>
            </a:extLst>
          </p:cNvPr>
          <p:cNvSpPr/>
          <p:nvPr/>
        </p:nvSpPr>
        <p:spPr>
          <a:xfrm rot="4517">
            <a:off x="3069336" y="3150066"/>
            <a:ext cx="923544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箭头: 右 20">
            <a:extLst>
              <a:ext uri="{FF2B5EF4-FFF2-40B4-BE49-F238E27FC236}">
                <a16:creationId xmlns:a16="http://schemas.microsoft.com/office/drawing/2014/main" id="{217B2BFD-4194-4D59-8F4A-ED8012979A59}"/>
              </a:ext>
            </a:extLst>
          </p:cNvPr>
          <p:cNvSpPr/>
          <p:nvPr/>
        </p:nvSpPr>
        <p:spPr>
          <a:xfrm rot="4517">
            <a:off x="4829546" y="3156924"/>
            <a:ext cx="923544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2" name="箭头: 右 21">
            <a:extLst>
              <a:ext uri="{FF2B5EF4-FFF2-40B4-BE49-F238E27FC236}">
                <a16:creationId xmlns:a16="http://schemas.microsoft.com/office/drawing/2014/main" id="{8D71C3F4-AC0A-45A9-B91E-CE36086AC195}"/>
              </a:ext>
            </a:extLst>
          </p:cNvPr>
          <p:cNvSpPr/>
          <p:nvPr/>
        </p:nvSpPr>
        <p:spPr>
          <a:xfrm rot="4517">
            <a:off x="6452616" y="3130614"/>
            <a:ext cx="923544" cy="411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3" name="箭头: 上 23">
            <a:extLst>
              <a:ext uri="{FF2B5EF4-FFF2-40B4-BE49-F238E27FC236}">
                <a16:creationId xmlns:a16="http://schemas.microsoft.com/office/drawing/2014/main" id="{5B44E9E8-E9F6-4771-93CA-CAFCF74E4F88}"/>
              </a:ext>
            </a:extLst>
          </p:cNvPr>
          <p:cNvSpPr/>
          <p:nvPr/>
        </p:nvSpPr>
        <p:spPr>
          <a:xfrm rot="4517">
            <a:off x="8292838" y="4322826"/>
            <a:ext cx="409199" cy="777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5BFE449-357E-46E3-8B4C-F53E0AD109B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17">
            <a:off x="1852247" y="2775091"/>
            <a:ext cx="706687" cy="1879092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7DEDEC4E-3AF9-42F6-84ED-ABC8A0C29340}"/>
              </a:ext>
            </a:extLst>
          </p:cNvPr>
          <p:cNvSpPr txBox="1"/>
          <p:nvPr/>
        </p:nvSpPr>
        <p:spPr>
          <a:xfrm rot="4517">
            <a:off x="3215640" y="2804925"/>
            <a:ext cx="6035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100%</a:t>
            </a:r>
            <a:endParaRPr lang="zh-CN" altLang="en-US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462328C-0625-4F06-BA43-44B652BCB309}"/>
              </a:ext>
            </a:extLst>
          </p:cNvPr>
          <p:cNvSpPr txBox="1"/>
          <p:nvPr/>
        </p:nvSpPr>
        <p:spPr>
          <a:xfrm rot="4517">
            <a:off x="2873973" y="4245186"/>
            <a:ext cx="6035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endParaRPr lang="zh-CN" altLang="en-US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9A7BFFE-4451-48BF-B0C1-0DECE010C04B}"/>
              </a:ext>
            </a:extLst>
          </p:cNvPr>
          <p:cNvSpPr txBox="1"/>
          <p:nvPr/>
        </p:nvSpPr>
        <p:spPr>
          <a:xfrm rot="4517">
            <a:off x="3720842" y="5006619"/>
            <a:ext cx="60350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endParaRPr lang="zh-CN" altLang="en-US" sz="13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CCF76854-97C2-49AE-9C81-898F4DE88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17">
            <a:off x="4963183" y="4218267"/>
            <a:ext cx="717866" cy="76359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C4D3514B-5BF1-4A8E-8127-58EDB389F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517">
            <a:off x="6664126" y="4245186"/>
            <a:ext cx="717866" cy="763590"/>
          </a:xfrm>
          <a:prstGeom prst="rect">
            <a:avLst/>
          </a:prstGeom>
        </p:spPr>
      </p:pic>
      <p:sp>
        <p:nvSpPr>
          <p:cNvPr id="2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38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3071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/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BCE0-8DBF-492C-855A-F549E1C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怎样找到最优策略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51A0C9-67BA-4DC6-9468-4787DA6AF9CF}"/>
              </a:ext>
            </a:extLst>
          </p:cNvPr>
          <p:cNvSpPr txBox="1">
            <a:spLocks/>
          </p:cNvSpPr>
          <p:nvPr/>
        </p:nvSpPr>
        <p:spPr>
          <a:xfrm>
            <a:off x="2509838" y="3177836"/>
            <a:ext cx="7162800" cy="50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700" dirty="0">
                <a:solidFill>
                  <a:srgbClr val="FF0000"/>
                </a:solidFill>
              </a:rPr>
              <a:t>计算值函数</a:t>
            </a:r>
            <a:endParaRPr lang="en-US" altLang="zh-CN" sz="27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39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67592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 </a:t>
            </a:r>
            <a:r>
              <a:rPr lang="en-US" altLang="zh-CN" dirty="0"/>
              <a:t>- </a:t>
            </a:r>
            <a:r>
              <a:rPr lang="zh-CN" altLang="en-US" dirty="0"/>
              <a:t>强化学习的基础知识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dirty="0">
                <a:solidFill>
                  <a:srgbClr val="FF0000"/>
                </a:solidFill>
              </a:rPr>
              <a:t>1. 1 </a:t>
            </a:r>
            <a:r>
              <a:rPr lang="zh-CN" altLang="en-US" dirty="0">
                <a:solidFill>
                  <a:srgbClr val="FF0000"/>
                </a:solidFill>
              </a:rPr>
              <a:t>强化学习的基本概念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dirty="0">
                <a:solidFill>
                  <a:srgbClr val="FF0000"/>
                </a:solidFill>
              </a:rPr>
              <a:t>1. 2 </a:t>
            </a:r>
            <a:r>
              <a:rPr lang="zh-CN" altLang="en-US" dirty="0">
                <a:solidFill>
                  <a:srgbClr val="FF0000"/>
                </a:solidFill>
              </a:rPr>
              <a:t>马尔科夫决策问题模型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重点理解内容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dirty="0">
                <a:solidFill>
                  <a:srgbClr val="FF0000"/>
                </a:solidFill>
              </a:rPr>
              <a:t>1. 3 </a:t>
            </a:r>
            <a:r>
              <a:rPr lang="zh-CN" altLang="en-US" dirty="0">
                <a:solidFill>
                  <a:srgbClr val="FF0000"/>
                </a:solidFill>
              </a:rPr>
              <a:t>强化学习的简单值函数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重点理解内容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175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D7EFF6-7F9B-45C6-AC84-1AD8BF519BF6}"/>
                  </a:ext>
                </a:extLst>
              </p:cNvPr>
              <p:cNvSpPr txBox="1"/>
              <p:nvPr/>
            </p:nvSpPr>
            <p:spPr>
              <a:xfrm>
                <a:off x="2733468" y="3148514"/>
                <a:ext cx="901827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l-GR" altLang="zh-CN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 sz="3600" dirty="0"/>
                  <a:t>(</a:t>
                </a:r>
                <a:r>
                  <a:rPr lang="en-US" altLang="zh-CN" sz="36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3600" dirty="0"/>
                  <a:t>)</a:t>
                </a:r>
                <a:endParaRPr lang="zh-CN" altLang="en-US" sz="3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0D7EFF6-7F9B-45C6-AC84-1AD8BF51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468" y="3148514"/>
                <a:ext cx="901827" cy="553998"/>
              </a:xfrm>
              <a:prstGeom prst="rect">
                <a:avLst/>
              </a:prstGeom>
              <a:blipFill>
                <a:blip r:embed="rId3"/>
                <a:stretch>
                  <a:fillRect t="-27473" r="-29054" b="-50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F998CAE9-B26F-4DD6-B6F1-0676A80F3AED}"/>
              </a:ext>
            </a:extLst>
          </p:cNvPr>
          <p:cNvSpPr/>
          <p:nvPr/>
        </p:nvSpPr>
        <p:spPr>
          <a:xfrm>
            <a:off x="3635288" y="3223606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700" i="1" dirty="0">
                <a:solidFill>
                  <a:srgbClr val="E595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C88660-A866-4D2E-9429-35B7289BD4AA}"/>
              </a:ext>
            </a:extLst>
          </p:cNvPr>
          <p:cNvSpPr/>
          <p:nvPr/>
        </p:nvSpPr>
        <p:spPr>
          <a:xfrm>
            <a:off x="4588550" y="3223606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700" i="1" dirty="0">
                <a:solidFill>
                  <a:srgbClr val="E595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F8BF11C-5CD6-4BBE-BDDA-ACE8CE49CE76}"/>
              </a:ext>
            </a:extLst>
          </p:cNvPr>
          <p:cNvSpPr/>
          <p:nvPr/>
        </p:nvSpPr>
        <p:spPr>
          <a:xfrm>
            <a:off x="4588550" y="2517048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B55A88C-B427-43A3-B090-66AE6C8CEF50}"/>
              </a:ext>
            </a:extLst>
          </p:cNvPr>
          <p:cNvSpPr/>
          <p:nvPr/>
        </p:nvSpPr>
        <p:spPr>
          <a:xfrm>
            <a:off x="4588550" y="1862364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109467E-A6C6-4943-887E-EDABABC26F19}"/>
              </a:ext>
            </a:extLst>
          </p:cNvPr>
          <p:cNvSpPr/>
          <p:nvPr/>
        </p:nvSpPr>
        <p:spPr>
          <a:xfrm>
            <a:off x="4588550" y="3978170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0ECA6CE-7E1C-4A40-B897-FC1BE4FCB995}"/>
              </a:ext>
            </a:extLst>
          </p:cNvPr>
          <p:cNvSpPr/>
          <p:nvPr/>
        </p:nvSpPr>
        <p:spPr>
          <a:xfrm>
            <a:off x="4588550" y="4584850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9C82F1-8165-453B-9E1E-3550926148EF}"/>
              </a:ext>
            </a:extLst>
          </p:cNvPr>
          <p:cNvSpPr/>
          <p:nvPr/>
        </p:nvSpPr>
        <p:spPr>
          <a:xfrm>
            <a:off x="4588550" y="5281828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9CE8CB6-6BF9-4A41-B053-A570A96FFC03}"/>
              </a:ext>
            </a:extLst>
          </p:cNvPr>
          <p:cNvSpPr/>
          <p:nvPr/>
        </p:nvSpPr>
        <p:spPr>
          <a:xfrm>
            <a:off x="5884712" y="3223606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5E8CC9A-1E44-43B4-8E63-BC7CFB24F6F5}"/>
              </a:ext>
            </a:extLst>
          </p:cNvPr>
          <p:cNvSpPr/>
          <p:nvPr/>
        </p:nvSpPr>
        <p:spPr>
          <a:xfrm>
            <a:off x="5891570" y="1862363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D5C5D2-A86E-4E0E-B31C-FDAE9162708D}"/>
              </a:ext>
            </a:extLst>
          </p:cNvPr>
          <p:cNvSpPr/>
          <p:nvPr/>
        </p:nvSpPr>
        <p:spPr>
          <a:xfrm>
            <a:off x="5891570" y="2516696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36C9C75-E64F-453F-8FC6-3A26E02EDE18}"/>
              </a:ext>
            </a:extLst>
          </p:cNvPr>
          <p:cNvSpPr/>
          <p:nvPr/>
        </p:nvSpPr>
        <p:spPr>
          <a:xfrm>
            <a:off x="5891570" y="3989951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B450B9F-BFF9-42AE-9048-E2040B00188F}"/>
              </a:ext>
            </a:extLst>
          </p:cNvPr>
          <p:cNvSpPr/>
          <p:nvPr/>
        </p:nvSpPr>
        <p:spPr>
          <a:xfrm>
            <a:off x="5884712" y="4584849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84B61E0-24CD-44CD-A6ED-16311EEDABBF}"/>
              </a:ext>
            </a:extLst>
          </p:cNvPr>
          <p:cNvSpPr/>
          <p:nvPr/>
        </p:nvSpPr>
        <p:spPr>
          <a:xfrm>
            <a:off x="5884712" y="5257812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i="1" dirty="0">
                <a:solidFill>
                  <a:srgbClr val="E5959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s’</a:t>
            </a:r>
            <a:endParaRPr lang="zh-CN" altLang="en-US" sz="1350" i="1" dirty="0">
              <a:solidFill>
                <a:srgbClr val="E59595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355EFAF-C0B5-4A95-8549-41F6FFE4ED3B}"/>
              </a:ext>
            </a:extLst>
          </p:cNvPr>
          <p:cNvSpPr/>
          <p:nvPr/>
        </p:nvSpPr>
        <p:spPr>
          <a:xfrm>
            <a:off x="7194590" y="1862363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350" i="1" dirty="0">
                <a:solidFill>
                  <a:srgbClr val="E5959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S”</a:t>
            </a:r>
            <a:endParaRPr lang="zh-CN" altLang="en-US" sz="1350" i="1" dirty="0">
              <a:solidFill>
                <a:srgbClr val="E59595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1E6D54D-1784-4483-BEE4-B95271688B7F}"/>
              </a:ext>
            </a:extLst>
          </p:cNvPr>
          <p:cNvSpPr/>
          <p:nvPr/>
        </p:nvSpPr>
        <p:spPr>
          <a:xfrm>
            <a:off x="8497610" y="1862362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BABE0E2-582F-4F6F-B85E-D6E8A6CFB54D}"/>
              </a:ext>
            </a:extLst>
          </p:cNvPr>
          <p:cNvSpPr/>
          <p:nvPr/>
        </p:nvSpPr>
        <p:spPr>
          <a:xfrm>
            <a:off x="7194590" y="2516696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BD7EA7B-60B1-4DBE-90C5-D895FF992AA0}"/>
              </a:ext>
            </a:extLst>
          </p:cNvPr>
          <p:cNvSpPr/>
          <p:nvPr/>
        </p:nvSpPr>
        <p:spPr>
          <a:xfrm>
            <a:off x="7240310" y="3223605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5CF67C0-4D3B-4F03-AA88-B7CA2B87EBA2}"/>
              </a:ext>
            </a:extLst>
          </p:cNvPr>
          <p:cNvSpPr/>
          <p:nvPr/>
        </p:nvSpPr>
        <p:spPr>
          <a:xfrm>
            <a:off x="7256312" y="3978169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B5006B2-9813-4427-A075-7668110FA860}"/>
              </a:ext>
            </a:extLst>
          </p:cNvPr>
          <p:cNvSpPr/>
          <p:nvPr/>
        </p:nvSpPr>
        <p:spPr>
          <a:xfrm>
            <a:off x="7256312" y="4584849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7C0B272-228C-4640-9154-AB038C24D77E}"/>
              </a:ext>
            </a:extLst>
          </p:cNvPr>
          <p:cNvSpPr/>
          <p:nvPr/>
        </p:nvSpPr>
        <p:spPr>
          <a:xfrm>
            <a:off x="7256312" y="5281828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A1325C0-6B2A-45EF-B527-ED9DB2F3B699}"/>
              </a:ext>
            </a:extLst>
          </p:cNvPr>
          <p:cNvSpPr/>
          <p:nvPr/>
        </p:nvSpPr>
        <p:spPr>
          <a:xfrm>
            <a:off x="8495324" y="2493336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4AED4ED-FC0D-4959-8D80-470D641CB6DB}"/>
              </a:ext>
            </a:extLst>
          </p:cNvPr>
          <p:cNvSpPr/>
          <p:nvPr/>
        </p:nvSpPr>
        <p:spPr>
          <a:xfrm>
            <a:off x="8495324" y="3223605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1E3882F-DB1A-4EE7-85D3-49225D884D0F}"/>
              </a:ext>
            </a:extLst>
          </p:cNvPr>
          <p:cNvSpPr/>
          <p:nvPr/>
        </p:nvSpPr>
        <p:spPr>
          <a:xfrm>
            <a:off x="8495324" y="3989951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109B391-1F4A-4223-95F1-50B6D8311E9F}"/>
              </a:ext>
            </a:extLst>
          </p:cNvPr>
          <p:cNvSpPr/>
          <p:nvPr/>
        </p:nvSpPr>
        <p:spPr>
          <a:xfrm>
            <a:off x="8495324" y="4584849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C5E2679-77D5-4789-BF7E-F572D812560F}"/>
              </a:ext>
            </a:extLst>
          </p:cNvPr>
          <p:cNvSpPr/>
          <p:nvPr/>
        </p:nvSpPr>
        <p:spPr>
          <a:xfrm>
            <a:off x="8552474" y="5316119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F5BBBA-DA22-456F-89FE-D66058CE6E53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4065056" y="3429000"/>
            <a:ext cx="5234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9EF44185-54C8-4EF5-9D46-8BC50D1B415E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065056" y="2722448"/>
            <a:ext cx="523494" cy="706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AC10968-A2EF-41E1-876C-3F3DF3FC591C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4065056" y="3429000"/>
            <a:ext cx="523494" cy="754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2B5C670E-08EB-43F9-8792-3A8A4D25FFF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4065056" y="3429000"/>
            <a:ext cx="523494" cy="20582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7F34B46C-3BFE-4C0F-9422-245BCF86A001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4065056" y="3429000"/>
            <a:ext cx="523494" cy="1361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ED71063-F48B-4B8D-B56F-92A0B2514653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4065056" y="2067764"/>
            <a:ext cx="523494" cy="1361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3CD351F-6169-45A8-8B9A-A094473ACDD9}"/>
              </a:ext>
            </a:extLst>
          </p:cNvPr>
          <p:cNvCxnSpPr>
            <a:stCxn id="7" idx="6"/>
            <a:endCxn id="18" idx="2"/>
          </p:cNvCxnSpPr>
          <p:nvPr/>
        </p:nvCxnSpPr>
        <p:spPr>
          <a:xfrm>
            <a:off x="5018318" y="3429000"/>
            <a:ext cx="866394" cy="203420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36EECBC-22C9-4502-ACA2-4EBFD8CA29EC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5018318" y="3429008"/>
            <a:ext cx="866394" cy="1361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D61E4978-94EE-48E4-9D8F-6112DD74B6DC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5018318" y="2722090"/>
            <a:ext cx="873252" cy="7069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C693612F-C86B-4B6E-9CF8-FCFD6896D5AF}"/>
              </a:ext>
            </a:extLst>
          </p:cNvPr>
          <p:cNvCxnSpPr>
            <a:stCxn id="7" idx="6"/>
            <a:endCxn id="13" idx="2"/>
          </p:cNvCxnSpPr>
          <p:nvPr/>
        </p:nvCxnSpPr>
        <p:spPr>
          <a:xfrm>
            <a:off x="5018318" y="3429007"/>
            <a:ext cx="866394" cy="95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BD7CADB-232A-4AC2-95CA-081029A12B5A}"/>
              </a:ext>
            </a:extLst>
          </p:cNvPr>
          <p:cNvCxnSpPr>
            <a:stCxn id="7" idx="6"/>
            <a:endCxn id="16" idx="2"/>
          </p:cNvCxnSpPr>
          <p:nvPr/>
        </p:nvCxnSpPr>
        <p:spPr>
          <a:xfrm>
            <a:off x="5018318" y="3429007"/>
            <a:ext cx="873252" cy="766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B5E6DFD8-5102-4751-BE3E-4B67AA6BE183}"/>
              </a:ext>
            </a:extLst>
          </p:cNvPr>
          <p:cNvCxnSpPr>
            <a:stCxn id="7" idx="6"/>
            <a:endCxn id="14" idx="2"/>
          </p:cNvCxnSpPr>
          <p:nvPr/>
        </p:nvCxnSpPr>
        <p:spPr>
          <a:xfrm flipV="1">
            <a:off x="5018318" y="2067764"/>
            <a:ext cx="873252" cy="1361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FF5BE71-FC2F-41EF-AE14-423DA662B851}"/>
              </a:ext>
            </a:extLst>
          </p:cNvPr>
          <p:cNvSpPr/>
          <p:nvPr/>
        </p:nvSpPr>
        <p:spPr>
          <a:xfrm>
            <a:off x="6351056" y="2155127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68CA455-4939-455C-B0D6-379A55CCC87C}"/>
              </a:ext>
            </a:extLst>
          </p:cNvPr>
          <p:cNvSpPr/>
          <p:nvPr/>
        </p:nvSpPr>
        <p:spPr>
          <a:xfrm>
            <a:off x="7814096" y="2816314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4183D2C-1017-4E63-9381-78FEBAA49B69}"/>
              </a:ext>
            </a:extLst>
          </p:cNvPr>
          <p:cNvSpPr/>
          <p:nvPr/>
        </p:nvSpPr>
        <p:spPr>
          <a:xfrm>
            <a:off x="7875818" y="4919441"/>
            <a:ext cx="429768" cy="41078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700" i="1" dirty="0">
              <a:solidFill>
                <a:srgbClr val="E5959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8B0F782-B946-4AD9-9192-32375FCC057D}"/>
              </a:ext>
            </a:extLst>
          </p:cNvPr>
          <p:cNvCxnSpPr>
            <a:stCxn id="7" idx="6"/>
            <a:endCxn id="55" idx="2"/>
          </p:cNvCxnSpPr>
          <p:nvPr/>
        </p:nvCxnSpPr>
        <p:spPr>
          <a:xfrm flipV="1">
            <a:off x="5018318" y="2360528"/>
            <a:ext cx="1332738" cy="1068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BC963989-4944-45B3-99A4-02616BD9E4C6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6314480" y="2067764"/>
            <a:ext cx="880110" cy="3395449"/>
          </a:xfrm>
          <a:prstGeom prst="bentConnector3">
            <a:avLst>
              <a:gd name="adj1" fmla="val 6142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2850C275-2778-4F0E-872A-BB776F247296}"/>
              </a:ext>
            </a:extLst>
          </p:cNvPr>
          <p:cNvCxnSpPr>
            <a:stCxn id="18" idx="6"/>
            <a:endCxn id="25" idx="2"/>
          </p:cNvCxnSpPr>
          <p:nvPr/>
        </p:nvCxnSpPr>
        <p:spPr>
          <a:xfrm>
            <a:off x="6314480" y="5463212"/>
            <a:ext cx="941832" cy="240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F6BBEE84-3007-486D-AA61-D9634A2557EC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6314480" y="4790244"/>
            <a:ext cx="941832" cy="672962"/>
          </a:xfrm>
          <a:prstGeom prst="bentConnector3">
            <a:avLst>
              <a:gd name="adj1" fmla="val 315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4EE7E81F-979D-4860-9AFA-A0D2C13B7510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 flipV="1">
            <a:off x="6314480" y="4183570"/>
            <a:ext cx="941832" cy="1279643"/>
          </a:xfrm>
          <a:prstGeom prst="bentConnector3">
            <a:avLst>
              <a:gd name="adj1" fmla="val 334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398CEDA2-7A6D-43D9-9413-C3728FF6249A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 flipV="1">
            <a:off x="6314480" y="3429000"/>
            <a:ext cx="925830" cy="2034206"/>
          </a:xfrm>
          <a:prstGeom prst="bentConnector3">
            <a:avLst>
              <a:gd name="adj1" fmla="val 332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E83ECF85-07C4-4317-9E91-9277E74565B9}"/>
              </a:ext>
            </a:extLst>
          </p:cNvPr>
          <p:cNvCxnSpPr>
            <a:stCxn id="18" idx="6"/>
            <a:endCxn id="57" idx="2"/>
          </p:cNvCxnSpPr>
          <p:nvPr/>
        </p:nvCxnSpPr>
        <p:spPr>
          <a:xfrm flipV="1">
            <a:off x="6314480" y="5124842"/>
            <a:ext cx="1561338" cy="3383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EE2369B9-5513-42D0-BE1E-B81D3336506C}"/>
              </a:ext>
            </a:extLst>
          </p:cNvPr>
          <p:cNvCxnSpPr>
            <a:stCxn id="18" idx="6"/>
            <a:endCxn id="21" idx="2"/>
          </p:cNvCxnSpPr>
          <p:nvPr/>
        </p:nvCxnSpPr>
        <p:spPr>
          <a:xfrm flipV="1">
            <a:off x="6314480" y="2722090"/>
            <a:ext cx="880110" cy="2741116"/>
          </a:xfrm>
          <a:prstGeom prst="bentConnector3">
            <a:avLst>
              <a:gd name="adj1" fmla="val 344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4DD9AF94-2EE8-4AE2-A7E6-99FD5BB7E3B5}"/>
              </a:ext>
            </a:extLst>
          </p:cNvPr>
          <p:cNvCxnSpPr>
            <a:stCxn id="18" idx="6"/>
            <a:endCxn id="56" idx="2"/>
          </p:cNvCxnSpPr>
          <p:nvPr/>
        </p:nvCxnSpPr>
        <p:spPr>
          <a:xfrm flipV="1">
            <a:off x="6314480" y="3021708"/>
            <a:ext cx="1499616" cy="2441498"/>
          </a:xfrm>
          <a:prstGeom prst="bentConnector3">
            <a:avLst>
              <a:gd name="adj1" fmla="val 201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DE60A6C5-D7A5-44C4-B714-B43FC81DE5D0}"/>
              </a:ext>
            </a:extLst>
          </p:cNvPr>
          <p:cNvCxnSpPr>
            <a:cxnSpLocks/>
            <a:stCxn id="19" idx="6"/>
            <a:endCxn id="28" idx="2"/>
          </p:cNvCxnSpPr>
          <p:nvPr/>
        </p:nvCxnSpPr>
        <p:spPr>
          <a:xfrm>
            <a:off x="7624358" y="2067757"/>
            <a:ext cx="870966" cy="2127588"/>
          </a:xfrm>
          <a:prstGeom prst="bentConnector3">
            <a:avLst>
              <a:gd name="adj1" fmla="val 80446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71926CDD-7E68-4439-9EA9-93A34A8C22CF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7624358" y="2067763"/>
            <a:ext cx="87325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3FE039A9-0269-40CE-BA67-466884F92563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7624358" y="2067764"/>
            <a:ext cx="870966" cy="630973"/>
          </a:xfrm>
          <a:prstGeom prst="bentConnector3">
            <a:avLst>
              <a:gd name="adj1" fmla="val 804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08F99384-7AED-41A8-B256-72FB26DCF86B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7624358" y="2067757"/>
            <a:ext cx="870966" cy="1361242"/>
          </a:xfrm>
          <a:prstGeom prst="bentConnector3">
            <a:avLst>
              <a:gd name="adj1" fmla="val 804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676141C0-34C7-474C-8993-31F8EE46EAE6}"/>
              </a:ext>
            </a:extLst>
          </p:cNvPr>
          <p:cNvCxnSpPr>
            <a:cxnSpLocks/>
            <a:stCxn id="19" idx="6"/>
            <a:endCxn id="29" idx="2"/>
          </p:cNvCxnSpPr>
          <p:nvPr/>
        </p:nvCxnSpPr>
        <p:spPr>
          <a:xfrm>
            <a:off x="7624358" y="2067757"/>
            <a:ext cx="870966" cy="2722486"/>
          </a:xfrm>
          <a:prstGeom prst="bentConnector3">
            <a:avLst>
              <a:gd name="adj1" fmla="val 783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25DAF1B2-A8C6-4208-92F8-F564BE459079}"/>
              </a:ext>
            </a:extLst>
          </p:cNvPr>
          <p:cNvCxnSpPr>
            <a:cxnSpLocks/>
            <a:stCxn id="19" idx="6"/>
            <a:endCxn id="30" idx="2"/>
          </p:cNvCxnSpPr>
          <p:nvPr/>
        </p:nvCxnSpPr>
        <p:spPr>
          <a:xfrm>
            <a:off x="7624358" y="2067757"/>
            <a:ext cx="928116" cy="3453756"/>
          </a:xfrm>
          <a:prstGeom prst="bentConnector3">
            <a:avLst>
              <a:gd name="adj1" fmla="val 74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957902" y="5894514"/>
            <a:ext cx="824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+mn-ea"/>
              </a:rPr>
              <a:t>值函数：预测在执行动作后未来的长期收益，找到最高值函数对应的动作策略。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8850D46B-0A87-4E6A-950A-908052060480}"/>
              </a:ext>
            </a:extLst>
          </p:cNvPr>
          <p:cNvSpPr txBox="1">
            <a:spLocks/>
          </p:cNvSpPr>
          <p:nvPr/>
        </p:nvSpPr>
        <p:spPr>
          <a:xfrm>
            <a:off x="665774" y="1701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B05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+mn-ea"/>
                <a:ea typeface="+mn-ea"/>
              </a:rPr>
              <a:t>1.4.2 </a:t>
            </a:r>
            <a:r>
              <a:rPr lang="zh-CN" altLang="en-US" dirty="0">
                <a:latin typeface="+mn-ea"/>
                <a:ea typeface="+mn-ea"/>
              </a:rPr>
              <a:t>值函数的作用</a:t>
            </a:r>
          </a:p>
        </p:txBody>
      </p:sp>
      <p:sp>
        <p:nvSpPr>
          <p:cNvPr id="6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40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53054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9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55" grpId="0" animBg="1"/>
      <p:bldP spid="56" grpId="0" animBg="1"/>
      <p:bldP spid="57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793F1-D657-4BE5-BE6C-06EB103E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贝尔曼最优方程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7A92C0-970A-41BE-8868-3590DEB50EA5}"/>
                  </a:ext>
                </a:extLst>
              </p:cNvPr>
              <p:cNvSpPr/>
              <p:nvPr/>
            </p:nvSpPr>
            <p:spPr>
              <a:xfrm>
                <a:off x="1831281" y="1780783"/>
                <a:ext cx="6384825" cy="887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21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1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100" b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1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1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1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A7A92C0-970A-41BE-8868-3590DEB50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81" y="1780783"/>
                <a:ext cx="6384825" cy="8871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9C152F-E103-45C9-AC5E-441903661F82}"/>
                  </a:ext>
                </a:extLst>
              </p:cNvPr>
              <p:cNvSpPr/>
              <p:nvPr/>
            </p:nvSpPr>
            <p:spPr>
              <a:xfrm>
                <a:off x="2021294" y="2822134"/>
                <a:ext cx="2679840" cy="514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zh-CN" altLang="en-US" sz="21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≐</m:t>
                    </m:r>
                    <m:limLow>
                      <m:limLowPr>
                        <m:ctrlP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1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  <m:r>
                          <a:rPr lang="en-US" altLang="zh-CN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lim>
                    </m:limLow>
                    <m:sSub>
                      <m:sSubPr>
                        <m:ctrlP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sz="2100" b="1" i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1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D9C152F-E103-45C9-AC5E-441903661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294" y="2822134"/>
                <a:ext cx="2679840" cy="514949"/>
              </a:xfrm>
              <a:prstGeom prst="rect">
                <a:avLst/>
              </a:prstGeom>
              <a:blipFill>
                <a:blip r:embed="rId3"/>
                <a:stretch>
                  <a:fillRect t="-8333" r="-2050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D647480-936A-4B0A-9081-5B7563608586}"/>
                  </a:ext>
                </a:extLst>
              </p:cNvPr>
              <p:cNvSpPr/>
              <p:nvPr/>
            </p:nvSpPr>
            <p:spPr>
              <a:xfrm>
                <a:off x="4007409" y="2663088"/>
                <a:ext cx="6030303" cy="919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1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1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D647480-936A-4B0A-9081-5B75636085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409" y="2663088"/>
                <a:ext cx="6030303" cy="9197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E3CF4C83-5337-4043-B6DB-FBD13D05C2FD}"/>
              </a:ext>
            </a:extLst>
          </p:cNvPr>
          <p:cNvGrpSpPr/>
          <p:nvPr/>
        </p:nvGrpSpPr>
        <p:grpSpPr>
          <a:xfrm>
            <a:off x="2873594" y="3887674"/>
            <a:ext cx="5342512" cy="773610"/>
            <a:chOff x="1887207" y="4933984"/>
            <a:chExt cx="7123349" cy="1031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DB7DFB-5E25-43FA-A9E0-CC9BA83E2955}"/>
                    </a:ext>
                  </a:extLst>
                </p:cNvPr>
                <p:cNvSpPr/>
                <p:nvPr/>
              </p:nvSpPr>
              <p:spPr>
                <a:xfrm>
                  <a:off x="1887207" y="4933984"/>
                  <a:ext cx="4406290" cy="10314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/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71DB7DFB-5E25-43FA-A9E0-CC9BA83E29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207" y="4933984"/>
                  <a:ext cx="4406290" cy="10314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946317C-B2B4-499B-834C-28765208E44B}"/>
                    </a:ext>
                  </a:extLst>
                </p:cNvPr>
                <p:cNvSpPr/>
                <p:nvPr/>
              </p:nvSpPr>
              <p:spPr>
                <a:xfrm>
                  <a:off x="5562275" y="4933984"/>
                  <a:ext cx="2317970" cy="10314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b="1" i="1">
                                <a:solidFill>
                                  <a:srgbClr val="A2474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946317C-B2B4-499B-834C-28765208E4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275" y="4933984"/>
                  <a:ext cx="2317970" cy="10314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6F5A673-3994-4F2E-B553-D03E359905FD}"/>
                    </a:ext>
                  </a:extLst>
                </p:cNvPr>
                <p:cNvSpPr/>
                <p:nvPr/>
              </p:nvSpPr>
              <p:spPr>
                <a:xfrm>
                  <a:off x="7321888" y="5118448"/>
                  <a:ext cx="1688668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r>
                          <a:rPr lang="zh-CN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86F5A673-3994-4F2E-B553-D03E35990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888" y="5118448"/>
                  <a:ext cx="1688668" cy="492442"/>
                </a:xfrm>
                <a:prstGeom prst="rect">
                  <a:avLst/>
                </a:prstGeom>
                <a:blipFill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AD25C7D-AD34-418A-999D-98801233984A}"/>
                  </a:ext>
                </a:extLst>
              </p:cNvPr>
              <p:cNvSpPr/>
              <p:nvPr/>
            </p:nvSpPr>
            <p:spPr>
              <a:xfrm>
                <a:off x="1881085" y="4014452"/>
                <a:ext cx="1346812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1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sz="21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1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1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100" b="1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AD25C7D-AD34-418A-999D-988012339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085" y="4014452"/>
                <a:ext cx="1346812" cy="415498"/>
              </a:xfrm>
              <a:prstGeom prst="rect">
                <a:avLst/>
              </a:prstGeom>
              <a:blipFill>
                <a:blip r:embed="rId8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79FD4B39-B697-4D6E-90D8-CD5834A392F2}"/>
              </a:ext>
            </a:extLst>
          </p:cNvPr>
          <p:cNvGrpSpPr/>
          <p:nvPr/>
        </p:nvGrpSpPr>
        <p:grpSpPr>
          <a:xfrm>
            <a:off x="1948157" y="4590008"/>
            <a:ext cx="8667704" cy="809452"/>
            <a:chOff x="606817" y="5482696"/>
            <a:chExt cx="11556939" cy="107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30282AE-B093-49F3-BA7B-6F337AB1026C}"/>
                    </a:ext>
                  </a:extLst>
                </p:cNvPr>
                <p:cNvSpPr/>
                <p:nvPr/>
              </p:nvSpPr>
              <p:spPr>
                <a:xfrm>
                  <a:off x="606817" y="5663060"/>
                  <a:ext cx="4648793" cy="6865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1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1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zh-CN" altLang="en-US" sz="21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zh-CN" altLang="en-US" sz="21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sz="2100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lim>
                        </m:limLow>
                        <m:sSub>
                          <m:sSubPr>
                            <m:ctrlP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zh-CN" altLang="en-US" sz="2100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1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730282AE-B093-49F3-BA7B-6F337AB102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817" y="5663060"/>
                  <a:ext cx="4648793" cy="6865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7E8DC33-547E-40DC-B241-CDCC506F4C2E}"/>
                    </a:ext>
                  </a:extLst>
                </p:cNvPr>
                <p:cNvSpPr/>
                <p:nvPr/>
              </p:nvSpPr>
              <p:spPr>
                <a:xfrm>
                  <a:off x="4468396" y="5482696"/>
                  <a:ext cx="4406291" cy="1031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/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67E8DC33-547E-40DC-B241-CDCC506F4C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8396" y="5482696"/>
                  <a:ext cx="4406291" cy="10314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9534B29-BD1F-40C9-9811-6D9704D65F9A}"/>
                    </a:ext>
                  </a:extLst>
                </p:cNvPr>
                <p:cNvSpPr/>
                <p:nvPr/>
              </p:nvSpPr>
              <p:spPr>
                <a:xfrm>
                  <a:off x="8048112" y="5482696"/>
                  <a:ext cx="2317971" cy="10792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"/>
                                <m:ctrlP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sub>
                          <m:sup/>
                          <m:e>
                            <m:d>
                              <m:dPr>
                                <m:begChr m:val=""/>
                                <m:ctrlP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9534B29-BD1F-40C9-9811-6D9704D65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8112" y="5482696"/>
                  <a:ext cx="2317971" cy="107926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4A2F208-28C8-485E-BFBC-3126807577F3}"/>
                    </a:ext>
                  </a:extLst>
                </p:cNvPr>
                <p:cNvSpPr/>
                <p:nvPr/>
              </p:nvSpPr>
              <p:spPr>
                <a:xfrm>
                  <a:off x="10366084" y="5663060"/>
                  <a:ext cx="1797672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zh-CN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34A2F208-28C8-485E-BFBC-3126807577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6084" y="5663060"/>
                  <a:ext cx="1797672" cy="492443"/>
                </a:xfrm>
                <a:prstGeom prst="rect">
                  <a:avLst/>
                </a:prstGeom>
                <a:blipFill>
                  <a:blip r:embed="rId12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41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23236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F8581-ADC1-4476-BB93-972FDE8E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最优状态值函数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D21559-65CE-4561-B079-8B0FE4173080}"/>
                  </a:ext>
                </a:extLst>
              </p:cNvPr>
              <p:cNvSpPr/>
              <p:nvPr/>
            </p:nvSpPr>
            <p:spPr>
              <a:xfrm>
                <a:off x="1779804" y="2676319"/>
                <a:ext cx="1550553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1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1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1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zh-CN" altLang="en-US" sz="2100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1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BD21559-65CE-4561-B079-8B0FE4173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04" y="2676319"/>
                <a:ext cx="1550553" cy="415498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B1737A-0718-448B-B880-B95BEE267557}"/>
                  </a:ext>
                </a:extLst>
              </p:cNvPr>
              <p:cNvSpPr/>
              <p:nvPr/>
            </p:nvSpPr>
            <p:spPr>
              <a:xfrm>
                <a:off x="3296998" y="2592496"/>
                <a:ext cx="2684787" cy="773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7B1737A-0718-448B-B880-B95BEE267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998" y="2592496"/>
                <a:ext cx="2684787" cy="773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D3FE7CC-2388-4C1F-90AD-6C05207D88FC}"/>
                  </a:ext>
                </a:extLst>
              </p:cNvPr>
              <p:cNvSpPr/>
              <p:nvPr/>
            </p:nvSpPr>
            <p:spPr>
              <a:xfrm>
                <a:off x="5621630" y="2752042"/>
                <a:ext cx="1846788" cy="463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zh-CN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zh-CN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D3FE7CC-2388-4C1F-90AD-6C05207D8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30" y="2752042"/>
                <a:ext cx="1846788" cy="463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B0B2A2B9-CF51-4213-A596-2DC986C193BA}"/>
              </a:ext>
            </a:extLst>
          </p:cNvPr>
          <p:cNvGrpSpPr/>
          <p:nvPr/>
        </p:nvGrpSpPr>
        <p:grpSpPr>
          <a:xfrm>
            <a:off x="1779804" y="1906632"/>
            <a:ext cx="6607431" cy="809452"/>
            <a:chOff x="606817" y="5392857"/>
            <a:chExt cx="8809907" cy="10792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7C410B5-008E-4771-89DE-2F2AF2F59CEB}"/>
                    </a:ext>
                  </a:extLst>
                </p:cNvPr>
                <p:cNvSpPr/>
                <p:nvPr/>
              </p:nvSpPr>
              <p:spPr>
                <a:xfrm>
                  <a:off x="606817" y="5663060"/>
                  <a:ext cx="2067404" cy="553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1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sz="21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1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zh-CN" altLang="en-US" sz="21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zh-CN" altLang="en-US" sz="2100" b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100" b="1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7C410B5-008E-4771-89DE-2F2AF2F59C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817" y="5663060"/>
                  <a:ext cx="2067404" cy="553997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6799D9B-F707-4424-A977-CF69EE4CA2EB}"/>
                    </a:ext>
                  </a:extLst>
                </p:cNvPr>
                <p:cNvSpPr/>
                <p:nvPr/>
              </p:nvSpPr>
              <p:spPr>
                <a:xfrm>
                  <a:off x="1955464" y="5405621"/>
                  <a:ext cx="4406290" cy="103148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/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6799D9B-F707-4424-A977-CF69EE4CA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5464" y="5405621"/>
                  <a:ext cx="4406290" cy="10314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E2353EE-0D18-45D2-AAA4-0ACE0C5AF96F}"/>
                    </a:ext>
                  </a:extLst>
                </p:cNvPr>
                <p:cNvSpPr/>
                <p:nvPr/>
              </p:nvSpPr>
              <p:spPr>
                <a:xfrm>
                  <a:off x="5395263" y="5392857"/>
                  <a:ext cx="2317970" cy="10792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"/>
                                <m:ctrlP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sub>
                          <m:sup/>
                          <m:e>
                            <m:d>
                              <m:dPr>
                                <m:begChr m:val=""/>
                                <m:ctrlP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zh-CN" altLang="en-US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1E2353EE-0D18-45D2-AAA4-0ACE0C5AF9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263" y="5392857"/>
                  <a:ext cx="2317970" cy="10792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0F9107B-459B-48E6-9EA9-84812EBBA3F5}"/>
                    </a:ext>
                  </a:extLst>
                </p:cNvPr>
                <p:cNvSpPr/>
                <p:nvPr/>
              </p:nvSpPr>
              <p:spPr>
                <a:xfrm>
                  <a:off x="7619052" y="5583692"/>
                  <a:ext cx="1797672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zh-CN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0F9107B-459B-48E6-9EA9-84812EBBA3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9052" y="5583692"/>
                  <a:ext cx="1797672" cy="492443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AFF876-7F38-4559-84D1-20947F284D99}"/>
              </a:ext>
            </a:extLst>
          </p:cNvPr>
          <p:cNvCxnSpPr>
            <a:cxnSpLocks/>
          </p:cNvCxnSpPr>
          <p:nvPr/>
        </p:nvCxnSpPr>
        <p:spPr>
          <a:xfrm>
            <a:off x="3618764" y="2581466"/>
            <a:ext cx="136159" cy="122891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3418CA6-8472-444E-AFB7-F8DDC4ABFCCF}"/>
              </a:ext>
            </a:extLst>
          </p:cNvPr>
          <p:cNvCxnSpPr>
            <a:cxnSpLocks/>
          </p:cNvCxnSpPr>
          <p:nvPr/>
        </p:nvCxnSpPr>
        <p:spPr>
          <a:xfrm flipH="1">
            <a:off x="6096000" y="2451991"/>
            <a:ext cx="282030" cy="420543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B40E75-63D1-4A67-B6DE-F64537904730}"/>
                  </a:ext>
                </a:extLst>
              </p:cNvPr>
              <p:cNvSpPr/>
              <p:nvPr/>
            </p:nvSpPr>
            <p:spPr>
              <a:xfrm>
                <a:off x="2538400" y="3412723"/>
                <a:ext cx="4867693" cy="80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"/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zh-CN" alt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B40E75-63D1-4A67-B6DE-F645379047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00" y="3412723"/>
                <a:ext cx="4867693" cy="801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B7720B-4AB0-4E39-9070-B52020B6EB24}"/>
                  </a:ext>
                </a:extLst>
              </p:cNvPr>
              <p:cNvSpPr/>
              <p:nvPr/>
            </p:nvSpPr>
            <p:spPr>
              <a:xfrm>
                <a:off x="1854182" y="3539075"/>
                <a:ext cx="11075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100" b="1" i="1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1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1B7720B-4AB0-4E39-9070-B52020B6EB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182" y="3539075"/>
                <a:ext cx="1107520" cy="415498"/>
              </a:xfrm>
              <a:prstGeom prst="rect">
                <a:avLst/>
              </a:prstGeom>
              <a:blipFill>
                <a:blip r:embed="rId11"/>
                <a:stretch>
                  <a:fillRect t="-10294" r="-2747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03F0EC0-CDF3-4325-8119-8FB5CB1390EA}"/>
                  </a:ext>
                </a:extLst>
              </p:cNvPr>
              <p:cNvSpPr/>
              <p:nvPr/>
            </p:nvSpPr>
            <p:spPr>
              <a:xfrm>
                <a:off x="2680868" y="4360142"/>
                <a:ext cx="3811001" cy="773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03F0EC0-CDF3-4325-8119-8FB5CB139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868" y="4360142"/>
                <a:ext cx="3811001" cy="773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041ADF8-1D8C-4196-8292-1D5CC0D950D3}"/>
                  </a:ext>
                </a:extLst>
              </p:cNvPr>
              <p:cNvSpPr/>
              <p:nvPr/>
            </p:nvSpPr>
            <p:spPr>
              <a:xfrm>
                <a:off x="1882818" y="4486347"/>
                <a:ext cx="11075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100" b="1" i="1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1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041ADF8-1D8C-4196-8292-1D5CC0D95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818" y="4486347"/>
                <a:ext cx="1107520" cy="415498"/>
              </a:xfrm>
              <a:prstGeom prst="rect">
                <a:avLst/>
              </a:prstGeom>
              <a:blipFill>
                <a:blip r:embed="rId13"/>
                <a:stretch>
                  <a:fillRect t="-8824" r="-2747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42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85751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22" grpId="0"/>
      <p:bldP spid="23" grpId="0"/>
      <p:bldP spid="24" grpId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AB5A2-5740-4158-9973-7FC08282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最优状态值函数与动作值函数的关系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98F761-5612-4354-B955-158358717002}"/>
                  </a:ext>
                </a:extLst>
              </p:cNvPr>
              <p:cNvSpPr/>
              <p:nvPr/>
            </p:nvSpPr>
            <p:spPr>
              <a:xfrm>
                <a:off x="3119452" y="1988806"/>
                <a:ext cx="3438838" cy="887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zh-CN" alt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1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1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E98F761-5612-4354-B955-158358717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52" y="1988806"/>
                <a:ext cx="3438838" cy="887166"/>
              </a:xfrm>
              <a:prstGeom prst="rect">
                <a:avLst/>
              </a:prstGeom>
              <a:blipFill>
                <a:blip r:embed="rId3"/>
                <a:stretch>
                  <a:fillRect r="-12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D74431-33AD-46C4-B794-C5857AB2CF8F}"/>
                  </a:ext>
                </a:extLst>
              </p:cNvPr>
              <p:cNvSpPr/>
              <p:nvPr/>
            </p:nvSpPr>
            <p:spPr>
              <a:xfrm>
                <a:off x="2200275" y="2172596"/>
                <a:ext cx="11075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1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altLang="zh-CN" sz="2100" b="1" i="1">
                        <a:solidFill>
                          <a:srgbClr val="A2474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1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=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8D74431-33AD-46C4-B794-C5857AB2C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75" y="2172596"/>
                <a:ext cx="1107520" cy="415498"/>
              </a:xfrm>
              <a:prstGeom prst="rect">
                <a:avLst/>
              </a:prstGeom>
              <a:blipFill>
                <a:blip r:embed="rId4"/>
                <a:stretch>
                  <a:fillRect t="-8696" r="-2747" b="-2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FBFC9E8-EFD3-46BD-A6C6-082C524B080E}"/>
                  </a:ext>
                </a:extLst>
              </p:cNvPr>
              <p:cNvSpPr/>
              <p:nvPr/>
            </p:nvSpPr>
            <p:spPr>
              <a:xfrm>
                <a:off x="2876550" y="2870112"/>
                <a:ext cx="4970976" cy="514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100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lim>
                      </m:limLow>
                      <m:r>
                        <a:rPr lang="en-US" altLang="zh-CN" sz="21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100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zh-CN" altLang="en-US" sz="21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CN" altLang="en-US" sz="21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FBFC9E8-EFD3-46BD-A6C6-082C524B0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50" y="2870112"/>
                <a:ext cx="4970976" cy="514949"/>
              </a:xfrm>
              <a:prstGeom prst="rect">
                <a:avLst/>
              </a:prstGeom>
              <a:blipFill>
                <a:blip r:embed="rId5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7B07F08-FB79-4EE8-B081-C72201F152F6}"/>
              </a:ext>
            </a:extLst>
          </p:cNvPr>
          <p:cNvSpPr txBox="1"/>
          <p:nvPr/>
        </p:nvSpPr>
        <p:spPr>
          <a:xfrm>
            <a:off x="1768379" y="3634277"/>
            <a:ext cx="1166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hlinkClick r:id="rId6" action="ppaction://hlinksldjump"/>
              </a:rPr>
              <a:t>为什么？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8228CD1-7AE6-49DA-8D84-82F3CD050F99}"/>
                  </a:ext>
                </a:extLst>
              </p:cNvPr>
              <p:cNvSpPr/>
              <p:nvPr/>
            </p:nvSpPr>
            <p:spPr>
              <a:xfrm>
                <a:off x="2876557" y="3585516"/>
                <a:ext cx="3829393" cy="514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100" b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  <m:r>
                            <a:rPr lang="en-US" altLang="zh-CN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1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1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1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8228CD1-7AE6-49DA-8D84-82F3CD050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57" y="3585516"/>
                <a:ext cx="3829393" cy="514949"/>
              </a:xfrm>
              <a:prstGeom prst="rect">
                <a:avLst/>
              </a:prstGeom>
              <a:blipFill>
                <a:blip r:embed="rId7"/>
                <a:stretch>
                  <a:fillRect r="-26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C8545BD-6E3E-49C2-A0A0-93949F58B57D}"/>
                  </a:ext>
                </a:extLst>
              </p:cNvPr>
              <p:cNvSpPr/>
              <p:nvPr/>
            </p:nvSpPr>
            <p:spPr>
              <a:xfrm>
                <a:off x="3771822" y="3319973"/>
                <a:ext cx="209749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15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5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15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15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5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1500" b="1">
                              <a:latin typeface="Cambria Math" panose="02040503050406030204" pitchFamily="18" charset="0"/>
                            </a:rPr>
                            <m:t>)≐</m:t>
                          </m:r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5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15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1500" b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15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5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15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15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15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C8545BD-6E3E-49C2-A0A0-93949F58B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22" y="3319973"/>
                <a:ext cx="2097497" cy="323165"/>
              </a:xfrm>
              <a:prstGeom prst="rect">
                <a:avLst/>
              </a:prstGeom>
              <a:blipFill>
                <a:blip r:embed="rId8"/>
                <a:stretch>
                  <a:fillRect t="-111321" r="-15988" b="-173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13924A8-BE2D-43C8-BCD0-DECE318F9E97}"/>
                  </a:ext>
                </a:extLst>
              </p:cNvPr>
              <p:cNvSpPr/>
              <p:nvPr/>
            </p:nvSpPr>
            <p:spPr>
              <a:xfrm>
                <a:off x="4924224" y="4555398"/>
                <a:ext cx="2376869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zh-CN" altLang="en-US" sz="15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15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zh-CN" altLang="en-US" sz="1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zh-CN" altLang="en-US" sz="15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5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zh-CN" altLang="en-US" sz="15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5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sz="15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15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5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sz="1500" b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5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1500" dirty="0">
                    <a:solidFill>
                      <a:srgbClr val="00B0F0"/>
                    </a:solidFill>
                  </a:rPr>
                  <a:t>’</a:t>
                </a:r>
                <a:endParaRPr lang="zh-CN" altLang="en-US" sz="15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13924A8-BE2D-43C8-BCD0-DECE318F9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224" y="4555398"/>
                <a:ext cx="2376869" cy="323165"/>
              </a:xfrm>
              <a:prstGeom prst="rect">
                <a:avLst/>
              </a:prstGeom>
              <a:blipFill>
                <a:blip r:embed="rId9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DE48A12-BE69-40F5-98EB-2E7064ACE9F9}"/>
                  </a:ext>
                </a:extLst>
              </p:cNvPr>
              <p:cNvSpPr/>
              <p:nvPr/>
            </p:nvSpPr>
            <p:spPr>
              <a:xfrm>
                <a:off x="2734992" y="4174948"/>
                <a:ext cx="3829393" cy="514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100" b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Low>
                            <m:limLow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  <m:r>
                            <a:rPr lang="en-US" altLang="zh-CN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1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sz="21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altLang="zh-CN" sz="21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DE48A12-BE69-40F5-98EB-2E7064ACE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992" y="4174948"/>
                <a:ext cx="3829393" cy="514949"/>
              </a:xfrm>
              <a:prstGeom prst="rect">
                <a:avLst/>
              </a:prstGeom>
              <a:blipFill>
                <a:blip r:embed="rId10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76A15D1-CCF6-4702-897F-AD5E5B75858D}"/>
                  </a:ext>
                </a:extLst>
              </p:cNvPr>
              <p:cNvSpPr/>
              <p:nvPr/>
            </p:nvSpPr>
            <p:spPr>
              <a:xfrm>
                <a:off x="2428882" y="4744064"/>
                <a:ext cx="3057525" cy="556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1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1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𝐦𝐚𝐱</m:t>
                              </m:r>
                            </m:e>
                            <m:lim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𝓐</m:t>
                              </m:r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zh-CN" altLang="en-US" sz="21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zh-CN" altLang="en-US" sz="21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zh-CN" altLang="en-US" sz="2100" b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21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zh-CN" altLang="en-US" sz="2100" b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76A15D1-CCF6-4702-897F-AD5E5B758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82" y="4744064"/>
                <a:ext cx="3057525" cy="556819"/>
              </a:xfrm>
              <a:prstGeom prst="rect">
                <a:avLst/>
              </a:prstGeom>
              <a:blipFill>
                <a:blip r:embed="rId11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43</a:t>
            </a:fld>
            <a:r>
              <a:rPr lang="zh-CN" altLang="en-US" dirty="0"/>
              <a:t>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C8545BD-6E3E-49C2-A0A0-93949F58B57D}"/>
                  </a:ext>
                </a:extLst>
              </p:cNvPr>
              <p:cNvSpPr/>
              <p:nvPr/>
            </p:nvSpPr>
            <p:spPr>
              <a:xfrm>
                <a:off x="5869319" y="3311112"/>
                <a:ext cx="2129557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15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5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15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15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5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1500" b="1">
                              <a:latin typeface="Cambria Math" panose="02040503050406030204" pitchFamily="18" charset="0"/>
                            </a:rPr>
                            <m:t>)≐</m:t>
                          </m:r>
                          <m:sSub>
                            <m:sSubPr>
                              <m:ctrlPr>
                                <a:rPr lang="en-US" altLang="zh-CN" sz="15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5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15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15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zh-CN" altLang="en-US" sz="1500" b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15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5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15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15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15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15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5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15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C8545BD-6E3E-49C2-A0A0-93949F58B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319" y="3311112"/>
                <a:ext cx="2129557" cy="323165"/>
              </a:xfrm>
              <a:prstGeom prst="rect">
                <a:avLst/>
              </a:prstGeom>
              <a:blipFill>
                <a:blip r:embed="rId12"/>
                <a:stretch>
                  <a:fillRect t="-111321" r="-15759" b="-173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91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301-B001-4AB4-AF61-67E08B3A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+mn-ea"/>
                <a:ea typeface="+mn-ea"/>
              </a:rPr>
              <a:t>数学基础复习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A9D54B-B23C-4D06-8F11-156F5E954C6B}"/>
                  </a:ext>
                </a:extLst>
              </p:cNvPr>
              <p:cNvSpPr/>
              <p:nvPr/>
            </p:nvSpPr>
            <p:spPr>
              <a:xfrm>
                <a:off x="1155138" y="3353917"/>
                <a:ext cx="6779187" cy="1011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100" dirty="0">
                    <a:solidFill>
                      <a:srgbClr val="00B050"/>
                    </a:solidFill>
                  </a:rPr>
                  <a:t>同理</a:t>
                </a:r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zh-CN" altLang="en-US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sz="21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1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100" dirty="0"/>
                  <a:t>, 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智能体处于状态</a:t>
                </a:r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时，</m:t>
                    </m:r>
                  </m:oMath>
                </a14:m>
                <a:endParaRPr lang="en-US" altLang="zh-CN" sz="21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100" dirty="0">
                    <a:solidFill>
                      <a:srgbClr val="FF0000"/>
                    </a:solidFill>
                  </a:rPr>
                  <a:t>                                </a:t>
                </a:r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它</m:t>
                    </m:r>
                  </m:oMath>
                </a14:m>
                <a:r>
                  <a:rPr lang="zh-CN" altLang="en-US" sz="2100" dirty="0">
                    <a:solidFill>
                      <a:srgbClr val="FF0000"/>
                    </a:solidFill>
                  </a:rPr>
                  <a:t>的策略</a:t>
                </a:r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100" dirty="0">
                    <a:solidFill>
                      <a:srgbClr val="FF0000"/>
                    </a:solidFill>
                  </a:rPr>
                  <a:t>执行动作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a (</a:t>
                </a:r>
                <a:r>
                  <a:rPr lang="en-US" altLang="zh-CN" sz="2100" i="1" dirty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= </a:t>
                </a:r>
                <a:r>
                  <a:rPr lang="en-US" altLang="zh-CN" sz="2100" i="1" dirty="0">
                    <a:solidFill>
                      <a:srgbClr val="FF0000"/>
                    </a:solidFill>
                  </a:rPr>
                  <a:t>a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的概率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A9D54B-B23C-4D06-8F11-156F5E954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38" y="3353917"/>
                <a:ext cx="6779187" cy="1011559"/>
              </a:xfrm>
              <a:prstGeom prst="rect">
                <a:avLst/>
              </a:prstGeom>
              <a:blipFill>
                <a:blip r:embed="rId3"/>
                <a:stretch>
                  <a:fillRect l="-1078" b="-114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4C62F25-A62C-4BCF-BE90-D169C2E3B3B8}"/>
                  </a:ext>
                </a:extLst>
              </p:cNvPr>
              <p:cNvSpPr/>
              <p:nvPr/>
            </p:nvSpPr>
            <p:spPr>
              <a:xfrm>
                <a:off x="667105" y="2834841"/>
                <a:ext cx="6639703" cy="4154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条件概率：</m:t>
                    </m:r>
                    <m:r>
                      <a:rPr lang="en-US" altLang="zh-CN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21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sz="21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en-US" altLang="zh-CN" sz="2100" dirty="0">
                    <a:solidFill>
                      <a:srgbClr val="FF0000"/>
                    </a:solidFill>
                  </a:rPr>
                  <a:t>C = c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条件下，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A = a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的概率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4C62F25-A62C-4BCF-BE90-D169C2E3B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05" y="2834841"/>
                <a:ext cx="6639703" cy="415498"/>
              </a:xfrm>
              <a:prstGeom prst="rect">
                <a:avLst/>
              </a:prstGeom>
              <a:blipFill>
                <a:blip r:embed="rId4"/>
                <a:stretch>
                  <a:fillRect l="-458" t="-7143" r="-92" b="-271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7AFEE92-C9D0-4B15-8FD0-89E70A6CCF20}"/>
                  </a:ext>
                </a:extLst>
              </p:cNvPr>
              <p:cNvSpPr/>
              <p:nvPr/>
            </p:nvSpPr>
            <p:spPr>
              <a:xfrm>
                <a:off x="609603" y="4430065"/>
                <a:ext cx="6842581" cy="876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期望：</m:t>
                      </m:r>
                      <m:r>
                        <a:rPr lang="zh-CN" alt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也称</m:t>
                      </m:r>
                      <m:r>
                        <m:rPr>
                          <m:nor/>
                        </m:rPr>
                        <a:rPr lang="zh-CN" altLang="en-US" sz="2100" dirty="0">
                          <a:solidFill>
                            <a:srgbClr val="FF0000"/>
                          </a:solidFill>
                        </a:rPr>
                        <m:t>随机变量</m:t>
                      </m:r>
                      <m:r>
                        <a:rPr lang="en-US" altLang="zh-CN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的期待值</m:t>
                      </m:r>
                    </m:oMath>
                  </m:oMathPara>
                </a14:m>
                <a:endParaRPr lang="zh-CN" altLang="en-US" sz="2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7AFEE92-C9D0-4B15-8FD0-89E70A6CC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3" y="4430065"/>
                <a:ext cx="6842581" cy="8765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8BEDBE-AEE9-429F-9EE4-77E1D170FE19}"/>
                  </a:ext>
                </a:extLst>
              </p:cNvPr>
              <p:cNvSpPr/>
              <p:nvPr/>
            </p:nvSpPr>
            <p:spPr>
              <a:xfrm>
                <a:off x="667105" y="2233576"/>
                <a:ext cx="5130187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概率：</m:t>
                    </m:r>
                    <m:r>
                      <a:rPr lang="en-US" altLang="zh-CN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1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1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100" dirty="0">
                    <a:solidFill>
                      <a:srgbClr val="FF0000"/>
                    </a:solidFill>
                  </a:rPr>
                  <a:t>随机变量</a:t>
                </a:r>
                <a:r>
                  <a:rPr lang="en-US" altLang="zh-CN" sz="2100" dirty="0">
                    <a:solidFill>
                      <a:srgbClr val="FF0000"/>
                    </a:solidFill>
                  </a:rPr>
                  <a:t>A = a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发生的概率</a:t>
                </a:r>
                <a:endParaRPr lang="zh-CN" altLang="en-US" sz="21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18BEDBE-AEE9-429F-9EE4-77E1D170F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05" y="2233576"/>
                <a:ext cx="5130187" cy="415498"/>
              </a:xfrm>
              <a:prstGeom prst="rect">
                <a:avLst/>
              </a:prstGeom>
              <a:blipFill>
                <a:blip r:embed="rId6"/>
                <a:stretch>
                  <a:fillRect l="-713" t="-8696" r="-594" b="-27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78F4E60-CE99-47A8-BABC-4AF9EE941C79}"/>
                  </a:ext>
                </a:extLst>
              </p:cNvPr>
              <p:cNvSpPr/>
              <p:nvPr/>
            </p:nvSpPr>
            <p:spPr>
              <a:xfrm>
                <a:off x="667105" y="1736736"/>
                <a:ext cx="3954929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FF0000"/>
                    </a:solidFill>
                  </a:rPr>
                  <a:t>以下定义针对</a:t>
                </a:r>
                <a14:m>
                  <m:oMath xmlns:m="http://schemas.openxmlformats.org/officeDocument/2006/math">
                    <m:r>
                      <a:rPr lang="zh-CN" altLang="en-US" sz="21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离散型</m:t>
                    </m:r>
                  </m:oMath>
                </a14:m>
                <a:r>
                  <a:rPr lang="zh-CN" altLang="en-US" sz="2100" b="1" dirty="0">
                    <a:solidFill>
                      <a:srgbClr val="FF0000"/>
                    </a:solidFill>
                  </a:rPr>
                  <a:t>随机变量：</a:t>
                </a:r>
                <a:endParaRPr lang="zh-CN" altLang="en-US" sz="2100" b="1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78F4E60-CE99-47A8-BABC-4AF9EE941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05" y="1736736"/>
                <a:ext cx="3954929" cy="415498"/>
              </a:xfrm>
              <a:prstGeom prst="rect">
                <a:avLst/>
              </a:prstGeom>
              <a:blipFill>
                <a:blip r:embed="rId7"/>
                <a:stretch>
                  <a:fillRect l="-1849" t="-8824" r="-1233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6B930F-BC34-4C52-9A2F-D5EF6BF389A0}"/>
                  </a:ext>
                </a:extLst>
              </p:cNvPr>
              <p:cNvSpPr/>
              <p:nvPr/>
            </p:nvSpPr>
            <p:spPr>
              <a:xfrm>
                <a:off x="609602" y="5275128"/>
                <a:ext cx="8610598" cy="8765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1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条件期望：</m:t>
                      </m:r>
                      <m:r>
                        <m:rPr>
                          <m:nor/>
                        </m:rPr>
                        <a:rPr lang="en-US" altLang="zh-CN" sz="2100" dirty="0">
                          <a:solidFill>
                            <a:srgbClr val="FF0000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zh-CN" sz="2100" dirty="0">
                          <a:solidFill>
                            <a:srgbClr val="FF0000"/>
                          </a:solidFill>
                        </a:rPr>
                        <m:t> = </m:t>
                      </m:r>
                      <m:r>
                        <m:rPr>
                          <m:nor/>
                        </m:rPr>
                        <a:rPr lang="en-US" altLang="zh-CN" sz="2100" dirty="0">
                          <a:solidFill>
                            <a:srgbClr val="FF0000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zh-CN" altLang="en-US" sz="2100" dirty="0">
                          <a:solidFill>
                            <a:srgbClr val="FF0000"/>
                          </a:solidFill>
                        </a:rPr>
                        <m:t>条件下，</m:t>
                      </m:r>
                      <m:r>
                        <m:rPr>
                          <m:nor/>
                        </m:rPr>
                        <a:rPr lang="en-US" altLang="zh-CN" sz="2100" dirty="0">
                          <a:solidFill>
                            <a:srgbClr val="FF0000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zh-CN" altLang="en-US" sz="2100" dirty="0">
                          <a:solidFill>
                            <a:srgbClr val="FF0000"/>
                          </a:solidFill>
                        </a:rPr>
                        <m:t>的期望</m:t>
                      </m:r>
                      <m:r>
                        <a:rPr lang="zh-CN" altLang="en-US" sz="21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100" b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1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  <m:aln/>
                            </m:rPr>
                            <a:rPr lang="en-US" altLang="zh-CN" sz="2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1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2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1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26B930F-BC34-4C52-9A2F-D5EF6BF389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2" y="5275128"/>
                <a:ext cx="8610598" cy="8765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667104" y="1275078"/>
            <a:ext cx="5300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概率、条件概率、期望、条件期望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44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795122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1.3.5 </a:t>
            </a:r>
            <a:r>
              <a:rPr lang="zh-CN" altLang="en-US" dirty="0"/>
              <a:t>基于简单值函数的行为决策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45</a:t>
            </a:fld>
            <a:r>
              <a:rPr lang="zh-CN" altLang="en-US" dirty="0"/>
              <a:t>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2"/>
              <p:cNvSpPr txBox="1">
                <a:spLocks/>
              </p:cNvSpPr>
              <p:nvPr/>
            </p:nvSpPr>
            <p:spPr>
              <a:xfrm>
                <a:off x="1950429" y="2702227"/>
                <a:ext cx="8414314" cy="26402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altLang="zh-CN" sz="1800" b="1" dirty="0"/>
              </a:p>
              <a:p>
                <a:pPr marL="0" indent="0" algn="ctr">
                  <a:spcBef>
                    <a:spcPts val="135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FF0000"/>
                    </a:solidFill>
                  </a:rPr>
                  <a:t>= -2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zh-CN" sz="1800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800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= 0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zh-CN" sz="18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altLang="zh-CN" sz="18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dirty="0">
                    <a:solidFill>
                      <a:srgbClr val="0070C0"/>
                    </a:solidFill>
                  </a:rPr>
                  <a:t> = 6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18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18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1800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altLang="zh-CN" sz="18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sz="18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eqArr>
                      </m:e>
                      <m:sub>
                        <m:r>
                          <a:rPr lang="en-US" altLang="zh-CN" sz="1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zh-CN" altLang="en-US" sz="1800" b="1" dirty="0"/>
                  <a:t>   </a:t>
                </a:r>
                <a:r>
                  <a:rPr lang="en-US" altLang="zh-CN" sz="1800" b="1" dirty="0"/>
                  <a:t>=  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𝒂𝒓𝒈𝒎𝒂𝒙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altLang="zh-CN" sz="1800" b="1" dirty="0"/>
                  <a:t>               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1800" b="1" dirty="0"/>
                      <m:t>,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altLang="zh-CN" sz="1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1800" b="1" dirty="0"/>
              </a:p>
            </p:txBody>
          </p:sp>
        </mc:Choice>
        <mc:Fallback xmlns="">
          <p:sp>
            <p:nvSpPr>
              <p:cNvPr id="1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29" y="2702227"/>
                <a:ext cx="8414314" cy="26402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1980303" y="3017379"/>
            <a:ext cx="17112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00B0F0"/>
                </a:solidFill>
              </a:rPr>
              <a:t>非贪心动作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142860" y="2089495"/>
            <a:ext cx="20378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100" dirty="0">
                <a:solidFill>
                  <a:srgbClr val="00B050"/>
                </a:solidFill>
              </a:rPr>
              <a:t>贪心动作</a:t>
            </a:r>
          </a:p>
        </p:txBody>
      </p:sp>
      <p:sp>
        <p:nvSpPr>
          <p:cNvPr id="17" name="右箭头 16"/>
          <p:cNvSpPr/>
          <p:nvPr/>
        </p:nvSpPr>
        <p:spPr>
          <a:xfrm>
            <a:off x="3460713" y="3167868"/>
            <a:ext cx="502920" cy="14995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B0F0"/>
              </a:solidFill>
            </a:endParaRPr>
          </a:p>
        </p:txBody>
      </p:sp>
      <p:sp>
        <p:nvSpPr>
          <p:cNvPr id="18" name="下箭头 17"/>
          <p:cNvSpPr/>
          <p:nvPr/>
        </p:nvSpPr>
        <p:spPr>
          <a:xfrm>
            <a:off x="7614872" y="2531015"/>
            <a:ext cx="143691" cy="4191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B050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16192" y="3017609"/>
            <a:ext cx="1413011" cy="483923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B0F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914759" y="3011075"/>
            <a:ext cx="1552931" cy="490454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zh-CN" altLang="en-US" sz="1350">
              <a:solidFill>
                <a:srgbClr val="00B0F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5487200" y="3017673"/>
            <a:ext cx="1373149" cy="483856"/>
          </a:xfrm>
          <a:prstGeom prst="roundRect">
            <a:avLst/>
          </a:prstGeom>
          <a:noFill/>
          <a:ln w="50800">
            <a:solidFill>
              <a:srgbClr val="009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368804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C908187-135B-4FCF-B09D-5F4E96E21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916" y="37473"/>
            <a:ext cx="2744084" cy="154278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7941E7-F571-4A76-9C9D-97C60FA9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扫地机器人状态</a:t>
            </a:r>
            <a:r>
              <a:rPr lang="en-US" altLang="zh-CN" sz="4000" dirty="0"/>
              <a:t>-</a:t>
            </a:r>
            <a:r>
              <a:rPr lang="zh-CN" altLang="en-US" sz="4000" dirty="0"/>
              <a:t>奖励表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46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3B78197D-0833-4A53-BC6F-E1CAB8373796}"/>
                  </a:ext>
                </a:extLst>
              </p:cNvPr>
              <p:cNvGraphicFramePr>
                <a:graphicFrameLocks noGrp="1"/>
              </p:cNvGraphicFramePr>
              <p:nvPr>
                <p:ph sz="quarter" idx="4294967295"/>
              </p:nvPr>
            </p:nvGraphicFramePr>
            <p:xfrm>
              <a:off x="729318" y="1580258"/>
              <a:ext cx="10090640" cy="4471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8128">
                      <a:extLst>
                        <a:ext uri="{9D8B030D-6E8A-4147-A177-3AD203B41FA5}">
                          <a16:colId xmlns:a16="http://schemas.microsoft.com/office/drawing/2014/main" val="689250903"/>
                        </a:ext>
                      </a:extLst>
                    </a:gridCol>
                    <a:gridCol w="2018128">
                      <a:extLst>
                        <a:ext uri="{9D8B030D-6E8A-4147-A177-3AD203B41FA5}">
                          <a16:colId xmlns:a16="http://schemas.microsoft.com/office/drawing/2014/main" val="3414999640"/>
                        </a:ext>
                      </a:extLst>
                    </a:gridCol>
                    <a:gridCol w="2018128">
                      <a:extLst>
                        <a:ext uri="{9D8B030D-6E8A-4147-A177-3AD203B41FA5}">
                          <a16:colId xmlns:a16="http://schemas.microsoft.com/office/drawing/2014/main" val="737375254"/>
                        </a:ext>
                      </a:extLst>
                    </a:gridCol>
                    <a:gridCol w="2018128">
                      <a:extLst>
                        <a:ext uri="{9D8B030D-6E8A-4147-A177-3AD203B41FA5}">
                          <a16:colId xmlns:a16="http://schemas.microsoft.com/office/drawing/2014/main" val="1441861676"/>
                        </a:ext>
                      </a:extLst>
                    </a:gridCol>
                    <a:gridCol w="2018128">
                      <a:extLst>
                        <a:ext uri="{9D8B030D-6E8A-4147-A177-3AD203B41FA5}">
                          <a16:colId xmlns:a16="http://schemas.microsoft.com/office/drawing/2014/main" val="1892245178"/>
                        </a:ext>
                      </a:extLst>
                    </a:gridCol>
                  </a:tblGrid>
                  <a:tr h="40446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s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a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s’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p(s’ | </a:t>
                          </a:r>
                          <a:r>
                            <a:rPr lang="en-US" altLang="zh-CN" sz="1600" dirty="0" err="1"/>
                            <a:t>s,a</a:t>
                          </a:r>
                          <a:r>
                            <a:rPr lang="en-US" altLang="zh-CN" sz="1600" dirty="0"/>
                            <a:t>)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r(</a:t>
                          </a:r>
                          <a:r>
                            <a:rPr lang="en-US" altLang="zh-CN" sz="1600" dirty="0" err="1"/>
                            <a:t>s,a,s</a:t>
                          </a:r>
                          <a:r>
                            <a:rPr lang="en-US" altLang="zh-CN" sz="1600" dirty="0"/>
                            <a:t>’)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124274171"/>
                      </a:ext>
                    </a:extLst>
                  </a:tr>
                  <a:tr h="41000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search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𝑠𝑒𝑎𝑟𝑐h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1" dirty="0">
                              <a:solidFill>
                                <a:srgbClr val="00B050"/>
                              </a:solidFill>
                            </a:rPr>
                            <a:t>(+10)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618390428"/>
                      </a:ext>
                    </a:extLst>
                  </a:tr>
                  <a:tr h="410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search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1-</a:t>
                          </a:r>
                          <a:r>
                            <a:rPr lang="el-GR" altLang="zh-CN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𝑠𝑒𝑎𝑟𝑐h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1" dirty="0">
                              <a:solidFill>
                                <a:srgbClr val="00B050"/>
                              </a:solidFill>
                            </a:rPr>
                            <a:t>(+10)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4157578085"/>
                      </a:ext>
                    </a:extLst>
                  </a:tr>
                  <a:tr h="41000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search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1-</a:t>
                          </a:r>
                          <a:r>
                            <a:rPr lang="el-GR" altLang="zh-CN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𝑟𝑒𝑠𝑐𝑢𝑒𝑑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1" dirty="0">
                              <a:solidFill>
                                <a:srgbClr val="FF0000"/>
                              </a:solidFill>
                            </a:rPr>
                            <a:t>(-20)</a:t>
                          </a:r>
                          <a:endParaRPr lang="zh-CN" alt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855912621"/>
                      </a:ext>
                    </a:extLst>
                  </a:tr>
                  <a:tr h="41000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search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𝑠𝑒𝑎𝑟𝑐h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1" dirty="0">
                              <a:solidFill>
                                <a:srgbClr val="00B050"/>
                              </a:solidFill>
                            </a:rPr>
                            <a:t>(+10)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4283117047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wait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𝑤𝑎𝑖𝑡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1" dirty="0">
                              <a:solidFill>
                                <a:srgbClr val="00B050"/>
                              </a:solidFill>
                            </a:rPr>
                            <a:t>(+1)</a:t>
                          </a:r>
                          <a:endParaRPr lang="zh-CN" altLang="en-US" sz="16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1507944184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wait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𝑤𝑎𝑖𝑡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1" dirty="0">
                              <a:solidFill>
                                <a:srgbClr val="00B050"/>
                              </a:solidFill>
                            </a:rPr>
                            <a:t>(+1)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1441417675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wait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𝑤𝑎𝑖𝑡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="1" dirty="0">
                              <a:solidFill>
                                <a:srgbClr val="00B050"/>
                              </a:solidFill>
                            </a:rPr>
                            <a:t>(+1)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268763011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wait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𝑤𝑎𝑖𝑡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600" b="1" dirty="0" smtClean="0">
                                        <a:solidFill>
                                          <a:srgbClr val="00B050"/>
                                        </a:solidFill>
                                      </a:rPr>
                                      <m:t>(+1)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1666902100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recharge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sz="16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2433238934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recharge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sz="16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24862797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3">
                <a:extLst>
                  <a:ext uri="{FF2B5EF4-FFF2-40B4-BE49-F238E27FC236}">
                    <a16:creationId xmlns:a16="http://schemas.microsoft.com/office/drawing/2014/main" id="{3B78197D-0833-4A53-BC6F-E1CAB8373796}"/>
                  </a:ext>
                </a:extLst>
              </p:cNvPr>
              <p:cNvGraphicFramePr>
                <a:graphicFrameLocks noGrp="1"/>
              </p:cNvGraphicFramePr>
              <p:nvPr>
                <p:ph sz="quarter" idx="4294967295"/>
                <p:extLst>
                  <p:ext uri="{D42A27DB-BD31-4B8C-83A1-F6EECF244321}">
                    <p14:modId xmlns:p14="http://schemas.microsoft.com/office/powerpoint/2010/main" val="2327118829"/>
                  </p:ext>
                </p:extLst>
              </p:nvPr>
            </p:nvGraphicFramePr>
            <p:xfrm>
              <a:off x="729318" y="1580258"/>
              <a:ext cx="10090640" cy="44712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8128">
                      <a:extLst>
                        <a:ext uri="{9D8B030D-6E8A-4147-A177-3AD203B41FA5}">
                          <a16:colId xmlns:a16="http://schemas.microsoft.com/office/drawing/2014/main" val="689250903"/>
                        </a:ext>
                      </a:extLst>
                    </a:gridCol>
                    <a:gridCol w="2018128">
                      <a:extLst>
                        <a:ext uri="{9D8B030D-6E8A-4147-A177-3AD203B41FA5}">
                          <a16:colId xmlns:a16="http://schemas.microsoft.com/office/drawing/2014/main" val="3414999640"/>
                        </a:ext>
                      </a:extLst>
                    </a:gridCol>
                    <a:gridCol w="2018128">
                      <a:extLst>
                        <a:ext uri="{9D8B030D-6E8A-4147-A177-3AD203B41FA5}">
                          <a16:colId xmlns:a16="http://schemas.microsoft.com/office/drawing/2014/main" val="737375254"/>
                        </a:ext>
                      </a:extLst>
                    </a:gridCol>
                    <a:gridCol w="2018128">
                      <a:extLst>
                        <a:ext uri="{9D8B030D-6E8A-4147-A177-3AD203B41FA5}">
                          <a16:colId xmlns:a16="http://schemas.microsoft.com/office/drawing/2014/main" val="1441861676"/>
                        </a:ext>
                      </a:extLst>
                    </a:gridCol>
                    <a:gridCol w="2018128">
                      <a:extLst>
                        <a:ext uri="{9D8B030D-6E8A-4147-A177-3AD203B41FA5}">
                          <a16:colId xmlns:a16="http://schemas.microsoft.com/office/drawing/2014/main" val="1892245178"/>
                        </a:ext>
                      </a:extLst>
                    </a:gridCol>
                  </a:tblGrid>
                  <a:tr h="40446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s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a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s’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p(s’ | </a:t>
                          </a:r>
                          <a:r>
                            <a:rPr lang="en-US" altLang="zh-CN" sz="1600" dirty="0" err="1"/>
                            <a:t>s,a</a:t>
                          </a:r>
                          <a:r>
                            <a:rPr lang="en-US" altLang="zh-CN" sz="1600" dirty="0"/>
                            <a:t>)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r(</a:t>
                          </a:r>
                          <a:r>
                            <a:rPr lang="en-US" altLang="zh-CN" sz="1600" dirty="0" err="1"/>
                            <a:t>s,a,s</a:t>
                          </a:r>
                          <a:r>
                            <a:rPr lang="en-US" altLang="zh-CN" sz="1600" dirty="0"/>
                            <a:t>’)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124274171"/>
                      </a:ext>
                    </a:extLst>
                  </a:tr>
                  <a:tr h="41000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search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562" marR="71562" marT="34290" marB="34290">
                        <a:blipFill>
                          <a:blip r:embed="rId3"/>
                          <a:stretch>
                            <a:fillRect l="-400604" t="-104412" r="-1511" b="-88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8390428"/>
                      </a:ext>
                    </a:extLst>
                  </a:tr>
                  <a:tr h="410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search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1-</a:t>
                          </a:r>
                          <a:r>
                            <a:rPr lang="el-GR" altLang="zh-CN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562" marR="71562" marT="34290" marB="34290">
                        <a:blipFill>
                          <a:blip r:embed="rId3"/>
                          <a:stretch>
                            <a:fillRect l="-400604" t="-207463" r="-1511" b="-798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7578085"/>
                      </a:ext>
                    </a:extLst>
                  </a:tr>
                  <a:tr h="41000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search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1-</a:t>
                          </a:r>
                          <a:r>
                            <a:rPr lang="el-GR" altLang="zh-CN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562" marR="71562" marT="34290" marB="34290">
                        <a:blipFill>
                          <a:blip r:embed="rId3"/>
                          <a:stretch>
                            <a:fillRect l="-400604" t="-307463" r="-1511" b="-698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5912621"/>
                      </a:ext>
                    </a:extLst>
                  </a:tr>
                  <a:tr h="41000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search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l-GR" altLang="zh-CN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562" marR="71562" marT="34290" marB="34290">
                        <a:blipFill>
                          <a:blip r:embed="rId3"/>
                          <a:stretch>
                            <a:fillRect l="-400604" t="-401471" r="-1511" b="-58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3117047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wait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562" marR="71562" marT="34290" marB="34290">
                        <a:blipFill>
                          <a:blip r:embed="rId3"/>
                          <a:stretch>
                            <a:fillRect l="-400604" t="-516667" r="-1511" b="-5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7944184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wait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562" marR="71562" marT="34290" marB="34290">
                        <a:blipFill>
                          <a:blip r:embed="rId3"/>
                          <a:stretch>
                            <a:fillRect l="-400604" t="-616667" r="-1511" b="-4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417675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wait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562" marR="71562" marT="34290" marB="34290">
                        <a:blipFill>
                          <a:blip r:embed="rId3"/>
                          <a:stretch>
                            <a:fillRect l="-400604" t="-705970" r="-151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763011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wait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1562" marR="71562" marT="34290" marB="34290">
                        <a:blipFill>
                          <a:blip r:embed="rId3"/>
                          <a:stretch>
                            <a:fillRect l="-400604" t="-818182" r="-1511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6902100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recharge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high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1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sz="16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2433238934"/>
                      </a:ext>
                    </a:extLst>
                  </a:tr>
                  <a:tr h="404462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recharge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dirty="0"/>
                            <a:t>low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/>
                            <a:t>0</a:t>
                          </a:r>
                          <a:endParaRPr lang="zh-CN" altLang="en-US" sz="1600" dirty="0"/>
                        </a:p>
                      </a:txBody>
                      <a:tcPr marL="71562" marR="71562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  <a:endParaRPr lang="zh-CN" altLang="en-US" sz="16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marL="71562" marR="71562" marT="34290" marB="34290"/>
                    </a:tc>
                    <a:extLst>
                      <a:ext uri="{0D108BD9-81ED-4DB2-BD59-A6C34878D82A}">
                        <a16:rowId xmlns:a16="http://schemas.microsoft.com/office/drawing/2014/main" val="24862797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69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扫地机器人的</a:t>
            </a:r>
            <a:r>
              <a:rPr lang="en-US" altLang="zh-CN" dirty="0"/>
              <a:t>MDP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47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008363B-06AF-4852-85BD-4A92E76AA3D7}"/>
              </a:ext>
            </a:extLst>
          </p:cNvPr>
          <p:cNvSpPr/>
          <p:nvPr/>
        </p:nvSpPr>
        <p:spPr>
          <a:xfrm>
            <a:off x="3321851" y="3321058"/>
            <a:ext cx="999067" cy="93133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高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58C7D45-378A-4651-AFD8-2ABD915FA169}"/>
              </a:ext>
            </a:extLst>
          </p:cNvPr>
          <p:cNvSpPr/>
          <p:nvPr/>
        </p:nvSpPr>
        <p:spPr>
          <a:xfrm>
            <a:off x="7119144" y="3346457"/>
            <a:ext cx="939800" cy="9059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</a:rPr>
              <a:t>低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5A49981-B948-438A-8367-80BD0F3A5330}"/>
              </a:ext>
            </a:extLst>
          </p:cNvPr>
          <p:cNvSpPr/>
          <p:nvPr/>
        </p:nvSpPr>
        <p:spPr>
          <a:xfrm>
            <a:off x="3711317" y="2532658"/>
            <a:ext cx="220133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B3A465-4452-4E90-8A69-DCF9B8E0B0E7}"/>
              </a:ext>
            </a:extLst>
          </p:cNvPr>
          <p:cNvSpPr/>
          <p:nvPr/>
        </p:nvSpPr>
        <p:spPr>
          <a:xfrm>
            <a:off x="7478984" y="2554817"/>
            <a:ext cx="220133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B5D5F3E-F2BC-4495-A3DD-D228C68F0246}"/>
              </a:ext>
            </a:extLst>
          </p:cNvPr>
          <p:cNvSpPr/>
          <p:nvPr/>
        </p:nvSpPr>
        <p:spPr>
          <a:xfrm>
            <a:off x="3711317" y="4837576"/>
            <a:ext cx="220133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C667697-461D-46A6-BA9B-C8F02E2200E0}"/>
              </a:ext>
            </a:extLst>
          </p:cNvPr>
          <p:cNvSpPr/>
          <p:nvPr/>
        </p:nvSpPr>
        <p:spPr>
          <a:xfrm>
            <a:off x="7478983" y="4855501"/>
            <a:ext cx="220133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9463E18-879A-4885-997A-D81CC1EE8BBD}"/>
              </a:ext>
            </a:extLst>
          </p:cNvPr>
          <p:cNvCxnSpPr>
            <a:stCxn id="3" idx="0"/>
            <a:endCxn id="4" idx="4"/>
          </p:cNvCxnSpPr>
          <p:nvPr/>
        </p:nvCxnSpPr>
        <p:spPr>
          <a:xfrm flipH="1" flipV="1">
            <a:off x="3821384" y="2735865"/>
            <a:ext cx="1" cy="585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1514098-68E5-40CC-8134-AB23B7888CBB}"/>
              </a:ext>
            </a:extLst>
          </p:cNvPr>
          <p:cNvCxnSpPr/>
          <p:nvPr/>
        </p:nvCxnSpPr>
        <p:spPr>
          <a:xfrm flipH="1" flipV="1">
            <a:off x="7589049" y="2751540"/>
            <a:ext cx="1" cy="585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947909-3C44-4418-BF9C-1C8433DE9D0D}"/>
              </a:ext>
            </a:extLst>
          </p:cNvPr>
          <p:cNvCxnSpPr/>
          <p:nvPr/>
        </p:nvCxnSpPr>
        <p:spPr>
          <a:xfrm flipH="1" flipV="1">
            <a:off x="3821383" y="4252390"/>
            <a:ext cx="1" cy="585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A11238B-5B20-4DF6-BBE9-548257551C7A}"/>
              </a:ext>
            </a:extLst>
          </p:cNvPr>
          <p:cNvCxnSpPr/>
          <p:nvPr/>
        </p:nvCxnSpPr>
        <p:spPr>
          <a:xfrm flipH="1" flipV="1">
            <a:off x="7589049" y="4270315"/>
            <a:ext cx="1" cy="5851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97249D01-B442-4735-A419-6187EA1ACB9F}"/>
              </a:ext>
            </a:extLst>
          </p:cNvPr>
          <p:cNvSpPr/>
          <p:nvPr/>
        </p:nvSpPr>
        <p:spPr>
          <a:xfrm>
            <a:off x="6454518" y="3697816"/>
            <a:ext cx="220133" cy="203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F584A45-5062-4CB0-8275-D0710F5587E0}"/>
              </a:ext>
            </a:extLst>
          </p:cNvPr>
          <p:cNvCxnSpPr>
            <a:stCxn id="5" idx="2"/>
            <a:endCxn id="15" idx="6"/>
          </p:cNvCxnSpPr>
          <p:nvPr/>
        </p:nvCxnSpPr>
        <p:spPr>
          <a:xfrm flipH="1" flipV="1">
            <a:off x="6674644" y="3799423"/>
            <a:ext cx="44450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7FE9B0-17C8-4883-9DCB-4CE3A238B6C4}"/>
              </a:ext>
            </a:extLst>
          </p:cNvPr>
          <p:cNvCxnSpPr>
            <a:stCxn id="15" idx="2"/>
            <a:endCxn id="3" idx="6"/>
          </p:cNvCxnSpPr>
          <p:nvPr/>
        </p:nvCxnSpPr>
        <p:spPr>
          <a:xfrm flipH="1" flipV="1">
            <a:off x="4320911" y="3786724"/>
            <a:ext cx="2133600" cy="1269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E2EE122-55F7-4D8A-91FC-5DE8FF9CD0C8}"/>
              </a:ext>
            </a:extLst>
          </p:cNvPr>
          <p:cNvCxnSpPr>
            <a:stCxn id="9" idx="4"/>
            <a:endCxn id="5" idx="6"/>
          </p:cNvCxnSpPr>
          <p:nvPr/>
        </p:nvCxnSpPr>
        <p:spPr>
          <a:xfrm rot="5400000" flipH="1" flipV="1">
            <a:off x="7194351" y="4194116"/>
            <a:ext cx="1259284" cy="469901"/>
          </a:xfrm>
          <a:prstGeom prst="curvedConnector4">
            <a:avLst>
              <a:gd name="adj1" fmla="val -13615"/>
              <a:gd name="adj2" fmla="val 136486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B4A7EB96-9B82-4B79-AC84-316E5BFBE9EE}"/>
              </a:ext>
            </a:extLst>
          </p:cNvPr>
          <p:cNvCxnSpPr>
            <a:stCxn id="7" idx="0"/>
            <a:endCxn id="5" idx="6"/>
          </p:cNvCxnSpPr>
          <p:nvPr/>
        </p:nvCxnSpPr>
        <p:spPr>
          <a:xfrm rot="16200000" flipH="1">
            <a:off x="7201693" y="2942173"/>
            <a:ext cx="1244600" cy="469901"/>
          </a:xfrm>
          <a:prstGeom prst="curvedConnector4">
            <a:avLst>
              <a:gd name="adj1" fmla="val -13776"/>
              <a:gd name="adj2" fmla="val 136486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3056535F-D34B-4EE5-8280-FE16824A3736}"/>
              </a:ext>
            </a:extLst>
          </p:cNvPr>
          <p:cNvCxnSpPr>
            <a:stCxn id="8" idx="4"/>
            <a:endCxn id="5" idx="3"/>
          </p:cNvCxnSpPr>
          <p:nvPr/>
        </p:nvCxnSpPr>
        <p:spPr>
          <a:xfrm rot="5400000" flipH="1" flipV="1">
            <a:off x="5078550" y="2862553"/>
            <a:ext cx="921063" cy="3435397"/>
          </a:xfrm>
          <a:prstGeom prst="curvedConnector3">
            <a:avLst>
              <a:gd name="adj1" fmla="val -18614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742AAF01-CFD5-465C-9F12-DDD5E47470A7}"/>
              </a:ext>
            </a:extLst>
          </p:cNvPr>
          <p:cNvCxnSpPr>
            <a:stCxn id="7" idx="0"/>
            <a:endCxn id="3" idx="7"/>
          </p:cNvCxnSpPr>
          <p:nvPr/>
        </p:nvCxnSpPr>
        <p:spPr>
          <a:xfrm rot="16200000" flipH="1" flipV="1">
            <a:off x="5430510" y="1298914"/>
            <a:ext cx="902624" cy="3414443"/>
          </a:xfrm>
          <a:prstGeom prst="curvedConnector3">
            <a:avLst>
              <a:gd name="adj1" fmla="val -18995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曲线 32">
            <a:extLst>
              <a:ext uri="{FF2B5EF4-FFF2-40B4-BE49-F238E27FC236}">
                <a16:creationId xmlns:a16="http://schemas.microsoft.com/office/drawing/2014/main" id="{82C93448-9602-478E-BD8D-7786A83D8383}"/>
              </a:ext>
            </a:extLst>
          </p:cNvPr>
          <p:cNvCxnSpPr>
            <a:stCxn id="4" idx="7"/>
            <a:endCxn id="3" idx="2"/>
          </p:cNvCxnSpPr>
          <p:nvPr/>
        </p:nvCxnSpPr>
        <p:spPr>
          <a:xfrm rot="16200000" flipH="1" flipV="1">
            <a:off x="2998374" y="2885893"/>
            <a:ext cx="1224302" cy="577361"/>
          </a:xfrm>
          <a:prstGeom prst="curvedConnector4">
            <a:avLst>
              <a:gd name="adj1" fmla="val -16434"/>
              <a:gd name="adj2" fmla="val 129695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CB0B7BD-B4E2-4008-B7E2-5D95EC5AD143}"/>
              </a:ext>
            </a:extLst>
          </p:cNvPr>
          <p:cNvCxnSpPr>
            <a:stCxn id="8" idx="4"/>
            <a:endCxn id="3" idx="2"/>
          </p:cNvCxnSpPr>
          <p:nvPr/>
        </p:nvCxnSpPr>
        <p:spPr>
          <a:xfrm rot="5400000" flipH="1">
            <a:off x="2944588" y="4163987"/>
            <a:ext cx="1254059" cy="499533"/>
          </a:xfrm>
          <a:prstGeom prst="curvedConnector4">
            <a:avLst>
              <a:gd name="adj1" fmla="val -13672"/>
              <a:gd name="adj2" fmla="val 134322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7768B93D-7500-4A88-A37F-EAAC64ECD3DC}"/>
              </a:ext>
            </a:extLst>
          </p:cNvPr>
          <p:cNvSpPr txBox="1"/>
          <p:nvPr/>
        </p:nvSpPr>
        <p:spPr>
          <a:xfrm>
            <a:off x="3241417" y="2673674"/>
            <a:ext cx="463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等待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4B75FF1-881A-4604-8C40-25734436F5E1}"/>
              </a:ext>
            </a:extLst>
          </p:cNvPr>
          <p:cNvSpPr txBox="1"/>
          <p:nvPr/>
        </p:nvSpPr>
        <p:spPr>
          <a:xfrm>
            <a:off x="7081046" y="2669207"/>
            <a:ext cx="463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搜索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E7328BC-DCCE-4310-8B39-EE564CA56EBE}"/>
              </a:ext>
            </a:extLst>
          </p:cNvPr>
          <p:cNvSpPr txBox="1"/>
          <p:nvPr/>
        </p:nvSpPr>
        <p:spPr>
          <a:xfrm>
            <a:off x="7654439" y="4753808"/>
            <a:ext cx="463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等待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44981C-CA67-48A2-BE1C-C6B2A75959DC}"/>
              </a:ext>
            </a:extLst>
          </p:cNvPr>
          <p:cNvSpPr txBox="1"/>
          <p:nvPr/>
        </p:nvSpPr>
        <p:spPr>
          <a:xfrm>
            <a:off x="3899213" y="4698979"/>
            <a:ext cx="463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搜索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6677667-D8FE-4400-9EF3-24AC036A1A55}"/>
              </a:ext>
            </a:extLst>
          </p:cNvPr>
          <p:cNvSpPr txBox="1"/>
          <p:nvPr/>
        </p:nvSpPr>
        <p:spPr>
          <a:xfrm>
            <a:off x="6389169" y="3263686"/>
            <a:ext cx="463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充电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4943A1E-7EED-4E06-ADE0-3315052E01D1}"/>
                  </a:ext>
                </a:extLst>
              </p:cNvPr>
              <p:cNvSpPr txBox="1"/>
              <p:nvPr/>
            </p:nvSpPr>
            <p:spPr>
              <a:xfrm>
                <a:off x="3050918" y="2059516"/>
                <a:ext cx="84829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b="1" dirty="0"/>
                  <a:t>1</a:t>
                </a:r>
                <a:r>
                  <a:rPr lang="zh-CN" altLang="en-US" sz="135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𝒘𝒂𝒊𝒕</m:t>
                        </m:r>
                      </m:sub>
                    </m:sSub>
                  </m:oMath>
                </a14:m>
                <a:endParaRPr lang="zh-CN" altLang="en-US" sz="1350" b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4943A1E-7EED-4E06-ADE0-3315052E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18" y="2059516"/>
                <a:ext cx="848295" cy="300082"/>
              </a:xfrm>
              <a:prstGeom prst="rect">
                <a:avLst/>
              </a:prstGeom>
              <a:blipFill>
                <a:blip r:embed="rId3"/>
                <a:stretch>
                  <a:fillRect l="-1429" t="-612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99169E3-ECB2-47C7-8E34-6D41E30F3022}"/>
                  </a:ext>
                </a:extLst>
              </p:cNvPr>
              <p:cNvSpPr txBox="1"/>
              <p:nvPr/>
            </p:nvSpPr>
            <p:spPr>
              <a:xfrm>
                <a:off x="5004905" y="2663976"/>
                <a:ext cx="124584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b="1" dirty="0"/>
                  <a:t>1-</a:t>
                </a:r>
                <a:r>
                  <a:rPr lang="el-GR" altLang="zh-CN" sz="1350" b="1" dirty="0"/>
                  <a:t>β</a:t>
                </a:r>
                <a:r>
                  <a:rPr lang="zh-CN" altLang="en-US" sz="1350" b="1" dirty="0"/>
                  <a:t>，</a:t>
                </a:r>
                <a:r>
                  <a:rPr lang="en-US" altLang="zh-CN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𝒓𝒆𝒔𝒄𝒖𝒆𝒅</m:t>
                        </m:r>
                      </m:sub>
                    </m:sSub>
                  </m:oMath>
                </a14:m>
                <a:endParaRPr lang="zh-CN" altLang="en-US" sz="1350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99169E3-ECB2-47C7-8E34-6D41E30F3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905" y="2663976"/>
                <a:ext cx="1245845" cy="300082"/>
              </a:xfrm>
              <a:prstGeom prst="rect">
                <a:avLst/>
              </a:prstGeom>
              <a:blipFill>
                <a:blip r:embed="rId4"/>
                <a:stretch>
                  <a:fillRect l="-980" t="-408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F682A1D-8BD8-4F68-83A4-053827C45D1D}"/>
                  </a:ext>
                </a:extLst>
              </p:cNvPr>
              <p:cNvSpPr txBox="1"/>
              <p:nvPr/>
            </p:nvSpPr>
            <p:spPr>
              <a:xfrm>
                <a:off x="7953178" y="2169037"/>
                <a:ext cx="104563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350" b="1" dirty="0"/>
                  <a:t>β </a:t>
                </a:r>
                <a:r>
                  <a:rPr lang="zh-CN" altLang="en-US" sz="135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𝒔𝒆𝒂𝒓𝒄𝒉</m:t>
                        </m:r>
                      </m:sub>
                    </m:sSub>
                  </m:oMath>
                </a14:m>
                <a:endParaRPr lang="zh-CN" altLang="en-US" sz="1350" b="1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F682A1D-8BD8-4F68-83A4-053827C45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78" y="2169037"/>
                <a:ext cx="1045633" cy="300082"/>
              </a:xfrm>
              <a:prstGeom prst="rect">
                <a:avLst/>
              </a:prstGeom>
              <a:blipFill>
                <a:blip r:embed="rId5"/>
                <a:stretch>
                  <a:fillRect l="-1754" t="-612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00A1218-A211-433B-B125-9B710E0AE6E7}"/>
                  </a:ext>
                </a:extLst>
              </p:cNvPr>
              <p:cNvSpPr txBox="1"/>
              <p:nvPr/>
            </p:nvSpPr>
            <p:spPr>
              <a:xfrm>
                <a:off x="3321851" y="5226658"/>
                <a:ext cx="104563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altLang="zh-CN" sz="1350" b="1" dirty="0"/>
                  <a:t>α </a:t>
                </a:r>
                <a:r>
                  <a:rPr lang="zh-CN" altLang="en-US" sz="135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𝒔𝒆𝒂𝒓𝒄𝒉</m:t>
                        </m:r>
                      </m:sub>
                    </m:sSub>
                  </m:oMath>
                </a14:m>
                <a:endParaRPr lang="zh-CN" altLang="en-US" sz="1350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A00A1218-A211-433B-B125-9B710E0AE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851" y="5226658"/>
                <a:ext cx="1045633" cy="300082"/>
              </a:xfrm>
              <a:prstGeom prst="rect">
                <a:avLst/>
              </a:prstGeom>
              <a:blipFill>
                <a:blip r:embed="rId6"/>
                <a:stretch>
                  <a:fillRect l="-1754" t="-4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5206747-E3C6-4060-A8CF-1D8293D2857D}"/>
                  </a:ext>
                </a:extLst>
              </p:cNvPr>
              <p:cNvSpPr txBox="1"/>
              <p:nvPr/>
            </p:nvSpPr>
            <p:spPr>
              <a:xfrm>
                <a:off x="7529031" y="5182900"/>
                <a:ext cx="84829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b="1" dirty="0"/>
                  <a:t>1</a:t>
                </a:r>
                <a:r>
                  <a:rPr lang="zh-CN" altLang="en-US" sz="135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𝒘𝒂𝒊𝒕</m:t>
                        </m:r>
                      </m:sub>
                    </m:sSub>
                  </m:oMath>
                </a14:m>
                <a:endParaRPr lang="zh-CN" altLang="en-US" sz="1350" b="1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5206747-E3C6-4060-A8CF-1D8293D28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031" y="5182900"/>
                <a:ext cx="848295" cy="300082"/>
              </a:xfrm>
              <a:prstGeom prst="rect">
                <a:avLst/>
              </a:prstGeom>
              <a:blipFill>
                <a:blip r:embed="rId7"/>
                <a:stretch>
                  <a:fillRect l="-1439" t="-4082" b="-20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0952721-AFBF-4C4C-86C7-C2EC29642D92}"/>
                  </a:ext>
                </a:extLst>
              </p:cNvPr>
              <p:cNvSpPr txBox="1"/>
              <p:nvPr/>
            </p:nvSpPr>
            <p:spPr>
              <a:xfrm>
                <a:off x="5016265" y="5263210"/>
                <a:ext cx="120965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 b="1" dirty="0"/>
                  <a:t>1-</a:t>
                </a:r>
                <a:r>
                  <a:rPr lang="el-GR" altLang="zh-CN" sz="1350" b="1" dirty="0"/>
                  <a:t>α </a:t>
                </a:r>
                <a:r>
                  <a:rPr lang="zh-CN" altLang="en-US" sz="1350" b="1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35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1350" b="1" i="1">
                            <a:latin typeface="Cambria Math" panose="02040503050406030204" pitchFamily="18" charset="0"/>
                          </a:rPr>
                          <m:t>𝒔𝒆𝒂𝒓𝒄𝒉</m:t>
                        </m:r>
                      </m:sub>
                    </m:sSub>
                  </m:oMath>
                </a14:m>
                <a:endParaRPr lang="zh-CN" altLang="en-US" sz="1350" b="1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0952721-AFBF-4C4C-86C7-C2EC29642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65" y="5263210"/>
                <a:ext cx="1209653" cy="300082"/>
              </a:xfrm>
              <a:prstGeom prst="rect">
                <a:avLst/>
              </a:prstGeom>
              <a:blipFill>
                <a:blip r:embed="rId8"/>
                <a:stretch>
                  <a:fillRect l="-1515" t="-4000" b="-1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13C9D66F-D768-4EB4-BDF9-3CC0818459AA}"/>
              </a:ext>
            </a:extLst>
          </p:cNvPr>
          <p:cNvSpPr txBox="1"/>
          <p:nvPr/>
        </p:nvSpPr>
        <p:spPr>
          <a:xfrm>
            <a:off x="4539423" y="3392731"/>
            <a:ext cx="8482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/>
              <a:t>1</a:t>
            </a:r>
            <a:r>
              <a:rPr lang="zh-CN" altLang="en-US" sz="1350" b="1" dirty="0"/>
              <a:t>，</a:t>
            </a:r>
            <a:r>
              <a:rPr lang="en-US" altLang="zh-CN" sz="1350" b="1" dirty="0"/>
              <a:t>0</a:t>
            </a:r>
            <a:endParaRPr lang="zh-CN" altLang="en-US" sz="135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54E9EA6-8580-4B43-BC15-651CABABF055}"/>
              </a:ext>
            </a:extLst>
          </p:cNvPr>
          <p:cNvSpPr txBox="1"/>
          <p:nvPr/>
        </p:nvSpPr>
        <p:spPr>
          <a:xfrm>
            <a:off x="3241417" y="1805517"/>
            <a:ext cx="463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B050"/>
                </a:solidFill>
              </a:rPr>
              <a:t>+1</a:t>
            </a:r>
            <a:endParaRPr lang="zh-CN" altLang="en-US" sz="1350" b="1" dirty="0">
              <a:solidFill>
                <a:srgbClr val="00B05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F244047-6009-446F-BC5E-42374E666FEB}"/>
              </a:ext>
            </a:extLst>
          </p:cNvPr>
          <p:cNvSpPr txBox="1"/>
          <p:nvPr/>
        </p:nvSpPr>
        <p:spPr>
          <a:xfrm>
            <a:off x="7654439" y="5355771"/>
            <a:ext cx="463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B050"/>
                </a:solidFill>
              </a:rPr>
              <a:t>+1</a:t>
            </a:r>
            <a:endParaRPr lang="zh-CN" altLang="en-US" sz="1350" b="1" dirty="0">
              <a:solidFill>
                <a:srgbClr val="00B05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783BEF2-4B51-40D7-B1E3-C3108356DABA}"/>
              </a:ext>
            </a:extLst>
          </p:cNvPr>
          <p:cNvSpPr txBox="1"/>
          <p:nvPr/>
        </p:nvSpPr>
        <p:spPr>
          <a:xfrm>
            <a:off x="3479672" y="5393647"/>
            <a:ext cx="463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B050"/>
                </a:solidFill>
              </a:rPr>
              <a:t>+10</a:t>
            </a:r>
            <a:endParaRPr lang="zh-CN" altLang="en-US" sz="1350" b="1" dirty="0">
              <a:solidFill>
                <a:srgbClr val="00B05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A3D5BE5-10D3-43EA-96AC-687E9B94BCD1}"/>
              </a:ext>
            </a:extLst>
          </p:cNvPr>
          <p:cNvSpPr txBox="1"/>
          <p:nvPr/>
        </p:nvSpPr>
        <p:spPr>
          <a:xfrm>
            <a:off x="5253323" y="5562438"/>
            <a:ext cx="463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B050"/>
                </a:solidFill>
              </a:rPr>
              <a:t>+10</a:t>
            </a:r>
            <a:endParaRPr lang="zh-CN" altLang="en-US" sz="1350" b="1" dirty="0">
              <a:solidFill>
                <a:srgbClr val="00B05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B75E5FB-0C9F-4FD9-B8FD-EAF11B534619}"/>
              </a:ext>
            </a:extLst>
          </p:cNvPr>
          <p:cNvSpPr txBox="1"/>
          <p:nvPr/>
        </p:nvSpPr>
        <p:spPr>
          <a:xfrm>
            <a:off x="8313013" y="2458858"/>
            <a:ext cx="463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00B050"/>
                </a:solidFill>
              </a:rPr>
              <a:t>+10</a:t>
            </a:r>
            <a:endParaRPr lang="zh-CN" altLang="en-US" sz="1350" b="1" dirty="0">
              <a:solidFill>
                <a:srgbClr val="00B05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6A3F761-A51A-4143-BE04-B4789BC80815}"/>
              </a:ext>
            </a:extLst>
          </p:cNvPr>
          <p:cNvSpPr txBox="1"/>
          <p:nvPr/>
        </p:nvSpPr>
        <p:spPr>
          <a:xfrm>
            <a:off x="5131862" y="2410456"/>
            <a:ext cx="463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b="1" dirty="0">
                <a:solidFill>
                  <a:srgbClr val="FF0000"/>
                </a:solidFill>
              </a:rPr>
              <a:t>-20</a:t>
            </a:r>
            <a:endParaRPr lang="zh-CN" altLang="en-US" sz="1350" b="1" dirty="0">
              <a:solidFill>
                <a:srgbClr val="FF0000"/>
              </a:solidFill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2147887" y="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B050"/>
                </a:solidFill>
                <a:latin typeface="+mn-ea"/>
                <a:ea typeface="+mn-ea"/>
                <a:cs typeface="+mj-cs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3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 animBg="1"/>
      <p:bldP spid="7" grpId="0" animBg="1"/>
      <p:bldP spid="8" grpId="0" animBg="1"/>
      <p:bldP spid="9" grpId="0" animBg="1"/>
      <p:bldP spid="1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2"/>
          <p:cNvSpPr txBox="1"/>
          <p:nvPr/>
        </p:nvSpPr>
        <p:spPr>
          <a:xfrm>
            <a:off x="1712370" y="73344"/>
            <a:ext cx="9770408" cy="584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198" b="1" dirty="0">
                <a:solidFill>
                  <a:srgbClr val="00B050"/>
                </a:solidFill>
                <a:latin typeface="+mn-ea"/>
                <a:sym typeface="+mn-ea"/>
              </a:rPr>
              <a:t>K</a:t>
            </a:r>
            <a:r>
              <a:rPr lang="zh-CN" altLang="en-US" sz="3198" b="1" dirty="0">
                <a:solidFill>
                  <a:srgbClr val="00B050"/>
                </a:solidFill>
                <a:latin typeface="+mn-ea"/>
                <a:sym typeface="+mn-ea"/>
              </a:rPr>
              <a:t>臂老虎机的不确定性</a:t>
            </a:r>
            <a:endParaRPr lang="zh-CN" altLang="en-US" sz="2799" b="1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9600" y="1186543"/>
            <a:ext cx="10972800" cy="497041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每个老虎机在开动之前，收益是不确定性的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那么玩家如何作出收益最大化决策？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体现了强化学习的思想：试错并从经验中学习期望收益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拥抱不确定性还体现出强化学习要面临的挑战</a:t>
            </a:r>
            <a:endParaRPr lang="en-US" altLang="zh-CN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探索与开发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3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 uiExpand="1" build="p"/>
      <p:bldP spid="6" grpI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DFBEF-C7EE-4675-ABAE-12AACFFF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1. </a:t>
            </a:r>
            <a:r>
              <a:rPr lang="zh-CN" altLang="en-US" dirty="0"/>
              <a:t>简单值函数存在问题：未体现长期目标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169AC-99D8-4D1B-B872-599780BFD2F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10972800" cy="4937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Cambria Math" panose="02040503050406030204" pitchFamily="18" charset="0"/>
                <a:ea typeface="楷体" panose="02010609060101010101" pitchFamily="49" charset="-122"/>
              </a:rPr>
              <a:t>简单值函数只考虑一步奖励，不能体现复杂问题中智能体的收益（长期目标）。</a:t>
            </a:r>
            <a:endParaRPr lang="en-US" altLang="zh-CN" sz="2400" dirty="0">
              <a:solidFill>
                <a:srgbClr val="FF0000"/>
              </a:solidFill>
              <a:latin typeface="Cambria Math" panose="02040503050406030204" pitchFamily="18" charset="0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02A882-BCAB-41AA-8651-47974D1E95C1}"/>
              </a:ext>
            </a:extLst>
          </p:cNvPr>
          <p:cNvSpPr txBox="1"/>
          <p:nvPr/>
        </p:nvSpPr>
        <p:spPr>
          <a:xfrm>
            <a:off x="2407204" y="3532059"/>
            <a:ext cx="5776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Cambria Math" panose="02040503050406030204" pitchFamily="18" charset="0"/>
                <a:ea typeface="楷体" panose="02010609060101010101" pitchFamily="49" charset="-122"/>
              </a:rPr>
              <a:t>t: </a:t>
            </a:r>
            <a:r>
              <a:rPr lang="zh-CN" altLang="en-US" sz="2400" dirty="0">
                <a:solidFill>
                  <a:srgbClr val="0070C0"/>
                </a:solidFill>
                <a:latin typeface="Cambria Math" panose="02040503050406030204" pitchFamily="18" charset="0"/>
                <a:ea typeface="楷体" panose="02010609060101010101" pitchFamily="49" charset="-122"/>
              </a:rPr>
              <a:t>开始时的时间步     </a:t>
            </a:r>
            <a:r>
              <a:rPr lang="en-US" altLang="zh-CN" sz="2400" i="1" dirty="0">
                <a:solidFill>
                  <a:srgbClr val="0070C0"/>
                </a:solidFill>
                <a:latin typeface="Cambria Math" panose="02040503050406030204" pitchFamily="18" charset="0"/>
                <a:ea typeface="楷体" panose="02010609060101010101" pitchFamily="49" charset="-122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Cambria Math" panose="02040503050406030204" pitchFamily="18" charset="0"/>
                <a:ea typeface="楷体" panose="02010609060101010101" pitchFamily="49" charset="-122"/>
              </a:rPr>
              <a:t>: </a:t>
            </a:r>
            <a:r>
              <a:rPr lang="zh-CN" altLang="en-US" sz="2400" dirty="0">
                <a:solidFill>
                  <a:srgbClr val="0070C0"/>
                </a:solidFill>
                <a:latin typeface="Cambria Math" panose="02040503050406030204" pitchFamily="18" charset="0"/>
                <a:ea typeface="楷体" panose="02010609060101010101" pitchFamily="49" charset="-122"/>
              </a:rPr>
              <a:t>结束时的时间步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F863259-570F-4E23-A0EB-7E43AD324F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9981" y="2434379"/>
                <a:ext cx="8117205" cy="66532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C000"/>
                  </a:buClr>
                  <a:buSzPct val="70000"/>
                  <a:buFont typeface="Wingdings" panose="05000000000000000000" pitchFamily="2" charset="2"/>
                  <a:buChar char="l"/>
                  <a:defRPr sz="2800" kern="1200" baseline="0">
                    <a:solidFill>
                      <a:schemeClr val="tx1"/>
                    </a:solidFill>
                    <a:latin typeface="Arial 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C000"/>
                  </a:buClr>
                  <a:buSzPct val="80000"/>
                  <a:buFont typeface="Wingdings" panose="05000000000000000000" pitchFamily="2" charset="2"/>
                  <a:buChar char="p"/>
                  <a:defRPr sz="2400" kern="1200" baseline="0">
                    <a:solidFill>
                      <a:schemeClr val="tx1"/>
                    </a:solidFill>
                    <a:latin typeface="Arial 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Arial 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 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总收益的概念：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zh-CN" alt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zh-CN" alt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altLang="zh-C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zh-CN" altLang="en-US" sz="21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zh-CN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F863259-570F-4E23-A0EB-7E43AD324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1" y="2434379"/>
                <a:ext cx="8117205" cy="665321"/>
              </a:xfrm>
              <a:prstGeom prst="rect">
                <a:avLst/>
              </a:prstGeom>
              <a:blipFill>
                <a:blip r:embed="rId3"/>
                <a:stretch>
                  <a:fillRect l="-1426" t="-17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4985BF2-1DF3-49E5-8FE7-5D7E5F3EC3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281" y="5396861"/>
                <a:ext cx="8117205" cy="665321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C000"/>
                  </a:buClr>
                  <a:buSzPct val="70000"/>
                  <a:buFont typeface="Wingdings" panose="05000000000000000000" pitchFamily="2" charset="2"/>
                  <a:buChar char="l"/>
                  <a:defRPr sz="2800" kern="1200" baseline="0">
                    <a:solidFill>
                      <a:schemeClr val="tx1"/>
                    </a:solidFill>
                    <a:latin typeface="Arial 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C000"/>
                  </a:buClr>
                  <a:buSzPct val="80000"/>
                  <a:buFont typeface="Wingdings" panose="05000000000000000000" pitchFamily="2" charset="2"/>
                  <a:buChar char="p"/>
                  <a:defRPr sz="2400" kern="1200" baseline="0">
                    <a:solidFill>
                      <a:schemeClr val="tx1"/>
                    </a:solidFill>
                    <a:latin typeface="Arial 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Arial 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Arial 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长期目标：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)</a:t>
                </a:r>
              </a:p>
              <a:p>
                <a:pPr marL="342900" lvl="1" indent="0">
                  <a:buNone/>
                </a:pPr>
                <a:endParaRPr lang="zh-CN" altLang="en-US" sz="21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4985BF2-1DF3-49E5-8FE7-5D7E5F3EC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81" y="5396861"/>
                <a:ext cx="8117205" cy="665321"/>
              </a:xfrm>
              <a:prstGeom prst="rect">
                <a:avLst/>
              </a:prstGeom>
              <a:blipFill>
                <a:blip r:embed="rId4"/>
                <a:stretch>
                  <a:fillRect t="-174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89981" y="4325518"/>
                <a:ext cx="91256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这种总收益，求期望，</a:t>
                </a:r>
                <a:endParaRPr lang="en-US" altLang="zh-CN" sz="2400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4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叫做简单收益的期望：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zh-CN" alt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en-US" altLang="zh-CN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1" y="4325518"/>
                <a:ext cx="9125657" cy="830997"/>
              </a:xfrm>
              <a:prstGeom prst="rect">
                <a:avLst/>
              </a:prstGeom>
              <a:blipFill>
                <a:blip r:embed="rId5"/>
                <a:stretch>
                  <a:fillRect l="-1002" t="-27941" r="-2672" b="-10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3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 </a:t>
            </a:r>
            <a:r>
              <a:rPr lang="en-US" altLang="zh-CN" dirty="0"/>
              <a:t>– </a:t>
            </a:r>
            <a:r>
              <a:rPr lang="zh-CN" altLang="en-US" dirty="0"/>
              <a:t>内容提要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b="1" u="sng" dirty="0">
                <a:solidFill>
                  <a:srgbClr val="FF0000"/>
                </a:solidFill>
              </a:rPr>
              <a:t>1. 1 </a:t>
            </a:r>
            <a:r>
              <a:rPr lang="zh-CN" altLang="en-US" b="1" u="sng" dirty="0">
                <a:solidFill>
                  <a:srgbClr val="FF0000"/>
                </a:solidFill>
              </a:rPr>
              <a:t>强化学习的基本概念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1. 2 </a:t>
            </a:r>
            <a:r>
              <a:rPr lang="zh-CN" altLang="en-US" dirty="0">
                <a:solidFill>
                  <a:srgbClr val="FF5050"/>
                </a:solidFill>
              </a:rPr>
              <a:t>马尔科夫决策问题模型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1. 3 </a:t>
            </a:r>
            <a:r>
              <a:rPr lang="zh-CN" altLang="en-US" dirty="0">
                <a:solidFill>
                  <a:srgbClr val="FF5050"/>
                </a:solidFill>
              </a:rPr>
              <a:t>强化学习的简单值函数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671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637DD-49DC-4324-8007-90E249FB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思考</a:t>
            </a:r>
            <a:r>
              <a:rPr lang="en-US" altLang="zh-CN" dirty="0"/>
              <a:t>2</a:t>
            </a:r>
            <a:r>
              <a:rPr lang="zh-CN" altLang="en-US" dirty="0"/>
              <a:t>：简单收益期望存在的问题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F3C8D-3037-4573-90AC-843313B6B614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0" y="1219200"/>
                <a:ext cx="10972800" cy="4937125"/>
              </a:xfrm>
            </p:spPr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离散动作：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连续动作：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  <m:r>
                          <a:rPr lang="zh-CN" alt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2F3C8D-3037-4573-90AC-843313B6B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1493ADE-B59B-4AA7-9ED2-AB7A719FF3DD}"/>
              </a:ext>
            </a:extLst>
          </p:cNvPr>
          <p:cNvSpPr txBox="1"/>
          <p:nvPr/>
        </p:nvSpPr>
        <p:spPr>
          <a:xfrm>
            <a:off x="1834192" y="5317848"/>
            <a:ext cx="8523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问题：若奖励都是非负的，在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→∞时，收益会不会是无穷大？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50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42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ADD8A-7C9A-49C9-B688-2D7B6B0A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无终止态</a:t>
            </a:r>
            <a:r>
              <a:rPr lang="en-US" altLang="zh-CN" dirty="0">
                <a:latin typeface="+mn-ea"/>
                <a:ea typeface="+mn-ea"/>
              </a:rPr>
              <a:t>MDP</a:t>
            </a:r>
            <a:r>
              <a:rPr lang="zh-CN" altLang="en-US" dirty="0">
                <a:latin typeface="+mn-ea"/>
                <a:ea typeface="+mn-ea"/>
              </a:rPr>
              <a:t>的状态值函数</a:t>
            </a:r>
          </a:p>
        </p:txBody>
      </p:sp>
      <p:pic>
        <p:nvPicPr>
          <p:cNvPr id="34" name="内容占位符 7">
            <a:extLst>
              <a:ext uri="{FF2B5EF4-FFF2-40B4-BE49-F238E27FC236}">
                <a16:creationId xmlns:a16="http://schemas.microsoft.com/office/drawing/2014/main" id="{D08A5067-ADF8-4F1D-A7D6-AF8499AB4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86" y="2654533"/>
            <a:ext cx="6887172" cy="2571973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29C8AC21-8E08-4835-97A2-A0F4319E6043}"/>
              </a:ext>
            </a:extLst>
          </p:cNvPr>
          <p:cNvSpPr/>
          <p:nvPr/>
        </p:nvSpPr>
        <p:spPr>
          <a:xfrm>
            <a:off x="4104468" y="2765805"/>
            <a:ext cx="375868" cy="385194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 w="762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AB1BA3E-160C-4BED-B4F3-248242A67565}"/>
              </a:ext>
            </a:extLst>
          </p:cNvPr>
          <p:cNvSpPr/>
          <p:nvPr/>
        </p:nvSpPr>
        <p:spPr>
          <a:xfrm>
            <a:off x="4104468" y="3150999"/>
            <a:ext cx="375868" cy="385194"/>
          </a:xfrm>
          <a:prstGeom prst="rect">
            <a:avLst/>
          </a:prstGeom>
          <a:solidFill>
            <a:srgbClr val="00B050">
              <a:alpha val="50000"/>
            </a:srgbClr>
          </a:solidFill>
          <a:ln w="762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73343804-6D65-457E-AE9A-53C91004D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435" y="2765805"/>
            <a:ext cx="379509" cy="388654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5B620E2-EB16-4DD2-B2BE-A2796A5C519A}"/>
              </a:ext>
            </a:extLst>
          </p:cNvPr>
          <p:cNvSpPr txBox="1"/>
          <p:nvPr/>
        </p:nvSpPr>
        <p:spPr>
          <a:xfrm>
            <a:off x="5004623" y="2281132"/>
            <a:ext cx="186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0+0.9*17.5=14.0</a:t>
            </a:r>
            <a:endParaRPr lang="zh-CN" altLang="en-US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9FECDC4-B4E3-4BE7-8AEF-B53210CFA2C9}"/>
              </a:ext>
            </a:extLst>
          </p:cNvPr>
          <p:cNvSpPr txBox="1"/>
          <p:nvPr/>
        </p:nvSpPr>
        <p:spPr>
          <a:xfrm>
            <a:off x="4934903" y="2298560"/>
            <a:ext cx="193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-1+0.9*16.0=13.4</a:t>
            </a:r>
            <a:endParaRPr lang="zh-CN" altLang="en-US" b="1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5E4AC17E-BFBB-49F3-A8D1-38FF881F3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435" y="3152242"/>
            <a:ext cx="379509" cy="38865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55BE9991-B56C-49CF-AC9E-2ED3B5A9F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830" y="3512675"/>
            <a:ext cx="379509" cy="388654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D43A708-9FBC-4B98-BEBC-EFE217735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435" y="3536193"/>
            <a:ext cx="379509" cy="388654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262EE3A3-22E1-491F-8D6C-AC573F8AD85A}"/>
              </a:ext>
            </a:extLst>
          </p:cNvPr>
          <p:cNvSpPr txBox="1"/>
          <p:nvPr/>
        </p:nvSpPr>
        <p:spPr>
          <a:xfrm>
            <a:off x="4940266" y="2290521"/>
            <a:ext cx="19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0+0.9*14.4=13.0</a:t>
            </a:r>
            <a:endParaRPr lang="zh-CN" altLang="en-US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E3F31523-5CC3-4AEF-9E95-CAF684C26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63" y="3147540"/>
            <a:ext cx="379509" cy="388654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97C7FD4-B119-4B5F-8E92-40F60AD11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7926" y="3154459"/>
            <a:ext cx="379509" cy="388654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286C7912-4991-446C-992F-B36476971C35}"/>
              </a:ext>
            </a:extLst>
          </p:cNvPr>
          <p:cNvSpPr txBox="1"/>
          <p:nvPr/>
        </p:nvSpPr>
        <p:spPr>
          <a:xfrm>
            <a:off x="4905408" y="2270579"/>
            <a:ext cx="19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0+0.9*17.8=16.0</a:t>
            </a:r>
            <a:endParaRPr lang="zh-CN" altLang="en-US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D35EBFE-A81E-4C6E-BFD3-B500C4E8A8D7}"/>
              </a:ext>
            </a:extLst>
          </p:cNvPr>
          <p:cNvSpPr/>
          <p:nvPr/>
        </p:nvSpPr>
        <p:spPr>
          <a:xfrm>
            <a:off x="8831830" y="3147543"/>
            <a:ext cx="379509" cy="3955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3AF19702-337B-4C83-A464-70BA5531E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435" y="3134858"/>
            <a:ext cx="379509" cy="384081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7BAC35A-002B-49BB-AD45-433559FE171B}"/>
              </a:ext>
            </a:extLst>
          </p:cNvPr>
          <p:cNvSpPr txBox="1"/>
          <p:nvPr/>
        </p:nvSpPr>
        <p:spPr>
          <a:xfrm>
            <a:off x="4905405" y="2280550"/>
            <a:ext cx="215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0+0.9*19.8=17.8</a:t>
            </a:r>
            <a:endParaRPr lang="zh-CN" altLang="en-US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FF019DDF-8B9A-4619-8E19-7EB2870C7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028" y="3154233"/>
            <a:ext cx="379509" cy="388654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5DBC941-8B0F-46ED-9F6B-7B99EDDD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131" y="3512675"/>
            <a:ext cx="379509" cy="388654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E771B547-3001-4766-8BAC-56CA71746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609" y="3154232"/>
            <a:ext cx="379509" cy="388654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BF986F00-155B-4D95-9332-8EBC39EE8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357" y="3519651"/>
            <a:ext cx="379509" cy="388654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F79B68D1-E8E2-493D-AD22-310D37FFA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609" y="3517250"/>
            <a:ext cx="379509" cy="384081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AC332639-4AD5-4DE7-91E4-59FCC67949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3870" y="3489812"/>
            <a:ext cx="420661" cy="43437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01C4034C-D3F8-4AE8-925E-D9F883BBC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357" y="2779484"/>
            <a:ext cx="379509" cy="38408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DC212E53-410F-4E70-8458-33A6A2F96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63" y="4264394"/>
            <a:ext cx="379509" cy="388654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B7B8946C-7B2C-4FF5-8CEB-F5DBE2ED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659" y="4265109"/>
            <a:ext cx="379509" cy="388654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F44F3854-C4C4-4F57-9922-D139D92A556A}"/>
              </a:ext>
            </a:extLst>
          </p:cNvPr>
          <p:cNvSpPr txBox="1"/>
          <p:nvPr/>
        </p:nvSpPr>
        <p:spPr>
          <a:xfrm>
            <a:off x="4827643" y="2242847"/>
            <a:ext cx="228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4472C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10+0.9*16.0=24.4</a:t>
            </a:r>
            <a:endParaRPr lang="zh-CN" altLang="en-US" b="1" dirty="0">
              <a:solidFill>
                <a:srgbClr val="4472C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DD277266-5FF8-454B-B37B-35E82DDDB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7742" y="2765805"/>
            <a:ext cx="420661" cy="434378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6AF61761-2C41-4721-9397-E466A7DEF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033" y="2788570"/>
            <a:ext cx="379509" cy="384081"/>
          </a:xfrm>
          <a:prstGeom prst="rect">
            <a:avLst/>
          </a:prstGeom>
        </p:spPr>
      </p:pic>
      <p:sp>
        <p:nvSpPr>
          <p:cNvPr id="65" name="矩形 64">
            <a:extLst>
              <a:ext uri="{FF2B5EF4-FFF2-40B4-BE49-F238E27FC236}">
                <a16:creationId xmlns:a16="http://schemas.microsoft.com/office/drawing/2014/main" id="{E46ED880-F67C-4985-967D-A197B25EE99C}"/>
              </a:ext>
            </a:extLst>
          </p:cNvPr>
          <p:cNvSpPr/>
          <p:nvPr/>
        </p:nvSpPr>
        <p:spPr>
          <a:xfrm>
            <a:off x="7342242" y="2765806"/>
            <a:ext cx="1897865" cy="18872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92385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 animBg="1"/>
      <p:bldP spid="37" grpId="1" animBg="1"/>
      <p:bldP spid="39" grpId="0"/>
      <p:bldP spid="39" grpId="1"/>
      <p:bldP spid="40" grpId="0"/>
      <p:bldP spid="40" grpId="1"/>
      <p:bldP spid="46" grpId="0"/>
      <p:bldP spid="46" grpId="1"/>
      <p:bldP spid="49" grpId="0"/>
      <p:bldP spid="49" grpId="1"/>
      <p:bldP spid="50" grpId="0" animBg="1"/>
      <p:bldP spid="50" grpId="1" animBg="1"/>
      <p:bldP spid="52" grpId="0"/>
      <p:bldP spid="52" grpId="1"/>
      <p:bldP spid="62" grpId="0"/>
      <p:bldP spid="62" grpId="1"/>
      <p:bldP spid="6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1.3.3 </a:t>
            </a:r>
            <a:r>
              <a:rPr lang="zh-CN" altLang="en-US" dirty="0">
                <a:latin typeface="+mn-ea"/>
                <a:ea typeface="+mn-ea"/>
              </a:rPr>
              <a:t>状态值函数的计算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5099A-A335-46DD-827B-6C480B10E46D}"/>
                  </a:ext>
                </a:extLst>
              </p:cNvPr>
              <p:cNvSpPr/>
              <p:nvPr/>
            </p:nvSpPr>
            <p:spPr>
              <a:xfrm>
                <a:off x="708660" y="1977552"/>
                <a:ext cx="4400178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1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)≐</m:t>
                          </m:r>
                          <m:sSub>
                            <m:sSub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1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2C5099A-A335-46DD-827B-6C480B10E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" y="1977552"/>
                <a:ext cx="4400178" cy="415498"/>
              </a:xfrm>
              <a:prstGeom prst="rect">
                <a:avLst/>
              </a:prstGeom>
              <a:blipFill>
                <a:blip r:embed="rId3"/>
                <a:stretch>
                  <a:fillRect t="-126087" b="-19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C6DB01-BC65-48C5-BBBF-DFC44127549C}"/>
                  </a:ext>
                </a:extLst>
              </p:cNvPr>
              <p:cNvSpPr/>
              <p:nvPr/>
            </p:nvSpPr>
            <p:spPr>
              <a:xfrm>
                <a:off x="1986915" y="4809715"/>
                <a:ext cx="5950540" cy="716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5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5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165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16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165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5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sz="16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1650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16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165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sz="16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sz="16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6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16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16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sz="16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sz="16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altLang="zh-CN" sz="16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1650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DC6DB01-BC65-48C5-BBBF-DFC441275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915" y="4809715"/>
                <a:ext cx="5950540" cy="716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8B4AB11-7FB1-469A-ADF7-59374BB77461}"/>
                  </a:ext>
                </a:extLst>
              </p:cNvPr>
              <p:cNvSpPr/>
              <p:nvPr/>
            </p:nvSpPr>
            <p:spPr>
              <a:xfrm>
                <a:off x="2241015" y="2489347"/>
                <a:ext cx="3402406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𝜸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8B4AB11-7FB1-469A-ADF7-59374BB77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015" y="2489347"/>
                <a:ext cx="3402406" cy="415498"/>
              </a:xfrm>
              <a:prstGeom prst="rect">
                <a:avLst/>
              </a:prstGeom>
              <a:blipFill>
                <a:blip r:embed="rId5"/>
                <a:stretch>
                  <a:fillRect t="-126087" r="-15054" b="-191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204579E-788A-4392-9E6E-2E9E0ED2A25F}"/>
                  </a:ext>
                </a:extLst>
              </p:cNvPr>
              <p:cNvSpPr/>
              <p:nvPr/>
            </p:nvSpPr>
            <p:spPr>
              <a:xfrm>
                <a:off x="5783082" y="1931393"/>
                <a:ext cx="2752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204579E-788A-4392-9E6E-2E9E0ED2A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082" y="1931393"/>
                <a:ext cx="2752485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7430BF-DC5C-4A60-94CF-46D412EEBA34}"/>
                  </a:ext>
                </a:extLst>
              </p:cNvPr>
              <p:cNvSpPr/>
              <p:nvPr/>
            </p:nvSpPr>
            <p:spPr>
              <a:xfrm>
                <a:off x="2241015" y="3102834"/>
                <a:ext cx="21369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r>
                        <a:rPr lang="zh-CN" altLang="en-US" b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zh-CN" altLang="en-US" b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B7430BF-DC5C-4A60-94CF-46D412EEB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015" y="3102834"/>
                <a:ext cx="2136932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23F950D-D951-44F8-987F-6A015E8F676B}"/>
                  </a:ext>
                </a:extLst>
              </p:cNvPr>
              <p:cNvSpPr/>
              <p:nvPr/>
            </p:nvSpPr>
            <p:spPr>
              <a:xfrm>
                <a:off x="4100103" y="3083336"/>
                <a:ext cx="221319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en-US" b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zh-CN" alt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dirty="0"/>
                  <a:t>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23F950D-D951-44F8-987F-6A015E8F6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103" y="3083336"/>
                <a:ext cx="2213191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1933654-B2E3-4389-BB5C-027D13F3730B}"/>
                  </a:ext>
                </a:extLst>
              </p:cNvPr>
              <p:cNvSpPr/>
              <p:nvPr/>
            </p:nvSpPr>
            <p:spPr>
              <a:xfrm>
                <a:off x="794188" y="3855670"/>
                <a:ext cx="5112095" cy="716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5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165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16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165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5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sz="16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165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165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sz="16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65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zh-CN" altLang="en-US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165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1933654-B2E3-4389-BB5C-027D13F37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88" y="3855670"/>
                <a:ext cx="5112095" cy="7168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74DE898C-7EBA-4C69-A880-B3F6F3170DB4}"/>
              </a:ext>
            </a:extLst>
          </p:cNvPr>
          <p:cNvSpPr/>
          <p:nvPr/>
        </p:nvSpPr>
        <p:spPr>
          <a:xfrm>
            <a:off x="6207756" y="4016679"/>
            <a:ext cx="234754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643B82E-09D9-421D-9B37-545C5867C154}"/>
                  </a:ext>
                </a:extLst>
              </p:cNvPr>
              <p:cNvSpPr/>
              <p:nvPr/>
            </p:nvSpPr>
            <p:spPr>
              <a:xfrm>
                <a:off x="5438166" y="3866752"/>
                <a:ext cx="3693405" cy="716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5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5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165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16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165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5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zh-CN" altLang="en-US" sz="16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1650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d>
                          <m:r>
                            <a:rPr lang="en-US" altLang="zh-CN" sz="16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165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643B82E-09D9-421D-9B37-545C5867C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166" y="3866752"/>
                <a:ext cx="3693405" cy="716863"/>
              </a:xfrm>
              <a:prstGeom prst="rect">
                <a:avLst/>
              </a:prstGeom>
              <a:blipFill>
                <a:blip r:embed="rId10"/>
                <a:stretch>
                  <a:fillRect r="-38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B5F2A6-E5F4-42F5-92A1-38BD83A249C6}"/>
                  </a:ext>
                </a:extLst>
              </p:cNvPr>
              <p:cNvSpPr/>
              <p:nvPr/>
            </p:nvSpPr>
            <p:spPr>
              <a:xfrm>
                <a:off x="5985357" y="3292018"/>
                <a:ext cx="17042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zh-CN" alt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zh-CN" alt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B5F2A6-E5F4-42F5-92A1-38BD83A24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357" y="3292018"/>
                <a:ext cx="1704249" cy="461665"/>
              </a:xfrm>
              <a:prstGeom prst="rect">
                <a:avLst/>
              </a:prstGeom>
              <a:blipFill>
                <a:blip r:embed="rId11"/>
                <a:stretch>
                  <a:fillRect l="-573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D50F1E3-A910-40E1-8CA0-81B44DE8FB9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869950" y="3730592"/>
            <a:ext cx="2944112" cy="22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11036ED-E057-416B-8A63-6BB59DB0F0E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758940" y="3730592"/>
            <a:ext cx="55122" cy="23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621CF60-3C7B-448E-B061-110B5AB284E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814062" y="3730599"/>
            <a:ext cx="3225288" cy="29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/>
      <p:bldP spid="18" grpId="0"/>
      <p:bldP spid="19" grpId="0"/>
      <p:bldP spid="2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40C2EEB-753F-4AB0-9F69-CF8D8048FDCA}"/>
                  </a:ext>
                </a:extLst>
              </p:cNvPr>
              <p:cNvSpPr/>
              <p:nvPr/>
            </p:nvSpPr>
            <p:spPr>
              <a:xfrm>
                <a:off x="1923744" y="4566013"/>
                <a:ext cx="6384825" cy="887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1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altLang="zh-CN" sz="2100" b="1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21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1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1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21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100" b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040C2EEB-753F-4AB0-9F69-CF8D8048F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744" y="4566013"/>
                <a:ext cx="6384825" cy="887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D105E5-7AA6-4C4D-94DE-6AA3A7CF5729}"/>
                  </a:ext>
                </a:extLst>
              </p:cNvPr>
              <p:cNvSpPr/>
              <p:nvPr/>
            </p:nvSpPr>
            <p:spPr>
              <a:xfrm>
                <a:off x="1861336" y="2514424"/>
                <a:ext cx="8426985" cy="632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b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1400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zh-CN" altLang="en-US" sz="1400" b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1400" b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1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e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zh-CN" altLang="en-US" sz="14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altLang="zh-CN" sz="1400" b="1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zh-CN" altLang="en-US" sz="1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1400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400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4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1400" b="1" i="1">
                                  <a:solidFill>
                                    <a:srgbClr val="A2474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1" i="1">
                                  <a:solidFill>
                                    <a:srgbClr val="A24744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zh-CN" altLang="en-US" sz="1400" b="1">
                                  <a:solidFill>
                                    <a:srgbClr val="A24744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1400" b="1" i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1" i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1400" b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1400" b="1">
                                  <a:solidFill>
                                    <a:srgbClr val="A24744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en-US" sz="1400" b="1" i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1" i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1400" b="1">
                                      <a:solidFill>
                                        <a:srgbClr val="A24744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140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’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zh-CN" alt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zh-CN" alt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1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zh-CN" alt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1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p>
                                  <m:r>
                                    <a:rPr lang="zh-CN" altLang="en-US" sz="1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zh-CN" altLang="en-US" sz="1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)[</m:t>
                              </m:r>
                              <m:sSup>
                                <m:sSupPr>
                                  <m:ctrlP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p>
                                  <m:r>
                                    <a:rPr lang="zh-CN" altLang="en-US" sz="1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CN" altLang="en-US" sz="1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zh-CN" altLang="en-US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zh-CN" altLang="en-US" sz="14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14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zh-CN" altLang="en-US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zh-CN" altLang="en-US" sz="14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sz="14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zh-CN" altLang="en-US" sz="14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zh-CN" altLang="en-US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zh-CN" altLang="en-US" sz="14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5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2D105E5-7AA6-4C4D-94DE-6AA3A7CF5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36" y="2514424"/>
                <a:ext cx="8426985" cy="632737"/>
              </a:xfrm>
              <a:prstGeom prst="rect">
                <a:avLst/>
              </a:prstGeom>
              <a:blipFill>
                <a:blip r:embed="rId4"/>
                <a:stretch>
                  <a:fillRect l="-1157" t="-112500" r="-578" b="-158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301DD64-9700-4CEC-AF4E-58B3E1EBD179}"/>
                  </a:ext>
                </a:extLst>
              </p:cNvPr>
              <p:cNvSpPr/>
              <p:nvPr/>
            </p:nvSpPr>
            <p:spPr>
              <a:xfrm>
                <a:off x="1210900" y="1608110"/>
                <a:ext cx="7284720" cy="716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65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5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zh-CN" altLang="en-US" sz="165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zh-CN" altLang="en-US" sz="165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16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sz="16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sz="1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5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sz="165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165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5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sz="165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16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5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e>
                                  <m:r>
                                    <a:rPr lang="zh-CN" altLang="en-US" sz="165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en-US" sz="165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165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1650" b="0" i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sz="16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zh-CN" altLang="en-US" sz="165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165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zh-CN" altLang="en-US" sz="16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sz="16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65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16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zh-CN" altLang="en-US" sz="16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zh-CN" altLang="en-US" sz="165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5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zh-CN" altLang="en-US" sz="165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5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165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zh-CN" altLang="en-US" sz="165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301DD64-9700-4CEC-AF4E-58B3E1EBD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00" y="1608110"/>
                <a:ext cx="7284720" cy="716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9E151E2-BFB0-4898-8B9A-664F8A5DA950}"/>
                  </a:ext>
                </a:extLst>
              </p:cNvPr>
              <p:cNvSpPr/>
              <p:nvPr/>
            </p:nvSpPr>
            <p:spPr>
              <a:xfrm>
                <a:off x="1210900" y="3203486"/>
                <a:ext cx="7627620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i="1">
                                  <a:latin typeface="Cambria Math" panose="02040503050406030204" pitchFamily="18" charset="0"/>
                                </a:rPr>
                                <m:t>这里回忆状态值函数的定义：</m:t>
                              </m:r>
                              <m:r>
                                <a:rPr lang="zh-CN" altLang="en-US" sz="2100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100" b="1" i="1">
                              <a:solidFill>
                                <a:srgbClr val="A24744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)≐</m:t>
                          </m:r>
                          <m:sSub>
                            <m:sSubPr>
                              <m:ctrlPr>
                                <a:rPr lang="en-US" altLang="zh-CN" sz="21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1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1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zh-CN" altLang="en-US" sz="2100" b="1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9E151E2-BFB0-4898-8B9A-664F8A5DA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00" y="3203486"/>
                <a:ext cx="7627620" cy="415498"/>
              </a:xfrm>
              <a:prstGeom prst="rect">
                <a:avLst/>
              </a:prstGeom>
              <a:blipFill>
                <a:blip r:embed="rId6"/>
                <a:stretch>
                  <a:fillRect t="-127941" b="-195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A4D59F7-7622-406D-9012-E9B5ED1DF4B4}"/>
                  </a:ext>
                </a:extLst>
              </p:cNvPr>
              <p:cNvSpPr/>
              <p:nvPr/>
            </p:nvSpPr>
            <p:spPr>
              <a:xfrm>
                <a:off x="5432787" y="3953662"/>
                <a:ext cx="3443315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zh-CN" altLang="en-US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sz="21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1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zh-CN" alt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zh-CN" alt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zh-CN" alt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sz="2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zh-CN" altLang="en-US" sz="2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1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A4D59F7-7622-406D-9012-E9B5ED1DF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87" y="3953662"/>
                <a:ext cx="3443315" cy="4154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F291635-FD32-4EFC-A794-E84D6A1E0751}"/>
                  </a:ext>
                </a:extLst>
              </p:cNvPr>
              <p:cNvSpPr/>
              <p:nvPr/>
            </p:nvSpPr>
            <p:spPr>
              <a:xfrm>
                <a:off x="3810469" y="3953662"/>
                <a:ext cx="153118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100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sz="2100" dirty="0"/>
                  <a:t>得出：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F291635-FD32-4EFC-A794-E84D6A1E0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469" y="3953662"/>
                <a:ext cx="1531188" cy="415498"/>
              </a:xfrm>
              <a:prstGeom prst="rect">
                <a:avLst/>
              </a:prstGeom>
              <a:blipFill>
                <a:blip r:embed="rId8"/>
                <a:stretch>
                  <a:fillRect l="-1992" t="-10294" r="-4382" b="-27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8948152-D8AB-442D-BD08-9B2890A98E9B}"/>
                  </a:ext>
                </a:extLst>
              </p:cNvPr>
              <p:cNvSpPr/>
              <p:nvPr/>
            </p:nvSpPr>
            <p:spPr>
              <a:xfrm>
                <a:off x="5668600" y="5132399"/>
                <a:ext cx="5654040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7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贝尔曼方程</m:t>
                    </m:r>
                  </m:oMath>
                </a14:m>
                <a:r>
                  <a:rPr lang="zh-CN" altLang="en-US" sz="2700" dirty="0">
                    <a:solidFill>
                      <a:srgbClr val="00B0F0"/>
                    </a:solidFill>
                  </a:rPr>
                  <a:t>（</a:t>
                </a:r>
                <a:r>
                  <a:rPr lang="en-US" altLang="zh-CN" sz="2700" dirty="0">
                    <a:solidFill>
                      <a:srgbClr val="00B0F0"/>
                    </a:solidFill>
                  </a:rPr>
                  <a:t>Bellman Equation</a:t>
                </a:r>
                <a:r>
                  <a:rPr lang="zh-CN" altLang="en-US" sz="2700" dirty="0">
                    <a:solidFill>
                      <a:srgbClr val="00B0F0"/>
                    </a:solidFill>
                  </a:rPr>
                  <a:t>）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88948152-D8AB-442D-BD08-9B2890A98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600" y="5132399"/>
                <a:ext cx="5654040" cy="507831"/>
              </a:xfrm>
              <a:prstGeom prst="rect">
                <a:avLst/>
              </a:prstGeom>
              <a:blipFill>
                <a:blip r:embed="rId9"/>
                <a:stretch>
                  <a:fillRect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D83D0EF-EE00-458F-84B3-FE3662E7E9D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016410" y="4912462"/>
            <a:ext cx="652190" cy="4623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状态值函数的计算（续）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53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11834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268E3-6690-4165-9E4D-568C7DDA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1.4.4 </a:t>
            </a:r>
            <a:r>
              <a:rPr lang="zh-CN" altLang="en-US" dirty="0">
                <a:latin typeface="+mn-ea"/>
              </a:rPr>
              <a:t>动作值函数的计算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5CAF774-C434-4E72-B9F6-B71D1A505352}"/>
                  </a:ext>
                </a:extLst>
              </p:cNvPr>
              <p:cNvSpPr/>
              <p:nvPr/>
            </p:nvSpPr>
            <p:spPr>
              <a:xfrm>
                <a:off x="1225865" y="2039009"/>
                <a:ext cx="6642482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zh-CN" altLang="en-US" sz="27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7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)≐</m:t>
                          </m:r>
                          <m:sSub>
                            <m:sSubPr>
                              <m:ctrlPr>
                                <a:rPr lang="en-US" altLang="zh-CN" sz="27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sub>
                          </m:sSub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700" b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7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zh-CN" altLang="en-US" sz="27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7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7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2700" b="1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5CAF774-C434-4E72-B9F6-B71D1A505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65" y="2039009"/>
                <a:ext cx="6642482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FACA825-7BC3-45C6-BB7C-F05ABBDBC9E1}"/>
                  </a:ext>
                </a:extLst>
              </p:cNvPr>
              <p:cNvSpPr/>
              <p:nvPr/>
            </p:nvSpPr>
            <p:spPr>
              <a:xfrm>
                <a:off x="3215710" y="2687260"/>
                <a:ext cx="5134388" cy="773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</m:e>
                      </m:nary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  <m:sup/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zh-CN" altLang="en-US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zh-CN" alt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zh-CN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zh-CN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  <m:r>
                                        <a:rPr lang="zh-CN" alt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zh-CN" altLang="en-US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zh-CN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e>
                                    <m:sup>
                                      <m:r>
                                        <a:rPr lang="zh-CN" altLang="en-US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FACA825-7BC3-45C6-BB7C-F05ABBDBC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710" y="2687260"/>
                <a:ext cx="5134388" cy="773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254830F3-0AC9-4FC5-8C2B-8D9A29B06419}"/>
              </a:ext>
            </a:extLst>
          </p:cNvPr>
          <p:cNvGrpSpPr/>
          <p:nvPr/>
        </p:nvGrpSpPr>
        <p:grpSpPr>
          <a:xfrm>
            <a:off x="3206087" y="3508541"/>
            <a:ext cx="7334892" cy="773610"/>
            <a:chOff x="701061" y="3658751"/>
            <a:chExt cx="9779856" cy="1031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05D7130-0DF1-4CC9-93EF-EB3160E92B8A}"/>
                    </a:ext>
                  </a:extLst>
                </p:cNvPr>
                <p:cNvSpPr/>
                <p:nvPr/>
              </p:nvSpPr>
              <p:spPr>
                <a:xfrm>
                  <a:off x="701061" y="3658751"/>
                  <a:ext cx="4406291" cy="10314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/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05D7130-0DF1-4CC9-93EF-EB3160E92B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1" y="3658751"/>
                  <a:ext cx="4406291" cy="103147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6993EF0-F0AF-49DD-9792-33B947535663}"/>
                    </a:ext>
                  </a:extLst>
                </p:cNvPr>
                <p:cNvSpPr/>
                <p:nvPr/>
              </p:nvSpPr>
              <p:spPr>
                <a:xfrm>
                  <a:off x="4376128" y="3658751"/>
                  <a:ext cx="2317971" cy="10314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b="1" i="1">
                                <a:solidFill>
                                  <a:srgbClr val="A2474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16993EF0-F0AF-49DD-9792-33B947535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6128" y="3658751"/>
                  <a:ext cx="2317971" cy="103147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12A2134-C661-49F6-AD7C-36918F5C771D}"/>
                    </a:ext>
                  </a:extLst>
                </p:cNvPr>
                <p:cNvSpPr/>
                <p:nvPr/>
              </p:nvSpPr>
              <p:spPr>
                <a:xfrm>
                  <a:off x="6125109" y="3885747"/>
                  <a:ext cx="4355808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12A2134-C661-49F6-AD7C-36918F5C77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5109" y="3885747"/>
                  <a:ext cx="4355808" cy="492442"/>
                </a:xfrm>
                <a:prstGeom prst="rect">
                  <a:avLst/>
                </a:prstGeom>
                <a:blipFill>
                  <a:blip r:embed="rId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6BA43BB-B295-4C0C-8DA6-AF60E4D61981}"/>
              </a:ext>
            </a:extLst>
          </p:cNvPr>
          <p:cNvGrpSpPr/>
          <p:nvPr/>
        </p:nvGrpSpPr>
        <p:grpSpPr>
          <a:xfrm>
            <a:off x="3145972" y="4524687"/>
            <a:ext cx="5332894" cy="773610"/>
            <a:chOff x="701061" y="3658751"/>
            <a:chExt cx="7110525" cy="1031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058396-A14A-420A-B8B3-8311A7F1F985}"/>
                    </a:ext>
                  </a:extLst>
                </p:cNvPr>
                <p:cNvSpPr/>
                <p:nvPr/>
              </p:nvSpPr>
              <p:spPr>
                <a:xfrm>
                  <a:off x="701061" y="3658751"/>
                  <a:ext cx="4406290" cy="10314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</m:e>
                        </m:nary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  <m:sup/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d>
                              <m:d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p>
                                    <m:r>
                                      <a:rPr lang="zh-CN" altLang="en-US" b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C058396-A14A-420A-B8B3-8311A7F1F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1" y="3658751"/>
                  <a:ext cx="4406290" cy="103147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1114C8B-5618-44A3-A1C7-078C20E474CA}"/>
                    </a:ext>
                  </a:extLst>
                </p:cNvPr>
                <p:cNvSpPr/>
                <p:nvPr/>
              </p:nvSpPr>
              <p:spPr>
                <a:xfrm>
                  <a:off x="4376129" y="3658751"/>
                  <a:ext cx="2317970" cy="103147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b="1" i="1">
                                <a:solidFill>
                                  <a:srgbClr val="A2474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31114C8B-5618-44A3-A1C7-078C20E47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6129" y="3658751"/>
                  <a:ext cx="2317970" cy="103147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589BB2B-F6EB-4B0E-899C-00EAF15B4783}"/>
                    </a:ext>
                  </a:extLst>
                </p:cNvPr>
                <p:cNvSpPr/>
                <p:nvPr/>
              </p:nvSpPr>
              <p:spPr>
                <a:xfrm>
                  <a:off x="6135742" y="3843215"/>
                  <a:ext cx="1675844" cy="4924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sub>
                        </m:sSub>
                        <m:r>
                          <a:rPr lang="zh-CN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589BB2B-F6EB-4B0E-899C-00EAF15B4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742" y="3843215"/>
                  <a:ext cx="1675844" cy="492442"/>
                </a:xfrm>
                <a:prstGeom prst="rect">
                  <a:avLst/>
                </a:prstGeom>
                <a:blipFill>
                  <a:blip r:embed="rId1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F382ED1-C9B3-46E6-87AF-2436E520A6FB}"/>
              </a:ext>
            </a:extLst>
          </p:cNvPr>
          <p:cNvGrpSpPr/>
          <p:nvPr/>
        </p:nvGrpSpPr>
        <p:grpSpPr>
          <a:xfrm>
            <a:off x="4729888" y="5131888"/>
            <a:ext cx="5088470" cy="639427"/>
            <a:chOff x="4365774" y="5890639"/>
            <a:chExt cx="6784626" cy="852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D031DC2-A912-45A5-8E96-EBDD94E0515E}"/>
                    </a:ext>
                  </a:extLst>
                </p:cNvPr>
                <p:cNvSpPr/>
                <p:nvPr/>
              </p:nvSpPr>
              <p:spPr>
                <a:xfrm>
                  <a:off x="8530772" y="6066100"/>
                  <a:ext cx="2619628" cy="67710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7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贝尔曼方程</m:t>
                        </m:r>
                      </m:oMath>
                    </m:oMathPara>
                  </a14:m>
                  <a:endParaRPr lang="zh-CN" altLang="en-US" sz="27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AD031DC2-A912-45A5-8E96-EBDD94E05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0772" y="6066100"/>
                  <a:ext cx="2619628" cy="6771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0CDC7AB-5200-47FE-8736-859C3B230833}"/>
                </a:ext>
              </a:extLst>
            </p:cNvPr>
            <p:cNvCxnSpPr>
              <a:cxnSpLocks/>
              <a:stCxn id="19" idx="1"/>
              <a:endCxn id="16" idx="2"/>
            </p:cNvCxnSpPr>
            <p:nvPr/>
          </p:nvCxnSpPr>
          <p:spPr>
            <a:xfrm flipH="1" flipV="1">
              <a:off x="4365774" y="5890639"/>
              <a:ext cx="4164998" cy="498627"/>
            </a:xfrm>
            <a:prstGeom prst="straightConnector1">
              <a:avLst/>
            </a:prstGeom>
            <a:ln w="317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CE3D494-5409-4C71-862D-9BB47C12D942}"/>
                  </a:ext>
                </a:extLst>
              </p:cNvPr>
              <p:cNvSpPr/>
              <p:nvPr/>
            </p:nvSpPr>
            <p:spPr>
              <a:xfrm>
                <a:off x="8539753" y="4155325"/>
                <a:ext cx="1964721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7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继续</m:t>
                    </m:r>
                  </m:oMath>
                </a14:m>
                <a:r>
                  <a:rPr lang="zh-CN" altLang="en-US" sz="2700" dirty="0">
                    <a:solidFill>
                      <a:srgbClr val="00B0F0"/>
                    </a:solidFill>
                  </a:rPr>
                  <a:t>递归</a:t>
                </a: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CE3D494-5409-4C71-862D-9BB47C12D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753" y="4155325"/>
                <a:ext cx="1964721" cy="507831"/>
              </a:xfrm>
              <a:prstGeom prst="rect">
                <a:avLst/>
              </a:prstGeom>
              <a:blipFill>
                <a:blip r:embed="rId12"/>
                <a:stretch>
                  <a:fillRect t="-10843" b="-31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17C0D7C-4EDF-4641-BE77-9760673387CE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7850425" y="4032723"/>
            <a:ext cx="1135490" cy="6303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54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34365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BCE0-8DBF-492C-855A-F549E1C1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贝尔曼方程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51A0C9-67BA-4DC6-9468-4787DA6AF9CF}"/>
              </a:ext>
            </a:extLst>
          </p:cNvPr>
          <p:cNvSpPr txBox="1">
            <a:spLocks/>
          </p:cNvSpPr>
          <p:nvPr/>
        </p:nvSpPr>
        <p:spPr>
          <a:xfrm>
            <a:off x="2514600" y="2444411"/>
            <a:ext cx="7162800" cy="5023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700" dirty="0">
                <a:solidFill>
                  <a:srgbClr val="FF0000"/>
                </a:solidFill>
              </a:rPr>
              <a:t>贝尔曼方程：递归形式计算值函数</a:t>
            </a:r>
            <a:endParaRPr lang="en-US" altLang="zh-CN" sz="2700" dirty="0">
              <a:solidFill>
                <a:srgbClr val="FF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0FDE804-BFF5-4303-9380-5CA5712B2B85}"/>
              </a:ext>
            </a:extLst>
          </p:cNvPr>
          <p:cNvSpPr txBox="1">
            <a:spLocks/>
          </p:cNvSpPr>
          <p:nvPr/>
        </p:nvSpPr>
        <p:spPr>
          <a:xfrm>
            <a:off x="2509838" y="4111286"/>
            <a:ext cx="7162800" cy="5023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 楷体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700">
                <a:solidFill>
                  <a:srgbClr val="FF0000"/>
                </a:solidFill>
              </a:rPr>
              <a:t>作用：计算各动作值函数，找到最优动作策略</a:t>
            </a:r>
            <a:endParaRPr lang="en-US" altLang="zh-CN" sz="2700" dirty="0">
              <a:solidFill>
                <a:srgbClr val="FF0000"/>
              </a:solidFill>
            </a:endParaRP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55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75398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E4B91-42BF-4D94-94B4-991B46E3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最优策略的数学表达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9DD4335-780A-409B-86C5-B30EAAEFDBFF}"/>
                  </a:ext>
                </a:extLst>
              </p:cNvPr>
              <p:cNvSpPr/>
              <p:nvPr/>
            </p:nvSpPr>
            <p:spPr>
              <a:xfrm>
                <a:off x="2354244" y="3919487"/>
                <a:ext cx="7886700" cy="5752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≐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zh-CN" altLang="en-US" sz="2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sz="2400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𝐦𝐚𝐱</m:t>
                          </m:r>
                        </m:e>
                        <m:lim>
                          <m: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lim>
                      </m:limLow>
                      <m:sSub>
                        <m:sSubPr>
                          <m:ctrlP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m:rPr>
                          <m:nor/>
                        </m:rPr>
                        <a:rPr lang="en-US" altLang="zh-CN" sz="2400" b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zh-CN" altLang="en-US" sz="2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b="1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𝓢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9DD4335-780A-409B-86C5-B30EAAEFD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244" y="3919487"/>
                <a:ext cx="7886700" cy="575286"/>
              </a:xfrm>
              <a:prstGeom prst="rect">
                <a:avLst/>
              </a:prstGeom>
              <a:blipFill>
                <a:blip r:embed="rId2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A32C3D8-A548-4A43-9453-56A00B9348E2}"/>
                  </a:ext>
                </a:extLst>
              </p:cNvPr>
              <p:cNvSpPr/>
              <p:nvPr/>
            </p:nvSpPr>
            <p:spPr>
              <a:xfrm>
                <a:off x="2469921" y="2060419"/>
                <a:ext cx="7652056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𝓢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sz="24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当且仅当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sSub>
                          <m:sSubPr>
                            <m:ctrlP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A32C3D8-A548-4A43-9453-56A00B934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921" y="2060419"/>
                <a:ext cx="7652056" cy="493405"/>
              </a:xfrm>
              <a:prstGeom prst="rect">
                <a:avLst/>
              </a:prstGeom>
              <a:blipFill>
                <a:blip r:embed="rId3"/>
                <a:stretch>
                  <a:fillRect l="-80"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294FDF-1432-44B0-930F-86606965253F}"/>
                  </a:ext>
                </a:extLst>
              </p:cNvPr>
              <p:cNvSpPr/>
              <p:nvPr/>
            </p:nvSpPr>
            <p:spPr>
              <a:xfrm>
                <a:off x="2539313" y="3429007"/>
                <a:ext cx="11079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因此</m:t>
                    </m:r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</a:rPr>
                  <a:t>：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6294FDF-1432-44B0-930F-866069652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13" y="3429007"/>
                <a:ext cx="1107996" cy="461665"/>
              </a:xfrm>
              <a:prstGeom prst="rect">
                <a:avLst/>
              </a:prstGeom>
              <a:blipFill>
                <a:blip r:embed="rId4"/>
                <a:stretch>
                  <a:fillRect l="-4420" t="-9333" r="-7735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140C68-4E13-4D9F-97A3-7973915B8223}"/>
                  </a:ext>
                </a:extLst>
              </p:cNvPr>
              <p:cNvSpPr/>
              <p:nvPr/>
            </p:nvSpPr>
            <p:spPr>
              <a:xfrm>
                <a:off x="3205554" y="4572930"/>
                <a:ext cx="5701497" cy="575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24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zh-CN" altLang="en-US" sz="2400" b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4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𝐦𝐚𝐱</m:t>
                        </m:r>
                      </m:e>
                      <m:lim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lim>
                    </m:limLow>
                    <m:sSub>
                      <m:sSubPr>
                        <m:ctrlP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  <m:d>
                      <m:dPr>
                        <m:ctrlP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zh-CN" altLang="en-US" sz="2400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zh-CN" alt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en-US" altLang="zh-CN" sz="2400" b="1" dirty="0">
                    <a:solidFill>
                      <a:schemeClr val="accent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𝓐</m:t>
                    </m:r>
                  </m:oMath>
                </a14:m>
                <a:endParaRPr lang="zh-CN" altLang="en-US" sz="24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A140C68-4E13-4D9F-97A3-7973915B8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54" y="4572930"/>
                <a:ext cx="5701497" cy="575286"/>
              </a:xfrm>
              <a:prstGeom prst="rect">
                <a:avLst/>
              </a:prstGeom>
              <a:blipFill>
                <a:blip r:embed="rId5"/>
                <a:stretch>
                  <a:fillRect l="-428" t="-7368"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96A28A3-A2D3-49DF-8861-8D696760C8BD}"/>
                  </a:ext>
                </a:extLst>
              </p:cNvPr>
              <p:cNvSpPr/>
              <p:nvPr/>
            </p:nvSpPr>
            <p:spPr>
              <a:xfrm>
                <a:off x="2286018" y="2646031"/>
                <a:ext cx="8198079" cy="4934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𝓢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∀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𝓐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：</m:t>
                          </m:r>
                          <m:r>
                            <a:rPr lang="en-US" altLang="zh-CN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zh-CN" alt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当且仅当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zh-CN" alt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96A28A3-A2D3-49DF-8861-8D696760C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8" y="2646031"/>
                <a:ext cx="8198079" cy="493405"/>
              </a:xfrm>
              <a:prstGeom prst="rect">
                <a:avLst/>
              </a:prstGeom>
              <a:blipFill>
                <a:blip r:embed="rId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56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39211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1.4 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最优策略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---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值函数的计算方法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dirty="0">
                <a:solidFill>
                  <a:srgbClr val="00B050"/>
                </a:solidFill>
              </a:rPr>
              <a:t>状态值函数𝒗</a:t>
            </a:r>
            <a:r>
              <a:rPr lang="zh-CN" altLang="en-US" baseline="-25000" dirty="0">
                <a:solidFill>
                  <a:srgbClr val="00B050"/>
                </a:solidFill>
              </a:rPr>
              <a:t>𝝅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𝒔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及其贝尔曼方程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buClr>
                <a:srgbClr val="FF0000"/>
              </a:buClr>
            </a:pPr>
            <a:r>
              <a:rPr lang="zh-CN" altLang="en-US" dirty="0">
                <a:solidFill>
                  <a:srgbClr val="00B050"/>
                </a:solidFill>
              </a:rPr>
              <a:t>动作值函数𝒒</a:t>
            </a:r>
            <a:r>
              <a:rPr lang="zh-CN" altLang="en-US" baseline="-25000" dirty="0">
                <a:solidFill>
                  <a:srgbClr val="00B050"/>
                </a:solidFill>
              </a:rPr>
              <a:t>𝝅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𝒔</a:t>
            </a:r>
            <a:r>
              <a:rPr lang="en-US" altLang="zh-CN" dirty="0">
                <a:solidFill>
                  <a:srgbClr val="00B050"/>
                </a:solidFill>
              </a:rPr>
              <a:t>,</a:t>
            </a:r>
            <a:r>
              <a:rPr lang="zh-CN" altLang="en-US" dirty="0">
                <a:solidFill>
                  <a:srgbClr val="00B050"/>
                </a:solidFill>
              </a:rPr>
              <a:t>𝒂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及其贝尔曼方程</a:t>
            </a:r>
            <a:endParaRPr lang="en-US" altLang="zh-CN" dirty="0">
              <a:solidFill>
                <a:srgbClr val="00B050"/>
              </a:solidFill>
            </a:endParaRPr>
          </a:p>
          <a:p>
            <a:pPr marL="228600" lvl="1">
              <a:spcBef>
                <a:spcPts val="1000"/>
              </a:spcBef>
              <a:buClr>
                <a:srgbClr val="00B050"/>
              </a:buClr>
            </a:pPr>
            <a:r>
              <a:rPr lang="zh-CN" altLang="en-US" sz="2800" dirty="0">
                <a:solidFill>
                  <a:srgbClr val="FF0000"/>
                </a:solidFill>
              </a:rPr>
              <a:t>状态值函数和动作值函数的关系</a:t>
            </a:r>
            <a:endParaRPr lang="en-US" altLang="zh-CN" sz="28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结合策略定义，理解值函数与决策的关系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掌握状态值函数的计算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掌握动作值函数的计算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5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第一章 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强化学习是一种自动化目标导向的计算方法。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100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00B050"/>
                </a:solidFill>
              </a:rPr>
              <a:t>智能体与环境交互，感知环境的状态和反馈，并学到经验。</a:t>
            </a:r>
            <a:endParaRPr lang="en-US" altLang="zh-CN" sz="2100" dirty="0">
              <a:solidFill>
                <a:srgbClr val="00B05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100" dirty="0">
              <a:solidFill>
                <a:srgbClr val="00B05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00B050"/>
                </a:solidFill>
              </a:rPr>
              <a:t>有时候无需完整环境模型。</a:t>
            </a:r>
            <a:endParaRPr lang="en-US" altLang="zh-CN" sz="2100" dirty="0">
              <a:solidFill>
                <a:srgbClr val="00B05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00B05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值函数的使用是大多强化学习算法的关键特征。</a:t>
            </a:r>
            <a:endParaRPr lang="en-US" altLang="zh-CN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2100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100" dirty="0">
                <a:solidFill>
                  <a:srgbClr val="00B050"/>
                </a:solidFill>
              </a:rPr>
              <a:t>通过值函数，使得强化学习算法可更专注于在线规划。</a:t>
            </a:r>
            <a:endParaRPr lang="en-US" altLang="zh-CN" sz="2100" dirty="0">
              <a:solidFill>
                <a:srgbClr val="00B050"/>
              </a:solidFill>
            </a:endParaRPr>
          </a:p>
          <a:p>
            <a:pPr>
              <a:buClr>
                <a:srgbClr val="FF0000"/>
              </a:buClr>
            </a:pPr>
            <a:endParaRPr lang="en-US" altLang="zh-CN" sz="25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sz="2500" dirty="0">
                <a:solidFill>
                  <a:srgbClr val="FF0000"/>
                </a:solidFill>
              </a:rPr>
              <a:t>贝尔曼方程可用于计算最优值函数，获取最优策略。</a:t>
            </a:r>
            <a:endParaRPr lang="en-US" altLang="zh-CN" sz="2500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222173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DFC52-9BCE-4FAE-9C5C-C020F525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1. 1.1 </a:t>
            </a:r>
            <a:r>
              <a:rPr lang="zh-CN" altLang="en-US" dirty="0"/>
              <a:t>认识强化学习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71808-3B30-40B6-866B-3D6E0E8D4F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/>
              <a:t>强化学习概念由来</a:t>
            </a:r>
            <a:endParaRPr lang="en-US" altLang="zh-CN" sz="32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1954</a:t>
            </a:r>
            <a:r>
              <a:rPr lang="zh-CN" altLang="zh-CN" sz="2400" dirty="0"/>
              <a:t>年，</a:t>
            </a:r>
            <a:r>
              <a:rPr lang="en-US" altLang="zh-CN" sz="2400" dirty="0"/>
              <a:t>Marvin Lee Minsky</a:t>
            </a:r>
            <a:r>
              <a:rPr lang="zh-CN" altLang="zh-CN" sz="2400" dirty="0"/>
              <a:t>在他的博士论文中首次提出了“强化”和“强化学习”的概念。</a:t>
            </a:r>
            <a:endParaRPr lang="en-US" altLang="zh-CN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/>
              <a:t>Marvin Lee Minsky</a:t>
            </a:r>
            <a:r>
              <a:rPr lang="zh-CN" altLang="en-US" sz="2400" dirty="0"/>
              <a:t>是</a:t>
            </a:r>
            <a:r>
              <a:rPr lang="zh-CN" altLang="zh-CN" sz="2400" dirty="0"/>
              <a:t>麻省理工大学人工智能实验室的创始人和</a:t>
            </a:r>
            <a:r>
              <a:rPr lang="en-US" altLang="zh-CN" sz="2400" dirty="0"/>
              <a:t>1969</a:t>
            </a:r>
            <a:r>
              <a:rPr lang="zh-CN" altLang="zh-CN" sz="2400" dirty="0"/>
              <a:t>年图灵奖获得者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32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/>
              <a:t>机器学习三范式：</a:t>
            </a:r>
            <a:endParaRPr lang="en-US" altLang="zh-CN" sz="32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监督</a:t>
            </a:r>
            <a:r>
              <a:rPr lang="en-US" altLang="zh-CN" sz="2400" dirty="0"/>
              <a:t>/</a:t>
            </a:r>
            <a:r>
              <a:rPr lang="zh-CN" altLang="en-US" sz="2400" dirty="0"/>
              <a:t>半监督、无监督、强化学习</a:t>
            </a:r>
            <a:endParaRPr lang="en-US" altLang="zh-CN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en-US" altLang="zh-CN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6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04363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1. 1.2 </a:t>
            </a:r>
            <a:r>
              <a:rPr lang="zh-CN" altLang="en-US" dirty="0"/>
              <a:t>强化学习的特征和挑战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FF0000"/>
                </a:solidFill>
              </a:rPr>
              <a:t>三大特征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重点理解内容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探索试错、延迟回报、长期目标</a:t>
            </a:r>
            <a:endParaRPr lang="en-US" altLang="zh-CN" sz="2400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关键特征是长期目标，智能体关注整体学习问题，优化整个过程。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</a:rPr>
              <a:t>一大挑战</a:t>
            </a:r>
            <a:endParaRPr lang="en-US" altLang="zh-CN" sz="3200" dirty="0">
              <a:solidFill>
                <a:srgbClr val="FF0000"/>
              </a:solidFill>
              <a:latin typeface="楷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楷体" panose="02010609060101010101" pitchFamily="49" charset="-122"/>
              </a:rPr>
              <a:t>探索和开发 </a:t>
            </a:r>
            <a:r>
              <a:rPr lang="en-US" altLang="zh-CN" sz="2400" dirty="0">
                <a:latin typeface="Helvetica" panose="020B0604020202020204" pitchFamily="34" charset="0"/>
                <a:cs typeface="Helvetica" panose="020B0604020202020204" pitchFamily="34" charset="0"/>
              </a:rPr>
              <a:t>exploration and exploitation</a:t>
            </a:r>
            <a:r>
              <a:rPr lang="zh-CN" alt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：</a:t>
            </a:r>
            <a:r>
              <a:rPr lang="zh-CN" altLang="en-US" sz="2400" dirty="0"/>
              <a:t>短期和长期目标的权衡</a:t>
            </a:r>
            <a:endParaRPr lang="en-US" altLang="zh-CN" sz="2400" dirty="0"/>
          </a:p>
          <a:p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2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卡通手绘绿草地装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9" y="3866013"/>
            <a:ext cx="2204683" cy="96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即时奖励和长期目标的关系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8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9" name="Picture 6" descr="矢量图清新美丽草地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748" y="3085495"/>
            <a:ext cx="3732212" cy="221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3079549" y="1594706"/>
            <a:ext cx="2315980" cy="1682575"/>
            <a:chOff x="2006825" y="1125361"/>
            <a:chExt cx="2315980" cy="1682575"/>
          </a:xfrm>
        </p:grpSpPr>
        <p:sp>
          <p:nvSpPr>
            <p:cNvPr id="5" name="矩形 4"/>
            <p:cNvSpPr/>
            <p:nvPr/>
          </p:nvSpPr>
          <p:spPr>
            <a:xfrm>
              <a:off x="2006825" y="2424364"/>
              <a:ext cx="2315980" cy="3835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00B0F0"/>
                  </a:solidFill>
                </a:rPr>
                <a:t>向左走还是向右走？</a:t>
              </a:r>
            </a:p>
          </p:txBody>
        </p:sp>
        <p:pic>
          <p:nvPicPr>
            <p:cNvPr id="1034" name="Picture 10" descr="黑人问号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9420" y="1125361"/>
              <a:ext cx="1490789" cy="149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Picture 10" descr="卡通狼素材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180" y="3030645"/>
            <a:ext cx="1989620" cy="198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卡通羊透明图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268" y="3030645"/>
            <a:ext cx="2707705" cy="270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2918279" y="5987026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/>
              <a:t>图片来源：万素网（免费下载素材）</a:t>
            </a:r>
            <a:r>
              <a:rPr lang="en-US" altLang="zh-CN" dirty="0"/>
              <a:t>669pic.com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32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74439" y="5202028"/>
            <a:ext cx="8441634" cy="116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1.3.3 </a:t>
            </a:r>
            <a:r>
              <a:rPr lang="zh-CN" altLang="en-US" dirty="0"/>
              <a:t>强化学习方法中的智能体和环境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智能体</a:t>
            </a:r>
            <a:r>
              <a:rPr lang="zh-CN" altLang="en-US" sz="2400" dirty="0"/>
              <a:t>：概念来源于分布式人工智能思想。通常意义上，智能体是一个能够感知并施加某种作用到自身和环境、有生命周期的物理或抽象的计算实体。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环境</a:t>
            </a:r>
            <a:r>
              <a:rPr lang="zh-CN" altLang="en-US" sz="2400" dirty="0"/>
              <a:t>：描述了环境的具体表现。在给定状态和动作情况下，模型可能会预测结果的下一个状态和下一个奖励。</a:t>
            </a:r>
            <a:endParaRPr lang="en-US" altLang="zh-CN" sz="2400" dirty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/>
              <a:t>有模型：定义了环境模型</a:t>
            </a:r>
            <a:endParaRPr lang="en-US" altLang="zh-CN" sz="2000" dirty="0"/>
          </a:p>
          <a:p>
            <a:pPr marL="685800" lvl="2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/>
              <a:t>无模型：不定义环境模型，靠智能体感知实时状态来理解环境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9" name="组合 28"/>
          <p:cNvGrpSpPr/>
          <p:nvPr/>
        </p:nvGrpSpPr>
        <p:grpSpPr>
          <a:xfrm>
            <a:off x="2210340" y="5202028"/>
            <a:ext cx="7209204" cy="1031797"/>
            <a:chOff x="1310909" y="5235548"/>
            <a:chExt cx="7209204" cy="1031797"/>
          </a:xfrm>
          <a:solidFill>
            <a:schemeClr val="bg1"/>
          </a:solidFill>
        </p:grpSpPr>
        <p:sp>
          <p:nvSpPr>
            <p:cNvPr id="30" name="矩形 29"/>
            <p:cNvSpPr/>
            <p:nvPr/>
          </p:nvSpPr>
          <p:spPr>
            <a:xfrm>
              <a:off x="1310909" y="5235548"/>
              <a:ext cx="1788341" cy="380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智能体决策</a:t>
              </a:r>
              <a:endParaRPr lang="zh-CN" altLang="en-US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3899602" y="5235548"/>
              <a:ext cx="1788341" cy="380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智能体动作</a:t>
              </a:r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488295" y="5235548"/>
              <a:ext cx="2031818" cy="380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00B0F0"/>
                  </a:solidFill>
                </a:rPr>
                <a:t>智能体与环境交互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6488295" y="5887020"/>
              <a:ext cx="2031818" cy="38032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0000"/>
                  </a:solidFill>
                </a:rPr>
                <a:t>智能体优化决策</a:t>
              </a:r>
              <a:endParaRPr lang="zh-CN" altLang="en-US" dirty="0"/>
            </a:p>
          </p:txBody>
        </p:sp>
        <p:cxnSp>
          <p:nvCxnSpPr>
            <p:cNvPr id="34" name="直接箭头连接符 33"/>
            <p:cNvCxnSpPr>
              <a:stCxn id="30" idx="3"/>
              <a:endCxn id="31" idx="1"/>
            </p:cNvCxnSpPr>
            <p:nvPr/>
          </p:nvCxnSpPr>
          <p:spPr>
            <a:xfrm>
              <a:off x="3099250" y="5425711"/>
              <a:ext cx="800352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31" idx="3"/>
              <a:endCxn id="32" idx="1"/>
            </p:cNvCxnSpPr>
            <p:nvPr/>
          </p:nvCxnSpPr>
          <p:spPr>
            <a:xfrm>
              <a:off x="5687943" y="5425711"/>
              <a:ext cx="800352" cy="0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32" idx="2"/>
              <a:endCxn id="33" idx="0"/>
            </p:cNvCxnSpPr>
            <p:nvPr/>
          </p:nvCxnSpPr>
          <p:spPr>
            <a:xfrm>
              <a:off x="7504204" y="5615873"/>
              <a:ext cx="0" cy="27114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3" idx="1"/>
            </p:cNvCxnSpPr>
            <p:nvPr/>
          </p:nvCxnSpPr>
          <p:spPr>
            <a:xfrm flipH="1">
              <a:off x="2205079" y="6077183"/>
              <a:ext cx="4283216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endCxn id="30" idx="2"/>
            </p:cNvCxnSpPr>
            <p:nvPr/>
          </p:nvCxnSpPr>
          <p:spPr>
            <a:xfrm flipV="1">
              <a:off x="2205079" y="5615873"/>
              <a:ext cx="1" cy="461309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9</a:t>
            </a:fld>
            <a:r>
              <a:rPr lang="zh-CN" altLang="en-US" dirty="0"/>
              <a:t>页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027522" y="2055043"/>
            <a:ext cx="4796335" cy="32993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7" name="圆角矩形 16"/>
          <p:cNvSpPr/>
          <p:nvPr/>
        </p:nvSpPr>
        <p:spPr>
          <a:xfrm>
            <a:off x="7935685" y="2055043"/>
            <a:ext cx="3565015" cy="32993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8" name="圆角矩形 17"/>
          <p:cNvSpPr/>
          <p:nvPr/>
        </p:nvSpPr>
        <p:spPr>
          <a:xfrm>
            <a:off x="1374439" y="3980059"/>
            <a:ext cx="998456" cy="32993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9" name="圆角矩形 18"/>
          <p:cNvSpPr/>
          <p:nvPr/>
        </p:nvSpPr>
        <p:spPr>
          <a:xfrm>
            <a:off x="1374439" y="4594150"/>
            <a:ext cx="998456" cy="32993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479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3459</TotalTime>
  <Words>3397</Words>
  <Application>Microsoft Office PowerPoint</Application>
  <PresentationFormat>宽屏</PresentationFormat>
  <Paragraphs>670</Paragraphs>
  <Slides>58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 楷体</vt:lpstr>
      <vt:lpstr>Arial </vt:lpstr>
      <vt:lpstr>等线</vt:lpstr>
      <vt:lpstr>黑体</vt:lpstr>
      <vt:lpstr>华文楷体</vt:lpstr>
      <vt:lpstr>楷体</vt:lpstr>
      <vt:lpstr>宋体</vt:lpstr>
      <vt:lpstr>微软雅黑</vt:lpstr>
      <vt:lpstr>Arial</vt:lpstr>
      <vt:lpstr>Calibri</vt:lpstr>
      <vt:lpstr>Calibri Light</vt:lpstr>
      <vt:lpstr>Cambria Math</vt:lpstr>
      <vt:lpstr>Helvetica</vt:lpstr>
      <vt:lpstr>Tahoma</vt:lpstr>
      <vt:lpstr>Times New Roman</vt:lpstr>
      <vt:lpstr>Wingdings</vt:lpstr>
      <vt:lpstr>1_Office 主题​​</vt:lpstr>
      <vt:lpstr>PowerPoint 演示文稿</vt:lpstr>
      <vt:lpstr>参考文献</vt:lpstr>
      <vt:lpstr>简单引言：强化学习的朴素思想</vt:lpstr>
      <vt:lpstr>第一章 - 强化学习的基础知识</vt:lpstr>
      <vt:lpstr>第一章 – 内容提要</vt:lpstr>
      <vt:lpstr>1. 1.1 认识强化学习</vt:lpstr>
      <vt:lpstr>1. 1.2 强化学习的特征和挑战</vt:lpstr>
      <vt:lpstr>即时奖励和长期目标的关系</vt:lpstr>
      <vt:lpstr> 1.3.3 强化学习方法中的智能体和环境</vt:lpstr>
      <vt:lpstr>1.1 强化学习的基本概念---小结</vt:lpstr>
      <vt:lpstr>第一章 - 内容提要</vt:lpstr>
      <vt:lpstr>1.2 马尔科夫决策问题模型</vt:lpstr>
      <vt:lpstr>1.2.1 强化学习的问题建模</vt:lpstr>
      <vt:lpstr>1.2.2 MDP:智能体与环境的交互模型</vt:lpstr>
      <vt:lpstr>1.2.4 完整离散动作序列集及其简单收益</vt:lpstr>
      <vt:lpstr>连续动作及其简单收益</vt:lpstr>
      <vt:lpstr>1.2马尔科夫决策问题---小结</vt:lpstr>
      <vt:lpstr>第一章 - 内容提要</vt:lpstr>
      <vt:lpstr>1.3.1 k臂老虎机</vt:lpstr>
      <vt:lpstr>3臂老虎机实例：“一锤子”经济刺激手段</vt:lpstr>
      <vt:lpstr>1.3.2 引入简单值函数</vt:lpstr>
      <vt:lpstr>如何计算一锤子经济刺激手段的简单值函数？</vt:lpstr>
      <vt:lpstr>1.3.3 简单值函数的计算过程</vt:lpstr>
      <vt:lpstr>1.3.4 简单值函数的学习</vt:lpstr>
      <vt:lpstr>通过学习进行简单值函数计算</vt:lpstr>
      <vt:lpstr>1.3 简单值函数---小结</vt:lpstr>
      <vt:lpstr>第一章 上半部分总结</vt:lpstr>
      <vt:lpstr>1.3.6引入折扣因子</vt:lpstr>
      <vt:lpstr>折扣后的长期收益</vt:lpstr>
      <vt:lpstr>目标收益的递归计算</vt:lpstr>
      <vt:lpstr>1.3.7 标准状态值函数</vt:lpstr>
      <vt:lpstr>1.3.8 标准动作值函数</vt:lpstr>
      <vt:lpstr>1.3 值函数---小结</vt:lpstr>
      <vt:lpstr>第一章 - 内容提要</vt:lpstr>
      <vt:lpstr>1.4.1 策略和最优策略的概念</vt:lpstr>
      <vt:lpstr>策略分类：1. 确定性策略</vt:lpstr>
      <vt:lpstr>2. 不确定性策略（随机策略）</vt:lpstr>
      <vt:lpstr>随机策略举例</vt:lpstr>
      <vt:lpstr>怎样找到最优策略</vt:lpstr>
      <vt:lpstr>PowerPoint 演示文稿</vt:lpstr>
      <vt:lpstr>贝尔曼最优方程</vt:lpstr>
      <vt:lpstr>最优状态值函数</vt:lpstr>
      <vt:lpstr>最优状态值函数与动作值函数的关系</vt:lpstr>
      <vt:lpstr>数学基础复习</vt:lpstr>
      <vt:lpstr>1.3.5 基于简单值函数的行为决策</vt:lpstr>
      <vt:lpstr>扫地机器人状态-奖励表</vt:lpstr>
      <vt:lpstr>扫地机器人的MDP</vt:lpstr>
      <vt:lpstr>PowerPoint 演示文稿</vt:lpstr>
      <vt:lpstr>思考1. 简单值函数存在问题：未体现长期目标</vt:lpstr>
      <vt:lpstr>思考2：简单收益期望存在的问题</vt:lpstr>
      <vt:lpstr>无终止态MDP的状态值函数</vt:lpstr>
      <vt:lpstr>1.3.3 状态值函数的计算</vt:lpstr>
      <vt:lpstr>状态值函数的计算（续）</vt:lpstr>
      <vt:lpstr>1.4.4 动作值函数的计算</vt:lpstr>
      <vt:lpstr>贝尔曼方程</vt:lpstr>
      <vt:lpstr>最优策略的数学表达</vt:lpstr>
      <vt:lpstr>1.4 最优策略---小结</vt:lpstr>
      <vt:lpstr>第一章 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人工智能原理</dc:title>
  <dc:creator>wu</dc:creator>
  <cp:lastModifiedBy>h w</cp:lastModifiedBy>
  <cp:revision>318</cp:revision>
  <dcterms:created xsi:type="dcterms:W3CDTF">2020-07-29T04:12:12Z</dcterms:created>
  <dcterms:modified xsi:type="dcterms:W3CDTF">2025-03-24T07:58:58Z</dcterms:modified>
</cp:coreProperties>
</file>