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51"/>
  </p:notesMasterIdLst>
  <p:sldIdLst>
    <p:sldId id="262" r:id="rId2"/>
    <p:sldId id="377" r:id="rId3"/>
    <p:sldId id="383" r:id="rId4"/>
    <p:sldId id="385" r:id="rId5"/>
    <p:sldId id="344" r:id="rId6"/>
    <p:sldId id="382" r:id="rId7"/>
    <p:sldId id="369" r:id="rId8"/>
    <p:sldId id="342" r:id="rId9"/>
    <p:sldId id="343" r:id="rId10"/>
    <p:sldId id="345" r:id="rId11"/>
    <p:sldId id="409" r:id="rId12"/>
    <p:sldId id="346" r:id="rId13"/>
    <p:sldId id="347" r:id="rId14"/>
    <p:sldId id="348" r:id="rId15"/>
    <p:sldId id="349" r:id="rId16"/>
    <p:sldId id="350" r:id="rId17"/>
    <p:sldId id="351" r:id="rId18"/>
    <p:sldId id="353" r:id="rId19"/>
    <p:sldId id="358" r:id="rId20"/>
    <p:sldId id="359" r:id="rId21"/>
    <p:sldId id="368" r:id="rId22"/>
    <p:sldId id="361" r:id="rId23"/>
    <p:sldId id="362" r:id="rId24"/>
    <p:sldId id="363" r:id="rId25"/>
    <p:sldId id="297"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4" r:id="rId41"/>
    <p:sldId id="425" r:id="rId42"/>
    <p:sldId id="426" r:id="rId43"/>
    <p:sldId id="386" r:id="rId44"/>
    <p:sldId id="387" r:id="rId45"/>
    <p:sldId id="388" r:id="rId46"/>
    <p:sldId id="389" r:id="rId47"/>
    <p:sldId id="390" r:id="rId48"/>
    <p:sldId id="408" r:id="rId49"/>
    <p:sldId id="38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7" d="100"/>
          <a:sy n="97" d="100"/>
        </p:scale>
        <p:origin x="60" y="324"/>
      </p:cViewPr>
      <p:guideLst/>
    </p:cSldViewPr>
  </p:slideViewPr>
  <p:notesTextViewPr>
    <p:cViewPr>
      <p:scale>
        <a:sx n="1" d="1"/>
        <a:sy n="1" d="1"/>
      </p:scale>
      <p:origin x="0" y="0"/>
    </p:cViewPr>
  </p:notesTextViewPr>
  <p:sorterViewPr>
    <p:cViewPr>
      <p:scale>
        <a:sx n="100" d="100"/>
        <a:sy n="100" d="100"/>
      </p:scale>
      <p:origin x="0" y="-1151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C72EF-BF4C-4067-9BF5-1AE99BC258A9}" type="datetimeFigureOut">
              <a:rPr lang="zh-CN" altLang="en-US" smtClean="0"/>
              <a:t>2025/3/24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68755-5886-4499-94BE-FFFC03BCC6B7}" type="slidenum">
              <a:rPr lang="zh-CN" altLang="en-US" smtClean="0"/>
              <a:t>‹#›</a:t>
            </a:fld>
            <a:endParaRPr lang="zh-CN" altLang="en-US"/>
          </a:p>
        </p:txBody>
      </p:sp>
    </p:spTree>
    <p:extLst>
      <p:ext uri="{BB962C8B-B14F-4D97-AF65-F5344CB8AC3E}">
        <p14:creationId xmlns:p14="http://schemas.microsoft.com/office/powerpoint/2010/main" val="725584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91594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卫强： 帮我把图片画成文本框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以前画过，可以搬过来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英文翻译成中文。</a:t>
                </a:r>
              </a:p>
              <a:p>
                <a:endParaRPr lang="en-US" altLang="zh-CN" dirty="0"/>
              </a:p>
              <a:p>
                <a:r>
                  <a:rPr lang="zh-CN" altLang="en-US" dirty="0"/>
                  <a:t>非终态为</a:t>
                </a:r>
                <a:r>
                  <a:rPr lang="en-US" altLang="zh-CN" dirty="0"/>
                  <a:t> </a:t>
                </a:r>
                <a:r>
                  <a:rPr lang="zh-CN" altLang="en-US" i="0">
                    <a:latin typeface="Cambria Math" panose="02040503050406030204" pitchFamily="18" charset="0"/>
                    <a:ea typeface="Cambria Math" panose="02040503050406030204" pitchFamily="18" charset="0"/>
                  </a:rPr>
                  <a:t>𝒮</a:t>
                </a:r>
                <a:r>
                  <a:rPr lang="en-US" altLang="zh-CN" dirty="0"/>
                  <a:t> = {1,2</a:t>
                </a:r>
                <a:r>
                  <a:rPr lang="zh-CN" altLang="en-US" dirty="0"/>
                  <a:t>，</a:t>
                </a:r>
                <a:r>
                  <a:rPr lang="en-US" altLang="zh-CN" dirty="0"/>
                  <a:t>3</a:t>
                </a:r>
                <a:r>
                  <a:rPr lang="zh-CN" altLang="en-US" dirty="0"/>
                  <a:t>，</a:t>
                </a:r>
                <a:r>
                  <a:rPr lang="en-US" altLang="zh-CN" dirty="0"/>
                  <a:t>4</a:t>
                </a:r>
                <a:r>
                  <a:rPr lang="zh-CN" altLang="en-US" dirty="0"/>
                  <a:t>， </a:t>
                </a:r>
                <a:r>
                  <a:rPr lang="en-US" altLang="zh-CN" dirty="0"/>
                  <a:t>5</a:t>
                </a:r>
                <a:r>
                  <a:rPr lang="zh-CN" altLang="en-US" dirty="0"/>
                  <a:t>， </a:t>
                </a:r>
                <a:r>
                  <a:rPr lang="en-US" altLang="zh-CN" dirty="0"/>
                  <a:t>… 14},</a:t>
                </a:r>
                <a:r>
                  <a:rPr lang="zh-CN" altLang="en-US" dirty="0"/>
                  <a:t>在所有状态转换中，直到达到终端状态，</a:t>
                </a:r>
                <a:r>
                  <a:rPr lang="zh-CN" altLang="en-US" sz="1200" dirty="0"/>
                  <a:t>奖励都是</a:t>
                </a:r>
                <a:r>
                  <a:rPr lang="en-US" altLang="zh-CN" sz="1200" dirty="0"/>
                  <a:t>-1</a:t>
                </a:r>
                <a:r>
                  <a:rPr lang="zh-CN" altLang="en-US" sz="1200" dirty="0"/>
                  <a:t>，概率</a:t>
                </a:r>
                <a:r>
                  <a:rPr lang="en-US" altLang="zh-CN" sz="1200" b="0" i="0">
                    <a:latin typeface="Cambria Math" panose="02040503050406030204" pitchFamily="18" charset="0"/>
                    <a:ea typeface="Cambria Math" panose="02040503050406030204" pitchFamily="18" charset="0"/>
                  </a:rPr>
                  <a:t>𝑝(𝑠^′,𝑟│𝑠,𝑎)</a:t>
                </a:r>
                <a:r>
                  <a:rPr lang="en-US" altLang="zh-CN" i="0">
                    <a:latin typeface="Cambria Math" panose="02040503050406030204" pitchFamily="18" charset="0"/>
                  </a:rPr>
                  <a:t>,</a:t>
                </a:r>
                <a:r>
                  <a:rPr lang="zh-CN" altLang="en-US" sz="1200" i="0" dirty="0">
                    <a:solidFill>
                      <a:prstClr val="black"/>
                    </a:solidFill>
                    <a:latin typeface="Cambria Math" panose="02040503050406030204" pitchFamily="18" charset="0"/>
                  </a:rPr>
                  <a:t>例如</a:t>
                </a:r>
                <a:r>
                  <a:rPr lang="en-US" altLang="zh-CN" i="0">
                    <a:latin typeface="Cambria Math" panose="02040503050406030204" pitchFamily="18" charset="0"/>
                  </a:rPr>
                  <a:t>:</a:t>
                </a:r>
                <a:r>
                  <a:rPr lang="en-US" altLang="zh-CN" sz="1200" b="0" i="0">
                    <a:latin typeface="Cambria Math" panose="02040503050406030204" pitchFamily="18" charset="0"/>
                    <a:ea typeface="Cambria Math" panose="02040503050406030204" pitchFamily="18" charset="0"/>
                  </a:rPr>
                  <a:t>𝑝(6,−1│5,𝑙𝑒𝑓𝑡)=1,</a:t>
                </a:r>
                <a:r>
                  <a:rPr lang="en-US" altLang="zh-CN" sz="1200" i="0">
                    <a:latin typeface="Cambria Math" panose="02040503050406030204" pitchFamily="18" charset="0"/>
                    <a:ea typeface="Cambria Math" panose="02040503050406030204" pitchFamily="18" charset="0"/>
                  </a:rPr>
                  <a:t>𝑝(</a:t>
                </a:r>
                <a:r>
                  <a:rPr lang="en-US" altLang="zh-CN" sz="1200" b="0" i="0">
                    <a:latin typeface="Cambria Math" panose="02040503050406030204" pitchFamily="18" charset="0"/>
                    <a:ea typeface="Cambria Math" panose="02040503050406030204" pitchFamily="18" charset="0"/>
                  </a:rPr>
                  <a:t>7</a:t>
                </a:r>
                <a:r>
                  <a:rPr lang="en-US" altLang="zh-CN" sz="1200" i="0">
                    <a:latin typeface="Cambria Math" panose="02040503050406030204" pitchFamily="18" charset="0"/>
                    <a:ea typeface="Cambria Math" panose="02040503050406030204" pitchFamily="18" charset="0"/>
                  </a:rPr>
                  <a:t>,−1│</a:t>
                </a:r>
                <a:r>
                  <a:rPr lang="en-US" altLang="zh-CN" sz="1200" b="0" i="0">
                    <a:latin typeface="Cambria Math" panose="02040503050406030204" pitchFamily="18" charset="0"/>
                    <a:ea typeface="Cambria Math" panose="02040503050406030204" pitchFamily="18" charset="0"/>
                  </a:rPr>
                  <a:t>7</a:t>
                </a:r>
                <a:r>
                  <a:rPr lang="en-US" altLang="zh-CN" sz="1200" i="0">
                    <a:latin typeface="Cambria Math" panose="02040503050406030204" pitchFamily="18" charset="0"/>
                    <a:ea typeface="Cambria Math" panose="02040503050406030204" pitchFamily="18" charset="0"/>
                  </a:rPr>
                  <a:t>,</a:t>
                </a:r>
                <a:r>
                  <a:rPr lang="en-US" altLang="zh-CN" sz="1200" b="0" i="0">
                    <a:latin typeface="Cambria Math" panose="02040503050406030204" pitchFamily="18" charset="0"/>
                    <a:ea typeface="Cambria Math" panose="02040503050406030204" pitchFamily="18" charset="0"/>
                  </a:rPr>
                  <a:t>𝑟𝑖𝑔ℎ𝑡)</a:t>
                </a:r>
                <a:r>
                  <a:rPr lang="en-US" altLang="zh-CN" sz="1200" i="0">
                    <a:latin typeface="Cambria Math" panose="02040503050406030204" pitchFamily="18" charset="0"/>
                    <a:ea typeface="Cambria Math" panose="02040503050406030204" pitchFamily="18" charset="0"/>
                  </a:rPr>
                  <a:t>=1</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终止态在网格图中用阴影表示（尽管在两个地方都显示了它，但它在形式上是一种状态）。 假设智能体上下左右移动的概率都是</a:t>
                </a:r>
                <a:r>
                  <a:rPr lang="en-US" altLang="zh-CN" dirty="0"/>
                  <a:t>1/4.</a:t>
                </a:r>
                <a:endParaRPr lang="zh-CN" altLang="en-US" dirty="0"/>
              </a:p>
            </p:txBody>
          </p:sp>
        </mc:Fallback>
      </mc:AlternateContent>
      <p:sp>
        <p:nvSpPr>
          <p:cNvPr id="4" name="灯片编号占位符 3"/>
          <p:cNvSpPr>
            <a:spLocks noGrp="1"/>
          </p:cNvSpPr>
          <p:nvPr>
            <p:ph type="sldNum" sz="quarter" idx="5"/>
          </p:nvPr>
        </p:nvSpPr>
        <p:spPr/>
        <p:txBody>
          <a:bodyPr/>
          <a:lstStyle/>
          <a:p>
            <a:fld id="{2263A04B-7322-49A4-BF02-FC1A81E6BC64}" type="slidenum">
              <a:rPr lang="zh-CN" altLang="en-US" smtClean="0"/>
              <a:t>13</a:t>
            </a:fld>
            <a:endParaRPr lang="zh-CN" altLang="en-US"/>
          </a:p>
        </p:txBody>
      </p:sp>
    </p:spTree>
    <p:extLst>
      <p:ext uri="{BB962C8B-B14F-4D97-AF65-F5344CB8AC3E}">
        <p14:creationId xmlns:p14="http://schemas.microsoft.com/office/powerpoint/2010/main" val="2055593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图左侧显示了通过迭代策略评估计算出的价值函数</a:t>
            </a:r>
            <a:r>
              <a:rPr lang="en-US" altLang="zh-CN" dirty="0" err="1"/>
              <a:t>fvkg</a:t>
            </a:r>
            <a:r>
              <a:rPr lang="zh-CN" altLang="en-US" dirty="0"/>
              <a:t>的顺序。最终估计实际上是</a:t>
            </a:r>
            <a:r>
              <a:rPr lang="en-US" altLang="zh-CN" dirty="0"/>
              <a:t>v</a:t>
            </a:r>
            <a:r>
              <a:rPr lang="zh-CN" altLang="en-US" dirty="0"/>
              <a:t>，在这种情况下，它为每种状态取反了预期的步数</a:t>
            </a:r>
          </a:p>
          <a:p>
            <a:r>
              <a:rPr lang="zh-CN" altLang="en-US" dirty="0"/>
              <a:t>该状态直到终止。</a:t>
            </a:r>
          </a:p>
        </p:txBody>
      </p:sp>
      <p:sp>
        <p:nvSpPr>
          <p:cNvPr id="4" name="灯片编号占位符 3"/>
          <p:cNvSpPr>
            <a:spLocks noGrp="1"/>
          </p:cNvSpPr>
          <p:nvPr>
            <p:ph type="sldNum" sz="quarter" idx="5"/>
          </p:nvPr>
        </p:nvSpPr>
        <p:spPr/>
        <p:txBody>
          <a:bodyPr/>
          <a:lstStyle/>
          <a:p>
            <a:fld id="{2263A04B-7322-49A4-BF02-FC1A81E6BC64}" type="slidenum">
              <a:rPr lang="zh-CN" altLang="en-US" smtClean="0"/>
              <a:t>14</a:t>
            </a:fld>
            <a:endParaRPr lang="zh-CN" altLang="en-US"/>
          </a:p>
        </p:txBody>
      </p:sp>
    </p:spTree>
    <p:extLst>
      <p:ext uri="{BB962C8B-B14F-4D97-AF65-F5344CB8AC3E}">
        <p14:creationId xmlns:p14="http://schemas.microsoft.com/office/powerpoint/2010/main" val="4167586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我们刚刚了解了如何使用为给定策略计算的价值函数来查找更好的策略。 在本视频中，我们将展示如何通过迭代评估和证明一系列策略来使用它来找到最佳策略。 在本视频的结尾，您将能够概述策略迭代算法，以找到最佳策略，了解策略与价值的共舞，策略迭代如何通过在评估策略与改进策略之间交替来达到最佳策略，并应用策略 迭代以计算最佳策略和最佳价值函数。</a:t>
                </a:r>
              </a:p>
              <a:p>
                <a:endParaRPr lang="zh-CN" altLang="en-US" dirty="0"/>
              </a:p>
            </p:txBody>
          </p:sp>
        </mc:Choice>
        <mc:Fallback xmlns="">
          <p:sp>
            <p:nvSpPr>
              <p:cNvPr id="3" name="备注占位符 2"/>
              <p:cNvSpPr>
                <a:spLocks noGrp="1"/>
              </p:cNvSpPr>
              <p:nvPr>
                <p:ph type="body" idx="1"/>
              </p:nvPr>
            </p:nvSpPr>
            <p:spPr/>
            <p:txBody>
              <a:bodyPr/>
              <a:lstStyle/>
              <a:p>
                <a:r>
                  <a:rPr lang="zh-CN" altLang="en-US" dirty="0"/>
                  <a:t>卫强： 本页做红方框的动画，一行一行解释程序如何运行。</a:t>
                </a:r>
                <a:endParaRPr lang="en-US" altLang="zh-CN" dirty="0"/>
              </a:p>
              <a:p>
                <a:endParaRPr lang="en-US" altLang="zh-CN" dirty="0"/>
              </a:p>
              <a:p>
                <a:r>
                  <a:rPr lang="zh-CN" altLang="en-US" dirty="0"/>
                  <a:t>大致思路：总共分为</a:t>
                </a:r>
                <a:r>
                  <a:rPr lang="en-US" altLang="zh-CN" dirty="0"/>
                  <a:t>3</a:t>
                </a:r>
                <a:r>
                  <a:rPr lang="zh-CN" altLang="en-US" dirty="0"/>
                  <a:t>个块。</a:t>
                </a:r>
                <a:r>
                  <a:rPr lang="en-US" altLang="zh-CN" dirty="0"/>
                  <a:t>1. </a:t>
                </a:r>
                <a:r>
                  <a:rPr lang="zh-CN" altLang="en-US" dirty="0"/>
                  <a:t>初始化。</a:t>
                </a:r>
                <a:r>
                  <a:rPr lang="en-US" altLang="zh-CN" dirty="0"/>
                  <a:t>2. </a:t>
                </a:r>
                <a:r>
                  <a:rPr lang="zh-CN" altLang="en-US" dirty="0"/>
                  <a:t>策略评估部分，本部分使用</a:t>
                </a:r>
                <a:r>
                  <a:rPr lang="zh-CN" altLang="en-US" sz="1200" b="1" i="0">
                    <a:latin typeface="Cambria Math" panose="02040503050406030204" pitchFamily="18" charset="0"/>
                  </a:rPr>
                  <a:t>𝒗</a:t>
                </a:r>
                <a:r>
                  <a:rPr lang="en-US" altLang="zh-CN" sz="1200" b="1" i="0">
                    <a:latin typeface="Cambria Math" panose="02040503050406030204" pitchFamily="18" charset="0"/>
                  </a:rPr>
                  <a:t>_</a:t>
                </a:r>
                <a:r>
                  <a:rPr lang="zh-CN" altLang="en-US" sz="1200" b="1" i="0">
                    <a:solidFill>
                      <a:srgbClr val="00B0F0"/>
                    </a:solidFill>
                    <a:latin typeface="Cambria Math" panose="02040503050406030204" pitchFamily="18" charset="0"/>
                  </a:rPr>
                  <a:t>𝝅 </a:t>
                </a:r>
                <a:r>
                  <a:rPr lang="zh-CN" altLang="en-US" sz="1200" b="1" i="0">
                    <a:latin typeface="Cambria Math" panose="02040503050406030204" pitchFamily="18" charset="0"/>
                  </a:rPr>
                  <a:t>(</a:t>
                </a:r>
                <a:r>
                  <a:rPr lang="zh-CN" altLang="en-US" sz="1200" b="1" i="0">
                    <a:solidFill>
                      <a:srgbClr val="FF0000"/>
                    </a:solidFill>
                    <a:latin typeface="Cambria Math" panose="02040503050406030204" pitchFamily="18" charset="0"/>
                  </a:rPr>
                  <a:t>𝒔</a:t>
                </a:r>
                <a:r>
                  <a:rPr lang="zh-CN" altLang="en-US" sz="1200" b="1" i="0">
                    <a:latin typeface="Cambria Math" panose="02040503050406030204" pitchFamily="18" charset="0"/>
                  </a:rPr>
                  <a:t>)=∑129_</a:t>
                </a:r>
                <a:r>
                  <a:rPr lang="en-US" altLang="zh-CN" sz="1200" b="1" i="0">
                    <a:latin typeface="Cambria Math" panose="02040503050406030204" pitchFamily="18" charset="0"/>
                  </a:rPr>
                  <a:t>s′</a:t>
                </a:r>
                <a:r>
                  <a:rPr lang="zh-CN" altLang="en-US" sz="1200" b="1" i="0">
                    <a:latin typeface="Cambria Math" panose="02040503050406030204" pitchFamily="18" charset="0"/>
                  </a:rPr>
                  <a:t>𝒓</a:t>
                </a:r>
                <a:r>
                  <a:rPr lang="zh-CN" altLang="en-US" sz="1200" b="1" i="0">
                    <a:solidFill>
                      <a:srgbClr val="FF0000"/>
                    </a:solidFill>
                    <a:latin typeface="Cambria Math" panose="02040503050406030204" pitchFamily="18" charset="0"/>
                  </a:rPr>
                  <a:t>▒├ </a:t>
                </a:r>
                <a:r>
                  <a:rPr lang="zh-CN" altLang="en-US" sz="1200" b="1" i="0">
                    <a:latin typeface="Cambria Math" panose="02040503050406030204" pitchFamily="18" charset="0"/>
                  </a:rPr>
                  <a:t>𝒑(𝒔^′,𝒓|𝒔,𝒂)[𝒓+𝜸</a:t>
                </a:r>
                <a:r>
                  <a:rPr lang="zh-CN" altLang="en-US" sz="1200" b="1" i="0">
                    <a:solidFill>
                      <a:srgbClr val="FF0000"/>
                    </a:solidFill>
                    <a:latin typeface="Cambria Math" panose="02040503050406030204" pitchFamily="18" charset="0"/>
                  </a:rPr>
                  <a:t>𝒗_𝝅 (𝒔^′)] </a:t>
                </a:r>
                <a:r>
                  <a:rPr lang="zh-CN" altLang="en-US" dirty="0"/>
                  <a:t>  和</a:t>
                </a:r>
                <a:r>
                  <a:rPr lang="en-US" altLang="zh-CN" dirty="0"/>
                  <a:t>delta</a:t>
                </a:r>
                <a:r>
                  <a:rPr lang="zh-CN" altLang="en-US" dirty="0"/>
                  <a:t>评估状态值。 </a:t>
                </a:r>
                <a:r>
                  <a:rPr lang="en-US" altLang="zh-CN" dirty="0"/>
                  <a:t>Delta</a:t>
                </a:r>
                <a:r>
                  <a:rPr lang="zh-CN" altLang="en-US" dirty="0"/>
                  <a:t>是状态值改变的绝对值。</a:t>
                </a:r>
                <a:endParaRPr lang="en-US" altLang="zh-CN" dirty="0"/>
              </a:p>
              <a:p>
                <a:r>
                  <a:rPr lang="en-US" altLang="zh-CN" dirty="0"/>
                  <a:t>3. </a:t>
                </a:r>
                <a:r>
                  <a:rPr lang="zh-CN" altLang="en-US" dirty="0"/>
                  <a:t>用贪婪方法求得策略， 如果策略发生改变，重新</a:t>
                </a:r>
                <a:r>
                  <a:rPr lang="en-US" altLang="zh-CN" dirty="0" err="1"/>
                  <a:t>goto</a:t>
                </a:r>
                <a:r>
                  <a:rPr lang="en-US" altLang="zh-CN" dirty="0"/>
                  <a:t> </a:t>
                </a:r>
                <a:r>
                  <a:rPr lang="zh-CN" altLang="en-US" dirty="0"/>
                  <a:t>策略评估部分。</a:t>
                </a:r>
              </a:p>
            </p:txBody>
          </p:sp>
        </mc:Fallback>
      </mc:AlternateContent>
      <p:sp>
        <p:nvSpPr>
          <p:cNvPr id="4" name="灯片编号占位符 3"/>
          <p:cNvSpPr>
            <a:spLocks noGrp="1"/>
          </p:cNvSpPr>
          <p:nvPr>
            <p:ph type="sldNum" sz="quarter" idx="5"/>
          </p:nvPr>
        </p:nvSpPr>
        <p:spPr/>
        <p:txBody>
          <a:bodyPr/>
          <a:lstStyle/>
          <a:p>
            <a:fld id="{2263A04B-7322-49A4-BF02-FC1A81E6BC64}" type="slidenum">
              <a:rPr lang="zh-CN" altLang="en-US" smtClean="0"/>
              <a:t>19</a:t>
            </a:fld>
            <a:endParaRPr lang="zh-CN" altLang="en-US"/>
          </a:p>
        </p:txBody>
      </p:sp>
    </p:spTree>
    <p:extLst>
      <p:ext uri="{BB962C8B-B14F-4D97-AF65-F5344CB8AC3E}">
        <p14:creationId xmlns:p14="http://schemas.microsoft.com/office/powerpoint/2010/main" val="1717658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3FDC2B-5EFB-40E1-BE8C-46A08D2F4BE2}" type="slidenum">
              <a:rPr lang="zh-CN" altLang="en-US" smtClean="0"/>
              <a:t>20</a:t>
            </a:fld>
            <a:endParaRPr lang="zh-CN" altLang="en-US"/>
          </a:p>
        </p:txBody>
      </p:sp>
    </p:spTree>
    <p:extLst>
      <p:ext uri="{BB962C8B-B14F-4D97-AF65-F5344CB8AC3E}">
        <p14:creationId xmlns:p14="http://schemas.microsoft.com/office/powerpoint/2010/main" val="324302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a:t>对于任意状态</a:t>
                </a:r>
                <a:r>
                  <a:rPr lang="en-US" altLang="zh-CN" dirty="0"/>
                  <a:t>s, </a:t>
                </a:r>
                <a:r>
                  <a:rPr lang="en-US" altLang="zh-CN" sz="1200" b="1" i="0">
                    <a:latin typeface="Cambria Math" panose="02040503050406030204" pitchFamily="18" charset="0"/>
                    <a:ea typeface="Cambria Math" panose="02040503050406030204" pitchFamily="18" charset="0"/>
                  </a:rPr>
                  <a:t>𝒔∈</a:t>
                </a:r>
                <a:r>
                  <a:rPr lang="zh-CN" altLang="en-US" sz="1200" b="1" i="0">
                    <a:latin typeface="Cambria Math" panose="02040503050406030204" pitchFamily="18" charset="0"/>
                    <a:ea typeface="Cambria Math" panose="02040503050406030204" pitchFamily="18" charset="0"/>
                  </a:rPr>
                  <a:t>𝓢</a:t>
                </a:r>
                <a:r>
                  <a:rPr lang="en-US" altLang="zh-CN" dirty="0"/>
                  <a:t>, </a:t>
                </a:r>
                <a:r>
                  <a:rPr lang="zh-CN" altLang="en-US" dirty="0"/>
                  <a:t>值迭代方法可以写为结合策略改进和截断的策略评估步骤：</a:t>
                </a:r>
                <a:endParaRPr lang="en-US" altLang="zh-CN" dirty="0"/>
              </a:p>
              <a:p>
                <a:endParaRPr lang="en-US" altLang="zh-CN" dirty="0"/>
              </a:p>
              <a:p>
                <a:r>
                  <a:rPr lang="zh-CN" altLang="en-US" dirty="0"/>
                  <a:t>对于任意</a:t>
                </a:r>
                <a:r>
                  <a:rPr lang="en-US" altLang="zh-CN" dirty="0"/>
                  <a:t>v0</a:t>
                </a:r>
                <a:r>
                  <a:rPr lang="zh-CN" altLang="en-US" dirty="0"/>
                  <a:t>，序列</a:t>
                </a:r>
                <a:r>
                  <a:rPr lang="en-US" altLang="zh-CN" dirty="0" err="1"/>
                  <a:t>vk</a:t>
                </a:r>
                <a:r>
                  <a:rPr lang="zh-CN" altLang="en-US" dirty="0"/>
                  <a:t>收敛于</a:t>
                </a:r>
                <a:r>
                  <a:rPr lang="en-US" altLang="zh-CN" dirty="0"/>
                  <a:t>v*</a:t>
                </a:r>
                <a:r>
                  <a:rPr lang="zh-CN" altLang="en-US" dirty="0"/>
                  <a:t>。</a:t>
                </a:r>
              </a:p>
            </p:txBody>
          </p:sp>
        </mc:Fallback>
      </mc:AlternateContent>
      <p:sp>
        <p:nvSpPr>
          <p:cNvPr id="4" name="灯片编号占位符 3"/>
          <p:cNvSpPr>
            <a:spLocks noGrp="1"/>
          </p:cNvSpPr>
          <p:nvPr>
            <p:ph type="sldNum" sz="quarter" idx="5"/>
          </p:nvPr>
        </p:nvSpPr>
        <p:spPr/>
        <p:txBody>
          <a:bodyPr/>
          <a:lstStyle/>
          <a:p>
            <a:fld id="{2263A04B-7322-49A4-BF02-FC1A81E6BC64}" type="slidenum">
              <a:rPr lang="zh-CN" altLang="en-US" smtClean="0"/>
              <a:t>22</a:t>
            </a:fld>
            <a:endParaRPr lang="zh-CN" altLang="en-US"/>
          </a:p>
        </p:txBody>
      </p:sp>
    </p:spTree>
    <p:extLst>
      <p:ext uri="{BB962C8B-B14F-4D97-AF65-F5344CB8AC3E}">
        <p14:creationId xmlns:p14="http://schemas.microsoft.com/office/powerpoint/2010/main" val="1036827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1697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25</a:t>
            </a:fld>
            <a:endParaRPr lang="zh-CN" altLang="en-US"/>
          </a:p>
        </p:txBody>
      </p:sp>
    </p:spTree>
    <p:extLst>
      <p:ext uri="{BB962C8B-B14F-4D97-AF65-F5344CB8AC3E}">
        <p14:creationId xmlns:p14="http://schemas.microsoft.com/office/powerpoint/2010/main" val="2630571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80572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28</a:t>
            </a:fld>
            <a:endParaRPr lang="zh-CN" altLang="en-US"/>
          </a:p>
        </p:txBody>
      </p:sp>
    </p:spTree>
    <p:extLst>
      <p:ext uri="{BB962C8B-B14F-4D97-AF65-F5344CB8AC3E}">
        <p14:creationId xmlns:p14="http://schemas.microsoft.com/office/powerpoint/2010/main" val="372037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29</a:t>
            </a:fld>
            <a:endParaRPr lang="zh-CN" altLang="en-US"/>
          </a:p>
        </p:txBody>
      </p:sp>
    </p:spTree>
    <p:extLst>
      <p:ext uri="{BB962C8B-B14F-4D97-AF65-F5344CB8AC3E}">
        <p14:creationId xmlns:p14="http://schemas.microsoft.com/office/powerpoint/2010/main" val="412728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机器学习的本质问题：优化问题；今天我们看看强化学习本质是什么，后面还要讲的深度学习，它的本质也是优化问题。</a:t>
            </a:r>
          </a:p>
        </p:txBody>
      </p:sp>
      <p:sp>
        <p:nvSpPr>
          <p:cNvPr id="4" name="灯片编号占位符 3"/>
          <p:cNvSpPr>
            <a:spLocks noGrp="1"/>
          </p:cNvSpPr>
          <p:nvPr>
            <p:ph type="sldNum" sz="quarter" idx="10"/>
          </p:nvPr>
        </p:nvSpPr>
        <p:spPr/>
        <p:txBody>
          <a:bodyPr/>
          <a:lstStyle/>
          <a:p>
            <a:fld id="{92D68755-5886-4499-94BE-FFFC03BCC6B7}" type="slidenum">
              <a:rPr lang="zh-CN" altLang="en-US" smtClean="0"/>
              <a:t>3</a:t>
            </a:fld>
            <a:endParaRPr lang="zh-CN" altLang="en-US"/>
          </a:p>
        </p:txBody>
      </p:sp>
    </p:spTree>
    <p:extLst>
      <p:ext uri="{BB962C8B-B14F-4D97-AF65-F5344CB8AC3E}">
        <p14:creationId xmlns:p14="http://schemas.microsoft.com/office/powerpoint/2010/main" val="1885334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30</a:t>
            </a:fld>
            <a:endParaRPr lang="zh-CN" altLang="en-US"/>
          </a:p>
        </p:txBody>
      </p:sp>
    </p:spTree>
    <p:extLst>
      <p:ext uri="{BB962C8B-B14F-4D97-AF65-F5344CB8AC3E}">
        <p14:creationId xmlns:p14="http://schemas.microsoft.com/office/powerpoint/2010/main" val="2374947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p>
            </p:txBody>
          </p:sp>
        </mc:Choice>
        <mc:Fallback xmlns="">
          <p:sp>
            <p:nvSpPr>
              <p:cNvPr id="3" name="备注占位符 2"/>
              <p:cNvSpPr>
                <a:spLocks noGrp="1"/>
              </p:cNvSpPr>
              <p:nvPr>
                <p:ph type="body" idx="1"/>
              </p:nvPr>
            </p:nvSpPr>
            <p:spPr/>
            <p:txBody>
              <a:bodyPr/>
              <a:lstStyle/>
              <a:p>
                <a:pPr/>
                <a:r>
                  <a:rPr lang="zh-CN" altLang="en-US" dirty="0"/>
                  <a:t>在按同策略更新的控制方法中，策略通常是软策略的，</a:t>
                </a:r>
                <a:r>
                  <a:rPr lang="zh-CN" altLang="en-US" sz="1200" b="1" i="0" dirty="0">
                    <a:latin typeface="Cambria Math" panose="02040503050406030204" pitchFamily="18" charset="0"/>
                  </a:rPr>
                  <a:t>即</a:t>
                </a:r>
                <a:r>
                  <a:rPr lang="en-US" altLang="zh-CN" sz="1200" b="1" i="0">
                    <a:latin typeface="Cambria Math" panose="02040503050406030204" pitchFamily="18" charset="0"/>
                    <a:ea typeface="Cambria Math" panose="02040503050406030204" pitchFamily="18" charset="0"/>
                  </a:rPr>
                  <a:t>∀𝒔∈</a:t>
                </a:r>
                <a:r>
                  <a:rPr lang="zh-CN" altLang="en-US" sz="1200" b="1" i="0">
                    <a:latin typeface="Cambria Math" panose="02040503050406030204" pitchFamily="18" charset="0"/>
                    <a:ea typeface="Cambria Math" panose="02040503050406030204" pitchFamily="18" charset="0"/>
                  </a:rPr>
                  <a:t>𝓢</a:t>
                </a:r>
                <a:r>
                  <a:rPr lang="en-US" altLang="zh-CN" sz="1200" b="1" i="0">
                    <a:latin typeface="Cambria Math" panose="02040503050406030204" pitchFamily="18" charset="0"/>
                    <a:ea typeface="Cambria Math" panose="02040503050406030204" pitchFamily="18" charset="0"/>
                  </a:rPr>
                  <a:t>,∀𝒂∈</a:t>
                </a:r>
                <a:r>
                  <a:rPr lang="zh-CN" altLang="en-US" sz="1200" b="1" i="0">
                    <a:latin typeface="Cambria Math" panose="02040503050406030204" pitchFamily="18" charset="0"/>
                    <a:ea typeface="Cambria Math" panose="02040503050406030204" pitchFamily="18" charset="0"/>
                  </a:rPr>
                  <a:t>𝓐</a:t>
                </a:r>
                <a:r>
                  <a:rPr lang="en-US" altLang="zh-CN" sz="1200" b="1" i="0">
                    <a:latin typeface="Cambria Math" panose="02040503050406030204" pitchFamily="18" charset="0"/>
                    <a:ea typeface="Cambria Math" panose="02040503050406030204" pitchFamily="18" charset="0"/>
                  </a:rPr>
                  <a:t>(𝒔),</a:t>
                </a:r>
                <a:r>
                  <a:rPr lang="zh-CN" altLang="en-US" sz="1200" b="1" i="0">
                    <a:latin typeface="Cambria Math" panose="02040503050406030204" pitchFamily="18" charset="0"/>
                  </a:rPr>
                  <a:t>𝝅(𝒂│</a:t>
                </a:r>
                <a:r>
                  <a:rPr lang="en-US" altLang="zh-CN" sz="1200" b="1" i="0">
                    <a:latin typeface="Cambria Math" panose="02040503050406030204" pitchFamily="18" charset="0"/>
                  </a:rPr>
                  <a:t>𝒔)</a:t>
                </a:r>
                <a:r>
                  <a:rPr lang="en-US" altLang="zh-CN" sz="1200" b="1" i="0">
                    <a:solidFill>
                      <a:srgbClr val="A24744"/>
                    </a:solidFill>
                    <a:latin typeface="Cambria Math" panose="02040503050406030204" pitchFamily="18" charset="0"/>
                  </a:rPr>
                  <a:t>&gt;𝟎, </a:t>
                </a:r>
                <a:r>
                  <a:rPr lang="zh-CN" altLang="en-US" sz="1200" dirty="0"/>
                  <a:t>但逐步趋于确定性的最优策略。</a:t>
                </a:r>
                <a:r>
                  <a:rPr lang="zh-CN" altLang="en-US" sz="1200" b="0" i="0"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软策略实际上是一个随机性策略，它和确定性策略的区别是什么呢？我们原先讲的确定性策略是从一个状态直接映射到一个确定性的动作。而随机性策略则给出一个状态下选择执行各个动作的概率。</a:t>
                </a:r>
                <a:endParaRPr lang="en-US" altLang="zh-CN" sz="1200" b="0" i="0" kern="1200" dirty="0">
                  <a:solidFill>
                    <a:schemeClr val="tx1"/>
                  </a:solidFill>
                  <a:effectLst/>
                  <a:latin typeface="+mn-lt"/>
                  <a:ea typeface="+mn-ea"/>
                  <a:cs typeface="+mn-cs"/>
                </a:endParaRPr>
              </a:p>
              <a:p>
                <a:pPr/>
                <a:endParaRPr lang="en-US" altLang="zh-CN" sz="1200" b="0" i="0" kern="1200" dirty="0">
                  <a:solidFill>
                    <a:schemeClr val="tx1"/>
                  </a:solidFill>
                  <a:effectLst/>
                  <a:latin typeface="+mn-lt"/>
                  <a:ea typeface="+mn-ea"/>
                  <a:cs typeface="+mn-cs"/>
                </a:endParaRPr>
              </a:p>
              <a:p>
                <a:pPr/>
                <a:r>
                  <a:rPr lang="zh-CN" altLang="en-US" sz="1200" b="0" i="0" kern="1200" dirty="0">
                    <a:solidFill>
                      <a:schemeClr val="tx1"/>
                    </a:solidFill>
                    <a:effectLst/>
                    <a:latin typeface="+mn-lt"/>
                    <a:ea typeface="+mn-ea"/>
                    <a:cs typeface="+mn-cs"/>
                  </a:rPr>
                  <a:t>首先，</a:t>
                </a:r>
                <a:r>
                  <a:rPr lang="zh-CN" altLang="en-US" dirty="0"/>
                  <a:t>我们在本节基于同策略的方法都将使用“</a:t>
                </a:r>
                <a:r>
                  <a:rPr lang="en-US" altLang="zh-CN" dirty="0"/>
                  <a:t>epsilon-</a:t>
                </a:r>
                <a:r>
                  <a:rPr lang="zh-CN" altLang="en-US" dirty="0"/>
                  <a:t>贪婪策略”</a:t>
                </a:r>
                <a:r>
                  <a:rPr lang="en-US" altLang="zh-CN" dirty="0"/>
                  <a:t>,</a:t>
                </a:r>
                <a:r>
                  <a:rPr lang="zh-CN" altLang="en-US" dirty="0"/>
                  <a:t>回忆我们以前讲的</a:t>
                </a:r>
                <a:r>
                  <a:rPr lang="en-US" altLang="zh-CN" dirty="0"/>
                  <a:t>epsilon-</a:t>
                </a:r>
                <a:r>
                  <a:rPr lang="zh-CN" altLang="en-US" dirty="0"/>
                  <a:t>贪婪的概念，</a:t>
                </a:r>
                <a:r>
                  <a:rPr lang="en-US" altLang="zh-CN" dirty="0"/>
                  <a:t>epsilon-</a:t>
                </a:r>
                <a:r>
                  <a:rPr lang="zh-CN" altLang="en-US" dirty="0"/>
                  <a:t>贪婪是指在某个状态</a:t>
                </a:r>
                <a:r>
                  <a:rPr lang="en-US" altLang="zh-CN" dirty="0"/>
                  <a:t>s</a:t>
                </a:r>
                <a:r>
                  <a:rPr lang="zh-CN" altLang="en-US" dirty="0"/>
                  <a:t>上，在</a:t>
                </a:r>
                <a:r>
                  <a:rPr lang="en-US" altLang="zh-CN" sz="1200" b="1" i="0">
                    <a:latin typeface="Cambria Math" panose="02040503050406030204" pitchFamily="18" charset="0"/>
                    <a:ea typeface="Cambria Math" panose="02040503050406030204" pitchFamily="18" charset="0"/>
                  </a:rPr>
                  <a:t>𝟏−</a:t>
                </a:r>
                <a:r>
                  <a:rPr lang="zh-CN" altLang="en-US" sz="1200" b="1" i="0">
                    <a:latin typeface="Cambria Math" panose="02040503050406030204" pitchFamily="18" charset="0"/>
                    <a:ea typeface="Cambria Math" panose="02040503050406030204" pitchFamily="18" charset="0"/>
                  </a:rPr>
                  <a:t>𝜺概率</a:t>
                </a:r>
                <a:r>
                  <a:rPr lang="zh-CN" altLang="en-US" dirty="0"/>
                  <a:t>下，算法选取具有最大估计操作值的操作，但有可能以接近</a:t>
                </a:r>
                <a:r>
                  <a:rPr lang="en-US" altLang="zh-CN" dirty="0"/>
                  <a:t>epsilon</a:t>
                </a:r>
                <a:r>
                  <a:rPr lang="zh-CN" altLang="en-US" dirty="0"/>
                  <a:t>的概率随机选择一个操作执行，也就是说非贪婪的每一个动作概率都是</a:t>
                </a:r>
                <a:r>
                  <a:rPr lang="en-US" altLang="zh-CN" dirty="0"/>
                  <a:t>epsilon/</a:t>
                </a:r>
                <a:r>
                  <a:rPr lang="zh-CN" altLang="en-US" dirty="0"/>
                  <a:t>在</a:t>
                </a:r>
                <a:r>
                  <a:rPr lang="en-US" altLang="zh-CN" dirty="0"/>
                  <a:t>s</a:t>
                </a:r>
                <a:r>
                  <a:rPr lang="zh-CN" altLang="en-US" dirty="0"/>
                  <a:t>上的可作的动作个数。因此，贪婪动作被执行的概率就是：</a:t>
                </a:r>
                <a:r>
                  <a:rPr lang="en-US" altLang="zh-CN" sz="1200" b="1" i="0">
                    <a:latin typeface="Cambria Math" panose="02040503050406030204" pitchFamily="18" charset="0"/>
                    <a:ea typeface="Cambria Math" panose="02040503050406030204" pitchFamily="18" charset="0"/>
                  </a:rPr>
                  <a:t>𝟏−</a:t>
                </a:r>
                <a:r>
                  <a:rPr lang="zh-CN" altLang="en-US" sz="1200" b="1" i="0">
                    <a:latin typeface="Cambria Math" panose="02040503050406030204" pitchFamily="18" charset="0"/>
                    <a:ea typeface="Cambria Math" panose="02040503050406030204" pitchFamily="18" charset="0"/>
                  </a:rPr>
                  <a:t>𝜺</a:t>
                </a:r>
                <a:r>
                  <a:rPr lang="en-US" altLang="zh-CN" sz="1200" b="1" i="0">
                    <a:latin typeface="Cambria Math" panose="02040503050406030204" pitchFamily="18" charset="0"/>
                    <a:ea typeface="Cambria Math" panose="02040503050406030204" pitchFamily="18" charset="0"/>
                  </a:rPr>
                  <a:t>+</a:t>
                </a:r>
                <a:r>
                  <a:rPr lang="zh-CN" altLang="en-US" sz="1200" b="1" i="0">
                    <a:latin typeface="Cambria Math" panose="02040503050406030204" pitchFamily="18" charset="0"/>
                    <a:ea typeface="Cambria Math" panose="02040503050406030204" pitchFamily="18" charset="0"/>
                  </a:rPr>
                  <a:t>𝜺</a:t>
                </a:r>
                <a:r>
                  <a:rPr lang="en-US" altLang="zh-CN" sz="1200" b="1" i="0">
                    <a:latin typeface="Cambria Math" panose="02040503050406030204" pitchFamily="18" charset="0"/>
                    <a:ea typeface="Cambria Math" panose="02040503050406030204" pitchFamily="18" charset="0"/>
                  </a:rPr>
                  <a:t>/|</a:t>
                </a:r>
                <a:r>
                  <a:rPr lang="zh-CN" altLang="en-US" sz="1200" b="1" i="0">
                    <a:latin typeface="Cambria Math" panose="02040503050406030204" pitchFamily="18" charset="0"/>
                    <a:ea typeface="Cambria Math" panose="02040503050406030204" pitchFamily="18" charset="0"/>
                  </a:rPr>
                  <a:t>𝓐</a:t>
                </a:r>
                <a:r>
                  <a:rPr lang="en-US" altLang="zh-CN" sz="1200" b="1" i="0">
                    <a:latin typeface="Cambria Math" panose="02040503050406030204" pitchFamily="18" charset="0"/>
                    <a:ea typeface="Cambria Math" panose="02040503050406030204" pitchFamily="18" charset="0"/>
                  </a:rPr>
                  <a:t>(𝒔)|</a:t>
                </a:r>
                <a:r>
                  <a:rPr lang="zh-CN" altLang="en-US" dirty="0"/>
                  <a:t>，因为贪婪动作也可能在</a:t>
                </a:r>
                <a:r>
                  <a:rPr lang="en-US" altLang="zh-CN" dirty="0"/>
                  <a:t>epsilon</a:t>
                </a:r>
                <a:r>
                  <a:rPr lang="zh-CN" altLang="en-US" dirty="0"/>
                  <a:t>的情况时，被随机执行，这种执行的概率与非贪婪动作执行的概率相同，所以我们把它再加到</a:t>
                </a:r>
                <a:r>
                  <a:rPr lang="en-US" altLang="zh-CN" dirty="0"/>
                  <a:t>1-epsilon</a:t>
                </a:r>
                <a:r>
                  <a:rPr lang="zh-CN" altLang="en-US" dirty="0"/>
                  <a:t>上。 </a:t>
                </a:r>
                <a:endParaRPr lang="en-US" altLang="zh-CN" dirty="0"/>
              </a:p>
              <a:p>
                <a:pPr/>
                <a:endParaRPr lang="en-US" altLang="zh-CN" dirty="0"/>
              </a:p>
              <a:p>
                <a:pPr/>
                <a:r>
                  <a:rPr lang="zh-CN" altLang="en-US" dirty="0"/>
                  <a:t>卫强：这里把公式做成动画形式。红色再强调一下。</a:t>
                </a:r>
                <a:endParaRPr lang="en-US" altLang="zh-CN" dirty="0"/>
              </a:p>
              <a:p>
                <a:pPr/>
                <a:endParaRPr lang="en-US" altLang="zh-CN" dirty="0"/>
              </a:p>
            </p:txBody>
          </p:sp>
        </mc:Fallback>
      </mc:AlternateContent>
      <p:sp>
        <p:nvSpPr>
          <p:cNvPr id="4" name="灯片编号占位符 3"/>
          <p:cNvSpPr>
            <a:spLocks noGrp="1"/>
          </p:cNvSpPr>
          <p:nvPr>
            <p:ph type="sldNum" sz="quarter" idx="5"/>
          </p:nvPr>
        </p:nvSpPr>
        <p:spPr/>
        <p:txBody>
          <a:bodyPr/>
          <a:lstStyle/>
          <a:p>
            <a:fld id="{2263A04B-7322-49A4-BF02-FC1A81E6BC64}" type="slidenum">
              <a:rPr lang="zh-CN" altLang="en-US" smtClean="0"/>
              <a:t>32</a:t>
            </a:fld>
            <a:endParaRPr lang="zh-CN" altLang="en-US"/>
          </a:p>
        </p:txBody>
      </p:sp>
    </p:spTree>
    <p:extLst>
      <p:ext uri="{BB962C8B-B14F-4D97-AF65-F5344CB8AC3E}">
        <p14:creationId xmlns:p14="http://schemas.microsoft.com/office/powerpoint/2010/main" val="867016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29625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33315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en-US" dirty="0"/>
                  <a:t>对于任意状态</a:t>
                </a:r>
                <a:r>
                  <a:rPr lang="en-US" altLang="zh-CN" dirty="0"/>
                  <a:t>s, </a:t>
                </a:r>
                <a:r>
                  <a:rPr lang="en-US" altLang="zh-CN" sz="1200" b="1" i="0">
                    <a:latin typeface="Cambria Math" panose="02040503050406030204" pitchFamily="18" charset="0"/>
                    <a:ea typeface="Cambria Math" panose="02040503050406030204" pitchFamily="18" charset="0"/>
                  </a:rPr>
                  <a:t>𝒔∈</a:t>
                </a:r>
                <a:r>
                  <a:rPr lang="zh-CN" altLang="en-US" sz="1200" b="1" i="0">
                    <a:latin typeface="Cambria Math" panose="02040503050406030204" pitchFamily="18" charset="0"/>
                    <a:ea typeface="Cambria Math" panose="02040503050406030204" pitchFamily="18" charset="0"/>
                  </a:rPr>
                  <a:t>𝓢</a:t>
                </a:r>
                <a:r>
                  <a:rPr lang="en-US" altLang="zh-CN" dirty="0"/>
                  <a:t>, </a:t>
                </a:r>
                <a:r>
                  <a:rPr lang="zh-CN" altLang="en-US" dirty="0"/>
                  <a:t>值迭代方法可以写为结合策略改进和截断的策略评估步骤：</a:t>
                </a:r>
                <a:endParaRPr lang="en-US" altLang="zh-CN" dirty="0"/>
              </a:p>
              <a:p>
                <a:endParaRPr lang="en-US" altLang="zh-CN" dirty="0"/>
              </a:p>
              <a:p>
                <a:r>
                  <a:rPr lang="zh-CN" altLang="en-US" dirty="0"/>
                  <a:t>对于任意</a:t>
                </a:r>
                <a:r>
                  <a:rPr lang="en-US" altLang="zh-CN" dirty="0"/>
                  <a:t>v0</a:t>
                </a:r>
                <a:r>
                  <a:rPr lang="zh-CN" altLang="en-US" dirty="0"/>
                  <a:t>，序列</a:t>
                </a:r>
                <a:r>
                  <a:rPr lang="en-US" altLang="zh-CN" dirty="0" err="1"/>
                  <a:t>vk</a:t>
                </a:r>
                <a:r>
                  <a:rPr lang="zh-CN" altLang="en-US" dirty="0"/>
                  <a:t>收敛于</a:t>
                </a:r>
                <a:r>
                  <a:rPr lang="en-US" altLang="zh-CN" dirty="0"/>
                  <a:t>v*</a:t>
                </a:r>
                <a:r>
                  <a:rPr lang="zh-CN" altLang="en-US" dirty="0"/>
                  <a:t>。</a:t>
                </a:r>
              </a:p>
            </p:txBody>
          </p:sp>
        </mc:Fallback>
      </mc:AlternateContent>
      <p:sp>
        <p:nvSpPr>
          <p:cNvPr id="4" name="灯片编号占位符 3"/>
          <p:cNvSpPr>
            <a:spLocks noGrp="1"/>
          </p:cNvSpPr>
          <p:nvPr>
            <p:ph type="sldNum" sz="quarter" idx="5"/>
          </p:nvPr>
        </p:nvSpPr>
        <p:spPr/>
        <p:txBody>
          <a:bodyPr/>
          <a:lstStyle/>
          <a:p>
            <a:fld id="{2263A04B-7322-49A4-BF02-FC1A81E6BC64}" type="slidenum">
              <a:rPr lang="zh-CN" altLang="en-US" smtClean="0"/>
              <a:t>38</a:t>
            </a:fld>
            <a:endParaRPr lang="zh-CN" altLang="en-US"/>
          </a:p>
        </p:txBody>
      </p:sp>
    </p:spTree>
    <p:extLst>
      <p:ext uri="{BB962C8B-B14F-4D97-AF65-F5344CB8AC3E}">
        <p14:creationId xmlns:p14="http://schemas.microsoft.com/office/powerpoint/2010/main" val="1178605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39</a:t>
            </a:fld>
            <a:endParaRPr lang="zh-CN" altLang="en-US"/>
          </a:p>
        </p:txBody>
      </p:sp>
    </p:spTree>
    <p:extLst>
      <p:ext uri="{BB962C8B-B14F-4D97-AF65-F5344CB8AC3E}">
        <p14:creationId xmlns:p14="http://schemas.microsoft.com/office/powerpoint/2010/main" val="3259559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63A04B-7322-49A4-BF02-FC1A81E6BC64}" type="slidenum">
              <a:rPr lang="zh-CN" altLang="en-US" smtClean="0"/>
              <a:t>40</a:t>
            </a:fld>
            <a:endParaRPr lang="zh-CN" altLang="en-US"/>
          </a:p>
        </p:txBody>
      </p:sp>
    </p:spTree>
    <p:extLst>
      <p:ext uri="{BB962C8B-B14F-4D97-AF65-F5344CB8AC3E}">
        <p14:creationId xmlns:p14="http://schemas.microsoft.com/office/powerpoint/2010/main" val="113708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1496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43</a:t>
            </a:fld>
            <a:endParaRPr lang="zh-CN" altLang="en-US"/>
          </a:p>
        </p:txBody>
      </p:sp>
    </p:spTree>
    <p:extLst>
      <p:ext uri="{BB962C8B-B14F-4D97-AF65-F5344CB8AC3E}">
        <p14:creationId xmlns:p14="http://schemas.microsoft.com/office/powerpoint/2010/main" val="131999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本页公式需要用公式编辑工具编辑。</a:t>
            </a:r>
          </a:p>
        </p:txBody>
      </p:sp>
      <p:sp>
        <p:nvSpPr>
          <p:cNvPr id="4" name="灯片编号占位符 3"/>
          <p:cNvSpPr>
            <a:spLocks noGrp="1"/>
          </p:cNvSpPr>
          <p:nvPr>
            <p:ph type="sldNum" sz="quarter" idx="5"/>
          </p:nvPr>
        </p:nvSpPr>
        <p:spPr/>
        <p:txBody>
          <a:bodyPr/>
          <a:lstStyle/>
          <a:p>
            <a:fld id="{C05EF4FB-88DC-462C-A9A6-5C36A29DB88D}" type="slidenum">
              <a:rPr lang="zh-CN" altLang="en-US" smtClean="0"/>
              <a:t>44</a:t>
            </a:fld>
            <a:endParaRPr lang="zh-CN" altLang="en-US"/>
          </a:p>
        </p:txBody>
      </p:sp>
    </p:spTree>
    <p:extLst>
      <p:ext uri="{BB962C8B-B14F-4D97-AF65-F5344CB8AC3E}">
        <p14:creationId xmlns:p14="http://schemas.microsoft.com/office/powerpoint/2010/main" val="140407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5</a:t>
            </a:fld>
            <a:endParaRPr lang="zh-CN" altLang="en-US"/>
          </a:p>
        </p:txBody>
      </p:sp>
    </p:spTree>
    <p:extLst>
      <p:ext uri="{BB962C8B-B14F-4D97-AF65-F5344CB8AC3E}">
        <p14:creationId xmlns:p14="http://schemas.microsoft.com/office/powerpoint/2010/main" val="193680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3FDC2B-5EFB-40E1-BE8C-46A08D2F4BE2}" type="slidenum">
              <a:rPr lang="zh-CN" altLang="en-US" smtClean="0"/>
              <a:t>46</a:t>
            </a:fld>
            <a:endParaRPr lang="zh-CN" altLang="en-US"/>
          </a:p>
        </p:txBody>
      </p:sp>
    </p:spTree>
    <p:extLst>
      <p:ext uri="{BB962C8B-B14F-4D97-AF65-F5344CB8AC3E}">
        <p14:creationId xmlns:p14="http://schemas.microsoft.com/office/powerpoint/2010/main" val="97737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47</a:t>
            </a:fld>
            <a:endParaRPr lang="zh-CN" altLang="en-US"/>
          </a:p>
        </p:txBody>
      </p:sp>
    </p:spTree>
    <p:extLst>
      <p:ext uri="{BB962C8B-B14F-4D97-AF65-F5344CB8AC3E}">
        <p14:creationId xmlns:p14="http://schemas.microsoft.com/office/powerpoint/2010/main" val="1361655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66432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07864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5A9CE1-EB40-4A8C-876F-26689E0A8D6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2576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9</a:t>
            </a:fld>
            <a:endParaRPr lang="zh-CN" altLang="en-US"/>
          </a:p>
        </p:txBody>
      </p:sp>
    </p:spTree>
    <p:extLst>
      <p:ext uri="{BB962C8B-B14F-4D97-AF65-F5344CB8AC3E}">
        <p14:creationId xmlns:p14="http://schemas.microsoft.com/office/powerpoint/2010/main" val="2704277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63A04B-7322-49A4-BF02-FC1A81E6BC64}" type="slidenum">
              <a:rPr lang="zh-CN" altLang="en-US" smtClean="0"/>
              <a:t>10</a:t>
            </a:fld>
            <a:endParaRPr lang="zh-CN" altLang="en-US"/>
          </a:p>
        </p:txBody>
      </p:sp>
    </p:spTree>
    <p:extLst>
      <p:ext uri="{BB962C8B-B14F-4D97-AF65-F5344CB8AC3E}">
        <p14:creationId xmlns:p14="http://schemas.microsoft.com/office/powerpoint/2010/main" val="2621873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2263A04B-7322-49A4-BF02-FC1A81E6BC64}" type="slidenum">
              <a:rPr lang="zh-CN" altLang="en-US" smtClean="0"/>
              <a:t>12</a:t>
            </a:fld>
            <a:endParaRPr lang="zh-CN" altLang="en-US"/>
          </a:p>
        </p:txBody>
      </p:sp>
    </p:spTree>
    <p:extLst>
      <p:ext uri="{BB962C8B-B14F-4D97-AF65-F5344CB8AC3E}">
        <p14:creationId xmlns:p14="http://schemas.microsoft.com/office/powerpoint/2010/main" val="136448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9190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r>
              <a:rPr lang="zh-CN" altLang="en-US"/>
              <a:t>第</a:t>
            </a:r>
            <a:fld id="{A7EB049D-2BDA-4100-846B-C83E7A7D8094}" type="slidenum">
              <a:rPr lang="zh-CN" altLang="en-US" smtClean="0"/>
              <a:pPr/>
              <a:t>‹#›</a:t>
            </a:fld>
            <a:r>
              <a:rPr lang="zh-CN" altLang="en-US"/>
              <a:t>页</a:t>
            </a:r>
            <a:endParaRPr lang="zh-CN" altLang="en-US" dirty="0"/>
          </a:p>
        </p:txBody>
      </p:sp>
      <p:sp>
        <p:nvSpPr>
          <p:cNvPr id="7" name="矩形 6">
            <a:extLst>
              <a:ext uri="{FF2B5EF4-FFF2-40B4-BE49-F238E27FC236}">
                <a16:creationId xmlns:a16="http://schemas.microsoft.com/office/drawing/2014/main" id="{32F328A9-5A40-4758-8E85-6705C92A7594}"/>
              </a:ext>
            </a:extLst>
          </p:cNvPr>
          <p:cNvSpPr/>
          <p:nvPr userDrawn="1"/>
        </p:nvSpPr>
        <p:spPr>
          <a:xfrm>
            <a:off x="1" y="365127"/>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8" name="直接连接符 7">
            <a:extLst>
              <a:ext uri="{FF2B5EF4-FFF2-40B4-BE49-F238E27FC236}">
                <a16:creationId xmlns:a16="http://schemas.microsoft.com/office/drawing/2014/main" id="{1AC933FB-EDAB-463B-8E57-C8147B5FDB08}"/>
              </a:ext>
            </a:extLst>
          </p:cNvPr>
          <p:cNvCxnSpPr>
            <a:cxnSpLocks/>
          </p:cNvCxnSpPr>
          <p:nvPr userDrawn="1"/>
        </p:nvCxnSpPr>
        <p:spPr>
          <a:xfrm>
            <a:off x="660401"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2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253785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388535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37467"/>
            <a:ext cx="11329260" cy="1325563"/>
          </a:xfrm>
        </p:spPr>
        <p:txBody>
          <a:bodyPr>
            <a:normAutofit/>
          </a:bodyPr>
          <a:lstStyle>
            <a:lvl1pPr>
              <a:defRPr sz="4400" b="1">
                <a:solidFill>
                  <a:srgbClr val="00B050"/>
                </a:solidFill>
                <a:latin typeface="楷体" panose="02010609060101010101" pitchFamily="49" charset="-122"/>
                <a:ea typeface="楷体" panose="02010609060101010101" pitchFamily="49"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latin typeface="华文楷体" panose="02010600040101010101" pitchFamily="2" charset="-122"/>
                <a:ea typeface="华文楷体" panose="02010600040101010101" pitchFamily="2" charset="-122"/>
              </a:defRPr>
            </a:lvl1pPr>
            <a:lvl2pPr>
              <a:defRPr sz="1800">
                <a:latin typeface="华文楷体" panose="02010600040101010101" pitchFamily="2" charset="-122"/>
                <a:ea typeface="华文楷体" panose="02010600040101010101" pitchFamily="2" charset="-122"/>
              </a:defRPr>
            </a:lvl2pPr>
            <a:lvl3pPr>
              <a:defRPr sz="1800">
                <a:latin typeface="华文楷体" panose="02010600040101010101" pitchFamily="2" charset="-122"/>
                <a:ea typeface="华文楷体" panose="02010600040101010101" pitchFamily="2" charset="-122"/>
              </a:defRPr>
            </a:lvl3pPr>
            <a:lvl4pPr>
              <a:defRPr sz="1350">
                <a:latin typeface="华文楷体" panose="02010600040101010101" pitchFamily="2" charset="-122"/>
                <a:ea typeface="华文楷体" panose="02010600040101010101" pitchFamily="2" charset="-122"/>
              </a:defRPr>
            </a:lvl4pPr>
            <a:lvl5pPr>
              <a:defRPr sz="12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矩形 3">
            <a:extLst>
              <a:ext uri="{FF2B5EF4-FFF2-40B4-BE49-F238E27FC236}">
                <a16:creationId xmlns:a16="http://schemas.microsoft.com/office/drawing/2014/main" id="{2473F16F-C8DC-400B-819E-A0F134F9F604}"/>
              </a:ext>
            </a:extLst>
          </p:cNvPr>
          <p:cNvSpPr/>
          <p:nvPr userDrawn="1"/>
        </p:nvSpPr>
        <p:spPr>
          <a:xfrm>
            <a:off x="1" y="365127"/>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id="{785D7D02-6FBA-439F-AAF9-825AA338F0EB}"/>
              </a:ext>
            </a:extLst>
          </p:cNvPr>
          <p:cNvCxnSpPr>
            <a:cxnSpLocks/>
          </p:cNvCxnSpPr>
          <p:nvPr userDrawn="1"/>
        </p:nvCxnSpPr>
        <p:spPr>
          <a:xfrm>
            <a:off x="660401"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25174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1561858" y="693329"/>
            <a:ext cx="1063014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userDrawn="1"/>
        </p:nvSpPr>
        <p:spPr>
          <a:xfrm>
            <a:off x="5078" y="7078"/>
            <a:ext cx="1710434" cy="7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6" name="Title 1"/>
          <p:cNvSpPr>
            <a:spLocks noGrp="1"/>
          </p:cNvSpPr>
          <p:nvPr>
            <p:ph type="title" hasCustomPrompt="1"/>
          </p:nvPr>
        </p:nvSpPr>
        <p:spPr>
          <a:xfrm>
            <a:off x="1715511" y="-2754"/>
            <a:ext cx="10223351" cy="696084"/>
          </a:xfrm>
        </p:spPr>
        <p:txBody>
          <a:bodyPr>
            <a:normAutofit/>
          </a:bodyPr>
          <a:lstStyle>
            <a:lvl1pPr>
              <a:defRPr sz="3600" b="1">
                <a:solidFill>
                  <a:srgbClr val="00B050"/>
                </a:solidFill>
                <a:latin typeface="楷体" panose="02010609060101010101" pitchFamily="49" charset="-122"/>
                <a:ea typeface="楷体" panose="02010609060101010101" pitchFamily="49" charset="-122"/>
              </a:defRPr>
            </a:lvl1pPr>
          </a:lstStyle>
          <a:p>
            <a:r>
              <a:rPr lang="en-US" dirty="0"/>
              <a:t>Click to edit Master title style</a:t>
            </a:r>
          </a:p>
        </p:txBody>
      </p:sp>
      <p:sp>
        <p:nvSpPr>
          <p:cNvPr id="7" name="Slide Number Placeholder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a:t>
            </a:fld>
            <a:r>
              <a:rPr lang="zh-CN" altLang="en-US"/>
              <a:t>页</a:t>
            </a:r>
            <a:endParaRPr lang="zh-CN" altLang="en-US" dirty="0"/>
          </a:p>
        </p:txBody>
      </p:sp>
    </p:spTree>
    <p:extLst>
      <p:ext uri="{BB962C8B-B14F-4D97-AF65-F5344CB8AC3E}">
        <p14:creationId xmlns:p14="http://schemas.microsoft.com/office/powerpoint/2010/main" val="2944471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a:t>第</a:t>
            </a:r>
            <a:fld id="{A7EB049D-2BDA-4100-846B-C83E7A7D8094}" type="slidenum">
              <a:rPr lang="zh-CN" altLang="en-US" smtClean="0"/>
              <a:pPr/>
              <a:t>‹#›</a:t>
            </a:fld>
            <a:r>
              <a:rPr lang="zh-CN" altLang="en-US"/>
              <a:t>页</a:t>
            </a:r>
            <a:endParaRPr lang="zh-CN" altLang="en-US" dirty="0"/>
          </a:p>
        </p:txBody>
      </p:sp>
      <p:cxnSp>
        <p:nvCxnSpPr>
          <p:cNvPr id="7" name="直接连接符 6">
            <a:extLst>
              <a:ext uri="{FF2B5EF4-FFF2-40B4-BE49-F238E27FC236}">
                <a16:creationId xmlns:a16="http://schemas.microsoft.com/office/drawing/2014/main" id="{C9E44AAB-F96B-4A6E-BE41-D4014D6D0B15}"/>
              </a:ext>
            </a:extLst>
          </p:cNvPr>
          <p:cNvCxnSpPr>
            <a:cxnSpLocks/>
          </p:cNvCxnSpPr>
          <p:nvPr userDrawn="1"/>
        </p:nvCxnSpPr>
        <p:spPr>
          <a:xfrm>
            <a:off x="660401" y="6318357"/>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98047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5" r:id="rId3"/>
    <p:sldLayoutId id="2147483746" r:id="rId4"/>
    <p:sldLayoutId id="2147483751" r:id="rId5"/>
    <p:sldLayoutId id="2147483752" r:id="rId6"/>
  </p:sldLayoutIdLst>
  <p:hf hdr="0" ftr="0" dt="0"/>
  <p:txStyles>
    <p:titleStyle>
      <a:lvl1pPr algn="l" defTabSz="914400" rtl="0" eaLnBrk="1" latinLnBrk="0" hangingPunct="1">
        <a:lnSpc>
          <a:spcPct val="90000"/>
        </a:lnSpc>
        <a:spcBef>
          <a:spcPct val="0"/>
        </a:spcBef>
        <a:buNone/>
        <a:defRPr sz="4400" b="1" kern="1200">
          <a:solidFill>
            <a:srgbClr val="00B050"/>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p"/>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10.png"/><Relationship Id="rId4" Type="http://schemas.openxmlformats.org/officeDocument/2006/relationships/image" Target="../media/image200.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271.png"/><Relationship Id="rId3" Type="http://schemas.openxmlformats.org/officeDocument/2006/relationships/image" Target="../media/image29.png"/><Relationship Id="rId7" Type="http://schemas.openxmlformats.org/officeDocument/2006/relationships/image" Target="../media/image31.png"/><Relationship Id="rId12" Type="http://schemas.openxmlformats.org/officeDocument/2006/relationships/image" Target="../media/image26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1.png"/><Relationship Id="rId10" Type="http://schemas.openxmlformats.org/officeDocument/2006/relationships/image" Target="../media/image34.png"/><Relationship Id="rId4" Type="http://schemas.openxmlformats.org/officeDocument/2006/relationships/image" Target="../media/image430.png"/><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70.png"/><Relationship Id="rId4" Type="http://schemas.openxmlformats.org/officeDocument/2006/relationships/image" Target="../media/image69.png"/></Relationships>
</file>

<file path=ppt/slides/_rels/slide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75.png"/><Relationship Id="rId4" Type="http://schemas.openxmlformats.org/officeDocument/2006/relationships/image" Target="../media/image74.png"/></Relationships>
</file>

<file path=ppt/slides/_rels/slide4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270.png"/><Relationship Id="rId7" Type="http://schemas.openxmlformats.org/officeDocument/2006/relationships/image" Target="../media/image310.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28.xml"/><Relationship Id="rId16"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300.png"/><Relationship Id="rId11" Type="http://schemas.openxmlformats.org/officeDocument/2006/relationships/image" Target="../media/image350.png"/><Relationship Id="rId5" Type="http://schemas.openxmlformats.org/officeDocument/2006/relationships/image" Target="../media/image290.png"/><Relationship Id="rId15" Type="http://schemas.openxmlformats.org/officeDocument/2006/relationships/image" Target="../media/image39.png"/><Relationship Id="rId10" Type="http://schemas.openxmlformats.org/officeDocument/2006/relationships/image" Target="../media/image340.png"/><Relationship Id="rId19" Type="http://schemas.openxmlformats.org/officeDocument/2006/relationships/image" Target="../media/image43.png"/><Relationship Id="rId4" Type="http://schemas.openxmlformats.org/officeDocument/2006/relationships/image" Target="../media/image280.png"/><Relationship Id="rId9" Type="http://schemas.openxmlformats.org/officeDocument/2006/relationships/image" Target="../media/image330.png"/><Relationship Id="rId14" Type="http://schemas.openxmlformats.org/officeDocument/2006/relationships/image" Target="../media/image3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250.png"/><Relationship Id="rId5" Type="http://schemas.openxmlformats.org/officeDocument/2006/relationships/image" Target="../media/image44.png"/><Relationship Id="rId4" Type="http://schemas.openxmlformats.org/officeDocument/2006/relationships/image" Target="../media/image431.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36ECB81E-B981-4CEF-8356-442322CDFB32}"/>
              </a:ext>
            </a:extLst>
          </p:cNvPr>
          <p:cNvSpPr txBox="1">
            <a:spLocks/>
          </p:cNvSpPr>
          <p:nvPr/>
        </p:nvSpPr>
        <p:spPr>
          <a:xfrm>
            <a:off x="1701567" y="4853199"/>
            <a:ext cx="8788866" cy="15052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Clr>
                <a:srgbClr val="FFC000"/>
              </a:buClr>
              <a:buSzPct val="80000"/>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CN" sz="4000" b="1" dirty="0">
              <a:latin typeface="+mj-lt"/>
            </a:endParaRPr>
          </a:p>
          <a:p>
            <a:r>
              <a:rPr lang="zh-CN" altLang="en-US" sz="4000" b="1" dirty="0">
                <a:latin typeface="+mj-lt"/>
              </a:rPr>
              <a:t> </a:t>
            </a:r>
          </a:p>
        </p:txBody>
      </p:sp>
      <p:sp>
        <p:nvSpPr>
          <p:cNvPr id="8" name="矩形 7">
            <a:extLst>
              <a:ext uri="{FF2B5EF4-FFF2-40B4-BE49-F238E27FC236}">
                <a16:creationId xmlns:a16="http://schemas.microsoft.com/office/drawing/2014/main" id="{C7F38092-996A-4213-9BAB-C07FDDF4E9E3}"/>
              </a:ext>
            </a:extLst>
          </p:cNvPr>
          <p:cNvSpPr/>
          <p:nvPr/>
        </p:nvSpPr>
        <p:spPr>
          <a:xfrm>
            <a:off x="0" y="0"/>
            <a:ext cx="12192000" cy="323289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t>人工智能实践</a:t>
            </a:r>
            <a:r>
              <a:rPr lang="en-US" altLang="zh-CN" sz="5400" b="1"/>
              <a:t>-</a:t>
            </a:r>
            <a:r>
              <a:rPr lang="zh-CN" altLang="en-US" sz="5400" b="1"/>
              <a:t>强化</a:t>
            </a:r>
            <a:r>
              <a:rPr lang="zh-CN" altLang="en-US" sz="5400" b="1" dirty="0"/>
              <a:t>学习板块</a:t>
            </a:r>
            <a:endParaRPr lang="en-US" altLang="zh-CN" sz="5400" b="1" dirty="0"/>
          </a:p>
          <a:p>
            <a:pPr algn="ctr"/>
            <a:r>
              <a:rPr lang="zh-CN" altLang="en-US" sz="5400" b="1" dirty="0"/>
              <a:t>第二章 </a:t>
            </a:r>
            <a:r>
              <a:rPr lang="en-US" altLang="zh-CN" sz="5400" b="1" dirty="0"/>
              <a:t>- </a:t>
            </a:r>
            <a:r>
              <a:rPr lang="zh-CN" altLang="en-US" sz="5400" b="1" dirty="0"/>
              <a:t>表格型求解算法</a:t>
            </a:r>
          </a:p>
        </p:txBody>
      </p:sp>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l="17774" t="21012" r="24884" b="-5112"/>
          <a:stretch/>
        </p:blipFill>
        <p:spPr>
          <a:xfrm>
            <a:off x="4944233" y="3973189"/>
            <a:ext cx="2298138" cy="732739"/>
          </a:xfrm>
          <a:prstGeom prst="rect">
            <a:avLst/>
          </a:prstGeom>
        </p:spPr>
      </p:pic>
    </p:spTree>
    <p:extLst>
      <p:ext uri="{BB962C8B-B14F-4D97-AF65-F5344CB8AC3E}">
        <p14:creationId xmlns:p14="http://schemas.microsoft.com/office/powerpoint/2010/main" val="168792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14BEF-AB81-4F1C-99CE-B4D3CF015CEC}"/>
              </a:ext>
            </a:extLst>
          </p:cNvPr>
          <p:cNvSpPr>
            <a:spLocks noGrp="1"/>
          </p:cNvSpPr>
          <p:nvPr>
            <p:ph type="title"/>
          </p:nvPr>
        </p:nvSpPr>
        <p:spPr/>
        <p:txBody>
          <a:bodyPr>
            <a:normAutofit/>
          </a:bodyPr>
          <a:lstStyle/>
          <a:p>
            <a:r>
              <a:rPr lang="en-US" altLang="zh-CN" dirty="0">
                <a:latin typeface="+mn-ea"/>
                <a:ea typeface="+mn-ea"/>
              </a:rPr>
              <a:t>2.1.2 </a:t>
            </a:r>
            <a:r>
              <a:rPr lang="zh-CN" altLang="en-US" dirty="0">
                <a:latin typeface="+mn-ea"/>
                <a:ea typeface="+mn-ea"/>
              </a:rPr>
              <a:t>采用动态规划的策略迭代</a:t>
            </a:r>
          </a:p>
        </p:txBody>
      </p:sp>
      <p:sp>
        <p:nvSpPr>
          <p:cNvPr id="3" name="内容占位符 2">
            <a:extLst>
              <a:ext uri="{FF2B5EF4-FFF2-40B4-BE49-F238E27FC236}">
                <a16:creationId xmlns:a16="http://schemas.microsoft.com/office/drawing/2014/main" id="{148DE815-E853-43CB-8C76-116C64D51E5F}"/>
              </a:ext>
            </a:extLst>
          </p:cNvPr>
          <p:cNvSpPr>
            <a:spLocks noGrp="1"/>
          </p:cNvSpPr>
          <p:nvPr>
            <p:ph sz="quarter" idx="1"/>
          </p:nvPr>
        </p:nvSpPr>
        <p:spPr/>
        <p:txBody>
          <a:bodyPr>
            <a:normAutofit/>
          </a:bodyPr>
          <a:lstStyle/>
          <a:p>
            <a:endParaRPr lang="en-US" altLang="zh-CN" dirty="0"/>
          </a:p>
          <a:p>
            <a:r>
              <a:rPr lang="zh-CN" altLang="en-US" dirty="0"/>
              <a:t>策略评估：观察奖励、计算策略的状态值函数（评估收益）</a:t>
            </a:r>
            <a:endParaRPr lang="en-US" altLang="zh-CN" dirty="0"/>
          </a:p>
          <a:p>
            <a:endParaRPr lang="en-US" altLang="zh-CN" dirty="0"/>
          </a:p>
          <a:p>
            <a:r>
              <a:rPr lang="zh-CN" altLang="en-US" dirty="0"/>
              <a:t>策略控制：迭代改进策略 ，目标是最高收益</a:t>
            </a:r>
            <a:endParaRPr lang="en-US" altLang="zh-CN" dirty="0"/>
          </a:p>
          <a:p>
            <a:endParaRPr lang="en-US" altLang="zh-CN" dirty="0"/>
          </a:p>
          <a:p>
            <a:pPr lvl="1"/>
            <a:r>
              <a:rPr lang="zh-CN" altLang="en-US" sz="2400" dirty="0"/>
              <a:t>迭代是修改策略以产生严格更好的新策略的途径</a:t>
            </a:r>
            <a:endParaRPr lang="en-US" altLang="zh-CN" sz="2400" dirty="0"/>
          </a:p>
          <a:p>
            <a:endParaRPr lang="en-US" altLang="zh-CN" sz="2400" dirty="0"/>
          </a:p>
          <a:p>
            <a:pPr lvl="1"/>
            <a:r>
              <a:rPr lang="zh-CN" altLang="en-US" sz="2400" dirty="0"/>
              <a:t>如果不能修改策略，说明没有严格比当前策略更好的策略。</a:t>
            </a:r>
            <a:endParaRPr lang="en-US" altLang="zh-CN" sz="2400" dirty="0"/>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10</a:t>
            </a:fld>
            <a:r>
              <a:rPr lang="zh-CN" altLang="en-US"/>
              <a:t>页</a:t>
            </a:r>
            <a:endParaRPr lang="zh-CN" altLang="en-US" dirty="0"/>
          </a:p>
        </p:txBody>
      </p:sp>
    </p:spTree>
    <p:extLst>
      <p:ext uri="{BB962C8B-B14F-4D97-AF65-F5344CB8AC3E}">
        <p14:creationId xmlns:p14="http://schemas.microsoft.com/office/powerpoint/2010/main" val="2207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迭代的简单理解</a:t>
            </a: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11</a:t>
            </a:fld>
            <a:r>
              <a:rPr lang="zh-CN" altLang="en-US"/>
              <a:t>页</a:t>
            </a:r>
            <a:endParaRPr lang="zh-CN" altLang="en-US" dirty="0"/>
          </a:p>
        </p:txBody>
      </p:sp>
      <p:sp>
        <p:nvSpPr>
          <p:cNvPr id="6" name="矩形 5"/>
          <p:cNvSpPr/>
          <p:nvPr/>
        </p:nvSpPr>
        <p:spPr>
          <a:xfrm>
            <a:off x="683904" y="962304"/>
            <a:ext cx="10847696" cy="1323439"/>
          </a:xfrm>
          <a:prstGeom prst="rect">
            <a:avLst/>
          </a:prstGeom>
          <a:solidFill>
            <a:schemeClr val="accent4">
              <a:lumMod val="20000"/>
              <a:lumOff val="80000"/>
            </a:schemeClr>
          </a:solidFill>
          <a:ln>
            <a:solidFill>
              <a:schemeClr val="accent1"/>
            </a:solidFill>
          </a:ln>
        </p:spPr>
        <p:txBody>
          <a:bodyPr wrap="square">
            <a:spAutoFit/>
          </a:bodyPr>
          <a:lstStyle/>
          <a:p>
            <a:r>
              <a:rPr lang="zh-CN" altLang="en-US" sz="4000" b="1" dirty="0">
                <a:solidFill>
                  <a:srgbClr val="4D4D4D"/>
                </a:solidFill>
                <a:latin typeface="楷体" panose="02010609060101010101" pitchFamily="49" charset="-122"/>
                <a:ea typeface="楷体" panose="02010609060101010101" pitchFamily="49" charset="-122"/>
              </a:rPr>
              <a:t>迭代是利用已知的、可能不准确的变量值，通过递推不断演进，得到变量更准确值的方法。</a:t>
            </a:r>
          </a:p>
        </p:txBody>
      </p:sp>
      <p:grpSp>
        <p:nvGrpSpPr>
          <p:cNvPr id="34" name="组合 33"/>
          <p:cNvGrpSpPr/>
          <p:nvPr/>
        </p:nvGrpSpPr>
        <p:grpSpPr>
          <a:xfrm>
            <a:off x="7142644" y="3220686"/>
            <a:ext cx="2514600" cy="2345384"/>
            <a:chOff x="1715511" y="3042886"/>
            <a:chExt cx="2514600" cy="2345384"/>
          </a:xfrm>
        </p:grpSpPr>
        <p:cxnSp>
          <p:nvCxnSpPr>
            <p:cNvPr id="8" name="直接箭头连接符 7"/>
            <p:cNvCxnSpPr/>
            <p:nvPr/>
          </p:nvCxnSpPr>
          <p:spPr>
            <a:xfrm>
              <a:off x="1715511" y="3042886"/>
              <a:ext cx="2514600" cy="106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2083957" y="4169000"/>
              <a:ext cx="2146154" cy="121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2" name="直接箭头连接符 11">
            <a:extLst>
              <a:ext uri="{FF2B5EF4-FFF2-40B4-BE49-F238E27FC236}">
                <a16:creationId xmlns:a16="http://schemas.microsoft.com/office/drawing/2014/main" id="{25E599CE-5574-47DC-9020-06FCCEDA8DE0}"/>
              </a:ext>
            </a:extLst>
          </p:cNvPr>
          <p:cNvCxnSpPr/>
          <p:nvPr/>
        </p:nvCxnSpPr>
        <p:spPr>
          <a:xfrm flipV="1">
            <a:off x="7329637" y="3498368"/>
            <a:ext cx="418012" cy="933995"/>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26FCEA7-97CB-4869-9643-7BFFB078E9DC}"/>
              </a:ext>
            </a:extLst>
          </p:cNvPr>
          <p:cNvCxnSpPr>
            <a:cxnSpLocks/>
          </p:cNvCxnSpPr>
          <p:nvPr/>
        </p:nvCxnSpPr>
        <p:spPr>
          <a:xfrm>
            <a:off x="7747649" y="3498367"/>
            <a:ext cx="496388" cy="164592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A1D5CC0-74B8-40FE-B28D-B3620A019314}"/>
              </a:ext>
            </a:extLst>
          </p:cNvPr>
          <p:cNvCxnSpPr>
            <a:cxnSpLocks/>
          </p:cNvCxnSpPr>
          <p:nvPr/>
        </p:nvCxnSpPr>
        <p:spPr>
          <a:xfrm flipV="1">
            <a:off x="8244037" y="3764851"/>
            <a:ext cx="193331" cy="137943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25C87BD-8A3A-4618-9F4A-BDD031D5DF97}"/>
              </a:ext>
            </a:extLst>
          </p:cNvPr>
          <p:cNvCxnSpPr/>
          <p:nvPr/>
        </p:nvCxnSpPr>
        <p:spPr>
          <a:xfrm>
            <a:off x="8441287" y="3772688"/>
            <a:ext cx="340941" cy="103849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EAC5339-8DC2-4744-9405-BCCA798C4694}"/>
              </a:ext>
            </a:extLst>
          </p:cNvPr>
          <p:cNvCxnSpPr/>
          <p:nvPr/>
        </p:nvCxnSpPr>
        <p:spPr>
          <a:xfrm flipV="1">
            <a:off x="8778307" y="3953934"/>
            <a:ext cx="109728" cy="84549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0A504E5-83E6-4579-885F-F2FCD23A5BDF}"/>
              </a:ext>
            </a:extLst>
          </p:cNvPr>
          <p:cNvCxnSpPr/>
          <p:nvPr/>
        </p:nvCxnSpPr>
        <p:spPr>
          <a:xfrm>
            <a:off x="8880198" y="3953935"/>
            <a:ext cx="227294" cy="65738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C0457D5-0DE4-4C54-A139-CD368BE0EEA9}"/>
              </a:ext>
            </a:extLst>
          </p:cNvPr>
          <p:cNvCxnSpPr>
            <a:cxnSpLocks/>
          </p:cNvCxnSpPr>
          <p:nvPr/>
        </p:nvCxnSpPr>
        <p:spPr>
          <a:xfrm flipV="1">
            <a:off x="9107491" y="4082277"/>
            <a:ext cx="109728" cy="52904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04BABF4-0458-4E99-BA93-ABD57F9A1E2B}"/>
              </a:ext>
            </a:extLst>
          </p:cNvPr>
          <p:cNvCxnSpPr/>
          <p:nvPr/>
        </p:nvCxnSpPr>
        <p:spPr>
          <a:xfrm>
            <a:off x="9217220" y="4082277"/>
            <a:ext cx="231213" cy="350085"/>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8" name="椭圆形标注 37"/>
          <p:cNvSpPr/>
          <p:nvPr/>
        </p:nvSpPr>
        <p:spPr>
          <a:xfrm>
            <a:off x="6804989" y="2599068"/>
            <a:ext cx="942660" cy="646153"/>
          </a:xfrm>
          <a:prstGeom prst="wedgeEllipseCallout">
            <a:avLst>
              <a:gd name="adj1" fmla="val 24487"/>
              <a:gd name="adj2" fmla="val 63297"/>
            </a:avLst>
          </a:prstGeom>
          <a:noFill/>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dirty="0">
                <a:latin typeface="楷体" panose="02010609060101010101" pitchFamily="49" charset="-122"/>
                <a:ea typeface="楷体" panose="02010609060101010101" pitchFamily="49" charset="-122"/>
              </a:rPr>
              <a:t>100</a:t>
            </a:r>
            <a:endParaRPr lang="zh-CN" altLang="en-US" sz="2400" b="1" dirty="0">
              <a:latin typeface="楷体" panose="02010609060101010101" pitchFamily="49" charset="-122"/>
              <a:ea typeface="楷体" panose="02010609060101010101" pitchFamily="49" charset="-122"/>
            </a:endParaRPr>
          </a:p>
        </p:txBody>
      </p:sp>
      <p:sp>
        <p:nvSpPr>
          <p:cNvPr id="39" name="椭圆形标注 38"/>
          <p:cNvSpPr/>
          <p:nvPr/>
        </p:nvSpPr>
        <p:spPr>
          <a:xfrm>
            <a:off x="7698298" y="5357292"/>
            <a:ext cx="762819" cy="545897"/>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a:latin typeface="楷体" panose="02010609060101010101" pitchFamily="49" charset="-122"/>
                <a:ea typeface="楷体" panose="02010609060101010101" pitchFamily="49" charset="-122"/>
              </a:rPr>
              <a:t>大</a:t>
            </a:r>
          </a:p>
        </p:txBody>
      </p:sp>
      <p:sp>
        <p:nvSpPr>
          <p:cNvPr id="40" name="椭圆形标注 39"/>
          <p:cNvSpPr/>
          <p:nvPr/>
        </p:nvSpPr>
        <p:spPr>
          <a:xfrm>
            <a:off x="7792514" y="2837745"/>
            <a:ext cx="942660" cy="646153"/>
          </a:xfrm>
          <a:prstGeom prst="wedgeEllipseCallout">
            <a:avLst>
              <a:gd name="adj1" fmla="val 24487"/>
              <a:gd name="adj2" fmla="val 63297"/>
            </a:avLst>
          </a:prstGeom>
          <a:noFill/>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dirty="0">
                <a:latin typeface="楷体" panose="02010609060101010101" pitchFamily="49" charset="-122"/>
                <a:ea typeface="楷体" panose="02010609060101010101" pitchFamily="49" charset="-122"/>
              </a:rPr>
              <a:t>50</a:t>
            </a:r>
            <a:endParaRPr lang="zh-CN" altLang="en-US" sz="2400" b="1" dirty="0">
              <a:latin typeface="楷体" panose="02010609060101010101" pitchFamily="49" charset="-122"/>
              <a:ea typeface="楷体" panose="02010609060101010101" pitchFamily="49" charset="-122"/>
            </a:endParaRPr>
          </a:p>
        </p:txBody>
      </p:sp>
      <p:sp>
        <p:nvSpPr>
          <p:cNvPr id="41" name="椭圆形标注 40"/>
          <p:cNvSpPr/>
          <p:nvPr/>
        </p:nvSpPr>
        <p:spPr>
          <a:xfrm>
            <a:off x="8518548" y="4961852"/>
            <a:ext cx="779694" cy="545897"/>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a:latin typeface="楷体" panose="02010609060101010101" pitchFamily="49" charset="-122"/>
                <a:ea typeface="楷体" panose="02010609060101010101" pitchFamily="49" charset="-122"/>
              </a:rPr>
              <a:t>大</a:t>
            </a:r>
          </a:p>
        </p:txBody>
      </p:sp>
      <p:sp>
        <p:nvSpPr>
          <p:cNvPr id="42" name="椭圆形标注 41"/>
          <p:cNvSpPr/>
          <p:nvPr/>
        </p:nvSpPr>
        <p:spPr>
          <a:xfrm>
            <a:off x="8745889" y="3186179"/>
            <a:ext cx="942660" cy="606536"/>
          </a:xfrm>
          <a:prstGeom prst="wedgeEllipseCallout">
            <a:avLst>
              <a:gd name="adj1" fmla="val 24487"/>
              <a:gd name="adj2" fmla="val 63297"/>
            </a:avLst>
          </a:prstGeom>
          <a:noFill/>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dirty="0">
                <a:latin typeface="楷体" panose="02010609060101010101" pitchFamily="49" charset="-122"/>
                <a:ea typeface="楷体" panose="02010609060101010101" pitchFamily="49" charset="-122"/>
              </a:rPr>
              <a:t>25</a:t>
            </a:r>
            <a:endParaRPr lang="zh-CN" altLang="en-US" sz="2400" b="1" dirty="0">
              <a:latin typeface="楷体" panose="02010609060101010101" pitchFamily="49" charset="-122"/>
              <a:ea typeface="楷体" panose="02010609060101010101" pitchFamily="49" charset="-122"/>
            </a:endParaRPr>
          </a:p>
        </p:txBody>
      </p:sp>
      <p:sp>
        <p:nvSpPr>
          <p:cNvPr id="43" name="椭圆形标注 42"/>
          <p:cNvSpPr/>
          <p:nvPr/>
        </p:nvSpPr>
        <p:spPr>
          <a:xfrm>
            <a:off x="9212229" y="4535607"/>
            <a:ext cx="783394" cy="545897"/>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a:latin typeface="楷体" panose="02010609060101010101" pitchFamily="49" charset="-122"/>
                <a:ea typeface="楷体" panose="02010609060101010101" pitchFamily="49" charset="-122"/>
              </a:rPr>
              <a:t>小</a:t>
            </a:r>
          </a:p>
        </p:txBody>
      </p:sp>
      <p:grpSp>
        <p:nvGrpSpPr>
          <p:cNvPr id="44" name="组合 43"/>
          <p:cNvGrpSpPr/>
          <p:nvPr/>
        </p:nvGrpSpPr>
        <p:grpSpPr>
          <a:xfrm>
            <a:off x="735085" y="3032000"/>
            <a:ext cx="3367928" cy="2578100"/>
            <a:chOff x="2775250" y="2866355"/>
            <a:chExt cx="3367928" cy="2578100"/>
          </a:xfrm>
        </p:grpSpPr>
        <p:pic>
          <p:nvPicPr>
            <p:cNvPr id="1026" name="Picture 2" descr="闹元宵之猜谜语"/>
            <p:cNvPicPr>
              <a:picLocks noChangeAspect="1" noChangeArrowheads="1"/>
            </p:cNvPicPr>
            <p:nvPr/>
          </p:nvPicPr>
          <p:blipFill rotWithShape="1">
            <a:blip r:embed="rId2">
              <a:extLst>
                <a:ext uri="{28A0092B-C50C-407E-A947-70E740481C1C}">
                  <a14:useLocalDpi xmlns:a14="http://schemas.microsoft.com/office/drawing/2010/main" val="0"/>
                </a:ext>
              </a:extLst>
            </a:blip>
            <a:srcRect t="45867"/>
            <a:stretch/>
          </p:blipFill>
          <p:spPr bwMode="auto">
            <a:xfrm>
              <a:off x="2809428" y="2866355"/>
              <a:ext cx="3333750" cy="2578100"/>
            </a:xfrm>
            <a:prstGeom prst="rect">
              <a:avLst/>
            </a:prstGeom>
            <a:noFill/>
            <a:extLst>
              <a:ext uri="{909E8E84-426E-40DD-AFC4-6F175D3DCCD1}">
                <a14:hiddenFill xmlns:a14="http://schemas.microsoft.com/office/drawing/2010/main">
                  <a:solidFill>
                    <a:srgbClr val="FFFFFF"/>
                  </a:solidFill>
                </a14:hiddenFill>
              </a:ext>
            </a:extLst>
          </p:spPr>
        </p:pic>
        <p:sp>
          <p:nvSpPr>
            <p:cNvPr id="37" name="椭圆形标注 36"/>
            <p:cNvSpPr/>
            <p:nvPr/>
          </p:nvSpPr>
          <p:spPr>
            <a:xfrm>
              <a:off x="5212985" y="3332722"/>
              <a:ext cx="848847" cy="642222"/>
            </a:xfrm>
            <a:prstGeom prst="wedgeEllipseCallout">
              <a:avLst>
                <a:gd name="adj1" fmla="val 24487"/>
                <a:gd name="adj2" fmla="val 63297"/>
              </a:avLst>
            </a:prstGeom>
            <a:solidFill>
              <a:schemeClr val="lt1"/>
            </a:solidFill>
            <a:ln>
              <a:solidFill>
                <a:srgbClr val="00B0F0"/>
              </a:solidFill>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zh-CN" altLang="en-US" sz="2400" b="1" dirty="0">
                  <a:latin typeface="楷体" panose="02010609060101010101" pitchFamily="49" charset="-122"/>
                  <a:ea typeface="楷体" panose="02010609060101010101" pitchFamily="49" charset="-122"/>
                </a:rPr>
                <a:t>好啊</a:t>
              </a:r>
            </a:p>
          </p:txBody>
        </p:sp>
        <p:sp>
          <p:nvSpPr>
            <p:cNvPr id="35" name="椭圆形标注 34"/>
            <p:cNvSpPr/>
            <p:nvPr/>
          </p:nvSpPr>
          <p:spPr>
            <a:xfrm>
              <a:off x="2775250" y="3204714"/>
              <a:ext cx="1134908" cy="770230"/>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b="1" dirty="0">
                  <a:latin typeface="楷体" panose="02010609060101010101" pitchFamily="49" charset="-122"/>
                  <a:ea typeface="楷体" panose="02010609060101010101" pitchFamily="49" charset="-122"/>
                </a:rPr>
                <a:t>猜数字？</a:t>
              </a:r>
            </a:p>
          </p:txBody>
        </p:sp>
      </p:grpSp>
      <p:grpSp>
        <p:nvGrpSpPr>
          <p:cNvPr id="46" name="组合 45"/>
          <p:cNvGrpSpPr/>
          <p:nvPr/>
        </p:nvGrpSpPr>
        <p:grpSpPr>
          <a:xfrm>
            <a:off x="8601883" y="2582829"/>
            <a:ext cx="2374902" cy="3105656"/>
            <a:chOff x="8601883" y="2582829"/>
            <a:chExt cx="2374902" cy="3105656"/>
          </a:xfrm>
        </p:grpSpPr>
        <p:sp>
          <p:nvSpPr>
            <p:cNvPr id="45" name="矩形 44"/>
            <p:cNvSpPr/>
            <p:nvPr/>
          </p:nvSpPr>
          <p:spPr>
            <a:xfrm>
              <a:off x="8601883" y="2582829"/>
              <a:ext cx="1389937" cy="51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solidFill>
                  <a:latin typeface="楷体" panose="02010609060101010101" pitchFamily="49" charset="-122"/>
                  <a:ea typeface="楷体" panose="02010609060101010101" pitchFamily="49" charset="-122"/>
                </a:rPr>
                <a:t>数值</a:t>
              </a:r>
            </a:p>
          </p:txBody>
        </p:sp>
        <p:sp>
          <p:nvSpPr>
            <p:cNvPr id="47" name="矩形 46"/>
            <p:cNvSpPr/>
            <p:nvPr/>
          </p:nvSpPr>
          <p:spPr>
            <a:xfrm>
              <a:off x="9586848" y="5169306"/>
              <a:ext cx="1389937" cy="51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solidFill>
                  <a:latin typeface="楷体" panose="02010609060101010101" pitchFamily="49" charset="-122"/>
                  <a:ea typeface="楷体" panose="02010609060101010101" pitchFamily="49" charset="-122"/>
                </a:rPr>
                <a:t>调整</a:t>
              </a:r>
            </a:p>
          </p:txBody>
        </p:sp>
      </p:grpSp>
      <p:grpSp>
        <p:nvGrpSpPr>
          <p:cNvPr id="51" name="组合 50"/>
          <p:cNvGrpSpPr/>
          <p:nvPr/>
        </p:nvGrpSpPr>
        <p:grpSpPr>
          <a:xfrm>
            <a:off x="9772627" y="3416448"/>
            <a:ext cx="1389937" cy="1392108"/>
            <a:chOff x="9772627" y="3416448"/>
            <a:chExt cx="1389937" cy="1392108"/>
          </a:xfrm>
        </p:grpSpPr>
        <p:sp>
          <p:nvSpPr>
            <p:cNvPr id="48" name="椭圆形标注 47"/>
            <p:cNvSpPr/>
            <p:nvPr/>
          </p:nvSpPr>
          <p:spPr>
            <a:xfrm>
              <a:off x="9785682" y="3416448"/>
              <a:ext cx="942660" cy="606536"/>
            </a:xfrm>
            <a:prstGeom prst="wedgeEllipseCallout">
              <a:avLst>
                <a:gd name="adj1" fmla="val 24487"/>
                <a:gd name="adj2" fmla="val 63297"/>
              </a:avLst>
            </a:prstGeom>
            <a:noFill/>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dirty="0">
                  <a:latin typeface="楷体" panose="02010609060101010101" pitchFamily="49" charset="-122"/>
                  <a:ea typeface="楷体" panose="02010609060101010101" pitchFamily="49" charset="-122"/>
                </a:rPr>
                <a:t>37</a:t>
              </a:r>
              <a:endParaRPr lang="zh-CN" altLang="en-US" sz="2400" b="1" dirty="0">
                <a:latin typeface="楷体" panose="02010609060101010101" pitchFamily="49" charset="-122"/>
                <a:ea typeface="楷体" panose="02010609060101010101" pitchFamily="49" charset="-122"/>
              </a:endParaRPr>
            </a:p>
          </p:txBody>
        </p:sp>
        <p:sp>
          <p:nvSpPr>
            <p:cNvPr id="49" name="矩形 48"/>
            <p:cNvSpPr/>
            <p:nvPr/>
          </p:nvSpPr>
          <p:spPr>
            <a:xfrm>
              <a:off x="9772627" y="4289377"/>
              <a:ext cx="1389937" cy="51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solidFill>
                  <a:latin typeface="楷体" panose="02010609060101010101" pitchFamily="49" charset="-122"/>
                  <a:ea typeface="楷体" panose="02010609060101010101" pitchFamily="49" charset="-122"/>
                </a:rPr>
                <a:t>…</a:t>
              </a:r>
              <a:endParaRPr lang="zh-CN" altLang="en-US" sz="3600" b="1" dirty="0">
                <a:solidFill>
                  <a:schemeClr val="tx1"/>
                </a:solidFill>
                <a:latin typeface="楷体" panose="02010609060101010101" pitchFamily="49" charset="-122"/>
                <a:ea typeface="楷体" panose="02010609060101010101" pitchFamily="49" charset="-122"/>
              </a:endParaRPr>
            </a:p>
          </p:txBody>
        </p:sp>
      </p:grpSp>
      <p:sp>
        <p:nvSpPr>
          <p:cNvPr id="50" name="文本框 49"/>
          <p:cNvSpPr txBox="1"/>
          <p:nvPr/>
        </p:nvSpPr>
        <p:spPr>
          <a:xfrm>
            <a:off x="2926993" y="5955009"/>
            <a:ext cx="8686800" cy="369332"/>
          </a:xfrm>
          <a:prstGeom prst="rect">
            <a:avLst/>
          </a:prstGeom>
          <a:noFill/>
        </p:spPr>
        <p:txBody>
          <a:bodyPr wrap="square" rtlCol="0">
            <a:spAutoFit/>
          </a:bodyPr>
          <a:lstStyle/>
          <a:p>
            <a:pPr algn="r"/>
            <a:r>
              <a:rPr lang="zh-CN" altLang="en-US" dirty="0"/>
              <a:t>图片来源：万素网（免费下载素材）</a:t>
            </a:r>
            <a:r>
              <a:rPr lang="en-US" altLang="zh-CN" dirty="0"/>
              <a:t>669pic.com</a:t>
            </a:r>
            <a:endParaRPr lang="zh-CN" altLang="en-US" dirty="0"/>
          </a:p>
        </p:txBody>
      </p:sp>
    </p:spTree>
    <p:extLst>
      <p:ext uri="{BB962C8B-B14F-4D97-AF65-F5344CB8AC3E}">
        <p14:creationId xmlns:p14="http://schemas.microsoft.com/office/powerpoint/2010/main" val="177228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200"/>
                                  </p:stCondLst>
                                  <p:childTnLst>
                                    <p:set>
                                      <p:cBhvr>
                                        <p:cTn id="33" dur="1" fill="hold">
                                          <p:stCondLst>
                                            <p:cond delay="0"/>
                                          </p:stCondLst>
                                        </p:cTn>
                                        <p:tgtEl>
                                          <p:spTgt spid="13"/>
                                        </p:tgtEl>
                                        <p:attrNameLst>
                                          <p:attrName>style.visibility</p:attrName>
                                        </p:attrNameLst>
                                      </p:cBhvr>
                                      <p:to>
                                        <p:strVal val="visible"/>
                                      </p:to>
                                    </p:set>
                                  </p:childTnLst>
                                </p:cTn>
                              </p:par>
                            </p:childTnLst>
                          </p:cTn>
                        </p:par>
                        <p:par>
                          <p:cTn id="34" fill="hold">
                            <p:stCondLst>
                              <p:cond delay="200"/>
                            </p:stCondLst>
                            <p:childTnLst>
                              <p:par>
                                <p:cTn id="35" presetID="1" presetClass="entr" presetSubtype="0" fill="hold" nodeType="afterEffect">
                                  <p:stCondLst>
                                    <p:cond delay="10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300"/>
                            </p:stCondLst>
                            <p:childTnLst>
                              <p:par>
                                <p:cTn id="38" presetID="1" presetClass="entr" presetSubtype="0" fill="hold" nodeType="afterEffect">
                                  <p:stCondLst>
                                    <p:cond delay="10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400"/>
                            </p:stCondLst>
                            <p:childTnLst>
                              <p:par>
                                <p:cTn id="41" presetID="1" presetClass="entr" presetSubtype="0" fill="hold" nodeType="afterEffect">
                                  <p:stCondLst>
                                    <p:cond delay="100"/>
                                  </p:stCondLst>
                                  <p:childTnLst>
                                    <p:set>
                                      <p:cBhvr>
                                        <p:cTn id="42" dur="1" fill="hold">
                                          <p:stCondLst>
                                            <p:cond delay="0"/>
                                          </p:stCondLst>
                                        </p:cTn>
                                        <p:tgtEl>
                                          <p:spTgt spid="16"/>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nodeType="afterEffect">
                                  <p:stCondLst>
                                    <p:cond delay="100"/>
                                  </p:stCondLst>
                                  <p:childTnLst>
                                    <p:set>
                                      <p:cBhvr>
                                        <p:cTn id="45" dur="1" fill="hold">
                                          <p:stCondLst>
                                            <p:cond delay="0"/>
                                          </p:stCondLst>
                                        </p:cTn>
                                        <p:tgtEl>
                                          <p:spTgt spid="17"/>
                                        </p:tgtEl>
                                        <p:attrNameLst>
                                          <p:attrName>style.visibility</p:attrName>
                                        </p:attrNameLst>
                                      </p:cBhvr>
                                      <p:to>
                                        <p:strVal val="visible"/>
                                      </p:to>
                                    </p:set>
                                  </p:childTnLst>
                                </p:cTn>
                              </p:par>
                            </p:childTnLst>
                          </p:cTn>
                        </p:par>
                        <p:par>
                          <p:cTn id="46" fill="hold">
                            <p:stCondLst>
                              <p:cond delay="600"/>
                            </p:stCondLst>
                            <p:childTnLst>
                              <p:par>
                                <p:cTn id="47" presetID="1" presetClass="entr" presetSubtype="0" fill="hold" nodeType="afterEffect">
                                  <p:stCondLst>
                                    <p:cond delay="100"/>
                                  </p:stCondLst>
                                  <p:childTnLst>
                                    <p:set>
                                      <p:cBhvr>
                                        <p:cTn id="48" dur="1" fill="hold">
                                          <p:stCondLst>
                                            <p:cond delay="0"/>
                                          </p:stCondLst>
                                        </p:cTn>
                                        <p:tgtEl>
                                          <p:spTgt spid="18"/>
                                        </p:tgtEl>
                                        <p:attrNameLst>
                                          <p:attrName>style.visibility</p:attrName>
                                        </p:attrNameLst>
                                      </p:cBhvr>
                                      <p:to>
                                        <p:strVal val="visible"/>
                                      </p:to>
                                    </p:set>
                                  </p:childTnLst>
                                </p:cTn>
                              </p:par>
                            </p:childTnLst>
                          </p:cTn>
                        </p:par>
                        <p:par>
                          <p:cTn id="49" fill="hold">
                            <p:stCondLst>
                              <p:cond delay="700"/>
                            </p:stCondLst>
                            <p:childTnLst>
                              <p:par>
                                <p:cTn id="50" presetID="1" presetClass="entr" presetSubtype="0" fill="hold" nodeType="afterEffect">
                                  <p:stCondLst>
                                    <p:cond delay="100"/>
                                  </p:stCondLst>
                                  <p:childTnLst>
                                    <p:set>
                                      <p:cBhvr>
                                        <p:cTn id="51" dur="1" fill="hold">
                                          <p:stCondLst>
                                            <p:cond delay="0"/>
                                          </p:stCondLst>
                                        </p:cTn>
                                        <p:tgtEl>
                                          <p:spTgt spid="19"/>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EA9DD-B162-4621-88F6-329A16ABDFAD}"/>
              </a:ext>
            </a:extLst>
          </p:cNvPr>
          <p:cNvSpPr>
            <a:spLocks noGrp="1"/>
          </p:cNvSpPr>
          <p:nvPr>
            <p:ph type="title"/>
          </p:nvPr>
        </p:nvSpPr>
        <p:spPr/>
        <p:txBody>
          <a:bodyPr>
            <a:normAutofit/>
          </a:bodyPr>
          <a:lstStyle/>
          <a:p>
            <a:r>
              <a:rPr lang="zh-CN" altLang="en-US" dirty="0">
                <a:latin typeface="+mn-ea"/>
                <a:ea typeface="+mn-ea"/>
              </a:rPr>
              <a:t>动态规划的迭代策略评估</a:t>
            </a:r>
          </a:p>
        </p:txBody>
      </p:sp>
      <p:sp>
        <p:nvSpPr>
          <p:cNvPr id="5" name="灯片编号占位符 4"/>
          <p:cNvSpPr>
            <a:spLocks noGrp="1"/>
          </p:cNvSpPr>
          <p:nvPr>
            <p:ph type="sldNum" sz="quarter" idx="4"/>
          </p:nvPr>
        </p:nvSpPr>
        <p:spPr/>
        <p:txBody>
          <a:bodyPr/>
          <a:lstStyle/>
          <a:p>
            <a:r>
              <a:rPr lang="zh-CN" altLang="en-US"/>
              <a:t>第</a:t>
            </a:r>
            <a:fld id="{A7EB049D-2BDA-4100-846B-C83E7A7D8094}" type="slidenum">
              <a:rPr lang="zh-CN" altLang="en-US" smtClean="0"/>
              <a:pPr/>
              <a:t>12</a:t>
            </a:fld>
            <a:r>
              <a:rPr lang="zh-CN" altLang="en-US"/>
              <a:t>页</a:t>
            </a:r>
            <a:endParaRPr lang="zh-CN" altLang="en-US" dirty="0"/>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2280280548"/>
                  </p:ext>
                </p:extLst>
              </p:nvPr>
            </p:nvGraphicFramePr>
            <p:xfrm>
              <a:off x="810293" y="1162503"/>
              <a:ext cx="10352314" cy="4904928"/>
            </p:xfrm>
            <a:graphic>
              <a:graphicData uri="http://schemas.openxmlformats.org/drawingml/2006/table">
                <a:tbl>
                  <a:tblPr firstRow="1" firstCol="1" bandRow="1"/>
                  <a:tblGrid>
                    <a:gridCol w="10352314">
                      <a:extLst>
                        <a:ext uri="{9D8B030D-6E8A-4147-A177-3AD203B41FA5}">
                          <a16:colId xmlns:a16="http://schemas.microsoft.com/office/drawing/2014/main" val="2322554924"/>
                        </a:ext>
                      </a:extLst>
                    </a:gridCol>
                  </a:tblGrid>
                  <a:tr h="416915">
                    <a:tc>
                      <a:txBody>
                        <a:bodyPr/>
                        <a:lstStyle/>
                        <a:p>
                          <a:pPr marL="457200" indent="-457200" algn="just" defTabSz="914400" rtl="0" eaLnBrk="1" latinLnBrk="0" hangingPunct="1">
                            <a:lnSpc>
                              <a:spcPts val="1575"/>
                            </a:lnSpc>
                            <a:spcAft>
                              <a:spcPts val="0"/>
                            </a:spcAft>
                            <a:buFont typeface="Arial" panose="020B0604020202020204" pitchFamily="34" charset="0"/>
                            <a:buChar char="•"/>
                          </a:pPr>
                          <a:r>
                            <a:rPr lang="zh-CN" altLang="en-US"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迭代策略评估算法</a:t>
                          </a:r>
                        </a:p>
                      </a:txBody>
                      <a:tcPr marL="68580" marR="68580" marT="144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AFF"/>
                        </a:solidFill>
                      </a:tcPr>
                    </a:tc>
                    <a:extLst>
                      <a:ext uri="{0D108BD9-81ED-4DB2-BD59-A6C34878D82A}">
                        <a16:rowId xmlns:a16="http://schemas.microsoft.com/office/drawing/2014/main" val="1047603562"/>
                      </a:ext>
                    </a:extLst>
                  </a:tr>
                  <a:tr h="3509479">
                    <a:tc>
                      <a:txBody>
                        <a:bodyPr/>
                        <a:lstStyle/>
                        <a:p>
                          <a:pPr algn="just">
                            <a:lnSpc>
                              <a:spcPct val="100000"/>
                            </a:lnSpc>
                            <a:spcAft>
                              <a:spcPts val="0"/>
                            </a:spcAft>
                          </a:pPr>
                          <a14:m>
                            <m:oMath xmlns:m="http://schemas.openxmlformats.org/officeDocument/2006/math">
                              <m:r>
                                <a:rPr lang="zh-CN" altLang="en-US" sz="2000" i="1" kern="100" smtClean="0">
                                  <a:effectLst/>
                                  <a:latin typeface="Cambria Math" panose="02040503050406030204" pitchFamily="18" charset="0"/>
                                  <a:ea typeface="Cambria Math" panose="02040503050406030204" pitchFamily="18" charset="0"/>
                                  <a:cs typeface="Times New Roman" panose="02020603050405020304" pitchFamily="18" charset="0"/>
                                </a:rPr>
                                <m:t>输入</m:t>
                              </m:r>
                              <m:r>
                                <m:rPr>
                                  <m:sty m:val="p"/>
                                </m:rPr>
                                <a:rPr lang="en-US" altLang="zh-CN" sz="2000" i="1" kern="100" smtClean="0">
                                  <a:effectLst/>
                                  <a:latin typeface="Cambria Math" panose="02040503050406030204" pitchFamily="18" charset="0"/>
                                  <a:ea typeface="Cambria Math" panose="02040503050406030204" pitchFamily="18" charset="0"/>
                                  <a:cs typeface="Times New Roman" panose="02020603050405020304" pitchFamily="18" charset="0"/>
                                </a:rPr>
                                <m:t>π</m:t>
                              </m:r>
                              <m:r>
                                <a:rPr lang="zh-CN" altLang="en-US" sz="2000" i="1" kern="100" smtClean="0">
                                  <a:effectLst/>
                                  <a:latin typeface="Cambria Math" panose="02040503050406030204" pitchFamily="18" charset="0"/>
                                  <a:ea typeface="Cambria Math" panose="02040503050406030204" pitchFamily="18" charset="0"/>
                                  <a:cs typeface="Times New Roman" panose="02020603050405020304" pitchFamily="18" charset="0"/>
                                </a:rPr>
                                <m:t>作为</m:t>
                              </m:r>
                            </m:oMath>
                          </a14:m>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要评估的策略</a:t>
                          </a:r>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00000"/>
                            </a:lnSpc>
                            <a:spcAft>
                              <a:spcPts val="0"/>
                            </a:spcAft>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当</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kern="100" baseline="300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，初始化一个数组</a:t>
                          </a:r>
                          <a14:m>
                            <m:oMath xmlns:m="http://schemas.openxmlformats.org/officeDocument/2006/math">
                              <m:r>
                                <a:rPr lang="en-US" altLang="zh-CN" sz="2000" b="0" i="1" kern="100" smtClean="0">
                                  <a:solidFill>
                                    <a:srgbClr val="836967"/>
                                  </a:solidFill>
                                  <a:effectLst/>
                                  <a:latin typeface="Cambria Math" panose="02040503050406030204" pitchFamily="18" charset="0"/>
                                </a:rPr>
                                <m:t>𝑉</m:t>
                              </m:r>
                              <m:d>
                                <m:dPr>
                                  <m:ctrlPr>
                                    <a:rPr lang="en-US" altLang="zh-CN" sz="2000" i="1" kern="100" smtClean="0">
                                      <a:solidFill>
                                        <a:srgbClr val="836967"/>
                                      </a:solidFill>
                                      <a:effectLst/>
                                      <a:latin typeface="Cambria Math" panose="02040503050406030204" pitchFamily="18" charset="0"/>
                                    </a:rPr>
                                  </m:ctrlPr>
                                </m:dPr>
                                <m:e>
                                  <m:r>
                                    <a:rPr lang="en-US" altLang="zh-CN" sz="2000" i="1" kern="100" smtClean="0">
                                      <a:effectLst/>
                                      <a:latin typeface="Cambria Math" panose="02040503050406030204" pitchFamily="18" charset="0"/>
                                    </a:rPr>
                                    <m:t>𝑠</m:t>
                                  </m:r>
                                </m:e>
                              </m:d>
                            </m:oMath>
                          </a14:m>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=0</a:t>
                          </a:r>
                        </a:p>
                        <a:p>
                          <a:pPr marL="0" algn="just" defTabSz="914400" rtl="0" eaLnBrk="1" latinLnBrk="0" hangingPunct="1">
                            <a:lnSpc>
                              <a:spcPct val="100000"/>
                            </a:lnSpc>
                            <a:spcAft>
                              <a:spcPts val="0"/>
                            </a:spcAft>
                          </a:pPr>
                          <a:r>
                            <a:rPr lang="en-US" sz="2000" b="1"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repeat:</a:t>
                          </a:r>
                        </a:p>
                        <a:p>
                          <a:pPr algn="just">
                            <a:lnSpc>
                              <a:spcPct val="100000"/>
                            </a:lnSpc>
                            <a:spcAft>
                              <a:spcPts val="0"/>
                            </a:spcAft>
                          </a:pPr>
                          <a14:m>
                            <m:oMathPara xmlns:m="http://schemas.openxmlformats.org/officeDocument/2006/math">
                              <m:oMathParaPr>
                                <m:jc m:val="left"/>
                              </m:oMathParaPr>
                              <m:oMath xmlns:m="http://schemas.openxmlformats.org/officeDocument/2006/math">
                                <m:r>
                                  <a:rPr lang="en-US" altLang="zh-CN" sz="2000" b="0" i="1" kern="100" dirty="0" smtClean="0">
                                    <a:effectLst/>
                                    <a:latin typeface="Cambria Math" panose="02040503050406030204" pitchFamily="18" charset="0"/>
                                  </a:rPr>
                                  <m:t>    </m:t>
                                </m:r>
                                <m:d>
                                  <m:dPr>
                                    <m:ctrlPr>
                                      <a:rPr lang="en-US" altLang="zh-CN" sz="2000" b="0" i="1" kern="100" dirty="0" smtClean="0">
                                        <a:effectLst/>
                                        <a:latin typeface="Cambria Math" panose="02040503050406030204" pitchFamily="18" charset="0"/>
                                      </a:rPr>
                                    </m:ctrlPr>
                                  </m:dPr>
                                  <m:e>
                                    <m:r>
                                      <m:rPr>
                                        <m:sty m:val="p"/>
                                      </m:rPr>
                                      <a:rPr lang="en-US" altLang="zh-CN" sz="2000" b="0" i="1" kern="100" dirty="0" smtClean="0">
                                        <a:effectLst/>
                                        <a:latin typeface="Cambria Math" panose="02040503050406030204" pitchFamily="18" charset="0"/>
                                      </a:rPr>
                                      <m:t>a</m:t>
                                    </m:r>
                                  </m:e>
                                </m:d>
                                <m:r>
                                  <m:rPr>
                                    <m:sty m:val="p"/>
                                  </m:rPr>
                                  <a:rPr lang="en-US" altLang="zh-CN" sz="2000" kern="100" dirty="0" smtClean="0">
                                    <a:effectLst/>
                                    <a:latin typeface="Cambria Math" panose="02040503050406030204" pitchFamily="18" charset="0"/>
                                  </a:rPr>
                                  <m:t>Δ</m:t>
                                </m:r>
                                <m:r>
                                  <a:rPr lang="en-US" altLang="zh-CN" sz="20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0" kern="100" dirty="0" smtClean="0">
                                    <a:effectLst/>
                                    <a:latin typeface="Cambria Math" panose="02040503050406030204" pitchFamily="18" charset="0"/>
                                  </a:rPr>
                                  <m:t>0</m:t>
                                </m:r>
                              </m:oMath>
                            </m:oMathPara>
                          </a14:m>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00000"/>
                            </a:lnSpc>
                            <a:spcAft>
                              <a:spcPts val="0"/>
                            </a:spcAft>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  </a:t>
                          </a:r>
                          <a14:m>
                            <m:oMath xmlns:m="http://schemas.openxmlformats.org/officeDocument/2006/math">
                              <m:r>
                                <m:rPr>
                                  <m:nor/>
                                </m:rPr>
                                <a:rPr lang="en-US" altLang="zh-CN" sz="2000" b="0" i="0" kern="100" dirty="0" smtClean="0">
                                  <a:solidFill>
                                    <a:schemeClr val="tx1"/>
                                  </a:solidFill>
                                  <a:effectLst/>
                                  <a:latin typeface="Cambria Math" panose="02040503050406030204" pitchFamily="18" charset="0"/>
                                  <a:ea typeface="+mn-ea"/>
                                  <a:cs typeface="+mn-cs"/>
                                </a:rPr>
                                <m:t>(</m:t>
                              </m:r>
                              <m:r>
                                <m:rPr>
                                  <m:nor/>
                                </m:rPr>
                                <a:rPr lang="en-US" altLang="zh-CN" sz="2000" b="0" i="0" kern="100" dirty="0" smtClean="0">
                                  <a:solidFill>
                                    <a:schemeClr val="tx1"/>
                                  </a:solidFill>
                                  <a:effectLst/>
                                  <a:latin typeface="Cambria Math" panose="02040503050406030204" pitchFamily="18" charset="0"/>
                                  <a:ea typeface="+mn-ea"/>
                                  <a:cs typeface="+mn-cs"/>
                                </a:rPr>
                                <m:t>b</m:t>
                              </m:r>
                              <m:r>
                                <m:rPr>
                                  <m:nor/>
                                </m:rPr>
                                <a:rPr lang="en-US" altLang="zh-CN" sz="2000" b="0" i="0" kern="100" dirty="0" smtClean="0">
                                  <a:solidFill>
                                    <a:schemeClr val="tx1"/>
                                  </a:solidFill>
                                  <a:effectLst/>
                                  <a:latin typeface="Cambria Math" panose="02040503050406030204" pitchFamily="18" charset="0"/>
                                  <a:ea typeface="+mn-ea"/>
                                  <a:cs typeface="+mn-cs"/>
                                </a:rPr>
                                <m:t>)</m:t>
                              </m:r>
                            </m:oMath>
                          </a14:m>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for</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每一个</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s</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S </a:t>
                          </a: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do</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a:t>
                          </a:r>
                        </a:p>
                        <a:p>
                          <a:pPr algn="just">
                            <a:lnSpc>
                              <a:spcPct val="100000"/>
                            </a:lnSpc>
                            <a:spcAft>
                              <a:spcPts val="0"/>
                            </a:spcAft>
                          </a:pPr>
                          <a14:m>
                            <m:oMathPara xmlns:m="http://schemas.openxmlformats.org/officeDocument/2006/math">
                              <m:oMathParaPr>
                                <m:jc m:val="left"/>
                              </m:oMathParaPr>
                              <m:oMath xmlns:m="http://schemas.openxmlformats.org/officeDocument/2006/math">
                                <m:r>
                                  <a:rPr lang="en-US" altLang="zh-CN" sz="2000" b="0" i="1" kern="100" dirty="0" smtClean="0">
                                    <a:effectLst/>
                                    <a:latin typeface="Cambria Math" panose="02040503050406030204" pitchFamily="18" charset="0"/>
                                  </a:rPr>
                                  <m:t>           </m:t>
                                </m:r>
                                <m:r>
                                  <a:rPr lang="en-US" altLang="zh-CN" sz="2000" i="1" kern="100" dirty="0" smtClean="0">
                                    <a:effectLst/>
                                    <a:latin typeface="Cambria Math" panose="02040503050406030204" pitchFamily="18" charset="0"/>
                                  </a:rPr>
                                  <m:t>𝜈</m:t>
                                </m:r>
                                <m:r>
                                  <a:rPr lang="en-US" altLang="zh-CN" sz="2000" i="1" kern="100" smtClean="0">
                                    <a:effectLst/>
                                    <a:latin typeface="Cambria Math" panose="02040503050406030204" pitchFamily="18" charset="0"/>
                                    <a:ea typeface="宋体" panose="02010600030101010101" pitchFamily="2" charset="-122"/>
                                    <a:cs typeface="Times New Roman" panose="02020603050405020304" pitchFamily="18" charset="0"/>
                                  </a:rPr>
                                  <m:t>←</m:t>
                                </m:r>
                                <m:r>
                                  <m:rPr>
                                    <m:nor/>
                                  </m:rPr>
                                  <a:rPr lang="en-US" altLang="zh-CN" sz="2000" kern="100" dirty="0" smtClean="0">
                                    <a:effectLst/>
                                    <a:latin typeface="宋体" panose="02010600030101010101" pitchFamily="2" charset="-122"/>
                                    <a:ea typeface="宋体" panose="02010600030101010101" pitchFamily="2" charset="-122"/>
                                    <a:cs typeface="Times New Roman" panose="02020603050405020304" pitchFamily="18" charset="0"/>
                                  </a:rPr>
                                  <m:t>V</m:t>
                                </m:r>
                                <m:d>
                                  <m:dPr>
                                    <m:ctrlPr>
                                      <a:rPr lang="en-US" altLang="zh-CN" sz="2000" i="1" kern="100" dirty="0" smtClean="0">
                                        <a:solidFill>
                                          <a:srgbClr val="836967"/>
                                        </a:solidFill>
                                        <a:effectLst/>
                                        <a:latin typeface="Cambria Math" panose="02040503050406030204" pitchFamily="18" charset="0"/>
                                      </a:rPr>
                                    </m:ctrlPr>
                                  </m:dPr>
                                  <m:e>
                                    <m:r>
                                      <a:rPr lang="en-US" altLang="zh-CN" sz="2000" i="1" kern="100" dirty="0" smtClean="0">
                                        <a:effectLst/>
                                        <a:latin typeface="Cambria Math" panose="02040503050406030204" pitchFamily="18" charset="0"/>
                                      </a:rPr>
                                      <m:t>𝑠</m:t>
                                    </m:r>
                                  </m:e>
                                </m:d>
                              </m:oMath>
                            </m:oMathPara>
                          </a14:m>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00000"/>
                            </a:lnSpc>
                            <a:spcAft>
                              <a:spcPts val="0"/>
                            </a:spcAft>
                          </a:pPr>
                          <a14:m>
                            <m:oMath xmlns:m="http://schemas.openxmlformats.org/officeDocument/2006/math">
                              <m:r>
                                <m:rPr>
                                  <m:nor/>
                                </m:rPr>
                                <a:rPr lang="en-US" altLang="zh-CN" sz="2000" b="0" i="0" kern="100" dirty="0" smtClean="0">
                                  <a:solidFill>
                                    <a:schemeClr val="tx1"/>
                                  </a:solidFill>
                                  <a:effectLst/>
                                  <a:latin typeface="Cambria Math" panose="02040503050406030204" pitchFamily="18" charset="0"/>
                                  <a:ea typeface="+mn-ea"/>
                                  <a:cs typeface="+mn-cs"/>
                                </a:rPr>
                                <m:t>           </m:t>
                              </m:r>
                              <m:r>
                                <m:rPr>
                                  <m:nor/>
                                </m:rPr>
                                <a:rPr lang="en-US" altLang="zh-CN" sz="2000" b="0" i="0" kern="100" dirty="0" smtClean="0">
                                  <a:solidFill>
                                    <a:schemeClr val="tx1"/>
                                  </a:solidFill>
                                  <a:effectLst/>
                                  <a:latin typeface="Cambria Math" panose="02040503050406030204" pitchFamily="18" charset="0"/>
                                  <a:ea typeface="+mn-ea"/>
                                  <a:cs typeface="+mn-cs"/>
                                </a:rPr>
                                <m:t>V</m:t>
                              </m:r>
                              <m:d>
                                <m:dPr>
                                  <m:ctrlPr>
                                    <a:rPr lang="en-US" altLang="zh-CN" sz="2000" b="0" i="1" kern="100" dirty="0" smtClean="0">
                                      <a:solidFill>
                                        <a:schemeClr val="tx1"/>
                                      </a:solidFill>
                                      <a:effectLst/>
                                      <a:latin typeface="Cambria Math" panose="02040503050406030204" pitchFamily="18" charset="0"/>
                                      <a:ea typeface="+mn-ea"/>
                                      <a:cs typeface="+mn-cs"/>
                                    </a:rPr>
                                  </m:ctrlPr>
                                </m:dPr>
                                <m:e>
                                  <m:r>
                                    <a:rPr lang="en-US" altLang="zh-CN" sz="2000" b="0" i="1" kern="100" dirty="0" smtClean="0">
                                      <a:solidFill>
                                        <a:schemeClr val="tx1"/>
                                      </a:solidFill>
                                      <a:effectLst/>
                                      <a:latin typeface="Cambria Math" panose="02040503050406030204" pitchFamily="18" charset="0"/>
                                      <a:ea typeface="+mn-ea"/>
                                      <a:cs typeface="+mn-cs"/>
                                    </a:rPr>
                                    <m:t>𝑠</m:t>
                                  </m:r>
                                </m:e>
                              </m:d>
                              <m:r>
                                <a:rPr lang="en-US" altLang="zh-CN" sz="2000" b="0" i="1" kern="100">
                                  <a:solidFill>
                                    <a:schemeClr val="tx1"/>
                                  </a:solidFill>
                                  <a:effectLst/>
                                  <a:latin typeface="Cambria Math" panose="02040503050406030204" pitchFamily="18" charset="0"/>
                                  <a:ea typeface="+mn-ea"/>
                                  <a:cs typeface="+mn-cs"/>
                                </a:rPr>
                                <m:t>←</m:t>
                              </m:r>
                            </m:oMath>
                          </a14:m>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 </a:t>
                          </a:r>
                          <a14:m>
                            <m:oMath xmlns:m="http://schemas.openxmlformats.org/officeDocument/2006/math">
                              <m:nary>
                                <m:naryPr>
                                  <m:chr m:val="∑"/>
                                  <m:limLoc m:val="undOvr"/>
                                  <m:grow m:val="on"/>
                                  <m:supHide m:val="on"/>
                                  <m:ctrlPr>
                                    <a:rPr lang="zh-CN" altLang="en-US" sz="2000" b="1" i="1" smtClean="0">
                                      <a:latin typeface="Cambria Math" panose="02040503050406030204" pitchFamily="18" charset="0"/>
                                    </a:rPr>
                                  </m:ctrlPr>
                                </m:naryPr>
                                <m:sub>
                                  <m:r>
                                    <a:rPr lang="zh-CN" altLang="en-US" sz="2000" b="1" i="1">
                                      <a:latin typeface="Cambria Math" panose="02040503050406030204" pitchFamily="18" charset="0"/>
                                    </a:rPr>
                                    <m:t>𝒂</m:t>
                                  </m:r>
                                </m:sub>
                                <m:sup/>
                                <m:e>
                                  <m:d>
                                    <m:dPr>
                                      <m:begChr m:val=""/>
                                      <m:ctrlPr>
                                        <a:rPr lang="zh-CN" altLang="en-US" sz="2000" b="1" i="1">
                                          <a:latin typeface="Cambria Math" panose="02040503050406030204" pitchFamily="18" charset="0"/>
                                        </a:rPr>
                                      </m:ctrlPr>
                                    </m:dPr>
                                    <m:e>
                                      <m:r>
                                        <a:rPr lang="zh-CN" altLang="en-US" sz="2000" b="1" i="1">
                                          <a:latin typeface="Cambria Math" panose="02040503050406030204" pitchFamily="18" charset="0"/>
                                        </a:rPr>
                                        <m:t>𝝅</m:t>
                                      </m:r>
                                      <m:r>
                                        <a:rPr lang="zh-CN" altLang="en-US" sz="2000" b="1">
                                          <a:latin typeface="Cambria Math" panose="02040503050406030204" pitchFamily="18" charset="0"/>
                                        </a:rPr>
                                        <m:t>(</m:t>
                                      </m:r>
                                      <m:r>
                                        <a:rPr lang="zh-CN" altLang="en-US" sz="2000" b="1" i="1">
                                          <a:latin typeface="Cambria Math" panose="02040503050406030204" pitchFamily="18" charset="0"/>
                                        </a:rPr>
                                        <m:t>𝒂</m:t>
                                      </m:r>
                                      <m:r>
                                        <a:rPr lang="zh-CN" altLang="en-US" sz="2000" b="1">
                                          <a:latin typeface="Cambria Math" panose="02040503050406030204" pitchFamily="18" charset="0"/>
                                        </a:rPr>
                                        <m:t>|</m:t>
                                      </m:r>
                                      <m:r>
                                        <a:rPr lang="zh-CN" altLang="en-US" sz="2000" b="1" i="1">
                                          <a:latin typeface="Cambria Math" panose="02040503050406030204" pitchFamily="18" charset="0"/>
                                        </a:rPr>
                                        <m:t>𝒔</m:t>
                                      </m:r>
                                    </m:e>
                                  </m:d>
                                  <m:r>
                                    <a:rPr lang="en-US" altLang="zh-CN" sz="2000" b="1" i="1">
                                      <a:latin typeface="Cambria Math" panose="02040503050406030204" pitchFamily="18" charset="0"/>
                                    </a:rPr>
                                    <m:t>  </m:t>
                                  </m:r>
                                </m:e>
                              </m:nary>
                              <m:nary>
                                <m:naryPr>
                                  <m:chr m:val="∑"/>
                                  <m:limLoc m:val="undOvr"/>
                                  <m:grow m:val="on"/>
                                  <m:supHide m:val="on"/>
                                  <m:ctrlPr>
                                    <a:rPr lang="zh-CN" altLang="en-US" sz="2000" b="1" i="1">
                                      <a:latin typeface="Cambria Math" panose="02040503050406030204" pitchFamily="18" charset="0"/>
                                    </a:rPr>
                                  </m:ctrlPr>
                                </m:naryPr>
                                <m:sub>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𝒔</m:t>
                                      </m:r>
                                    </m:e>
                                    <m:sup>
                                      <m:r>
                                        <a:rPr lang="zh-CN" altLang="en-US" sz="2000" b="1">
                                          <a:latin typeface="Cambria Math" panose="02040503050406030204" pitchFamily="18" charset="0"/>
                                        </a:rPr>
                                        <m:t>′</m:t>
                                      </m:r>
                                    </m:sup>
                                  </m:sSup>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𝒓</m:t>
                                  </m:r>
                                </m:sub>
                                <m:sup/>
                                <m:e>
                                  <m:r>
                                    <a:rPr lang="en-US" altLang="zh-CN" sz="2000" b="1" i="1" smtClean="0">
                                      <a:latin typeface="Cambria Math" panose="02040503050406030204" pitchFamily="18" charset="0"/>
                                    </a:rPr>
                                    <m:t> </m:t>
                                  </m:r>
                                  <m:d>
                                    <m:dPr>
                                      <m:begChr m:val=""/>
                                      <m:endChr m:val="]"/>
                                      <m:ctrlPr>
                                        <a:rPr lang="zh-CN" altLang="en-US" sz="2000" b="1" i="1" smtClean="0">
                                          <a:latin typeface="Cambria Math" panose="02040503050406030204" pitchFamily="18" charset="0"/>
                                        </a:rPr>
                                      </m:ctrlPr>
                                    </m:dPr>
                                    <m:e>
                                      <m:r>
                                        <a:rPr lang="zh-CN" altLang="en-US" sz="2000" b="1" i="1">
                                          <a:latin typeface="Cambria Math" panose="02040503050406030204" pitchFamily="18" charset="0"/>
                                        </a:rPr>
                                        <m:t>𝒑</m:t>
                                      </m:r>
                                      <m:r>
                                        <a:rPr lang="zh-CN" altLang="en-US" sz="2000" b="1">
                                          <a:latin typeface="Cambria Math" panose="02040503050406030204" pitchFamily="18" charset="0"/>
                                        </a:rPr>
                                        <m:t>(</m:t>
                                      </m:r>
                                      <m:sSup>
                                        <m:sSupPr>
                                          <m:ctrlPr>
                                            <a:rPr lang="zh-CN" altLang="en-US" sz="2000" b="1" i="1">
                                              <a:latin typeface="Cambria Math" panose="02040503050406030204" pitchFamily="18" charset="0"/>
                                            </a:rPr>
                                          </m:ctrlPr>
                                        </m:sSupPr>
                                        <m:e>
                                          <m:r>
                                            <a:rPr lang="zh-CN" altLang="en-US" sz="2000" b="1" i="1">
                                              <a:latin typeface="Cambria Math" panose="02040503050406030204" pitchFamily="18" charset="0"/>
                                            </a:rPr>
                                            <m:t>𝒔</m:t>
                                          </m:r>
                                        </m:e>
                                        <m:sup>
                                          <m:r>
                                            <a:rPr lang="zh-CN" altLang="en-US" sz="2000" b="1">
                                              <a:latin typeface="Cambria Math" panose="02040503050406030204" pitchFamily="18" charset="0"/>
                                            </a:rPr>
                                            <m:t>′</m:t>
                                          </m:r>
                                        </m:sup>
                                      </m:sSup>
                                      <m:r>
                                        <a:rPr lang="zh-CN" altLang="en-US" sz="2000" b="1">
                                          <a:latin typeface="Cambria Math" panose="02040503050406030204" pitchFamily="18" charset="0"/>
                                        </a:rPr>
                                        <m:t>,</m:t>
                                      </m:r>
                                      <m:r>
                                        <a:rPr lang="zh-CN" altLang="en-US" sz="2000" b="1" i="1">
                                          <a:latin typeface="Cambria Math" panose="02040503050406030204" pitchFamily="18" charset="0"/>
                                        </a:rPr>
                                        <m:t>𝒓</m:t>
                                      </m:r>
                                      <m:r>
                                        <a:rPr lang="zh-CN" altLang="en-US" sz="2000" b="1">
                                          <a:latin typeface="Cambria Math" panose="02040503050406030204" pitchFamily="18" charset="0"/>
                                        </a:rPr>
                                        <m:t>|</m:t>
                                      </m:r>
                                      <m:r>
                                        <a:rPr lang="zh-CN" altLang="en-US" sz="2000" b="1" i="1">
                                          <a:latin typeface="Cambria Math" panose="02040503050406030204" pitchFamily="18" charset="0"/>
                                        </a:rPr>
                                        <m:t>𝒔</m:t>
                                      </m:r>
                                      <m:r>
                                        <a:rPr lang="zh-CN" altLang="en-US" sz="2000" b="1">
                                          <a:latin typeface="Cambria Math" panose="02040503050406030204" pitchFamily="18" charset="0"/>
                                        </a:rPr>
                                        <m:t>,</m:t>
                                      </m:r>
                                      <m:r>
                                        <a:rPr lang="zh-CN" altLang="en-US" sz="2000" b="1" i="1">
                                          <a:latin typeface="Cambria Math" panose="02040503050406030204" pitchFamily="18" charset="0"/>
                                        </a:rPr>
                                        <m:t>𝒂</m:t>
                                      </m:r>
                                      <m:r>
                                        <a:rPr lang="zh-CN" altLang="en-US" sz="2000" b="1">
                                          <a:latin typeface="Cambria Math" panose="02040503050406030204" pitchFamily="18" charset="0"/>
                                        </a:rPr>
                                        <m:t>)[</m:t>
                                      </m:r>
                                      <m:r>
                                        <a:rPr lang="zh-CN" altLang="en-US" sz="2000" b="1" i="1">
                                          <a:latin typeface="Cambria Math" panose="02040503050406030204" pitchFamily="18" charset="0"/>
                                        </a:rPr>
                                        <m:t>𝒓</m:t>
                                      </m:r>
                                      <m:r>
                                        <a:rPr lang="zh-CN" altLang="en-US" sz="2000" b="1">
                                          <a:latin typeface="Cambria Math" panose="02040503050406030204" pitchFamily="18" charset="0"/>
                                        </a:rPr>
                                        <m:t>+</m:t>
                                      </m:r>
                                      <m:r>
                                        <a:rPr lang="zh-CN" altLang="en-US" sz="2000" b="1" i="1">
                                          <a:latin typeface="Cambria Math" panose="02040503050406030204" pitchFamily="18" charset="0"/>
                                        </a:rPr>
                                        <m:t>𝜸</m:t>
                                      </m:r>
                                      <m:r>
                                        <a:rPr lang="en-US" altLang="zh-CN" sz="2000" b="1" i="1" smtClean="0">
                                          <a:solidFill>
                                            <a:srgbClr val="FF0000"/>
                                          </a:solidFill>
                                          <a:latin typeface="Cambria Math" panose="02040503050406030204" pitchFamily="18" charset="0"/>
                                        </a:rPr>
                                        <m:t>𝑽</m:t>
                                      </m:r>
                                      <m:r>
                                        <a:rPr lang="zh-CN" altLang="en-US" sz="2000" b="1">
                                          <a:solidFill>
                                            <a:srgbClr val="FF0000"/>
                                          </a:solidFill>
                                          <a:latin typeface="Cambria Math" panose="02040503050406030204" pitchFamily="18" charset="0"/>
                                        </a:rPr>
                                        <m:t>(</m:t>
                                      </m:r>
                                      <m:sSup>
                                        <m:sSupPr>
                                          <m:ctrlPr>
                                            <a:rPr lang="zh-CN" altLang="en-US" sz="2000" b="1" i="1">
                                              <a:solidFill>
                                                <a:srgbClr val="FF0000"/>
                                              </a:solidFill>
                                              <a:latin typeface="Cambria Math" panose="02040503050406030204" pitchFamily="18" charset="0"/>
                                            </a:rPr>
                                          </m:ctrlPr>
                                        </m:sSupPr>
                                        <m:e>
                                          <m:r>
                                            <a:rPr lang="zh-CN" altLang="en-US" sz="2000" b="1" i="1">
                                              <a:solidFill>
                                                <a:srgbClr val="FF0000"/>
                                              </a:solidFill>
                                              <a:latin typeface="Cambria Math" panose="02040503050406030204" pitchFamily="18" charset="0"/>
                                            </a:rPr>
                                            <m:t>𝒔</m:t>
                                          </m:r>
                                        </m:e>
                                        <m:sup>
                                          <m:r>
                                            <a:rPr lang="zh-CN" altLang="en-US" sz="2000" b="1">
                                              <a:solidFill>
                                                <a:srgbClr val="FF0000"/>
                                              </a:solidFill>
                                              <a:latin typeface="Cambria Math" panose="02040503050406030204" pitchFamily="18" charset="0"/>
                                            </a:rPr>
                                            <m:t>′</m:t>
                                          </m:r>
                                        </m:sup>
                                      </m:sSup>
                                      <m:r>
                                        <a:rPr lang="zh-CN" altLang="en-US" sz="2000" b="1">
                                          <a:solidFill>
                                            <a:srgbClr val="FF0000"/>
                                          </a:solidFill>
                                          <a:latin typeface="Cambria Math" panose="02040503050406030204" pitchFamily="18" charset="0"/>
                                        </a:rPr>
                                        <m:t>)</m:t>
                                      </m:r>
                                    </m:e>
                                  </m:d>
                                </m:e>
                              </m:nary>
                            </m:oMath>
                          </a14:m>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00000"/>
                            </a:lnSpc>
                            <a:spcAft>
                              <a:spcPts val="0"/>
                            </a:spcAft>
                          </a:pPr>
                          <a14:m>
                            <m:oMathPara xmlns:m="http://schemas.openxmlformats.org/officeDocument/2006/math">
                              <m:oMathParaPr>
                                <m:jc m:val="left"/>
                              </m:oMathParaPr>
                              <m:oMath xmlns:m="http://schemas.openxmlformats.org/officeDocument/2006/math">
                                <m:r>
                                  <a:rPr lang="en-US" altLang="zh-CN" sz="2000" b="0" i="0" kern="100" dirty="0" smtClean="0">
                                    <a:effectLst/>
                                    <a:latin typeface="Cambria Math" panose="02040503050406030204" pitchFamily="18" charset="0"/>
                                  </a:rPr>
                                  <m:t>           </m:t>
                                </m:r>
                                <m:r>
                                  <m:rPr>
                                    <m:sty m:val="p"/>
                                  </m:rPr>
                                  <a:rPr lang="en-US" altLang="zh-CN" sz="2000" kern="100" dirty="0" smtClean="0">
                                    <a:effectLst/>
                                    <a:latin typeface="Cambria Math" panose="02040503050406030204" pitchFamily="18" charset="0"/>
                                  </a:rPr>
                                  <m:t>Δ</m:t>
                                </m:r>
                                <m:r>
                                  <a:rPr lang="en-US" altLang="zh-CN" sz="2000" i="1" kern="100" smtClean="0">
                                    <a:effectLst/>
                                    <a:latin typeface="Cambria Math" panose="02040503050406030204" pitchFamily="18" charset="0"/>
                                    <a:ea typeface="宋体" panose="02010600030101010101" pitchFamily="2" charset="-122"/>
                                    <a:cs typeface="Times New Roman" panose="02020603050405020304" pitchFamily="18" charset="0"/>
                                  </a:rPr>
                                  <m:t>←</m:t>
                                </m:r>
                                <m:func>
                                  <m:funcPr>
                                    <m:ctrlPr>
                                      <a:rPr lang="en-US" altLang="zh-CN" sz="2000" i="1" kern="100" dirty="0" smtClean="0">
                                        <a:effectLst/>
                                        <a:latin typeface="Cambria Math" panose="02040503050406030204" pitchFamily="18" charset="0"/>
                                      </a:rPr>
                                    </m:ctrlPr>
                                  </m:funcPr>
                                  <m:fName>
                                    <m:r>
                                      <m:rPr>
                                        <m:sty m:val="p"/>
                                      </m:rPr>
                                      <a:rPr lang="en-US" altLang="zh-CN" sz="2000" i="0" kern="100" dirty="0" smtClean="0">
                                        <a:effectLst/>
                                        <a:latin typeface="Cambria Math" panose="02040503050406030204" pitchFamily="18" charset="0"/>
                                      </a:rPr>
                                      <m:t>max</m:t>
                                    </m:r>
                                  </m:fName>
                                  <m:e>
                                    <m:d>
                                      <m:dPr>
                                        <m:ctrlPr>
                                          <a:rPr lang="en-US" altLang="zh-CN" sz="2000" i="1" kern="100" dirty="0" smtClean="0">
                                            <a:solidFill>
                                              <a:srgbClr val="836967"/>
                                            </a:solidFill>
                                            <a:effectLst/>
                                            <a:latin typeface="Cambria Math" panose="02040503050406030204" pitchFamily="18" charset="0"/>
                                          </a:rPr>
                                        </m:ctrlPr>
                                      </m:dPr>
                                      <m:e>
                                        <m:r>
                                          <m:rPr>
                                            <m:sty m:val="p"/>
                                          </m:rPr>
                                          <a:rPr lang="en-US" altLang="zh-CN" sz="2000" i="0" kern="100" dirty="0" smtClean="0">
                                            <a:effectLst/>
                                            <a:latin typeface="Cambria Math" panose="02040503050406030204" pitchFamily="18" charset="0"/>
                                          </a:rPr>
                                          <m:t>Δ</m:t>
                                        </m:r>
                                        <m:r>
                                          <a:rPr lang="en-US" altLang="zh-CN" sz="2000" i="0" kern="100" dirty="0" smtClean="0">
                                            <a:effectLst/>
                                            <a:latin typeface="Cambria Math" panose="02040503050406030204" pitchFamily="18" charset="0"/>
                                          </a:rPr>
                                          <m:t>,</m:t>
                                        </m:r>
                                        <m:d>
                                          <m:dPr>
                                            <m:begChr m:val="|"/>
                                            <m:endChr m:val="|"/>
                                            <m:ctrlPr>
                                              <a:rPr lang="en-US" altLang="zh-CN" sz="2000" i="1" kern="100" dirty="0" smtClean="0">
                                                <a:solidFill>
                                                  <a:srgbClr val="836967"/>
                                                </a:solidFill>
                                                <a:effectLst/>
                                                <a:latin typeface="Cambria Math" panose="02040503050406030204" pitchFamily="18" charset="0"/>
                                              </a:rPr>
                                            </m:ctrlPr>
                                          </m:dPr>
                                          <m:e>
                                            <m:r>
                                              <a:rPr lang="en-US" altLang="zh-CN" sz="2000" i="1" kern="100" dirty="0" smtClean="0">
                                                <a:effectLst/>
                                                <a:latin typeface="Cambria Math" panose="02040503050406030204" pitchFamily="18" charset="0"/>
                                              </a:rPr>
                                              <m:t>𝑣</m:t>
                                            </m:r>
                                            <m:r>
                                              <a:rPr lang="en-US" altLang="zh-CN" sz="2000" i="0" kern="100" dirty="0" smtClean="0">
                                                <a:effectLst/>
                                                <a:latin typeface="Cambria Math" panose="02040503050406030204" pitchFamily="18" charset="0"/>
                                              </a:rPr>
                                              <m:t>−</m:t>
                                            </m:r>
                                            <m:r>
                                              <m:rPr>
                                                <m:nor/>
                                              </m:rPr>
                                              <a:rPr lang="en-US" altLang="zh-CN" sz="2000" kern="100" dirty="0" smtClean="0">
                                                <a:effectLst/>
                                                <a:latin typeface="宋体" panose="02010600030101010101" pitchFamily="2" charset="-122"/>
                                                <a:ea typeface="宋体" panose="02010600030101010101" pitchFamily="2" charset="-122"/>
                                                <a:cs typeface="Times New Roman" panose="02020603050405020304" pitchFamily="18" charset="0"/>
                                              </a:rPr>
                                              <m:t>V</m:t>
                                            </m:r>
                                            <m:r>
                                              <a:rPr lang="en-US" altLang="zh-CN" sz="2000" b="0" i="1" kern="100" dirty="0" smtClean="0">
                                                <a:effectLst/>
                                                <a:latin typeface="Cambria Math" panose="02040503050406030204" pitchFamily="18" charset="0"/>
                                              </a:rPr>
                                              <m:t>(</m:t>
                                            </m:r>
                                            <m:r>
                                              <a:rPr lang="en-US" altLang="zh-CN" sz="2000" b="0" i="1" kern="100" dirty="0" smtClean="0">
                                                <a:effectLst/>
                                                <a:latin typeface="Cambria Math" panose="02040503050406030204" pitchFamily="18" charset="0"/>
                                              </a:rPr>
                                              <m:t>𝑠</m:t>
                                            </m:r>
                                            <m:r>
                                              <a:rPr lang="en-US" altLang="zh-CN" sz="2000" b="0" i="1" kern="100" dirty="0" smtClean="0">
                                                <a:effectLst/>
                                                <a:latin typeface="Cambria Math" panose="02040503050406030204" pitchFamily="18" charset="0"/>
                                              </a:rPr>
                                              <m:t>)</m:t>
                                            </m:r>
                                          </m:e>
                                        </m:d>
                                      </m:e>
                                    </m:d>
                                  </m:e>
                                </m:func>
                              </m:oMath>
                            </m:oMathPara>
                          </a14:m>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00000"/>
                            </a:lnSpc>
                            <a:spcAft>
                              <a:spcPts val="0"/>
                            </a:spcAft>
                          </a:pPr>
                          <a:r>
                            <a:rPr lang="en-US" altLang="zh-CN" sz="2000" b="1" kern="100" dirty="0">
                              <a:effectLst/>
                              <a:latin typeface="宋体" panose="02010600030101010101" pitchFamily="2" charset="-122"/>
                              <a:ea typeface="宋体" panose="02010600030101010101" pitchFamily="2" charset="-122"/>
                              <a:cs typeface="Times New Roman" panose="02020603050405020304" pitchFamily="18" charset="0"/>
                            </a:rPr>
                            <a:t>u</a:t>
                          </a:r>
                          <a14:m>
                            <m:oMath xmlns:m="http://schemas.openxmlformats.org/officeDocument/2006/math">
                              <m:r>
                                <a:rPr lang="en-US" altLang="zh-CN" sz="2000" b="1" i="0" kern="100" dirty="0" smtClean="0">
                                  <a:effectLst/>
                                  <a:latin typeface="Cambria Math" panose="02040503050406030204" pitchFamily="18" charset="0"/>
                                </a:rPr>
                                <m:t>𝐧𝐭𝐢𝐥</m:t>
                              </m:r>
                              <m:r>
                                <a:rPr lang="en-US" altLang="zh-CN" sz="2000" b="0" i="0" kern="100" dirty="0" smtClean="0">
                                  <a:effectLst/>
                                  <a:latin typeface="Cambria Math" panose="02040503050406030204" pitchFamily="18" charset="0"/>
                                </a:rPr>
                                <m:t> </m:t>
                              </m:r>
                              <m:r>
                                <m:rPr>
                                  <m:sty m:val="p"/>
                                </m:rPr>
                                <a:rPr lang="en-US" altLang="zh-CN" sz="2000" kern="100" dirty="0" smtClean="0">
                                  <a:effectLst/>
                                  <a:latin typeface="Cambria Math" panose="02040503050406030204" pitchFamily="18" charset="0"/>
                                </a:rPr>
                                <m:t>Δ</m:t>
                              </m:r>
                              <m:r>
                                <a:rPr lang="en-US" altLang="zh-CN" sz="2000" i="0" kern="100" dirty="0" smtClean="0">
                                  <a:effectLst/>
                                  <a:latin typeface="Cambria Math" panose="02040503050406030204" pitchFamily="18" charset="0"/>
                                </a:rPr>
                                <m:t>&lt;</m:t>
                              </m:r>
                              <m:r>
                                <m:rPr>
                                  <m:sty m:val="p"/>
                                </m:rPr>
                                <a:rPr lang="el-GR" altLang="zh-CN" sz="2000" i="1" kern="100" dirty="0" smtClean="0">
                                  <a:effectLst/>
                                  <a:latin typeface="Cambria Math" panose="02040503050406030204" pitchFamily="18" charset="0"/>
                                </a:rPr>
                                <m:t>θ</m:t>
                              </m:r>
                            </m:oMath>
                          </a14:m>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r>
                                <m:rPr>
                                  <m:sty m:val="p"/>
                                </m:rPr>
                                <a:rPr lang="el-GR" altLang="zh-CN" sz="2000" i="1" kern="100" dirty="0" smtClean="0">
                                  <a:effectLst/>
                                  <a:latin typeface="Cambria Math" panose="02040503050406030204" pitchFamily="18" charset="0"/>
                                </a:rPr>
                                <m:t>θ</m:t>
                              </m:r>
                              <m:r>
                                <a:rPr lang="zh-CN" altLang="en-US" sz="2000" i="1" kern="100" dirty="0" smtClean="0">
                                  <a:effectLst/>
                                  <a:latin typeface="Cambria Math" panose="02040503050406030204" pitchFamily="18" charset="0"/>
                                </a:rPr>
                                <m:t>是</m:t>
                              </m:r>
                            </m:oMath>
                          </a14:m>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一个小的正数</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a:t>
                          </a:r>
                        </a:p>
                        <a:p>
                          <a:pPr algn="just">
                            <a:lnSpc>
                              <a:spcPct val="100000"/>
                            </a:lnSpc>
                            <a:spcAft>
                              <a:spcPts val="0"/>
                            </a:spcAft>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输出</a:t>
                          </a:r>
                          <a14:m>
                            <m:oMath xmlns:m="http://schemas.openxmlformats.org/officeDocument/2006/math">
                              <m:r>
                                <m:rPr>
                                  <m:nor/>
                                </m:rPr>
                                <a:rPr lang="en-US" altLang="zh-CN" sz="2000" kern="100" dirty="0" smtClean="0">
                                  <a:effectLst/>
                                  <a:latin typeface="宋体" panose="02010600030101010101" pitchFamily="2" charset="-122"/>
                                  <a:ea typeface="宋体" panose="02010600030101010101" pitchFamily="2" charset="-122"/>
                                  <a:cs typeface="Times New Roman" panose="02020603050405020304" pitchFamily="18" charset="0"/>
                                </a:rPr>
                                <m:t>V</m:t>
                              </m:r>
                              <m:r>
                                <a:rPr lang="en-US" altLang="zh-CN" sz="2000" kern="100" dirty="0" smtClean="0">
                                  <a:effectLst/>
                                  <a:latin typeface="Cambria Math" panose="02040503050406030204" pitchFamily="18" charset="0"/>
                                </a:rPr>
                                <m:t>≈</m:t>
                              </m:r>
                              <m:sSub>
                                <m:sSubPr>
                                  <m:ctrlPr>
                                    <a:rPr lang="en-US" altLang="zh-CN" sz="2000" i="1" kern="100" dirty="0" smtClean="0">
                                      <a:solidFill>
                                        <a:srgbClr val="836967"/>
                                      </a:solidFill>
                                      <a:effectLst/>
                                      <a:latin typeface="Cambria Math" panose="02040503050406030204" pitchFamily="18" charset="0"/>
                                    </a:rPr>
                                  </m:ctrlPr>
                                </m:sSubPr>
                                <m:e>
                                  <m:r>
                                    <a:rPr lang="en-US" altLang="zh-CN" sz="2000" i="1" kern="100" dirty="0" smtClean="0">
                                      <a:effectLst/>
                                      <a:latin typeface="Cambria Math" panose="02040503050406030204" pitchFamily="18" charset="0"/>
                                    </a:rPr>
                                    <m:t>𝑣</m:t>
                                  </m:r>
                                </m:e>
                                <m:sub>
                                  <m:r>
                                    <a:rPr lang="en-US" altLang="zh-CN" sz="2000" i="1" kern="100" dirty="0" smtClean="0">
                                      <a:effectLst/>
                                      <a:latin typeface="Cambria Math" panose="02040503050406030204" pitchFamily="18" charset="0"/>
                                    </a:rPr>
                                    <m:t>𝜋</m:t>
                                  </m:r>
                                </m:sub>
                              </m:sSub>
                            </m:oMath>
                          </a14:m>
                          <a:endPar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lnSpc>
                              <a:spcPct val="100000"/>
                            </a:lnSpc>
                            <a:spcAft>
                              <a:spcPts val="0"/>
                            </a:spcAft>
                          </a:pPr>
                          <a:endPar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4840609"/>
                      </a:ext>
                    </a:extLst>
                  </a:tr>
                  <a:tr h="978534">
                    <a:tc>
                      <a:txBody>
                        <a:bodyPr/>
                        <a:lstStyle/>
                        <a:p>
                          <a:pPr algn="just">
                            <a:lnSpc>
                              <a:spcPct val="100000"/>
                            </a:lnSpc>
                            <a:spcAft>
                              <a:spcPts val="0"/>
                            </a:spcAft>
                          </a:pP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955641"/>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2280280548"/>
                  </p:ext>
                </p:extLst>
              </p:nvPr>
            </p:nvGraphicFramePr>
            <p:xfrm>
              <a:off x="810293" y="1162503"/>
              <a:ext cx="10352314" cy="4904928"/>
            </p:xfrm>
            <a:graphic>
              <a:graphicData uri="http://schemas.openxmlformats.org/drawingml/2006/table">
                <a:tbl>
                  <a:tblPr firstRow="1" firstCol="1" bandRow="1"/>
                  <a:tblGrid>
                    <a:gridCol w="10352314">
                      <a:extLst>
                        <a:ext uri="{9D8B030D-6E8A-4147-A177-3AD203B41FA5}">
                          <a16:colId xmlns:a16="http://schemas.microsoft.com/office/drawing/2014/main" val="2322554924"/>
                        </a:ext>
                      </a:extLst>
                    </a:gridCol>
                  </a:tblGrid>
                  <a:tr h="416915">
                    <a:tc>
                      <a:txBody>
                        <a:bodyPr/>
                        <a:lstStyle/>
                        <a:p>
                          <a:pPr marL="457200" indent="-457200" algn="just" defTabSz="914400" rtl="0" eaLnBrk="1" latinLnBrk="0" hangingPunct="1">
                            <a:lnSpc>
                              <a:spcPts val="1575"/>
                            </a:lnSpc>
                            <a:spcAft>
                              <a:spcPts val="0"/>
                            </a:spcAft>
                            <a:buFont typeface="Arial" panose="020B0604020202020204" pitchFamily="34" charset="0"/>
                            <a:buChar char="•"/>
                          </a:pPr>
                          <a:r>
                            <a:rPr lang="zh-CN" altLang="en-US"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迭代策略评估算法</a:t>
                          </a:r>
                        </a:p>
                      </a:txBody>
                      <a:tcPr marL="68580" marR="68580" marT="144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AFF"/>
                        </a:solidFill>
                      </a:tcPr>
                    </a:tc>
                    <a:extLst>
                      <a:ext uri="{0D108BD9-81ED-4DB2-BD59-A6C34878D82A}">
                        <a16:rowId xmlns:a16="http://schemas.microsoft.com/office/drawing/2014/main" val="1047603562"/>
                      </a:ext>
                    </a:extLst>
                  </a:tr>
                  <a:tr h="3509479">
                    <a:tc>
                      <a:txBody>
                        <a:bodyPr/>
                        <a:lstStyle/>
                        <a:p>
                          <a:endParaRPr lang="zh-CN"/>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59" t="-16319" r="-118" b="-27951"/>
                          </a:stretch>
                        </a:blipFill>
                      </a:tcPr>
                    </a:tc>
                    <a:extLst>
                      <a:ext uri="{0D108BD9-81ED-4DB2-BD59-A6C34878D82A}">
                        <a16:rowId xmlns:a16="http://schemas.microsoft.com/office/drawing/2014/main" val="1354840609"/>
                      </a:ext>
                    </a:extLst>
                  </a:tr>
                  <a:tr h="978534">
                    <a:tc>
                      <a:txBody>
                        <a:bodyPr/>
                        <a:lstStyle/>
                        <a:p>
                          <a:pPr algn="just">
                            <a:lnSpc>
                              <a:spcPct val="100000"/>
                            </a:lnSpc>
                            <a:spcAft>
                              <a:spcPts val="0"/>
                            </a:spcAft>
                          </a:pPr>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95564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524345629"/>
                  </p:ext>
                </p:extLst>
              </p:nvPr>
            </p:nvGraphicFramePr>
            <p:xfrm>
              <a:off x="8031842" y="4157737"/>
              <a:ext cx="3418116" cy="1483360"/>
            </p:xfrm>
            <a:graphic>
              <a:graphicData uri="http://schemas.openxmlformats.org/drawingml/2006/table">
                <a:tbl>
                  <a:tblPr firstRow="1" bandRow="1">
                    <a:tableStyleId>{5C22544A-7EE6-4342-B048-85BDC9FD1C3A}</a:tableStyleId>
                  </a:tblPr>
                  <a:tblGrid>
                    <a:gridCol w="1709058">
                      <a:extLst>
                        <a:ext uri="{9D8B030D-6E8A-4147-A177-3AD203B41FA5}">
                          <a16:colId xmlns:a16="http://schemas.microsoft.com/office/drawing/2014/main" val="4203874315"/>
                        </a:ext>
                      </a:extLst>
                    </a:gridCol>
                    <a:gridCol w="1709058">
                      <a:extLst>
                        <a:ext uri="{9D8B030D-6E8A-4147-A177-3AD203B41FA5}">
                          <a16:colId xmlns:a16="http://schemas.microsoft.com/office/drawing/2014/main" val="2373443024"/>
                        </a:ext>
                      </a:extLst>
                    </a:gridCol>
                  </a:tblGrid>
                  <a:tr h="370840">
                    <a:tc>
                      <a:txBody>
                        <a:bodyPr/>
                        <a:lstStyle/>
                        <a:p>
                          <a:r>
                            <a:rPr lang="zh-CN" altLang="en-US" dirty="0"/>
                            <a:t>状态</a:t>
                          </a:r>
                        </a:p>
                      </a:txBody>
                      <a:tcPr/>
                    </a:tc>
                    <a:tc>
                      <a:txBody>
                        <a:bodyPr/>
                        <a:lstStyle/>
                        <a:p>
                          <a:r>
                            <a:rPr lang="zh-CN" altLang="en-US" dirty="0"/>
                            <a:t>值函数</a:t>
                          </a:r>
                        </a:p>
                      </a:txBody>
                      <a:tcPr/>
                    </a:tc>
                    <a:extLst>
                      <a:ext uri="{0D108BD9-81ED-4DB2-BD59-A6C34878D82A}">
                        <a16:rowId xmlns:a16="http://schemas.microsoft.com/office/drawing/2014/main" val="2672161700"/>
                      </a:ext>
                    </a:extLst>
                  </a:tr>
                  <a:tr h="370840">
                    <a:tc>
                      <a:txBody>
                        <a:bodyPr/>
                        <a:lstStyle/>
                        <a:p>
                          <a:r>
                            <a:rPr lang="en-US" altLang="zh-CN" dirty="0"/>
                            <a:t>s</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m:rPr>
                                    <m:nor/>
                                  </m:rPr>
                                  <a:rPr lang="en-US" altLang="zh-CN" sz="1800" b="0" i="0" kern="100" dirty="0" smtClean="0">
                                    <a:solidFill>
                                      <a:schemeClr val="tx1"/>
                                    </a:solidFill>
                                    <a:effectLst/>
                                    <a:latin typeface="Cambria Math" panose="02040503050406030204" pitchFamily="18" charset="0"/>
                                    <a:ea typeface="+mn-ea"/>
                                    <a:cs typeface="+mn-cs"/>
                                  </a:rPr>
                                  <m:t>V</m:t>
                                </m:r>
                                <m:d>
                                  <m:dPr>
                                    <m:ctrlPr>
                                      <a:rPr lang="en-US" altLang="zh-CN" sz="1800" b="0" i="1" kern="100" dirty="0" smtClean="0">
                                        <a:solidFill>
                                          <a:schemeClr val="tx1"/>
                                        </a:solidFill>
                                        <a:effectLst/>
                                        <a:latin typeface="Cambria Math" panose="02040503050406030204" pitchFamily="18" charset="0"/>
                                        <a:ea typeface="+mn-ea"/>
                                        <a:cs typeface="+mn-cs"/>
                                      </a:rPr>
                                    </m:ctrlPr>
                                  </m:dPr>
                                  <m:e>
                                    <m:r>
                                      <a:rPr lang="en-US" altLang="zh-CN" sz="1800" b="0" i="1" kern="100" dirty="0" smtClean="0">
                                        <a:solidFill>
                                          <a:schemeClr val="tx1"/>
                                        </a:solidFill>
                                        <a:effectLst/>
                                        <a:latin typeface="Cambria Math" panose="02040503050406030204" pitchFamily="18" charset="0"/>
                                        <a:ea typeface="+mn-ea"/>
                                        <a:cs typeface="+mn-cs"/>
                                      </a:rPr>
                                      <m:t>𝑠</m:t>
                                    </m:r>
                                  </m:e>
                                </m:d>
                              </m:oMath>
                            </m:oMathPara>
                          </a14:m>
                          <a:endParaRPr lang="zh-CN" altLang="en-US" dirty="0"/>
                        </a:p>
                      </a:txBody>
                      <a:tcPr/>
                    </a:tc>
                    <a:extLst>
                      <a:ext uri="{0D108BD9-81ED-4DB2-BD59-A6C34878D82A}">
                        <a16:rowId xmlns:a16="http://schemas.microsoft.com/office/drawing/2014/main" val="885946756"/>
                      </a:ext>
                    </a:extLst>
                  </a:tr>
                  <a:tr h="370840">
                    <a:tc>
                      <a:txBody>
                        <a:bodyPr/>
                        <a:lstStyle/>
                        <a:p>
                          <a:r>
                            <a:rPr lang="en-US" altLang="zh-CN" dirty="0"/>
                            <a:t>s’</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m:rPr>
                                    <m:nor/>
                                  </m:rPr>
                                  <a:rPr lang="en-US" altLang="zh-CN" sz="1800" b="0" i="0" kern="100" dirty="0" smtClean="0">
                                    <a:solidFill>
                                      <a:schemeClr val="tx1"/>
                                    </a:solidFill>
                                    <a:effectLst/>
                                    <a:latin typeface="Cambria Math" panose="02040503050406030204" pitchFamily="18" charset="0"/>
                                    <a:ea typeface="+mn-ea"/>
                                    <a:cs typeface="+mn-cs"/>
                                  </a:rPr>
                                  <m:t>V</m:t>
                                </m:r>
                                <m:d>
                                  <m:dPr>
                                    <m:ctrlPr>
                                      <a:rPr lang="en-US" altLang="zh-CN" sz="1800" b="0" i="1" kern="100" dirty="0" smtClean="0">
                                        <a:solidFill>
                                          <a:schemeClr val="tx1"/>
                                        </a:solidFill>
                                        <a:effectLst/>
                                        <a:latin typeface="Cambria Math" panose="02040503050406030204" pitchFamily="18" charset="0"/>
                                        <a:ea typeface="+mn-ea"/>
                                        <a:cs typeface="+mn-cs"/>
                                      </a:rPr>
                                    </m:ctrlPr>
                                  </m:dPr>
                                  <m:e>
                                    <m:r>
                                      <m:rPr>
                                        <m:nor/>
                                      </m:rPr>
                                      <a:rPr lang="en-US" altLang="zh-CN" dirty="0" smtClean="0"/>
                                      <m:t>s</m:t>
                                    </m:r>
                                    <m:r>
                                      <m:rPr>
                                        <m:nor/>
                                      </m:rPr>
                                      <a:rPr lang="en-US" altLang="zh-CN" dirty="0" smtClean="0"/>
                                      <m:t>’</m:t>
                                    </m:r>
                                    <m:r>
                                      <m:rPr>
                                        <m:nor/>
                                      </m:rPr>
                                      <a:rPr lang="zh-CN" altLang="en-US" dirty="0" smtClean="0"/>
                                      <m:t> </m:t>
                                    </m:r>
                                  </m:e>
                                </m:d>
                              </m:oMath>
                            </m:oMathPara>
                          </a14:m>
                          <a:endParaRPr lang="zh-CN" altLang="en-US" dirty="0"/>
                        </a:p>
                      </a:txBody>
                      <a:tcPr/>
                    </a:tc>
                    <a:extLst>
                      <a:ext uri="{0D108BD9-81ED-4DB2-BD59-A6C34878D82A}">
                        <a16:rowId xmlns:a16="http://schemas.microsoft.com/office/drawing/2014/main" val="6755706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a:t>
                          </a:r>
                          <a:r>
                            <a:rPr lang="zh-CN" alt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1800" b="0" i="0" kern="100" dirty="0" smtClean="0">
                                    <a:solidFill>
                                      <a:schemeClr val="tx1"/>
                                    </a:solidFill>
                                    <a:effectLst/>
                                    <a:latin typeface="Cambria Math" panose="02040503050406030204" pitchFamily="18" charset="0"/>
                                    <a:ea typeface="+mn-ea"/>
                                    <a:cs typeface="+mn-cs"/>
                                  </a:rPr>
                                  <m:t>V</m:t>
                                </m:r>
                                <m:d>
                                  <m:dPr>
                                    <m:ctrlPr>
                                      <a:rPr lang="en-US" altLang="zh-CN" sz="1800" b="0" i="1" kern="100" dirty="0" smtClean="0">
                                        <a:solidFill>
                                          <a:schemeClr val="tx1"/>
                                        </a:solidFill>
                                        <a:effectLst/>
                                        <a:latin typeface="Cambria Math" panose="02040503050406030204" pitchFamily="18" charset="0"/>
                                        <a:ea typeface="+mn-ea"/>
                                        <a:cs typeface="+mn-cs"/>
                                      </a:rPr>
                                    </m:ctrlPr>
                                  </m:dPr>
                                  <m:e>
                                    <m:r>
                                      <m:rPr>
                                        <m:nor/>
                                      </m:rPr>
                                      <a:rPr lang="en-US" altLang="zh-CN" dirty="0" smtClean="0"/>
                                      <m:t>s</m:t>
                                    </m:r>
                                    <m:r>
                                      <a:rPr lang="zh-CN" altLang="en-US" i="1" dirty="0" smtClean="0">
                                        <a:latin typeface="Cambria Math" panose="02040503050406030204" pitchFamily="18" charset="0"/>
                                      </a:rPr>
                                      <m:t>‘’</m:t>
                                    </m:r>
                                  </m:e>
                                </m:d>
                              </m:oMath>
                            </m:oMathPara>
                          </a14:m>
                          <a:endParaRPr lang="zh-CN" altLang="en-US" dirty="0"/>
                        </a:p>
                      </a:txBody>
                      <a:tcPr/>
                    </a:tc>
                    <a:extLst>
                      <a:ext uri="{0D108BD9-81ED-4DB2-BD59-A6C34878D82A}">
                        <a16:rowId xmlns:a16="http://schemas.microsoft.com/office/drawing/2014/main" val="1077554583"/>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524345629"/>
                  </p:ext>
                </p:extLst>
              </p:nvPr>
            </p:nvGraphicFramePr>
            <p:xfrm>
              <a:off x="8031842" y="4157737"/>
              <a:ext cx="3418116" cy="1483360"/>
            </p:xfrm>
            <a:graphic>
              <a:graphicData uri="http://schemas.openxmlformats.org/drawingml/2006/table">
                <a:tbl>
                  <a:tblPr firstRow="1" bandRow="1">
                    <a:tableStyleId>{5C22544A-7EE6-4342-B048-85BDC9FD1C3A}</a:tableStyleId>
                  </a:tblPr>
                  <a:tblGrid>
                    <a:gridCol w="1709058">
                      <a:extLst>
                        <a:ext uri="{9D8B030D-6E8A-4147-A177-3AD203B41FA5}">
                          <a16:colId xmlns:a16="http://schemas.microsoft.com/office/drawing/2014/main" val="4203874315"/>
                        </a:ext>
                      </a:extLst>
                    </a:gridCol>
                    <a:gridCol w="1709058">
                      <a:extLst>
                        <a:ext uri="{9D8B030D-6E8A-4147-A177-3AD203B41FA5}">
                          <a16:colId xmlns:a16="http://schemas.microsoft.com/office/drawing/2014/main" val="2373443024"/>
                        </a:ext>
                      </a:extLst>
                    </a:gridCol>
                  </a:tblGrid>
                  <a:tr h="370840">
                    <a:tc>
                      <a:txBody>
                        <a:bodyPr/>
                        <a:lstStyle/>
                        <a:p>
                          <a:r>
                            <a:rPr lang="zh-CN" altLang="en-US" dirty="0" smtClean="0"/>
                            <a:t>状态</a:t>
                          </a:r>
                          <a:endParaRPr lang="zh-CN" altLang="en-US" dirty="0"/>
                        </a:p>
                      </a:txBody>
                      <a:tcPr/>
                    </a:tc>
                    <a:tc>
                      <a:txBody>
                        <a:bodyPr/>
                        <a:lstStyle/>
                        <a:p>
                          <a:r>
                            <a:rPr lang="zh-CN" altLang="en-US" dirty="0" smtClean="0"/>
                            <a:t>值函数</a:t>
                          </a:r>
                          <a:endParaRPr lang="zh-CN" altLang="en-US" dirty="0"/>
                        </a:p>
                      </a:txBody>
                      <a:tcPr/>
                    </a:tc>
                    <a:extLst>
                      <a:ext uri="{0D108BD9-81ED-4DB2-BD59-A6C34878D82A}">
                        <a16:rowId xmlns:a16="http://schemas.microsoft.com/office/drawing/2014/main" val="2672161700"/>
                      </a:ext>
                    </a:extLst>
                  </a:tr>
                  <a:tr h="370840">
                    <a:tc>
                      <a:txBody>
                        <a:bodyPr/>
                        <a:lstStyle/>
                        <a:p>
                          <a:r>
                            <a:rPr lang="en-US" altLang="zh-CN" dirty="0" smtClean="0"/>
                            <a:t>s</a:t>
                          </a:r>
                          <a:endParaRPr lang="zh-CN" altLang="en-US" dirty="0"/>
                        </a:p>
                      </a:txBody>
                      <a:tcPr/>
                    </a:tc>
                    <a:tc>
                      <a:txBody>
                        <a:bodyPr/>
                        <a:lstStyle/>
                        <a:p>
                          <a:endParaRPr lang="zh-CN"/>
                        </a:p>
                      </a:txBody>
                      <a:tcPr>
                        <a:blipFill>
                          <a:blip r:embed="rId4"/>
                          <a:stretch>
                            <a:fillRect l="-100356" t="-108197" r="-1423" b="-224590"/>
                          </a:stretch>
                        </a:blipFill>
                      </a:tcPr>
                    </a:tc>
                    <a:extLst>
                      <a:ext uri="{0D108BD9-81ED-4DB2-BD59-A6C34878D82A}">
                        <a16:rowId xmlns:a16="http://schemas.microsoft.com/office/drawing/2014/main" val="885946756"/>
                      </a:ext>
                    </a:extLst>
                  </a:tr>
                  <a:tr h="370840">
                    <a:tc>
                      <a:txBody>
                        <a:bodyPr/>
                        <a:lstStyle/>
                        <a:p>
                          <a:r>
                            <a:rPr lang="en-US" altLang="zh-CN" dirty="0" smtClean="0"/>
                            <a:t>s’</a:t>
                          </a:r>
                          <a:endParaRPr lang="zh-CN" altLang="en-US" dirty="0"/>
                        </a:p>
                      </a:txBody>
                      <a:tcPr/>
                    </a:tc>
                    <a:tc>
                      <a:txBody>
                        <a:bodyPr/>
                        <a:lstStyle/>
                        <a:p>
                          <a:endParaRPr lang="zh-CN"/>
                        </a:p>
                      </a:txBody>
                      <a:tcPr>
                        <a:blipFill>
                          <a:blip r:embed="rId4"/>
                          <a:stretch>
                            <a:fillRect l="-100356" t="-208197" r="-1423" b="-124590"/>
                          </a:stretch>
                        </a:blipFill>
                      </a:tcPr>
                    </a:tc>
                    <a:extLst>
                      <a:ext uri="{0D108BD9-81ED-4DB2-BD59-A6C34878D82A}">
                        <a16:rowId xmlns:a16="http://schemas.microsoft.com/office/drawing/2014/main" val="6755706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s</a:t>
                          </a:r>
                          <a:r>
                            <a:rPr lang="zh-CN" altLang="en-US" dirty="0" smtClean="0"/>
                            <a:t>‘’</a:t>
                          </a:r>
                        </a:p>
                      </a:txBody>
                      <a:tcPr/>
                    </a:tc>
                    <a:tc>
                      <a:txBody>
                        <a:bodyPr/>
                        <a:lstStyle/>
                        <a:p>
                          <a:endParaRPr lang="zh-CN"/>
                        </a:p>
                      </a:txBody>
                      <a:tcPr>
                        <a:blipFill>
                          <a:blip r:embed="rId4"/>
                          <a:stretch>
                            <a:fillRect l="-100356" t="-308197" r="-1423" b="-24590"/>
                          </a:stretch>
                        </a:blipFill>
                      </a:tcPr>
                    </a:tc>
                    <a:extLst>
                      <a:ext uri="{0D108BD9-81ED-4DB2-BD59-A6C34878D82A}">
                        <a16:rowId xmlns:a16="http://schemas.microsoft.com/office/drawing/2014/main" val="1077554583"/>
                      </a:ext>
                    </a:extLst>
                  </a:tr>
                </a:tbl>
              </a:graphicData>
            </a:graphic>
          </p:graphicFrame>
        </mc:Fallback>
      </mc:AlternateContent>
      <p:sp>
        <p:nvSpPr>
          <p:cNvPr id="9" name="矩形 8"/>
          <p:cNvSpPr/>
          <p:nvPr/>
        </p:nvSpPr>
        <p:spPr>
          <a:xfrm>
            <a:off x="8031842" y="3499181"/>
            <a:ext cx="3526972" cy="584775"/>
          </a:xfrm>
          <a:prstGeom prst="rect">
            <a:avLst/>
          </a:prstGeom>
        </p:spPr>
        <p:txBody>
          <a:bodyPr wrap="square">
            <a:spAutoFit/>
          </a:bodyPr>
          <a:lstStyle/>
          <a:p>
            <a:r>
              <a:rPr lang="zh-CN" altLang="en-US" sz="3200" dirty="0">
                <a:latin typeface="楷体" panose="02010609060101010101" pitchFamily="49" charset="-122"/>
                <a:ea typeface="楷体" panose="02010609060101010101" pitchFamily="49" charset="-122"/>
                <a:cs typeface="Times New Roman" panose="02020603050405020304" pitchFamily="18" charset="0"/>
              </a:rPr>
              <a:t>第</a:t>
            </a:r>
            <a:r>
              <a:rPr lang="en-US" altLang="zh-CN" sz="3200" i="1" dirty="0">
                <a:latin typeface="Times New Roman" panose="02020603050405020304" pitchFamily="18" charset="0"/>
                <a:cs typeface="Times New Roman" panose="02020603050405020304" pitchFamily="18" charset="0"/>
              </a:rPr>
              <a:t>k</a:t>
            </a:r>
            <a:r>
              <a:rPr lang="zh-CN" altLang="en-US" sz="3200" dirty="0">
                <a:latin typeface="楷体" panose="02010609060101010101" pitchFamily="49" charset="-122"/>
                <a:ea typeface="楷体" panose="02010609060101010101" pitchFamily="49" charset="-122"/>
                <a:cs typeface="Times New Roman" panose="02020603050405020304" pitchFamily="18" charset="0"/>
              </a:rPr>
              <a:t>次迭代后表格：</a:t>
            </a:r>
            <a:endParaRPr lang="zh-CN" altLang="en-US" sz="3200" i="1" dirty="0">
              <a:latin typeface="Cambria"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1B36D46-5AF4-4350-8AFB-192EA06A1559}"/>
                  </a:ext>
                </a:extLst>
              </p:cNvPr>
              <p:cNvSpPr/>
              <p:nvPr/>
            </p:nvSpPr>
            <p:spPr>
              <a:xfrm>
                <a:off x="1970311" y="5254292"/>
                <a:ext cx="5378985" cy="7736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panose="02040503050406030204" pitchFamily="18" charset="0"/>
                            </a:rPr>
                            <m:t>𝒗</m:t>
                          </m:r>
                        </m:e>
                        <m:sub>
                          <m:r>
                            <a:rPr lang="zh-CN" altLang="en-US" b="1" i="1">
                              <a:solidFill>
                                <a:srgbClr val="00B0F0"/>
                              </a:solidFill>
                              <a:latin typeface="Cambria Math" panose="02040503050406030204" pitchFamily="18" charset="0"/>
                            </a:rPr>
                            <m:t>𝝅</m:t>
                          </m:r>
                        </m:sub>
                      </m:sSub>
                      <m:r>
                        <a:rPr lang="zh-CN" altLang="en-US" b="1">
                          <a:latin typeface="Cambria Math" panose="02040503050406030204" pitchFamily="18" charset="0"/>
                        </a:rPr>
                        <m:t>(</m:t>
                      </m:r>
                      <m:r>
                        <a:rPr lang="zh-CN" altLang="en-US" b="1" i="1">
                          <a:solidFill>
                            <a:srgbClr val="A24744"/>
                          </a:solidFill>
                          <a:latin typeface="Cambria Math" panose="02040503050406030204" pitchFamily="18" charset="0"/>
                        </a:rPr>
                        <m:t>𝒔</m:t>
                      </m:r>
                      <m:r>
                        <a:rPr lang="zh-CN" altLang="en-US" b="1">
                          <a:latin typeface="Cambria Math" panose="02040503050406030204" pitchFamily="18" charset="0"/>
                        </a:rPr>
                        <m:t>)=</m:t>
                      </m:r>
                      <m:nary>
                        <m:naryPr>
                          <m:chr m:val="∑"/>
                          <m:limLoc m:val="undOvr"/>
                          <m:grow m:val="on"/>
                          <m:supHide m:val="on"/>
                          <m:ctrlPr>
                            <a:rPr lang="zh-CN" altLang="en-US" b="1" i="1">
                              <a:latin typeface="Cambria Math" panose="02040503050406030204" pitchFamily="18" charset="0"/>
                            </a:rPr>
                          </m:ctrlPr>
                        </m:naryPr>
                        <m:sub>
                          <m:r>
                            <a:rPr lang="zh-CN" altLang="en-US" b="1" i="1">
                              <a:latin typeface="Cambria Math" panose="02040503050406030204" pitchFamily="18" charset="0"/>
                            </a:rPr>
                            <m:t>𝒂</m:t>
                          </m:r>
                        </m:sub>
                        <m:sup/>
                        <m:e>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𝝅</m:t>
                              </m:r>
                              <m:r>
                                <a:rPr lang="zh-CN" altLang="en-US" b="1">
                                  <a:latin typeface="Cambria Math" panose="02040503050406030204" pitchFamily="18" charset="0"/>
                                </a:rPr>
                                <m:t>(</m:t>
                              </m:r>
                              <m:r>
                                <a:rPr lang="zh-CN" altLang="en-US" b="1" i="1">
                                  <a:latin typeface="Cambria Math" panose="02040503050406030204" pitchFamily="18" charset="0"/>
                                </a:rPr>
                                <m:t>𝒂</m:t>
                              </m:r>
                              <m:r>
                                <a:rPr lang="zh-CN" altLang="en-US" b="1">
                                  <a:latin typeface="Cambria Math" panose="02040503050406030204" pitchFamily="18" charset="0"/>
                                </a:rPr>
                                <m:t>|</m:t>
                              </m:r>
                              <m:r>
                                <a:rPr lang="zh-CN" altLang="en-US" b="1" i="1">
                                  <a:latin typeface="Cambria Math" panose="02040503050406030204" pitchFamily="18" charset="0"/>
                                </a:rPr>
                                <m:t>𝒔</m:t>
                              </m:r>
                            </m:e>
                          </m:d>
                          <m:r>
                            <a:rPr lang="en-US" altLang="zh-CN" b="1" i="1">
                              <a:latin typeface="Cambria Math" panose="02040503050406030204" pitchFamily="18" charset="0"/>
                            </a:rPr>
                            <m:t>  </m:t>
                          </m:r>
                        </m:e>
                      </m:nary>
                      <m:nary>
                        <m:naryPr>
                          <m:chr m:val="∑"/>
                          <m:limLoc m:val="undOvr"/>
                          <m:grow m:val="on"/>
                          <m:supHide m:val="on"/>
                          <m:ctrlPr>
                            <a:rPr lang="zh-CN" altLang="en-US" b="1" i="1">
                              <a:latin typeface="Cambria Math" panose="02040503050406030204" pitchFamily="18" charset="0"/>
                            </a:rPr>
                          </m:ctrlPr>
                        </m:naryPr>
                        <m:sub>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𝒔</m:t>
                              </m:r>
                            </m:e>
                            <m:sup>
                              <m:r>
                                <a:rPr lang="zh-CN" altLang="en-US" b="1">
                                  <a:latin typeface="Cambria Math" panose="02040503050406030204" pitchFamily="18" charset="0"/>
                                </a:rPr>
                                <m:t>′</m:t>
                              </m:r>
                            </m:sup>
                          </m:sSup>
                        </m:sub>
                        <m:sup/>
                        <m:e>
                          <m:r>
                            <a:rPr lang="en-US" altLang="zh-CN" b="1" i="1">
                              <a:solidFill>
                                <a:schemeClr val="bg1"/>
                              </a:solidFill>
                              <a:latin typeface="Cambria Math" panose="02040503050406030204" pitchFamily="18" charset="0"/>
                            </a:rPr>
                            <m:t>{</m:t>
                          </m:r>
                        </m:e>
                      </m:nary>
                      <m:nary>
                        <m:naryPr>
                          <m:chr m:val="∑"/>
                          <m:limLoc m:val="undOvr"/>
                          <m:grow m:val="on"/>
                          <m:supHide m:val="on"/>
                          <m:ctrlPr>
                            <a:rPr lang="zh-CN" altLang="en-US" b="1" i="1">
                              <a:latin typeface="Cambria Math" panose="02040503050406030204" pitchFamily="18" charset="0"/>
                            </a:rPr>
                          </m:ctrlPr>
                        </m:naryPr>
                        <m:sub>
                          <m:r>
                            <a:rPr lang="zh-CN" altLang="en-US" b="1" i="1">
                              <a:latin typeface="Cambria Math" panose="02040503050406030204" pitchFamily="18" charset="0"/>
                            </a:rPr>
                            <m:t>𝒓</m:t>
                          </m:r>
                        </m:sub>
                        <m:sup/>
                        <m:e>
                          <m:d>
                            <m:dPr>
                              <m:begChr m:val=""/>
                              <m:endChr m:val="]"/>
                              <m:ctrlPr>
                                <a:rPr lang="zh-CN" altLang="en-US" b="1" i="1">
                                  <a:latin typeface="Cambria Math" panose="02040503050406030204" pitchFamily="18" charset="0"/>
                                </a:rPr>
                              </m:ctrlPr>
                            </m:dPr>
                            <m:e>
                              <m:r>
                                <a:rPr lang="zh-CN" altLang="en-US" b="1" i="1">
                                  <a:latin typeface="Cambria Math" panose="02040503050406030204" pitchFamily="18" charset="0"/>
                                </a:rPr>
                                <m:t>𝒑</m:t>
                              </m:r>
                              <m:r>
                                <a:rPr lang="zh-CN" altLang="en-US" b="1">
                                  <a:latin typeface="Cambria Math" panose="02040503050406030204" pitchFamily="18" charset="0"/>
                                </a:rPr>
                                <m:t>(</m:t>
                              </m:r>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𝒔</m:t>
                                  </m:r>
                                </m:e>
                                <m:sup>
                                  <m:r>
                                    <a:rPr lang="zh-CN" altLang="en-US" b="1">
                                      <a:latin typeface="Cambria Math" panose="02040503050406030204" pitchFamily="18" charset="0"/>
                                    </a:rPr>
                                    <m:t>′</m:t>
                                  </m:r>
                                </m:sup>
                              </m:sSup>
                              <m:r>
                                <a:rPr lang="zh-CN" altLang="en-US" b="1">
                                  <a:latin typeface="Cambria Math" panose="02040503050406030204" pitchFamily="18" charset="0"/>
                                </a:rPr>
                                <m:t>,</m:t>
                              </m:r>
                              <m:r>
                                <a:rPr lang="zh-CN" altLang="en-US" b="1" i="1">
                                  <a:latin typeface="Cambria Math" panose="02040503050406030204" pitchFamily="18" charset="0"/>
                                </a:rPr>
                                <m:t>𝒓</m:t>
                              </m:r>
                              <m:r>
                                <a:rPr lang="zh-CN" altLang="en-US" b="1">
                                  <a:latin typeface="Cambria Math" panose="02040503050406030204" pitchFamily="18" charset="0"/>
                                </a:rPr>
                                <m:t>|</m:t>
                              </m:r>
                              <m:r>
                                <a:rPr lang="zh-CN" altLang="en-US" b="1" i="1">
                                  <a:latin typeface="Cambria Math" panose="02040503050406030204" pitchFamily="18" charset="0"/>
                                </a:rPr>
                                <m:t>𝒔</m:t>
                              </m:r>
                              <m:r>
                                <a:rPr lang="zh-CN" altLang="en-US" b="1">
                                  <a:latin typeface="Cambria Math" panose="02040503050406030204" pitchFamily="18" charset="0"/>
                                </a:rPr>
                                <m:t>,</m:t>
                              </m:r>
                              <m:r>
                                <a:rPr lang="zh-CN" altLang="en-US" b="1" i="1">
                                  <a:latin typeface="Cambria Math" panose="02040503050406030204" pitchFamily="18" charset="0"/>
                                </a:rPr>
                                <m:t>𝒂</m:t>
                              </m:r>
                              <m:r>
                                <a:rPr lang="zh-CN" altLang="en-US" b="1">
                                  <a:latin typeface="Cambria Math" panose="02040503050406030204" pitchFamily="18" charset="0"/>
                                </a:rPr>
                                <m:t>)[</m:t>
                              </m:r>
                              <m:r>
                                <a:rPr lang="zh-CN" altLang="en-US" b="1" i="1">
                                  <a:latin typeface="Cambria Math" panose="02040503050406030204" pitchFamily="18" charset="0"/>
                                </a:rPr>
                                <m:t>𝒓</m:t>
                              </m:r>
                              <m:r>
                                <a:rPr lang="zh-CN" altLang="en-US" b="1">
                                  <a:latin typeface="Cambria Math" panose="02040503050406030204" pitchFamily="18" charset="0"/>
                                </a:rPr>
                                <m:t>+</m:t>
                              </m:r>
                              <m:r>
                                <a:rPr lang="zh-CN" altLang="en-US" b="1" i="1">
                                  <a:latin typeface="Cambria Math" panose="02040503050406030204" pitchFamily="18" charset="0"/>
                                </a:rPr>
                                <m:t>𝜸</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𝒗</m:t>
                                  </m:r>
                                </m:e>
                                <m:sub>
                                  <m:r>
                                    <a:rPr lang="zh-CN" altLang="en-US" b="1" i="1">
                                      <a:solidFill>
                                        <a:srgbClr val="FF0000"/>
                                      </a:solidFill>
                                      <a:latin typeface="Cambria Math" panose="02040503050406030204" pitchFamily="18" charset="0"/>
                                    </a:rPr>
                                    <m:t>𝝅</m:t>
                                  </m:r>
                                </m:sub>
                              </m:sSub>
                              <m:r>
                                <a:rPr lang="zh-CN" altLang="en-US" b="1">
                                  <a:solidFill>
                                    <a:srgbClr val="FF0000"/>
                                  </a:solidFill>
                                  <a:latin typeface="Cambria Math" panose="02040503050406030204" pitchFamily="18" charset="0"/>
                                </a:rPr>
                                <m:t>(</m:t>
                              </m:r>
                              <m:sSup>
                                <m:sSupPr>
                                  <m:ctrlPr>
                                    <a:rPr lang="zh-CN" altLang="en-US" b="1" i="1">
                                      <a:solidFill>
                                        <a:srgbClr val="FF0000"/>
                                      </a:solidFill>
                                      <a:latin typeface="Cambria Math" panose="02040503050406030204" pitchFamily="18" charset="0"/>
                                    </a:rPr>
                                  </m:ctrlPr>
                                </m:sSupPr>
                                <m:e>
                                  <m:r>
                                    <a:rPr lang="zh-CN" altLang="en-US" b="1" i="1">
                                      <a:solidFill>
                                        <a:srgbClr val="FF0000"/>
                                      </a:solidFill>
                                      <a:latin typeface="Cambria Math" panose="02040503050406030204" pitchFamily="18" charset="0"/>
                                    </a:rPr>
                                    <m:t>𝒔</m:t>
                                  </m:r>
                                </m:e>
                                <m:sup>
                                  <m:r>
                                    <a:rPr lang="zh-CN" altLang="en-US" b="1">
                                      <a:solidFill>
                                        <a:srgbClr val="FF0000"/>
                                      </a:solidFill>
                                      <a:latin typeface="Cambria Math" panose="02040503050406030204" pitchFamily="18" charset="0"/>
                                    </a:rPr>
                                    <m:t>′</m:t>
                                  </m:r>
                                </m:sup>
                              </m:sSup>
                              <m:r>
                                <a:rPr lang="zh-CN" altLang="en-US" b="1">
                                  <a:solidFill>
                                    <a:srgbClr val="FF0000"/>
                                  </a:solidFill>
                                  <a:latin typeface="Cambria Math" panose="02040503050406030204" pitchFamily="18" charset="0"/>
                                </a:rPr>
                                <m:t>)</m:t>
                              </m:r>
                            </m:e>
                          </m:d>
                        </m:e>
                      </m:nary>
                    </m:oMath>
                  </m:oMathPara>
                </a14:m>
                <a:endParaRPr lang="zh-CN" altLang="en-US" b="1" dirty="0"/>
              </a:p>
            </p:txBody>
          </p:sp>
        </mc:Choice>
        <mc:Fallback xmlns="">
          <p:sp>
            <p:nvSpPr>
              <p:cNvPr id="11" name="矩形 10">
                <a:extLst>
                  <a:ext uri="{FF2B5EF4-FFF2-40B4-BE49-F238E27FC236}">
                    <a16:creationId xmlns:a16="http://schemas.microsoft.com/office/drawing/2014/main" id="{71B36D46-5AF4-4350-8AFB-192EA06A1559}"/>
                  </a:ext>
                </a:extLst>
              </p:cNvPr>
              <p:cNvSpPr>
                <a:spLocks noRot="1" noChangeAspect="1" noMove="1" noResize="1" noEditPoints="1" noAdjustHandles="1" noChangeArrowheads="1" noChangeShapeType="1" noTextEdit="1"/>
              </p:cNvSpPr>
              <p:nvPr/>
            </p:nvSpPr>
            <p:spPr>
              <a:xfrm>
                <a:off x="1970311" y="5254292"/>
                <a:ext cx="5378985" cy="773610"/>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737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EB990-B9E9-4BFA-BDF1-8CC275C4A82D}"/>
              </a:ext>
            </a:extLst>
          </p:cNvPr>
          <p:cNvSpPr>
            <a:spLocks noGrp="1"/>
          </p:cNvSpPr>
          <p:nvPr>
            <p:ph type="title"/>
          </p:nvPr>
        </p:nvSpPr>
        <p:spPr/>
        <p:txBody>
          <a:bodyPr/>
          <a:lstStyle/>
          <a:p>
            <a:r>
              <a:rPr lang="zh-CN" altLang="en-US" dirty="0"/>
              <a:t>网格世界</a:t>
            </a:r>
          </a:p>
        </p:txBody>
      </p:sp>
      <p:sp>
        <p:nvSpPr>
          <p:cNvPr id="5" name="灯片编号占位符 4"/>
          <p:cNvSpPr>
            <a:spLocks noGrp="1"/>
          </p:cNvSpPr>
          <p:nvPr>
            <p:ph type="sldNum" sz="quarter" idx="4"/>
          </p:nvPr>
        </p:nvSpPr>
        <p:spPr/>
        <p:txBody>
          <a:bodyPr/>
          <a:lstStyle/>
          <a:p>
            <a:r>
              <a:rPr lang="zh-CN" altLang="en-US"/>
              <a:t>第</a:t>
            </a:r>
            <a:fld id="{A7EB049D-2BDA-4100-846B-C83E7A7D8094}" type="slidenum">
              <a:rPr lang="zh-CN" altLang="en-US" smtClean="0"/>
              <a:pPr/>
              <a:t>13</a:t>
            </a:fld>
            <a:r>
              <a:rPr lang="zh-CN" altLang="en-US"/>
              <a:t>页</a:t>
            </a:r>
            <a:endParaRPr lang="zh-CN" altLang="en-US" dirty="0"/>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2AFC0E21-E59C-4A26-A8C9-DB4D247A5A84}"/>
                  </a:ext>
                </a:extLst>
              </p:cNvPr>
              <p:cNvSpPr/>
              <p:nvPr/>
            </p:nvSpPr>
            <p:spPr>
              <a:xfrm>
                <a:off x="1595490" y="4498105"/>
                <a:ext cx="5226111" cy="415498"/>
              </a:xfrm>
              <a:prstGeom prst="rect">
                <a:avLst/>
              </a:prstGeom>
            </p:spPr>
            <p:txBody>
              <a:bodyPr wrap="none">
                <a:spAutoFit/>
              </a:bodyPr>
              <a:lstStyle/>
              <a:p>
                <a:r>
                  <a:rPr lang="zh-CN" altLang="en-US" sz="2100" dirty="0">
                    <a:latin typeface="楷体" panose="02010609060101010101" pitchFamily="49" charset="-122"/>
                    <a:ea typeface="楷体" panose="02010609060101010101" pitchFamily="49" charset="-122"/>
                  </a:rPr>
                  <a:t>非终态集合为</a:t>
                </a:r>
                <a:r>
                  <a:rPr lang="en-US" altLang="zh-CN" sz="2100" dirty="0">
                    <a:latin typeface="楷体" panose="02010609060101010101" pitchFamily="49" charset="-122"/>
                    <a:ea typeface="楷体" panose="02010609060101010101" pitchFamily="49" charset="-122"/>
                  </a:rPr>
                  <a:t> </a:t>
                </a:r>
                <a14:m>
                  <m:oMath xmlns:m="http://schemas.openxmlformats.org/officeDocument/2006/math">
                    <m:r>
                      <a:rPr lang="en-US" altLang="zh-CN" sz="2100" b="0" i="1" smtClean="0">
                        <a:latin typeface="Cambria Math" panose="02040503050406030204" pitchFamily="18" charset="0"/>
                        <a:ea typeface="Cambria Math" panose="02040503050406030204" pitchFamily="18" charset="0"/>
                      </a:rPr>
                      <m:t> </m:t>
                    </m:r>
                  </m:oMath>
                </a14:m>
                <a:r>
                  <a:rPr lang="en-US" altLang="zh-CN" sz="2100" dirty="0">
                    <a:latin typeface="楷体" panose="02010609060101010101" pitchFamily="49" charset="-122"/>
                    <a:ea typeface="楷体" panose="02010609060101010101" pitchFamily="49" charset="-122"/>
                  </a:rPr>
                  <a:t> {1, 2, 3, 4,</a:t>
                </a:r>
                <a:r>
                  <a:rPr lang="zh-CN" altLang="en-US" sz="2100" dirty="0">
                    <a:latin typeface="楷体" panose="02010609060101010101" pitchFamily="49" charset="-122"/>
                    <a:ea typeface="楷体" panose="02010609060101010101" pitchFamily="49" charset="-122"/>
                  </a:rPr>
                  <a:t> </a:t>
                </a:r>
                <a:r>
                  <a:rPr lang="en-US" altLang="zh-CN" sz="2100" dirty="0">
                    <a:latin typeface="楷体" panose="02010609060101010101" pitchFamily="49" charset="-122"/>
                    <a:ea typeface="楷体" panose="02010609060101010101" pitchFamily="49" charset="-122"/>
                  </a:rPr>
                  <a:t>5,</a:t>
                </a:r>
                <a:r>
                  <a:rPr lang="zh-CN" altLang="en-US" sz="2100" dirty="0">
                    <a:latin typeface="楷体" panose="02010609060101010101" pitchFamily="49" charset="-122"/>
                    <a:ea typeface="楷体" panose="02010609060101010101" pitchFamily="49" charset="-122"/>
                  </a:rPr>
                  <a:t> </a:t>
                </a:r>
                <a:r>
                  <a:rPr lang="en-US" altLang="zh-CN" sz="2100" dirty="0">
                    <a:latin typeface="楷体" panose="02010609060101010101" pitchFamily="49" charset="-122"/>
                    <a:ea typeface="楷体" panose="02010609060101010101" pitchFamily="49" charset="-122"/>
                  </a:rPr>
                  <a:t>… 14};</a:t>
                </a:r>
              </a:p>
            </p:txBody>
          </p:sp>
        </mc:Choice>
        <mc:Fallback xmlns="">
          <p:sp>
            <p:nvSpPr>
              <p:cNvPr id="11" name="矩形 10">
                <a:extLst>
                  <a:ext uri="{FF2B5EF4-FFF2-40B4-BE49-F238E27FC236}">
                    <a16:creationId xmlns:a16="http://schemas.microsoft.com/office/drawing/2014/main" id="{2AFC0E21-E59C-4A26-A8C9-DB4D247A5A84}"/>
                  </a:ext>
                </a:extLst>
              </p:cNvPr>
              <p:cNvSpPr>
                <a:spLocks noRot="1" noChangeAspect="1" noMove="1" noResize="1" noEditPoints="1" noAdjustHandles="1" noChangeArrowheads="1" noChangeShapeType="1" noTextEdit="1"/>
              </p:cNvSpPr>
              <p:nvPr/>
            </p:nvSpPr>
            <p:spPr>
              <a:xfrm>
                <a:off x="1595490" y="4498105"/>
                <a:ext cx="5226111" cy="415498"/>
              </a:xfrm>
              <a:prstGeom prst="rect">
                <a:avLst/>
              </a:prstGeom>
              <a:blipFill>
                <a:blip r:embed="rId3"/>
                <a:stretch>
                  <a:fillRect l="-1400" t="-13235" r="-467" b="-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C28A5B1-8E8F-4428-8299-B0C88A424B19}"/>
                  </a:ext>
                </a:extLst>
              </p:cNvPr>
              <p:cNvSpPr/>
              <p:nvPr/>
            </p:nvSpPr>
            <p:spPr>
              <a:xfrm>
                <a:off x="1595490" y="5149604"/>
                <a:ext cx="5417765" cy="415498"/>
              </a:xfrm>
              <a:prstGeom prst="rect">
                <a:avLst/>
              </a:prstGeom>
            </p:spPr>
            <p:txBody>
              <a:bodyPr wrap="none">
                <a:spAutoFit/>
              </a:bodyPr>
              <a:lstStyle/>
              <a:p>
                <a:r>
                  <a:rPr lang="zh-CN" altLang="en-US" sz="2100" dirty="0">
                    <a:latin typeface="楷体" panose="02010609060101010101" pitchFamily="49" charset="-122"/>
                    <a:ea typeface="楷体" panose="02010609060101010101" pitchFamily="49" charset="-122"/>
                  </a:rPr>
                  <a:t>动作集合为</a:t>
                </a:r>
                <a:r>
                  <a:rPr lang="en-US" altLang="zh-CN" sz="2100" dirty="0">
                    <a:latin typeface="楷体" panose="02010609060101010101" pitchFamily="49" charset="-122"/>
                    <a:ea typeface="楷体" panose="02010609060101010101" pitchFamily="49" charset="-122"/>
                  </a:rPr>
                  <a:t> </a:t>
                </a:r>
                <a14:m>
                  <m:oMath xmlns:m="http://schemas.openxmlformats.org/officeDocument/2006/math">
                    <m:r>
                      <a:rPr lang="zh-CN" altLang="en-US" sz="2100" i="1">
                        <a:latin typeface="Cambria Math" panose="02040503050406030204" pitchFamily="18" charset="0"/>
                        <a:ea typeface="Cambria Math" panose="02040503050406030204" pitchFamily="18" charset="0"/>
                      </a:rPr>
                      <m:t>𝒜</m:t>
                    </m:r>
                  </m:oMath>
                </a14:m>
                <a:r>
                  <a:rPr lang="en-US" altLang="zh-CN" sz="2100" dirty="0">
                    <a:latin typeface="楷体" panose="02010609060101010101" pitchFamily="49" charset="-122"/>
                    <a:ea typeface="楷体" panose="02010609060101010101" pitchFamily="49" charset="-122"/>
                  </a:rPr>
                  <a:t> = {up, down, left, right}</a:t>
                </a:r>
              </a:p>
            </p:txBody>
          </p:sp>
        </mc:Choice>
        <mc:Fallback xmlns="">
          <p:sp>
            <p:nvSpPr>
              <p:cNvPr id="13" name="矩形 12">
                <a:extLst>
                  <a:ext uri="{FF2B5EF4-FFF2-40B4-BE49-F238E27FC236}">
                    <a16:creationId xmlns:a16="http://schemas.microsoft.com/office/drawing/2014/main" id="{3C28A5B1-8E8F-4428-8299-B0C88A424B19}"/>
                  </a:ext>
                </a:extLst>
              </p:cNvPr>
              <p:cNvSpPr>
                <a:spLocks noRot="1" noChangeAspect="1" noMove="1" noResize="1" noEditPoints="1" noAdjustHandles="1" noChangeArrowheads="1" noChangeShapeType="1" noTextEdit="1"/>
              </p:cNvSpPr>
              <p:nvPr/>
            </p:nvSpPr>
            <p:spPr>
              <a:xfrm>
                <a:off x="1595490" y="5149604"/>
                <a:ext cx="5417765" cy="415498"/>
              </a:xfrm>
              <a:prstGeom prst="rect">
                <a:avLst/>
              </a:prstGeom>
              <a:blipFill>
                <a:blip r:embed="rId4"/>
                <a:stretch>
                  <a:fillRect l="-1351" t="-13235" r="-450" b="-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56D7BCA8-B532-4C59-9B3B-66135F015F3D}"/>
                  </a:ext>
                </a:extLst>
              </p:cNvPr>
              <p:cNvSpPr/>
              <p:nvPr/>
            </p:nvSpPr>
            <p:spPr>
              <a:xfrm>
                <a:off x="1614386" y="5801103"/>
                <a:ext cx="9107045" cy="415498"/>
              </a:xfrm>
              <a:prstGeom prst="rect">
                <a:avLst/>
              </a:prstGeom>
            </p:spPr>
            <p:txBody>
              <a:bodyPr wrap="none">
                <a:spAutoFit/>
              </a:bodyPr>
              <a:lstStyle/>
              <a:p>
                <a:r>
                  <a:rPr lang="zh-CN" altLang="en-US" sz="2100" dirty="0">
                    <a:latin typeface="楷体" panose="02010609060101010101" pitchFamily="49" charset="-122"/>
                    <a:ea typeface="楷体" panose="02010609060101010101" pitchFamily="49" charset="-122"/>
                  </a:rPr>
                  <a:t>奖励都是</a:t>
                </a:r>
                <a:r>
                  <a:rPr lang="en-US" altLang="zh-CN" sz="2100" dirty="0">
                    <a:latin typeface="楷体" panose="02010609060101010101" pitchFamily="49" charset="-122"/>
                    <a:ea typeface="楷体" panose="02010609060101010101" pitchFamily="49" charset="-122"/>
                  </a:rPr>
                  <a:t>-1</a:t>
                </a:r>
                <a:r>
                  <a:rPr lang="zh-CN" altLang="en-US" sz="2100" dirty="0">
                    <a:latin typeface="楷体" panose="02010609060101010101" pitchFamily="49" charset="-122"/>
                    <a:ea typeface="楷体" panose="02010609060101010101" pitchFamily="49" charset="-122"/>
                  </a:rPr>
                  <a:t>，概率</a:t>
                </a:r>
                <a14:m>
                  <m:oMath xmlns:m="http://schemas.openxmlformats.org/officeDocument/2006/math">
                    <m:r>
                      <a:rPr lang="en-US" altLang="zh-CN" sz="2100" i="1">
                        <a:latin typeface="Cambria Math" panose="02040503050406030204" pitchFamily="18" charset="0"/>
                        <a:ea typeface="Cambria Math" panose="02040503050406030204" pitchFamily="18" charset="0"/>
                      </a:rPr>
                      <m:t>𝑝</m:t>
                    </m:r>
                    <m:d>
                      <m:dPr>
                        <m:ctrlPr>
                          <a:rPr lang="en-US" altLang="zh-CN" sz="2100" i="1">
                            <a:latin typeface="Cambria Math" panose="02040503050406030204" pitchFamily="18" charset="0"/>
                            <a:ea typeface="Cambria Math" panose="02040503050406030204" pitchFamily="18" charset="0"/>
                          </a:rPr>
                        </m:ctrlPr>
                      </m:dPr>
                      <m:e>
                        <m:sSup>
                          <m:sSupPr>
                            <m:ctrlPr>
                              <a:rPr lang="en-US" altLang="zh-CN" sz="2100" i="1">
                                <a:latin typeface="Cambria Math" panose="02040503050406030204" pitchFamily="18" charset="0"/>
                                <a:ea typeface="Cambria Math" panose="02040503050406030204" pitchFamily="18" charset="0"/>
                              </a:rPr>
                            </m:ctrlPr>
                          </m:sSupPr>
                          <m:e>
                            <m:r>
                              <a:rPr lang="en-US" altLang="zh-CN" sz="2100" i="1">
                                <a:latin typeface="Cambria Math" panose="02040503050406030204" pitchFamily="18" charset="0"/>
                                <a:ea typeface="Cambria Math" panose="02040503050406030204" pitchFamily="18" charset="0"/>
                              </a:rPr>
                              <m:t>𝑠</m:t>
                            </m:r>
                          </m:e>
                          <m:sup>
                            <m:r>
                              <a:rPr lang="en-US" altLang="zh-CN" sz="2100" i="1">
                                <a:latin typeface="Cambria Math" panose="02040503050406030204" pitchFamily="18" charset="0"/>
                                <a:ea typeface="Cambria Math" panose="02040503050406030204" pitchFamily="18" charset="0"/>
                              </a:rPr>
                              <m:t>′</m:t>
                            </m:r>
                          </m:sup>
                        </m:sSup>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𝑟</m:t>
                        </m:r>
                      </m:e>
                      <m:e>
                        <m:r>
                          <a:rPr lang="en-US" altLang="zh-CN" sz="2100" i="1">
                            <a:latin typeface="Cambria Math" panose="02040503050406030204" pitchFamily="18" charset="0"/>
                            <a:ea typeface="Cambria Math" panose="02040503050406030204" pitchFamily="18" charset="0"/>
                          </a:rPr>
                          <m:t>𝑠</m:t>
                        </m:r>
                        <m:r>
                          <a:rPr lang="en-US" altLang="zh-CN" sz="2100" i="1">
                            <a:latin typeface="Cambria Math" panose="02040503050406030204" pitchFamily="18" charset="0"/>
                            <a:ea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𝑎</m:t>
                        </m:r>
                      </m:e>
                    </m:d>
                    <m:r>
                      <a:rPr lang="en-US" altLang="zh-CN" sz="1350" i="1">
                        <a:latin typeface="Cambria Math" panose="02040503050406030204" pitchFamily="18" charset="0"/>
                      </a:rPr>
                      <m:t>,</m:t>
                    </m:r>
                    <m:r>
                      <a:rPr lang="zh-CN" altLang="en-US" sz="2100" i="1" dirty="0">
                        <a:solidFill>
                          <a:prstClr val="black"/>
                        </a:solidFill>
                        <a:latin typeface="Cambria Math" panose="02040503050406030204" pitchFamily="18" charset="0"/>
                      </a:rPr>
                      <m:t>例如</m:t>
                    </m:r>
                    <m:r>
                      <a:rPr lang="en-US" altLang="zh-CN" sz="1350" i="1">
                        <a:latin typeface="Cambria Math" panose="02040503050406030204" pitchFamily="18" charset="0"/>
                      </a:rPr>
                      <m:t>:</m:t>
                    </m:r>
                    <m:r>
                      <a:rPr lang="en-US" altLang="zh-CN" sz="2100" i="1">
                        <a:latin typeface="Cambria Math" panose="02040503050406030204" pitchFamily="18" charset="0"/>
                        <a:ea typeface="Cambria Math" panose="02040503050406030204" pitchFamily="18" charset="0"/>
                      </a:rPr>
                      <m:t>𝑝</m:t>
                    </m:r>
                    <m:d>
                      <m:dPr>
                        <m:ctrlPr>
                          <a:rPr lang="en-US" altLang="zh-CN" sz="2100" i="1">
                            <a:latin typeface="Cambria Math" panose="02040503050406030204" pitchFamily="18" charset="0"/>
                            <a:ea typeface="Cambria Math" panose="02040503050406030204" pitchFamily="18" charset="0"/>
                          </a:rPr>
                        </m:ctrlPr>
                      </m:dPr>
                      <m:e>
                        <m:r>
                          <a:rPr lang="en-US" altLang="zh-CN" sz="2100" i="1">
                            <a:latin typeface="Cambria Math" panose="02040503050406030204" pitchFamily="18" charset="0"/>
                            <a:ea typeface="Cambria Math" panose="02040503050406030204" pitchFamily="18" charset="0"/>
                          </a:rPr>
                          <m:t>6,−1</m:t>
                        </m:r>
                      </m:e>
                      <m:e>
                        <m:r>
                          <a:rPr lang="en-US" altLang="zh-CN" sz="2100" i="1">
                            <a:latin typeface="Cambria Math" panose="02040503050406030204" pitchFamily="18" charset="0"/>
                            <a:ea typeface="Cambria Math" panose="02040503050406030204" pitchFamily="18" charset="0"/>
                          </a:rPr>
                          <m:t>5,</m:t>
                        </m:r>
                        <m:r>
                          <a:rPr lang="en-US" altLang="zh-CN" sz="2100" i="1">
                            <a:latin typeface="Cambria Math" panose="02040503050406030204" pitchFamily="18" charset="0"/>
                            <a:ea typeface="Cambria Math" panose="02040503050406030204" pitchFamily="18" charset="0"/>
                          </a:rPr>
                          <m:t>𝑙𝑒𝑓𝑡</m:t>
                        </m:r>
                      </m:e>
                    </m:d>
                    <m:r>
                      <a:rPr lang="en-US" altLang="zh-CN" sz="2100" i="1">
                        <a:latin typeface="Cambria Math" panose="02040503050406030204" pitchFamily="18" charset="0"/>
                        <a:ea typeface="Cambria Math" panose="02040503050406030204" pitchFamily="18" charset="0"/>
                      </a:rPr>
                      <m:t>=1,</m:t>
                    </m:r>
                    <m:r>
                      <a:rPr lang="en-US" altLang="zh-CN" sz="2100" i="1">
                        <a:latin typeface="Cambria Math" panose="02040503050406030204" pitchFamily="18" charset="0"/>
                        <a:ea typeface="Cambria Math" panose="02040503050406030204" pitchFamily="18" charset="0"/>
                      </a:rPr>
                      <m:t>𝑝</m:t>
                    </m:r>
                    <m:d>
                      <m:dPr>
                        <m:ctrlPr>
                          <a:rPr lang="en-US" altLang="zh-CN" sz="2100" i="1">
                            <a:latin typeface="Cambria Math" panose="02040503050406030204" pitchFamily="18" charset="0"/>
                            <a:ea typeface="Cambria Math" panose="02040503050406030204" pitchFamily="18" charset="0"/>
                          </a:rPr>
                        </m:ctrlPr>
                      </m:dPr>
                      <m:e>
                        <m:r>
                          <a:rPr lang="en-US" altLang="zh-CN" sz="2100" i="1">
                            <a:latin typeface="Cambria Math" panose="02040503050406030204" pitchFamily="18" charset="0"/>
                            <a:ea typeface="Cambria Math" panose="02040503050406030204" pitchFamily="18" charset="0"/>
                          </a:rPr>
                          <m:t>7,−1</m:t>
                        </m:r>
                      </m:e>
                      <m:e>
                        <m:r>
                          <a:rPr lang="en-US" altLang="zh-CN" sz="2100" i="1">
                            <a:latin typeface="Cambria Math" panose="02040503050406030204" pitchFamily="18" charset="0"/>
                            <a:ea typeface="Cambria Math" panose="02040503050406030204" pitchFamily="18" charset="0"/>
                          </a:rPr>
                          <m:t>7,</m:t>
                        </m:r>
                        <m:r>
                          <a:rPr lang="en-US" altLang="zh-CN" sz="2100" i="1">
                            <a:latin typeface="Cambria Math" panose="02040503050406030204" pitchFamily="18" charset="0"/>
                            <a:ea typeface="Cambria Math" panose="02040503050406030204" pitchFamily="18" charset="0"/>
                          </a:rPr>
                          <m:t>𝑟𝑖𝑔h𝑡</m:t>
                        </m:r>
                      </m:e>
                    </m:d>
                    <m:r>
                      <a:rPr lang="en-US" altLang="zh-CN" sz="2100" i="1">
                        <a:latin typeface="Cambria Math" panose="02040503050406030204" pitchFamily="18" charset="0"/>
                        <a:ea typeface="Cambria Math" panose="02040503050406030204" pitchFamily="18" charset="0"/>
                      </a:rPr>
                      <m:t>=1</m:t>
                    </m:r>
                  </m:oMath>
                </a14:m>
                <a:endParaRPr lang="en-US" altLang="zh-CN" sz="2100" dirty="0">
                  <a:latin typeface="楷体" panose="02010609060101010101" pitchFamily="49" charset="-122"/>
                  <a:ea typeface="楷体" panose="02010609060101010101" pitchFamily="49" charset="-122"/>
                </a:endParaRPr>
              </a:p>
            </p:txBody>
          </p:sp>
        </mc:Choice>
        <mc:Fallback xmlns="">
          <p:sp>
            <p:nvSpPr>
              <p:cNvPr id="14" name="矩形 13">
                <a:extLst>
                  <a:ext uri="{FF2B5EF4-FFF2-40B4-BE49-F238E27FC236}">
                    <a16:creationId xmlns:a16="http://schemas.microsoft.com/office/drawing/2014/main" id="{56D7BCA8-B532-4C59-9B3B-66135F015F3D}"/>
                  </a:ext>
                </a:extLst>
              </p:cNvPr>
              <p:cNvSpPr>
                <a:spLocks noRot="1" noChangeAspect="1" noMove="1" noResize="1" noEditPoints="1" noAdjustHandles="1" noChangeArrowheads="1" noChangeShapeType="1" noTextEdit="1"/>
              </p:cNvSpPr>
              <p:nvPr/>
            </p:nvSpPr>
            <p:spPr>
              <a:xfrm>
                <a:off x="1614386" y="5801103"/>
                <a:ext cx="9107045" cy="415498"/>
              </a:xfrm>
              <a:prstGeom prst="rect">
                <a:avLst/>
              </a:prstGeom>
              <a:blipFill>
                <a:blip r:embed="rId5"/>
                <a:stretch>
                  <a:fillRect l="-803" t="-14706" b="-23529"/>
                </a:stretch>
              </a:blipFill>
            </p:spPr>
            <p:txBody>
              <a:bodyPr/>
              <a:lstStyle/>
              <a:p>
                <a:r>
                  <a:rPr lang="zh-CN" altLang="en-US">
                    <a:noFill/>
                  </a:rPr>
                  <a:t> </a:t>
                </a:r>
              </a:p>
            </p:txBody>
          </p:sp>
        </mc:Fallback>
      </mc:AlternateContent>
      <p:grpSp>
        <p:nvGrpSpPr>
          <p:cNvPr id="37" name="组合 36">
            <a:extLst>
              <a:ext uri="{FF2B5EF4-FFF2-40B4-BE49-F238E27FC236}">
                <a16:creationId xmlns:a16="http://schemas.microsoft.com/office/drawing/2014/main" id="{F1AEDA2F-5B1B-43C9-A6BC-6548530869F3}"/>
              </a:ext>
            </a:extLst>
          </p:cNvPr>
          <p:cNvGrpSpPr/>
          <p:nvPr/>
        </p:nvGrpSpPr>
        <p:grpSpPr>
          <a:xfrm>
            <a:off x="2356006" y="1862407"/>
            <a:ext cx="7683344" cy="2528512"/>
            <a:chOff x="845286" y="1339801"/>
            <a:chExt cx="10244459" cy="3371349"/>
          </a:xfrm>
        </p:grpSpPr>
        <p:grpSp>
          <p:nvGrpSpPr>
            <p:cNvPr id="8" name="组合 7">
              <a:extLst>
                <a:ext uri="{FF2B5EF4-FFF2-40B4-BE49-F238E27FC236}">
                  <a16:creationId xmlns:a16="http://schemas.microsoft.com/office/drawing/2014/main" id="{B9D62359-FE0F-4A19-82F3-469E1BBEAAD8}"/>
                </a:ext>
              </a:extLst>
            </p:cNvPr>
            <p:cNvGrpSpPr/>
            <p:nvPr/>
          </p:nvGrpSpPr>
          <p:grpSpPr>
            <a:xfrm>
              <a:off x="845286" y="2063456"/>
              <a:ext cx="1820723" cy="2647694"/>
              <a:chOff x="845286" y="2063456"/>
              <a:chExt cx="1820723" cy="2647694"/>
            </a:xfrm>
          </p:grpSpPr>
          <p:cxnSp>
            <p:nvCxnSpPr>
              <p:cNvPr id="6" name="直接箭头连接符 5">
                <a:extLst>
                  <a:ext uri="{FF2B5EF4-FFF2-40B4-BE49-F238E27FC236}">
                    <a16:creationId xmlns:a16="http://schemas.microsoft.com/office/drawing/2014/main" id="{2B4643D5-916F-4A59-961E-D060CCBCCD2A}"/>
                  </a:ext>
                </a:extLst>
              </p:cNvPr>
              <p:cNvCxnSpPr/>
              <p:nvPr/>
            </p:nvCxnSpPr>
            <p:spPr>
              <a:xfrm>
                <a:off x="1755648" y="2973819"/>
                <a:ext cx="0" cy="91036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14AEAC32-3492-429D-A005-245728454A14}"/>
                  </a:ext>
                </a:extLst>
              </p:cNvPr>
              <p:cNvCxnSpPr>
                <a:cxnSpLocks/>
              </p:cNvCxnSpPr>
              <p:nvPr/>
            </p:nvCxnSpPr>
            <p:spPr>
              <a:xfrm rot="5400000">
                <a:off x="1300467" y="2518638"/>
                <a:ext cx="0" cy="91036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B90AC898-DA8E-496B-AF30-B0950A1EC7C3}"/>
                  </a:ext>
                </a:extLst>
              </p:cNvPr>
              <p:cNvCxnSpPr>
                <a:cxnSpLocks/>
              </p:cNvCxnSpPr>
              <p:nvPr/>
            </p:nvCxnSpPr>
            <p:spPr>
              <a:xfrm rot="16200000">
                <a:off x="2210829" y="2518637"/>
                <a:ext cx="0" cy="91036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32F57C1B-8F00-4CF5-B276-547275FC3FB7}"/>
                  </a:ext>
                </a:extLst>
              </p:cNvPr>
              <p:cNvCxnSpPr>
                <a:cxnSpLocks/>
              </p:cNvCxnSpPr>
              <p:nvPr/>
            </p:nvCxnSpPr>
            <p:spPr>
              <a:xfrm flipV="1">
                <a:off x="1755648" y="2063456"/>
                <a:ext cx="0" cy="91036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0AF72EB5-1E3B-4116-9A4C-D7AB48891C1A}"/>
                  </a:ext>
                </a:extLst>
              </p:cNvPr>
              <p:cNvSpPr txBox="1"/>
              <p:nvPr/>
            </p:nvSpPr>
            <p:spPr>
              <a:xfrm>
                <a:off x="1410091" y="4034042"/>
                <a:ext cx="691111" cy="677108"/>
              </a:xfrm>
              <a:prstGeom prst="rect">
                <a:avLst/>
              </a:prstGeom>
              <a:noFill/>
            </p:spPr>
            <p:txBody>
              <a:bodyPr wrap="square" rtlCol="0">
                <a:spAutoFit/>
              </a:bodyPr>
              <a:lstStyle/>
              <a:p>
                <a:r>
                  <a:rPr lang="zh-CN" altLang="en-US" sz="1350" b="1" dirty="0">
                    <a:latin typeface="楷体" panose="02010609060101010101" pitchFamily="49" charset="-122"/>
                    <a:ea typeface="楷体" panose="02010609060101010101" pitchFamily="49" charset="-122"/>
                  </a:rPr>
                  <a:t>动作</a:t>
                </a:r>
              </a:p>
            </p:txBody>
          </p:sp>
        </p:grpSp>
        <p:grpSp>
          <p:nvGrpSpPr>
            <p:cNvPr id="33" name="组合 32">
              <a:extLst>
                <a:ext uri="{FF2B5EF4-FFF2-40B4-BE49-F238E27FC236}">
                  <a16:creationId xmlns:a16="http://schemas.microsoft.com/office/drawing/2014/main" id="{8DABCF8D-B9B9-49AF-BE1A-41B9EBB551E0}"/>
                </a:ext>
              </a:extLst>
            </p:cNvPr>
            <p:cNvGrpSpPr/>
            <p:nvPr/>
          </p:nvGrpSpPr>
          <p:grpSpPr>
            <a:xfrm>
              <a:off x="4481505" y="1339801"/>
              <a:ext cx="2847328" cy="3004342"/>
              <a:chOff x="3221665" y="1252507"/>
              <a:chExt cx="2847328" cy="3004342"/>
            </a:xfrm>
          </p:grpSpPr>
          <p:grpSp>
            <p:nvGrpSpPr>
              <p:cNvPr id="23" name="组合 22">
                <a:extLst>
                  <a:ext uri="{FF2B5EF4-FFF2-40B4-BE49-F238E27FC236}">
                    <a16:creationId xmlns:a16="http://schemas.microsoft.com/office/drawing/2014/main" id="{CCE196D5-3030-4299-8D74-B4974489614F}"/>
                  </a:ext>
                </a:extLst>
              </p:cNvPr>
              <p:cNvGrpSpPr/>
              <p:nvPr/>
            </p:nvGrpSpPr>
            <p:grpSpPr>
              <a:xfrm>
                <a:off x="3221665" y="1252507"/>
                <a:ext cx="2847328" cy="1502038"/>
                <a:chOff x="3221665" y="1252507"/>
                <a:chExt cx="2847328" cy="1502038"/>
              </a:xfrm>
            </p:grpSpPr>
            <p:sp>
              <p:nvSpPr>
                <p:cNvPr id="9" name="矩形 8">
                  <a:extLst>
                    <a:ext uri="{FF2B5EF4-FFF2-40B4-BE49-F238E27FC236}">
                      <a16:creationId xmlns:a16="http://schemas.microsoft.com/office/drawing/2014/main" id="{334D5C4B-A812-4281-824C-A9539603C8BF}"/>
                    </a:ext>
                  </a:extLst>
                </p:cNvPr>
                <p:cNvSpPr/>
                <p:nvPr/>
              </p:nvSpPr>
              <p:spPr>
                <a:xfrm>
                  <a:off x="3221665" y="1252508"/>
                  <a:ext cx="711832" cy="751019"/>
                </a:xfrm>
                <a:prstGeom prst="rect">
                  <a:avLst/>
                </a:prstGeom>
                <a:solidFill>
                  <a:schemeClr val="bg2"/>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0</a:t>
                  </a:r>
                  <a:endParaRPr lang="zh-CN" altLang="en-US" sz="1350" dirty="0">
                    <a:latin typeface="楷体" panose="02010609060101010101" pitchFamily="49" charset="-122"/>
                    <a:ea typeface="楷体" panose="02010609060101010101" pitchFamily="49" charset="-122"/>
                  </a:endParaRPr>
                </a:p>
              </p:txBody>
            </p:sp>
            <p:sp>
              <p:nvSpPr>
                <p:cNvPr id="16" name="矩形 15">
                  <a:extLst>
                    <a:ext uri="{FF2B5EF4-FFF2-40B4-BE49-F238E27FC236}">
                      <a16:creationId xmlns:a16="http://schemas.microsoft.com/office/drawing/2014/main" id="{7355E220-8C40-47CE-BEDF-B9B7E8997362}"/>
                    </a:ext>
                  </a:extLst>
                </p:cNvPr>
                <p:cNvSpPr/>
                <p:nvPr/>
              </p:nvSpPr>
              <p:spPr>
                <a:xfrm>
                  <a:off x="3933497" y="1252508"/>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1</a:t>
                  </a:r>
                  <a:endParaRPr lang="zh-CN" altLang="en-US" sz="1350" dirty="0">
                    <a:latin typeface="楷体" panose="02010609060101010101" pitchFamily="49" charset="-122"/>
                    <a:ea typeface="楷体" panose="02010609060101010101" pitchFamily="49" charset="-122"/>
                  </a:endParaRPr>
                </a:p>
              </p:txBody>
            </p:sp>
            <p:sp>
              <p:nvSpPr>
                <p:cNvPr id="17" name="矩形 16">
                  <a:extLst>
                    <a:ext uri="{FF2B5EF4-FFF2-40B4-BE49-F238E27FC236}">
                      <a16:creationId xmlns:a16="http://schemas.microsoft.com/office/drawing/2014/main" id="{3DBBB9A6-4F79-4795-A79A-846BA7361EED}"/>
                    </a:ext>
                  </a:extLst>
                </p:cNvPr>
                <p:cNvSpPr/>
                <p:nvPr/>
              </p:nvSpPr>
              <p:spPr>
                <a:xfrm>
                  <a:off x="4645329" y="1252507"/>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2</a:t>
                  </a:r>
                  <a:endParaRPr lang="zh-CN" altLang="en-US" sz="1350" dirty="0">
                    <a:latin typeface="楷体" panose="02010609060101010101" pitchFamily="49" charset="-122"/>
                    <a:ea typeface="楷体" panose="02010609060101010101" pitchFamily="49" charset="-122"/>
                  </a:endParaRPr>
                </a:p>
              </p:txBody>
            </p:sp>
            <p:sp>
              <p:nvSpPr>
                <p:cNvPr id="18" name="矩形 17">
                  <a:extLst>
                    <a:ext uri="{FF2B5EF4-FFF2-40B4-BE49-F238E27FC236}">
                      <a16:creationId xmlns:a16="http://schemas.microsoft.com/office/drawing/2014/main" id="{BE93A5BE-44F0-4613-ADD3-59C65B3E4062}"/>
                    </a:ext>
                  </a:extLst>
                </p:cNvPr>
                <p:cNvSpPr/>
                <p:nvPr/>
              </p:nvSpPr>
              <p:spPr>
                <a:xfrm>
                  <a:off x="5357161" y="1252507"/>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3</a:t>
                  </a:r>
                  <a:endParaRPr lang="zh-CN" altLang="en-US" sz="1350" dirty="0">
                    <a:latin typeface="楷体" panose="02010609060101010101" pitchFamily="49" charset="-122"/>
                    <a:ea typeface="楷体" panose="02010609060101010101" pitchFamily="49" charset="-122"/>
                  </a:endParaRPr>
                </a:p>
              </p:txBody>
            </p:sp>
            <p:sp>
              <p:nvSpPr>
                <p:cNvPr id="19" name="矩形 18">
                  <a:extLst>
                    <a:ext uri="{FF2B5EF4-FFF2-40B4-BE49-F238E27FC236}">
                      <a16:creationId xmlns:a16="http://schemas.microsoft.com/office/drawing/2014/main" id="{390F67F7-C13E-462E-A0C4-015C358FC5FB}"/>
                    </a:ext>
                  </a:extLst>
                </p:cNvPr>
                <p:cNvSpPr/>
                <p:nvPr/>
              </p:nvSpPr>
              <p:spPr>
                <a:xfrm>
                  <a:off x="3221665" y="2003526"/>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4</a:t>
                  </a:r>
                  <a:endParaRPr lang="zh-CN" altLang="en-US" sz="1350" dirty="0">
                    <a:latin typeface="楷体" panose="02010609060101010101" pitchFamily="49" charset="-122"/>
                    <a:ea typeface="楷体" panose="02010609060101010101" pitchFamily="49" charset="-122"/>
                  </a:endParaRPr>
                </a:p>
              </p:txBody>
            </p:sp>
            <p:sp>
              <p:nvSpPr>
                <p:cNvPr id="20" name="矩形 19">
                  <a:extLst>
                    <a:ext uri="{FF2B5EF4-FFF2-40B4-BE49-F238E27FC236}">
                      <a16:creationId xmlns:a16="http://schemas.microsoft.com/office/drawing/2014/main" id="{59326AC2-BB54-43CE-89B9-087C08246C12}"/>
                    </a:ext>
                  </a:extLst>
                </p:cNvPr>
                <p:cNvSpPr/>
                <p:nvPr/>
              </p:nvSpPr>
              <p:spPr>
                <a:xfrm>
                  <a:off x="3933497" y="2003525"/>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5</a:t>
                  </a:r>
                  <a:endParaRPr lang="zh-CN" altLang="en-US" sz="1350" dirty="0">
                    <a:latin typeface="楷体" panose="02010609060101010101" pitchFamily="49" charset="-122"/>
                    <a:ea typeface="楷体" panose="02010609060101010101" pitchFamily="49" charset="-122"/>
                  </a:endParaRPr>
                </a:p>
              </p:txBody>
            </p:sp>
            <p:sp>
              <p:nvSpPr>
                <p:cNvPr id="21" name="矩形 20">
                  <a:extLst>
                    <a:ext uri="{FF2B5EF4-FFF2-40B4-BE49-F238E27FC236}">
                      <a16:creationId xmlns:a16="http://schemas.microsoft.com/office/drawing/2014/main" id="{8A8D0DE0-E34B-4D8E-A1A2-7C94545FE83A}"/>
                    </a:ext>
                  </a:extLst>
                </p:cNvPr>
                <p:cNvSpPr/>
                <p:nvPr/>
              </p:nvSpPr>
              <p:spPr>
                <a:xfrm>
                  <a:off x="4645329" y="2003525"/>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6</a:t>
                  </a:r>
                  <a:endParaRPr lang="zh-CN" altLang="en-US" sz="1350" dirty="0">
                    <a:latin typeface="楷体" panose="02010609060101010101" pitchFamily="49" charset="-122"/>
                    <a:ea typeface="楷体" panose="02010609060101010101" pitchFamily="49" charset="-122"/>
                  </a:endParaRPr>
                </a:p>
              </p:txBody>
            </p:sp>
            <p:sp>
              <p:nvSpPr>
                <p:cNvPr id="22" name="矩形 21">
                  <a:extLst>
                    <a:ext uri="{FF2B5EF4-FFF2-40B4-BE49-F238E27FC236}">
                      <a16:creationId xmlns:a16="http://schemas.microsoft.com/office/drawing/2014/main" id="{01245827-6E0C-4468-9306-5A065164767A}"/>
                    </a:ext>
                  </a:extLst>
                </p:cNvPr>
                <p:cNvSpPr/>
                <p:nvPr/>
              </p:nvSpPr>
              <p:spPr>
                <a:xfrm>
                  <a:off x="5357161" y="2003525"/>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7</a:t>
                  </a:r>
                  <a:endParaRPr lang="zh-CN" altLang="en-US" sz="1350" dirty="0">
                    <a:latin typeface="楷体" panose="02010609060101010101" pitchFamily="49" charset="-122"/>
                    <a:ea typeface="楷体" panose="02010609060101010101" pitchFamily="49" charset="-122"/>
                  </a:endParaRPr>
                </a:p>
              </p:txBody>
            </p:sp>
          </p:grpSp>
          <p:grpSp>
            <p:nvGrpSpPr>
              <p:cNvPr id="24" name="组合 23">
                <a:extLst>
                  <a:ext uri="{FF2B5EF4-FFF2-40B4-BE49-F238E27FC236}">
                    <a16:creationId xmlns:a16="http://schemas.microsoft.com/office/drawing/2014/main" id="{B501E2E9-3C36-4988-96B8-4C1F828482C8}"/>
                  </a:ext>
                </a:extLst>
              </p:cNvPr>
              <p:cNvGrpSpPr/>
              <p:nvPr/>
            </p:nvGrpSpPr>
            <p:grpSpPr>
              <a:xfrm>
                <a:off x="3221665" y="2754811"/>
                <a:ext cx="2847328" cy="1502038"/>
                <a:chOff x="3221665" y="1252507"/>
                <a:chExt cx="2847328" cy="1502038"/>
              </a:xfrm>
            </p:grpSpPr>
            <p:sp>
              <p:nvSpPr>
                <p:cNvPr id="25" name="矩形 24">
                  <a:extLst>
                    <a:ext uri="{FF2B5EF4-FFF2-40B4-BE49-F238E27FC236}">
                      <a16:creationId xmlns:a16="http://schemas.microsoft.com/office/drawing/2014/main" id="{0CD053F3-C3B5-45B1-BF53-6C5A7DA0C3F1}"/>
                    </a:ext>
                  </a:extLst>
                </p:cNvPr>
                <p:cNvSpPr/>
                <p:nvPr/>
              </p:nvSpPr>
              <p:spPr>
                <a:xfrm>
                  <a:off x="3221665" y="1252508"/>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8</a:t>
                  </a:r>
                  <a:endParaRPr lang="zh-CN" altLang="en-US" sz="1350" dirty="0">
                    <a:latin typeface="楷体" panose="02010609060101010101" pitchFamily="49" charset="-122"/>
                    <a:ea typeface="楷体" panose="02010609060101010101" pitchFamily="49" charset="-122"/>
                  </a:endParaRPr>
                </a:p>
              </p:txBody>
            </p:sp>
            <p:sp>
              <p:nvSpPr>
                <p:cNvPr id="26" name="矩形 25">
                  <a:extLst>
                    <a:ext uri="{FF2B5EF4-FFF2-40B4-BE49-F238E27FC236}">
                      <a16:creationId xmlns:a16="http://schemas.microsoft.com/office/drawing/2014/main" id="{2DC5DC05-C8CF-4C2B-AB8A-926EF50C572C}"/>
                    </a:ext>
                  </a:extLst>
                </p:cNvPr>
                <p:cNvSpPr/>
                <p:nvPr/>
              </p:nvSpPr>
              <p:spPr>
                <a:xfrm>
                  <a:off x="3933497" y="1252508"/>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9</a:t>
                  </a:r>
                  <a:endParaRPr lang="zh-CN" altLang="en-US" sz="1350" dirty="0">
                    <a:latin typeface="楷体" panose="02010609060101010101" pitchFamily="49" charset="-122"/>
                    <a:ea typeface="楷体" panose="02010609060101010101" pitchFamily="49" charset="-122"/>
                  </a:endParaRPr>
                </a:p>
              </p:txBody>
            </p:sp>
            <p:sp>
              <p:nvSpPr>
                <p:cNvPr id="27" name="矩形 26">
                  <a:extLst>
                    <a:ext uri="{FF2B5EF4-FFF2-40B4-BE49-F238E27FC236}">
                      <a16:creationId xmlns:a16="http://schemas.microsoft.com/office/drawing/2014/main" id="{2EC36330-F33D-449C-8B3F-451708785481}"/>
                    </a:ext>
                  </a:extLst>
                </p:cNvPr>
                <p:cNvSpPr/>
                <p:nvPr/>
              </p:nvSpPr>
              <p:spPr>
                <a:xfrm>
                  <a:off x="4645329" y="1252507"/>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10</a:t>
                  </a:r>
                  <a:endParaRPr lang="zh-CN" altLang="en-US" sz="1350" dirty="0">
                    <a:latin typeface="楷体" panose="02010609060101010101" pitchFamily="49" charset="-122"/>
                    <a:ea typeface="楷体" panose="02010609060101010101" pitchFamily="49" charset="-122"/>
                  </a:endParaRPr>
                </a:p>
              </p:txBody>
            </p:sp>
            <p:sp>
              <p:nvSpPr>
                <p:cNvPr id="28" name="矩形 27">
                  <a:extLst>
                    <a:ext uri="{FF2B5EF4-FFF2-40B4-BE49-F238E27FC236}">
                      <a16:creationId xmlns:a16="http://schemas.microsoft.com/office/drawing/2014/main" id="{243CC6B0-01CE-4A03-9FB3-F8A3E2EE05AE}"/>
                    </a:ext>
                  </a:extLst>
                </p:cNvPr>
                <p:cNvSpPr/>
                <p:nvPr/>
              </p:nvSpPr>
              <p:spPr>
                <a:xfrm>
                  <a:off x="5357161" y="1252507"/>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11</a:t>
                  </a:r>
                  <a:endParaRPr lang="zh-CN" altLang="en-US" sz="1350" dirty="0">
                    <a:latin typeface="楷体" panose="02010609060101010101" pitchFamily="49" charset="-122"/>
                    <a:ea typeface="楷体" panose="02010609060101010101" pitchFamily="49" charset="-122"/>
                  </a:endParaRPr>
                </a:p>
              </p:txBody>
            </p:sp>
            <p:sp>
              <p:nvSpPr>
                <p:cNvPr id="29" name="矩形 28">
                  <a:extLst>
                    <a:ext uri="{FF2B5EF4-FFF2-40B4-BE49-F238E27FC236}">
                      <a16:creationId xmlns:a16="http://schemas.microsoft.com/office/drawing/2014/main" id="{7EAF8C43-C047-4C88-8952-5BB2D14C63B2}"/>
                    </a:ext>
                  </a:extLst>
                </p:cNvPr>
                <p:cNvSpPr/>
                <p:nvPr/>
              </p:nvSpPr>
              <p:spPr>
                <a:xfrm>
                  <a:off x="3221665" y="2003526"/>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12</a:t>
                  </a:r>
                  <a:endParaRPr lang="zh-CN" altLang="en-US" sz="1350" dirty="0">
                    <a:latin typeface="楷体" panose="02010609060101010101" pitchFamily="49" charset="-122"/>
                    <a:ea typeface="楷体" panose="02010609060101010101" pitchFamily="49" charset="-122"/>
                  </a:endParaRPr>
                </a:p>
              </p:txBody>
            </p:sp>
            <p:sp>
              <p:nvSpPr>
                <p:cNvPr id="30" name="矩形 29">
                  <a:extLst>
                    <a:ext uri="{FF2B5EF4-FFF2-40B4-BE49-F238E27FC236}">
                      <a16:creationId xmlns:a16="http://schemas.microsoft.com/office/drawing/2014/main" id="{E95BF54C-F8A9-4CD2-9BB0-2DAD82FC8515}"/>
                    </a:ext>
                  </a:extLst>
                </p:cNvPr>
                <p:cNvSpPr/>
                <p:nvPr/>
              </p:nvSpPr>
              <p:spPr>
                <a:xfrm>
                  <a:off x="3933497" y="2003525"/>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13</a:t>
                  </a:r>
                  <a:endParaRPr lang="zh-CN" altLang="en-US" sz="1350" dirty="0">
                    <a:latin typeface="楷体" panose="02010609060101010101" pitchFamily="49" charset="-122"/>
                    <a:ea typeface="楷体" panose="02010609060101010101" pitchFamily="49" charset="-122"/>
                  </a:endParaRPr>
                </a:p>
              </p:txBody>
            </p:sp>
            <p:sp>
              <p:nvSpPr>
                <p:cNvPr id="31" name="矩形 30">
                  <a:extLst>
                    <a:ext uri="{FF2B5EF4-FFF2-40B4-BE49-F238E27FC236}">
                      <a16:creationId xmlns:a16="http://schemas.microsoft.com/office/drawing/2014/main" id="{55AA4501-4FDC-4960-90D7-5D65CF59FAA4}"/>
                    </a:ext>
                  </a:extLst>
                </p:cNvPr>
                <p:cNvSpPr/>
                <p:nvPr/>
              </p:nvSpPr>
              <p:spPr>
                <a:xfrm>
                  <a:off x="4645329" y="2003525"/>
                  <a:ext cx="711832" cy="75101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14</a:t>
                  </a:r>
                  <a:endParaRPr lang="zh-CN" altLang="en-US" sz="1350" dirty="0">
                    <a:latin typeface="楷体" panose="02010609060101010101" pitchFamily="49" charset="-122"/>
                    <a:ea typeface="楷体" panose="02010609060101010101" pitchFamily="49" charset="-122"/>
                  </a:endParaRPr>
                </a:p>
              </p:txBody>
            </p:sp>
            <p:sp>
              <p:nvSpPr>
                <p:cNvPr id="32" name="矩形 31">
                  <a:extLst>
                    <a:ext uri="{FF2B5EF4-FFF2-40B4-BE49-F238E27FC236}">
                      <a16:creationId xmlns:a16="http://schemas.microsoft.com/office/drawing/2014/main" id="{8A0E1F9C-4DBE-4B27-8816-247C4ADA8481}"/>
                    </a:ext>
                  </a:extLst>
                </p:cNvPr>
                <p:cNvSpPr/>
                <p:nvPr/>
              </p:nvSpPr>
              <p:spPr>
                <a:xfrm>
                  <a:off x="5357161" y="2003525"/>
                  <a:ext cx="711832" cy="751019"/>
                </a:xfrm>
                <a:prstGeom prst="rect">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350" dirty="0">
                      <a:latin typeface="楷体" panose="02010609060101010101" pitchFamily="49" charset="-122"/>
                      <a:ea typeface="楷体" panose="02010609060101010101" pitchFamily="49" charset="-122"/>
                    </a:rPr>
                    <a:t>15</a:t>
                  </a:r>
                  <a:endParaRPr lang="zh-CN" altLang="en-US" sz="1350" dirty="0">
                    <a:latin typeface="楷体" panose="02010609060101010101" pitchFamily="49" charset="-122"/>
                    <a:ea typeface="楷体" panose="02010609060101010101" pitchFamily="49" charset="-122"/>
                  </a:endParaRPr>
                </a:p>
              </p:txBody>
            </p:sp>
          </p:grpSp>
        </p:grpSp>
        <p:grpSp>
          <p:nvGrpSpPr>
            <p:cNvPr id="36" name="组合 35">
              <a:extLst>
                <a:ext uri="{FF2B5EF4-FFF2-40B4-BE49-F238E27FC236}">
                  <a16:creationId xmlns:a16="http://schemas.microsoft.com/office/drawing/2014/main" id="{CFEA5FE0-820F-4CE7-B69F-88B4BBF756EC}"/>
                </a:ext>
              </a:extLst>
            </p:cNvPr>
            <p:cNvGrpSpPr/>
            <p:nvPr/>
          </p:nvGrpSpPr>
          <p:grpSpPr>
            <a:xfrm>
              <a:off x="7919193" y="2342039"/>
              <a:ext cx="3170552" cy="1130607"/>
              <a:chOff x="8040665" y="1931629"/>
              <a:chExt cx="3170552" cy="1130607"/>
            </a:xfrm>
          </p:grpSpPr>
          <p:sp>
            <p:nvSpPr>
              <p:cNvPr id="34" name="文本框 33">
                <a:extLst>
                  <a:ext uri="{FF2B5EF4-FFF2-40B4-BE49-F238E27FC236}">
                    <a16:creationId xmlns:a16="http://schemas.microsoft.com/office/drawing/2014/main" id="{31CFF440-28FB-4271-9349-89B7331BF48B}"/>
                  </a:ext>
                </a:extLst>
              </p:cNvPr>
              <p:cNvSpPr txBox="1"/>
              <p:nvPr/>
            </p:nvSpPr>
            <p:spPr>
              <a:xfrm>
                <a:off x="8040665" y="1931629"/>
                <a:ext cx="3170552" cy="553997"/>
              </a:xfrm>
              <a:prstGeom prst="rect">
                <a:avLst/>
              </a:prstGeom>
              <a:noFill/>
            </p:spPr>
            <p:txBody>
              <a:bodyPr wrap="square" rtlCol="0">
                <a:spAutoFit/>
              </a:bodyPr>
              <a:lstStyle/>
              <a:p>
                <a:r>
                  <a:rPr lang="zh-CN" altLang="en-US" sz="2100" b="1" dirty="0">
                    <a:latin typeface="楷体" panose="02010609060101010101" pitchFamily="49" charset="-122"/>
                    <a:ea typeface="楷体" panose="02010609060101010101" pitchFamily="49" charset="-122"/>
                  </a:rPr>
                  <a:t>对每次转移的奖励：</a:t>
                </a: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5EA01E94-B4DF-49EB-8284-754EF3EDF63C}"/>
                      </a:ext>
                    </a:extLst>
                  </p:cNvPr>
                  <p:cNvSpPr txBox="1"/>
                  <p:nvPr/>
                </p:nvSpPr>
                <p:spPr>
                  <a:xfrm>
                    <a:off x="8951864" y="2569793"/>
                    <a:ext cx="172183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𝑹</m:t>
                              </m:r>
                            </m:e>
                            <m:sub>
                              <m:r>
                                <a:rPr lang="en-US" altLang="zh-CN" sz="2400" b="1" i="1">
                                  <a:latin typeface="Cambria Math" panose="02040503050406030204" pitchFamily="18" charset="0"/>
                                </a:rPr>
                                <m:t>𝒕</m:t>
                              </m:r>
                            </m:sub>
                          </m:sSub>
                          <m:r>
                            <a:rPr lang="en-US" altLang="zh-CN" sz="2400" b="1" i="1">
                              <a:latin typeface="Cambria Math" panose="02040503050406030204" pitchFamily="18" charset="0"/>
                            </a:rPr>
                            <m:t>=−</m:t>
                          </m:r>
                          <m:r>
                            <a:rPr lang="en-US" altLang="zh-CN" sz="2400" b="1" i="1">
                              <a:latin typeface="Cambria Math" panose="02040503050406030204" pitchFamily="18" charset="0"/>
                            </a:rPr>
                            <m:t>𝟏</m:t>
                          </m:r>
                        </m:oMath>
                      </m:oMathPara>
                    </a14:m>
                    <a:endParaRPr lang="zh-CN" altLang="en-US" sz="2400" b="1" dirty="0">
                      <a:latin typeface="楷体" panose="02010609060101010101" pitchFamily="49" charset="-122"/>
                      <a:ea typeface="楷体" panose="02010609060101010101" pitchFamily="49" charset="-122"/>
                    </a:endParaRPr>
                  </a:p>
                </p:txBody>
              </p:sp>
            </mc:Choice>
            <mc:Fallback xmlns="">
              <p:sp>
                <p:nvSpPr>
                  <p:cNvPr id="35" name="文本框 34">
                    <a:extLst>
                      <a:ext uri="{FF2B5EF4-FFF2-40B4-BE49-F238E27FC236}">
                        <a16:creationId xmlns:a16="http://schemas.microsoft.com/office/drawing/2014/main" id="{5EA01E94-B4DF-49EB-8284-754EF3EDF63C}"/>
                      </a:ext>
                    </a:extLst>
                  </p:cNvPr>
                  <p:cNvSpPr txBox="1">
                    <a:spLocks noRot="1" noChangeAspect="1" noMove="1" noResize="1" noEditPoints="1" noAdjustHandles="1" noChangeArrowheads="1" noChangeShapeType="1" noTextEdit="1"/>
                  </p:cNvSpPr>
                  <p:nvPr/>
                </p:nvSpPr>
                <p:spPr>
                  <a:xfrm>
                    <a:off x="8951864" y="2569793"/>
                    <a:ext cx="1721839" cy="492443"/>
                  </a:xfrm>
                  <a:prstGeom prst="rect">
                    <a:avLst/>
                  </a:prstGeom>
                  <a:blipFill>
                    <a:blip r:embed="rId6"/>
                    <a:stretch>
                      <a:fillRect l="-1887" r="-1415" b="-16393"/>
                    </a:stretch>
                  </a:blipFill>
                </p:spPr>
                <p:txBody>
                  <a:bodyPr/>
                  <a:lstStyle/>
                  <a:p>
                    <a:r>
                      <a:rPr lang="zh-CN" altLang="en-US">
                        <a:noFill/>
                      </a:rPr>
                      <a:t> </a:t>
                    </a:r>
                  </a:p>
                </p:txBody>
              </p:sp>
            </mc:Fallback>
          </mc:AlternateContent>
        </p:grpSp>
      </p:grpSp>
      <p:sp>
        <p:nvSpPr>
          <p:cNvPr id="38" name="矩形 37">
            <a:extLst>
              <a:ext uri="{FF2B5EF4-FFF2-40B4-BE49-F238E27FC236}">
                <a16:creationId xmlns:a16="http://schemas.microsoft.com/office/drawing/2014/main" id="{2AFC0E21-E59C-4A26-A8C9-DB4D247A5A84}"/>
              </a:ext>
            </a:extLst>
          </p:cNvPr>
          <p:cNvSpPr/>
          <p:nvPr/>
        </p:nvSpPr>
        <p:spPr>
          <a:xfrm>
            <a:off x="7661436" y="3618672"/>
            <a:ext cx="2223686" cy="415498"/>
          </a:xfrm>
          <a:prstGeom prst="rect">
            <a:avLst/>
          </a:prstGeom>
        </p:spPr>
        <p:txBody>
          <a:bodyPr wrap="none">
            <a:spAutoFit/>
          </a:bodyPr>
          <a:lstStyle/>
          <a:p>
            <a:r>
              <a:rPr lang="zh-CN" altLang="en-US" sz="2100" b="1" dirty="0">
                <a:latin typeface="楷体" panose="02010609060101010101" pitchFamily="49" charset="-122"/>
                <a:ea typeface="楷体" panose="02010609060101010101" pitchFamily="49" charset="-122"/>
              </a:rPr>
              <a:t>终止态</a:t>
            </a:r>
            <a:r>
              <a:rPr lang="en-US" altLang="zh-CN" sz="2100" b="1" dirty="0">
                <a:latin typeface="楷体" panose="02010609060101010101" pitchFamily="49" charset="-122"/>
                <a:ea typeface="楷体" panose="02010609060101010101" pitchFamily="49" charset="-122"/>
              </a:rPr>
              <a:t> {0, 15};</a:t>
            </a:r>
          </a:p>
        </p:txBody>
      </p:sp>
    </p:spTree>
    <p:extLst>
      <p:ext uri="{BB962C8B-B14F-4D97-AF65-F5344CB8AC3E}">
        <p14:creationId xmlns:p14="http://schemas.microsoft.com/office/powerpoint/2010/main" val="2328227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028969" y="1925477"/>
            <a:ext cx="8153819" cy="3079908"/>
          </a:xfrm>
          <a:prstGeom prst="rect">
            <a:avLst/>
          </a:prstGeom>
        </p:spPr>
      </p:pic>
      <p:sp>
        <p:nvSpPr>
          <p:cNvPr id="2" name="标题 1">
            <a:extLst>
              <a:ext uri="{FF2B5EF4-FFF2-40B4-BE49-F238E27FC236}">
                <a16:creationId xmlns:a16="http://schemas.microsoft.com/office/drawing/2014/main" id="{4695B005-9825-48AF-9E18-13FC0A180062}"/>
              </a:ext>
            </a:extLst>
          </p:cNvPr>
          <p:cNvSpPr>
            <a:spLocks noGrp="1"/>
          </p:cNvSpPr>
          <p:nvPr>
            <p:ph type="title"/>
          </p:nvPr>
        </p:nvSpPr>
        <p:spPr/>
        <p:txBody>
          <a:bodyPr>
            <a:normAutofit/>
          </a:bodyPr>
          <a:lstStyle/>
          <a:p>
            <a:r>
              <a:rPr lang="zh-CN" altLang="en-US" dirty="0"/>
              <a:t>策略迭代过程 </a:t>
            </a:r>
            <a:r>
              <a:rPr lang="en-US" altLang="zh-CN" dirty="0"/>
              <a:t>k=0</a:t>
            </a:r>
            <a:endParaRPr lang="zh-CN" altLang="en-US" dirty="0"/>
          </a:p>
        </p:txBody>
      </p:sp>
      <p:sp>
        <p:nvSpPr>
          <p:cNvPr id="18" name="灯片编号占位符 17"/>
          <p:cNvSpPr>
            <a:spLocks noGrp="1"/>
          </p:cNvSpPr>
          <p:nvPr>
            <p:ph type="sldNum" sz="quarter" idx="4"/>
          </p:nvPr>
        </p:nvSpPr>
        <p:spPr/>
        <p:txBody>
          <a:bodyPr/>
          <a:lstStyle/>
          <a:p>
            <a:r>
              <a:rPr lang="zh-CN" altLang="en-US"/>
              <a:t>第</a:t>
            </a:r>
            <a:fld id="{A7EB049D-2BDA-4100-846B-C83E7A7D8094}" type="slidenum">
              <a:rPr lang="zh-CN" altLang="en-US" smtClean="0"/>
              <a:pPr/>
              <a:t>14</a:t>
            </a:fld>
            <a:r>
              <a:rPr lang="zh-CN" altLang="en-US"/>
              <a:t>页</a:t>
            </a:r>
            <a:endParaRPr lang="zh-CN" altLang="en-US" dirty="0"/>
          </a:p>
        </p:txBody>
      </p:sp>
      <p:grpSp>
        <p:nvGrpSpPr>
          <p:cNvPr id="14" name="组合 13">
            <a:extLst>
              <a:ext uri="{FF2B5EF4-FFF2-40B4-BE49-F238E27FC236}">
                <a16:creationId xmlns:a16="http://schemas.microsoft.com/office/drawing/2014/main" id="{931ABDA0-FA06-4620-9A8E-F0D452FC0196}"/>
              </a:ext>
            </a:extLst>
          </p:cNvPr>
          <p:cNvGrpSpPr/>
          <p:nvPr/>
        </p:nvGrpSpPr>
        <p:grpSpPr>
          <a:xfrm>
            <a:off x="4461450" y="1065968"/>
            <a:ext cx="5314399" cy="951238"/>
            <a:chOff x="2476210" y="1879600"/>
            <a:chExt cx="6895378" cy="1016000"/>
          </a:xfrm>
        </p:grpSpPr>
        <p:grpSp>
          <p:nvGrpSpPr>
            <p:cNvPr id="10" name="组合 9">
              <a:extLst>
                <a:ext uri="{FF2B5EF4-FFF2-40B4-BE49-F238E27FC236}">
                  <a16:creationId xmlns:a16="http://schemas.microsoft.com/office/drawing/2014/main" id="{A084CD2B-74D0-49DC-8752-E03475A76B5B}"/>
                </a:ext>
              </a:extLst>
            </p:cNvPr>
            <p:cNvGrpSpPr/>
            <p:nvPr/>
          </p:nvGrpSpPr>
          <p:grpSpPr>
            <a:xfrm>
              <a:off x="2476210" y="1879600"/>
              <a:ext cx="5743230" cy="1016000"/>
              <a:chOff x="2476210" y="1879600"/>
              <a:chExt cx="5743230" cy="1016000"/>
            </a:xfrm>
          </p:grpSpPr>
          <p:grpSp>
            <p:nvGrpSpPr>
              <p:cNvPr id="8" name="组合 7">
                <a:extLst>
                  <a:ext uri="{FF2B5EF4-FFF2-40B4-BE49-F238E27FC236}">
                    <a16:creationId xmlns:a16="http://schemas.microsoft.com/office/drawing/2014/main" id="{344D93ED-2323-4256-AD6F-6FAADF02114A}"/>
                  </a:ext>
                </a:extLst>
              </p:cNvPr>
              <p:cNvGrpSpPr/>
              <p:nvPr/>
            </p:nvGrpSpPr>
            <p:grpSpPr>
              <a:xfrm>
                <a:off x="2476210" y="1879600"/>
                <a:ext cx="2865120" cy="1016000"/>
                <a:chOff x="2476210" y="1879600"/>
                <a:chExt cx="2865120" cy="1016000"/>
              </a:xfrm>
            </p:grpSpPr>
            <p:sp>
              <p:nvSpPr>
                <p:cNvPr id="5" name="矩形 4">
                  <a:extLst>
                    <a:ext uri="{FF2B5EF4-FFF2-40B4-BE49-F238E27FC236}">
                      <a16:creationId xmlns:a16="http://schemas.microsoft.com/office/drawing/2014/main" id="{731AFBD3-4160-4145-B185-268861A0455C}"/>
                    </a:ext>
                  </a:extLst>
                </p:cNvPr>
                <p:cNvSpPr/>
                <p:nvPr/>
              </p:nvSpPr>
              <p:spPr>
                <a:xfrm>
                  <a:off x="3081253" y="1879600"/>
                  <a:ext cx="2123440" cy="101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5A428D2-1483-45E0-9624-45EE3376F2EE}"/>
                        </a:ext>
                      </a:extLst>
                    </p:cNvPr>
                    <p:cNvSpPr txBox="1"/>
                    <p:nvPr/>
                  </p:nvSpPr>
                  <p:spPr>
                    <a:xfrm>
                      <a:off x="2476210" y="2465302"/>
                      <a:ext cx="2865120" cy="39447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随机策略中的</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v</m:t>
                              </m:r>
                            </m:e>
                            <m:sub>
                              <m:r>
                                <m:rPr>
                                  <m:sty m:val="p"/>
                                </m:rPr>
                                <a:rPr lang="en-US" altLang="zh-CN" i="1">
                                  <a:latin typeface="Cambria Math" panose="02040503050406030204" pitchFamily="18" charset="0"/>
                                </a:rPr>
                                <m:t>k</m:t>
                              </m:r>
                            </m:sub>
                          </m:sSub>
                        </m:oMath>
                      </a14:m>
                      <a:endParaRPr lang="zh-CN" altLang="en-US" dirty="0">
                        <a:latin typeface="宋体" panose="02010600030101010101" pitchFamily="2" charset="-122"/>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65A428D2-1483-45E0-9624-45EE3376F2EE}"/>
                        </a:ext>
                      </a:extLst>
                    </p:cNvPr>
                    <p:cNvSpPr txBox="1">
                      <a:spLocks noRot="1" noChangeAspect="1" noMove="1" noResize="1" noEditPoints="1" noAdjustHandles="1" noChangeArrowheads="1" noChangeShapeType="1" noTextEdit="1"/>
                    </p:cNvSpPr>
                    <p:nvPr/>
                  </p:nvSpPr>
                  <p:spPr>
                    <a:xfrm>
                      <a:off x="2476210" y="2465302"/>
                      <a:ext cx="2865120" cy="394477"/>
                    </a:xfrm>
                    <a:prstGeom prst="rect">
                      <a:avLst/>
                    </a:prstGeom>
                    <a:blipFill>
                      <a:blip r:embed="rId4"/>
                      <a:stretch>
                        <a:fillRect l="-2486" t="-11475" b="-21311"/>
                      </a:stretch>
                    </a:blipFill>
                  </p:spPr>
                  <p:txBody>
                    <a:bodyPr/>
                    <a:lstStyle/>
                    <a:p>
                      <a:r>
                        <a:rPr lang="zh-CN" altLang="en-US">
                          <a:noFill/>
                        </a:rPr>
                        <a:t> </a:t>
                      </a:r>
                    </a:p>
                  </p:txBody>
                </p:sp>
              </mc:Fallback>
            </mc:AlternateContent>
          </p:grpSp>
          <p:sp>
            <p:nvSpPr>
              <p:cNvPr id="9" name="矩形 8">
                <a:extLst>
                  <a:ext uri="{FF2B5EF4-FFF2-40B4-BE49-F238E27FC236}">
                    <a16:creationId xmlns:a16="http://schemas.microsoft.com/office/drawing/2014/main" id="{74DCB955-EC1C-4EBE-8DB3-D78FD7CC77A0}"/>
                  </a:ext>
                </a:extLst>
              </p:cNvPr>
              <p:cNvSpPr/>
              <p:nvPr/>
            </p:nvSpPr>
            <p:spPr>
              <a:xfrm>
                <a:off x="6096000" y="1879600"/>
                <a:ext cx="2123440" cy="101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40C0ADB-C927-4F90-B2AF-216108A11D9D}"/>
                    </a:ext>
                  </a:extLst>
                </p:cNvPr>
                <p:cNvSpPr txBox="1"/>
                <p:nvPr/>
              </p:nvSpPr>
              <p:spPr>
                <a:xfrm>
                  <a:off x="6247574" y="2465302"/>
                  <a:ext cx="3124014" cy="39447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关于</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v</m:t>
                          </m:r>
                        </m:e>
                        <m:sub>
                          <m:r>
                            <m:rPr>
                              <m:sty m:val="p"/>
                            </m:rPr>
                            <a:rPr lang="en-US" altLang="zh-CN" i="1">
                              <a:latin typeface="Cambria Math" panose="02040503050406030204" pitchFamily="18" charset="0"/>
                            </a:rPr>
                            <m:t>k</m:t>
                          </m:r>
                        </m:sub>
                      </m:sSub>
                    </m:oMath>
                  </a14:m>
                  <a:r>
                    <a:rPr lang="zh-CN" altLang="en-US" dirty="0">
                      <a:latin typeface="宋体" panose="02010600030101010101" pitchFamily="2" charset="-122"/>
                      <a:ea typeface="宋体" panose="02010600030101010101" pitchFamily="2" charset="-122"/>
                    </a:rPr>
                    <a:t>的贪心策略</a:t>
                  </a:r>
                </a:p>
              </p:txBody>
            </p:sp>
          </mc:Choice>
          <mc:Fallback xmlns="">
            <p:sp>
              <p:nvSpPr>
                <p:cNvPr id="13" name="文本框 12">
                  <a:extLst>
                    <a:ext uri="{FF2B5EF4-FFF2-40B4-BE49-F238E27FC236}">
                      <a16:creationId xmlns:a16="http://schemas.microsoft.com/office/drawing/2014/main" id="{040C0ADB-C927-4F90-B2AF-216108A11D9D}"/>
                    </a:ext>
                  </a:extLst>
                </p:cNvPr>
                <p:cNvSpPr txBox="1">
                  <a:spLocks noRot="1" noChangeAspect="1" noMove="1" noResize="1" noEditPoints="1" noAdjustHandles="1" noChangeArrowheads="1" noChangeShapeType="1" noTextEdit="1"/>
                </p:cNvSpPr>
                <p:nvPr/>
              </p:nvSpPr>
              <p:spPr>
                <a:xfrm>
                  <a:off x="6247574" y="2465302"/>
                  <a:ext cx="3124014" cy="394477"/>
                </a:xfrm>
                <a:prstGeom prst="rect">
                  <a:avLst/>
                </a:prstGeom>
                <a:blipFill>
                  <a:blip r:embed="rId5"/>
                  <a:stretch>
                    <a:fillRect l="-2025" t="-11475" b="-2131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726867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240DA1-407D-4972-91B3-D44335D86036}"/>
              </a:ext>
            </a:extLst>
          </p:cNvPr>
          <p:cNvSpPr>
            <a:spLocks noGrp="1"/>
          </p:cNvSpPr>
          <p:nvPr>
            <p:ph type="title"/>
          </p:nvPr>
        </p:nvSpPr>
        <p:spPr/>
        <p:txBody>
          <a:bodyPr>
            <a:normAutofit/>
          </a:bodyPr>
          <a:lstStyle/>
          <a:p>
            <a:r>
              <a:rPr lang="zh-CN" altLang="en-US" dirty="0"/>
              <a:t>策略迭代过程 </a:t>
            </a:r>
            <a:r>
              <a:rPr lang="en-US" altLang="zh-CN" dirty="0"/>
              <a:t>k=1</a:t>
            </a:r>
            <a:endParaRPr lang="zh-CN" altLang="en-US" dirty="0"/>
          </a:p>
        </p:txBody>
      </p:sp>
      <p:sp>
        <p:nvSpPr>
          <p:cNvPr id="6" name="灯片编号占位符 5"/>
          <p:cNvSpPr>
            <a:spLocks noGrp="1"/>
          </p:cNvSpPr>
          <p:nvPr>
            <p:ph type="sldNum" sz="quarter" idx="4"/>
          </p:nvPr>
        </p:nvSpPr>
        <p:spPr/>
        <p:txBody>
          <a:bodyPr/>
          <a:lstStyle/>
          <a:p>
            <a:r>
              <a:rPr lang="zh-CN" altLang="en-US"/>
              <a:t>第</a:t>
            </a:r>
            <a:fld id="{A7EB049D-2BDA-4100-846B-C83E7A7D8094}" type="slidenum">
              <a:rPr lang="zh-CN" altLang="en-US" smtClean="0"/>
              <a:pPr/>
              <a:t>15</a:t>
            </a:fld>
            <a:r>
              <a:rPr lang="zh-CN" altLang="en-US"/>
              <a:t>页</a:t>
            </a:r>
            <a:endParaRPr lang="zh-CN" altLang="en-US" dirty="0"/>
          </a:p>
        </p:txBody>
      </p:sp>
      <p:pic>
        <p:nvPicPr>
          <p:cNvPr id="3" name="图片 2"/>
          <p:cNvPicPr>
            <a:picLocks noChangeAspect="1"/>
          </p:cNvPicPr>
          <p:nvPr/>
        </p:nvPicPr>
        <p:blipFill>
          <a:blip r:embed="rId2"/>
          <a:stretch>
            <a:fillRect/>
          </a:stretch>
        </p:blipFill>
        <p:spPr>
          <a:xfrm>
            <a:off x="2104820" y="1828718"/>
            <a:ext cx="7982360" cy="3200564"/>
          </a:xfrm>
          <a:prstGeom prst="rect">
            <a:avLst/>
          </a:prstGeom>
        </p:spPr>
      </p:pic>
      <p:sp>
        <p:nvSpPr>
          <p:cNvPr id="5" name="矩形 4"/>
          <p:cNvSpPr/>
          <p:nvPr/>
        </p:nvSpPr>
        <p:spPr>
          <a:xfrm>
            <a:off x="7830588" y="2136369"/>
            <a:ext cx="590204" cy="59020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33902" y="2838797"/>
            <a:ext cx="590204" cy="59020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191302" y="3505202"/>
            <a:ext cx="590204" cy="59020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520145" y="4204655"/>
            <a:ext cx="590204" cy="59020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049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240DA1-407D-4972-91B3-D44335D86036}"/>
              </a:ext>
            </a:extLst>
          </p:cNvPr>
          <p:cNvSpPr>
            <a:spLocks noGrp="1"/>
          </p:cNvSpPr>
          <p:nvPr>
            <p:ph type="title"/>
          </p:nvPr>
        </p:nvSpPr>
        <p:spPr/>
        <p:txBody>
          <a:bodyPr>
            <a:normAutofit/>
          </a:bodyPr>
          <a:lstStyle/>
          <a:p>
            <a:r>
              <a:rPr lang="zh-CN" altLang="en-US" dirty="0"/>
              <a:t>策略迭代过程 </a:t>
            </a:r>
            <a:r>
              <a:rPr lang="en-US" altLang="zh-CN" dirty="0"/>
              <a:t>k=2</a:t>
            </a:r>
            <a:endParaRPr lang="zh-CN" altLang="en-US" dirty="0"/>
          </a:p>
        </p:txBody>
      </p:sp>
      <p:sp>
        <p:nvSpPr>
          <p:cNvPr id="6" name="灯片编号占位符 5"/>
          <p:cNvSpPr>
            <a:spLocks noGrp="1"/>
          </p:cNvSpPr>
          <p:nvPr>
            <p:ph type="sldNum" sz="quarter" idx="4"/>
          </p:nvPr>
        </p:nvSpPr>
        <p:spPr/>
        <p:txBody>
          <a:bodyPr/>
          <a:lstStyle/>
          <a:p>
            <a:r>
              <a:rPr lang="zh-CN" altLang="en-US"/>
              <a:t>第</a:t>
            </a:r>
            <a:fld id="{A7EB049D-2BDA-4100-846B-C83E7A7D8094}" type="slidenum">
              <a:rPr lang="zh-CN" altLang="en-US" smtClean="0"/>
              <a:pPr/>
              <a:t>16</a:t>
            </a:fld>
            <a:r>
              <a:rPr lang="zh-CN" altLang="en-US"/>
              <a:t>页</a:t>
            </a:r>
            <a:endParaRPr lang="zh-CN" altLang="en-US" dirty="0"/>
          </a:p>
        </p:txBody>
      </p:sp>
      <p:pic>
        <p:nvPicPr>
          <p:cNvPr id="3" name="图片 2"/>
          <p:cNvPicPr>
            <a:picLocks noChangeAspect="1"/>
          </p:cNvPicPr>
          <p:nvPr/>
        </p:nvPicPr>
        <p:blipFill>
          <a:blip r:embed="rId2"/>
          <a:stretch>
            <a:fillRect/>
          </a:stretch>
        </p:blipFill>
        <p:spPr>
          <a:xfrm>
            <a:off x="2170286" y="1870909"/>
            <a:ext cx="7868054" cy="3168813"/>
          </a:xfrm>
          <a:prstGeom prst="rect">
            <a:avLst/>
          </a:prstGeom>
        </p:spPr>
      </p:pic>
    </p:spTree>
    <p:extLst>
      <p:ext uri="{BB962C8B-B14F-4D97-AF65-F5344CB8AC3E}">
        <p14:creationId xmlns:p14="http://schemas.microsoft.com/office/powerpoint/2010/main" val="2196577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240DA1-407D-4972-91B3-D44335D86036}"/>
              </a:ext>
            </a:extLst>
          </p:cNvPr>
          <p:cNvSpPr>
            <a:spLocks noGrp="1"/>
          </p:cNvSpPr>
          <p:nvPr>
            <p:ph type="title"/>
          </p:nvPr>
        </p:nvSpPr>
        <p:spPr/>
        <p:txBody>
          <a:bodyPr>
            <a:normAutofit/>
          </a:bodyPr>
          <a:lstStyle/>
          <a:p>
            <a:r>
              <a:rPr lang="zh-CN" altLang="en-US" dirty="0"/>
              <a:t>策略迭代过程 </a:t>
            </a:r>
            <a:r>
              <a:rPr lang="en-US" altLang="zh-CN" dirty="0"/>
              <a:t>k=3</a:t>
            </a:r>
            <a:endParaRPr lang="zh-CN" altLang="en-US" b="0" dirty="0">
              <a:latin typeface="+mn-ea"/>
              <a:ea typeface="+mn-ea"/>
            </a:endParaRPr>
          </a:p>
        </p:txBody>
      </p:sp>
      <p:sp>
        <p:nvSpPr>
          <p:cNvPr id="9" name="灯片编号占位符 8"/>
          <p:cNvSpPr>
            <a:spLocks noGrp="1"/>
          </p:cNvSpPr>
          <p:nvPr>
            <p:ph type="sldNum" sz="quarter" idx="4"/>
          </p:nvPr>
        </p:nvSpPr>
        <p:spPr/>
        <p:txBody>
          <a:bodyPr/>
          <a:lstStyle/>
          <a:p>
            <a:r>
              <a:rPr lang="zh-CN" altLang="en-US"/>
              <a:t>第</a:t>
            </a:r>
            <a:fld id="{A7EB049D-2BDA-4100-846B-C83E7A7D8094}" type="slidenum">
              <a:rPr lang="zh-CN" altLang="en-US" smtClean="0"/>
              <a:pPr/>
              <a:t>17</a:t>
            </a:fld>
            <a:r>
              <a:rPr lang="zh-CN" altLang="en-US"/>
              <a:t>页</a:t>
            </a:r>
            <a:endParaRPr lang="zh-CN" altLang="en-US" dirty="0"/>
          </a:p>
        </p:txBody>
      </p:sp>
      <p:grpSp>
        <p:nvGrpSpPr>
          <p:cNvPr id="7" name="组合 6">
            <a:extLst>
              <a:ext uri="{FF2B5EF4-FFF2-40B4-BE49-F238E27FC236}">
                <a16:creationId xmlns:a16="http://schemas.microsoft.com/office/drawing/2014/main" id="{249444A5-BA47-42A7-8F59-6D5D95406E2F}"/>
              </a:ext>
            </a:extLst>
          </p:cNvPr>
          <p:cNvGrpSpPr/>
          <p:nvPr/>
        </p:nvGrpSpPr>
        <p:grpSpPr>
          <a:xfrm>
            <a:off x="7381215" y="5113487"/>
            <a:ext cx="2042160" cy="941278"/>
            <a:chOff x="7823200" y="4328160"/>
            <a:chExt cx="2722880" cy="1255037"/>
          </a:xfrm>
        </p:grpSpPr>
        <p:cxnSp>
          <p:nvCxnSpPr>
            <p:cNvPr id="5" name="直接箭头连接符 4">
              <a:extLst>
                <a:ext uri="{FF2B5EF4-FFF2-40B4-BE49-F238E27FC236}">
                  <a16:creationId xmlns:a16="http://schemas.microsoft.com/office/drawing/2014/main" id="{BFA5B609-40E0-48A2-8C85-E39724C0C6A0}"/>
                </a:ext>
              </a:extLst>
            </p:cNvPr>
            <p:cNvCxnSpPr/>
            <p:nvPr/>
          </p:nvCxnSpPr>
          <p:spPr>
            <a:xfrm flipV="1">
              <a:off x="9184640" y="4328160"/>
              <a:ext cx="0" cy="70104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6B6AD410-6950-45AE-BE08-3A11C9707906}"/>
                </a:ext>
              </a:extLst>
            </p:cNvPr>
            <p:cNvSpPr txBox="1"/>
            <p:nvPr/>
          </p:nvSpPr>
          <p:spPr>
            <a:xfrm>
              <a:off x="7823200" y="5029200"/>
              <a:ext cx="2722880" cy="553997"/>
            </a:xfrm>
            <a:prstGeom prst="rect">
              <a:avLst/>
            </a:prstGeom>
            <a:noFill/>
          </p:spPr>
          <p:txBody>
            <a:bodyPr wrap="square" rtlCol="0">
              <a:spAutoFit/>
            </a:bodyPr>
            <a:lstStyle/>
            <a:p>
              <a:pPr algn="ctr"/>
              <a:r>
                <a:rPr lang="zh-CN" altLang="en-US" sz="2100" dirty="0">
                  <a:latin typeface="宋体" panose="02010600030101010101" pitchFamily="2" charset="-122"/>
                  <a:ea typeface="宋体" panose="02010600030101010101" pitchFamily="2" charset="-122"/>
                </a:rPr>
                <a:t>最优策略</a:t>
              </a:r>
            </a:p>
          </p:txBody>
        </p:sp>
      </p:grpSp>
      <p:pic>
        <p:nvPicPr>
          <p:cNvPr id="4" name="图片 3"/>
          <p:cNvPicPr>
            <a:picLocks noChangeAspect="1"/>
          </p:cNvPicPr>
          <p:nvPr/>
        </p:nvPicPr>
        <p:blipFill>
          <a:blip r:embed="rId2"/>
          <a:stretch>
            <a:fillRect/>
          </a:stretch>
        </p:blipFill>
        <p:spPr>
          <a:xfrm>
            <a:off x="2187374" y="1828718"/>
            <a:ext cx="7817252" cy="3200564"/>
          </a:xfrm>
          <a:prstGeom prst="rect">
            <a:avLst/>
          </a:prstGeom>
        </p:spPr>
      </p:pic>
    </p:spTree>
    <p:extLst>
      <p:ext uri="{BB962C8B-B14F-4D97-AF65-F5344CB8AC3E}">
        <p14:creationId xmlns:p14="http://schemas.microsoft.com/office/powerpoint/2010/main" val="1790867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240DA1-407D-4972-91B3-D44335D86036}"/>
              </a:ext>
            </a:extLst>
          </p:cNvPr>
          <p:cNvSpPr>
            <a:spLocks noGrp="1"/>
          </p:cNvSpPr>
          <p:nvPr>
            <p:ph type="title"/>
          </p:nvPr>
        </p:nvSpPr>
        <p:spPr/>
        <p:txBody>
          <a:bodyPr/>
          <a:lstStyle/>
          <a:p>
            <a:r>
              <a:rPr lang="zh-CN" altLang="en-US" dirty="0"/>
              <a:t>策略迭代过程 </a:t>
            </a:r>
            <a:r>
              <a:rPr lang="en-US" altLang="zh-CN" dirty="0"/>
              <a:t>k=∞</a:t>
            </a:r>
            <a:endParaRPr lang="zh-CN" altLang="en-US" b="0" dirty="0">
              <a:latin typeface="+mn-ea"/>
              <a:ea typeface="+mn-ea"/>
            </a:endParaRPr>
          </a:p>
        </p:txBody>
      </p:sp>
      <p:sp>
        <p:nvSpPr>
          <p:cNvPr id="6" name="灯片编号占位符 5"/>
          <p:cNvSpPr>
            <a:spLocks noGrp="1"/>
          </p:cNvSpPr>
          <p:nvPr>
            <p:ph type="sldNum" sz="quarter" idx="4"/>
          </p:nvPr>
        </p:nvSpPr>
        <p:spPr/>
        <p:txBody>
          <a:bodyPr/>
          <a:lstStyle/>
          <a:p>
            <a:r>
              <a:rPr lang="zh-CN" altLang="en-US"/>
              <a:t>第</a:t>
            </a:r>
            <a:fld id="{A7EB049D-2BDA-4100-846B-C83E7A7D8094}" type="slidenum">
              <a:rPr lang="zh-CN" altLang="en-US" smtClean="0"/>
              <a:pPr/>
              <a:t>18</a:t>
            </a:fld>
            <a:r>
              <a:rPr lang="zh-CN" altLang="en-US"/>
              <a:t>页</a:t>
            </a:r>
            <a:endParaRPr lang="zh-CN" altLang="en-US" dirty="0"/>
          </a:p>
        </p:txBody>
      </p:sp>
      <p:grpSp>
        <p:nvGrpSpPr>
          <p:cNvPr id="7" name="组合 6">
            <a:extLst>
              <a:ext uri="{FF2B5EF4-FFF2-40B4-BE49-F238E27FC236}">
                <a16:creationId xmlns:a16="http://schemas.microsoft.com/office/drawing/2014/main" id="{44BC6709-8391-49D6-994D-BEC2D599D7D7}"/>
              </a:ext>
            </a:extLst>
          </p:cNvPr>
          <p:cNvGrpSpPr/>
          <p:nvPr/>
        </p:nvGrpSpPr>
        <p:grpSpPr>
          <a:xfrm>
            <a:off x="9980732" y="2378564"/>
            <a:ext cx="2100943" cy="429950"/>
            <a:chOff x="7675941" y="4752202"/>
            <a:chExt cx="2996696" cy="553997"/>
          </a:xfrm>
        </p:grpSpPr>
        <p:cxnSp>
          <p:nvCxnSpPr>
            <p:cNvPr id="8" name="直接箭头连接符 7">
              <a:extLst>
                <a:ext uri="{FF2B5EF4-FFF2-40B4-BE49-F238E27FC236}">
                  <a16:creationId xmlns:a16="http://schemas.microsoft.com/office/drawing/2014/main" id="{2E5A04C9-B5E5-46D4-B7E7-57F8E90ECE95}"/>
                </a:ext>
              </a:extLst>
            </p:cNvPr>
            <p:cNvCxnSpPr/>
            <p:nvPr/>
          </p:nvCxnSpPr>
          <p:spPr>
            <a:xfrm flipH="1">
              <a:off x="7675941" y="5029200"/>
              <a:ext cx="653144"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4B340D07-21AC-4747-962D-D6E0C8E5E6BD}"/>
                </a:ext>
              </a:extLst>
            </p:cNvPr>
            <p:cNvSpPr txBox="1"/>
            <p:nvPr/>
          </p:nvSpPr>
          <p:spPr>
            <a:xfrm>
              <a:off x="7949757" y="4752202"/>
              <a:ext cx="2722880" cy="553997"/>
            </a:xfrm>
            <a:prstGeom prst="rect">
              <a:avLst/>
            </a:prstGeom>
            <a:noFill/>
          </p:spPr>
          <p:txBody>
            <a:bodyPr wrap="square" rtlCol="0">
              <a:spAutoFit/>
            </a:bodyPr>
            <a:lstStyle/>
            <a:p>
              <a:pPr algn="ctr"/>
              <a:r>
                <a:rPr lang="zh-CN" altLang="en-US" sz="2100" dirty="0">
                  <a:latin typeface="宋体" panose="02010600030101010101" pitchFamily="2" charset="-122"/>
                  <a:ea typeface="宋体" panose="02010600030101010101" pitchFamily="2" charset="-122"/>
                </a:rPr>
                <a:t>最优策略</a:t>
              </a:r>
            </a:p>
          </p:txBody>
        </p:sp>
      </p:grpSp>
      <p:sp>
        <p:nvSpPr>
          <p:cNvPr id="11" name="文本框 10">
            <a:extLst>
              <a:ext uri="{FF2B5EF4-FFF2-40B4-BE49-F238E27FC236}">
                <a16:creationId xmlns:a16="http://schemas.microsoft.com/office/drawing/2014/main" id="{05FF6E42-2D3B-4A3B-9D6F-7537B6EB31C8}"/>
              </a:ext>
            </a:extLst>
          </p:cNvPr>
          <p:cNvSpPr txBox="1"/>
          <p:nvPr/>
        </p:nvSpPr>
        <p:spPr>
          <a:xfrm>
            <a:off x="901535" y="4678693"/>
            <a:ext cx="10452265" cy="1569660"/>
          </a:xfrm>
          <a:prstGeom prst="rect">
            <a:avLst/>
          </a:prstGeom>
          <a:noFill/>
          <a:ln>
            <a:solidFill>
              <a:srgbClr val="00B050"/>
            </a:solidFill>
          </a:ln>
        </p:spPr>
        <p:txBody>
          <a:bodyPr wrap="square">
            <a:spAutoFit/>
          </a:bodyPr>
          <a:lstStyle/>
          <a:p>
            <a:r>
              <a:rPr lang="zh-CN" altLang="en-US"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总结：</a:t>
            </a:r>
            <a:endParaRPr lang="en-US" altLang="zh-CN"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endParaRPr>
          </a:p>
          <a:p>
            <a:r>
              <a:rPr lang="zh-CN" altLang="en-US"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策略</a:t>
            </a:r>
            <a:r>
              <a:rPr lang="zh-CN" altLang="zh-CN"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迭代</a:t>
            </a:r>
            <a:r>
              <a:rPr lang="zh-CN" altLang="en-US"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过程就是</a:t>
            </a:r>
            <a:r>
              <a:rPr lang="zh-CN" altLang="zh-CN"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是修改策略来产生严格更好的新策略。</a:t>
            </a:r>
            <a:r>
              <a:rPr lang="zh-CN" altLang="en-US"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当发现</a:t>
            </a:r>
            <a:r>
              <a:rPr lang="zh-CN" altLang="zh-CN"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再</a:t>
            </a:r>
            <a:r>
              <a:rPr lang="zh-CN" altLang="en-US"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怎么</a:t>
            </a:r>
            <a:r>
              <a:rPr lang="zh-CN" altLang="zh-CN"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修改</a:t>
            </a:r>
            <a:r>
              <a:rPr lang="zh-CN" altLang="en-US"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当前的</a:t>
            </a:r>
            <a:r>
              <a:rPr lang="zh-CN" altLang="zh-CN"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策略</a:t>
            </a:r>
            <a:r>
              <a:rPr lang="zh-CN" altLang="en-US"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也不能</a:t>
            </a:r>
            <a:r>
              <a:rPr lang="zh-CN" altLang="zh-CN"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获得更高的收益，</a:t>
            </a:r>
            <a:r>
              <a:rPr lang="zh-CN" altLang="en-US"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就可停止迭代，因已经不能找到</a:t>
            </a:r>
            <a:r>
              <a:rPr lang="zh-CN" altLang="zh-CN" sz="2400" b="1" dirty="0">
                <a:solidFill>
                  <a:srgbClr val="FF0000"/>
                </a:solidFill>
                <a:latin typeface="KaiTi" panose="02010609060101010101" pitchFamily="49" charset="-122"/>
                <a:ea typeface="KaiTi" panose="02010609060101010101" pitchFamily="49" charset="-122"/>
                <a:cs typeface="Times New Roman" panose="02020603050405020304" pitchFamily="18" charset="0"/>
              </a:rPr>
              <a:t>严格比当前策略更好的策略。 </a:t>
            </a:r>
            <a:endParaRPr lang="zh-CN" altLang="en-US" sz="2400" b="1" dirty="0">
              <a:solidFill>
                <a:srgbClr val="FF0000"/>
              </a:solidFill>
              <a:latin typeface="KaiTi" panose="02010609060101010101" pitchFamily="49" charset="-122"/>
              <a:ea typeface="KaiTi" panose="02010609060101010101" pitchFamily="49" charset="-122"/>
            </a:endParaRPr>
          </a:p>
        </p:txBody>
      </p:sp>
      <p:pic>
        <p:nvPicPr>
          <p:cNvPr id="4" name="图片 3"/>
          <p:cNvPicPr>
            <a:picLocks noChangeAspect="1"/>
          </p:cNvPicPr>
          <p:nvPr/>
        </p:nvPicPr>
        <p:blipFill>
          <a:blip r:embed="rId2"/>
          <a:stretch>
            <a:fillRect/>
          </a:stretch>
        </p:blipFill>
        <p:spPr>
          <a:xfrm>
            <a:off x="3751063" y="1052908"/>
            <a:ext cx="6229670" cy="3200564"/>
          </a:xfrm>
          <a:prstGeom prst="rect">
            <a:avLst/>
          </a:prstGeom>
        </p:spPr>
      </p:pic>
      <p:sp>
        <p:nvSpPr>
          <p:cNvPr id="12" name="矩形 11"/>
          <p:cNvSpPr/>
          <p:nvPr/>
        </p:nvSpPr>
        <p:spPr>
          <a:xfrm>
            <a:off x="2209801" y="2242457"/>
            <a:ext cx="1468362" cy="584775"/>
          </a:xfrm>
          <a:prstGeom prst="rect">
            <a:avLst/>
          </a:prstGeom>
        </p:spPr>
        <p:txBody>
          <a:bodyPr wrap="square">
            <a:spAutoFit/>
          </a:bodyPr>
          <a:lstStyle/>
          <a:p>
            <a:r>
              <a:rPr lang="en-US" altLang="zh-CN" sz="3200" i="1" dirty="0">
                <a:latin typeface="Times New Roman" panose="02020603050405020304" pitchFamily="18" charset="0"/>
                <a:cs typeface="Times New Roman" panose="02020603050405020304" pitchFamily="18" charset="0"/>
              </a:rPr>
              <a:t>k =</a:t>
            </a:r>
            <a:r>
              <a:rPr lang="en-US" altLang="zh-CN" sz="3200" b="1" i="1" dirty="0">
                <a:latin typeface="Cambria" panose="02040503050406030204" pitchFamily="18" charset="0"/>
                <a:ea typeface="Cambria" panose="02040503050406030204" pitchFamily="18" charset="0"/>
                <a:cs typeface="Times New Roman" panose="02020603050405020304" pitchFamily="18" charset="0"/>
              </a:rPr>
              <a:t> </a:t>
            </a:r>
            <a:r>
              <a:rPr lang="en-US" altLang="zh-CN" sz="3200" i="1" dirty="0">
                <a:latin typeface="Cambria" panose="02040503050406030204" pitchFamily="18" charset="0"/>
                <a:ea typeface="Cambria" panose="02040503050406030204" pitchFamily="18" charset="0"/>
                <a:cs typeface="Times New Roman" panose="02020603050405020304" pitchFamily="18" charset="0"/>
              </a:rPr>
              <a:t>∞</a:t>
            </a:r>
            <a:endParaRPr lang="zh-CN" altLang="en-US" sz="3200" i="1"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68216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3593016500"/>
                  </p:ext>
                </p:extLst>
              </p:nvPr>
            </p:nvGraphicFramePr>
            <p:xfrm>
              <a:off x="907567" y="1363030"/>
              <a:ext cx="10733327" cy="4822091"/>
            </p:xfrm>
            <a:graphic>
              <a:graphicData uri="http://schemas.openxmlformats.org/drawingml/2006/table">
                <a:tbl>
                  <a:tblPr firstRow="1" firstCol="1" bandRow="1">
                    <a:tableStyleId>{5C22544A-7EE6-4342-B048-85BDC9FD1C3A}</a:tableStyleId>
                  </a:tblPr>
                  <a:tblGrid>
                    <a:gridCol w="10733327">
                      <a:extLst>
                        <a:ext uri="{9D8B030D-6E8A-4147-A177-3AD203B41FA5}">
                          <a16:colId xmlns:a16="http://schemas.microsoft.com/office/drawing/2014/main" val="3453070828"/>
                        </a:ext>
                      </a:extLst>
                    </a:gridCol>
                  </a:tblGrid>
                  <a:tr h="511222">
                    <a:tc>
                      <a:txBody>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800" dirty="0">
                              <a:latin typeface="Times New Roman" panose="02020603050405020304" pitchFamily="18" charset="0"/>
                              <a:cs typeface="Times New Roman" panose="02020603050405020304" pitchFamily="18" charset="0"/>
                            </a:rPr>
                            <a:t>策略迭代评估改进</a:t>
                          </a:r>
                          <a:r>
                            <a:rPr lang="zh-CN" sz="2800" kern="100" dirty="0">
                              <a:solidFill>
                                <a:schemeClr val="bg1"/>
                              </a:solidFill>
                              <a:effectLst/>
                            </a:rPr>
                            <a:t>算法</a:t>
                          </a:r>
                          <a:r>
                            <a:rPr lang="en-US" sz="2800" kern="100" dirty="0">
                              <a:solidFill>
                                <a:schemeClr val="bg1"/>
                              </a:solidFill>
                              <a:effectLst/>
                            </a:rPr>
                            <a:t>: Policy iteration algorithm</a:t>
                          </a:r>
                          <a:endParaRPr lang="zh-CN" sz="2800" kern="100" dirty="0">
                            <a:solidFill>
                              <a:schemeClr val="bg1"/>
                            </a:solidFill>
                            <a:effectLst/>
                            <a:latin typeface="Calibri Light" panose="020F0302020204030204" pitchFamily="34" charset="0"/>
                            <a:ea typeface="黑体" panose="02010609060101010101" pitchFamily="49" charset="-122"/>
                            <a:cs typeface="Times New Roman" panose="02020603050405020304" pitchFamily="18" charset="0"/>
                          </a:endParaRPr>
                        </a:p>
                      </a:txBody>
                      <a:tcPr marL="68580" marR="68580" marT="0" marB="0">
                        <a:solidFill>
                          <a:srgbClr val="0066FF"/>
                        </a:solidFill>
                      </a:tcPr>
                    </a:tc>
                    <a:extLst>
                      <a:ext uri="{0D108BD9-81ED-4DB2-BD59-A6C34878D82A}">
                        <a16:rowId xmlns:a16="http://schemas.microsoft.com/office/drawing/2014/main" val="1797215144"/>
                      </a:ext>
                    </a:extLst>
                  </a:tr>
                  <a:tr h="4310869">
                    <a:tc>
                      <a:txBody>
                        <a:bodyPr/>
                        <a:lstStyle/>
                        <a:p>
                          <a:pPr algn="just">
                            <a:spcAft>
                              <a:spcPts val="0"/>
                            </a:spcAft>
                          </a:pPr>
                          <a:r>
                            <a:rPr lang="en-US" sz="1600" kern="100" dirty="0">
                              <a:solidFill>
                                <a:schemeClr val="tx1"/>
                              </a:solidFill>
                              <a:effectLst/>
                            </a:rPr>
                            <a:t>1.Initialization</a:t>
                          </a:r>
                          <a:endParaRPr lang="zh-CN" sz="1600" kern="100" dirty="0">
                            <a:solidFill>
                              <a:schemeClr val="tx1"/>
                            </a:solidFill>
                            <a:effectLst/>
                          </a:endParaRPr>
                        </a:p>
                        <a:p>
                          <a:pPr algn="just">
                            <a:spcAft>
                              <a:spcPts val="0"/>
                            </a:spcAft>
                          </a:pPr>
                          <a14:m>
                            <m:oMath xmlns:m="http://schemas.openxmlformats.org/officeDocument/2006/math">
                              <m:r>
                                <a:rPr lang="zh-CN" altLang="en-US" sz="1600" i="1" kern="100" dirty="0" smtClean="0">
                                  <a:solidFill>
                                    <a:schemeClr val="tx1"/>
                                  </a:solidFill>
                                  <a:effectLst/>
                                  <a:latin typeface="Cambria Math" panose="02040503050406030204" pitchFamily="18" charset="0"/>
                                </a:rPr>
                                <m:t>随机初始化</m:t>
                              </m:r>
                              <m:r>
                                <a:rPr lang="en-US" sz="1600" kern="100">
                                  <a:solidFill>
                                    <a:schemeClr val="tx1"/>
                                  </a:solidFill>
                                  <a:effectLst/>
                                  <a:latin typeface="Cambria Math" panose="02040503050406030204" pitchFamily="18" charset="0"/>
                                </a:rPr>
                                <m:t>𝑉</m:t>
                              </m:r>
                              <m:d>
                                <m:dPr>
                                  <m:ctrlPr>
                                    <a:rPr lang="zh-CN" sz="1600" i="1" kern="100">
                                      <a:solidFill>
                                        <a:schemeClr val="tx1"/>
                                      </a:solidFill>
                                      <a:effectLst/>
                                      <a:latin typeface="Cambria Math" panose="02040503050406030204" pitchFamily="18" charset="0"/>
                                    </a:rPr>
                                  </m:ctrlPr>
                                </m:dPr>
                                <m:e>
                                  <m:r>
                                    <a:rPr lang="en-US" sz="1600" kern="100">
                                      <a:solidFill>
                                        <a:schemeClr val="tx1"/>
                                      </a:solidFill>
                                      <a:effectLst/>
                                      <a:latin typeface="Cambria Math" panose="02040503050406030204" pitchFamily="18" charset="0"/>
                                    </a:rPr>
                                    <m:t>𝑠</m:t>
                                  </m:r>
                                </m:e>
                              </m:d>
                              <m:r>
                                <a:rPr lang="en-US" sz="1600" kern="100">
                                  <a:solidFill>
                                    <a:schemeClr val="tx1"/>
                                  </a:solidFill>
                                  <a:effectLst/>
                                  <a:latin typeface="Cambria Math" panose="02040503050406030204" pitchFamily="18" charset="0"/>
                                </a:rPr>
                                <m:t>∈</m:t>
                              </m:r>
                              <m:r>
                                <m:rPr>
                                  <m:sty m:val="p"/>
                                </m:rPr>
                                <a:rPr lang="en-US" sz="1400" kern="0">
                                  <a:solidFill>
                                    <a:schemeClr val="tx1"/>
                                  </a:solidFill>
                                  <a:effectLst/>
                                  <a:latin typeface="Cambria Math" panose="02040503050406030204" pitchFamily="18" charset="0"/>
                                </a:rPr>
                                <m:t>R</m:t>
                              </m:r>
                            </m:oMath>
                          </a14:m>
                          <a:r>
                            <a:rPr lang="en-US" sz="1400" kern="0" dirty="0">
                              <a:solidFill>
                                <a:schemeClr val="tx1"/>
                              </a:solidFill>
                              <a:effectLst/>
                            </a:rPr>
                            <a:t> </a:t>
                          </a:r>
                          <a:r>
                            <a:rPr lang="zh-CN" altLang="en-US" sz="1400" kern="0" dirty="0">
                              <a:solidFill>
                                <a:schemeClr val="tx1"/>
                              </a:solidFill>
                              <a:effectLst/>
                            </a:rPr>
                            <a:t>和</a:t>
                          </a:r>
                          <a:r>
                            <a:rPr lang="en-US" sz="1400" kern="0" dirty="0">
                              <a:solidFill>
                                <a:schemeClr val="tx1"/>
                              </a:solidFill>
                              <a:effectLst/>
                            </a:rPr>
                            <a:t> </a:t>
                          </a:r>
                          <a14:m>
                            <m:oMath xmlns:m="http://schemas.openxmlformats.org/officeDocument/2006/math">
                              <m:d>
                                <m:dPr>
                                  <m:begChr m:val=""/>
                                  <m:ctrlPr>
                                    <a:rPr lang="zh-CN" sz="1600" i="1" kern="100">
                                      <a:solidFill>
                                        <a:schemeClr val="tx1"/>
                                      </a:solidFill>
                                      <a:effectLst/>
                                      <a:latin typeface="Cambria Math" panose="02040503050406030204" pitchFamily="18" charset="0"/>
                                    </a:rPr>
                                  </m:ctrlPr>
                                </m:dPr>
                                <m:e>
                                  <m:r>
                                    <a:rPr lang="en-US" sz="1600" kern="100">
                                      <a:solidFill>
                                        <a:schemeClr val="tx1"/>
                                      </a:solidFill>
                                      <a:effectLst/>
                                      <a:latin typeface="Cambria Math" panose="02040503050406030204" pitchFamily="18" charset="0"/>
                                    </a:rPr>
                                    <m:t>𝜋</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𝑠</m:t>
                                  </m:r>
                                </m:e>
                              </m:d>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𝒜</m:t>
                              </m:r>
                              <m:r>
                                <a:rPr lang="en-US" sz="1600" kern="100">
                                  <a:solidFill>
                                    <a:schemeClr val="tx1"/>
                                  </a:solidFill>
                                  <a:effectLst/>
                                  <a:latin typeface="Cambria Math" panose="02040503050406030204" pitchFamily="18" charset="0"/>
                                </a:rPr>
                                <m:t>(</m:t>
                              </m:r>
                              <m:r>
                                <m:rPr>
                                  <m:sty m:val="p"/>
                                </m:rPr>
                                <a:rPr lang="en-US" sz="1600" kern="100">
                                  <a:solidFill>
                                    <a:schemeClr val="tx1"/>
                                  </a:solidFill>
                                  <a:effectLst/>
                                  <a:latin typeface="Cambria Math" panose="02040503050406030204" pitchFamily="18" charset="0"/>
                                </a:rPr>
                                <m:t>s</m:t>
                              </m:r>
                              <m:r>
                                <a:rPr lang="en-US" sz="1600" kern="100">
                                  <a:solidFill>
                                    <a:schemeClr val="tx1"/>
                                  </a:solidFill>
                                  <a:effectLst/>
                                  <a:latin typeface="Cambria Math" panose="02040503050406030204" pitchFamily="18" charset="0"/>
                                </a:rPr>
                                <m:t>)</m:t>
                              </m:r>
                            </m:oMath>
                          </a14:m>
                          <a:r>
                            <a:rPr lang="en-US" sz="1600" kern="100" dirty="0">
                              <a:solidFill>
                                <a:schemeClr val="tx1"/>
                              </a:solidFill>
                              <a:effectLst/>
                            </a:rPr>
                            <a:t> </a:t>
                          </a:r>
                          <a14:m>
                            <m:oMath xmlns:m="http://schemas.openxmlformats.org/officeDocument/2006/math">
                              <m:r>
                                <a:rPr lang="zh-CN" altLang="en-US" sz="1600" b="1" kern="100" dirty="0" smtClean="0">
                                  <a:solidFill>
                                    <a:schemeClr val="tx1"/>
                                  </a:solidFill>
                                  <a:effectLst/>
                                  <a:latin typeface="Cambria Math" panose="02040503050406030204" pitchFamily="18" charset="0"/>
                                  <a:ea typeface="+mn-ea"/>
                                  <a:cs typeface="+mn-cs"/>
                                </a:rPr>
                                <m:t>，</m:t>
                              </m:r>
                              <m:r>
                                <a:rPr lang="en-US" sz="1600" b="1" kern="100" smtClean="0">
                                  <a:solidFill>
                                    <a:schemeClr val="tx1"/>
                                  </a:solidFill>
                                  <a:effectLst/>
                                  <a:latin typeface="Cambria Math" panose="02040503050406030204" pitchFamily="18" charset="0"/>
                                  <a:ea typeface="+mn-ea"/>
                                  <a:cs typeface="+mn-cs"/>
                                </a:rPr>
                                <m:t>∀</m:t>
                              </m:r>
                              <m:r>
                                <a:rPr lang="en-US" sz="1600" b="1" kern="100">
                                  <a:solidFill>
                                    <a:schemeClr val="tx1"/>
                                  </a:solidFill>
                                  <a:effectLst/>
                                  <a:latin typeface="Cambria Math" panose="02040503050406030204" pitchFamily="18" charset="0"/>
                                  <a:ea typeface="+mn-ea"/>
                                  <a:cs typeface="+mn-cs"/>
                                </a:rPr>
                                <m:t>𝑠</m:t>
                              </m:r>
                              <m:r>
                                <a:rPr lang="en-US" sz="1600" b="1" kern="100">
                                  <a:solidFill>
                                    <a:schemeClr val="tx1"/>
                                  </a:solidFill>
                                  <a:effectLst/>
                                  <a:latin typeface="Cambria Math" panose="02040503050406030204" pitchFamily="18" charset="0"/>
                                  <a:ea typeface="+mn-ea"/>
                                  <a:cs typeface="+mn-cs"/>
                                </a:rPr>
                                <m:t>∈</m:t>
                              </m:r>
                              <m:r>
                                <a:rPr lang="zh-CN" altLang="en-US" sz="1600" b="1" kern="100" smtClean="0">
                                  <a:solidFill>
                                    <a:schemeClr val="tx1"/>
                                  </a:solidFill>
                                  <a:effectLst/>
                                  <a:latin typeface="Cambria Math" panose="02040503050406030204" pitchFamily="18" charset="0"/>
                                  <a:ea typeface="+mn-ea"/>
                                  <a:cs typeface="+mn-cs"/>
                                </a:rPr>
                                <m:t>𝓢</m:t>
                              </m:r>
                            </m:oMath>
                          </a14:m>
                          <a:endParaRPr lang="zh-CN" sz="1600" b="1" kern="100" dirty="0">
                            <a:solidFill>
                              <a:schemeClr val="tx1"/>
                            </a:solidFill>
                            <a:effectLst/>
                            <a:latin typeface="Cambria Math" panose="02040503050406030204" pitchFamily="18" charset="0"/>
                            <a:ea typeface="+mn-ea"/>
                            <a:cs typeface="+mn-cs"/>
                          </a:endParaRPr>
                        </a:p>
                        <a:p>
                          <a:pPr algn="just">
                            <a:lnSpc>
                              <a:spcPts val="900"/>
                            </a:lnSpc>
                            <a:spcAft>
                              <a:spcPts val="0"/>
                            </a:spcAft>
                          </a:pPr>
                          <a:r>
                            <a:rPr lang="en-US" sz="1600" kern="100" dirty="0">
                              <a:solidFill>
                                <a:schemeClr val="tx1"/>
                              </a:solidFill>
                              <a:effectLst/>
                            </a:rPr>
                            <a:t> </a:t>
                          </a:r>
                          <a:endParaRPr lang="zh-CN" sz="1600" kern="100" dirty="0">
                            <a:solidFill>
                              <a:schemeClr val="tx1"/>
                            </a:solidFill>
                            <a:effectLst/>
                          </a:endParaRPr>
                        </a:p>
                        <a:p>
                          <a:pPr algn="just">
                            <a:spcAft>
                              <a:spcPts val="0"/>
                            </a:spcAft>
                          </a:pPr>
                          <a:r>
                            <a:rPr lang="en-US" sz="1600" kern="100" dirty="0">
                              <a:solidFill>
                                <a:schemeClr val="tx1"/>
                              </a:solidFill>
                              <a:effectLst/>
                            </a:rPr>
                            <a:t>2.Policy Evaluation</a:t>
                          </a:r>
                          <a:endParaRPr lang="zh-CN" sz="1600" kern="100" dirty="0">
                            <a:solidFill>
                              <a:schemeClr val="tx1"/>
                            </a:solidFill>
                            <a:effectLst/>
                          </a:endParaRPr>
                        </a:p>
                        <a:p>
                          <a:pPr algn="just">
                            <a:lnSpc>
                              <a:spcPts val="1320"/>
                            </a:lnSpc>
                            <a:spcAft>
                              <a:spcPts val="0"/>
                            </a:spcAft>
                          </a:pPr>
                          <a:r>
                            <a:rPr lang="en-US" sz="1600" kern="100" dirty="0">
                              <a:solidFill>
                                <a:schemeClr val="tx1"/>
                              </a:solidFill>
                              <a:effectLst/>
                            </a:rPr>
                            <a:t>  Repeat</a:t>
                          </a:r>
                          <a:endParaRPr lang="zh-CN" sz="1600" kern="100" dirty="0">
                            <a:solidFill>
                              <a:schemeClr val="tx1"/>
                            </a:solidFill>
                            <a:effectLst/>
                          </a:endParaRPr>
                        </a:p>
                        <a:p>
                          <a:pPr indent="266700" algn="just">
                            <a:lnSpc>
                              <a:spcPts val="1320"/>
                            </a:lnSpc>
                            <a:spcAft>
                              <a:spcPts val="0"/>
                            </a:spcAft>
                          </a:pPr>
                          <a:r>
                            <a:rPr lang="en-US" sz="1600" kern="100" dirty="0">
                              <a:solidFill>
                                <a:schemeClr val="tx1"/>
                              </a:solidFill>
                              <a:effectLst/>
                            </a:rPr>
                            <a:t>  </a:t>
                          </a:r>
                          <a14:m>
                            <m:oMath xmlns:m="http://schemas.openxmlformats.org/officeDocument/2006/math">
                              <m:r>
                                <a:rPr lang="en-US" sz="1600" kern="100">
                                  <a:solidFill>
                                    <a:schemeClr val="tx1"/>
                                  </a:solidFill>
                                  <a:effectLst/>
                                  <a:latin typeface="Cambria Math" panose="02040503050406030204" pitchFamily="18" charset="0"/>
                                </a:rPr>
                                <m:t>∆ ←0</m:t>
                              </m:r>
                            </m:oMath>
                          </a14:m>
                          <a:endParaRPr lang="zh-CN" sz="1600" kern="100" dirty="0">
                            <a:solidFill>
                              <a:schemeClr val="tx1"/>
                            </a:solidFill>
                            <a:effectLst/>
                          </a:endParaRPr>
                        </a:p>
                        <a:p>
                          <a:pPr indent="266700" algn="just">
                            <a:lnSpc>
                              <a:spcPts val="1320"/>
                            </a:lnSpc>
                            <a:spcAft>
                              <a:spcPts val="0"/>
                            </a:spcAft>
                          </a:pPr>
                          <a:r>
                            <a:rPr lang="en-US" sz="1600" kern="100" dirty="0">
                              <a:solidFill>
                                <a:schemeClr val="tx1"/>
                              </a:solidFill>
                              <a:effectLst/>
                            </a:rPr>
                            <a:t>  For each </a:t>
                          </a:r>
                          <a14:m>
                            <m:oMath xmlns:m="http://schemas.openxmlformats.org/officeDocument/2006/math">
                              <m:r>
                                <a:rPr lang="en-US" sz="1600" kern="100">
                                  <a:solidFill>
                                    <a:schemeClr val="tx1"/>
                                  </a:solidFill>
                                  <a:effectLst/>
                                  <a:latin typeface="Cambria Math" panose="02040503050406030204" pitchFamily="18" charset="0"/>
                                </a:rPr>
                                <m:t>𝑠</m:t>
                              </m:r>
                              <m:r>
                                <a:rPr lang="en-US" sz="1600" kern="100">
                                  <a:solidFill>
                                    <a:schemeClr val="tx1"/>
                                  </a:solidFill>
                                  <a:effectLst/>
                                  <a:latin typeface="Cambria Math" panose="02040503050406030204" pitchFamily="18" charset="0"/>
                                </a:rPr>
                                <m:t>∈</m:t>
                              </m:r>
                              <m:r>
                                <m:rPr>
                                  <m:sty m:val="p"/>
                                </m:rPr>
                                <a:rPr lang="en-US" sz="1600" kern="100">
                                  <a:solidFill>
                                    <a:schemeClr val="tx1"/>
                                  </a:solidFill>
                                  <a:effectLst/>
                                  <a:latin typeface="Cambria Math" panose="02040503050406030204" pitchFamily="18" charset="0"/>
                                </a:rPr>
                                <m:t>S</m:t>
                              </m:r>
                            </m:oMath>
                          </a14:m>
                          <a:r>
                            <a:rPr lang="en-US" sz="1600" kern="100" dirty="0">
                              <a:solidFill>
                                <a:schemeClr val="tx1"/>
                              </a:solidFill>
                              <a:effectLst/>
                            </a:rPr>
                            <a:t>:</a:t>
                          </a:r>
                          <a:endParaRPr lang="zh-CN" sz="1600" kern="100" dirty="0">
                            <a:solidFill>
                              <a:schemeClr val="tx1"/>
                            </a:solidFill>
                            <a:effectLst/>
                          </a:endParaRPr>
                        </a:p>
                        <a:p>
                          <a:pPr indent="266700" algn="just">
                            <a:lnSpc>
                              <a:spcPts val="1320"/>
                            </a:lnSpc>
                            <a:spcAft>
                              <a:spcPts val="0"/>
                            </a:spcAft>
                          </a:pPr>
                          <a:r>
                            <a:rPr lang="en-US" sz="1600" kern="100" dirty="0">
                              <a:solidFill>
                                <a:schemeClr val="tx1"/>
                              </a:solidFill>
                              <a:effectLst/>
                            </a:rPr>
                            <a:t>      </a:t>
                          </a:r>
                          <a14:m>
                            <m:oMath xmlns:m="http://schemas.openxmlformats.org/officeDocument/2006/math">
                              <m:r>
                                <a:rPr lang="en-US" sz="1600" kern="100">
                                  <a:solidFill>
                                    <a:schemeClr val="tx1"/>
                                  </a:solidFill>
                                  <a:effectLst/>
                                  <a:latin typeface="Cambria Math" panose="02040503050406030204" pitchFamily="18" charset="0"/>
                                </a:rPr>
                                <m:t>𝑣</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𝑉</m:t>
                              </m:r>
                              <m:d>
                                <m:dPr>
                                  <m:ctrlPr>
                                    <a:rPr lang="zh-CN" sz="1600" i="1" kern="100">
                                      <a:solidFill>
                                        <a:schemeClr val="tx1"/>
                                      </a:solidFill>
                                      <a:effectLst/>
                                      <a:latin typeface="Cambria Math" panose="02040503050406030204" pitchFamily="18" charset="0"/>
                                    </a:rPr>
                                  </m:ctrlPr>
                                </m:dPr>
                                <m:e>
                                  <m:r>
                                    <a:rPr lang="en-US" sz="1600" kern="100">
                                      <a:solidFill>
                                        <a:schemeClr val="tx1"/>
                                      </a:solidFill>
                                      <a:effectLst/>
                                      <a:latin typeface="Cambria Math" panose="02040503050406030204" pitchFamily="18" charset="0"/>
                                    </a:rPr>
                                    <m:t>𝑠</m:t>
                                  </m:r>
                                </m:e>
                              </m:d>
                            </m:oMath>
                          </a14:m>
                          <a:endParaRPr lang="zh-CN" sz="1600" kern="100" dirty="0">
                            <a:solidFill>
                              <a:schemeClr val="tx1"/>
                            </a:solidFill>
                            <a:effectLst/>
                          </a:endParaRPr>
                        </a:p>
                        <a:p>
                          <a:pPr indent="266700" algn="just">
                            <a:spcAft>
                              <a:spcPts val="0"/>
                            </a:spcAft>
                          </a:pPr>
                          <a:r>
                            <a:rPr lang="en-US" sz="1600" kern="100" dirty="0">
                              <a:solidFill>
                                <a:schemeClr val="tx1"/>
                              </a:solidFill>
                              <a:effectLst/>
                            </a:rPr>
                            <a:t>      </a:t>
                          </a:r>
                          <a14:m>
                            <m:oMath xmlns:m="http://schemas.openxmlformats.org/officeDocument/2006/math">
                              <m:r>
                                <a:rPr lang="en-US" sz="1600" kern="100">
                                  <a:solidFill>
                                    <a:schemeClr val="tx1"/>
                                  </a:solidFill>
                                  <a:effectLst/>
                                  <a:latin typeface="Cambria Math" panose="02040503050406030204" pitchFamily="18" charset="0"/>
                                </a:rPr>
                                <m:t>𝑉</m:t>
                              </m:r>
                              <m:d>
                                <m:dPr>
                                  <m:ctrlPr>
                                    <a:rPr lang="zh-CN" sz="1600" i="1" kern="100">
                                      <a:solidFill>
                                        <a:schemeClr val="tx1"/>
                                      </a:solidFill>
                                      <a:effectLst/>
                                      <a:latin typeface="Cambria Math" panose="02040503050406030204" pitchFamily="18" charset="0"/>
                                    </a:rPr>
                                  </m:ctrlPr>
                                </m:dPr>
                                <m:e>
                                  <m:r>
                                    <a:rPr lang="en-US" sz="1600" kern="100">
                                      <a:solidFill>
                                        <a:schemeClr val="tx1"/>
                                      </a:solidFill>
                                      <a:effectLst/>
                                      <a:latin typeface="Cambria Math" panose="02040503050406030204" pitchFamily="18" charset="0"/>
                                    </a:rPr>
                                    <m:t>𝑠</m:t>
                                  </m:r>
                                </m:e>
                              </m:d>
                              <m:r>
                                <a:rPr lang="en-US" sz="1600" kern="100">
                                  <a:solidFill>
                                    <a:schemeClr val="tx1"/>
                                  </a:solidFill>
                                  <a:effectLst/>
                                  <a:latin typeface="Cambria Math" panose="02040503050406030204" pitchFamily="18" charset="0"/>
                                </a:rPr>
                                <m:t>←</m:t>
                              </m:r>
                              <m:nary>
                                <m:naryPr>
                                  <m:chr m:val="∑"/>
                                  <m:limLoc m:val="undOvr"/>
                                  <m:grow m:val="on"/>
                                  <m:supHide m:val="on"/>
                                  <m:ctrlPr>
                                    <a:rPr lang="zh-CN" sz="1600" i="1" kern="100">
                                      <a:solidFill>
                                        <a:schemeClr val="tx1"/>
                                      </a:solidFill>
                                      <a:effectLst/>
                                      <a:latin typeface="Cambria Math" panose="02040503050406030204" pitchFamily="18" charset="0"/>
                                    </a:rPr>
                                  </m:ctrlPr>
                                </m:naryPr>
                                <m:sub>
                                  <m:sSup>
                                    <m:sSupPr>
                                      <m:ctrlPr>
                                        <a:rPr lang="zh-CN" sz="1600" i="1" kern="100">
                                          <a:solidFill>
                                            <a:schemeClr val="tx1"/>
                                          </a:solidFill>
                                          <a:effectLst/>
                                          <a:latin typeface="Cambria Math" panose="02040503050406030204" pitchFamily="18" charset="0"/>
                                        </a:rPr>
                                      </m:ctrlPr>
                                    </m:sSupPr>
                                    <m:e>
                                      <m:r>
                                        <a:rPr lang="en-US" sz="1600" kern="100">
                                          <a:solidFill>
                                            <a:schemeClr val="tx1"/>
                                          </a:solidFill>
                                          <a:effectLst/>
                                          <a:latin typeface="Cambria Math" panose="02040503050406030204" pitchFamily="18" charset="0"/>
                                        </a:rPr>
                                        <m:t>𝑠</m:t>
                                      </m:r>
                                    </m:e>
                                    <m:sup>
                                      <m:r>
                                        <a:rPr lang="en-US" sz="1600" kern="100">
                                          <a:solidFill>
                                            <a:schemeClr val="tx1"/>
                                          </a:solidFill>
                                          <a:effectLst/>
                                          <a:latin typeface="Cambria Math" panose="02040503050406030204" pitchFamily="18" charset="0"/>
                                        </a:rPr>
                                        <m:t>′</m:t>
                                      </m:r>
                                    </m:sup>
                                  </m:sSup>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𝑟</m:t>
                                  </m:r>
                                </m:sub>
                                <m:sup/>
                                <m:e>
                                  <m:d>
                                    <m:dPr>
                                      <m:begChr m:val=""/>
                                      <m:endChr m:val="]"/>
                                      <m:ctrlPr>
                                        <a:rPr lang="zh-CN" sz="1600" i="1" kern="100">
                                          <a:solidFill>
                                            <a:schemeClr val="tx1"/>
                                          </a:solidFill>
                                          <a:effectLst/>
                                          <a:latin typeface="Cambria Math" panose="02040503050406030204" pitchFamily="18" charset="0"/>
                                        </a:rPr>
                                      </m:ctrlPr>
                                    </m:dPr>
                                    <m:e>
                                      <m:r>
                                        <a:rPr lang="en-US" sz="1600" kern="100">
                                          <a:solidFill>
                                            <a:schemeClr val="tx1"/>
                                          </a:solidFill>
                                          <a:effectLst/>
                                          <a:latin typeface="Cambria Math" panose="02040503050406030204" pitchFamily="18" charset="0"/>
                                        </a:rPr>
                                        <m:t>𝑝</m:t>
                                      </m:r>
                                      <m:r>
                                        <a:rPr lang="en-US" sz="1600" kern="100">
                                          <a:solidFill>
                                            <a:schemeClr val="tx1"/>
                                          </a:solidFill>
                                          <a:effectLst/>
                                          <a:latin typeface="Cambria Math" panose="02040503050406030204" pitchFamily="18" charset="0"/>
                                        </a:rPr>
                                        <m:t>(</m:t>
                                      </m:r>
                                      <m:sSup>
                                        <m:sSupPr>
                                          <m:ctrlPr>
                                            <a:rPr lang="zh-CN" sz="1600" i="1" kern="100">
                                              <a:solidFill>
                                                <a:schemeClr val="tx1"/>
                                              </a:solidFill>
                                              <a:effectLst/>
                                              <a:latin typeface="Cambria Math" panose="02040503050406030204" pitchFamily="18" charset="0"/>
                                            </a:rPr>
                                          </m:ctrlPr>
                                        </m:sSupPr>
                                        <m:e>
                                          <m:r>
                                            <a:rPr lang="en-US" sz="1600" kern="100">
                                              <a:solidFill>
                                                <a:schemeClr val="tx1"/>
                                              </a:solidFill>
                                              <a:effectLst/>
                                              <a:latin typeface="Cambria Math" panose="02040503050406030204" pitchFamily="18" charset="0"/>
                                            </a:rPr>
                                            <m:t>𝑠</m:t>
                                          </m:r>
                                        </m:e>
                                        <m:sup>
                                          <m:r>
                                            <a:rPr lang="en-US" sz="1600" kern="100">
                                              <a:solidFill>
                                                <a:schemeClr val="tx1"/>
                                              </a:solidFill>
                                              <a:effectLst/>
                                              <a:latin typeface="Cambria Math" panose="02040503050406030204" pitchFamily="18" charset="0"/>
                                            </a:rPr>
                                            <m:t>′</m:t>
                                          </m:r>
                                        </m:sup>
                                      </m:sSup>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𝑟</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𝑠</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𝑎</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𝑟</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𝛾</m:t>
                                      </m:r>
                                      <m:r>
                                        <a:rPr lang="en-US" altLang="zh-CN" sz="1600" kern="100" smtClean="0">
                                          <a:solidFill>
                                            <a:schemeClr val="tx1"/>
                                          </a:solidFill>
                                          <a:effectLst/>
                                          <a:latin typeface="Cambria Math" panose="02040503050406030204" pitchFamily="18" charset="0"/>
                                        </a:rPr>
                                        <m:t>𝑉</m:t>
                                      </m:r>
                                      <m:r>
                                        <a:rPr lang="en-US" sz="1600" kern="100">
                                          <a:solidFill>
                                            <a:schemeClr val="tx1"/>
                                          </a:solidFill>
                                          <a:effectLst/>
                                          <a:latin typeface="Cambria Math" panose="02040503050406030204" pitchFamily="18" charset="0"/>
                                        </a:rPr>
                                        <m:t>(</m:t>
                                      </m:r>
                                      <m:sSup>
                                        <m:sSupPr>
                                          <m:ctrlPr>
                                            <a:rPr lang="zh-CN" sz="1600" i="1" kern="100">
                                              <a:solidFill>
                                                <a:schemeClr val="tx1"/>
                                              </a:solidFill>
                                              <a:effectLst/>
                                              <a:latin typeface="Cambria Math" panose="02040503050406030204" pitchFamily="18" charset="0"/>
                                            </a:rPr>
                                          </m:ctrlPr>
                                        </m:sSupPr>
                                        <m:e>
                                          <m:r>
                                            <a:rPr lang="en-US" sz="1600" kern="100">
                                              <a:solidFill>
                                                <a:schemeClr val="tx1"/>
                                              </a:solidFill>
                                              <a:effectLst/>
                                              <a:latin typeface="Cambria Math" panose="02040503050406030204" pitchFamily="18" charset="0"/>
                                            </a:rPr>
                                            <m:t>𝑠</m:t>
                                          </m:r>
                                        </m:e>
                                        <m:sup>
                                          <m:r>
                                            <a:rPr lang="en-US" sz="1600" kern="100">
                                              <a:solidFill>
                                                <a:schemeClr val="tx1"/>
                                              </a:solidFill>
                                              <a:effectLst/>
                                              <a:latin typeface="Cambria Math" panose="02040503050406030204" pitchFamily="18" charset="0"/>
                                            </a:rPr>
                                            <m:t>′</m:t>
                                          </m:r>
                                        </m:sup>
                                      </m:sSup>
                                      <m:r>
                                        <a:rPr lang="en-US" sz="1600" kern="100">
                                          <a:solidFill>
                                            <a:schemeClr val="tx1"/>
                                          </a:solidFill>
                                          <a:effectLst/>
                                          <a:latin typeface="Cambria Math" panose="02040503050406030204" pitchFamily="18" charset="0"/>
                                        </a:rPr>
                                        <m:t>)</m:t>
                                      </m:r>
                                    </m:e>
                                  </m:d>
                                </m:e>
                              </m:nary>
                            </m:oMath>
                          </a14:m>
                          <a:endParaRPr lang="zh-CN" sz="1600" kern="100" dirty="0">
                            <a:solidFill>
                              <a:schemeClr val="tx1"/>
                            </a:solidFill>
                            <a:effectLst/>
                          </a:endParaRPr>
                        </a:p>
                        <a:p>
                          <a:pPr indent="266700" algn="just">
                            <a:lnSpc>
                              <a:spcPts val="1500"/>
                            </a:lnSpc>
                            <a:spcAft>
                              <a:spcPts val="0"/>
                            </a:spcAft>
                          </a:pPr>
                          <a:r>
                            <a:rPr lang="en-US" sz="1600" kern="100" dirty="0">
                              <a:solidFill>
                                <a:schemeClr val="tx1"/>
                              </a:solidFill>
                              <a:effectLst/>
                            </a:rPr>
                            <a:t>      </a:t>
                          </a:r>
                          <a14:m>
                            <m:oMath xmlns:m="http://schemas.openxmlformats.org/officeDocument/2006/math">
                              <m:r>
                                <a:rPr lang="en-US" sz="1600" kern="100">
                                  <a:solidFill>
                                    <a:schemeClr val="tx1"/>
                                  </a:solidFill>
                                  <a:effectLst/>
                                  <a:latin typeface="Cambria Math" panose="02040503050406030204" pitchFamily="18" charset="0"/>
                                </a:rPr>
                                <m:t>∆ ←</m:t>
                              </m:r>
                              <m:r>
                                <m:rPr>
                                  <m:sty m:val="p"/>
                                </m:rPr>
                                <a:rPr lang="en-US" sz="1600" kern="100">
                                  <a:solidFill>
                                    <a:schemeClr val="tx1"/>
                                  </a:solidFill>
                                  <a:effectLst/>
                                  <a:latin typeface="Cambria Math" panose="02040503050406030204" pitchFamily="18" charset="0"/>
                                </a:rPr>
                                <m:t>max</m:t>
                              </m:r>
                              <m:r>
                                <a:rPr lang="en-US" sz="1600" kern="100">
                                  <a:solidFill>
                                    <a:schemeClr val="tx1"/>
                                  </a:solidFill>
                                  <a:effectLst/>
                                  <a:latin typeface="Cambria Math" panose="02040503050406030204" pitchFamily="18" charset="0"/>
                                </a:rPr>
                                <m:t>(∆, |</m:t>
                              </m:r>
                              <m:r>
                                <a:rPr lang="en-US" sz="1600" kern="100">
                                  <a:solidFill>
                                    <a:schemeClr val="tx1"/>
                                  </a:solidFill>
                                  <a:effectLst/>
                                  <a:latin typeface="Cambria Math" panose="02040503050406030204" pitchFamily="18" charset="0"/>
                                </a:rPr>
                                <m:t>𝑣</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𝑉</m:t>
                              </m:r>
                              <m:d>
                                <m:dPr>
                                  <m:ctrlPr>
                                    <a:rPr lang="zh-CN" sz="1600" i="1" kern="100">
                                      <a:solidFill>
                                        <a:schemeClr val="tx1"/>
                                      </a:solidFill>
                                      <a:effectLst/>
                                      <a:latin typeface="Cambria Math" panose="02040503050406030204" pitchFamily="18" charset="0"/>
                                    </a:rPr>
                                  </m:ctrlPr>
                                </m:dPr>
                                <m:e>
                                  <m:r>
                                    <a:rPr lang="en-US" sz="1600" kern="100">
                                      <a:solidFill>
                                        <a:schemeClr val="tx1"/>
                                      </a:solidFill>
                                      <a:effectLst/>
                                      <a:latin typeface="Cambria Math" panose="02040503050406030204" pitchFamily="18" charset="0"/>
                                    </a:rPr>
                                    <m:t>𝑠</m:t>
                                  </m:r>
                                </m:e>
                              </m:d>
                              <m:r>
                                <a:rPr lang="en-US" sz="1600" kern="100">
                                  <a:solidFill>
                                    <a:schemeClr val="tx1"/>
                                  </a:solidFill>
                                  <a:effectLst/>
                                  <a:latin typeface="Cambria Math" panose="02040503050406030204" pitchFamily="18" charset="0"/>
                                </a:rPr>
                                <m:t>|)</m:t>
                              </m:r>
                            </m:oMath>
                          </a14:m>
                          <a:endParaRPr lang="zh-CN" sz="1600" kern="100" dirty="0">
                            <a:solidFill>
                              <a:schemeClr val="tx1"/>
                            </a:solidFill>
                            <a:effectLst/>
                          </a:endParaRPr>
                        </a:p>
                        <a:p>
                          <a:pPr algn="just">
                            <a:lnSpc>
                              <a:spcPts val="1500"/>
                            </a:lnSpc>
                            <a:spcAft>
                              <a:spcPts val="0"/>
                            </a:spcAft>
                          </a:pPr>
                          <a:r>
                            <a:rPr lang="en-US" sz="1600" kern="100" dirty="0">
                              <a:solidFill>
                                <a:schemeClr val="tx1"/>
                              </a:solidFill>
                              <a:effectLst/>
                            </a:rPr>
                            <a:t>  until </a:t>
                          </a:r>
                          <a14:m>
                            <m:oMath xmlns:m="http://schemas.openxmlformats.org/officeDocument/2006/math">
                              <m:r>
                                <a:rPr lang="en-US" sz="1600" kern="100">
                                  <a:solidFill>
                                    <a:schemeClr val="tx1"/>
                                  </a:solidFill>
                                  <a:effectLst/>
                                  <a:latin typeface="Cambria Math" panose="02040503050406030204" pitchFamily="18" charset="0"/>
                                </a:rPr>
                                <m:t>∆ &lt;</m:t>
                              </m:r>
                              <m:r>
                                <a:rPr lang="en-US" sz="1600" kern="100">
                                  <a:solidFill>
                                    <a:schemeClr val="tx1"/>
                                  </a:solidFill>
                                  <a:effectLst/>
                                  <a:latin typeface="Cambria Math" panose="02040503050406030204" pitchFamily="18" charset="0"/>
                                </a:rPr>
                                <m:t>𝜃</m:t>
                              </m:r>
                            </m:oMath>
                          </a14:m>
                          <a:r>
                            <a:rPr lang="en-US" sz="1600" kern="100" dirty="0">
                              <a:solidFill>
                                <a:schemeClr val="tx1"/>
                              </a:solidFill>
                              <a:effectLst/>
                            </a:rPr>
                            <a:t> (</a:t>
                          </a:r>
                          <a14:m>
                            <m:oMath xmlns:m="http://schemas.openxmlformats.org/officeDocument/2006/math">
                              <m:r>
                                <a:rPr lang="en-US" sz="1600" kern="100">
                                  <a:solidFill>
                                    <a:schemeClr val="tx1"/>
                                  </a:solidFill>
                                  <a:effectLst/>
                                  <a:latin typeface="Cambria Math" panose="02040503050406030204" pitchFamily="18" charset="0"/>
                                </a:rPr>
                                <m:t>𝜃</m:t>
                              </m:r>
                            </m:oMath>
                          </a14:m>
                          <a:r>
                            <a:rPr lang="zh-CN" sz="1600" kern="100" dirty="0">
                              <a:solidFill>
                                <a:schemeClr val="tx1"/>
                              </a:solidFill>
                              <a:effectLst/>
                            </a:rPr>
                            <a:t>是一个很小的正数</a:t>
                          </a:r>
                          <a:r>
                            <a:rPr lang="en-US" sz="1600" kern="100" dirty="0">
                              <a:solidFill>
                                <a:schemeClr val="tx1"/>
                              </a:solidFill>
                              <a:effectLst/>
                            </a:rPr>
                            <a:t>)</a:t>
                          </a:r>
                          <a:endParaRPr lang="zh-CN" sz="1600" kern="100" dirty="0">
                            <a:solidFill>
                              <a:schemeClr val="tx1"/>
                            </a:solidFill>
                            <a:effectLst/>
                          </a:endParaRPr>
                        </a:p>
                        <a:p>
                          <a:pPr marL="0" algn="just" defTabSz="914400" rtl="0" eaLnBrk="1" latinLnBrk="0" hangingPunct="1">
                            <a:lnSpc>
                              <a:spcPts val="900"/>
                            </a:lnSpc>
                            <a:spcAft>
                              <a:spcPts val="0"/>
                            </a:spcAft>
                          </a:pPr>
                          <a:r>
                            <a:rPr lang="en-US" sz="1600" kern="100" dirty="0">
                              <a:solidFill>
                                <a:schemeClr val="tx1"/>
                              </a:solidFill>
                              <a:effectLst/>
                            </a:rPr>
                            <a:t> </a:t>
                          </a:r>
                          <a:endParaRPr lang="zh-CN" sz="1600" b="1" kern="100" dirty="0">
                            <a:solidFill>
                              <a:schemeClr val="tx1"/>
                            </a:solidFill>
                            <a:effectLst/>
                            <a:latin typeface="+mn-lt"/>
                            <a:ea typeface="+mn-ea"/>
                            <a:cs typeface="+mn-cs"/>
                          </a:endParaRPr>
                        </a:p>
                        <a:p>
                          <a:pPr algn="just">
                            <a:spcAft>
                              <a:spcPts val="0"/>
                            </a:spcAft>
                          </a:pPr>
                          <a:r>
                            <a:rPr lang="en-US" sz="1600" kern="100" dirty="0">
                              <a:solidFill>
                                <a:schemeClr val="tx1"/>
                              </a:solidFill>
                              <a:effectLst/>
                            </a:rPr>
                            <a:t>3.Policy Improvement</a:t>
                          </a:r>
                          <a:endParaRPr lang="zh-CN" sz="1600" kern="100" dirty="0">
                            <a:solidFill>
                              <a:schemeClr val="tx1"/>
                            </a:solidFill>
                            <a:effectLst/>
                          </a:endParaRPr>
                        </a:p>
                        <a:p>
                          <a:pPr algn="just">
                            <a:lnSpc>
                              <a:spcPts val="1300"/>
                            </a:lnSpc>
                            <a:spcAft>
                              <a:spcPts val="0"/>
                            </a:spcAft>
                          </a:pPr>
                          <a:r>
                            <a:rPr lang="en-US" sz="1600" kern="100" dirty="0">
                              <a:solidFill>
                                <a:schemeClr val="tx1"/>
                              </a:solidFill>
                              <a:effectLst/>
                            </a:rPr>
                            <a:t>  </a:t>
                          </a:r>
                          <a14:m>
                            <m:oMath xmlns:m="http://schemas.openxmlformats.org/officeDocument/2006/math">
                              <m:r>
                                <a:rPr lang="en-US" sz="1600" kern="100">
                                  <a:solidFill>
                                    <a:schemeClr val="tx1"/>
                                  </a:solidFill>
                                  <a:effectLst/>
                                  <a:latin typeface="Cambria Math" panose="02040503050406030204" pitchFamily="18" charset="0"/>
                                </a:rPr>
                                <m:t>𝑝𝑜𝑙𝑖𝑐𝑦</m:t>
                              </m:r>
                              <m:r>
                                <a:rPr lang="en-US" sz="1600" kern="100">
                                  <a:solidFill>
                                    <a:schemeClr val="tx1"/>
                                  </a:solidFill>
                                  <a:effectLst/>
                                  <a:latin typeface="Cambria Math" panose="02040503050406030204" pitchFamily="18" charset="0"/>
                                </a:rPr>
                                <m:t>_</m:t>
                              </m:r>
                              <m:r>
                                <a:rPr lang="en-US" sz="1600" kern="100">
                                  <a:solidFill>
                                    <a:schemeClr val="tx1"/>
                                  </a:solidFill>
                                  <a:effectLst/>
                                  <a:latin typeface="Cambria Math" panose="02040503050406030204" pitchFamily="18" charset="0"/>
                                </a:rPr>
                                <m:t>𝑠𝑡𝑎𝑏𝑙𝑒</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𝑡𝑟𝑢𝑒</m:t>
                              </m:r>
                            </m:oMath>
                          </a14:m>
                          <a:endParaRPr lang="zh-CN" sz="1600" kern="100" dirty="0">
                            <a:solidFill>
                              <a:schemeClr val="tx1"/>
                            </a:solidFill>
                            <a:effectLst/>
                          </a:endParaRPr>
                        </a:p>
                        <a:p>
                          <a:pPr algn="just">
                            <a:lnSpc>
                              <a:spcPts val="1300"/>
                            </a:lnSpc>
                            <a:spcAft>
                              <a:spcPts val="0"/>
                            </a:spcAft>
                          </a:pPr>
                          <a:r>
                            <a:rPr lang="en-US" sz="1600" kern="100" dirty="0">
                              <a:solidFill>
                                <a:schemeClr val="tx1"/>
                              </a:solidFill>
                              <a:effectLst/>
                            </a:rPr>
                            <a:t>  For each </a:t>
                          </a:r>
                          <a14:m>
                            <m:oMath xmlns:m="http://schemas.openxmlformats.org/officeDocument/2006/math">
                              <m:r>
                                <a:rPr lang="en-US" sz="1600" kern="100">
                                  <a:solidFill>
                                    <a:schemeClr val="tx1"/>
                                  </a:solidFill>
                                  <a:effectLst/>
                                  <a:latin typeface="Cambria Math" panose="02040503050406030204" pitchFamily="18" charset="0"/>
                                </a:rPr>
                                <m:t>𝑠</m:t>
                              </m:r>
                              <m:r>
                                <a:rPr lang="en-US" sz="1600" kern="100">
                                  <a:solidFill>
                                    <a:schemeClr val="tx1"/>
                                  </a:solidFill>
                                  <a:effectLst/>
                                  <a:latin typeface="Cambria Math" panose="02040503050406030204" pitchFamily="18" charset="0"/>
                                </a:rPr>
                                <m:t>∈</m:t>
                              </m:r>
                              <m:r>
                                <m:rPr>
                                  <m:sty m:val="p"/>
                                </m:rPr>
                                <a:rPr lang="en-US" sz="1600" kern="100">
                                  <a:solidFill>
                                    <a:schemeClr val="tx1"/>
                                  </a:solidFill>
                                  <a:effectLst/>
                                  <a:latin typeface="Cambria Math" panose="02040503050406030204" pitchFamily="18" charset="0"/>
                                </a:rPr>
                                <m:t>S</m:t>
                              </m:r>
                            </m:oMath>
                          </a14:m>
                          <a:r>
                            <a:rPr lang="en-US" sz="1600" kern="100" dirty="0">
                              <a:solidFill>
                                <a:schemeClr val="tx1"/>
                              </a:solidFill>
                              <a:effectLst/>
                            </a:rPr>
                            <a:t>:</a:t>
                          </a:r>
                          <a:endParaRPr lang="zh-CN" sz="1600" kern="100" dirty="0">
                            <a:solidFill>
                              <a:schemeClr val="tx1"/>
                            </a:solidFill>
                            <a:effectLst/>
                          </a:endParaRPr>
                        </a:p>
                        <a:p>
                          <a:pPr algn="just">
                            <a:spcAft>
                              <a:spcPts val="0"/>
                            </a:spcAft>
                          </a:pPr>
                          <a:r>
                            <a:rPr lang="en-US" sz="1600" kern="100" dirty="0">
                              <a:solidFill>
                                <a:schemeClr val="tx1"/>
                              </a:solidFill>
                              <a:effectLst/>
                            </a:rPr>
                            <a:t>      </a:t>
                          </a:r>
                          <a14:m>
                            <m:oMath xmlns:m="http://schemas.openxmlformats.org/officeDocument/2006/math">
                              <m:r>
                                <a:rPr lang="en-US" sz="1600" kern="100">
                                  <a:solidFill>
                                    <a:schemeClr val="tx1"/>
                                  </a:solidFill>
                                  <a:effectLst/>
                                  <a:latin typeface="Cambria Math" panose="02040503050406030204" pitchFamily="18" charset="0"/>
                                </a:rPr>
                                <m:t>𝑜𝑙𝑑</m:t>
                              </m:r>
                              <m:r>
                                <a:rPr lang="en-US" sz="1600" kern="100">
                                  <a:solidFill>
                                    <a:schemeClr val="tx1"/>
                                  </a:solidFill>
                                  <a:effectLst/>
                                  <a:latin typeface="Cambria Math" panose="02040503050406030204" pitchFamily="18" charset="0"/>
                                </a:rPr>
                                <m:t>_</m:t>
                              </m:r>
                              <m:r>
                                <a:rPr lang="en-US" sz="1600" kern="100">
                                  <a:solidFill>
                                    <a:schemeClr val="tx1"/>
                                  </a:solidFill>
                                  <a:effectLst/>
                                  <a:latin typeface="Cambria Math" panose="02040503050406030204" pitchFamily="18" charset="0"/>
                                </a:rPr>
                                <m:t>𝑎𝑐𝑡𝑖𝑜𝑛</m:t>
                              </m:r>
                              <m:r>
                                <a:rPr lang="en-US" sz="1600" kern="100">
                                  <a:solidFill>
                                    <a:schemeClr val="tx1"/>
                                  </a:solidFill>
                                  <a:effectLst/>
                                  <a:latin typeface="Cambria Math" panose="02040503050406030204" pitchFamily="18" charset="0"/>
                                </a:rPr>
                                <m:t>←</m:t>
                              </m:r>
                              <m:d>
                                <m:dPr>
                                  <m:begChr m:val=""/>
                                  <m:ctrlPr>
                                    <a:rPr lang="zh-CN" sz="1600" i="1" kern="100">
                                      <a:solidFill>
                                        <a:schemeClr val="tx1"/>
                                      </a:solidFill>
                                      <a:effectLst/>
                                      <a:latin typeface="Cambria Math" panose="02040503050406030204" pitchFamily="18" charset="0"/>
                                    </a:rPr>
                                  </m:ctrlPr>
                                </m:dPr>
                                <m:e>
                                  <m:r>
                                    <a:rPr lang="en-US" sz="1600" kern="100">
                                      <a:solidFill>
                                        <a:schemeClr val="tx1"/>
                                      </a:solidFill>
                                      <a:effectLst/>
                                      <a:latin typeface="Cambria Math" panose="02040503050406030204" pitchFamily="18" charset="0"/>
                                    </a:rPr>
                                    <m:t>𝜋</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𝑠</m:t>
                                  </m:r>
                                </m:e>
                              </m:d>
                            </m:oMath>
                          </a14:m>
                          <a:endParaRPr lang="zh-CN" sz="1600" kern="100" dirty="0">
                            <a:solidFill>
                              <a:schemeClr val="tx1"/>
                            </a:solidFill>
                            <a:effectLst/>
                          </a:endParaRPr>
                        </a:p>
                        <a:p>
                          <a:pPr algn="just">
                            <a:spcAft>
                              <a:spcPts val="0"/>
                            </a:spcAft>
                          </a:pPr>
                          <a:r>
                            <a:rPr lang="en-US" sz="1600" kern="100" dirty="0">
                              <a:solidFill>
                                <a:schemeClr val="tx1"/>
                              </a:solidFill>
                              <a:effectLst/>
                            </a:rPr>
                            <a:t>      </a:t>
                          </a:r>
                          <a14:m>
                            <m:oMath xmlns:m="http://schemas.openxmlformats.org/officeDocument/2006/math">
                              <m:d>
                                <m:dPr>
                                  <m:begChr m:val=""/>
                                  <m:ctrlPr>
                                    <a:rPr lang="zh-CN" sz="1600" i="1" kern="100">
                                      <a:solidFill>
                                        <a:schemeClr val="tx1"/>
                                      </a:solidFill>
                                      <a:effectLst/>
                                      <a:latin typeface="Cambria Math" panose="02040503050406030204" pitchFamily="18" charset="0"/>
                                    </a:rPr>
                                  </m:ctrlPr>
                                </m:dPr>
                                <m:e>
                                  <m:r>
                                    <a:rPr lang="en-US" sz="1600" kern="100">
                                      <a:solidFill>
                                        <a:schemeClr val="tx1"/>
                                      </a:solidFill>
                                      <a:effectLst/>
                                      <a:latin typeface="Cambria Math" panose="02040503050406030204" pitchFamily="18" charset="0"/>
                                    </a:rPr>
                                    <m:t>𝜋</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𝑠</m:t>
                                  </m:r>
                                </m:e>
                              </m:d>
                              <m:r>
                                <a:rPr lang="en-US" sz="1600" kern="100">
                                  <a:solidFill>
                                    <a:schemeClr val="tx1"/>
                                  </a:solidFill>
                                  <a:effectLst/>
                                  <a:latin typeface="Cambria Math" panose="02040503050406030204" pitchFamily="18" charset="0"/>
                                </a:rPr>
                                <m:t>←</m:t>
                              </m:r>
                              <m:limLow>
                                <m:limLowPr>
                                  <m:ctrlPr>
                                    <a:rPr lang="zh-CN" sz="1600" i="1" kern="100">
                                      <a:solidFill>
                                        <a:schemeClr val="tx1"/>
                                      </a:solidFill>
                                      <a:effectLst/>
                                      <a:latin typeface="Cambria Math" panose="02040503050406030204" pitchFamily="18" charset="0"/>
                                    </a:rPr>
                                  </m:ctrlPr>
                                </m:limLowPr>
                                <m:e>
                                  <m:r>
                                    <m:rPr>
                                      <m:sty m:val="p"/>
                                    </m:rPr>
                                    <a:rPr lang="en-US" sz="1600" kern="100">
                                      <a:solidFill>
                                        <a:schemeClr val="tx1"/>
                                      </a:solidFill>
                                      <a:effectLst/>
                                      <a:latin typeface="Cambria Math" panose="02040503050406030204" pitchFamily="18" charset="0"/>
                                    </a:rPr>
                                    <m:t>argmax</m:t>
                                  </m:r>
                                </m:e>
                                <m:lim>
                                  <m:r>
                                    <a:rPr lang="en-US" sz="1600" kern="100">
                                      <a:solidFill>
                                        <a:schemeClr val="tx1"/>
                                      </a:solidFill>
                                      <a:effectLst/>
                                      <a:latin typeface="Cambria Math" panose="02040503050406030204" pitchFamily="18" charset="0"/>
                                    </a:rPr>
                                    <m:t>𝑎</m:t>
                                  </m:r>
                                </m:lim>
                              </m:limLow>
                              <m:nary>
                                <m:naryPr>
                                  <m:chr m:val="∑"/>
                                  <m:limLoc m:val="undOvr"/>
                                  <m:grow m:val="on"/>
                                  <m:supHide m:val="on"/>
                                  <m:ctrlPr>
                                    <a:rPr lang="zh-CN" sz="1600" i="1" kern="100">
                                      <a:solidFill>
                                        <a:schemeClr val="tx1"/>
                                      </a:solidFill>
                                      <a:effectLst/>
                                      <a:latin typeface="Cambria Math" panose="02040503050406030204" pitchFamily="18" charset="0"/>
                                    </a:rPr>
                                  </m:ctrlPr>
                                </m:naryPr>
                                <m:sub>
                                  <m:sSup>
                                    <m:sSupPr>
                                      <m:ctrlPr>
                                        <a:rPr lang="zh-CN" sz="1600" i="1" kern="100">
                                          <a:solidFill>
                                            <a:schemeClr val="tx1"/>
                                          </a:solidFill>
                                          <a:effectLst/>
                                          <a:latin typeface="Cambria Math" panose="02040503050406030204" pitchFamily="18" charset="0"/>
                                        </a:rPr>
                                      </m:ctrlPr>
                                    </m:sSupPr>
                                    <m:e>
                                      <m:r>
                                        <a:rPr lang="en-US" sz="1600" kern="100">
                                          <a:solidFill>
                                            <a:schemeClr val="tx1"/>
                                          </a:solidFill>
                                          <a:effectLst/>
                                          <a:latin typeface="Cambria Math" panose="02040503050406030204" pitchFamily="18" charset="0"/>
                                        </a:rPr>
                                        <m:t>𝑠</m:t>
                                      </m:r>
                                    </m:e>
                                    <m:sup>
                                      <m:r>
                                        <a:rPr lang="en-US" sz="1600" kern="100">
                                          <a:solidFill>
                                            <a:schemeClr val="tx1"/>
                                          </a:solidFill>
                                          <a:effectLst/>
                                          <a:latin typeface="Cambria Math" panose="02040503050406030204" pitchFamily="18" charset="0"/>
                                        </a:rPr>
                                        <m:t>′</m:t>
                                      </m:r>
                                    </m:sup>
                                  </m:sSup>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𝑟</m:t>
                                  </m:r>
                                </m:sub>
                                <m:sup/>
                                <m:e>
                                  <m:d>
                                    <m:dPr>
                                      <m:begChr m:val=""/>
                                      <m:endChr m:val="]"/>
                                      <m:ctrlPr>
                                        <a:rPr lang="zh-CN" sz="1600" i="1" kern="100">
                                          <a:solidFill>
                                            <a:schemeClr val="tx1"/>
                                          </a:solidFill>
                                          <a:effectLst/>
                                          <a:latin typeface="Cambria Math" panose="02040503050406030204" pitchFamily="18" charset="0"/>
                                        </a:rPr>
                                      </m:ctrlPr>
                                    </m:dPr>
                                    <m:e>
                                      <m:r>
                                        <a:rPr lang="en-US" sz="1600" kern="100">
                                          <a:solidFill>
                                            <a:schemeClr val="tx1"/>
                                          </a:solidFill>
                                          <a:effectLst/>
                                          <a:latin typeface="Cambria Math" panose="02040503050406030204" pitchFamily="18" charset="0"/>
                                        </a:rPr>
                                        <m:t>𝑝</m:t>
                                      </m:r>
                                      <m:r>
                                        <a:rPr lang="en-US" sz="1600" kern="100">
                                          <a:solidFill>
                                            <a:schemeClr val="tx1"/>
                                          </a:solidFill>
                                          <a:effectLst/>
                                          <a:latin typeface="Cambria Math" panose="02040503050406030204" pitchFamily="18" charset="0"/>
                                        </a:rPr>
                                        <m:t>(</m:t>
                                      </m:r>
                                      <m:sSup>
                                        <m:sSupPr>
                                          <m:ctrlPr>
                                            <a:rPr lang="zh-CN" sz="1600" i="1" kern="100">
                                              <a:solidFill>
                                                <a:schemeClr val="tx1"/>
                                              </a:solidFill>
                                              <a:effectLst/>
                                              <a:latin typeface="Cambria Math" panose="02040503050406030204" pitchFamily="18" charset="0"/>
                                            </a:rPr>
                                          </m:ctrlPr>
                                        </m:sSupPr>
                                        <m:e>
                                          <m:r>
                                            <a:rPr lang="en-US" sz="1600" kern="100">
                                              <a:solidFill>
                                                <a:schemeClr val="tx1"/>
                                              </a:solidFill>
                                              <a:effectLst/>
                                              <a:latin typeface="Cambria Math" panose="02040503050406030204" pitchFamily="18" charset="0"/>
                                            </a:rPr>
                                            <m:t>𝑠</m:t>
                                          </m:r>
                                        </m:e>
                                        <m:sup>
                                          <m:r>
                                            <a:rPr lang="en-US" sz="1600" kern="100">
                                              <a:solidFill>
                                                <a:schemeClr val="tx1"/>
                                              </a:solidFill>
                                              <a:effectLst/>
                                              <a:latin typeface="Cambria Math" panose="02040503050406030204" pitchFamily="18" charset="0"/>
                                            </a:rPr>
                                            <m:t>′</m:t>
                                          </m:r>
                                        </m:sup>
                                      </m:sSup>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𝑟</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𝑠</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𝑎</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𝑟</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𝛾</m:t>
                                      </m:r>
                                      <m:r>
                                        <a:rPr lang="en-US" altLang="zh-CN" sz="1600" kern="100" smtClean="0">
                                          <a:solidFill>
                                            <a:schemeClr val="tx1"/>
                                          </a:solidFill>
                                          <a:effectLst/>
                                          <a:latin typeface="Cambria Math" panose="02040503050406030204" pitchFamily="18" charset="0"/>
                                        </a:rPr>
                                        <m:t>𝑉</m:t>
                                      </m:r>
                                      <m:r>
                                        <a:rPr lang="en-US" sz="1600" kern="100">
                                          <a:solidFill>
                                            <a:schemeClr val="tx1"/>
                                          </a:solidFill>
                                          <a:effectLst/>
                                          <a:latin typeface="Cambria Math" panose="02040503050406030204" pitchFamily="18" charset="0"/>
                                        </a:rPr>
                                        <m:t>(</m:t>
                                      </m:r>
                                      <m:sSup>
                                        <m:sSupPr>
                                          <m:ctrlPr>
                                            <a:rPr lang="zh-CN" sz="1600" i="1" kern="100">
                                              <a:solidFill>
                                                <a:schemeClr val="tx1"/>
                                              </a:solidFill>
                                              <a:effectLst/>
                                              <a:latin typeface="Cambria Math" panose="02040503050406030204" pitchFamily="18" charset="0"/>
                                            </a:rPr>
                                          </m:ctrlPr>
                                        </m:sSupPr>
                                        <m:e>
                                          <m:r>
                                            <a:rPr lang="en-US" sz="1600" kern="100">
                                              <a:solidFill>
                                                <a:schemeClr val="tx1"/>
                                              </a:solidFill>
                                              <a:effectLst/>
                                              <a:latin typeface="Cambria Math" panose="02040503050406030204" pitchFamily="18" charset="0"/>
                                            </a:rPr>
                                            <m:t>𝑠</m:t>
                                          </m:r>
                                        </m:e>
                                        <m:sup>
                                          <m:r>
                                            <a:rPr lang="en-US" sz="1600" kern="100">
                                              <a:solidFill>
                                                <a:schemeClr val="tx1"/>
                                              </a:solidFill>
                                              <a:effectLst/>
                                              <a:latin typeface="Cambria Math" panose="02040503050406030204" pitchFamily="18" charset="0"/>
                                            </a:rPr>
                                            <m:t>′</m:t>
                                          </m:r>
                                        </m:sup>
                                      </m:sSup>
                                      <m:r>
                                        <a:rPr lang="en-US" sz="1600" kern="100">
                                          <a:solidFill>
                                            <a:schemeClr val="tx1"/>
                                          </a:solidFill>
                                          <a:effectLst/>
                                          <a:latin typeface="Cambria Math" panose="02040503050406030204" pitchFamily="18" charset="0"/>
                                        </a:rPr>
                                        <m:t>)</m:t>
                                      </m:r>
                                    </m:e>
                                  </m:d>
                                </m:e>
                              </m:nary>
                            </m:oMath>
                          </a14:m>
                          <a:endParaRPr lang="zh-CN" sz="1600" kern="100" dirty="0">
                            <a:solidFill>
                              <a:schemeClr val="tx1"/>
                            </a:solidFill>
                            <a:effectLst/>
                          </a:endParaRPr>
                        </a:p>
                        <a:p>
                          <a:pPr algn="just">
                            <a:spcAft>
                              <a:spcPts val="0"/>
                            </a:spcAft>
                          </a:pPr>
                          <a:r>
                            <a:rPr lang="en-US" sz="1600" kern="100" dirty="0">
                              <a:solidFill>
                                <a:schemeClr val="tx1"/>
                              </a:solidFill>
                              <a:effectLst/>
                            </a:rPr>
                            <a:t>      If </a:t>
                          </a:r>
                          <a14:m>
                            <m:oMath xmlns:m="http://schemas.openxmlformats.org/officeDocument/2006/math">
                              <m:r>
                                <a:rPr lang="en-US" sz="1600" kern="100">
                                  <a:solidFill>
                                    <a:schemeClr val="tx1"/>
                                  </a:solidFill>
                                  <a:effectLst/>
                                  <a:latin typeface="Cambria Math" panose="02040503050406030204" pitchFamily="18" charset="0"/>
                                </a:rPr>
                                <m:t>𝑜𝑙𝑑</m:t>
                              </m:r>
                              <m:r>
                                <a:rPr lang="en-US" sz="1600" kern="100">
                                  <a:solidFill>
                                    <a:schemeClr val="tx1"/>
                                  </a:solidFill>
                                  <a:effectLst/>
                                  <a:latin typeface="Cambria Math" panose="02040503050406030204" pitchFamily="18" charset="0"/>
                                </a:rPr>
                                <m:t>_</m:t>
                              </m:r>
                              <m:r>
                                <a:rPr lang="en-US" sz="1600" kern="100">
                                  <a:solidFill>
                                    <a:schemeClr val="tx1"/>
                                  </a:solidFill>
                                  <a:effectLst/>
                                  <a:latin typeface="Cambria Math" panose="02040503050406030204" pitchFamily="18" charset="0"/>
                                </a:rPr>
                                <m:t>𝑎𝑐𝑡𝑖𝑜𝑛</m:t>
                              </m:r>
                              <m:r>
                                <a:rPr lang="en-US" sz="1600" kern="100">
                                  <a:solidFill>
                                    <a:schemeClr val="tx1"/>
                                  </a:solidFill>
                                  <a:effectLst/>
                                  <a:latin typeface="Cambria Math" panose="02040503050406030204" pitchFamily="18" charset="0"/>
                                </a:rPr>
                                <m:t>≠</m:t>
                              </m:r>
                              <m:d>
                                <m:dPr>
                                  <m:begChr m:val=""/>
                                  <m:ctrlPr>
                                    <a:rPr lang="zh-CN" sz="1600" i="1" kern="100">
                                      <a:solidFill>
                                        <a:schemeClr val="tx1"/>
                                      </a:solidFill>
                                      <a:effectLst/>
                                      <a:latin typeface="Cambria Math" panose="02040503050406030204" pitchFamily="18" charset="0"/>
                                    </a:rPr>
                                  </m:ctrlPr>
                                </m:dPr>
                                <m:e>
                                  <m:r>
                                    <a:rPr lang="en-US" sz="1600" kern="100">
                                      <a:solidFill>
                                        <a:schemeClr val="tx1"/>
                                      </a:solidFill>
                                      <a:effectLst/>
                                      <a:latin typeface="Cambria Math" panose="02040503050406030204" pitchFamily="18" charset="0"/>
                                    </a:rPr>
                                    <m:t>𝜋</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𝑠</m:t>
                                  </m:r>
                                </m:e>
                              </m:d>
                            </m:oMath>
                          </a14:m>
                          <a:r>
                            <a:rPr lang="en-US" sz="1600" kern="100" dirty="0">
                              <a:solidFill>
                                <a:schemeClr val="tx1"/>
                              </a:solidFill>
                              <a:effectLst/>
                            </a:rPr>
                            <a:t>, then </a:t>
                          </a:r>
                          <a14:m>
                            <m:oMath xmlns:m="http://schemas.openxmlformats.org/officeDocument/2006/math">
                              <m:r>
                                <a:rPr lang="en-US" sz="1600" kern="100">
                                  <a:solidFill>
                                    <a:schemeClr val="tx1"/>
                                  </a:solidFill>
                                  <a:effectLst/>
                                  <a:latin typeface="Cambria Math" panose="02040503050406030204" pitchFamily="18" charset="0"/>
                                </a:rPr>
                                <m:t>𝑝𝑜𝑙𝑖𝑐𝑦</m:t>
                              </m:r>
                              <m:r>
                                <a:rPr lang="en-US" sz="1600" kern="100">
                                  <a:solidFill>
                                    <a:schemeClr val="tx1"/>
                                  </a:solidFill>
                                  <a:effectLst/>
                                  <a:latin typeface="Cambria Math" panose="02040503050406030204" pitchFamily="18" charset="0"/>
                                </a:rPr>
                                <m:t>_</m:t>
                              </m:r>
                              <m:r>
                                <a:rPr lang="en-US" sz="1600" kern="100">
                                  <a:solidFill>
                                    <a:schemeClr val="tx1"/>
                                  </a:solidFill>
                                  <a:effectLst/>
                                  <a:latin typeface="Cambria Math" panose="02040503050406030204" pitchFamily="18" charset="0"/>
                                </a:rPr>
                                <m:t>𝑠𝑡𝑎𝑏𝑙𝑒</m:t>
                              </m:r>
                              <m:r>
                                <a:rPr lang="en-US" sz="1600" kern="100">
                                  <a:solidFill>
                                    <a:schemeClr val="tx1"/>
                                  </a:solidFill>
                                  <a:effectLst/>
                                  <a:latin typeface="Cambria Math" panose="02040503050406030204" pitchFamily="18" charset="0"/>
                                </a:rPr>
                                <m:t>←</m:t>
                              </m:r>
                              <m:r>
                                <a:rPr lang="en-US" sz="1600" kern="100">
                                  <a:solidFill>
                                    <a:schemeClr val="tx1"/>
                                  </a:solidFill>
                                  <a:effectLst/>
                                  <a:latin typeface="Cambria Math" panose="02040503050406030204" pitchFamily="18" charset="0"/>
                                </a:rPr>
                                <m:t>𝑓𝑎𝑙𝑠𝑒</m:t>
                              </m:r>
                            </m:oMath>
                          </a14:m>
                          <a:endParaRPr lang="zh-CN" sz="1600" kern="100" dirty="0">
                            <a:solidFill>
                              <a:schemeClr val="tx1"/>
                            </a:solidFill>
                            <a:effectLst/>
                          </a:endParaRPr>
                        </a:p>
                        <a:p>
                          <a:pPr algn="just">
                            <a:spcAft>
                              <a:spcPts val="0"/>
                            </a:spcAft>
                          </a:pPr>
                          <a:r>
                            <a:rPr lang="en-US" sz="1600" kern="100" dirty="0">
                              <a:solidFill>
                                <a:schemeClr val="tx1"/>
                              </a:solidFill>
                              <a:effectLst/>
                            </a:rPr>
                            <a:t>  If </a:t>
                          </a:r>
                          <a14:m>
                            <m:oMath xmlns:m="http://schemas.openxmlformats.org/officeDocument/2006/math">
                              <m:r>
                                <a:rPr lang="en-US" sz="1600" kern="100">
                                  <a:solidFill>
                                    <a:schemeClr val="tx1"/>
                                  </a:solidFill>
                                  <a:effectLst/>
                                  <a:latin typeface="Cambria Math" panose="02040503050406030204" pitchFamily="18" charset="0"/>
                                </a:rPr>
                                <m:t>𝑝𝑜𝑙𝑖𝑐𝑦</m:t>
                              </m:r>
                              <m:r>
                                <a:rPr lang="en-US" sz="1600" kern="100">
                                  <a:solidFill>
                                    <a:schemeClr val="tx1"/>
                                  </a:solidFill>
                                  <a:effectLst/>
                                  <a:latin typeface="Cambria Math" panose="02040503050406030204" pitchFamily="18" charset="0"/>
                                </a:rPr>
                                <m:t>_</m:t>
                              </m:r>
                              <m:r>
                                <a:rPr lang="en-US" sz="1600" kern="100">
                                  <a:solidFill>
                                    <a:schemeClr val="tx1"/>
                                  </a:solidFill>
                                  <a:effectLst/>
                                  <a:latin typeface="Cambria Math" panose="02040503050406030204" pitchFamily="18" charset="0"/>
                                </a:rPr>
                                <m:t>𝑠𝑡𝑎𝑏𝑙𝑒</m:t>
                              </m:r>
                            </m:oMath>
                          </a14:m>
                          <a:r>
                            <a:rPr lang="en-US" sz="1600" kern="100" dirty="0">
                              <a:solidFill>
                                <a:schemeClr val="tx1"/>
                              </a:solidFill>
                              <a:effectLst/>
                            </a:rPr>
                            <a:t>, then return </a:t>
                          </a:r>
                          <a14:m>
                            <m:oMath xmlns:m="http://schemas.openxmlformats.org/officeDocument/2006/math">
                              <m:r>
                                <a:rPr lang="en-US" sz="1600" kern="100">
                                  <a:solidFill>
                                    <a:schemeClr val="tx1"/>
                                  </a:solidFill>
                                  <a:effectLst/>
                                  <a:latin typeface="Cambria Math" panose="02040503050406030204" pitchFamily="18" charset="0"/>
                                </a:rPr>
                                <m:t>𝑉</m:t>
                              </m:r>
                              <m:r>
                                <a:rPr lang="en-US" sz="1600" kern="100">
                                  <a:solidFill>
                                    <a:schemeClr val="tx1"/>
                                  </a:solidFill>
                                  <a:effectLst/>
                                  <a:latin typeface="Cambria Math" panose="02040503050406030204" pitchFamily="18" charset="0"/>
                                </a:rPr>
                                <m:t>≈</m:t>
                              </m:r>
                              <m:sSup>
                                <m:sSupPr>
                                  <m:ctrlPr>
                                    <a:rPr lang="zh-CN" sz="1600" i="1" kern="100" smtClean="0">
                                      <a:solidFill>
                                        <a:schemeClr val="tx1"/>
                                      </a:solidFill>
                                      <a:effectLst/>
                                      <a:latin typeface="Cambria Math" panose="02040503050406030204" pitchFamily="18" charset="0"/>
                                    </a:rPr>
                                  </m:ctrlPr>
                                </m:sSupPr>
                                <m:e>
                                  <m:r>
                                    <a:rPr lang="en-US" sz="1600" kern="100">
                                      <a:solidFill>
                                        <a:schemeClr val="tx1"/>
                                      </a:solidFill>
                                      <a:effectLst/>
                                      <a:latin typeface="Cambria Math" panose="02040503050406030204" pitchFamily="18" charset="0"/>
                                    </a:rPr>
                                    <m:t>𝑣</m:t>
                                  </m:r>
                                </m:e>
                                <m:sup>
                                  <m:r>
                                    <a:rPr lang="en-US" sz="1600" kern="100">
                                      <a:solidFill>
                                        <a:schemeClr val="tx1"/>
                                      </a:solidFill>
                                      <a:effectLst/>
                                      <a:latin typeface="Cambria Math" panose="02040503050406030204" pitchFamily="18" charset="0"/>
                                    </a:rPr>
                                    <m:t>∗</m:t>
                                  </m:r>
                                </m:sup>
                              </m:sSup>
                            </m:oMath>
                          </a14:m>
                          <a:r>
                            <a:rPr lang="en-US" sz="1600" kern="100" dirty="0">
                              <a:solidFill>
                                <a:schemeClr val="tx1"/>
                              </a:solidFill>
                              <a:effectLst/>
                            </a:rPr>
                            <a:t>, and </a:t>
                          </a:r>
                          <a14:m>
                            <m:oMath xmlns:m="http://schemas.openxmlformats.org/officeDocument/2006/math">
                              <m:r>
                                <a:rPr lang="en-US" sz="1600" kern="100">
                                  <a:solidFill>
                                    <a:schemeClr val="tx1"/>
                                  </a:solidFill>
                                  <a:effectLst/>
                                  <a:latin typeface="Cambria Math" panose="02040503050406030204" pitchFamily="18" charset="0"/>
                                </a:rPr>
                                <m:t>𝜋</m:t>
                              </m:r>
                              <m:r>
                                <a:rPr lang="en-US" sz="1600" kern="100">
                                  <a:solidFill>
                                    <a:schemeClr val="tx1"/>
                                  </a:solidFill>
                                  <a:effectLst/>
                                  <a:latin typeface="Cambria Math" panose="02040503050406030204" pitchFamily="18" charset="0"/>
                                </a:rPr>
                                <m:t>≈</m:t>
                              </m:r>
                              <m:sSup>
                                <m:sSupPr>
                                  <m:ctrlPr>
                                    <a:rPr lang="en-US" altLang="zh-CN" sz="1600" i="1" kern="100" smtClean="0">
                                      <a:solidFill>
                                        <a:schemeClr val="tx1"/>
                                      </a:solidFill>
                                      <a:effectLst/>
                                      <a:latin typeface="Cambria Math" panose="02040503050406030204" pitchFamily="18" charset="0"/>
                                    </a:rPr>
                                  </m:ctrlPr>
                                </m:sSupPr>
                                <m:e>
                                  <m:r>
                                    <a:rPr lang="en-US" altLang="zh-CN" sz="1600" kern="100" smtClean="0">
                                      <a:solidFill>
                                        <a:schemeClr val="tx1"/>
                                      </a:solidFill>
                                      <a:effectLst/>
                                      <a:latin typeface="Cambria Math" panose="02040503050406030204" pitchFamily="18" charset="0"/>
                                    </a:rPr>
                                    <m:t>𝜋</m:t>
                                  </m:r>
                                </m:e>
                                <m:sup>
                                  <m:r>
                                    <a:rPr lang="en-US" altLang="zh-CN" sz="1600" b="1" i="1" kern="100" smtClean="0">
                                      <a:solidFill>
                                        <a:schemeClr val="tx1"/>
                                      </a:solidFill>
                                      <a:effectLst/>
                                      <a:latin typeface="Cambria Math" panose="02040503050406030204" pitchFamily="18" charset="0"/>
                                    </a:rPr>
                                    <m:t>∗</m:t>
                                  </m:r>
                                </m:sup>
                              </m:sSup>
                            </m:oMath>
                          </a14:m>
                          <a:r>
                            <a:rPr lang="en-US" sz="1600" kern="100" dirty="0">
                              <a:solidFill>
                                <a:schemeClr val="tx1"/>
                              </a:solidFill>
                              <a:effectLst/>
                            </a:rPr>
                            <a:t>; else go to 2</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808098280"/>
                      </a:ext>
                    </a:extLst>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3593016500"/>
                  </p:ext>
                </p:extLst>
              </p:nvPr>
            </p:nvGraphicFramePr>
            <p:xfrm>
              <a:off x="907567" y="1363030"/>
              <a:ext cx="10733327" cy="4822091"/>
            </p:xfrm>
            <a:graphic>
              <a:graphicData uri="http://schemas.openxmlformats.org/drawingml/2006/table">
                <a:tbl>
                  <a:tblPr firstRow="1" firstCol="1" bandRow="1">
                    <a:tableStyleId>{5C22544A-7EE6-4342-B048-85BDC9FD1C3A}</a:tableStyleId>
                  </a:tblPr>
                  <a:tblGrid>
                    <a:gridCol w="10733327">
                      <a:extLst>
                        <a:ext uri="{9D8B030D-6E8A-4147-A177-3AD203B41FA5}">
                          <a16:colId xmlns:a16="http://schemas.microsoft.com/office/drawing/2014/main" val="3453070828"/>
                        </a:ext>
                      </a:extLst>
                    </a:gridCol>
                  </a:tblGrid>
                  <a:tr h="511222">
                    <a:tc>
                      <a:txBody>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2800" dirty="0">
                              <a:latin typeface="Times New Roman" panose="02020603050405020304" pitchFamily="18" charset="0"/>
                              <a:cs typeface="Times New Roman" panose="02020603050405020304" pitchFamily="18" charset="0"/>
                            </a:rPr>
                            <a:t>策略迭代评估改进</a:t>
                          </a:r>
                          <a:r>
                            <a:rPr lang="zh-CN" sz="2800" kern="100" dirty="0">
                              <a:solidFill>
                                <a:schemeClr val="bg1"/>
                              </a:solidFill>
                              <a:effectLst/>
                            </a:rPr>
                            <a:t>算法</a:t>
                          </a:r>
                          <a:r>
                            <a:rPr lang="en-US" sz="2800" kern="100" dirty="0">
                              <a:solidFill>
                                <a:schemeClr val="bg1"/>
                              </a:solidFill>
                              <a:effectLst/>
                            </a:rPr>
                            <a:t>: Policy iteration algorithm</a:t>
                          </a:r>
                          <a:endParaRPr lang="zh-CN" sz="2800" kern="100" dirty="0">
                            <a:solidFill>
                              <a:schemeClr val="bg1"/>
                            </a:solidFill>
                            <a:effectLst/>
                            <a:latin typeface="Calibri Light" panose="020F0302020204030204" pitchFamily="34" charset="0"/>
                            <a:ea typeface="黑体" panose="02010609060101010101" pitchFamily="49" charset="-122"/>
                            <a:cs typeface="Times New Roman" panose="02020603050405020304" pitchFamily="18" charset="0"/>
                          </a:endParaRPr>
                        </a:p>
                      </a:txBody>
                      <a:tcPr marL="68580" marR="68580" marT="0" marB="0">
                        <a:solidFill>
                          <a:srgbClr val="0066FF"/>
                        </a:solidFill>
                      </a:tcPr>
                    </a:tc>
                    <a:extLst>
                      <a:ext uri="{0D108BD9-81ED-4DB2-BD59-A6C34878D82A}">
                        <a16:rowId xmlns:a16="http://schemas.microsoft.com/office/drawing/2014/main" val="1797215144"/>
                      </a:ext>
                    </a:extLst>
                  </a:tr>
                  <a:tr h="4310869">
                    <a:tc>
                      <a:txBody>
                        <a:bodyPr/>
                        <a:lstStyle/>
                        <a:p>
                          <a:endParaRPr lang="zh-CN"/>
                        </a:p>
                      </a:txBody>
                      <a:tcPr marL="68580" marR="68580" marT="0" marB="0">
                        <a:blipFill>
                          <a:blip r:embed="rId3"/>
                          <a:stretch>
                            <a:fillRect l="-57" t="-14407" r="-227" b="-1412"/>
                          </a:stretch>
                        </a:blipFill>
                      </a:tcPr>
                    </a:tc>
                    <a:extLst>
                      <a:ext uri="{0D108BD9-81ED-4DB2-BD59-A6C34878D82A}">
                        <a16:rowId xmlns:a16="http://schemas.microsoft.com/office/drawing/2014/main" val="1808098280"/>
                      </a:ext>
                    </a:extLst>
                  </a:tr>
                </a:tbl>
              </a:graphicData>
            </a:graphic>
          </p:graphicFrame>
        </mc:Fallback>
      </mc:AlternateContent>
      <p:sp>
        <p:nvSpPr>
          <p:cNvPr id="2" name="标题 1">
            <a:extLst>
              <a:ext uri="{FF2B5EF4-FFF2-40B4-BE49-F238E27FC236}">
                <a16:creationId xmlns:a16="http://schemas.microsoft.com/office/drawing/2014/main" id="{A41EA9DD-B162-4621-88F6-329A16ABDFAD}"/>
              </a:ext>
            </a:extLst>
          </p:cNvPr>
          <p:cNvSpPr>
            <a:spLocks noGrp="1"/>
          </p:cNvSpPr>
          <p:nvPr>
            <p:ph type="title"/>
          </p:nvPr>
        </p:nvSpPr>
        <p:spPr/>
        <p:txBody>
          <a:bodyPr>
            <a:normAutofit/>
          </a:bodyPr>
          <a:lstStyle/>
          <a:p>
            <a:r>
              <a:rPr lang="en-US" altLang="zh-CN" dirty="0"/>
              <a:t>2.1.4 </a:t>
            </a:r>
            <a:r>
              <a:rPr lang="zh-CN" altLang="en-US" dirty="0"/>
              <a:t>策略迭代评估改进的动态规划算法</a:t>
            </a:r>
          </a:p>
        </p:txBody>
      </p:sp>
      <p:sp>
        <p:nvSpPr>
          <p:cNvPr id="10" name="矩形 9">
            <a:extLst>
              <a:ext uri="{FF2B5EF4-FFF2-40B4-BE49-F238E27FC236}">
                <a16:creationId xmlns:a16="http://schemas.microsoft.com/office/drawing/2014/main" id="{37BCCC36-38A7-4484-B024-A4DE88B29578}"/>
              </a:ext>
            </a:extLst>
          </p:cNvPr>
          <p:cNvSpPr/>
          <p:nvPr/>
        </p:nvSpPr>
        <p:spPr>
          <a:xfrm>
            <a:off x="798172" y="2422926"/>
            <a:ext cx="6344737" cy="17172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a:extLst>
              <a:ext uri="{FF2B5EF4-FFF2-40B4-BE49-F238E27FC236}">
                <a16:creationId xmlns:a16="http://schemas.microsoft.com/office/drawing/2014/main" id="{A9EB225F-812A-45EB-987E-00352DC17B16}"/>
              </a:ext>
            </a:extLst>
          </p:cNvPr>
          <p:cNvSpPr/>
          <p:nvPr/>
        </p:nvSpPr>
        <p:spPr>
          <a:xfrm>
            <a:off x="798174" y="4140172"/>
            <a:ext cx="8715480" cy="20097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灯片编号占位符 19"/>
          <p:cNvSpPr>
            <a:spLocks noGrp="1"/>
          </p:cNvSpPr>
          <p:nvPr>
            <p:ph type="sldNum" sz="quarter" idx="4"/>
          </p:nvPr>
        </p:nvSpPr>
        <p:spPr/>
        <p:txBody>
          <a:bodyPr/>
          <a:lstStyle/>
          <a:p>
            <a:r>
              <a:rPr lang="zh-CN" altLang="en-US"/>
              <a:t>第</a:t>
            </a:r>
            <a:fld id="{A7EB049D-2BDA-4100-846B-C83E7A7D8094}" type="slidenum">
              <a:rPr lang="zh-CN" altLang="en-US" smtClean="0"/>
              <a:pPr/>
              <a:t>19</a:t>
            </a:fld>
            <a:r>
              <a:rPr lang="zh-CN" altLang="en-US"/>
              <a:t>页</a:t>
            </a:r>
            <a:endParaRPr lang="zh-CN" altLang="en-US" dirty="0"/>
          </a:p>
        </p:txBody>
      </p:sp>
      <p:sp>
        <p:nvSpPr>
          <p:cNvPr id="18" name="矩形: 圆角 6">
            <a:extLst>
              <a:ext uri="{FF2B5EF4-FFF2-40B4-BE49-F238E27FC236}">
                <a16:creationId xmlns:a16="http://schemas.microsoft.com/office/drawing/2014/main" id="{E40ADF9A-EB1A-4F06-9342-23605E8A9FAF}"/>
              </a:ext>
            </a:extLst>
          </p:cNvPr>
          <p:cNvSpPr/>
          <p:nvPr/>
        </p:nvSpPr>
        <p:spPr>
          <a:xfrm>
            <a:off x="848434" y="5596039"/>
            <a:ext cx="7462595" cy="315971"/>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dirty="0"/>
          </a:p>
        </p:txBody>
      </p:sp>
    </p:spTree>
    <p:extLst>
      <p:ext uri="{BB962C8B-B14F-4D97-AF65-F5344CB8AC3E}">
        <p14:creationId xmlns:p14="http://schemas.microsoft.com/office/powerpoint/2010/main" val="396225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5" grpId="0" animBg="1"/>
      <p:bldP spid="5" grpId="1"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参考文献</a:t>
            </a:r>
            <a:endParaRPr lang="zh-CN" altLang="en-US" dirty="0">
              <a:latin typeface="+mj-lt"/>
              <a:ea typeface="+mj-ea"/>
            </a:endParaRPr>
          </a:p>
        </p:txBody>
      </p:sp>
      <p:sp>
        <p:nvSpPr>
          <p:cNvPr id="3" name="内容占位符 2"/>
          <p:cNvSpPr>
            <a:spLocks noGrp="1"/>
          </p:cNvSpPr>
          <p:nvPr>
            <p:ph sz="quarter" idx="1"/>
          </p:nvPr>
        </p:nvSpPr>
        <p:spPr/>
        <p:txBody>
          <a:bodyPr>
            <a:normAutofit/>
          </a:bodyPr>
          <a:lstStyle/>
          <a:p>
            <a:pPr>
              <a:lnSpc>
                <a:spcPct val="110000"/>
              </a:lnSpc>
            </a:pPr>
            <a:r>
              <a:rPr lang="en-US" altLang="zh-CN" dirty="0">
                <a:solidFill>
                  <a:srgbClr val="00B0F0"/>
                </a:solidFill>
              </a:rPr>
              <a:t>Richard S. Sutton, Andrew G. </a:t>
            </a:r>
            <a:r>
              <a:rPr lang="en-US" altLang="zh-CN" dirty="0" err="1">
                <a:solidFill>
                  <a:srgbClr val="00B0F0"/>
                </a:solidFill>
              </a:rPr>
              <a:t>Barto</a:t>
            </a:r>
            <a:r>
              <a:rPr lang="en-US" altLang="zh-CN" dirty="0">
                <a:solidFill>
                  <a:srgbClr val="00B0F0"/>
                </a:solidFill>
              </a:rPr>
              <a:t> </a:t>
            </a:r>
            <a:r>
              <a:rPr lang="zh-CN" altLang="en-US" dirty="0">
                <a:solidFill>
                  <a:srgbClr val="00B0F0"/>
                </a:solidFill>
              </a:rPr>
              <a:t>著，俞凯 等 译，电子工业出版社</a:t>
            </a:r>
            <a:r>
              <a:rPr lang="en-US" altLang="zh-CN" dirty="0">
                <a:solidFill>
                  <a:srgbClr val="00B0F0"/>
                </a:solidFill>
              </a:rPr>
              <a:t>2019</a:t>
            </a:r>
            <a:r>
              <a:rPr lang="zh-CN" altLang="en-US" dirty="0">
                <a:solidFill>
                  <a:srgbClr val="00B0F0"/>
                </a:solidFill>
              </a:rPr>
              <a:t>年</a:t>
            </a:r>
            <a:r>
              <a:rPr lang="en-US" altLang="zh-CN" dirty="0">
                <a:solidFill>
                  <a:srgbClr val="00B0F0"/>
                </a:solidFill>
              </a:rPr>
              <a:t>09</a:t>
            </a:r>
            <a:r>
              <a:rPr lang="zh-CN" altLang="en-US" dirty="0">
                <a:solidFill>
                  <a:srgbClr val="00B0F0"/>
                </a:solidFill>
              </a:rPr>
              <a:t>月出版</a:t>
            </a:r>
            <a:r>
              <a:rPr lang="en-US" altLang="zh-CN" dirty="0">
                <a:solidFill>
                  <a:srgbClr val="00B0F0"/>
                </a:solidFill>
              </a:rPr>
              <a:t>《</a:t>
            </a:r>
            <a:r>
              <a:rPr lang="zh-CN" altLang="en-US" dirty="0">
                <a:solidFill>
                  <a:srgbClr val="00B0F0"/>
                </a:solidFill>
              </a:rPr>
              <a:t>强化学习</a:t>
            </a:r>
            <a:r>
              <a:rPr lang="en-US" altLang="zh-CN" dirty="0">
                <a:solidFill>
                  <a:srgbClr val="00B0F0"/>
                </a:solidFill>
              </a:rPr>
              <a:t>》</a:t>
            </a:r>
            <a:r>
              <a:rPr lang="zh-CN" altLang="en-US" dirty="0">
                <a:solidFill>
                  <a:srgbClr val="00B0F0"/>
                </a:solidFill>
              </a:rPr>
              <a:t>英文名</a:t>
            </a:r>
            <a:r>
              <a:rPr lang="en-US" altLang="zh-CN" dirty="0">
                <a:solidFill>
                  <a:srgbClr val="00B0F0"/>
                </a:solidFill>
              </a:rPr>
              <a:t>《Reinforcement Learning</a:t>
            </a:r>
            <a:r>
              <a:rPr lang="zh-CN" altLang="en-US" dirty="0">
                <a:solidFill>
                  <a:srgbClr val="00B0F0"/>
                </a:solidFill>
              </a:rPr>
              <a:t>：</a:t>
            </a:r>
            <a:r>
              <a:rPr lang="en-US" altLang="zh-CN" dirty="0">
                <a:solidFill>
                  <a:srgbClr val="00B0F0"/>
                </a:solidFill>
              </a:rPr>
              <a:t>An Introduction》</a:t>
            </a:r>
          </a:p>
          <a:p>
            <a:pPr lvl="1">
              <a:lnSpc>
                <a:spcPct val="110000"/>
              </a:lnSpc>
            </a:pPr>
            <a:endParaRPr lang="en-US" altLang="zh-CN" dirty="0">
              <a:solidFill>
                <a:srgbClr val="00B0F0"/>
              </a:solidFill>
            </a:endParaRPr>
          </a:p>
          <a:p>
            <a:pPr>
              <a:lnSpc>
                <a:spcPct val="110000"/>
              </a:lnSpc>
            </a:pPr>
            <a:r>
              <a:rPr lang="zh-CN" altLang="en-US" dirty="0">
                <a:solidFill>
                  <a:srgbClr val="00B0F0"/>
                </a:solidFill>
              </a:rPr>
              <a:t>柯良军、王小强著，清华大学出版社</a:t>
            </a:r>
            <a:r>
              <a:rPr lang="en-US" altLang="zh-CN" dirty="0">
                <a:solidFill>
                  <a:srgbClr val="00B0F0"/>
                </a:solidFill>
              </a:rPr>
              <a:t>2019</a:t>
            </a:r>
            <a:r>
              <a:rPr lang="zh-CN" altLang="en-US" dirty="0">
                <a:solidFill>
                  <a:srgbClr val="00B0F0"/>
                </a:solidFill>
              </a:rPr>
              <a:t>年</a:t>
            </a:r>
            <a:r>
              <a:rPr lang="en-US" altLang="zh-CN" dirty="0">
                <a:solidFill>
                  <a:srgbClr val="00B0F0"/>
                </a:solidFill>
              </a:rPr>
              <a:t>12</a:t>
            </a:r>
            <a:r>
              <a:rPr lang="zh-CN" altLang="en-US" dirty="0">
                <a:solidFill>
                  <a:srgbClr val="00B0F0"/>
                </a:solidFill>
              </a:rPr>
              <a:t>月出版</a:t>
            </a:r>
            <a:r>
              <a:rPr lang="en-US" altLang="zh-CN" dirty="0">
                <a:solidFill>
                  <a:srgbClr val="00B0F0"/>
                </a:solidFill>
              </a:rPr>
              <a:t>《</a:t>
            </a:r>
            <a:r>
              <a:rPr lang="zh-CN" altLang="en-US" dirty="0">
                <a:solidFill>
                  <a:srgbClr val="00B0F0"/>
                </a:solidFill>
              </a:rPr>
              <a:t>强化学习</a:t>
            </a:r>
            <a:r>
              <a:rPr lang="en-US" altLang="zh-CN" dirty="0">
                <a:solidFill>
                  <a:srgbClr val="00B0F0"/>
                </a:solidFill>
              </a:rPr>
              <a:t>》</a:t>
            </a:r>
          </a:p>
          <a:p>
            <a:pPr lvl="1">
              <a:lnSpc>
                <a:spcPct val="110000"/>
              </a:lnSpc>
            </a:pPr>
            <a:endParaRPr lang="en-US" altLang="zh-CN" dirty="0">
              <a:solidFill>
                <a:srgbClr val="00B0F0"/>
              </a:solidFill>
            </a:endParaRPr>
          </a:p>
          <a:p>
            <a:pPr>
              <a:lnSpc>
                <a:spcPct val="110000"/>
              </a:lnSpc>
            </a:pPr>
            <a:r>
              <a:rPr lang="zh-CN" altLang="zh-CN" dirty="0">
                <a:solidFill>
                  <a:srgbClr val="00B0F0"/>
                </a:solidFill>
              </a:rPr>
              <a:t>连晓峰等译，机械工业出版社</a:t>
            </a:r>
            <a:r>
              <a:rPr lang="en-US" altLang="zh-CN" dirty="0">
                <a:solidFill>
                  <a:srgbClr val="00B0F0"/>
                </a:solidFill>
              </a:rPr>
              <a:t>2017</a:t>
            </a:r>
            <a:r>
              <a:rPr lang="zh-CN" altLang="zh-CN" dirty="0">
                <a:solidFill>
                  <a:srgbClr val="00B0F0"/>
                </a:solidFill>
              </a:rPr>
              <a:t>年</a:t>
            </a:r>
            <a:r>
              <a:rPr lang="en-US" altLang="zh-CN" dirty="0">
                <a:solidFill>
                  <a:srgbClr val="00B0F0"/>
                </a:solidFill>
              </a:rPr>
              <a:t>07</a:t>
            </a:r>
            <a:r>
              <a:rPr lang="zh-CN" altLang="en-US" dirty="0">
                <a:solidFill>
                  <a:srgbClr val="00B0F0"/>
                </a:solidFill>
              </a:rPr>
              <a:t>月</a:t>
            </a:r>
            <a:r>
              <a:rPr lang="zh-CN" altLang="zh-CN" dirty="0">
                <a:solidFill>
                  <a:srgbClr val="00B0F0"/>
                </a:solidFill>
              </a:rPr>
              <a:t>出版《多智能体机器学习：强化学习方法》</a:t>
            </a:r>
            <a:endParaRPr lang="zh-CN" altLang="en-US" dirty="0">
              <a:solidFill>
                <a:srgbClr val="00B0F0"/>
              </a:solidFill>
            </a:endParaRPr>
          </a:p>
          <a:p>
            <a:pPr>
              <a:buClr>
                <a:srgbClr val="00B050"/>
              </a:buClr>
            </a:pPr>
            <a:endParaRPr lang="en-US" altLang="zh-CN" dirty="0">
              <a:solidFill>
                <a:srgbClr val="FF0000"/>
              </a:solidFill>
            </a:endParaRPr>
          </a:p>
        </p:txBody>
      </p:sp>
    </p:spTree>
    <p:extLst>
      <p:ext uri="{BB962C8B-B14F-4D97-AF65-F5344CB8AC3E}">
        <p14:creationId xmlns:p14="http://schemas.microsoft.com/office/powerpoint/2010/main" val="2712527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E0BFE-30D7-444D-9435-7A63D88E492B}"/>
              </a:ext>
            </a:extLst>
          </p:cNvPr>
          <p:cNvSpPr>
            <a:spLocks noGrp="1"/>
          </p:cNvSpPr>
          <p:nvPr>
            <p:ph type="title"/>
          </p:nvPr>
        </p:nvSpPr>
        <p:spPr/>
        <p:txBody>
          <a:bodyPr/>
          <a:lstStyle/>
          <a:p>
            <a:r>
              <a:rPr lang="zh-CN" altLang="en-US" dirty="0"/>
              <a:t>动态规划算法迭代部分的分析</a:t>
            </a: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20</a:t>
            </a:fld>
            <a:r>
              <a:rPr lang="zh-CN" altLang="en-US"/>
              <a:t>页</a:t>
            </a:r>
            <a:endParaRPr lang="zh-CN" altLang="en-US" dirty="0"/>
          </a:p>
        </p:txBody>
      </p:sp>
      <p:pic>
        <p:nvPicPr>
          <p:cNvPr id="40" name="内容占位符 39">
            <a:extLst>
              <a:ext uri="{FF2B5EF4-FFF2-40B4-BE49-F238E27FC236}">
                <a16:creationId xmlns:a16="http://schemas.microsoft.com/office/drawing/2014/main" id="{5C1B4004-38F5-4578-B263-EEB2322D8AC0}"/>
              </a:ext>
            </a:extLst>
          </p:cNvPr>
          <p:cNvPicPr>
            <a:picLocks noGrp="1" noChangeAspect="1"/>
          </p:cNvPicPr>
          <p:nvPr>
            <p:ph sz="quarter" idx="4294967295"/>
          </p:nvPr>
        </p:nvPicPr>
        <p:blipFill>
          <a:blip r:embed="rId3"/>
          <a:stretch>
            <a:fillRect/>
          </a:stretch>
        </p:blipFill>
        <p:spPr>
          <a:xfrm flipH="1" flipV="1">
            <a:off x="6834942" y="3623190"/>
            <a:ext cx="2513420" cy="1019175"/>
          </a:xfrm>
          <a:prstGeom prst="rect">
            <a:avLst/>
          </a:prstGeom>
        </p:spPr>
      </p:pic>
      <p:cxnSp>
        <p:nvCxnSpPr>
          <p:cNvPr id="10" name="直接箭头连接符 9">
            <a:extLst>
              <a:ext uri="{FF2B5EF4-FFF2-40B4-BE49-F238E27FC236}">
                <a16:creationId xmlns:a16="http://schemas.microsoft.com/office/drawing/2014/main" id="{25E599CE-5574-47DC-9020-06FCCEDA8DE0}"/>
              </a:ext>
            </a:extLst>
          </p:cNvPr>
          <p:cNvCxnSpPr/>
          <p:nvPr/>
        </p:nvCxnSpPr>
        <p:spPr>
          <a:xfrm flipV="1">
            <a:off x="2693126" y="2973434"/>
            <a:ext cx="418012" cy="933995"/>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26FCEA7-97CB-4869-9643-7BFFB078E9DC}"/>
              </a:ext>
            </a:extLst>
          </p:cNvPr>
          <p:cNvCxnSpPr>
            <a:cxnSpLocks/>
          </p:cNvCxnSpPr>
          <p:nvPr/>
        </p:nvCxnSpPr>
        <p:spPr>
          <a:xfrm>
            <a:off x="3111138" y="2973433"/>
            <a:ext cx="496388" cy="164592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A1D5CC0-74B8-40FE-B28D-B3620A019314}"/>
              </a:ext>
            </a:extLst>
          </p:cNvPr>
          <p:cNvCxnSpPr>
            <a:cxnSpLocks/>
          </p:cNvCxnSpPr>
          <p:nvPr/>
        </p:nvCxnSpPr>
        <p:spPr>
          <a:xfrm flipV="1">
            <a:off x="3607526" y="3239917"/>
            <a:ext cx="193331" cy="137943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25C87BD-8A3A-4618-9F4A-BDD031D5DF97}"/>
              </a:ext>
            </a:extLst>
          </p:cNvPr>
          <p:cNvCxnSpPr/>
          <p:nvPr/>
        </p:nvCxnSpPr>
        <p:spPr>
          <a:xfrm>
            <a:off x="3804776" y="3247754"/>
            <a:ext cx="340941" cy="103849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EAC5339-8DC2-4744-9405-BCCA798C4694}"/>
              </a:ext>
            </a:extLst>
          </p:cNvPr>
          <p:cNvCxnSpPr/>
          <p:nvPr/>
        </p:nvCxnSpPr>
        <p:spPr>
          <a:xfrm flipV="1">
            <a:off x="4141796" y="3429000"/>
            <a:ext cx="109728" cy="84549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0A504E5-83E6-4579-885F-F2FCD23A5BDF}"/>
              </a:ext>
            </a:extLst>
          </p:cNvPr>
          <p:cNvCxnSpPr/>
          <p:nvPr/>
        </p:nvCxnSpPr>
        <p:spPr>
          <a:xfrm>
            <a:off x="4243687" y="3429001"/>
            <a:ext cx="227294" cy="65738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C0457D5-0DE4-4C54-A139-CD368BE0EEA9}"/>
              </a:ext>
            </a:extLst>
          </p:cNvPr>
          <p:cNvCxnSpPr>
            <a:cxnSpLocks/>
          </p:cNvCxnSpPr>
          <p:nvPr/>
        </p:nvCxnSpPr>
        <p:spPr>
          <a:xfrm flipV="1">
            <a:off x="4470980" y="3557343"/>
            <a:ext cx="109728" cy="52904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04BABF4-0458-4E99-BA93-ABD57F9A1E2B}"/>
              </a:ext>
            </a:extLst>
          </p:cNvPr>
          <p:cNvCxnSpPr/>
          <p:nvPr/>
        </p:nvCxnSpPr>
        <p:spPr>
          <a:xfrm>
            <a:off x="4580709" y="3557343"/>
            <a:ext cx="231213" cy="350085"/>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95B3B5F-A242-46A3-B50E-39B57B8669B8}"/>
                  </a:ext>
                </a:extLst>
              </p:cNvPr>
              <p:cNvSpPr txBox="1"/>
              <p:nvPr/>
            </p:nvSpPr>
            <p:spPr>
              <a:xfrm>
                <a:off x="2357410" y="3929634"/>
                <a:ext cx="493212"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350" i="1">
                          <a:latin typeface="Cambria Math" panose="02040503050406030204" pitchFamily="18" charset="0"/>
                        </a:rPr>
                        <m:t>𝑣</m:t>
                      </m:r>
                      <m:r>
                        <a:rPr lang="en-US" altLang="zh-CN" sz="1350" i="1">
                          <a:latin typeface="Cambria Math" panose="02040503050406030204" pitchFamily="18" charset="0"/>
                        </a:rPr>
                        <m:t>,</m:t>
                      </m:r>
                      <m:r>
                        <a:rPr lang="zh-CN" altLang="en-US" sz="1350" i="1">
                          <a:latin typeface="Cambria Math" panose="02040503050406030204" pitchFamily="18" charset="0"/>
                        </a:rPr>
                        <m:t>𝜋</m:t>
                      </m:r>
                    </m:oMath>
                  </m:oMathPara>
                </a14:m>
                <a:endParaRPr lang="zh-CN" altLang="en-US" sz="1350" dirty="0"/>
              </a:p>
            </p:txBody>
          </p:sp>
        </mc:Choice>
        <mc:Fallback xmlns="">
          <p:sp>
            <p:nvSpPr>
              <p:cNvPr id="31" name="文本框 30">
                <a:extLst>
                  <a:ext uri="{FF2B5EF4-FFF2-40B4-BE49-F238E27FC236}">
                    <a16:creationId xmlns:a16="http://schemas.microsoft.com/office/drawing/2014/main" id="{995B3B5F-A242-46A3-B50E-39B57B8669B8}"/>
                  </a:ext>
                </a:extLst>
              </p:cNvPr>
              <p:cNvSpPr txBox="1">
                <a:spLocks noRot="1" noChangeAspect="1" noMove="1" noResize="1" noEditPoints="1" noAdjustHandles="1" noChangeArrowheads="1" noChangeShapeType="1" noTextEdit="1"/>
              </p:cNvSpPr>
              <p:nvPr/>
            </p:nvSpPr>
            <p:spPr>
              <a:xfrm>
                <a:off x="2357410" y="3929634"/>
                <a:ext cx="493212" cy="300082"/>
              </a:xfrm>
              <a:prstGeom prst="rect">
                <a:avLst/>
              </a:prstGeom>
              <a:blipFill>
                <a:blip r:embed="rId4"/>
                <a:stretch>
                  <a:fillRect/>
                </a:stretch>
              </a:blipFill>
            </p:spPr>
            <p:txBody>
              <a:bodyPr/>
              <a:lstStyle/>
              <a:p>
                <a:r>
                  <a:rPr lang="zh-CN" altLang="en-US">
                    <a:noFill/>
                  </a:rPr>
                  <a:t> </a:t>
                </a:r>
              </a:p>
            </p:txBody>
          </p:sp>
        </mc:Fallback>
      </mc:AlternateContent>
      <p:grpSp>
        <p:nvGrpSpPr>
          <p:cNvPr id="19" name="组合 18"/>
          <p:cNvGrpSpPr/>
          <p:nvPr/>
        </p:nvGrpSpPr>
        <p:grpSpPr>
          <a:xfrm>
            <a:off x="2856412" y="2868930"/>
            <a:ext cx="2990495" cy="2181499"/>
            <a:chOff x="2856412" y="2868930"/>
            <a:chExt cx="2990495" cy="2181499"/>
          </a:xfrm>
        </p:grpSpPr>
        <p:grpSp>
          <p:nvGrpSpPr>
            <p:cNvPr id="15" name="组合 14"/>
            <p:cNvGrpSpPr/>
            <p:nvPr/>
          </p:nvGrpSpPr>
          <p:grpSpPr>
            <a:xfrm>
              <a:off x="2856412" y="2868930"/>
              <a:ext cx="2194560" cy="868680"/>
              <a:chOff x="2856412" y="2868930"/>
              <a:chExt cx="2194560" cy="868680"/>
            </a:xfrm>
          </p:grpSpPr>
          <p:cxnSp>
            <p:nvCxnSpPr>
              <p:cNvPr id="6" name="直接连接符 5">
                <a:extLst>
                  <a:ext uri="{FF2B5EF4-FFF2-40B4-BE49-F238E27FC236}">
                    <a16:creationId xmlns:a16="http://schemas.microsoft.com/office/drawing/2014/main" id="{08C30E17-6E26-4FFB-8B89-F45A77567477}"/>
                  </a:ext>
                </a:extLst>
              </p:cNvPr>
              <p:cNvCxnSpPr>
                <a:cxnSpLocks/>
              </p:cNvCxnSpPr>
              <p:nvPr/>
            </p:nvCxnSpPr>
            <p:spPr>
              <a:xfrm>
                <a:off x="2856412" y="2868930"/>
                <a:ext cx="2194560" cy="868680"/>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EAFBF39-6F70-45F0-85B1-21C7CC2DF0C7}"/>
                      </a:ext>
                    </a:extLst>
                  </p:cNvPr>
                  <p:cNvSpPr txBox="1"/>
                  <p:nvPr/>
                </p:nvSpPr>
                <p:spPr>
                  <a:xfrm>
                    <a:off x="3540847" y="3021066"/>
                    <a:ext cx="1377721" cy="3000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350" i="1">
                              <a:latin typeface="Cambria Math" panose="02040503050406030204" pitchFamily="18" charset="0"/>
                            </a:rPr>
                            <m:t>𝑣</m:t>
                          </m:r>
                          <m:r>
                            <a:rPr lang="en-US" altLang="zh-CN" sz="1350" i="1">
                              <a:latin typeface="Cambria Math" panose="02040503050406030204" pitchFamily="18" charset="0"/>
                            </a:rPr>
                            <m:t>=</m:t>
                          </m:r>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𝑣</m:t>
                              </m:r>
                            </m:e>
                            <m:sub>
                              <m:r>
                                <a:rPr lang="zh-CN" altLang="en-US" sz="1350" i="1">
                                  <a:latin typeface="Cambria Math" panose="02040503050406030204" pitchFamily="18" charset="0"/>
                                </a:rPr>
                                <m:t>𝜋</m:t>
                              </m:r>
                            </m:sub>
                          </m:sSub>
                        </m:oMath>
                      </m:oMathPara>
                    </a14:m>
                    <a:endParaRPr lang="zh-CN" altLang="en-US" sz="1350" dirty="0"/>
                  </a:p>
                </p:txBody>
              </p:sp>
            </mc:Choice>
            <mc:Fallback xmlns="">
              <p:sp>
                <p:nvSpPr>
                  <p:cNvPr id="32" name="文本框 31">
                    <a:extLst>
                      <a:ext uri="{FF2B5EF4-FFF2-40B4-BE49-F238E27FC236}">
                        <a16:creationId xmlns:a16="http://schemas.microsoft.com/office/drawing/2014/main" id="{6EAFBF39-6F70-45F0-85B1-21C7CC2DF0C7}"/>
                      </a:ext>
                    </a:extLst>
                  </p:cNvPr>
                  <p:cNvSpPr txBox="1">
                    <a:spLocks noRot="1" noChangeAspect="1" noMove="1" noResize="1" noEditPoints="1" noAdjustHandles="1" noChangeArrowheads="1" noChangeShapeType="1" noTextEdit="1"/>
                  </p:cNvSpPr>
                  <p:nvPr/>
                </p:nvSpPr>
                <p:spPr>
                  <a:xfrm>
                    <a:off x="3540847" y="3021066"/>
                    <a:ext cx="1377721" cy="300082"/>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154E3F4E-05DE-4DC5-B124-9DBCCC96CB64}"/>
                    </a:ext>
                  </a:extLst>
                </p:cNvPr>
                <p:cNvSpPr txBox="1"/>
                <p:nvPr/>
              </p:nvSpPr>
              <p:spPr>
                <a:xfrm>
                  <a:off x="4918568" y="3586349"/>
                  <a:ext cx="928339" cy="3000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𝑣</m:t>
                            </m:r>
                          </m:e>
                          <m:sub>
                            <m:r>
                              <a:rPr lang="en-US" altLang="zh-CN" sz="1350" i="1">
                                <a:latin typeface="Cambria Math" panose="02040503050406030204" pitchFamily="18" charset="0"/>
                              </a:rPr>
                              <m:t>∗</m:t>
                            </m:r>
                          </m:sub>
                        </m:sSub>
                        <m:r>
                          <a:rPr lang="en-US" altLang="zh-CN" sz="1350" i="1">
                            <a:latin typeface="Cambria Math" panose="02040503050406030204" pitchFamily="18" charset="0"/>
                          </a:rPr>
                          <m:t>,</m:t>
                        </m:r>
                        <m:sSub>
                          <m:sSubPr>
                            <m:ctrlPr>
                              <a:rPr lang="en-US" altLang="zh-CN" sz="1350" i="1">
                                <a:latin typeface="Cambria Math" panose="02040503050406030204" pitchFamily="18" charset="0"/>
                              </a:rPr>
                            </m:ctrlPr>
                          </m:sSubPr>
                          <m:e>
                            <m:r>
                              <a:rPr lang="zh-CN" altLang="en-US" sz="1350" i="1">
                                <a:latin typeface="Cambria Math" panose="02040503050406030204" pitchFamily="18" charset="0"/>
                              </a:rPr>
                              <m:t>𝜋</m:t>
                            </m:r>
                          </m:e>
                          <m:sub>
                            <m:r>
                              <a:rPr lang="en-US" altLang="zh-CN" sz="1350" i="1">
                                <a:latin typeface="Cambria Math" panose="02040503050406030204" pitchFamily="18" charset="0"/>
                              </a:rPr>
                              <m:t>∗</m:t>
                            </m:r>
                          </m:sub>
                        </m:sSub>
                      </m:oMath>
                    </m:oMathPara>
                  </a14:m>
                  <a:endParaRPr lang="zh-CN" altLang="en-US" sz="1350" dirty="0"/>
                </a:p>
              </p:txBody>
            </p:sp>
          </mc:Choice>
          <mc:Fallback xmlns="">
            <p:sp>
              <p:nvSpPr>
                <p:cNvPr id="33" name="文本框 32">
                  <a:extLst>
                    <a:ext uri="{FF2B5EF4-FFF2-40B4-BE49-F238E27FC236}">
                      <a16:creationId xmlns:a16="http://schemas.microsoft.com/office/drawing/2014/main" id="{154E3F4E-05DE-4DC5-B124-9DBCCC96CB64}"/>
                    </a:ext>
                  </a:extLst>
                </p:cNvPr>
                <p:cNvSpPr txBox="1">
                  <a:spLocks noRot="1" noChangeAspect="1" noMove="1" noResize="1" noEditPoints="1" noAdjustHandles="1" noChangeArrowheads="1" noChangeShapeType="1" noTextEdit="1"/>
                </p:cNvSpPr>
                <p:nvPr/>
              </p:nvSpPr>
              <p:spPr>
                <a:xfrm>
                  <a:off x="4918568" y="3586349"/>
                  <a:ext cx="928339" cy="300082"/>
                </a:xfrm>
                <a:prstGeom prst="rect">
                  <a:avLst/>
                </a:prstGeom>
                <a:blipFill>
                  <a:blip r:embed="rId6"/>
                  <a:stretch>
                    <a:fillRect/>
                  </a:stretch>
                </a:blipFill>
              </p:spPr>
              <p:txBody>
                <a:bodyPr/>
                <a:lstStyle/>
                <a:p>
                  <a:r>
                    <a:rPr lang="zh-CN" altLang="en-US">
                      <a:noFill/>
                    </a:rPr>
                    <a:t> </a:t>
                  </a:r>
                </a:p>
              </p:txBody>
            </p:sp>
          </mc:Fallback>
        </mc:AlternateContent>
        <p:grpSp>
          <p:nvGrpSpPr>
            <p:cNvPr id="17" name="组合 16"/>
            <p:cNvGrpSpPr/>
            <p:nvPr/>
          </p:nvGrpSpPr>
          <p:grpSpPr>
            <a:xfrm>
              <a:off x="2862944" y="3737612"/>
              <a:ext cx="2238533" cy="1312817"/>
              <a:chOff x="2862944" y="3737612"/>
              <a:chExt cx="2238533" cy="1312817"/>
            </a:xfrm>
          </p:grpSpPr>
          <p:cxnSp>
            <p:nvCxnSpPr>
              <p:cNvPr id="8" name="直接连接符 7">
                <a:extLst>
                  <a:ext uri="{FF2B5EF4-FFF2-40B4-BE49-F238E27FC236}">
                    <a16:creationId xmlns:a16="http://schemas.microsoft.com/office/drawing/2014/main" id="{51C71381-69A1-44F7-98E8-E902D582D141}"/>
                  </a:ext>
                </a:extLst>
              </p:cNvPr>
              <p:cNvCxnSpPr/>
              <p:nvPr/>
            </p:nvCxnSpPr>
            <p:spPr>
              <a:xfrm flipH="1">
                <a:off x="2862944" y="3737612"/>
                <a:ext cx="2188029" cy="1312817"/>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9FC48BD2-7E05-4F72-8D88-C262623205FB}"/>
                      </a:ext>
                    </a:extLst>
                  </p:cNvPr>
                  <p:cNvSpPr txBox="1"/>
                  <p:nvPr/>
                </p:nvSpPr>
                <p:spPr>
                  <a:xfrm>
                    <a:off x="3183788" y="4570334"/>
                    <a:ext cx="1917689" cy="3000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350" i="1">
                              <a:latin typeface="Cambria Math" panose="02040503050406030204" pitchFamily="18" charset="0"/>
                            </a:rPr>
                            <m:t>𝜋</m:t>
                          </m:r>
                          <m:r>
                            <a:rPr lang="en-US" altLang="zh-CN" sz="1350" i="1">
                              <a:latin typeface="Cambria Math" panose="02040503050406030204" pitchFamily="18" charset="0"/>
                            </a:rPr>
                            <m:t>=</m:t>
                          </m:r>
                          <m:r>
                            <a:rPr lang="en-US" altLang="zh-CN" sz="1350" i="1">
                              <a:latin typeface="Cambria Math" panose="02040503050406030204" pitchFamily="18" charset="0"/>
                            </a:rPr>
                            <m:t>𝑔𝑟𝑒𝑒𝑑𝑦</m:t>
                          </m:r>
                          <m:r>
                            <a:rPr lang="en-US" altLang="zh-CN" sz="1350" i="1">
                              <a:latin typeface="Cambria Math" panose="02040503050406030204" pitchFamily="18" charset="0"/>
                            </a:rPr>
                            <m:t>(</m:t>
                          </m:r>
                          <m:r>
                            <a:rPr lang="en-US" altLang="zh-CN" sz="1350" i="1">
                              <a:latin typeface="Cambria Math" panose="02040503050406030204" pitchFamily="18" charset="0"/>
                            </a:rPr>
                            <m:t>𝑣</m:t>
                          </m:r>
                          <m:r>
                            <a:rPr lang="en-US" altLang="zh-CN" sz="1350" i="1">
                              <a:latin typeface="Cambria Math" panose="02040503050406030204" pitchFamily="18" charset="0"/>
                            </a:rPr>
                            <m:t>)</m:t>
                          </m:r>
                        </m:oMath>
                      </m:oMathPara>
                    </a14:m>
                    <a:endParaRPr lang="zh-CN" altLang="en-US" sz="1350" dirty="0"/>
                  </a:p>
                </p:txBody>
              </p:sp>
            </mc:Choice>
            <mc:Fallback xmlns="">
              <p:sp>
                <p:nvSpPr>
                  <p:cNvPr id="34" name="文本框 33">
                    <a:extLst>
                      <a:ext uri="{FF2B5EF4-FFF2-40B4-BE49-F238E27FC236}">
                        <a16:creationId xmlns:a16="http://schemas.microsoft.com/office/drawing/2014/main" id="{9FC48BD2-7E05-4F72-8D88-C262623205FB}"/>
                      </a:ext>
                    </a:extLst>
                  </p:cNvPr>
                  <p:cNvSpPr txBox="1">
                    <a:spLocks noRot="1" noChangeAspect="1" noMove="1" noResize="1" noEditPoints="1" noAdjustHandles="1" noChangeArrowheads="1" noChangeShapeType="1" noTextEdit="1"/>
                  </p:cNvSpPr>
                  <p:nvPr/>
                </p:nvSpPr>
                <p:spPr>
                  <a:xfrm>
                    <a:off x="3183788" y="4570334"/>
                    <a:ext cx="1917689" cy="300082"/>
                  </a:xfrm>
                  <a:prstGeom prst="rect">
                    <a:avLst/>
                  </a:prstGeom>
                  <a:blipFill>
                    <a:blip r:embed="rId7"/>
                    <a:stretch>
                      <a:fillRect b="-8163"/>
                    </a:stretch>
                  </a:blipFill>
                </p:spPr>
                <p:txBody>
                  <a:bodyPr/>
                  <a:lstStyle/>
                  <a:p>
                    <a:r>
                      <a:rPr lang="zh-CN" altLang="en-US">
                        <a:noFill/>
                      </a:rPr>
                      <a:t> </a:t>
                    </a:r>
                  </a:p>
                </p:txBody>
              </p:sp>
            </mc:Fallback>
          </mc:AlternateContent>
        </p:grpSp>
      </p:grpSp>
      <p:sp>
        <p:nvSpPr>
          <p:cNvPr id="44" name="文本框 43">
            <a:extLst>
              <a:ext uri="{FF2B5EF4-FFF2-40B4-BE49-F238E27FC236}">
                <a16:creationId xmlns:a16="http://schemas.microsoft.com/office/drawing/2014/main" id="{0D0E88C3-6C66-4013-AA0C-71FF024AEECE}"/>
              </a:ext>
            </a:extLst>
          </p:cNvPr>
          <p:cNvSpPr txBox="1"/>
          <p:nvPr/>
        </p:nvSpPr>
        <p:spPr>
          <a:xfrm>
            <a:off x="7899426" y="4549857"/>
            <a:ext cx="919114" cy="400110"/>
          </a:xfrm>
          <a:prstGeom prst="rect">
            <a:avLst/>
          </a:prstGeom>
          <a:noFill/>
        </p:spPr>
        <p:txBody>
          <a:bodyPr wrap="square" rtlCol="0">
            <a:spAutoFit/>
          </a:bodyPr>
          <a:lstStyle/>
          <a:p>
            <a:r>
              <a:rPr lang="zh-CN" altLang="en-US" sz="2000" b="1" dirty="0">
                <a:solidFill>
                  <a:srgbClr val="FF0000"/>
                </a:solidFill>
                <a:latin typeface="宋体" panose="02010600030101010101" pitchFamily="2" charset="-122"/>
                <a:ea typeface="宋体" panose="02010600030101010101" pitchFamily="2" charset="-122"/>
              </a:rPr>
              <a:t>改进</a:t>
            </a:r>
          </a:p>
        </p:txBody>
      </p:sp>
      <p:grpSp>
        <p:nvGrpSpPr>
          <p:cNvPr id="13" name="组合 12"/>
          <p:cNvGrpSpPr/>
          <p:nvPr/>
        </p:nvGrpSpPr>
        <p:grpSpPr>
          <a:xfrm>
            <a:off x="8208444" y="4905960"/>
            <a:ext cx="63387" cy="266901"/>
            <a:chOff x="8208444" y="4905960"/>
            <a:chExt cx="63387" cy="266901"/>
          </a:xfrm>
        </p:grpSpPr>
        <p:sp>
          <p:nvSpPr>
            <p:cNvPr id="49" name="椭圆 48">
              <a:extLst>
                <a:ext uri="{FF2B5EF4-FFF2-40B4-BE49-F238E27FC236}">
                  <a16:creationId xmlns:a16="http://schemas.microsoft.com/office/drawing/2014/main" id="{EFFAE0F5-71B6-40A6-8528-CD14CAF0832A}"/>
                </a:ext>
              </a:extLst>
            </p:cNvPr>
            <p:cNvSpPr/>
            <p:nvPr/>
          </p:nvSpPr>
          <p:spPr>
            <a:xfrm>
              <a:off x="8208445" y="4905960"/>
              <a:ext cx="63386" cy="653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350"/>
            </a:p>
          </p:txBody>
        </p:sp>
        <p:sp>
          <p:nvSpPr>
            <p:cNvPr id="50" name="椭圆 49">
              <a:extLst>
                <a:ext uri="{FF2B5EF4-FFF2-40B4-BE49-F238E27FC236}">
                  <a16:creationId xmlns:a16="http://schemas.microsoft.com/office/drawing/2014/main" id="{AA850FB9-F37D-43AD-9607-DD051AE86147}"/>
                </a:ext>
              </a:extLst>
            </p:cNvPr>
            <p:cNvSpPr/>
            <p:nvPr/>
          </p:nvSpPr>
          <p:spPr>
            <a:xfrm>
              <a:off x="8208444" y="5006740"/>
              <a:ext cx="63386" cy="653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350"/>
            </a:p>
          </p:txBody>
        </p:sp>
        <p:sp>
          <p:nvSpPr>
            <p:cNvPr id="51" name="椭圆 50">
              <a:extLst>
                <a:ext uri="{FF2B5EF4-FFF2-40B4-BE49-F238E27FC236}">
                  <a16:creationId xmlns:a16="http://schemas.microsoft.com/office/drawing/2014/main" id="{CBD04061-8969-4CE8-A129-4F2A8369F097}"/>
                </a:ext>
              </a:extLst>
            </p:cNvPr>
            <p:cNvSpPr/>
            <p:nvPr/>
          </p:nvSpPr>
          <p:spPr>
            <a:xfrm>
              <a:off x="8208444" y="5107520"/>
              <a:ext cx="63386" cy="6534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350"/>
            </a:p>
          </p:txBody>
        </p:sp>
      </p:grpSp>
      <p:cxnSp>
        <p:nvCxnSpPr>
          <p:cNvPr id="54" name="直接箭头连接符 53">
            <a:extLst>
              <a:ext uri="{FF2B5EF4-FFF2-40B4-BE49-F238E27FC236}">
                <a16:creationId xmlns:a16="http://schemas.microsoft.com/office/drawing/2014/main" id="{9FEC3E1C-59DC-4592-9A42-678213B7DADE}"/>
              </a:ext>
            </a:extLst>
          </p:cNvPr>
          <p:cNvCxnSpPr>
            <a:cxnSpLocks/>
          </p:cNvCxnSpPr>
          <p:nvPr/>
        </p:nvCxnSpPr>
        <p:spPr>
          <a:xfrm flipH="1">
            <a:off x="7216727" y="5550969"/>
            <a:ext cx="213163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grpSp>
        <p:nvGrpSpPr>
          <p:cNvPr id="9" name="组合 8"/>
          <p:cNvGrpSpPr/>
          <p:nvPr/>
        </p:nvGrpSpPr>
        <p:grpSpPr>
          <a:xfrm>
            <a:off x="6728889" y="5181637"/>
            <a:ext cx="3063287" cy="369332"/>
            <a:chOff x="6728889" y="5181637"/>
            <a:chExt cx="3063287" cy="369332"/>
          </a:xfrm>
        </p:grpSpPr>
        <p:cxnSp>
          <p:nvCxnSpPr>
            <p:cNvPr id="53" name="直接箭头连接符 52">
              <a:extLst>
                <a:ext uri="{FF2B5EF4-FFF2-40B4-BE49-F238E27FC236}">
                  <a16:creationId xmlns:a16="http://schemas.microsoft.com/office/drawing/2014/main" id="{051908E3-D9BC-4A17-92D3-531E532B17F1}"/>
                </a:ext>
              </a:extLst>
            </p:cNvPr>
            <p:cNvCxnSpPr/>
            <p:nvPr/>
          </p:nvCxnSpPr>
          <p:spPr>
            <a:xfrm>
              <a:off x="7216727" y="5309078"/>
              <a:ext cx="2131636"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D05B3066-C9D5-4F8F-B997-BE6634A14155}"/>
                    </a:ext>
                  </a:extLst>
                </p:cNvPr>
                <p:cNvSpPr txBox="1"/>
                <p:nvPr/>
              </p:nvSpPr>
              <p:spPr>
                <a:xfrm>
                  <a:off x="6728889" y="5181637"/>
                  <a:ext cx="3734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𝜋</m:t>
                            </m:r>
                          </m:e>
                          <m:sub>
                            <m:r>
                              <a:rPr lang="en-US" altLang="zh-CN" sz="2400" i="1">
                                <a:latin typeface="Cambria Math" panose="02040503050406030204" pitchFamily="18" charset="0"/>
                              </a:rPr>
                              <m:t>∗</m:t>
                            </m:r>
                          </m:sub>
                        </m:sSub>
                      </m:oMath>
                    </m:oMathPara>
                  </a14:m>
                  <a:endParaRPr lang="zh-CN" altLang="en-US" sz="2400" dirty="0"/>
                </a:p>
              </p:txBody>
            </p:sp>
          </mc:Choice>
          <mc:Fallback xmlns="">
            <p:sp>
              <p:nvSpPr>
                <p:cNvPr id="55" name="文本框 54">
                  <a:extLst>
                    <a:ext uri="{FF2B5EF4-FFF2-40B4-BE49-F238E27FC236}">
                      <a16:creationId xmlns:a16="http://schemas.microsoft.com/office/drawing/2014/main" id="{D05B3066-C9D5-4F8F-B997-BE6634A14155}"/>
                    </a:ext>
                  </a:extLst>
                </p:cNvPr>
                <p:cNvSpPr txBox="1">
                  <a:spLocks noRot="1" noChangeAspect="1" noMove="1" noResize="1" noEditPoints="1" noAdjustHandles="1" noChangeArrowheads="1" noChangeShapeType="1" noTextEdit="1"/>
                </p:cNvSpPr>
                <p:nvPr/>
              </p:nvSpPr>
              <p:spPr>
                <a:xfrm>
                  <a:off x="6728889" y="5181637"/>
                  <a:ext cx="373436" cy="369332"/>
                </a:xfrm>
                <a:prstGeom prst="rect">
                  <a:avLst/>
                </a:prstGeom>
                <a:blipFill>
                  <a:blip r:embed="rId8"/>
                  <a:stretch>
                    <a:fillRect l="-11475" r="-3279"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0BDD89DB-BDE4-41C7-BE54-0062623B15DC}"/>
                    </a:ext>
                  </a:extLst>
                </p:cNvPr>
                <p:cNvSpPr txBox="1"/>
                <p:nvPr/>
              </p:nvSpPr>
              <p:spPr>
                <a:xfrm>
                  <a:off x="9452788" y="5181637"/>
                  <a:ext cx="3393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m:t>
                            </m:r>
                          </m:sub>
                        </m:sSub>
                      </m:oMath>
                    </m:oMathPara>
                  </a14:m>
                  <a:endParaRPr lang="zh-CN" altLang="en-US" sz="2400" dirty="0"/>
                </a:p>
              </p:txBody>
            </p:sp>
          </mc:Choice>
          <mc:Fallback xmlns="">
            <p:sp>
              <p:nvSpPr>
                <p:cNvPr id="56" name="文本框 55">
                  <a:extLst>
                    <a:ext uri="{FF2B5EF4-FFF2-40B4-BE49-F238E27FC236}">
                      <a16:creationId xmlns:a16="http://schemas.microsoft.com/office/drawing/2014/main" id="{0BDD89DB-BDE4-41C7-BE54-0062623B15DC}"/>
                    </a:ext>
                  </a:extLst>
                </p:cNvPr>
                <p:cNvSpPr txBox="1">
                  <a:spLocks noRot="1" noChangeAspect="1" noMove="1" noResize="1" noEditPoints="1" noAdjustHandles="1" noChangeArrowheads="1" noChangeShapeType="1" noTextEdit="1"/>
                </p:cNvSpPr>
                <p:nvPr/>
              </p:nvSpPr>
              <p:spPr>
                <a:xfrm>
                  <a:off x="9452788" y="5181637"/>
                  <a:ext cx="339388" cy="369332"/>
                </a:xfrm>
                <a:prstGeom prst="rect">
                  <a:avLst/>
                </a:prstGeom>
                <a:blipFill>
                  <a:blip r:embed="rId9"/>
                  <a:stretch>
                    <a:fillRect l="-12727" r="-3636" b="-8197"/>
                  </a:stretch>
                </a:blipFill>
              </p:spPr>
              <p:txBody>
                <a:bodyPr/>
                <a:lstStyle/>
                <a:p>
                  <a:r>
                    <a:rPr lang="zh-CN" altLang="en-US">
                      <a:noFill/>
                    </a:rPr>
                    <a:t> </a:t>
                  </a:r>
                </a:p>
              </p:txBody>
            </p:sp>
          </mc:Fallback>
        </mc:AlternateContent>
      </p:grpSp>
      <p:grpSp>
        <p:nvGrpSpPr>
          <p:cNvPr id="11" name="组合 10"/>
          <p:cNvGrpSpPr/>
          <p:nvPr/>
        </p:nvGrpSpPr>
        <p:grpSpPr>
          <a:xfrm>
            <a:off x="6728889" y="1772560"/>
            <a:ext cx="2863392" cy="1820090"/>
            <a:chOff x="6728889" y="1772560"/>
            <a:chExt cx="2863392" cy="1820090"/>
          </a:xfrm>
        </p:grpSpPr>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D7142540-3CB7-47D9-97AD-1AE1F59B1FCA}"/>
                    </a:ext>
                  </a:extLst>
                </p:cNvPr>
                <p:cNvSpPr txBox="1"/>
                <p:nvPr/>
              </p:nvSpPr>
              <p:spPr>
                <a:xfrm>
                  <a:off x="6728889" y="3130985"/>
                  <a:ext cx="4878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𝜋</m:t>
                        </m:r>
                      </m:oMath>
                    </m:oMathPara>
                  </a14:m>
                  <a:endParaRPr lang="zh-CN" altLang="en-US" sz="2400" dirty="0"/>
                </a:p>
              </p:txBody>
            </p:sp>
          </mc:Choice>
          <mc:Fallback xmlns="">
            <p:sp>
              <p:nvSpPr>
                <p:cNvPr id="41" name="文本框 40">
                  <a:extLst>
                    <a:ext uri="{FF2B5EF4-FFF2-40B4-BE49-F238E27FC236}">
                      <a16:creationId xmlns:a16="http://schemas.microsoft.com/office/drawing/2014/main" id="{D7142540-3CB7-47D9-97AD-1AE1F59B1FCA}"/>
                    </a:ext>
                  </a:extLst>
                </p:cNvPr>
                <p:cNvSpPr txBox="1">
                  <a:spLocks noRot="1" noChangeAspect="1" noMove="1" noResize="1" noEditPoints="1" noAdjustHandles="1" noChangeArrowheads="1" noChangeShapeType="1" noTextEdit="1"/>
                </p:cNvSpPr>
                <p:nvPr/>
              </p:nvSpPr>
              <p:spPr>
                <a:xfrm>
                  <a:off x="6728889" y="3130985"/>
                  <a:ext cx="487838" cy="46166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72CCA1A3-D9A3-4B19-B317-C2A307379C2C}"/>
                    </a:ext>
                  </a:extLst>
                </p:cNvPr>
                <p:cNvSpPr txBox="1"/>
                <p:nvPr/>
              </p:nvSpPr>
              <p:spPr>
                <a:xfrm>
                  <a:off x="9104443" y="3119555"/>
                  <a:ext cx="48783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𝑉</m:t>
                        </m:r>
                      </m:oMath>
                    </m:oMathPara>
                  </a14:m>
                  <a:endParaRPr lang="zh-CN" altLang="en-US" sz="2400" dirty="0"/>
                </a:p>
              </p:txBody>
            </p:sp>
          </mc:Choice>
          <mc:Fallback xmlns="">
            <p:sp>
              <p:nvSpPr>
                <p:cNvPr id="42" name="文本框 41">
                  <a:extLst>
                    <a:ext uri="{FF2B5EF4-FFF2-40B4-BE49-F238E27FC236}">
                      <a16:creationId xmlns:a16="http://schemas.microsoft.com/office/drawing/2014/main" id="{72CCA1A3-D9A3-4B19-B317-C2A307379C2C}"/>
                    </a:ext>
                  </a:extLst>
                </p:cNvPr>
                <p:cNvSpPr txBox="1">
                  <a:spLocks noRot="1" noChangeAspect="1" noMove="1" noResize="1" noEditPoints="1" noAdjustHandles="1" noChangeArrowheads="1" noChangeShapeType="1" noTextEdit="1"/>
                </p:cNvSpPr>
                <p:nvPr/>
              </p:nvSpPr>
              <p:spPr>
                <a:xfrm>
                  <a:off x="9104443" y="3119555"/>
                  <a:ext cx="487838" cy="461665"/>
                </a:xfrm>
                <a:prstGeom prst="rect">
                  <a:avLst/>
                </a:prstGeom>
                <a:blipFill>
                  <a:blip r:embed="rId11"/>
                  <a:stretch>
                    <a:fillRect/>
                  </a:stretch>
                </a:blipFill>
              </p:spPr>
              <p:txBody>
                <a:bodyPr/>
                <a:lstStyle/>
                <a:p>
                  <a:r>
                    <a:rPr lang="zh-CN" altLang="en-US">
                      <a:noFill/>
                    </a:rPr>
                    <a:t> </a:t>
                  </a:r>
                </a:p>
              </p:txBody>
            </p:sp>
          </mc:Fallback>
        </mc:AlternateContent>
        <p:grpSp>
          <p:nvGrpSpPr>
            <p:cNvPr id="5" name="组合 4"/>
            <p:cNvGrpSpPr/>
            <p:nvPr/>
          </p:nvGrpSpPr>
          <p:grpSpPr>
            <a:xfrm>
              <a:off x="6834942" y="1772560"/>
              <a:ext cx="2672297" cy="1346994"/>
              <a:chOff x="6834942" y="1772560"/>
              <a:chExt cx="2672297" cy="1346994"/>
            </a:xfrm>
          </p:grpSpPr>
          <p:sp>
            <p:nvSpPr>
              <p:cNvPr id="39" name="箭头: 上弧形 38">
                <a:extLst>
                  <a:ext uri="{FF2B5EF4-FFF2-40B4-BE49-F238E27FC236}">
                    <a16:creationId xmlns:a16="http://schemas.microsoft.com/office/drawing/2014/main" id="{2DBE842D-C7C7-4A76-938C-64B69DC89FB3}"/>
                  </a:ext>
                </a:extLst>
              </p:cNvPr>
              <p:cNvSpPr/>
              <p:nvPr/>
            </p:nvSpPr>
            <p:spPr>
              <a:xfrm>
                <a:off x="6834942" y="2329470"/>
                <a:ext cx="2672297" cy="79008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43" name="文本框 42">
                <a:extLst>
                  <a:ext uri="{FF2B5EF4-FFF2-40B4-BE49-F238E27FC236}">
                    <a16:creationId xmlns:a16="http://schemas.microsoft.com/office/drawing/2014/main" id="{A467F5D4-B0DF-4002-A60F-2381C52752F4}"/>
                  </a:ext>
                </a:extLst>
              </p:cNvPr>
              <p:cNvSpPr txBox="1"/>
              <p:nvPr/>
            </p:nvSpPr>
            <p:spPr>
              <a:xfrm>
                <a:off x="7769179" y="1772560"/>
                <a:ext cx="919114" cy="400110"/>
              </a:xfrm>
              <a:prstGeom prst="rect">
                <a:avLst/>
              </a:prstGeom>
              <a:noFill/>
            </p:spPr>
            <p:txBody>
              <a:bodyPr wrap="square" rtlCol="0">
                <a:spAutoFit/>
              </a:bodyPr>
              <a:lstStyle/>
              <a:p>
                <a:r>
                  <a:rPr lang="zh-CN" altLang="en-US" sz="2000" b="1" dirty="0">
                    <a:solidFill>
                      <a:srgbClr val="FF0000"/>
                    </a:solidFill>
                    <a:latin typeface="宋体" panose="02010600030101010101" pitchFamily="2" charset="-122"/>
                    <a:ea typeface="宋体" panose="02010600030101010101" pitchFamily="2" charset="-122"/>
                  </a:rPr>
                  <a:t>评估</a:t>
                </a:r>
              </a:p>
            </p:txBody>
          </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5B8ABC2F-3818-4634-8B36-20A95E3BAAB4}"/>
                      </a:ext>
                    </a:extLst>
                  </p:cNvPr>
                  <p:cNvSpPr txBox="1"/>
                  <p:nvPr/>
                </p:nvSpPr>
                <p:spPr>
                  <a:xfrm>
                    <a:off x="7904884" y="2442488"/>
                    <a:ext cx="454099"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350" i="1">
                              <a:latin typeface="Cambria Math" panose="02040503050406030204" pitchFamily="18" charset="0"/>
                            </a:rPr>
                            <m:t>𝑉</m:t>
                          </m:r>
                          <m:r>
                            <a:rPr lang="en-US" altLang="zh-CN" sz="1350" i="1">
                              <a:latin typeface="Cambria Math" panose="02040503050406030204" pitchFamily="18" charset="0"/>
                            </a:rPr>
                            <m:t>~</m:t>
                          </m:r>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𝑣</m:t>
                              </m:r>
                            </m:e>
                            <m:sub>
                              <m:r>
                                <a:rPr lang="zh-CN" altLang="en-US" sz="1350" i="1">
                                  <a:latin typeface="Cambria Math" panose="02040503050406030204" pitchFamily="18" charset="0"/>
                                </a:rPr>
                                <m:t>𝜋</m:t>
                              </m:r>
                            </m:sub>
                          </m:sSub>
                        </m:oMath>
                      </m:oMathPara>
                    </a14:m>
                    <a:endParaRPr lang="zh-CN" altLang="en-US" sz="1350" dirty="0"/>
                  </a:p>
                </p:txBody>
              </p:sp>
            </mc:Choice>
            <mc:Fallback xmlns="">
              <p:sp>
                <p:nvSpPr>
                  <p:cNvPr id="57" name="文本框 56">
                    <a:extLst>
                      <a:ext uri="{FF2B5EF4-FFF2-40B4-BE49-F238E27FC236}">
                        <a16:creationId xmlns:a16="http://schemas.microsoft.com/office/drawing/2014/main" id="{5B8ABC2F-3818-4634-8B36-20A95E3BAAB4}"/>
                      </a:ext>
                    </a:extLst>
                  </p:cNvPr>
                  <p:cNvSpPr txBox="1">
                    <a:spLocks noRot="1" noChangeAspect="1" noMove="1" noResize="1" noEditPoints="1" noAdjustHandles="1" noChangeArrowheads="1" noChangeShapeType="1" noTextEdit="1"/>
                  </p:cNvSpPr>
                  <p:nvPr/>
                </p:nvSpPr>
                <p:spPr>
                  <a:xfrm>
                    <a:off x="7904884" y="2442488"/>
                    <a:ext cx="454099" cy="207749"/>
                  </a:xfrm>
                  <a:prstGeom prst="rect">
                    <a:avLst/>
                  </a:prstGeom>
                  <a:blipFill>
                    <a:blip r:embed="rId12"/>
                    <a:stretch>
                      <a:fillRect l="-9459" b="-8824"/>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960DC0CD-2EF9-4148-B5D2-D7AC0E44C287}"/>
                  </a:ext>
                </a:extLst>
              </p:cNvPr>
              <p:cNvSpPr txBox="1"/>
              <p:nvPr/>
            </p:nvSpPr>
            <p:spPr>
              <a:xfrm>
                <a:off x="7620486" y="4237400"/>
                <a:ext cx="1087798"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350" i="1">
                          <a:latin typeface="Cambria Math" panose="02040503050406030204" pitchFamily="18" charset="0"/>
                        </a:rPr>
                        <m:t>𝜋</m:t>
                      </m:r>
                      <m:r>
                        <a:rPr lang="en-US" altLang="zh-CN" sz="1350" i="1">
                          <a:latin typeface="Cambria Math" panose="02040503050406030204" pitchFamily="18" charset="0"/>
                        </a:rPr>
                        <m:t>~</m:t>
                      </m:r>
                      <m:r>
                        <a:rPr lang="en-US" altLang="zh-CN" sz="1350" i="1">
                          <a:latin typeface="Cambria Math" panose="02040503050406030204" pitchFamily="18" charset="0"/>
                        </a:rPr>
                        <m:t>𝑔𝑟𝑒𝑒𝑑𝑦</m:t>
                      </m:r>
                      <m:r>
                        <a:rPr lang="en-US" altLang="zh-CN" sz="1350" i="1">
                          <a:latin typeface="Cambria Math" panose="02040503050406030204" pitchFamily="18" charset="0"/>
                        </a:rPr>
                        <m:t>(</m:t>
                      </m:r>
                      <m:r>
                        <a:rPr lang="en-US" altLang="zh-CN" sz="1350" i="1">
                          <a:latin typeface="Cambria Math" panose="02040503050406030204" pitchFamily="18" charset="0"/>
                        </a:rPr>
                        <m:t>𝑉</m:t>
                      </m:r>
                      <m:r>
                        <a:rPr lang="en-US" altLang="zh-CN" sz="1350" i="1">
                          <a:latin typeface="Cambria Math" panose="02040503050406030204" pitchFamily="18" charset="0"/>
                        </a:rPr>
                        <m:t>)</m:t>
                      </m:r>
                    </m:oMath>
                  </m:oMathPara>
                </a14:m>
                <a:endParaRPr lang="zh-CN" altLang="en-US" sz="1350" dirty="0"/>
              </a:p>
            </p:txBody>
          </p:sp>
        </mc:Choice>
        <mc:Fallback xmlns="">
          <p:sp>
            <p:nvSpPr>
              <p:cNvPr id="58" name="文本框 57">
                <a:extLst>
                  <a:ext uri="{FF2B5EF4-FFF2-40B4-BE49-F238E27FC236}">
                    <a16:creationId xmlns:a16="http://schemas.microsoft.com/office/drawing/2014/main" id="{960DC0CD-2EF9-4148-B5D2-D7AC0E44C287}"/>
                  </a:ext>
                </a:extLst>
              </p:cNvPr>
              <p:cNvSpPr txBox="1">
                <a:spLocks noRot="1" noChangeAspect="1" noMove="1" noResize="1" noEditPoints="1" noAdjustHandles="1" noChangeArrowheads="1" noChangeShapeType="1" noTextEdit="1"/>
              </p:cNvSpPr>
              <p:nvPr/>
            </p:nvSpPr>
            <p:spPr>
              <a:xfrm>
                <a:off x="7620486" y="4237400"/>
                <a:ext cx="1087798" cy="207749"/>
              </a:xfrm>
              <a:prstGeom prst="rect">
                <a:avLst/>
              </a:prstGeom>
              <a:blipFill>
                <a:blip r:embed="rId13"/>
                <a:stretch>
                  <a:fillRect l="-1676" t="-2941" r="-5587" b="-35294"/>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2C14FEB4-B3DC-4954-95C9-3220DE940357}"/>
              </a:ext>
            </a:extLst>
          </p:cNvPr>
          <p:cNvSpPr/>
          <p:nvPr/>
        </p:nvSpPr>
        <p:spPr>
          <a:xfrm>
            <a:off x="7918164" y="2872948"/>
            <a:ext cx="492443" cy="830997"/>
          </a:xfrm>
          <a:prstGeom prst="rect">
            <a:avLst/>
          </a:prstGeom>
        </p:spPr>
        <p:txBody>
          <a:bodyPr wrap="none">
            <a:spAutoFit/>
          </a:bodyPr>
          <a:lstStyle/>
          <a:p>
            <a:r>
              <a:rPr lang="zh-CN" altLang="en-US" sz="2400" dirty="0">
                <a:solidFill>
                  <a:srgbClr val="FF0000"/>
                </a:solidFill>
              </a:rPr>
              <a:t>迭</a:t>
            </a:r>
            <a:endParaRPr lang="en-US" altLang="zh-CN" sz="2400" dirty="0">
              <a:solidFill>
                <a:srgbClr val="FF0000"/>
              </a:solidFill>
            </a:endParaRPr>
          </a:p>
          <a:p>
            <a:r>
              <a:rPr lang="zh-CN" altLang="en-US" sz="2400" dirty="0">
                <a:solidFill>
                  <a:srgbClr val="FF0000"/>
                </a:solidFill>
              </a:rPr>
              <a:t>代</a:t>
            </a:r>
          </a:p>
        </p:txBody>
      </p:sp>
    </p:spTree>
    <p:extLst>
      <p:ext uri="{BB962C8B-B14F-4D97-AF65-F5344CB8AC3E}">
        <p14:creationId xmlns:p14="http://schemas.microsoft.com/office/powerpoint/2010/main" val="293268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0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200"/>
                            </p:stCondLst>
                            <p:childTnLst>
                              <p:par>
                                <p:cTn id="15" presetID="1" presetClass="entr" presetSubtype="0" fill="hold" nodeType="afterEffect">
                                  <p:stCondLst>
                                    <p:cond delay="100"/>
                                  </p:stCondLst>
                                  <p:childTnLst>
                                    <p:set>
                                      <p:cBhvr>
                                        <p:cTn id="16" dur="1" fill="hold">
                                          <p:stCondLst>
                                            <p:cond delay="0"/>
                                          </p:stCondLst>
                                        </p:cTn>
                                        <p:tgtEl>
                                          <p:spTgt spid="14"/>
                                        </p:tgtEl>
                                        <p:attrNameLst>
                                          <p:attrName>style.visibility</p:attrName>
                                        </p:attrNameLst>
                                      </p:cBhvr>
                                      <p:to>
                                        <p:strVal val="visible"/>
                                      </p:to>
                                    </p:set>
                                  </p:childTnLst>
                                </p:cTn>
                              </p:par>
                            </p:childTnLst>
                          </p:cTn>
                        </p:par>
                        <p:par>
                          <p:cTn id="17" fill="hold">
                            <p:stCondLst>
                              <p:cond delay="300"/>
                            </p:stCondLst>
                            <p:childTnLst>
                              <p:par>
                                <p:cTn id="18" presetID="1" presetClass="entr" presetSubtype="0" fill="hold" nodeType="afterEffect">
                                  <p:stCondLst>
                                    <p:cond delay="100"/>
                                  </p:stCondLst>
                                  <p:childTnLst>
                                    <p:set>
                                      <p:cBhvr>
                                        <p:cTn id="19" dur="1" fill="hold">
                                          <p:stCondLst>
                                            <p:cond delay="0"/>
                                          </p:stCondLst>
                                        </p:cTn>
                                        <p:tgtEl>
                                          <p:spTgt spid="16"/>
                                        </p:tgtEl>
                                        <p:attrNameLst>
                                          <p:attrName>style.visibility</p:attrName>
                                        </p:attrNameLst>
                                      </p:cBhvr>
                                      <p:to>
                                        <p:strVal val="visible"/>
                                      </p:to>
                                    </p:set>
                                  </p:childTnLst>
                                </p:cTn>
                              </p:par>
                            </p:childTnLst>
                          </p:cTn>
                        </p:par>
                        <p:par>
                          <p:cTn id="20" fill="hold">
                            <p:stCondLst>
                              <p:cond delay="400"/>
                            </p:stCondLst>
                            <p:childTnLst>
                              <p:par>
                                <p:cTn id="21" presetID="1" presetClass="entr" presetSubtype="0" fill="hold" nodeType="afterEffect">
                                  <p:stCondLst>
                                    <p:cond delay="100"/>
                                  </p:stCondLst>
                                  <p:childTnLst>
                                    <p:set>
                                      <p:cBhvr>
                                        <p:cTn id="22" dur="1" fill="hold">
                                          <p:stCondLst>
                                            <p:cond delay="0"/>
                                          </p:stCondLst>
                                        </p:cTn>
                                        <p:tgtEl>
                                          <p:spTgt spid="18"/>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100"/>
                                  </p:stCondLst>
                                  <p:childTnLst>
                                    <p:set>
                                      <p:cBhvr>
                                        <p:cTn id="25" dur="1" fill="hold">
                                          <p:stCondLst>
                                            <p:cond delay="0"/>
                                          </p:stCondLst>
                                        </p:cTn>
                                        <p:tgtEl>
                                          <p:spTgt spid="20"/>
                                        </p:tgtEl>
                                        <p:attrNameLst>
                                          <p:attrName>style.visibility</p:attrName>
                                        </p:attrNameLst>
                                      </p:cBhvr>
                                      <p:to>
                                        <p:strVal val="visible"/>
                                      </p:to>
                                    </p:set>
                                  </p:childTnLst>
                                </p:cTn>
                              </p:par>
                            </p:childTnLst>
                          </p:cTn>
                        </p:par>
                        <p:par>
                          <p:cTn id="26" fill="hold">
                            <p:stCondLst>
                              <p:cond delay="600"/>
                            </p:stCondLst>
                            <p:childTnLst>
                              <p:par>
                                <p:cTn id="27" presetID="1" presetClass="entr" presetSubtype="0" fill="hold" nodeType="afterEffect">
                                  <p:stCondLst>
                                    <p:cond delay="100"/>
                                  </p:stCondLst>
                                  <p:childTnLst>
                                    <p:set>
                                      <p:cBhvr>
                                        <p:cTn id="28" dur="1" fill="hold">
                                          <p:stCondLst>
                                            <p:cond delay="0"/>
                                          </p:stCondLst>
                                        </p:cTn>
                                        <p:tgtEl>
                                          <p:spTgt spid="23"/>
                                        </p:tgtEl>
                                        <p:attrNameLst>
                                          <p:attrName>style.visibility</p:attrName>
                                        </p:attrNameLst>
                                      </p:cBhvr>
                                      <p:to>
                                        <p:strVal val="visible"/>
                                      </p:to>
                                    </p:set>
                                  </p:childTnLst>
                                </p:cTn>
                              </p:par>
                            </p:childTnLst>
                          </p:cTn>
                        </p:par>
                        <p:par>
                          <p:cTn id="29" fill="hold">
                            <p:stCondLst>
                              <p:cond delay="700"/>
                            </p:stCondLst>
                            <p:childTnLst>
                              <p:par>
                                <p:cTn id="30" presetID="1" presetClass="entr" presetSubtype="0" fill="hold" nodeType="afterEffect">
                                  <p:stCondLst>
                                    <p:cond delay="10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4" grpId="0"/>
      <p:bldP spid="58"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2.1.5 </a:t>
            </a:r>
            <a:r>
              <a:rPr lang="zh-CN" altLang="en-US" dirty="0"/>
              <a:t>值迭代的动态规划算法</a:t>
            </a:r>
          </a:p>
        </p:txBody>
      </p:sp>
      <p:sp>
        <p:nvSpPr>
          <p:cNvPr id="3" name="内容占位符 2"/>
          <p:cNvSpPr>
            <a:spLocks noGrp="1"/>
          </p:cNvSpPr>
          <p:nvPr>
            <p:ph sz="quarter" idx="1"/>
          </p:nvPr>
        </p:nvSpPr>
        <p:spPr/>
        <p:txBody>
          <a:bodyPr>
            <a:normAutofit/>
          </a:bodyPr>
          <a:lstStyle/>
          <a:p>
            <a:r>
              <a:rPr lang="zh-CN" altLang="en-US" sz="4000" dirty="0"/>
              <a:t>策略迭代的动态规划算法还存在两个严重问题：</a:t>
            </a:r>
            <a:endParaRPr lang="en-US" altLang="zh-CN" sz="4000" dirty="0"/>
          </a:p>
          <a:p>
            <a:pPr lvl="1">
              <a:buClr>
                <a:schemeClr val="accent2"/>
              </a:buClr>
              <a:buFont typeface="Wingdings" panose="05000000000000000000" pitchFamily="2" charset="2"/>
              <a:buChar char="p"/>
            </a:pPr>
            <a:r>
              <a:rPr lang="zh-CN" altLang="en-US" sz="2800" dirty="0"/>
              <a:t>冗余大</a:t>
            </a:r>
            <a:r>
              <a:rPr lang="en-US" altLang="zh-CN" sz="2800" dirty="0"/>
              <a:t>---</a:t>
            </a:r>
            <a:r>
              <a:rPr lang="zh-CN" altLang="en-US" sz="2800" dirty="0"/>
              <a:t>先策略评估，再策略改进</a:t>
            </a:r>
            <a:r>
              <a:rPr lang="en-US" altLang="zh-CN" sz="2800" dirty="0"/>
              <a:t>, </a:t>
            </a:r>
            <a:r>
              <a:rPr lang="zh-CN" altLang="en-US" sz="2800" dirty="0"/>
              <a:t>改进后再策略评估。</a:t>
            </a:r>
            <a:endParaRPr lang="en-US" altLang="zh-CN" sz="2800" dirty="0"/>
          </a:p>
          <a:p>
            <a:pPr marL="914400" lvl="2" indent="0">
              <a:buNone/>
            </a:pPr>
            <a:r>
              <a:rPr lang="zh-CN" altLang="en-US" sz="2800" dirty="0">
                <a:solidFill>
                  <a:srgbClr val="FF0000"/>
                </a:solidFill>
              </a:rPr>
              <a:t>策略评估：针对当前策略计算值函数；</a:t>
            </a:r>
            <a:endParaRPr lang="en-US" altLang="zh-CN" sz="2800" dirty="0">
              <a:solidFill>
                <a:srgbClr val="FF0000"/>
              </a:solidFill>
            </a:endParaRPr>
          </a:p>
          <a:p>
            <a:pPr marL="914400" lvl="2" indent="0">
              <a:buNone/>
            </a:pPr>
            <a:r>
              <a:rPr lang="zh-CN" altLang="en-US" sz="2800" dirty="0">
                <a:solidFill>
                  <a:srgbClr val="FF0000"/>
                </a:solidFill>
              </a:rPr>
              <a:t>策略改进：找到使得值函数达到最大值的策略。</a:t>
            </a:r>
            <a:endParaRPr lang="en-US" altLang="zh-CN" sz="2800" dirty="0">
              <a:solidFill>
                <a:srgbClr val="FF0000"/>
              </a:solidFill>
            </a:endParaRPr>
          </a:p>
          <a:p>
            <a:pPr lvl="1">
              <a:buClr>
                <a:schemeClr val="accent2"/>
              </a:buClr>
              <a:buFont typeface="Wingdings" panose="05000000000000000000" pitchFamily="2" charset="2"/>
              <a:buChar char="p"/>
            </a:pPr>
            <a:r>
              <a:rPr lang="zh-CN" altLang="en-US" sz="2800" dirty="0"/>
              <a:t>返工多</a:t>
            </a:r>
            <a:r>
              <a:rPr lang="en-US" altLang="zh-CN" sz="2800" dirty="0"/>
              <a:t>---</a:t>
            </a:r>
            <a:r>
              <a:rPr lang="zh-CN" altLang="en-US" sz="2800" dirty="0"/>
              <a:t>策略评估过程更新当前策略下的值函数。接着，策略改进过程根据值函数改进策略后还得再返回去策略评估，所有策略发生了改变的状态及其后续状态的值函数都要再计算。</a:t>
            </a:r>
            <a:endParaRPr lang="en-US" altLang="zh-CN" sz="2800" dirty="0"/>
          </a:p>
          <a:p>
            <a:pPr lvl="1"/>
            <a:endParaRPr lang="zh-CN" altLang="en-US" sz="4000" dirty="0"/>
          </a:p>
        </p:txBody>
      </p:sp>
      <mc:AlternateContent xmlns:mc="http://schemas.openxmlformats.org/markup-compatibility/2006" xmlns:a14="http://schemas.microsoft.com/office/drawing/2010/main">
        <mc:Choice Requires="a14">
          <p:sp>
            <p:nvSpPr>
              <p:cNvPr id="5" name="矩形 4"/>
              <p:cNvSpPr/>
              <p:nvPr/>
            </p:nvSpPr>
            <p:spPr>
              <a:xfrm>
                <a:off x="4073463" y="5227400"/>
                <a:ext cx="4793300" cy="10292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kern="100">
                          <a:solidFill>
                            <a:srgbClr val="00B0F0"/>
                          </a:solidFill>
                          <a:latin typeface="Cambria Math" panose="02040503050406030204" pitchFamily="18" charset="0"/>
                        </a:rPr>
                        <m:t>𝐕</m:t>
                      </m:r>
                      <m:d>
                        <m:dPr>
                          <m:ctrlPr>
                            <a:rPr lang="zh-CN" altLang="zh-CN" sz="2400" b="1" i="1" kern="100">
                              <a:solidFill>
                                <a:srgbClr val="00B0F0"/>
                              </a:solidFill>
                              <a:latin typeface="Cambria Math" panose="02040503050406030204" pitchFamily="18" charset="0"/>
                            </a:rPr>
                          </m:ctrlPr>
                        </m:dPr>
                        <m:e>
                          <m:r>
                            <a:rPr lang="en-US" altLang="zh-CN" sz="2400" b="1" i="1" kern="100">
                              <a:solidFill>
                                <a:srgbClr val="00B0F0"/>
                              </a:solidFill>
                              <a:latin typeface="Cambria Math" panose="02040503050406030204" pitchFamily="18" charset="0"/>
                            </a:rPr>
                            <m:t>𝒔</m:t>
                          </m:r>
                        </m:e>
                      </m:d>
                      <m:r>
                        <a:rPr lang="en-US" altLang="zh-CN" sz="2400" b="1" kern="100">
                          <a:solidFill>
                            <a:srgbClr val="00B0F0"/>
                          </a:solidFill>
                          <a:latin typeface="Cambria Math" panose="02040503050406030204" pitchFamily="18" charset="0"/>
                        </a:rPr>
                        <m:t>←</m:t>
                      </m:r>
                      <m:nary>
                        <m:naryPr>
                          <m:chr m:val="∑"/>
                          <m:limLoc m:val="undOvr"/>
                          <m:grow m:val="on"/>
                          <m:supHide m:val="on"/>
                          <m:ctrlPr>
                            <a:rPr lang="zh-CN" altLang="zh-CN" sz="2400" b="1" i="1" kern="100">
                              <a:solidFill>
                                <a:srgbClr val="00B0F0"/>
                              </a:solidFill>
                              <a:latin typeface="Cambria Math" panose="02040503050406030204" pitchFamily="18" charset="0"/>
                            </a:rPr>
                          </m:ctrlPr>
                        </m:naryPr>
                        <m:sub>
                          <m:sSup>
                            <m:sSupPr>
                              <m:ctrlPr>
                                <a:rPr lang="zh-CN" altLang="zh-CN" sz="2400" b="1" i="1" kern="100">
                                  <a:solidFill>
                                    <a:srgbClr val="00B0F0"/>
                                  </a:solidFill>
                                  <a:latin typeface="Cambria Math" panose="02040503050406030204" pitchFamily="18" charset="0"/>
                                </a:rPr>
                              </m:ctrlPr>
                            </m:sSupPr>
                            <m:e>
                              <m:r>
                                <a:rPr lang="en-US" altLang="zh-CN" sz="2400" b="1" i="1" kern="100">
                                  <a:solidFill>
                                    <a:srgbClr val="00B0F0"/>
                                  </a:solidFill>
                                  <a:latin typeface="Cambria Math" panose="02040503050406030204" pitchFamily="18" charset="0"/>
                                </a:rPr>
                                <m:t>𝒔</m:t>
                              </m:r>
                            </m:e>
                            <m:sup>
                              <m:r>
                                <a:rPr lang="en-US" altLang="zh-CN" sz="2400" b="1" kern="100">
                                  <a:solidFill>
                                    <a:srgbClr val="00B0F0"/>
                                  </a:solidFill>
                                  <a:latin typeface="Cambria Math" panose="02040503050406030204" pitchFamily="18" charset="0"/>
                                </a:rPr>
                                <m:t>′</m:t>
                              </m:r>
                            </m:sup>
                          </m:sSup>
                          <m:r>
                            <a:rPr lang="en-US" altLang="zh-CN" sz="2400" b="1" kern="100">
                              <a:solidFill>
                                <a:srgbClr val="00B0F0"/>
                              </a:solidFill>
                              <a:latin typeface="Cambria Math" panose="02040503050406030204" pitchFamily="18" charset="0"/>
                            </a:rPr>
                            <m:t>,</m:t>
                          </m:r>
                          <m:r>
                            <a:rPr lang="en-US" altLang="zh-CN" sz="2400" b="1" i="1" kern="100">
                              <a:solidFill>
                                <a:srgbClr val="00B0F0"/>
                              </a:solidFill>
                              <a:latin typeface="Cambria Math" panose="02040503050406030204" pitchFamily="18" charset="0"/>
                            </a:rPr>
                            <m:t>𝒓</m:t>
                          </m:r>
                        </m:sub>
                        <m:sup/>
                        <m:e>
                          <m:d>
                            <m:dPr>
                              <m:begChr m:val=""/>
                              <m:endChr m:val="]"/>
                              <m:ctrlPr>
                                <a:rPr lang="zh-CN" altLang="zh-CN" sz="2400" b="1" i="1" kern="100">
                                  <a:solidFill>
                                    <a:srgbClr val="00B0F0"/>
                                  </a:solidFill>
                                  <a:latin typeface="Cambria Math" panose="02040503050406030204" pitchFamily="18" charset="0"/>
                                </a:rPr>
                              </m:ctrlPr>
                            </m:dPr>
                            <m:e>
                              <m:r>
                                <a:rPr lang="en-US" altLang="zh-CN" sz="2400" b="1" i="1" kern="100">
                                  <a:solidFill>
                                    <a:srgbClr val="00B0F0"/>
                                  </a:solidFill>
                                  <a:latin typeface="Cambria Math" panose="02040503050406030204" pitchFamily="18" charset="0"/>
                                </a:rPr>
                                <m:t>𝐩</m:t>
                              </m:r>
                              <m:r>
                                <a:rPr lang="en-US" altLang="zh-CN" sz="2400" b="1" kern="100">
                                  <a:solidFill>
                                    <a:srgbClr val="00B0F0"/>
                                  </a:solidFill>
                                  <a:latin typeface="Cambria Math" panose="02040503050406030204" pitchFamily="18" charset="0"/>
                                </a:rPr>
                                <m:t>(</m:t>
                              </m:r>
                              <m:sSup>
                                <m:sSupPr>
                                  <m:ctrlPr>
                                    <a:rPr lang="zh-CN" altLang="zh-CN" sz="2400" b="1" i="1" kern="100">
                                      <a:solidFill>
                                        <a:srgbClr val="00B0F0"/>
                                      </a:solidFill>
                                      <a:latin typeface="Cambria Math" panose="02040503050406030204" pitchFamily="18" charset="0"/>
                                    </a:rPr>
                                  </m:ctrlPr>
                                </m:sSupPr>
                                <m:e>
                                  <m:r>
                                    <a:rPr lang="en-US" altLang="zh-CN" sz="2400" b="1" i="1" kern="100">
                                      <a:solidFill>
                                        <a:srgbClr val="00B0F0"/>
                                      </a:solidFill>
                                      <a:latin typeface="Cambria Math" panose="02040503050406030204" pitchFamily="18" charset="0"/>
                                    </a:rPr>
                                    <m:t>𝒔</m:t>
                                  </m:r>
                                </m:e>
                                <m:sup>
                                  <m:r>
                                    <a:rPr lang="en-US" altLang="zh-CN" sz="2400" b="1" kern="100">
                                      <a:solidFill>
                                        <a:srgbClr val="00B0F0"/>
                                      </a:solidFill>
                                      <a:latin typeface="Cambria Math" panose="02040503050406030204" pitchFamily="18" charset="0"/>
                                    </a:rPr>
                                    <m:t>′</m:t>
                                  </m:r>
                                </m:sup>
                              </m:sSup>
                              <m:r>
                                <a:rPr lang="en-US" altLang="zh-CN" sz="2400" b="1" kern="100">
                                  <a:solidFill>
                                    <a:srgbClr val="00B0F0"/>
                                  </a:solidFill>
                                  <a:latin typeface="Cambria Math" panose="02040503050406030204" pitchFamily="18" charset="0"/>
                                </a:rPr>
                                <m:t>,</m:t>
                              </m:r>
                              <m:r>
                                <a:rPr lang="en-US" altLang="zh-CN" sz="2400" b="1" i="1" kern="100">
                                  <a:solidFill>
                                    <a:srgbClr val="00B0F0"/>
                                  </a:solidFill>
                                  <a:latin typeface="Cambria Math" panose="02040503050406030204" pitchFamily="18" charset="0"/>
                                </a:rPr>
                                <m:t>𝐫</m:t>
                              </m:r>
                              <m:r>
                                <a:rPr lang="en-US" altLang="zh-CN" sz="2400" b="1" kern="100">
                                  <a:solidFill>
                                    <a:srgbClr val="00B0F0"/>
                                  </a:solidFill>
                                  <a:latin typeface="Cambria Math" panose="02040503050406030204" pitchFamily="18" charset="0"/>
                                </a:rPr>
                                <m:t>|</m:t>
                              </m:r>
                              <m:r>
                                <a:rPr lang="en-US" altLang="zh-CN" sz="2400" b="1" i="1" kern="100">
                                  <a:solidFill>
                                    <a:srgbClr val="00B0F0"/>
                                  </a:solidFill>
                                  <a:latin typeface="Cambria Math" panose="02040503050406030204" pitchFamily="18" charset="0"/>
                                </a:rPr>
                                <m:t>𝐬</m:t>
                              </m:r>
                              <m:r>
                                <a:rPr lang="en-US" altLang="zh-CN" sz="2400" b="1" kern="100">
                                  <a:solidFill>
                                    <a:srgbClr val="00B0F0"/>
                                  </a:solidFill>
                                  <a:latin typeface="Cambria Math" panose="02040503050406030204" pitchFamily="18" charset="0"/>
                                </a:rPr>
                                <m:t>,</m:t>
                              </m:r>
                              <m:r>
                                <a:rPr lang="en-US" altLang="zh-CN" sz="2400" b="1" i="1" kern="100">
                                  <a:solidFill>
                                    <a:srgbClr val="00B0F0"/>
                                  </a:solidFill>
                                  <a:latin typeface="Cambria Math" panose="02040503050406030204" pitchFamily="18" charset="0"/>
                                </a:rPr>
                                <m:t>𝐚</m:t>
                              </m:r>
                              <m:r>
                                <a:rPr lang="en-US" altLang="zh-CN" sz="2400" b="1" kern="100">
                                  <a:solidFill>
                                    <a:srgbClr val="00B0F0"/>
                                  </a:solidFill>
                                  <a:latin typeface="Cambria Math" panose="02040503050406030204" pitchFamily="18" charset="0"/>
                                </a:rPr>
                                <m:t>)[</m:t>
                              </m:r>
                              <m:r>
                                <a:rPr lang="en-US" altLang="zh-CN" sz="2400" b="1" i="1" kern="100">
                                  <a:solidFill>
                                    <a:srgbClr val="00B0F0"/>
                                  </a:solidFill>
                                  <a:latin typeface="Cambria Math" panose="02040503050406030204" pitchFamily="18" charset="0"/>
                                </a:rPr>
                                <m:t>𝐫</m:t>
                              </m:r>
                              <m:r>
                                <a:rPr lang="en-US" altLang="zh-CN" sz="2400" b="1" kern="100">
                                  <a:solidFill>
                                    <a:srgbClr val="00B0F0"/>
                                  </a:solidFill>
                                  <a:latin typeface="Cambria Math" panose="02040503050406030204" pitchFamily="18" charset="0"/>
                                </a:rPr>
                                <m:t>+</m:t>
                              </m:r>
                              <m:r>
                                <a:rPr lang="en-US" altLang="zh-CN" sz="2400" b="1" i="1" kern="100">
                                  <a:solidFill>
                                    <a:srgbClr val="00B0F0"/>
                                  </a:solidFill>
                                  <a:latin typeface="Cambria Math" panose="02040503050406030204" pitchFamily="18" charset="0"/>
                                </a:rPr>
                                <m:t>𝜸</m:t>
                              </m:r>
                              <m:r>
                                <a:rPr lang="en-US" altLang="zh-CN" sz="2400" b="1" i="1" kern="100">
                                  <a:solidFill>
                                    <a:srgbClr val="00B0F0"/>
                                  </a:solidFill>
                                  <a:latin typeface="Cambria Math" panose="02040503050406030204" pitchFamily="18" charset="0"/>
                                </a:rPr>
                                <m:t>𝑽</m:t>
                              </m:r>
                              <m:r>
                                <a:rPr lang="en-US" altLang="zh-CN" sz="2400" b="1" kern="100">
                                  <a:solidFill>
                                    <a:srgbClr val="00B0F0"/>
                                  </a:solidFill>
                                  <a:latin typeface="Cambria Math" panose="02040503050406030204" pitchFamily="18" charset="0"/>
                                </a:rPr>
                                <m:t>(</m:t>
                              </m:r>
                              <m:sSup>
                                <m:sSupPr>
                                  <m:ctrlPr>
                                    <a:rPr lang="zh-CN" altLang="zh-CN" sz="2400" b="1" i="1" kern="100">
                                      <a:solidFill>
                                        <a:srgbClr val="00B0F0"/>
                                      </a:solidFill>
                                      <a:latin typeface="Cambria Math" panose="02040503050406030204" pitchFamily="18" charset="0"/>
                                    </a:rPr>
                                  </m:ctrlPr>
                                </m:sSupPr>
                                <m:e>
                                  <m:r>
                                    <a:rPr lang="en-US" altLang="zh-CN" sz="2400" b="1" i="1" kern="100">
                                      <a:solidFill>
                                        <a:srgbClr val="00B0F0"/>
                                      </a:solidFill>
                                      <a:latin typeface="Cambria Math" panose="02040503050406030204" pitchFamily="18" charset="0"/>
                                    </a:rPr>
                                    <m:t>𝒔</m:t>
                                  </m:r>
                                </m:e>
                                <m:sup>
                                  <m:r>
                                    <a:rPr lang="en-US" altLang="zh-CN" sz="2400" b="1" kern="100">
                                      <a:solidFill>
                                        <a:srgbClr val="00B0F0"/>
                                      </a:solidFill>
                                      <a:latin typeface="Cambria Math" panose="02040503050406030204" pitchFamily="18" charset="0"/>
                                    </a:rPr>
                                    <m:t>′</m:t>
                                  </m:r>
                                </m:sup>
                              </m:sSup>
                              <m:r>
                                <a:rPr lang="en-US" altLang="zh-CN" sz="2400" b="1" kern="100">
                                  <a:solidFill>
                                    <a:srgbClr val="00B0F0"/>
                                  </a:solidFill>
                                  <a:latin typeface="Cambria Math" panose="02040503050406030204" pitchFamily="18" charset="0"/>
                                </a:rPr>
                                <m:t>)</m:t>
                              </m:r>
                            </m:e>
                          </m:d>
                        </m:e>
                      </m:nary>
                    </m:oMath>
                  </m:oMathPara>
                </a14:m>
                <a:endParaRPr lang="zh-CN" altLang="en-US" sz="2400" b="1" dirty="0"/>
              </a:p>
            </p:txBody>
          </p:sp>
        </mc:Choice>
        <mc:Fallback xmlns="">
          <p:sp>
            <p:nvSpPr>
              <p:cNvPr id="5" name="矩形 4"/>
              <p:cNvSpPr>
                <a:spLocks noRot="1" noChangeAspect="1" noMove="1" noResize="1" noEditPoints="1" noAdjustHandles="1" noChangeArrowheads="1" noChangeShapeType="1" noTextEdit="1"/>
              </p:cNvSpPr>
              <p:nvPr/>
            </p:nvSpPr>
            <p:spPr>
              <a:xfrm>
                <a:off x="4073463" y="5227400"/>
                <a:ext cx="4793300" cy="1029256"/>
              </a:xfrm>
              <a:prstGeom prst="rect">
                <a:avLst/>
              </a:prstGeom>
              <a:blipFill>
                <a:blip r:embed="rId2"/>
                <a:stretch>
                  <a:fillRect/>
                </a:stretch>
              </a:blipFill>
            </p:spPr>
            <p:txBody>
              <a:bodyPr/>
              <a:lstStyle/>
              <a:p>
                <a:r>
                  <a:rPr lang="zh-CN" altLang="en-US">
                    <a:noFill/>
                  </a:rPr>
                  <a:t> </a:t>
                </a:r>
              </a:p>
            </p:txBody>
          </p:sp>
        </mc:Fallback>
      </mc:AlternateContent>
      <p:sp>
        <p:nvSpPr>
          <p:cNvPr id="6" name="灯片编号占位符 5"/>
          <p:cNvSpPr>
            <a:spLocks noGrp="1"/>
          </p:cNvSpPr>
          <p:nvPr>
            <p:ph type="sldNum" sz="quarter" idx="4"/>
          </p:nvPr>
        </p:nvSpPr>
        <p:spPr/>
        <p:txBody>
          <a:bodyPr/>
          <a:lstStyle/>
          <a:p>
            <a:r>
              <a:rPr lang="zh-CN" altLang="en-US"/>
              <a:t>第</a:t>
            </a:r>
            <a:fld id="{A7EB049D-2BDA-4100-846B-C83E7A7D8094}" type="slidenum">
              <a:rPr lang="zh-CN" altLang="en-US" smtClean="0"/>
              <a:pPr/>
              <a:t>21</a:t>
            </a:fld>
            <a:r>
              <a:rPr lang="zh-CN" altLang="en-US"/>
              <a:t>页</a:t>
            </a:r>
            <a:endParaRPr lang="zh-CN" altLang="en-US" dirty="0"/>
          </a:p>
        </p:txBody>
      </p:sp>
    </p:spTree>
    <p:extLst>
      <p:ext uri="{BB962C8B-B14F-4D97-AF65-F5344CB8AC3E}">
        <p14:creationId xmlns:p14="http://schemas.microsoft.com/office/powerpoint/2010/main" val="15517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CA9EB-ED71-4335-8594-A5A75B7C6F3D}"/>
              </a:ext>
            </a:extLst>
          </p:cNvPr>
          <p:cNvSpPr>
            <a:spLocks noGrp="1"/>
          </p:cNvSpPr>
          <p:nvPr>
            <p:ph type="title"/>
          </p:nvPr>
        </p:nvSpPr>
        <p:spPr/>
        <p:txBody>
          <a:bodyPr/>
          <a:lstStyle/>
          <a:p>
            <a:r>
              <a:rPr lang="zh-CN" altLang="en-US" dirty="0"/>
              <a:t>值函数迭代算法的值函数更新</a:t>
            </a:r>
          </a:p>
        </p:txBody>
      </p:sp>
      <p:sp>
        <p:nvSpPr>
          <p:cNvPr id="9" name="灯片编号占位符 8"/>
          <p:cNvSpPr>
            <a:spLocks noGrp="1"/>
          </p:cNvSpPr>
          <p:nvPr>
            <p:ph type="sldNum" sz="quarter" idx="4"/>
          </p:nvPr>
        </p:nvSpPr>
        <p:spPr/>
        <p:txBody>
          <a:bodyPr/>
          <a:lstStyle/>
          <a:p>
            <a:r>
              <a:rPr lang="zh-CN" altLang="en-US"/>
              <a:t>第</a:t>
            </a:r>
            <a:fld id="{A7EB049D-2BDA-4100-846B-C83E7A7D8094}" type="slidenum">
              <a:rPr lang="zh-CN" altLang="en-US" smtClean="0"/>
              <a:pPr/>
              <a:t>22</a:t>
            </a:fld>
            <a:r>
              <a:rPr lang="zh-CN" altLang="en-US"/>
              <a:t>页</a:t>
            </a:r>
            <a:endParaRPr lang="zh-CN"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0A34572-9CF5-45CB-835C-6867B20A3AD0}"/>
                  </a:ext>
                </a:extLst>
              </p:cNvPr>
              <p:cNvSpPr/>
              <p:nvPr/>
            </p:nvSpPr>
            <p:spPr>
              <a:xfrm>
                <a:off x="3160004" y="2882552"/>
                <a:ext cx="5023692" cy="8871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sz="2100" b="1" i="1">
                              <a:solidFill>
                                <a:srgbClr val="FF0000"/>
                              </a:solidFill>
                              <a:latin typeface="Cambria Math" panose="02040503050406030204" pitchFamily="18" charset="0"/>
                            </a:rPr>
                          </m:ctrlPr>
                        </m:limLowPr>
                        <m:e>
                          <m:r>
                            <a:rPr lang="en-US" altLang="zh-CN" sz="2100" b="1">
                              <a:solidFill>
                                <a:srgbClr val="00B0F0"/>
                              </a:solidFill>
                              <a:latin typeface="Cambria Math" panose="02040503050406030204" pitchFamily="18" charset="0"/>
                            </a:rPr>
                            <m:t>=</m:t>
                          </m:r>
                          <m:r>
                            <a:rPr lang="zh-CN" altLang="en-US" sz="2100" b="1">
                              <a:solidFill>
                                <a:srgbClr val="FF0000"/>
                              </a:solidFill>
                              <a:latin typeface="Cambria Math" panose="02040503050406030204" pitchFamily="18" charset="0"/>
                            </a:rPr>
                            <m:t>𝐦𝐚𝐱</m:t>
                          </m:r>
                        </m:e>
                        <m:lim>
                          <m:r>
                            <a:rPr lang="en-US" altLang="zh-CN" sz="2100" b="1" i="1">
                              <a:solidFill>
                                <a:srgbClr val="FF0000"/>
                              </a:solidFill>
                              <a:latin typeface="Cambria Math" panose="02040503050406030204" pitchFamily="18" charset="0"/>
                            </a:rPr>
                            <m:t>      </m:t>
                          </m:r>
                          <m:r>
                            <a:rPr lang="en-US" altLang="zh-CN" sz="2100" b="1" i="1">
                              <a:solidFill>
                                <a:srgbClr val="FF0000"/>
                              </a:solidFill>
                              <a:latin typeface="Cambria Math" panose="02040503050406030204" pitchFamily="18" charset="0"/>
                            </a:rPr>
                            <m:t>𝒂</m:t>
                          </m:r>
                        </m:lim>
                      </m:limLow>
                      <m:nary>
                        <m:naryPr>
                          <m:chr m:val="∑"/>
                          <m:limLoc m:val="undOvr"/>
                          <m:grow m:val="on"/>
                          <m:supHide m:val="on"/>
                          <m:ctrlPr>
                            <a:rPr lang="zh-CN" altLang="en-US" sz="2100" b="1" i="1">
                              <a:latin typeface="Cambria Math" panose="02040503050406030204" pitchFamily="18" charset="0"/>
                            </a:rPr>
                          </m:ctrlPr>
                        </m:naryPr>
                        <m:sub>
                          <m:sSup>
                            <m:sSupPr>
                              <m:ctrlPr>
                                <a:rPr lang="zh-CN" altLang="en-US" sz="2100" b="1" i="1">
                                  <a:latin typeface="Cambria Math" panose="02040503050406030204" pitchFamily="18" charset="0"/>
                                </a:rPr>
                              </m:ctrlPr>
                            </m:sSupPr>
                            <m:e>
                              <m:r>
                                <a:rPr lang="zh-CN" altLang="en-US" sz="2100" b="1" i="1">
                                  <a:latin typeface="Cambria Math" panose="02040503050406030204" pitchFamily="18" charset="0"/>
                                </a:rPr>
                                <m:t>𝒔</m:t>
                              </m:r>
                            </m:e>
                            <m:sup>
                              <m:r>
                                <a:rPr lang="zh-CN" altLang="en-US" sz="2100" b="1">
                                  <a:latin typeface="Cambria Math" panose="02040503050406030204" pitchFamily="18" charset="0"/>
                                </a:rPr>
                                <m:t>′</m:t>
                              </m:r>
                            </m:sup>
                          </m:sSup>
                          <m:r>
                            <a:rPr lang="zh-CN" altLang="en-US" sz="2100" b="1" i="1">
                              <a:latin typeface="Cambria Math" panose="02040503050406030204" pitchFamily="18" charset="0"/>
                            </a:rPr>
                            <m:t>𝒓</m:t>
                          </m:r>
                        </m:sub>
                        <m:sup/>
                        <m:e>
                          <m:r>
                            <a:rPr lang="zh-CN" altLang="en-US" sz="2100" b="1" i="1">
                              <a:latin typeface="Cambria Math" panose="02040503050406030204" pitchFamily="18" charset="0"/>
                            </a:rPr>
                            <m:t>𝒑</m:t>
                          </m:r>
                          <m:d>
                            <m:dPr>
                              <m:ctrlPr>
                                <a:rPr lang="zh-CN" altLang="en-US" sz="2100" b="1" i="1">
                                  <a:latin typeface="Cambria Math" panose="02040503050406030204" pitchFamily="18" charset="0"/>
                                </a:rPr>
                              </m:ctrlPr>
                            </m:dPr>
                            <m:e>
                              <m:sSup>
                                <m:sSupPr>
                                  <m:ctrlPr>
                                    <a:rPr lang="zh-CN" altLang="en-US" sz="2100" b="1" i="1">
                                      <a:latin typeface="Cambria Math" panose="02040503050406030204" pitchFamily="18" charset="0"/>
                                    </a:rPr>
                                  </m:ctrlPr>
                                </m:sSupPr>
                                <m:e>
                                  <m:r>
                                    <a:rPr lang="zh-CN" altLang="en-US" sz="2100" b="1" i="1">
                                      <a:latin typeface="Cambria Math" panose="02040503050406030204" pitchFamily="18" charset="0"/>
                                    </a:rPr>
                                    <m:t>𝒔</m:t>
                                  </m:r>
                                </m:e>
                                <m:sup>
                                  <m:r>
                                    <a:rPr lang="zh-CN" altLang="en-US" sz="2100" b="1">
                                      <a:latin typeface="Cambria Math" panose="02040503050406030204" pitchFamily="18" charset="0"/>
                                    </a:rPr>
                                    <m:t>′</m:t>
                                  </m:r>
                                </m:sup>
                              </m:sSup>
                              <m:r>
                                <a:rPr lang="zh-CN" altLang="en-US" sz="2100" b="1">
                                  <a:latin typeface="Cambria Math" panose="02040503050406030204" pitchFamily="18" charset="0"/>
                                </a:rPr>
                                <m:t>,</m:t>
                              </m:r>
                              <m:r>
                                <a:rPr lang="zh-CN" altLang="en-US" sz="2100" b="1" i="1">
                                  <a:latin typeface="Cambria Math" panose="02040503050406030204" pitchFamily="18" charset="0"/>
                                </a:rPr>
                                <m:t>𝒓</m:t>
                              </m:r>
                            </m:e>
                            <m:e>
                              <m:r>
                                <a:rPr lang="zh-CN" altLang="en-US" sz="2100" b="1" i="1">
                                  <a:latin typeface="Cambria Math" panose="02040503050406030204" pitchFamily="18" charset="0"/>
                                </a:rPr>
                                <m:t>𝒔</m:t>
                              </m:r>
                              <m:r>
                                <a:rPr lang="zh-CN" altLang="en-US" sz="2100" b="1">
                                  <a:latin typeface="Cambria Math" panose="02040503050406030204" pitchFamily="18" charset="0"/>
                                </a:rPr>
                                <m:t>,</m:t>
                              </m:r>
                              <m:r>
                                <a:rPr lang="zh-CN" altLang="en-US" sz="2100" b="1" i="1">
                                  <a:latin typeface="Cambria Math" panose="02040503050406030204" pitchFamily="18" charset="0"/>
                                </a:rPr>
                                <m:t>𝒂</m:t>
                              </m:r>
                            </m:e>
                          </m:d>
                          <m:r>
                            <a:rPr lang="en-US" altLang="zh-CN" sz="2100" b="1" i="1">
                              <a:latin typeface="Cambria Math" panose="02040503050406030204" pitchFamily="18" charset="0"/>
                            </a:rPr>
                            <m:t>[</m:t>
                          </m:r>
                          <m:r>
                            <a:rPr lang="zh-CN" altLang="en-US" sz="2100" b="1" i="1">
                              <a:latin typeface="Cambria Math" panose="02040503050406030204" pitchFamily="18" charset="0"/>
                            </a:rPr>
                            <m:t>𝒓</m:t>
                          </m:r>
                          <m:r>
                            <a:rPr lang="zh-CN" altLang="en-US" sz="2100" b="1">
                              <a:latin typeface="Cambria Math" panose="02040503050406030204" pitchFamily="18" charset="0"/>
                            </a:rPr>
                            <m:t>+</m:t>
                          </m:r>
                          <m:r>
                            <a:rPr lang="zh-CN" altLang="en-US" sz="2100" b="1" i="1">
                              <a:latin typeface="Cambria Math" panose="02040503050406030204" pitchFamily="18" charset="0"/>
                            </a:rPr>
                            <m:t>𝜸</m:t>
                          </m:r>
                          <m:sSub>
                            <m:sSubPr>
                              <m:ctrlPr>
                                <a:rPr lang="zh-CN" altLang="en-US" sz="2100" b="1" i="1">
                                  <a:solidFill>
                                    <a:srgbClr val="FF0000"/>
                                  </a:solidFill>
                                  <a:latin typeface="Cambria Math" panose="02040503050406030204" pitchFamily="18" charset="0"/>
                                </a:rPr>
                              </m:ctrlPr>
                            </m:sSubPr>
                            <m:e>
                              <m:r>
                                <a:rPr lang="zh-CN" altLang="en-US" sz="2100" b="1" i="1">
                                  <a:solidFill>
                                    <a:srgbClr val="FF0000"/>
                                  </a:solidFill>
                                  <a:latin typeface="Cambria Math" panose="02040503050406030204" pitchFamily="18" charset="0"/>
                                </a:rPr>
                                <m:t>𝒗</m:t>
                              </m:r>
                            </m:e>
                            <m:sub>
                              <m:r>
                                <a:rPr lang="en-US" altLang="zh-CN" sz="2100" b="1" i="1">
                                  <a:solidFill>
                                    <a:srgbClr val="FF0000"/>
                                  </a:solidFill>
                                  <a:latin typeface="Cambria Math" panose="02040503050406030204" pitchFamily="18" charset="0"/>
                                </a:rPr>
                                <m:t>𝒌</m:t>
                              </m:r>
                            </m:sub>
                          </m:sSub>
                          <m:d>
                            <m:dPr>
                              <m:ctrlPr>
                                <a:rPr lang="zh-CN" altLang="en-US" sz="2100" b="1" i="1">
                                  <a:solidFill>
                                    <a:srgbClr val="FF0000"/>
                                  </a:solidFill>
                                  <a:latin typeface="Cambria Math" panose="02040503050406030204" pitchFamily="18" charset="0"/>
                                </a:rPr>
                              </m:ctrlPr>
                            </m:dPr>
                            <m:e>
                              <m:sSup>
                                <m:sSupPr>
                                  <m:ctrlPr>
                                    <a:rPr lang="zh-CN" altLang="en-US" sz="2100" b="1" i="1">
                                      <a:solidFill>
                                        <a:srgbClr val="FF0000"/>
                                      </a:solidFill>
                                      <a:latin typeface="Cambria Math" panose="02040503050406030204" pitchFamily="18" charset="0"/>
                                    </a:rPr>
                                  </m:ctrlPr>
                                </m:sSupPr>
                                <m:e>
                                  <m:r>
                                    <a:rPr lang="zh-CN" altLang="en-US" sz="2100" b="1" i="1">
                                      <a:solidFill>
                                        <a:srgbClr val="FF0000"/>
                                      </a:solidFill>
                                      <a:latin typeface="Cambria Math" panose="02040503050406030204" pitchFamily="18" charset="0"/>
                                    </a:rPr>
                                    <m:t>𝒔</m:t>
                                  </m:r>
                                </m:e>
                                <m:sup>
                                  <m:r>
                                    <a:rPr lang="zh-CN" altLang="en-US" sz="2100" b="1">
                                      <a:solidFill>
                                        <a:srgbClr val="FF0000"/>
                                      </a:solidFill>
                                      <a:latin typeface="Cambria Math" panose="02040503050406030204" pitchFamily="18" charset="0"/>
                                    </a:rPr>
                                    <m:t>′</m:t>
                                  </m:r>
                                </m:sup>
                              </m:sSup>
                            </m:e>
                          </m:d>
                          <m:r>
                            <a:rPr lang="en-US" altLang="zh-CN" sz="2100" b="1" i="1">
                              <a:latin typeface="Cambria Math" panose="02040503050406030204" pitchFamily="18" charset="0"/>
                            </a:rPr>
                            <m:t>]</m:t>
                          </m:r>
                        </m:e>
                      </m:nary>
                    </m:oMath>
                  </m:oMathPara>
                </a14:m>
                <a:endParaRPr lang="zh-CN" altLang="en-US" sz="2100" dirty="0"/>
              </a:p>
            </p:txBody>
          </p:sp>
        </mc:Choice>
        <mc:Fallback xmlns="">
          <p:sp>
            <p:nvSpPr>
              <p:cNvPr id="4" name="矩形 3">
                <a:extLst>
                  <a:ext uri="{FF2B5EF4-FFF2-40B4-BE49-F238E27FC236}">
                    <a16:creationId xmlns:a16="http://schemas.microsoft.com/office/drawing/2014/main" id="{40A34572-9CF5-45CB-835C-6867B20A3AD0}"/>
                  </a:ext>
                </a:extLst>
              </p:cNvPr>
              <p:cNvSpPr>
                <a:spLocks noRot="1" noChangeAspect="1" noMove="1" noResize="1" noEditPoints="1" noAdjustHandles="1" noChangeArrowheads="1" noChangeShapeType="1" noTextEdit="1"/>
              </p:cNvSpPr>
              <p:nvPr/>
            </p:nvSpPr>
            <p:spPr>
              <a:xfrm>
                <a:off x="3160004" y="2882552"/>
                <a:ext cx="5023692" cy="887166"/>
              </a:xfrm>
              <a:prstGeom prst="rect">
                <a:avLst/>
              </a:prstGeom>
              <a:blipFill>
                <a:blip r:embed="rId3"/>
                <a:stretch>
                  <a:fillRect/>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169D4076-11BB-4B01-8971-0FB3357D11C8}"/>
              </a:ext>
            </a:extLst>
          </p:cNvPr>
          <p:cNvSpPr/>
          <p:nvPr/>
        </p:nvSpPr>
        <p:spPr>
          <a:xfrm>
            <a:off x="2249204" y="2440264"/>
            <a:ext cx="1107520" cy="415498"/>
          </a:xfrm>
          <a:prstGeom prst="rect">
            <a:avLst/>
          </a:prstGeom>
        </p:spPr>
        <p:txBody>
          <a:bodyPr wrap="square">
            <a:spAutoFit/>
          </a:bodyPr>
          <a:lstStyle/>
          <a:p>
            <a:endParaRPr lang="en-US" altLang="zh-CN" sz="2100" b="1" dirty="0">
              <a:solidFill>
                <a:srgbClr val="00B0F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2E476DE6-DA0E-4D40-9B8E-21F7229E4D5F}"/>
                  </a:ext>
                </a:extLst>
              </p:cNvPr>
              <p:cNvSpPr/>
              <p:nvPr/>
            </p:nvSpPr>
            <p:spPr>
              <a:xfrm>
                <a:off x="2249204" y="2498104"/>
                <a:ext cx="6909486" cy="5149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100" b="1" i="1">
                              <a:latin typeface="Cambria Math" panose="02040503050406030204" pitchFamily="18" charset="0"/>
                            </a:rPr>
                          </m:ctrlPr>
                        </m:sSubPr>
                        <m:e>
                          <m:r>
                            <a:rPr lang="zh-CN" altLang="en-US" sz="2100" b="1" i="1">
                              <a:latin typeface="Cambria Math" panose="02040503050406030204" pitchFamily="18" charset="0"/>
                            </a:rPr>
                            <m:t>𝒗</m:t>
                          </m:r>
                        </m:e>
                        <m:sub>
                          <m:r>
                            <a:rPr lang="en-US" altLang="zh-CN" sz="2100" b="1" i="1">
                              <a:solidFill>
                                <a:srgbClr val="00B0F0"/>
                              </a:solidFill>
                              <a:latin typeface="Cambria Math" panose="02040503050406030204" pitchFamily="18" charset="0"/>
                            </a:rPr>
                            <m:t>𝒌</m:t>
                          </m:r>
                          <m:r>
                            <a:rPr lang="en-US" altLang="zh-CN" sz="2100" b="1" i="1">
                              <a:solidFill>
                                <a:srgbClr val="00B0F0"/>
                              </a:solidFill>
                              <a:latin typeface="Cambria Math" panose="02040503050406030204" pitchFamily="18" charset="0"/>
                            </a:rPr>
                            <m:t>+</m:t>
                          </m:r>
                          <m:r>
                            <a:rPr lang="en-US" altLang="zh-CN" sz="2100" b="1" i="1">
                              <a:solidFill>
                                <a:srgbClr val="00B0F0"/>
                              </a:solidFill>
                              <a:latin typeface="Cambria Math" panose="02040503050406030204" pitchFamily="18" charset="0"/>
                            </a:rPr>
                            <m:t>𝟏</m:t>
                          </m:r>
                        </m:sub>
                      </m:sSub>
                      <m:d>
                        <m:dPr>
                          <m:ctrlPr>
                            <a:rPr lang="zh-CN" altLang="en-US" sz="2100" b="1" i="1">
                              <a:solidFill>
                                <a:srgbClr val="00B0F0"/>
                              </a:solidFill>
                              <a:latin typeface="Cambria Math" panose="02040503050406030204" pitchFamily="18" charset="0"/>
                            </a:rPr>
                          </m:ctrlPr>
                        </m:dPr>
                        <m:e>
                          <m:r>
                            <a:rPr lang="zh-CN" altLang="en-US" sz="2100" b="1" i="1">
                              <a:solidFill>
                                <a:srgbClr val="FF0000"/>
                              </a:solidFill>
                              <a:latin typeface="Cambria Math" panose="02040503050406030204" pitchFamily="18" charset="0"/>
                            </a:rPr>
                            <m:t>𝒔</m:t>
                          </m:r>
                        </m:e>
                      </m:d>
                      <m:r>
                        <a:rPr lang="zh-CN" altLang="en-US" sz="2100" b="1" i="1">
                          <a:solidFill>
                            <a:srgbClr val="00B0F0"/>
                          </a:solidFill>
                          <a:latin typeface="Cambria Math" panose="02040503050406030204" pitchFamily="18" charset="0"/>
                        </a:rPr>
                        <m:t>≐</m:t>
                      </m:r>
                      <m:sSub>
                        <m:sSubPr>
                          <m:ctrlPr>
                            <a:rPr lang="zh-CN" altLang="en-US" sz="2100" b="1" i="1">
                              <a:solidFill>
                                <a:srgbClr val="FF0000"/>
                              </a:solidFill>
                              <a:latin typeface="Cambria Math" panose="02040503050406030204" pitchFamily="18" charset="0"/>
                            </a:rPr>
                          </m:ctrlPr>
                        </m:sSubPr>
                        <m:e>
                          <m:limLow>
                            <m:limLowPr>
                              <m:ctrlPr>
                                <a:rPr lang="zh-CN" altLang="en-US" sz="2100" b="1" i="1">
                                  <a:solidFill>
                                    <a:srgbClr val="FF0000"/>
                                  </a:solidFill>
                                  <a:latin typeface="Cambria Math" panose="02040503050406030204" pitchFamily="18" charset="0"/>
                                </a:rPr>
                              </m:ctrlPr>
                            </m:limLowPr>
                            <m:e>
                              <m:r>
                                <a:rPr lang="zh-CN" altLang="en-US" sz="2100" b="1">
                                  <a:solidFill>
                                    <a:srgbClr val="FF0000"/>
                                  </a:solidFill>
                                  <a:latin typeface="Cambria Math" panose="02040503050406030204" pitchFamily="18" charset="0"/>
                                </a:rPr>
                                <m:t>𝐦𝐚𝐱</m:t>
                              </m:r>
                            </m:e>
                            <m:lim>
                              <m:r>
                                <a:rPr lang="en-US" altLang="zh-CN" sz="2100" b="1" i="1">
                                  <a:solidFill>
                                    <a:srgbClr val="FF0000"/>
                                  </a:solidFill>
                                  <a:latin typeface="Cambria Math" panose="02040503050406030204" pitchFamily="18" charset="0"/>
                                </a:rPr>
                                <m:t>𝒂</m:t>
                              </m:r>
                            </m:lim>
                          </m:limLow>
                          <m:r>
                            <a:rPr lang="en-US" altLang="zh-CN" sz="2100" b="1">
                              <a:solidFill>
                                <a:srgbClr val="FF0000"/>
                              </a:solidFill>
                              <a:latin typeface="Cambria Math" panose="02040503050406030204" pitchFamily="18" charset="0"/>
                            </a:rPr>
                            <m:t> </m:t>
                          </m:r>
                          <m:r>
                            <a:rPr lang="zh-CN" altLang="en-US" sz="2100" b="1">
                              <a:solidFill>
                                <a:srgbClr val="00B0F0"/>
                              </a:solidFill>
                              <a:latin typeface="Cambria Math" panose="02040503050406030204" pitchFamily="18" charset="0"/>
                            </a:rPr>
                            <m:t>𝔼</m:t>
                          </m:r>
                        </m:e>
                        <m:sub>
                          <m:r>
                            <a:rPr lang="zh-CN" altLang="en-US" sz="2100" b="1" i="1">
                              <a:solidFill>
                                <a:srgbClr val="00B0F0"/>
                              </a:solidFill>
                              <a:latin typeface="Cambria Math" panose="02040503050406030204" pitchFamily="18" charset="0"/>
                            </a:rPr>
                            <m:t>𝝅</m:t>
                          </m:r>
                          <m:r>
                            <a:rPr lang="en-US" altLang="zh-CN" sz="2100" b="1" i="1">
                              <a:solidFill>
                                <a:srgbClr val="00B0F0"/>
                              </a:solidFill>
                              <a:latin typeface="Cambria Math" panose="02040503050406030204" pitchFamily="18" charset="0"/>
                            </a:rPr>
                            <m:t>∗</m:t>
                          </m:r>
                        </m:sub>
                      </m:sSub>
                      <m:r>
                        <a:rPr lang="en-US" altLang="zh-CN" sz="2100" b="1" i="1">
                          <a:solidFill>
                            <a:srgbClr val="00B0F0"/>
                          </a:solidFill>
                          <a:latin typeface="Cambria Math" panose="02040503050406030204" pitchFamily="18" charset="0"/>
                        </a:rPr>
                        <m:t>[</m:t>
                      </m:r>
                      <m:sSub>
                        <m:sSubPr>
                          <m:ctrlPr>
                            <a:rPr lang="zh-CN" altLang="en-US" sz="2100" b="1" i="1">
                              <a:solidFill>
                                <a:srgbClr val="FF0000"/>
                              </a:solidFill>
                              <a:latin typeface="Cambria Math" panose="02040503050406030204" pitchFamily="18" charset="0"/>
                            </a:rPr>
                          </m:ctrlPr>
                        </m:sSubPr>
                        <m:e>
                          <m:r>
                            <a:rPr lang="en-US" altLang="zh-CN" sz="2100" b="1" i="1">
                              <a:solidFill>
                                <a:srgbClr val="FF0000"/>
                              </a:solidFill>
                              <a:latin typeface="Cambria Math" panose="02040503050406030204" pitchFamily="18" charset="0"/>
                            </a:rPr>
                            <m:t>𝑹</m:t>
                          </m:r>
                        </m:e>
                        <m:sub>
                          <m:r>
                            <a:rPr lang="zh-CN" altLang="en-US" sz="2100" b="1" i="1">
                              <a:solidFill>
                                <a:srgbClr val="FF0000"/>
                              </a:solidFill>
                              <a:latin typeface="Cambria Math" panose="02040503050406030204" pitchFamily="18" charset="0"/>
                            </a:rPr>
                            <m:t>𝒕</m:t>
                          </m:r>
                          <m:r>
                            <a:rPr lang="en-US" altLang="zh-CN" sz="2100" b="1" i="1">
                              <a:solidFill>
                                <a:srgbClr val="FF0000"/>
                              </a:solidFill>
                              <a:latin typeface="Cambria Math" panose="02040503050406030204" pitchFamily="18" charset="0"/>
                            </a:rPr>
                            <m:t>+</m:t>
                          </m:r>
                          <m:r>
                            <a:rPr lang="en-US" altLang="zh-CN" sz="2100" b="1" i="1">
                              <a:solidFill>
                                <a:srgbClr val="FF0000"/>
                              </a:solidFill>
                              <a:latin typeface="Cambria Math" panose="02040503050406030204" pitchFamily="18" charset="0"/>
                            </a:rPr>
                            <m:t>𝟏</m:t>
                          </m:r>
                        </m:sub>
                      </m:sSub>
                      <m:r>
                        <a:rPr lang="en-US" altLang="zh-CN" sz="2100" b="1" i="1">
                          <a:solidFill>
                            <a:srgbClr val="FF0000"/>
                          </a:solidFill>
                          <a:latin typeface="Cambria Math" panose="02040503050406030204" pitchFamily="18" charset="0"/>
                        </a:rPr>
                        <m:t>+</m:t>
                      </m:r>
                      <m:r>
                        <a:rPr lang="zh-CN" altLang="en-US" sz="2100" b="1" i="1">
                          <a:solidFill>
                            <a:srgbClr val="FF0000"/>
                          </a:solidFill>
                          <a:latin typeface="Cambria Math" panose="02040503050406030204" pitchFamily="18" charset="0"/>
                        </a:rPr>
                        <m:t>𝜸</m:t>
                      </m:r>
                      <m:sSub>
                        <m:sSubPr>
                          <m:ctrlPr>
                            <a:rPr lang="zh-CN" altLang="en-US" sz="2100" b="1" i="1">
                              <a:solidFill>
                                <a:srgbClr val="FF0000"/>
                              </a:solidFill>
                              <a:latin typeface="Cambria Math" panose="02040503050406030204" pitchFamily="18" charset="0"/>
                            </a:rPr>
                          </m:ctrlPr>
                        </m:sSubPr>
                        <m:e>
                          <m:r>
                            <a:rPr lang="zh-CN" altLang="en-US" sz="2100" b="1" i="1">
                              <a:solidFill>
                                <a:srgbClr val="FF0000"/>
                              </a:solidFill>
                              <a:latin typeface="Cambria Math" panose="02040503050406030204" pitchFamily="18" charset="0"/>
                            </a:rPr>
                            <m:t>𝒗</m:t>
                          </m:r>
                        </m:e>
                        <m:sub>
                          <m:r>
                            <a:rPr lang="en-US" altLang="zh-CN" sz="2100" b="1" i="1">
                              <a:solidFill>
                                <a:srgbClr val="FF0000"/>
                              </a:solidFill>
                              <a:latin typeface="Cambria Math" panose="02040503050406030204" pitchFamily="18" charset="0"/>
                            </a:rPr>
                            <m:t>𝒌</m:t>
                          </m:r>
                        </m:sub>
                      </m:sSub>
                      <m:d>
                        <m:dPr>
                          <m:ctrlPr>
                            <a:rPr lang="zh-CN" altLang="en-US" sz="2100" b="1" i="1">
                              <a:solidFill>
                                <a:srgbClr val="FF0000"/>
                              </a:solidFill>
                              <a:latin typeface="Cambria Math" panose="02040503050406030204" pitchFamily="18" charset="0"/>
                            </a:rPr>
                          </m:ctrlPr>
                        </m:dPr>
                        <m:e>
                          <m:sSub>
                            <m:sSubPr>
                              <m:ctrlPr>
                                <a:rPr lang="en-US" altLang="zh-CN" sz="2100" b="1" i="1">
                                  <a:solidFill>
                                    <a:srgbClr val="FF0000"/>
                                  </a:solidFill>
                                  <a:latin typeface="Cambria Math" panose="02040503050406030204" pitchFamily="18" charset="0"/>
                                </a:rPr>
                              </m:ctrlPr>
                            </m:sSubPr>
                            <m:e>
                              <m:r>
                                <a:rPr lang="en-US" altLang="zh-CN" sz="2100" b="1" i="1">
                                  <a:solidFill>
                                    <a:srgbClr val="FF0000"/>
                                  </a:solidFill>
                                  <a:latin typeface="Cambria Math" panose="02040503050406030204" pitchFamily="18" charset="0"/>
                                </a:rPr>
                                <m:t>𝒔</m:t>
                              </m:r>
                            </m:e>
                            <m:sub>
                              <m:r>
                                <a:rPr lang="en-US" altLang="zh-CN" sz="2100" b="1" i="1">
                                  <a:solidFill>
                                    <a:srgbClr val="FF0000"/>
                                  </a:solidFill>
                                  <a:latin typeface="Cambria Math" panose="02040503050406030204" pitchFamily="18" charset="0"/>
                                </a:rPr>
                                <m:t>𝒌</m:t>
                              </m:r>
                              <m:r>
                                <a:rPr lang="en-US" altLang="zh-CN" sz="2100" b="1" i="1">
                                  <a:solidFill>
                                    <a:srgbClr val="FF0000"/>
                                  </a:solidFill>
                                  <a:latin typeface="Cambria Math" panose="02040503050406030204" pitchFamily="18" charset="0"/>
                                </a:rPr>
                                <m:t>+</m:t>
                              </m:r>
                              <m:r>
                                <a:rPr lang="en-US" altLang="zh-CN" sz="2100" b="1" i="1">
                                  <a:solidFill>
                                    <a:srgbClr val="FF0000"/>
                                  </a:solidFill>
                                  <a:latin typeface="Cambria Math" panose="02040503050406030204" pitchFamily="18" charset="0"/>
                                </a:rPr>
                                <m:t>𝟏</m:t>
                              </m:r>
                            </m:sub>
                          </m:sSub>
                        </m:e>
                      </m:d>
                      <m:r>
                        <a:rPr lang="en-US" altLang="zh-CN" sz="2100" b="1" i="1">
                          <a:solidFill>
                            <a:srgbClr val="FF0000"/>
                          </a:solidFill>
                          <a:latin typeface="Cambria Math" panose="02040503050406030204" pitchFamily="18" charset="0"/>
                        </a:rPr>
                        <m:t>|</m:t>
                      </m:r>
                      <m:sSub>
                        <m:sSubPr>
                          <m:ctrlPr>
                            <a:rPr lang="zh-CN" altLang="en-US" sz="2100" b="1" i="1">
                              <a:solidFill>
                                <a:srgbClr val="FF0000"/>
                              </a:solidFill>
                              <a:latin typeface="Cambria Math" panose="02040503050406030204" pitchFamily="18" charset="0"/>
                            </a:rPr>
                          </m:ctrlPr>
                        </m:sSubPr>
                        <m:e>
                          <m:r>
                            <a:rPr lang="zh-CN" altLang="en-US" sz="2100" b="1" i="1">
                              <a:solidFill>
                                <a:srgbClr val="FF0000"/>
                              </a:solidFill>
                              <a:latin typeface="Cambria Math" panose="02040503050406030204" pitchFamily="18" charset="0"/>
                            </a:rPr>
                            <m:t>𝑺</m:t>
                          </m:r>
                        </m:e>
                        <m:sub>
                          <m:r>
                            <a:rPr lang="zh-CN" altLang="en-US" sz="2100" b="1" i="1">
                              <a:solidFill>
                                <a:srgbClr val="FF0000"/>
                              </a:solidFill>
                              <a:latin typeface="Cambria Math" panose="02040503050406030204" pitchFamily="18" charset="0"/>
                            </a:rPr>
                            <m:t>𝒕</m:t>
                          </m:r>
                        </m:sub>
                      </m:sSub>
                      <m:r>
                        <a:rPr lang="zh-CN" altLang="en-US" sz="2100" b="1">
                          <a:solidFill>
                            <a:srgbClr val="FF0000"/>
                          </a:solidFill>
                          <a:latin typeface="Cambria Math" panose="02040503050406030204" pitchFamily="18" charset="0"/>
                        </a:rPr>
                        <m:t>=</m:t>
                      </m:r>
                      <m:r>
                        <a:rPr lang="en-US" altLang="zh-CN" sz="2100" b="1" i="1">
                          <a:solidFill>
                            <a:srgbClr val="FF0000"/>
                          </a:solidFill>
                          <a:latin typeface="Cambria Math" panose="02040503050406030204" pitchFamily="18" charset="0"/>
                        </a:rPr>
                        <m:t>𝒔</m:t>
                      </m:r>
                      <m:r>
                        <a:rPr lang="en-US" altLang="zh-CN" sz="2100" b="1" i="1">
                          <a:solidFill>
                            <a:srgbClr val="FF0000"/>
                          </a:solidFill>
                          <a:latin typeface="Cambria Math" panose="02040503050406030204" pitchFamily="18" charset="0"/>
                        </a:rPr>
                        <m:t>,</m:t>
                      </m:r>
                      <m:sSub>
                        <m:sSubPr>
                          <m:ctrlPr>
                            <a:rPr lang="zh-CN" altLang="en-US" sz="2100" b="1" i="1">
                              <a:solidFill>
                                <a:srgbClr val="FF0000"/>
                              </a:solidFill>
                              <a:latin typeface="Cambria Math" panose="02040503050406030204" pitchFamily="18" charset="0"/>
                            </a:rPr>
                          </m:ctrlPr>
                        </m:sSubPr>
                        <m:e>
                          <m:r>
                            <a:rPr lang="en-US" altLang="zh-CN" sz="2100" b="1" i="1">
                              <a:solidFill>
                                <a:srgbClr val="FF0000"/>
                              </a:solidFill>
                              <a:latin typeface="Cambria Math" panose="02040503050406030204" pitchFamily="18" charset="0"/>
                            </a:rPr>
                            <m:t>𝑨</m:t>
                          </m:r>
                        </m:e>
                        <m:sub>
                          <m:r>
                            <a:rPr lang="zh-CN" altLang="en-US" sz="2100" b="1" i="1">
                              <a:solidFill>
                                <a:srgbClr val="FF0000"/>
                              </a:solidFill>
                              <a:latin typeface="Cambria Math" panose="02040503050406030204" pitchFamily="18" charset="0"/>
                            </a:rPr>
                            <m:t>𝒕</m:t>
                          </m:r>
                        </m:sub>
                      </m:sSub>
                      <m:r>
                        <a:rPr lang="zh-CN" altLang="en-US" sz="2100" b="1">
                          <a:solidFill>
                            <a:srgbClr val="FF0000"/>
                          </a:solidFill>
                          <a:latin typeface="Cambria Math" panose="02040503050406030204" pitchFamily="18" charset="0"/>
                        </a:rPr>
                        <m:t>=</m:t>
                      </m:r>
                      <m:r>
                        <a:rPr lang="en-US" altLang="zh-CN" sz="2100" b="1" i="1">
                          <a:solidFill>
                            <a:srgbClr val="FF0000"/>
                          </a:solidFill>
                          <a:latin typeface="Cambria Math" panose="02040503050406030204" pitchFamily="18" charset="0"/>
                        </a:rPr>
                        <m:t>𝒂</m:t>
                      </m:r>
                      <m:r>
                        <a:rPr lang="en-US" altLang="zh-CN" sz="2100" b="1" i="1">
                          <a:solidFill>
                            <a:srgbClr val="00B0F0"/>
                          </a:solidFill>
                          <a:latin typeface="Cambria Math" panose="02040503050406030204" pitchFamily="18" charset="0"/>
                        </a:rPr>
                        <m:t>]</m:t>
                      </m:r>
                    </m:oMath>
                  </m:oMathPara>
                </a14:m>
                <a:endParaRPr lang="zh-CN" altLang="en-US" sz="2100" dirty="0"/>
              </a:p>
            </p:txBody>
          </p:sp>
        </mc:Choice>
        <mc:Fallback xmlns="">
          <p:sp>
            <p:nvSpPr>
              <p:cNvPr id="6" name="矩形 5">
                <a:extLst>
                  <a:ext uri="{FF2B5EF4-FFF2-40B4-BE49-F238E27FC236}">
                    <a16:creationId xmlns:a16="http://schemas.microsoft.com/office/drawing/2014/main" id="{2E476DE6-DA0E-4D40-9B8E-21F7229E4D5F}"/>
                  </a:ext>
                </a:extLst>
              </p:cNvPr>
              <p:cNvSpPr>
                <a:spLocks noRot="1" noChangeAspect="1" noMove="1" noResize="1" noEditPoints="1" noAdjustHandles="1" noChangeArrowheads="1" noChangeShapeType="1" noTextEdit="1"/>
              </p:cNvSpPr>
              <p:nvPr/>
            </p:nvSpPr>
            <p:spPr>
              <a:xfrm>
                <a:off x="2249204" y="2498104"/>
                <a:ext cx="6909486" cy="514949"/>
              </a:xfrm>
              <a:prstGeom prst="rect">
                <a:avLst/>
              </a:prstGeom>
              <a:blipFill>
                <a:blip r:embed="rId4"/>
                <a:stretch>
                  <a:fillRect b="-11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EAF7E127-9F22-4ABB-8B73-332EAAB5921A}"/>
                  </a:ext>
                </a:extLst>
              </p:cNvPr>
              <p:cNvSpPr/>
              <p:nvPr/>
            </p:nvSpPr>
            <p:spPr>
              <a:xfrm>
                <a:off x="1679735" y="2055816"/>
                <a:ext cx="1236813" cy="415498"/>
              </a:xfrm>
              <a:prstGeom prst="rect">
                <a:avLst/>
              </a:prstGeom>
            </p:spPr>
            <p:txBody>
              <a:bodyPr wrap="none">
                <a:spAutoFit/>
              </a:bodyPr>
              <a:lstStyle/>
              <a:p>
                <a14:m>
                  <m:oMath xmlns:m="http://schemas.openxmlformats.org/officeDocument/2006/math">
                    <m:r>
                      <a:rPr lang="en-US" altLang="zh-CN" sz="2100" b="1" i="1">
                        <a:latin typeface="Cambria Math" panose="02040503050406030204" pitchFamily="18" charset="0"/>
                        <a:ea typeface="Cambria Math" panose="02040503050406030204" pitchFamily="18" charset="0"/>
                      </a:rPr>
                      <m:t>∀</m:t>
                    </m:r>
                    <m:r>
                      <a:rPr lang="en-US" altLang="zh-CN" sz="2100" b="1" i="1">
                        <a:latin typeface="Cambria Math" panose="02040503050406030204" pitchFamily="18" charset="0"/>
                        <a:ea typeface="Cambria Math" panose="02040503050406030204" pitchFamily="18" charset="0"/>
                      </a:rPr>
                      <m:t>𝒔</m:t>
                    </m:r>
                    <m:r>
                      <a:rPr lang="en-US" altLang="zh-CN" sz="2100" b="1" i="1">
                        <a:latin typeface="Cambria Math" panose="02040503050406030204" pitchFamily="18" charset="0"/>
                        <a:ea typeface="Cambria Math" panose="02040503050406030204" pitchFamily="18" charset="0"/>
                      </a:rPr>
                      <m:t>∈</m:t>
                    </m:r>
                    <m:r>
                      <a:rPr lang="zh-CN" altLang="en-US" sz="2100" b="1" i="1">
                        <a:latin typeface="Cambria Math" panose="02040503050406030204" pitchFamily="18" charset="0"/>
                        <a:ea typeface="Cambria Math" panose="02040503050406030204" pitchFamily="18" charset="0"/>
                      </a:rPr>
                      <m:t>𝓢</m:t>
                    </m:r>
                  </m:oMath>
                </a14:m>
                <a:r>
                  <a:rPr lang="zh-CN" altLang="en-US" sz="2100" dirty="0"/>
                  <a:t>：</a:t>
                </a:r>
              </a:p>
            </p:txBody>
          </p:sp>
        </mc:Choice>
        <mc:Fallback xmlns="">
          <p:sp>
            <p:nvSpPr>
              <p:cNvPr id="7" name="矩形 6">
                <a:extLst>
                  <a:ext uri="{FF2B5EF4-FFF2-40B4-BE49-F238E27FC236}">
                    <a16:creationId xmlns:a16="http://schemas.microsoft.com/office/drawing/2014/main" id="{EAF7E127-9F22-4ABB-8B73-332EAAB5921A}"/>
                  </a:ext>
                </a:extLst>
              </p:cNvPr>
              <p:cNvSpPr>
                <a:spLocks noRot="1" noChangeAspect="1" noMove="1" noResize="1" noEditPoints="1" noAdjustHandles="1" noChangeArrowheads="1" noChangeShapeType="1" noTextEdit="1"/>
              </p:cNvSpPr>
              <p:nvPr/>
            </p:nvSpPr>
            <p:spPr>
              <a:xfrm>
                <a:off x="1679735" y="2055816"/>
                <a:ext cx="1236813" cy="415498"/>
              </a:xfrm>
              <a:prstGeom prst="rect">
                <a:avLst/>
              </a:prstGeom>
              <a:blipFill>
                <a:blip r:embed="rId5"/>
                <a:stretch>
                  <a:fillRect t="-8824" r="-5446" b="-294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671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AF2F0-8C98-46DA-ABF8-DD42E3520AA8}"/>
              </a:ext>
            </a:extLst>
          </p:cNvPr>
          <p:cNvSpPr>
            <a:spLocks noGrp="1"/>
          </p:cNvSpPr>
          <p:nvPr>
            <p:ph type="title"/>
          </p:nvPr>
        </p:nvSpPr>
        <p:spPr/>
        <p:txBody>
          <a:bodyPr/>
          <a:lstStyle/>
          <a:p>
            <a:r>
              <a:rPr lang="zh-CN" altLang="en-US" dirty="0"/>
              <a:t>值迭代的动态规划算法</a:t>
            </a:r>
          </a:p>
        </p:txBody>
      </p:sp>
      <p:sp>
        <p:nvSpPr>
          <p:cNvPr id="10" name="灯片编号占位符 9"/>
          <p:cNvSpPr>
            <a:spLocks noGrp="1"/>
          </p:cNvSpPr>
          <p:nvPr>
            <p:ph type="sldNum" sz="quarter" idx="4"/>
          </p:nvPr>
        </p:nvSpPr>
        <p:spPr/>
        <p:txBody>
          <a:bodyPr/>
          <a:lstStyle/>
          <a:p>
            <a:r>
              <a:rPr lang="zh-CN" altLang="en-US"/>
              <a:t>第</a:t>
            </a:r>
            <a:fld id="{A7EB049D-2BDA-4100-846B-C83E7A7D8094}" type="slidenum">
              <a:rPr lang="zh-CN" altLang="en-US" smtClean="0"/>
              <a:pPr/>
              <a:t>23</a:t>
            </a:fld>
            <a:r>
              <a:rPr lang="zh-CN" altLang="en-US"/>
              <a:t>页</a:t>
            </a:r>
            <a:endParaRPr lang="zh-CN" altLang="en-US" dirty="0"/>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39F38531-20B9-4A1B-94F9-8AB65E0040B1}"/>
                  </a:ext>
                </a:extLst>
              </p:cNvPr>
              <p:cNvGraphicFramePr>
                <a:graphicFrameLocks noGrp="1"/>
              </p:cNvGraphicFramePr>
              <p:nvPr>
                <p:extLst>
                  <p:ext uri="{D42A27DB-BD31-4B8C-83A1-F6EECF244321}">
                    <p14:modId xmlns:p14="http://schemas.microsoft.com/office/powerpoint/2010/main" val="3413036946"/>
                  </p:ext>
                </p:extLst>
              </p:nvPr>
            </p:nvGraphicFramePr>
            <p:xfrm>
              <a:off x="770990" y="1392335"/>
              <a:ext cx="10167582" cy="4706874"/>
            </p:xfrm>
            <a:graphic>
              <a:graphicData uri="http://schemas.openxmlformats.org/drawingml/2006/table">
                <a:tbl>
                  <a:tblPr firstRow="1" firstCol="1" bandRow="1">
                    <a:tableStyleId>{5C22544A-7EE6-4342-B048-85BDC9FD1C3A}</a:tableStyleId>
                  </a:tblPr>
                  <a:tblGrid>
                    <a:gridCol w="10167582">
                      <a:extLst>
                        <a:ext uri="{9D8B030D-6E8A-4147-A177-3AD203B41FA5}">
                          <a16:colId xmlns:a16="http://schemas.microsoft.com/office/drawing/2014/main" val="1406803925"/>
                        </a:ext>
                      </a:extLst>
                    </a:gridCol>
                  </a:tblGrid>
                  <a:tr h="244487">
                    <a:tc>
                      <a:txBody>
                        <a:bodyPr/>
                        <a:lstStyle/>
                        <a:p>
                          <a:pPr algn="just"/>
                          <a:endParaRPr lang="zh-CN" sz="2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solidFill>
                          <a:schemeClr val="bg1"/>
                        </a:solidFill>
                      </a:tcPr>
                    </a:tc>
                    <a:extLst>
                      <a:ext uri="{0D108BD9-81ED-4DB2-BD59-A6C34878D82A}">
                        <a16:rowId xmlns:a16="http://schemas.microsoft.com/office/drawing/2014/main" val="1119038616"/>
                      </a:ext>
                    </a:extLst>
                  </a:tr>
                  <a:tr h="3141651">
                    <a:tc>
                      <a:txBody>
                        <a:bodyPr/>
                        <a:lstStyle/>
                        <a:p>
                          <a:pPr algn="just"/>
                          <a:r>
                            <a:rPr lang="en-US" sz="2400" kern="100" dirty="0">
                              <a:solidFill>
                                <a:schemeClr val="tx1"/>
                              </a:solidFill>
                              <a:effectLst/>
                            </a:rPr>
                            <a:t>1. </a:t>
                          </a:r>
                          <a:r>
                            <a:rPr lang="zh-CN" altLang="en-US" sz="2400" kern="100" dirty="0">
                              <a:solidFill>
                                <a:schemeClr val="tx1"/>
                              </a:solidFill>
                              <a:effectLst/>
                            </a:rPr>
                            <a:t>随机初始化</a:t>
                          </a:r>
                          <a:r>
                            <a:rPr lang="en-US" sz="2400" kern="100" dirty="0">
                              <a:solidFill>
                                <a:schemeClr val="tx1"/>
                              </a:solidFill>
                              <a:effectLst/>
                            </a:rPr>
                            <a:t> </a:t>
                          </a:r>
                          <a14:m>
                            <m:oMath xmlns:m="http://schemas.openxmlformats.org/officeDocument/2006/math">
                              <m:r>
                                <a:rPr lang="en-US" sz="2400" kern="100">
                                  <a:solidFill>
                                    <a:schemeClr val="tx1"/>
                                  </a:solidFill>
                                  <a:effectLst/>
                                  <a:latin typeface="Cambria Math" panose="02040503050406030204" pitchFamily="18" charset="0"/>
                                </a:rPr>
                                <m:t>𝑉</m:t>
                              </m:r>
                            </m:oMath>
                          </a14:m>
                          <a:r>
                            <a:rPr lang="en-US" sz="2400" kern="100" dirty="0">
                              <a:solidFill>
                                <a:schemeClr val="tx1"/>
                              </a:solidFill>
                              <a:effectLst/>
                            </a:rPr>
                            <a:t> (</a:t>
                          </a:r>
                          <a:r>
                            <a:rPr lang="zh-CN" altLang="en-US" sz="2400" kern="100" dirty="0">
                              <a:solidFill>
                                <a:schemeClr val="tx1"/>
                              </a:solidFill>
                              <a:effectLst/>
                            </a:rPr>
                            <a:t>例如</a:t>
                          </a:r>
                          <a:r>
                            <a:rPr lang="en-US" sz="2400" kern="100" dirty="0">
                              <a:solidFill>
                                <a:schemeClr val="tx1"/>
                              </a:solidFill>
                              <a:effectLst/>
                            </a:rPr>
                            <a:t>, </a:t>
                          </a:r>
                          <a14:m>
                            <m:oMath xmlns:m="http://schemas.openxmlformats.org/officeDocument/2006/math">
                              <m:r>
                                <a:rPr lang="en-US" sz="2400" kern="100">
                                  <a:solidFill>
                                    <a:schemeClr val="tx1"/>
                                  </a:solidFill>
                                  <a:effectLst/>
                                  <a:latin typeface="Cambria Math" panose="02040503050406030204" pitchFamily="18" charset="0"/>
                                </a:rPr>
                                <m:t>𝑉</m:t>
                              </m:r>
                              <m:d>
                                <m:dPr>
                                  <m:ctrlPr>
                                    <a:rPr lang="zh-CN" sz="2400" i="1" kern="100">
                                      <a:solidFill>
                                        <a:schemeClr val="tx1"/>
                                      </a:solidFill>
                                      <a:effectLst/>
                                      <a:latin typeface="Cambria Math" panose="02040503050406030204" pitchFamily="18" charset="0"/>
                                    </a:rPr>
                                  </m:ctrlPr>
                                </m:dPr>
                                <m:e>
                                  <m:r>
                                    <a:rPr lang="en-US" sz="2400" kern="100">
                                      <a:solidFill>
                                        <a:schemeClr val="tx1"/>
                                      </a:solidFill>
                                      <a:effectLst/>
                                      <a:latin typeface="Cambria Math" panose="02040503050406030204" pitchFamily="18" charset="0"/>
                                    </a:rPr>
                                    <m:t>𝑠</m:t>
                                  </m:r>
                                </m:e>
                              </m:d>
                              <m:r>
                                <a:rPr lang="en-US" sz="2400" kern="100">
                                  <a:solidFill>
                                    <a:schemeClr val="tx1"/>
                                  </a:solidFill>
                                  <a:effectLst/>
                                  <a:latin typeface="Cambria Math" panose="02040503050406030204" pitchFamily="18" charset="0"/>
                                </a:rPr>
                                <m:t>=0</m:t>
                              </m:r>
                            </m:oMath>
                          </a14:m>
                          <a:r>
                            <a:rPr lang="en-US" altLang="zh-CN" sz="2400" kern="100" dirty="0">
                              <a:solidFill>
                                <a:schemeClr val="tx1"/>
                              </a:solidFill>
                              <a:effectLst/>
                            </a:rPr>
                            <a:t>,</a:t>
                          </a:r>
                          <a:r>
                            <a:rPr lang="en-US" sz="2400" kern="100" dirty="0">
                              <a:solidFill>
                                <a:schemeClr val="tx1"/>
                              </a:solidFill>
                              <a:effectLst/>
                            </a:rPr>
                            <a:t> </a:t>
                          </a:r>
                          <a14:m>
                            <m:oMath xmlns:m="http://schemas.openxmlformats.org/officeDocument/2006/math">
                              <m:r>
                                <a:rPr lang="en-US" sz="2400" i="1" kern="100" smtClean="0">
                                  <a:solidFill>
                                    <a:schemeClr val="tx1"/>
                                  </a:solidFill>
                                  <a:effectLst/>
                                  <a:latin typeface="Cambria Math" panose="02040503050406030204" pitchFamily="18" charset="0"/>
                                  <a:ea typeface="Cambria Math" panose="02040503050406030204" pitchFamily="18" charset="0"/>
                                </a:rPr>
                                <m:t>∀</m:t>
                              </m:r>
                              <m:r>
                                <a:rPr lang="en-US" sz="2400" kern="100">
                                  <a:solidFill>
                                    <a:schemeClr val="tx1"/>
                                  </a:solidFill>
                                  <a:effectLst/>
                                  <a:latin typeface="Cambria Math" panose="02040503050406030204" pitchFamily="18" charset="0"/>
                                </a:rPr>
                                <m:t>𝑠</m:t>
                              </m:r>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𝒮</m:t>
                              </m:r>
                              <m:r>
                                <a:rPr lang="en-US" sz="2400" kern="100">
                                  <a:solidFill>
                                    <a:schemeClr val="tx1"/>
                                  </a:solidFill>
                                  <a:effectLst/>
                                  <a:latin typeface="Cambria Math" panose="02040503050406030204" pitchFamily="18" charset="0"/>
                                </a:rPr>
                                <m:t>(</m:t>
                              </m:r>
                              <m:r>
                                <a:rPr lang="en-US" altLang="zh-CN" sz="2400" kern="100" smtClean="0">
                                  <a:solidFill>
                                    <a:schemeClr val="tx1"/>
                                  </a:solidFill>
                                  <a:effectLst/>
                                  <a:latin typeface="Cambria Math" panose="02040503050406030204" pitchFamily="18" charset="0"/>
                                </a:rPr>
                                <m:t>𝒮</m:t>
                              </m:r>
                              <m:r>
                                <a:rPr lang="en-US" sz="2400" kern="100">
                                  <a:solidFill>
                                    <a:schemeClr val="tx1"/>
                                  </a:solidFill>
                                  <a:effectLst/>
                                  <a:latin typeface="Cambria Math" panose="02040503050406030204" pitchFamily="18" charset="0"/>
                                </a:rPr>
                                <m:t>≠∅)</m:t>
                              </m:r>
                            </m:oMath>
                          </a14:m>
                          <a:r>
                            <a:rPr lang="en-US" altLang="zh-CN" sz="2400" kern="100" dirty="0">
                              <a:solidFill>
                                <a:schemeClr val="tx1"/>
                              </a:solidFill>
                              <a:effectLst/>
                            </a:rPr>
                            <a:t> </a:t>
                          </a:r>
                          <a:r>
                            <a:rPr lang="zh-CN" altLang="en-US" sz="2400" kern="100" dirty="0">
                              <a:solidFill>
                                <a:schemeClr val="tx1"/>
                              </a:solidFill>
                              <a:effectLst/>
                            </a:rPr>
                            <a:t>）</a:t>
                          </a:r>
                          <a:endParaRPr lang="zh-CN" sz="2400" kern="100" dirty="0">
                            <a:solidFill>
                              <a:schemeClr val="tx1"/>
                            </a:solidFill>
                            <a:effectLst/>
                          </a:endParaRPr>
                        </a:p>
                        <a:p>
                          <a:pPr algn="just"/>
                          <a:r>
                            <a:rPr lang="en-US" sz="2400" kern="100" dirty="0">
                              <a:solidFill>
                                <a:schemeClr val="tx1"/>
                              </a:solidFill>
                              <a:effectLst/>
                            </a:rPr>
                            <a:t> </a:t>
                          </a:r>
                          <a:endParaRPr lang="zh-CN" sz="2400" kern="100" dirty="0">
                            <a:solidFill>
                              <a:schemeClr val="tx1"/>
                            </a:solidFill>
                            <a:effectLst/>
                          </a:endParaRPr>
                        </a:p>
                        <a:p>
                          <a:pPr algn="just"/>
                          <a:r>
                            <a:rPr lang="en-US" sz="2400" kern="100" dirty="0">
                              <a:solidFill>
                                <a:schemeClr val="tx1"/>
                              </a:solidFill>
                              <a:effectLst/>
                            </a:rPr>
                            <a:t>2. repeat:</a:t>
                          </a:r>
                          <a:endParaRPr lang="zh-CN" sz="2400" kern="100" dirty="0">
                            <a:solidFill>
                              <a:schemeClr val="tx1"/>
                            </a:solidFill>
                            <a:effectLst/>
                          </a:endParaRPr>
                        </a:p>
                        <a:p>
                          <a:pPr algn="just"/>
                          <a:r>
                            <a:rPr lang="en-US" sz="2400" kern="100" dirty="0">
                              <a:solidFill>
                                <a:schemeClr val="tx1"/>
                              </a:solidFill>
                              <a:effectLst/>
                            </a:rPr>
                            <a:t>        for </a:t>
                          </a:r>
                          <a:r>
                            <a:rPr lang="zh-CN" altLang="en-US" sz="2400" b="0" kern="100" dirty="0">
                              <a:solidFill>
                                <a:schemeClr val="tx1"/>
                              </a:solidFill>
                              <a:effectLst/>
                            </a:rPr>
                            <a:t>每一个</a:t>
                          </a:r>
                          <a:r>
                            <a:rPr lang="en-US" sz="2400" kern="100" dirty="0">
                              <a:solidFill>
                                <a:schemeClr val="tx1"/>
                              </a:solidFill>
                              <a:effectLst/>
                            </a:rPr>
                            <a:t> </a:t>
                          </a:r>
                          <a14:m>
                            <m:oMath xmlns:m="http://schemas.openxmlformats.org/officeDocument/2006/math">
                              <m:r>
                                <a:rPr lang="en-US" sz="2400" kern="100">
                                  <a:solidFill>
                                    <a:schemeClr val="tx1"/>
                                  </a:solidFill>
                                  <a:effectLst/>
                                  <a:latin typeface="Cambria Math" panose="02040503050406030204" pitchFamily="18" charset="0"/>
                                </a:rPr>
                                <m:t>𝑠</m:t>
                              </m:r>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𝒮</m:t>
                              </m:r>
                            </m:oMath>
                          </a14:m>
                          <a:r>
                            <a:rPr lang="en-US" sz="2400" kern="100" dirty="0">
                              <a:solidFill>
                                <a:schemeClr val="tx1"/>
                              </a:solidFill>
                              <a:effectLst/>
                            </a:rPr>
                            <a:t> do:</a:t>
                          </a:r>
                          <a:endParaRPr lang="zh-CN" sz="2400" kern="100" dirty="0">
                            <a:solidFill>
                              <a:schemeClr val="tx1"/>
                            </a:solidFill>
                            <a:effectLst/>
                          </a:endParaRPr>
                        </a:p>
                        <a:p>
                          <a:pPr algn="just"/>
                          <a:r>
                            <a:rPr lang="en-US" sz="2400" kern="100" dirty="0">
                              <a:solidFill>
                                <a:schemeClr val="tx1"/>
                              </a:solidFill>
                              <a:effectLst/>
                            </a:rPr>
                            <a:t>         </a:t>
                          </a:r>
                          <a:r>
                            <a:rPr lang="en-US" sz="1800" kern="100" dirty="0">
                              <a:solidFill>
                                <a:schemeClr val="tx1"/>
                              </a:solidFill>
                              <a:effectLst/>
                            </a:rPr>
                            <a:t> </a:t>
                          </a:r>
                          <a:r>
                            <a:rPr lang="en-US" sz="2400" kern="100" dirty="0">
                              <a:solidFill>
                                <a:schemeClr val="tx1"/>
                              </a:solidFill>
                              <a:effectLst/>
                            </a:rPr>
                            <a:t>  </a:t>
                          </a:r>
                          <a14:m>
                            <m:oMath xmlns:m="http://schemas.openxmlformats.org/officeDocument/2006/math">
                              <m:r>
                                <a:rPr lang="en-US" sz="2000" b="1" i="0" kern="100" smtClean="0">
                                  <a:solidFill>
                                    <a:schemeClr val="tx1"/>
                                  </a:solidFill>
                                  <a:effectLst/>
                                  <a:latin typeface="Cambria Math" panose="02040503050406030204" pitchFamily="18" charset="0"/>
                                </a:rPr>
                                <m:t>  </m:t>
                              </m:r>
                              <m:r>
                                <a:rPr lang="en-US" sz="2000" kern="100">
                                  <a:solidFill>
                                    <a:schemeClr val="tx1"/>
                                  </a:solidFill>
                                  <a:effectLst/>
                                  <a:latin typeface="Cambria Math" panose="02040503050406030204" pitchFamily="18" charset="0"/>
                                </a:rPr>
                                <m:t>𝑣</m:t>
                              </m:r>
                              <m:r>
                                <a:rPr lang="en-US" sz="2000" kern="100">
                                  <a:solidFill>
                                    <a:schemeClr val="tx1"/>
                                  </a:solidFill>
                                  <a:effectLst/>
                                  <a:latin typeface="Cambria Math" panose="02040503050406030204" pitchFamily="18" charset="0"/>
                                </a:rPr>
                                <m:t>←</m:t>
                              </m:r>
                              <m:r>
                                <a:rPr lang="en-US" sz="2000" kern="100">
                                  <a:solidFill>
                                    <a:schemeClr val="tx1"/>
                                  </a:solidFill>
                                  <a:effectLst/>
                                  <a:latin typeface="Cambria Math" panose="02040503050406030204" pitchFamily="18" charset="0"/>
                                </a:rPr>
                                <m:t>𝑉</m:t>
                              </m:r>
                              <m:d>
                                <m:dPr>
                                  <m:ctrlPr>
                                    <a:rPr lang="zh-CN" sz="2000" i="1" kern="100">
                                      <a:solidFill>
                                        <a:schemeClr val="tx1"/>
                                      </a:solidFill>
                                      <a:effectLst/>
                                      <a:latin typeface="Cambria Math" panose="02040503050406030204" pitchFamily="18" charset="0"/>
                                    </a:rPr>
                                  </m:ctrlPr>
                                </m:dPr>
                                <m:e>
                                  <m:r>
                                    <a:rPr lang="en-US" sz="2000" kern="100">
                                      <a:solidFill>
                                        <a:schemeClr val="tx1"/>
                                      </a:solidFill>
                                      <a:effectLst/>
                                      <a:latin typeface="Cambria Math" panose="02040503050406030204" pitchFamily="18" charset="0"/>
                                    </a:rPr>
                                    <m:t>𝑠</m:t>
                                  </m:r>
                                </m:e>
                              </m:d>
                            </m:oMath>
                          </a14:m>
                          <a:endParaRPr lang="zh-CN" sz="2400" kern="100" dirty="0">
                            <a:solidFill>
                              <a:schemeClr val="tx1"/>
                            </a:solidFill>
                            <a:effectLst/>
                          </a:endParaRPr>
                        </a:p>
                        <a:p>
                          <a:pPr indent="266700" algn="just"/>
                          <a:r>
                            <a:rPr lang="en-US" sz="2400" kern="100" dirty="0">
                              <a:solidFill>
                                <a:schemeClr val="tx1"/>
                              </a:solidFill>
                              <a:effectLst/>
                            </a:rPr>
                            <a:t>       </a:t>
                          </a:r>
                          <a14:m>
                            <m:oMath xmlns:m="http://schemas.openxmlformats.org/officeDocument/2006/math">
                              <m:r>
                                <a:rPr lang="en-US" sz="2400" kern="100">
                                  <a:solidFill>
                                    <a:schemeClr val="tx1"/>
                                  </a:solidFill>
                                  <a:effectLst/>
                                  <a:latin typeface="Cambria Math" panose="02040503050406030204" pitchFamily="18" charset="0"/>
                                </a:rPr>
                                <m:t>  </m:t>
                              </m:r>
                              <m:r>
                                <a:rPr lang="en-US" sz="2400" kern="100">
                                  <a:solidFill>
                                    <a:schemeClr val="tx1"/>
                                  </a:solidFill>
                                  <a:effectLst/>
                                  <a:latin typeface="Cambria Math" panose="02040503050406030204" pitchFamily="18" charset="0"/>
                                </a:rPr>
                                <m:t>𝑉</m:t>
                              </m:r>
                              <m:d>
                                <m:dPr>
                                  <m:ctrlPr>
                                    <a:rPr lang="zh-CN" sz="2400" i="1" kern="100">
                                      <a:solidFill>
                                        <a:schemeClr val="tx1"/>
                                      </a:solidFill>
                                      <a:effectLst/>
                                      <a:latin typeface="Cambria Math" panose="02040503050406030204" pitchFamily="18" charset="0"/>
                                    </a:rPr>
                                  </m:ctrlPr>
                                </m:dPr>
                                <m:e>
                                  <m:r>
                                    <a:rPr lang="en-US" sz="2400" kern="100">
                                      <a:solidFill>
                                        <a:schemeClr val="tx1"/>
                                      </a:solidFill>
                                      <a:effectLst/>
                                      <a:latin typeface="Cambria Math" panose="02040503050406030204" pitchFamily="18" charset="0"/>
                                    </a:rPr>
                                    <m:t>𝑠</m:t>
                                  </m:r>
                                </m:e>
                              </m:d>
                              <m:r>
                                <a:rPr lang="en-US" sz="2400" kern="100">
                                  <a:solidFill>
                                    <a:schemeClr val="tx1"/>
                                  </a:solidFill>
                                  <a:effectLst/>
                                  <a:latin typeface="Cambria Math" panose="02040503050406030204" pitchFamily="18" charset="0"/>
                                </a:rPr>
                                <m:t>=</m:t>
                              </m:r>
                              <m:func>
                                <m:funcPr>
                                  <m:ctrlPr>
                                    <a:rPr lang="zh-CN" sz="2400" i="1" kern="100">
                                      <a:solidFill>
                                        <a:schemeClr val="tx1"/>
                                      </a:solidFill>
                                      <a:effectLst/>
                                      <a:latin typeface="Cambria Math" panose="02040503050406030204" pitchFamily="18" charset="0"/>
                                    </a:rPr>
                                  </m:ctrlPr>
                                </m:funcPr>
                                <m:fName>
                                  <m:limLow>
                                    <m:limLowPr>
                                      <m:ctrlPr>
                                        <a:rPr lang="zh-CN" sz="2400" i="1" kern="100">
                                          <a:solidFill>
                                            <a:schemeClr val="tx1"/>
                                          </a:solidFill>
                                          <a:effectLst/>
                                          <a:latin typeface="Cambria Math" panose="02040503050406030204" pitchFamily="18" charset="0"/>
                                        </a:rPr>
                                      </m:ctrlPr>
                                    </m:limLowPr>
                                    <m:e>
                                      <m:r>
                                        <m:rPr>
                                          <m:sty m:val="p"/>
                                        </m:rPr>
                                        <a:rPr lang="en-US" sz="2400" kern="100">
                                          <a:solidFill>
                                            <a:schemeClr val="tx1"/>
                                          </a:solidFill>
                                          <a:effectLst/>
                                          <a:latin typeface="Cambria Math" panose="02040503050406030204" pitchFamily="18" charset="0"/>
                                        </a:rPr>
                                        <m:t>max</m:t>
                                      </m:r>
                                    </m:e>
                                    <m:lim>
                                      <m:r>
                                        <m:rPr>
                                          <m:sty m:val="p"/>
                                        </m:rPr>
                                        <a:rPr lang="en-US" sz="2400" kern="100">
                                          <a:solidFill>
                                            <a:schemeClr val="tx1"/>
                                          </a:solidFill>
                                          <a:effectLst/>
                                          <a:latin typeface="Cambria Math" panose="02040503050406030204" pitchFamily="18" charset="0"/>
                                        </a:rPr>
                                        <m:t>a</m:t>
                                      </m:r>
                                    </m:lim>
                                  </m:limLow>
                                </m:fName>
                                <m:e>
                                  <m:nary>
                                    <m:naryPr>
                                      <m:chr m:val="∑"/>
                                      <m:limLoc m:val="undOvr"/>
                                      <m:grow m:val="on"/>
                                      <m:supHide m:val="on"/>
                                      <m:ctrlPr>
                                        <a:rPr lang="zh-CN" sz="2400" i="1" kern="100">
                                          <a:solidFill>
                                            <a:schemeClr val="tx1"/>
                                          </a:solidFill>
                                          <a:effectLst/>
                                          <a:latin typeface="Cambria Math" panose="02040503050406030204" pitchFamily="18" charset="0"/>
                                        </a:rPr>
                                      </m:ctrlPr>
                                    </m:naryPr>
                                    <m:sub>
                                      <m:sSup>
                                        <m:sSupPr>
                                          <m:ctrlPr>
                                            <a:rPr lang="zh-CN" sz="2400" i="1" kern="100">
                                              <a:solidFill>
                                                <a:schemeClr val="tx1"/>
                                              </a:solidFill>
                                              <a:effectLst/>
                                              <a:latin typeface="Cambria Math" panose="02040503050406030204" pitchFamily="18" charset="0"/>
                                            </a:rPr>
                                          </m:ctrlPr>
                                        </m:sSupPr>
                                        <m:e>
                                          <m:r>
                                            <a:rPr lang="en-US" sz="2400" kern="100">
                                              <a:solidFill>
                                                <a:schemeClr val="tx1"/>
                                              </a:solidFill>
                                              <a:effectLst/>
                                              <a:latin typeface="Cambria Math" panose="02040503050406030204" pitchFamily="18" charset="0"/>
                                            </a:rPr>
                                            <m:t>𝑠</m:t>
                                          </m:r>
                                        </m:e>
                                        <m:sup>
                                          <m:r>
                                            <a:rPr lang="en-US" sz="2400" kern="100">
                                              <a:solidFill>
                                                <a:schemeClr val="tx1"/>
                                              </a:solidFill>
                                              <a:effectLst/>
                                              <a:latin typeface="Cambria Math" panose="02040503050406030204" pitchFamily="18" charset="0"/>
                                            </a:rPr>
                                            <m:t>′</m:t>
                                          </m:r>
                                        </m:sup>
                                      </m:sSup>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𝑟</m:t>
                                      </m:r>
                                    </m:sub>
                                    <m:sup/>
                                    <m:e>
                                      <m:d>
                                        <m:dPr>
                                          <m:begChr m:val=""/>
                                          <m:endChr m:val="]"/>
                                          <m:ctrlPr>
                                            <a:rPr lang="zh-CN" sz="2400" i="1" kern="100">
                                              <a:solidFill>
                                                <a:schemeClr val="tx1"/>
                                              </a:solidFill>
                                              <a:effectLst/>
                                              <a:latin typeface="Cambria Math" panose="02040503050406030204" pitchFamily="18" charset="0"/>
                                            </a:rPr>
                                          </m:ctrlPr>
                                        </m:dPr>
                                        <m:e>
                                          <m:r>
                                            <a:rPr lang="en-US" sz="2400" kern="100">
                                              <a:solidFill>
                                                <a:schemeClr val="tx1"/>
                                              </a:solidFill>
                                              <a:effectLst/>
                                              <a:latin typeface="Cambria Math" panose="02040503050406030204" pitchFamily="18" charset="0"/>
                                            </a:rPr>
                                            <m:t>𝑝</m:t>
                                          </m:r>
                                          <m:r>
                                            <a:rPr lang="en-US" sz="2400" kern="100">
                                              <a:solidFill>
                                                <a:schemeClr val="tx1"/>
                                              </a:solidFill>
                                              <a:effectLst/>
                                              <a:latin typeface="Cambria Math" panose="02040503050406030204" pitchFamily="18" charset="0"/>
                                            </a:rPr>
                                            <m:t>(</m:t>
                                          </m:r>
                                          <m:sSup>
                                            <m:sSupPr>
                                              <m:ctrlPr>
                                                <a:rPr lang="zh-CN" sz="2400" i="1" kern="100">
                                                  <a:solidFill>
                                                    <a:schemeClr val="tx1"/>
                                                  </a:solidFill>
                                                  <a:effectLst/>
                                                  <a:latin typeface="Cambria Math" panose="02040503050406030204" pitchFamily="18" charset="0"/>
                                                </a:rPr>
                                              </m:ctrlPr>
                                            </m:sSupPr>
                                            <m:e>
                                              <m:r>
                                                <a:rPr lang="en-US" sz="2400" kern="100">
                                                  <a:solidFill>
                                                    <a:schemeClr val="tx1"/>
                                                  </a:solidFill>
                                                  <a:effectLst/>
                                                  <a:latin typeface="Cambria Math" panose="02040503050406030204" pitchFamily="18" charset="0"/>
                                                </a:rPr>
                                                <m:t>𝑠</m:t>
                                              </m:r>
                                            </m:e>
                                            <m:sup>
                                              <m:r>
                                                <a:rPr lang="en-US" sz="2400" kern="100">
                                                  <a:solidFill>
                                                    <a:schemeClr val="tx1"/>
                                                  </a:solidFill>
                                                  <a:effectLst/>
                                                  <a:latin typeface="Cambria Math" panose="02040503050406030204" pitchFamily="18" charset="0"/>
                                                </a:rPr>
                                                <m:t>′</m:t>
                                              </m:r>
                                            </m:sup>
                                          </m:sSup>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𝑟</m:t>
                                          </m:r>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𝑠</m:t>
                                          </m:r>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𝑎</m:t>
                                          </m:r>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𝑟</m:t>
                                          </m:r>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𝛾</m:t>
                                          </m:r>
                                          <m:r>
                                            <a:rPr lang="en-US" sz="2400" kern="100">
                                              <a:solidFill>
                                                <a:schemeClr val="tx1"/>
                                              </a:solidFill>
                                              <a:effectLst/>
                                              <a:latin typeface="Cambria Math" panose="02040503050406030204" pitchFamily="18" charset="0"/>
                                            </a:rPr>
                                            <m:t>𝑉</m:t>
                                          </m:r>
                                          <m:r>
                                            <a:rPr lang="en-US" sz="2400" kern="100">
                                              <a:solidFill>
                                                <a:schemeClr val="tx1"/>
                                              </a:solidFill>
                                              <a:effectLst/>
                                              <a:latin typeface="Cambria Math" panose="02040503050406030204" pitchFamily="18" charset="0"/>
                                            </a:rPr>
                                            <m:t>(</m:t>
                                          </m:r>
                                          <m:sSup>
                                            <m:sSupPr>
                                              <m:ctrlPr>
                                                <a:rPr lang="zh-CN" sz="2400" i="1" kern="100">
                                                  <a:solidFill>
                                                    <a:schemeClr val="tx1"/>
                                                  </a:solidFill>
                                                  <a:effectLst/>
                                                  <a:latin typeface="Cambria Math" panose="02040503050406030204" pitchFamily="18" charset="0"/>
                                                </a:rPr>
                                              </m:ctrlPr>
                                            </m:sSupPr>
                                            <m:e>
                                              <m:r>
                                                <a:rPr lang="en-US" sz="2400" kern="100">
                                                  <a:solidFill>
                                                    <a:schemeClr val="tx1"/>
                                                  </a:solidFill>
                                                  <a:effectLst/>
                                                  <a:latin typeface="Cambria Math" panose="02040503050406030204" pitchFamily="18" charset="0"/>
                                                </a:rPr>
                                                <m:t>𝑠</m:t>
                                              </m:r>
                                            </m:e>
                                            <m:sup>
                                              <m:r>
                                                <a:rPr lang="en-US" sz="2400" kern="100">
                                                  <a:solidFill>
                                                    <a:schemeClr val="tx1"/>
                                                  </a:solidFill>
                                                  <a:effectLst/>
                                                  <a:latin typeface="Cambria Math" panose="02040503050406030204" pitchFamily="18" charset="0"/>
                                                </a:rPr>
                                                <m:t>′</m:t>
                                              </m:r>
                                            </m:sup>
                                          </m:sSup>
                                          <m:r>
                                            <a:rPr lang="en-US" sz="2400" kern="100">
                                              <a:solidFill>
                                                <a:schemeClr val="tx1"/>
                                              </a:solidFill>
                                              <a:effectLst/>
                                              <a:latin typeface="Cambria Math" panose="02040503050406030204" pitchFamily="18" charset="0"/>
                                            </a:rPr>
                                            <m:t>)</m:t>
                                          </m:r>
                                        </m:e>
                                      </m:d>
                                    </m:e>
                                  </m:nary>
                                </m:e>
                              </m:func>
                            </m:oMath>
                          </a14:m>
                          <a:endParaRPr lang="zh-CN" sz="2400" kern="100" dirty="0">
                            <a:solidFill>
                              <a:schemeClr val="tx1"/>
                            </a:solidFill>
                            <a:effectLst/>
                          </a:endParaRPr>
                        </a:p>
                        <a:p>
                          <a:pPr indent="266700" algn="just"/>
                          <a:r>
                            <a:rPr lang="en-US" sz="2400" kern="100" dirty="0">
                              <a:solidFill>
                                <a:schemeClr val="tx1"/>
                              </a:solidFill>
                              <a:effectLst/>
                            </a:rPr>
                            <a:t>     </a:t>
                          </a:r>
                          <a14:m>
                            <m:oMath xmlns:m="http://schemas.openxmlformats.org/officeDocument/2006/math">
                              <m:r>
                                <a:rPr lang="en-US" sz="2400" kern="100">
                                  <a:solidFill>
                                    <a:schemeClr val="tx1"/>
                                  </a:solidFill>
                                  <a:effectLst/>
                                  <a:latin typeface="Cambria Math" panose="02040503050406030204" pitchFamily="18" charset="0"/>
                                </a:rPr>
                                <m:t> </m:t>
                              </m:r>
                              <m:r>
                                <a:rPr lang="en-US" sz="2400" b="1" i="0" kern="100" smtClean="0">
                                  <a:solidFill>
                                    <a:schemeClr val="tx1"/>
                                  </a:solidFill>
                                  <a:effectLst/>
                                  <a:latin typeface="Cambria Math" panose="02040503050406030204" pitchFamily="18" charset="0"/>
                                </a:rPr>
                                <m:t>  </m:t>
                              </m:r>
                              <m:r>
                                <a:rPr lang="en-US" sz="2400" kern="100">
                                  <a:solidFill>
                                    <a:schemeClr val="tx1"/>
                                  </a:solidFill>
                                  <a:effectLst/>
                                  <a:latin typeface="Cambria Math" panose="02040503050406030204" pitchFamily="18" charset="0"/>
                                </a:rPr>
                                <m:t> ∆ ←</m:t>
                              </m:r>
                              <m:r>
                                <m:rPr>
                                  <m:sty m:val="p"/>
                                </m:rPr>
                                <a:rPr lang="en-US" sz="2400" kern="100" smtClean="0">
                                  <a:solidFill>
                                    <a:schemeClr val="tx1"/>
                                  </a:solidFill>
                                  <a:effectLst/>
                                  <a:latin typeface="Cambria Math" panose="02040503050406030204" pitchFamily="18" charset="0"/>
                                </a:rPr>
                                <m:t>max</m:t>
                              </m:r>
                              <m:r>
                                <a:rPr lang="en-US" sz="2400" kern="100">
                                  <a:solidFill>
                                    <a:schemeClr val="tx1"/>
                                  </a:solidFill>
                                  <a:effectLst/>
                                  <a:latin typeface="Cambria Math" panose="02040503050406030204" pitchFamily="18" charset="0"/>
                                </a:rPr>
                                <m:t>(∆, |</m:t>
                              </m:r>
                              <m:r>
                                <a:rPr lang="en-US" sz="2400" kern="100">
                                  <a:solidFill>
                                    <a:schemeClr val="tx1"/>
                                  </a:solidFill>
                                  <a:effectLst/>
                                  <a:latin typeface="Cambria Math" panose="02040503050406030204" pitchFamily="18" charset="0"/>
                                </a:rPr>
                                <m:t>𝑣</m:t>
                              </m:r>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𝑉</m:t>
                              </m:r>
                              <m:d>
                                <m:dPr>
                                  <m:ctrlPr>
                                    <a:rPr lang="zh-CN" sz="2400" i="1" kern="100">
                                      <a:solidFill>
                                        <a:schemeClr val="tx1"/>
                                      </a:solidFill>
                                      <a:effectLst/>
                                      <a:latin typeface="Cambria Math" panose="02040503050406030204" pitchFamily="18" charset="0"/>
                                    </a:rPr>
                                  </m:ctrlPr>
                                </m:dPr>
                                <m:e>
                                  <m:r>
                                    <a:rPr lang="en-US" sz="2400" kern="100">
                                      <a:solidFill>
                                        <a:schemeClr val="tx1"/>
                                      </a:solidFill>
                                      <a:effectLst/>
                                      <a:latin typeface="Cambria Math" panose="02040503050406030204" pitchFamily="18" charset="0"/>
                                    </a:rPr>
                                    <m:t>𝑠</m:t>
                                  </m:r>
                                </m:e>
                              </m:d>
                              <m:r>
                                <a:rPr lang="en-US" sz="2400" kern="100">
                                  <a:solidFill>
                                    <a:schemeClr val="tx1"/>
                                  </a:solidFill>
                                  <a:effectLst/>
                                  <a:latin typeface="Cambria Math" panose="02040503050406030204" pitchFamily="18" charset="0"/>
                                </a:rPr>
                                <m:t>|)</m:t>
                              </m:r>
                            </m:oMath>
                          </a14:m>
                          <a:endParaRPr lang="zh-CN" sz="2400" kern="100" dirty="0">
                            <a:solidFill>
                              <a:schemeClr val="tx1"/>
                            </a:solidFill>
                            <a:effectLst/>
                          </a:endParaRPr>
                        </a:p>
                        <a:p>
                          <a:pPr indent="133350" algn="just"/>
                          <a:r>
                            <a:rPr lang="en-US" sz="2400" kern="100" dirty="0">
                              <a:solidFill>
                                <a:schemeClr val="tx1"/>
                              </a:solidFill>
                              <a:effectLst/>
                            </a:rPr>
                            <a:t>  until </a:t>
                          </a:r>
                          <a14:m>
                            <m:oMath xmlns:m="http://schemas.openxmlformats.org/officeDocument/2006/math">
                              <m:r>
                                <a:rPr lang="en-US" sz="2400" kern="100">
                                  <a:solidFill>
                                    <a:schemeClr val="tx1"/>
                                  </a:solidFill>
                                  <a:effectLst/>
                                  <a:latin typeface="Cambria Math" panose="02040503050406030204" pitchFamily="18" charset="0"/>
                                </a:rPr>
                                <m:t>∆&lt;</m:t>
                              </m:r>
                              <m:r>
                                <a:rPr lang="en-US" sz="2400" kern="100">
                                  <a:solidFill>
                                    <a:schemeClr val="tx1"/>
                                  </a:solidFill>
                                  <a:effectLst/>
                                  <a:latin typeface="Cambria Math" panose="02040503050406030204" pitchFamily="18" charset="0"/>
                                </a:rPr>
                                <m:t>𝜃</m:t>
                              </m:r>
                            </m:oMath>
                          </a14:m>
                          <a:r>
                            <a:rPr lang="en-US" sz="2400" kern="100" dirty="0">
                              <a:solidFill>
                                <a:schemeClr val="tx1"/>
                              </a:solidFill>
                              <a:effectLst/>
                            </a:rPr>
                            <a:t> (</a:t>
                          </a:r>
                          <a:r>
                            <a:rPr lang="zh-CN" altLang="en-US" sz="2400" kern="100" dirty="0">
                              <a:solidFill>
                                <a:schemeClr val="tx1"/>
                              </a:solidFill>
                              <a:effectLst/>
                            </a:rPr>
                            <a:t>一个小的正数</a:t>
                          </a:r>
                          <a:r>
                            <a:rPr lang="en-US" sz="2400" kern="100" dirty="0">
                              <a:solidFill>
                                <a:schemeClr val="tx1"/>
                              </a:solidFill>
                              <a:effectLst/>
                            </a:rPr>
                            <a:t>)</a:t>
                          </a:r>
                          <a:endParaRPr lang="zh-CN" sz="2400" kern="100" dirty="0">
                            <a:solidFill>
                              <a:schemeClr val="tx1"/>
                            </a:solidFill>
                            <a:effectLst/>
                          </a:endParaRPr>
                        </a:p>
                        <a:p>
                          <a:pPr algn="just"/>
                          <a:r>
                            <a:rPr lang="en-US" sz="2400" kern="100" dirty="0">
                              <a:solidFill>
                                <a:schemeClr val="tx1"/>
                              </a:solidFill>
                              <a:effectLst/>
                            </a:rPr>
                            <a:t> </a:t>
                          </a:r>
                          <a:endParaRPr lang="zh-CN" sz="2400" kern="100" dirty="0">
                            <a:solidFill>
                              <a:schemeClr val="tx1"/>
                            </a:solidFill>
                            <a:effectLst/>
                          </a:endParaRPr>
                        </a:p>
                        <a:p>
                          <a:pPr algn="just"/>
                          <a:r>
                            <a:rPr lang="en-US" sz="2400" kern="100" dirty="0">
                              <a:solidFill>
                                <a:schemeClr val="tx1"/>
                              </a:solidFill>
                              <a:effectLst/>
                            </a:rPr>
                            <a:t>3. </a:t>
                          </a:r>
                          <a:r>
                            <a:rPr lang="zh-CN" altLang="en-US" sz="2400" kern="100" dirty="0">
                              <a:solidFill>
                                <a:schemeClr val="tx1"/>
                              </a:solidFill>
                              <a:effectLst/>
                            </a:rPr>
                            <a:t>输出确定性策略</a:t>
                          </a:r>
                          <a:r>
                            <a:rPr lang="en-US" sz="2400" kern="100" dirty="0">
                              <a:solidFill>
                                <a:schemeClr val="tx1"/>
                              </a:solidFill>
                              <a:effectLst/>
                            </a:rPr>
                            <a:t>, </a:t>
                          </a:r>
                          <a14:m>
                            <m:oMath xmlns:m="http://schemas.openxmlformats.org/officeDocument/2006/math">
                              <m:r>
                                <a:rPr lang="en-US" sz="2400" kern="100">
                                  <a:solidFill>
                                    <a:schemeClr val="tx1"/>
                                  </a:solidFill>
                                  <a:effectLst/>
                                  <a:latin typeface="Cambria Math" panose="02040503050406030204" pitchFamily="18" charset="0"/>
                                </a:rPr>
                                <m:t>𝜋</m:t>
                              </m:r>
                              <m:r>
                                <a:rPr lang="en-US" sz="2400" kern="100">
                                  <a:solidFill>
                                    <a:schemeClr val="tx1"/>
                                  </a:solidFill>
                                  <a:effectLst/>
                                  <a:latin typeface="Cambria Math" panose="02040503050406030204" pitchFamily="18" charset="0"/>
                                </a:rPr>
                                <m:t>≈</m:t>
                              </m:r>
                              <m:sSub>
                                <m:sSubPr>
                                  <m:ctrlPr>
                                    <a:rPr lang="zh-CN" sz="2400" i="1" kern="100">
                                      <a:solidFill>
                                        <a:schemeClr val="tx1"/>
                                      </a:solidFill>
                                      <a:effectLst/>
                                      <a:latin typeface="Cambria Math" panose="02040503050406030204" pitchFamily="18" charset="0"/>
                                    </a:rPr>
                                  </m:ctrlPr>
                                </m:sSubPr>
                                <m:e>
                                  <m:r>
                                    <a:rPr lang="en-US" sz="2400" kern="100">
                                      <a:solidFill>
                                        <a:schemeClr val="tx1"/>
                                      </a:solidFill>
                                      <a:effectLst/>
                                      <a:latin typeface="Cambria Math" panose="02040503050406030204" pitchFamily="18" charset="0"/>
                                    </a:rPr>
                                    <m:t>𝜋</m:t>
                                  </m:r>
                                </m:e>
                                <m:sub>
                                  <m:r>
                                    <a:rPr lang="en-US" sz="2400" kern="100">
                                      <a:solidFill>
                                        <a:schemeClr val="tx1"/>
                                      </a:solidFill>
                                      <a:effectLst/>
                                      <a:latin typeface="Cambria Math" panose="02040503050406030204" pitchFamily="18" charset="0"/>
                                    </a:rPr>
                                    <m:t>∗</m:t>
                                  </m:r>
                                </m:sub>
                              </m:sSub>
                            </m:oMath>
                          </a14:m>
                          <a:r>
                            <a:rPr lang="zh-CN" altLang="en-US" sz="2400" kern="100" dirty="0">
                              <a:solidFill>
                                <a:schemeClr val="tx1"/>
                              </a:solidFill>
                              <a:effectLst/>
                            </a:rPr>
                            <a:t>满足如下条件：</a:t>
                          </a:r>
                          <a:endParaRPr lang="zh-CN" sz="2400" kern="100" dirty="0">
                            <a:solidFill>
                              <a:schemeClr val="tx1"/>
                            </a:solidFill>
                            <a:effectLst/>
                          </a:endParaRPr>
                        </a:p>
                        <a:p>
                          <a:pPr algn="just"/>
                          <a:r>
                            <a:rPr lang="en-US" sz="2400" kern="100" dirty="0">
                              <a:solidFill>
                                <a:schemeClr val="tx1"/>
                              </a:solidFill>
                              <a:effectLst/>
                            </a:rPr>
                            <a:t>      </a:t>
                          </a:r>
                          <a14:m>
                            <m:oMath xmlns:m="http://schemas.openxmlformats.org/officeDocument/2006/math">
                              <m:d>
                                <m:dPr>
                                  <m:begChr m:val=""/>
                                  <m:ctrlPr>
                                    <a:rPr lang="zh-CN" sz="2400" i="1" kern="100">
                                      <a:solidFill>
                                        <a:schemeClr val="tx1"/>
                                      </a:solidFill>
                                      <a:effectLst/>
                                      <a:latin typeface="Cambria Math" panose="02040503050406030204" pitchFamily="18" charset="0"/>
                                    </a:rPr>
                                  </m:ctrlPr>
                                </m:dPr>
                                <m:e>
                                  <m:r>
                                    <a:rPr lang="en-US" sz="2400" kern="100">
                                      <a:solidFill>
                                        <a:schemeClr val="tx1"/>
                                      </a:solidFill>
                                      <a:effectLst/>
                                      <a:latin typeface="Cambria Math" panose="02040503050406030204" pitchFamily="18" charset="0"/>
                                    </a:rPr>
                                    <m:t>𝜋</m:t>
                                  </m:r>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𝑠</m:t>
                                  </m:r>
                                </m:e>
                              </m:d>
                              <m:r>
                                <a:rPr lang="en-US" sz="2400" kern="100">
                                  <a:solidFill>
                                    <a:schemeClr val="tx1"/>
                                  </a:solidFill>
                                  <a:effectLst/>
                                  <a:latin typeface="Cambria Math" panose="02040503050406030204" pitchFamily="18" charset="0"/>
                                </a:rPr>
                                <m:t>←</m:t>
                              </m:r>
                              <m:limLow>
                                <m:limLowPr>
                                  <m:ctrlPr>
                                    <a:rPr lang="zh-CN" sz="2400" i="1" kern="100">
                                      <a:solidFill>
                                        <a:schemeClr val="tx1"/>
                                      </a:solidFill>
                                      <a:effectLst/>
                                      <a:latin typeface="Cambria Math" panose="02040503050406030204" pitchFamily="18" charset="0"/>
                                    </a:rPr>
                                  </m:ctrlPr>
                                </m:limLowPr>
                                <m:e>
                                  <m:r>
                                    <m:rPr>
                                      <m:sty m:val="p"/>
                                    </m:rPr>
                                    <a:rPr lang="en-US" sz="2400" kern="100">
                                      <a:solidFill>
                                        <a:schemeClr val="tx1"/>
                                      </a:solidFill>
                                      <a:effectLst/>
                                      <a:latin typeface="Cambria Math" panose="02040503050406030204" pitchFamily="18" charset="0"/>
                                    </a:rPr>
                                    <m:t>argmax</m:t>
                                  </m:r>
                                </m:e>
                                <m:lim>
                                  <m:r>
                                    <a:rPr lang="en-US" sz="2400" kern="100">
                                      <a:solidFill>
                                        <a:schemeClr val="tx1"/>
                                      </a:solidFill>
                                      <a:effectLst/>
                                      <a:latin typeface="Cambria Math" panose="02040503050406030204" pitchFamily="18" charset="0"/>
                                    </a:rPr>
                                    <m:t>𝑎</m:t>
                                  </m:r>
                                </m:lim>
                              </m:limLow>
                              <m:nary>
                                <m:naryPr>
                                  <m:chr m:val="∑"/>
                                  <m:limLoc m:val="undOvr"/>
                                  <m:grow m:val="on"/>
                                  <m:supHide m:val="on"/>
                                  <m:ctrlPr>
                                    <a:rPr lang="zh-CN" sz="2400" i="1" kern="100">
                                      <a:solidFill>
                                        <a:schemeClr val="tx1"/>
                                      </a:solidFill>
                                      <a:effectLst/>
                                      <a:latin typeface="Cambria Math" panose="02040503050406030204" pitchFamily="18" charset="0"/>
                                    </a:rPr>
                                  </m:ctrlPr>
                                </m:naryPr>
                                <m:sub>
                                  <m:sSup>
                                    <m:sSupPr>
                                      <m:ctrlPr>
                                        <a:rPr lang="zh-CN" sz="2400" i="1" kern="100">
                                          <a:solidFill>
                                            <a:schemeClr val="tx1"/>
                                          </a:solidFill>
                                          <a:effectLst/>
                                          <a:latin typeface="Cambria Math" panose="02040503050406030204" pitchFamily="18" charset="0"/>
                                        </a:rPr>
                                      </m:ctrlPr>
                                    </m:sSupPr>
                                    <m:e>
                                      <m:r>
                                        <a:rPr lang="en-US" sz="2400" kern="100">
                                          <a:solidFill>
                                            <a:schemeClr val="tx1"/>
                                          </a:solidFill>
                                          <a:effectLst/>
                                          <a:latin typeface="Cambria Math" panose="02040503050406030204" pitchFamily="18" charset="0"/>
                                        </a:rPr>
                                        <m:t>𝑠</m:t>
                                      </m:r>
                                    </m:e>
                                    <m:sup>
                                      <m:r>
                                        <a:rPr lang="en-US" sz="2400" kern="100">
                                          <a:solidFill>
                                            <a:schemeClr val="tx1"/>
                                          </a:solidFill>
                                          <a:effectLst/>
                                          <a:latin typeface="Cambria Math" panose="02040503050406030204" pitchFamily="18" charset="0"/>
                                        </a:rPr>
                                        <m:t>′</m:t>
                                      </m:r>
                                    </m:sup>
                                  </m:sSup>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𝑟</m:t>
                                  </m:r>
                                </m:sub>
                                <m:sup/>
                                <m:e>
                                  <m:d>
                                    <m:dPr>
                                      <m:begChr m:val=""/>
                                      <m:endChr m:val="]"/>
                                      <m:ctrlPr>
                                        <a:rPr lang="zh-CN" sz="2400" i="1" kern="100">
                                          <a:solidFill>
                                            <a:schemeClr val="tx1"/>
                                          </a:solidFill>
                                          <a:effectLst/>
                                          <a:latin typeface="Cambria Math" panose="02040503050406030204" pitchFamily="18" charset="0"/>
                                        </a:rPr>
                                      </m:ctrlPr>
                                    </m:dPr>
                                    <m:e>
                                      <m:r>
                                        <a:rPr lang="en-US" sz="2400" kern="100">
                                          <a:solidFill>
                                            <a:schemeClr val="tx1"/>
                                          </a:solidFill>
                                          <a:effectLst/>
                                          <a:latin typeface="Cambria Math" panose="02040503050406030204" pitchFamily="18" charset="0"/>
                                        </a:rPr>
                                        <m:t>𝑝</m:t>
                                      </m:r>
                                      <m:r>
                                        <a:rPr lang="en-US" sz="2400" kern="100">
                                          <a:solidFill>
                                            <a:schemeClr val="tx1"/>
                                          </a:solidFill>
                                          <a:effectLst/>
                                          <a:latin typeface="Cambria Math" panose="02040503050406030204" pitchFamily="18" charset="0"/>
                                        </a:rPr>
                                        <m:t>(</m:t>
                                      </m:r>
                                      <m:sSup>
                                        <m:sSupPr>
                                          <m:ctrlPr>
                                            <a:rPr lang="zh-CN" sz="2400" i="1" kern="100">
                                              <a:solidFill>
                                                <a:schemeClr val="tx1"/>
                                              </a:solidFill>
                                              <a:effectLst/>
                                              <a:latin typeface="Cambria Math" panose="02040503050406030204" pitchFamily="18" charset="0"/>
                                            </a:rPr>
                                          </m:ctrlPr>
                                        </m:sSupPr>
                                        <m:e>
                                          <m:r>
                                            <a:rPr lang="en-US" sz="2400" kern="100">
                                              <a:solidFill>
                                                <a:schemeClr val="tx1"/>
                                              </a:solidFill>
                                              <a:effectLst/>
                                              <a:latin typeface="Cambria Math" panose="02040503050406030204" pitchFamily="18" charset="0"/>
                                            </a:rPr>
                                            <m:t>𝑠</m:t>
                                          </m:r>
                                        </m:e>
                                        <m:sup>
                                          <m:r>
                                            <a:rPr lang="en-US" sz="2400" kern="100">
                                              <a:solidFill>
                                                <a:schemeClr val="tx1"/>
                                              </a:solidFill>
                                              <a:effectLst/>
                                              <a:latin typeface="Cambria Math" panose="02040503050406030204" pitchFamily="18" charset="0"/>
                                            </a:rPr>
                                            <m:t>′</m:t>
                                          </m:r>
                                        </m:sup>
                                      </m:sSup>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𝑟</m:t>
                                      </m:r>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𝑠</m:t>
                                      </m:r>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𝑎</m:t>
                                      </m:r>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𝑟</m:t>
                                      </m:r>
                                      <m:r>
                                        <a:rPr lang="en-US" sz="2400" kern="100">
                                          <a:solidFill>
                                            <a:schemeClr val="tx1"/>
                                          </a:solidFill>
                                          <a:effectLst/>
                                          <a:latin typeface="Cambria Math" panose="02040503050406030204" pitchFamily="18" charset="0"/>
                                        </a:rPr>
                                        <m:t>+</m:t>
                                      </m:r>
                                      <m:r>
                                        <a:rPr lang="en-US" sz="2400" kern="100">
                                          <a:solidFill>
                                            <a:schemeClr val="tx1"/>
                                          </a:solidFill>
                                          <a:effectLst/>
                                          <a:latin typeface="Cambria Math" panose="02040503050406030204" pitchFamily="18" charset="0"/>
                                        </a:rPr>
                                        <m:t>𝛾</m:t>
                                      </m:r>
                                      <m:r>
                                        <a:rPr lang="en-US" sz="2400" kern="100">
                                          <a:solidFill>
                                            <a:schemeClr val="tx1"/>
                                          </a:solidFill>
                                          <a:effectLst/>
                                          <a:latin typeface="Cambria Math" panose="02040503050406030204" pitchFamily="18" charset="0"/>
                                        </a:rPr>
                                        <m:t>𝑉</m:t>
                                      </m:r>
                                      <m:r>
                                        <a:rPr lang="en-US" sz="2400" kern="100">
                                          <a:solidFill>
                                            <a:schemeClr val="tx1"/>
                                          </a:solidFill>
                                          <a:effectLst/>
                                          <a:latin typeface="Cambria Math" panose="02040503050406030204" pitchFamily="18" charset="0"/>
                                        </a:rPr>
                                        <m:t>(</m:t>
                                      </m:r>
                                      <m:sSup>
                                        <m:sSupPr>
                                          <m:ctrlPr>
                                            <a:rPr lang="zh-CN" sz="2400" i="1" kern="100">
                                              <a:solidFill>
                                                <a:schemeClr val="tx1"/>
                                              </a:solidFill>
                                              <a:effectLst/>
                                              <a:latin typeface="Cambria Math" panose="02040503050406030204" pitchFamily="18" charset="0"/>
                                            </a:rPr>
                                          </m:ctrlPr>
                                        </m:sSupPr>
                                        <m:e>
                                          <m:r>
                                            <a:rPr lang="en-US" sz="2400" kern="100">
                                              <a:solidFill>
                                                <a:schemeClr val="tx1"/>
                                              </a:solidFill>
                                              <a:effectLst/>
                                              <a:latin typeface="Cambria Math" panose="02040503050406030204" pitchFamily="18" charset="0"/>
                                            </a:rPr>
                                            <m:t>𝑠</m:t>
                                          </m:r>
                                        </m:e>
                                        <m:sup>
                                          <m:r>
                                            <a:rPr lang="en-US" sz="2400" kern="100">
                                              <a:solidFill>
                                                <a:schemeClr val="tx1"/>
                                              </a:solidFill>
                                              <a:effectLst/>
                                              <a:latin typeface="Cambria Math" panose="02040503050406030204" pitchFamily="18" charset="0"/>
                                            </a:rPr>
                                            <m:t>′</m:t>
                                          </m:r>
                                        </m:sup>
                                      </m:sSup>
                                      <m:r>
                                        <a:rPr lang="en-US" sz="2400" kern="100">
                                          <a:solidFill>
                                            <a:schemeClr val="tx1"/>
                                          </a:solidFill>
                                          <a:effectLst/>
                                          <a:latin typeface="Cambria Math" panose="02040503050406030204" pitchFamily="18" charset="0"/>
                                        </a:rPr>
                                        <m:t>)</m:t>
                                      </m:r>
                                    </m:e>
                                  </m:d>
                                </m:e>
                              </m:nary>
                            </m:oMath>
                          </a14:m>
                          <a:endParaRPr lang="zh-CN" sz="2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solidFill>
                          <a:schemeClr val="bg1"/>
                        </a:solidFill>
                      </a:tcPr>
                    </a:tc>
                    <a:extLst>
                      <a:ext uri="{0D108BD9-81ED-4DB2-BD59-A6C34878D82A}">
                        <a16:rowId xmlns:a16="http://schemas.microsoft.com/office/drawing/2014/main" val="1609511587"/>
                      </a:ext>
                    </a:extLst>
                  </a:tr>
                </a:tbl>
              </a:graphicData>
            </a:graphic>
          </p:graphicFrame>
        </mc:Choice>
        <mc:Fallback xmlns="">
          <p:graphicFrame>
            <p:nvGraphicFramePr>
              <p:cNvPr id="5" name="表格 4">
                <a:extLst>
                  <a:ext uri="{FF2B5EF4-FFF2-40B4-BE49-F238E27FC236}">
                    <a16:creationId xmlns:a16="http://schemas.microsoft.com/office/drawing/2014/main" id="{39F38531-20B9-4A1B-94F9-8AB65E0040B1}"/>
                  </a:ext>
                </a:extLst>
              </p:cNvPr>
              <p:cNvGraphicFramePr>
                <a:graphicFrameLocks noGrp="1"/>
              </p:cNvGraphicFramePr>
              <p:nvPr>
                <p:extLst>
                  <p:ext uri="{D42A27DB-BD31-4B8C-83A1-F6EECF244321}">
                    <p14:modId xmlns:p14="http://schemas.microsoft.com/office/powerpoint/2010/main" val="3413036946"/>
                  </p:ext>
                </p:extLst>
              </p:nvPr>
            </p:nvGraphicFramePr>
            <p:xfrm>
              <a:off x="770990" y="1392335"/>
              <a:ext cx="10167582" cy="4706874"/>
            </p:xfrm>
            <a:graphic>
              <a:graphicData uri="http://schemas.openxmlformats.org/drawingml/2006/table">
                <a:tbl>
                  <a:tblPr firstRow="1" firstCol="1" bandRow="1">
                    <a:tableStyleId>{5C22544A-7EE6-4342-B048-85BDC9FD1C3A}</a:tableStyleId>
                  </a:tblPr>
                  <a:tblGrid>
                    <a:gridCol w="10167582">
                      <a:extLst>
                        <a:ext uri="{9D8B030D-6E8A-4147-A177-3AD203B41FA5}">
                          <a16:colId xmlns:a16="http://schemas.microsoft.com/office/drawing/2014/main" val="1406803925"/>
                        </a:ext>
                      </a:extLst>
                    </a:gridCol>
                  </a:tblGrid>
                  <a:tr h="365760">
                    <a:tc>
                      <a:txBody>
                        <a:bodyPr/>
                        <a:lstStyle/>
                        <a:p>
                          <a:pPr algn="just"/>
                          <a:endParaRPr lang="zh-CN" sz="2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solidFill>
                          <a:schemeClr val="bg1"/>
                        </a:solidFill>
                      </a:tcPr>
                    </a:tc>
                    <a:extLst>
                      <a:ext uri="{0D108BD9-81ED-4DB2-BD59-A6C34878D82A}">
                        <a16:rowId xmlns:a16="http://schemas.microsoft.com/office/drawing/2014/main" val="1119038616"/>
                      </a:ext>
                    </a:extLst>
                  </a:tr>
                  <a:tr h="4341114">
                    <a:tc>
                      <a:txBody>
                        <a:bodyPr/>
                        <a:lstStyle/>
                        <a:p>
                          <a:endParaRPr lang="zh-CN"/>
                        </a:p>
                      </a:txBody>
                      <a:tcPr marL="51435" marR="51435" marT="0" marB="0">
                        <a:blipFill>
                          <a:blip r:embed="rId2"/>
                          <a:stretch>
                            <a:fillRect l="-60" t="-8555" r="-240" b="-23562"/>
                          </a:stretch>
                        </a:blipFill>
                      </a:tcPr>
                    </a:tc>
                    <a:extLst>
                      <a:ext uri="{0D108BD9-81ED-4DB2-BD59-A6C34878D82A}">
                        <a16:rowId xmlns:a16="http://schemas.microsoft.com/office/drawing/2014/main" val="1609511587"/>
                      </a:ext>
                    </a:extLst>
                  </a:tr>
                </a:tbl>
              </a:graphicData>
            </a:graphic>
          </p:graphicFrame>
        </mc:Fallback>
      </mc:AlternateContent>
      <p:graphicFrame>
        <p:nvGraphicFramePr>
          <p:cNvPr id="3" name="表格 2"/>
          <p:cNvGraphicFramePr>
            <a:graphicFrameLocks noGrp="1"/>
          </p:cNvGraphicFramePr>
          <p:nvPr>
            <p:extLst>
              <p:ext uri="{D42A27DB-BD31-4B8C-83A1-F6EECF244321}">
                <p14:modId xmlns:p14="http://schemas.microsoft.com/office/powerpoint/2010/main" val="1165330819"/>
              </p:ext>
            </p:extLst>
          </p:nvPr>
        </p:nvGraphicFramePr>
        <p:xfrm>
          <a:off x="614486" y="1097182"/>
          <a:ext cx="10739314" cy="432593"/>
        </p:xfrm>
        <a:graphic>
          <a:graphicData uri="http://schemas.openxmlformats.org/drawingml/2006/table">
            <a:tbl>
              <a:tblPr firstRow="1" firstCol="1" bandRow="1">
                <a:tableStyleId>{5C22544A-7EE6-4342-B048-85BDC9FD1C3A}</a:tableStyleId>
              </a:tblPr>
              <a:tblGrid>
                <a:gridCol w="10739314">
                  <a:extLst>
                    <a:ext uri="{9D8B030D-6E8A-4147-A177-3AD203B41FA5}">
                      <a16:colId xmlns:a16="http://schemas.microsoft.com/office/drawing/2014/main" val="830819741"/>
                    </a:ext>
                  </a:extLst>
                </a:gridCol>
              </a:tblGrid>
              <a:tr h="432593">
                <a:tc>
                  <a:txBody>
                    <a:bodyPr/>
                    <a:lstStyle/>
                    <a:p>
                      <a:pPr marL="342900" indent="-342900" algn="just">
                        <a:spcAft>
                          <a:spcPts val="0"/>
                        </a:spcAft>
                        <a:buFont typeface="Arial" panose="020B0604020202020204" pitchFamily="34" charset="0"/>
                        <a:buChar char="•"/>
                      </a:pPr>
                      <a:r>
                        <a:rPr lang="zh-CN" altLang="en-US" sz="2400" kern="100" dirty="0">
                          <a:effectLst/>
                        </a:rPr>
                        <a:t>值迭代的动态规划</a:t>
                      </a:r>
                      <a:r>
                        <a:rPr lang="zh-CN" sz="2400" kern="100" dirty="0">
                          <a:effectLst/>
                        </a:rPr>
                        <a:t>算法</a:t>
                      </a:r>
                      <a:r>
                        <a:rPr lang="en-US" altLang="zh-CN" sz="2400" kern="100" dirty="0">
                          <a:effectLst/>
                        </a:rPr>
                        <a:t> Value Iteration</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rgbClr val="0066FF"/>
                    </a:solidFill>
                  </a:tcPr>
                </a:tc>
                <a:extLst>
                  <a:ext uri="{0D108BD9-81ED-4DB2-BD59-A6C34878D82A}">
                    <a16:rowId xmlns:a16="http://schemas.microsoft.com/office/drawing/2014/main" val="1135874057"/>
                  </a:ext>
                </a:extLst>
              </a:tr>
            </a:tbl>
          </a:graphicData>
        </a:graphic>
      </p:graphicFrame>
      <p:sp>
        <p:nvSpPr>
          <p:cNvPr id="11" name="矩形: 圆角 6">
            <a:extLst>
              <a:ext uri="{FF2B5EF4-FFF2-40B4-BE49-F238E27FC236}">
                <a16:creationId xmlns:a16="http://schemas.microsoft.com/office/drawing/2014/main" id="{E40ADF9A-EB1A-4F06-9342-23605E8A9FAF}"/>
              </a:ext>
            </a:extLst>
          </p:cNvPr>
          <p:cNvSpPr/>
          <p:nvPr/>
        </p:nvSpPr>
        <p:spPr>
          <a:xfrm>
            <a:off x="1263438" y="3550834"/>
            <a:ext cx="7042404" cy="557924"/>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00"/>
          </a:p>
        </p:txBody>
      </p:sp>
      <p:sp>
        <p:nvSpPr>
          <p:cNvPr id="12" name="矩形: 圆角 6">
            <a:extLst>
              <a:ext uri="{FF2B5EF4-FFF2-40B4-BE49-F238E27FC236}">
                <a16:creationId xmlns:a16="http://schemas.microsoft.com/office/drawing/2014/main" id="{E40ADF9A-EB1A-4F06-9342-23605E8A9FAF}"/>
              </a:ext>
            </a:extLst>
          </p:cNvPr>
          <p:cNvSpPr/>
          <p:nvPr/>
        </p:nvSpPr>
        <p:spPr>
          <a:xfrm>
            <a:off x="821753" y="5526682"/>
            <a:ext cx="7484090" cy="616314"/>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00"/>
          </a:p>
        </p:txBody>
      </p:sp>
    </p:spTree>
    <p:extLst>
      <p:ext uri="{BB962C8B-B14F-4D97-AF65-F5344CB8AC3E}">
        <p14:creationId xmlns:p14="http://schemas.microsoft.com/office/powerpoint/2010/main" val="397835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b="1" dirty="0">
                <a:latin typeface="微软雅黑" panose="020B0503020204020204" pitchFamily="34" charset="-122"/>
                <a:ea typeface="微软雅黑" panose="020B0503020204020204" pitchFamily="34" charset="-122"/>
              </a:rPr>
              <a:t>2.1 </a:t>
            </a:r>
            <a:r>
              <a:rPr lang="zh-CN" altLang="en-US" b="1" dirty="0">
                <a:latin typeface="微软雅黑" panose="020B0503020204020204" pitchFamily="34" charset="-122"/>
                <a:ea typeface="微软雅黑" panose="020B0503020204020204" pitchFamily="34" charset="-122"/>
              </a:rPr>
              <a:t>动态规划</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小结</a:t>
            </a:r>
          </a:p>
        </p:txBody>
      </p:sp>
      <p:sp>
        <p:nvSpPr>
          <p:cNvPr id="3" name="内容占位符 2"/>
          <p:cNvSpPr>
            <a:spLocks noGrp="1"/>
          </p:cNvSpPr>
          <p:nvPr>
            <p:ph sz="quarter" idx="1"/>
          </p:nvPr>
        </p:nvSpPr>
        <p:spPr/>
        <p:txBody>
          <a:bodyPr/>
          <a:lstStyle/>
          <a:p>
            <a:pPr>
              <a:buClr>
                <a:srgbClr val="00B050"/>
              </a:buClr>
            </a:pPr>
            <a:r>
              <a:rPr lang="zh-CN" altLang="en-US" sz="4000" dirty="0">
                <a:solidFill>
                  <a:srgbClr val="FF0000"/>
                </a:solidFill>
                <a:latin typeface="楷体" panose="02010609060101010101" pitchFamily="49" charset="-122"/>
                <a:ea typeface="楷体" panose="02010609060101010101" pitchFamily="49" charset="-122"/>
              </a:rPr>
              <a:t>策略评估：求解最优值函数</a:t>
            </a:r>
          </a:p>
          <a:p>
            <a:pPr>
              <a:buClr>
                <a:srgbClr val="00B050"/>
              </a:buClr>
            </a:pPr>
            <a:endParaRPr lang="en-US" altLang="zh-CN" sz="4000" dirty="0">
              <a:solidFill>
                <a:srgbClr val="FF0000"/>
              </a:solidFill>
              <a:latin typeface="楷体" panose="02010609060101010101" pitchFamily="49" charset="-122"/>
              <a:ea typeface="楷体" panose="02010609060101010101" pitchFamily="49" charset="-122"/>
            </a:endParaRPr>
          </a:p>
          <a:p>
            <a:pPr>
              <a:buClr>
                <a:srgbClr val="00B050"/>
              </a:buClr>
            </a:pPr>
            <a:r>
              <a:rPr lang="zh-CN" altLang="en-US" sz="4000" dirty="0">
                <a:solidFill>
                  <a:srgbClr val="FF0000"/>
                </a:solidFill>
                <a:latin typeface="楷体" panose="02010609060101010101" pitchFamily="49" charset="-122"/>
                <a:ea typeface="楷体" panose="02010609060101010101" pitchFamily="49" charset="-122"/>
              </a:rPr>
              <a:t>采用动态规划的策略迭代和策略改进</a:t>
            </a:r>
          </a:p>
          <a:p>
            <a:pPr lvl="1">
              <a:buClr>
                <a:srgbClr val="FF0000"/>
              </a:buClr>
            </a:pPr>
            <a:r>
              <a:rPr lang="zh-CN" altLang="en-US" sz="2800" dirty="0">
                <a:solidFill>
                  <a:srgbClr val="00B050"/>
                </a:solidFill>
                <a:latin typeface="楷体" panose="02010609060101010101" pitchFamily="49" charset="-122"/>
                <a:ea typeface="楷体" panose="02010609060101010101" pitchFamily="49" charset="-122"/>
              </a:rPr>
              <a:t>理解用迭代策略改进方式来求解最优值函数的原理</a:t>
            </a:r>
          </a:p>
          <a:p>
            <a:pPr>
              <a:buClr>
                <a:srgbClr val="00B050"/>
              </a:buClr>
            </a:pPr>
            <a:endParaRPr lang="zh-CN" altLang="en-US" sz="4000" dirty="0">
              <a:solidFill>
                <a:srgbClr val="FF0000"/>
              </a:solidFill>
              <a:latin typeface="楷体" panose="02010609060101010101" pitchFamily="49" charset="-122"/>
              <a:ea typeface="楷体" panose="02010609060101010101" pitchFamily="49" charset="-122"/>
            </a:endParaRPr>
          </a:p>
          <a:p>
            <a:pPr>
              <a:buClr>
                <a:srgbClr val="00B050"/>
              </a:buClr>
            </a:pPr>
            <a:r>
              <a:rPr lang="zh-CN" altLang="en-US" sz="4000" dirty="0">
                <a:solidFill>
                  <a:srgbClr val="FF0000"/>
                </a:solidFill>
                <a:latin typeface="楷体" panose="02010609060101010101" pitchFamily="49" charset="-122"/>
                <a:ea typeface="楷体" panose="02010609060101010101" pitchFamily="49" charset="-122"/>
              </a:rPr>
              <a:t>值迭代算法</a:t>
            </a:r>
            <a:endParaRPr lang="en-US" altLang="zh-CN" sz="4000"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92641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D5A00-D605-4BB6-99D8-3A9ED55DC26A}"/>
              </a:ext>
            </a:extLst>
          </p:cNvPr>
          <p:cNvSpPr>
            <a:spLocks noGrp="1"/>
          </p:cNvSpPr>
          <p:nvPr>
            <p:ph type="title"/>
          </p:nvPr>
        </p:nvSpPr>
        <p:spPr/>
        <p:txBody>
          <a:bodyPr/>
          <a:lstStyle/>
          <a:p>
            <a:pPr algn="ctr"/>
            <a:r>
              <a:rPr lang="zh-CN" altLang="en-US" dirty="0">
                <a:latin typeface="微软雅黑" panose="020B0503020204020204" pitchFamily="34" charset="-122"/>
                <a:ea typeface="微软雅黑" panose="020B0503020204020204" pitchFamily="34" charset="-122"/>
              </a:rPr>
              <a:t>第二章 上半部分内容总结</a:t>
            </a: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25</a:t>
            </a:fld>
            <a:r>
              <a:rPr lang="zh-CN" altLang="en-US"/>
              <a:t>页</a:t>
            </a:r>
            <a:endParaRPr lang="zh-CN" altLang="en-US" dirty="0"/>
          </a:p>
        </p:txBody>
      </p:sp>
      <p:sp>
        <p:nvSpPr>
          <p:cNvPr id="6" name="内容占位符 2">
            <a:extLst>
              <a:ext uri="{FF2B5EF4-FFF2-40B4-BE49-F238E27FC236}">
                <a16:creationId xmlns:a16="http://schemas.microsoft.com/office/drawing/2014/main" id="{66A2ECAF-689D-464A-A2E1-83CB85FCA62C}"/>
              </a:ext>
            </a:extLst>
          </p:cNvPr>
          <p:cNvSpPr>
            <a:spLocks noGrp="1"/>
          </p:cNvSpPr>
          <p:nvPr>
            <p:ph sz="quarter" idx="1"/>
          </p:nvPr>
        </p:nvSpPr>
        <p:spPr>
          <a:xfrm>
            <a:off x="609600" y="1219200"/>
            <a:ext cx="10972800" cy="4937760"/>
          </a:xfrm>
        </p:spPr>
        <p:txBody>
          <a:bodyPr>
            <a:normAutofit/>
          </a:bodyPr>
          <a:lstStyle/>
          <a:p>
            <a:pPr>
              <a:buClr>
                <a:srgbClr val="00B050"/>
              </a:buClr>
            </a:pPr>
            <a:r>
              <a:rPr lang="zh-CN" altLang="en-US" sz="3600" dirty="0">
                <a:solidFill>
                  <a:srgbClr val="FF0000"/>
                </a:solidFill>
                <a:latin typeface="华文楷体" panose="02010600040101010101" pitchFamily="2" charset="-122"/>
                <a:ea typeface="华文楷体" panose="02010600040101010101" pitchFamily="2" charset="-122"/>
              </a:rPr>
              <a:t>动态规划的基本思想</a:t>
            </a:r>
            <a:endParaRPr lang="en-US" altLang="zh-CN" sz="3600" dirty="0">
              <a:solidFill>
                <a:srgbClr val="FF0000"/>
              </a:solidFill>
              <a:latin typeface="华文楷体" panose="02010600040101010101" pitchFamily="2" charset="-122"/>
              <a:ea typeface="华文楷体" panose="02010600040101010101" pitchFamily="2" charset="-122"/>
            </a:endParaRPr>
          </a:p>
          <a:p>
            <a:pPr>
              <a:buClr>
                <a:srgbClr val="00B050"/>
              </a:buClr>
            </a:pPr>
            <a:endParaRPr lang="en-US" altLang="zh-CN" sz="3600" dirty="0">
              <a:solidFill>
                <a:srgbClr val="FF0000"/>
              </a:solidFill>
              <a:latin typeface="华文楷体" panose="02010600040101010101" pitchFamily="2" charset="-122"/>
              <a:ea typeface="华文楷体" panose="02010600040101010101" pitchFamily="2" charset="-122"/>
            </a:endParaRPr>
          </a:p>
          <a:p>
            <a:pPr>
              <a:buClr>
                <a:srgbClr val="00B050"/>
              </a:buClr>
            </a:pPr>
            <a:r>
              <a:rPr lang="zh-CN" altLang="en-US" sz="3600" dirty="0">
                <a:solidFill>
                  <a:srgbClr val="FF0000"/>
                </a:solidFill>
                <a:latin typeface="华文楷体" panose="02010600040101010101" pitchFamily="2" charset="-122"/>
                <a:ea typeface="华文楷体" panose="02010600040101010101" pitchFamily="2" charset="-122"/>
              </a:rPr>
              <a:t>蒙特卡罗（</a:t>
            </a:r>
            <a:r>
              <a:rPr lang="en-US" altLang="zh-CN" sz="3600" dirty="0">
                <a:solidFill>
                  <a:srgbClr val="FF0000"/>
                </a:solidFill>
                <a:latin typeface="华文楷体" panose="02010600040101010101" pitchFamily="2" charset="-122"/>
                <a:ea typeface="华文楷体" panose="02010600040101010101" pitchFamily="2" charset="-122"/>
              </a:rPr>
              <a:t>MC</a:t>
            </a:r>
            <a:r>
              <a:rPr lang="zh-CN" altLang="en-US" sz="3600" dirty="0">
                <a:solidFill>
                  <a:srgbClr val="FF0000"/>
                </a:solidFill>
                <a:latin typeface="华文楷体" panose="02010600040101010101" pitchFamily="2" charset="-122"/>
                <a:ea typeface="华文楷体" panose="02010600040101010101" pitchFamily="2" charset="-122"/>
              </a:rPr>
              <a:t>）</a:t>
            </a:r>
            <a:r>
              <a:rPr lang="zh-CN" altLang="en-US" sz="3600" dirty="0">
                <a:solidFill>
                  <a:srgbClr val="FF0000"/>
                </a:solidFill>
              </a:rPr>
              <a:t>方法（待后续讲解）</a:t>
            </a:r>
            <a:endParaRPr lang="en-US" altLang="zh-CN" sz="3600" dirty="0">
              <a:solidFill>
                <a:srgbClr val="FF0000"/>
              </a:solidFill>
              <a:latin typeface="华文楷体" panose="02010600040101010101" pitchFamily="2" charset="-122"/>
              <a:ea typeface="华文楷体" panose="02010600040101010101" pitchFamily="2" charset="-122"/>
            </a:endParaRPr>
          </a:p>
          <a:p>
            <a:pPr>
              <a:buClr>
                <a:srgbClr val="00B050"/>
              </a:buClr>
            </a:pPr>
            <a:endParaRPr lang="en-US" altLang="zh-CN" sz="3600" dirty="0">
              <a:solidFill>
                <a:srgbClr val="FF0000"/>
              </a:solidFill>
            </a:endParaRPr>
          </a:p>
          <a:p>
            <a:pPr>
              <a:buClr>
                <a:srgbClr val="00B050"/>
              </a:buClr>
            </a:pPr>
            <a:r>
              <a:rPr lang="zh-CN" altLang="en-US" sz="3600" dirty="0">
                <a:solidFill>
                  <a:srgbClr val="FF0000"/>
                </a:solidFill>
                <a:latin typeface="华文楷体" panose="02010600040101010101" pitchFamily="2" charset="-122"/>
                <a:ea typeface="华文楷体" panose="02010600040101010101" pitchFamily="2" charset="-122"/>
              </a:rPr>
              <a:t>时序差分</a:t>
            </a:r>
            <a:r>
              <a:rPr lang="en-US" altLang="zh-CN" sz="3600" dirty="0">
                <a:solidFill>
                  <a:srgbClr val="FF0000"/>
                </a:solidFill>
                <a:latin typeface="华文楷体" panose="02010600040101010101" pitchFamily="2" charset="-122"/>
                <a:ea typeface="华文楷体" panose="02010600040101010101" pitchFamily="2" charset="-122"/>
              </a:rPr>
              <a:t>(TD)</a:t>
            </a:r>
            <a:r>
              <a:rPr lang="zh-CN" altLang="en-US" sz="3600" dirty="0">
                <a:solidFill>
                  <a:srgbClr val="FF0000"/>
                </a:solidFill>
                <a:latin typeface="华文楷体" panose="02010600040101010101" pitchFamily="2" charset="-122"/>
                <a:ea typeface="华文楷体" panose="02010600040101010101" pitchFamily="2" charset="-122"/>
              </a:rPr>
              <a:t>方法</a:t>
            </a:r>
            <a:r>
              <a:rPr lang="zh-CN" altLang="en-US" sz="3600" dirty="0">
                <a:solidFill>
                  <a:srgbClr val="FF0000"/>
                </a:solidFill>
              </a:rPr>
              <a:t>（待后续讲解）</a:t>
            </a:r>
            <a:endParaRPr lang="en-US" altLang="zh-CN" sz="3600" dirty="0">
              <a:solidFill>
                <a:srgbClr val="FF0000"/>
              </a:solidFill>
            </a:endParaRPr>
          </a:p>
          <a:p>
            <a:pPr lvl="1">
              <a:buClr>
                <a:srgbClr val="FF0000"/>
              </a:buClr>
              <a:buFont typeface="Arial" panose="020B0604020202020204" pitchFamily="34" charset="0"/>
              <a:buChar char="•"/>
            </a:pPr>
            <a:endParaRPr lang="en-US" altLang="zh-CN" sz="2800" dirty="0">
              <a:solidFill>
                <a:srgbClr val="FF0000"/>
              </a:solidFill>
            </a:endParaRPr>
          </a:p>
          <a:p>
            <a:pPr lvl="1">
              <a:buClr>
                <a:srgbClr val="FF0000"/>
              </a:buClr>
              <a:buFont typeface="Arial" panose="020B0604020202020204" pitchFamily="34" charset="0"/>
              <a:buChar char="•"/>
            </a:pPr>
            <a:endParaRPr lang="zh-CN" altLang="en-US" sz="2100" dirty="0"/>
          </a:p>
        </p:txBody>
      </p:sp>
      <p:sp>
        <p:nvSpPr>
          <p:cNvPr id="5" name="文本框 4"/>
          <p:cNvSpPr txBox="1"/>
          <p:nvPr/>
        </p:nvSpPr>
        <p:spPr>
          <a:xfrm>
            <a:off x="2113934" y="5771535"/>
            <a:ext cx="8485239"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复习！ 预习</a:t>
            </a:r>
            <a:r>
              <a:rPr lang="en-US" altLang="zh-CN" sz="2800" b="1" dirty="0">
                <a:solidFill>
                  <a:srgbClr val="FF0000"/>
                </a:solidFill>
                <a:latin typeface="楷体" panose="02010609060101010101" pitchFamily="49" charset="-122"/>
                <a:ea typeface="楷体" panose="02010609060101010101" pitchFamily="49" charset="-122"/>
              </a:rPr>
              <a:t>MC</a:t>
            </a:r>
            <a:r>
              <a:rPr lang="zh-CN" altLang="en-US" sz="2800" b="1" dirty="0">
                <a:solidFill>
                  <a:srgbClr val="FF0000"/>
                </a:solidFill>
                <a:latin typeface="楷体" panose="02010609060101010101" pitchFamily="49" charset="-122"/>
                <a:ea typeface="楷体" panose="02010609060101010101" pitchFamily="49" charset="-122"/>
              </a:rPr>
              <a:t>、</a:t>
            </a:r>
            <a:r>
              <a:rPr lang="en-US" altLang="zh-CN" sz="2800" b="1" dirty="0">
                <a:solidFill>
                  <a:srgbClr val="FF0000"/>
                </a:solidFill>
                <a:latin typeface="楷体" panose="02010609060101010101" pitchFamily="49" charset="-122"/>
                <a:ea typeface="楷体" panose="02010609060101010101" pitchFamily="49" charset="-122"/>
              </a:rPr>
              <a:t>TD</a:t>
            </a:r>
            <a:r>
              <a:rPr lang="zh-CN" altLang="en-US" sz="2800" b="1" dirty="0">
                <a:solidFill>
                  <a:srgbClr val="FF0000"/>
                </a:solidFill>
                <a:latin typeface="楷体" panose="02010609060101010101" pitchFamily="49" charset="-122"/>
                <a:ea typeface="楷体" panose="02010609060101010101" pitchFamily="49" charset="-122"/>
              </a:rPr>
              <a:t>，</a:t>
            </a:r>
            <a:r>
              <a:rPr lang="en-US" altLang="zh-CN" sz="2800" b="1" dirty="0">
                <a:solidFill>
                  <a:srgbClr val="FF0000"/>
                </a:solidFill>
                <a:latin typeface="楷体" panose="02010609060101010101" pitchFamily="49" charset="-122"/>
                <a:ea typeface="楷体" panose="02010609060101010101" pitchFamily="49" charset="-122"/>
              </a:rPr>
              <a:t>Q</a:t>
            </a:r>
            <a:r>
              <a:rPr lang="zh-CN" altLang="en-US" sz="2800" b="1" dirty="0">
                <a:solidFill>
                  <a:srgbClr val="FF0000"/>
                </a:solidFill>
                <a:latin typeface="楷体" panose="02010609060101010101" pitchFamily="49" charset="-122"/>
                <a:ea typeface="楷体" panose="02010609060101010101" pitchFamily="49" charset="-122"/>
              </a:rPr>
              <a:t>学习算法 </a:t>
            </a:r>
            <a:r>
              <a:rPr lang="zh-CN" altLang="en-US" sz="2800" b="1" dirty="0">
                <a:solidFill>
                  <a:srgbClr val="FF0000"/>
                </a:solidFill>
                <a:latin typeface="楷体" panose="02010609060101010101" pitchFamily="49" charset="-122"/>
                <a:ea typeface="楷体" panose="02010609060101010101" pitchFamily="49" charset="-122"/>
                <a:cs typeface="Arial" panose="020B0604020202020204" pitchFamily="34" charset="0"/>
              </a:rPr>
              <a:t>☺</a:t>
            </a:r>
            <a:endParaRPr lang="zh-CN" altLang="en-US" sz="28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95732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第二章 </a:t>
            </a:r>
            <a:r>
              <a:rPr lang="en-US" altLang="zh-CN" dirty="0"/>
              <a:t>– </a:t>
            </a:r>
            <a:r>
              <a:rPr lang="zh-CN" altLang="en-US" dirty="0"/>
              <a:t>内容提要</a:t>
            </a:r>
            <a:endParaRPr lang="zh-CN" altLang="en-US" dirty="0">
              <a:latin typeface="+mj-lt"/>
              <a:ea typeface="+mj-ea"/>
            </a:endParaRPr>
          </a:p>
        </p:txBody>
      </p:sp>
      <p:sp>
        <p:nvSpPr>
          <p:cNvPr id="3" name="内容占位符 2"/>
          <p:cNvSpPr>
            <a:spLocks noGrp="1"/>
          </p:cNvSpPr>
          <p:nvPr>
            <p:ph sz="quarter" idx="1"/>
          </p:nvPr>
        </p:nvSpPr>
        <p:spPr/>
        <p:txBody>
          <a:bodyPr/>
          <a:lstStyle/>
          <a:p>
            <a:pPr>
              <a:buClr>
                <a:srgbClr val="00B050"/>
              </a:buClr>
            </a:pPr>
            <a:endParaRPr lang="en-US" altLang="zh-CN" dirty="0">
              <a:solidFill>
                <a:srgbClr val="FF0000"/>
              </a:solidFill>
            </a:endParaRPr>
          </a:p>
          <a:p>
            <a:pPr>
              <a:buClr>
                <a:schemeClr val="accent6">
                  <a:lumMod val="40000"/>
                  <a:lumOff val="60000"/>
                </a:schemeClr>
              </a:buClr>
            </a:pPr>
            <a:r>
              <a:rPr lang="en-US" altLang="zh-CN" dirty="0">
                <a:solidFill>
                  <a:srgbClr val="FF5050"/>
                </a:solidFill>
              </a:rPr>
              <a:t>2.1 </a:t>
            </a:r>
            <a:r>
              <a:rPr lang="zh-CN" altLang="en-US" dirty="0">
                <a:solidFill>
                  <a:srgbClr val="FF5050"/>
                </a:solidFill>
              </a:rPr>
              <a:t>动态规划算法</a:t>
            </a:r>
          </a:p>
          <a:p>
            <a:pPr>
              <a:buClr>
                <a:schemeClr val="accent6">
                  <a:lumMod val="40000"/>
                  <a:lumOff val="60000"/>
                </a:schemeClr>
              </a:buClr>
            </a:pPr>
            <a:endParaRPr lang="zh-CN" altLang="en-US" dirty="0">
              <a:solidFill>
                <a:srgbClr val="FF5050"/>
              </a:solidFill>
            </a:endParaRPr>
          </a:p>
          <a:p>
            <a:pPr>
              <a:buClr>
                <a:srgbClr val="00B050"/>
              </a:buClr>
            </a:pPr>
            <a:r>
              <a:rPr lang="en-US" altLang="zh-CN" b="1" u="sng" dirty="0">
                <a:solidFill>
                  <a:srgbClr val="FF0000"/>
                </a:solidFill>
              </a:rPr>
              <a:t>2.2 </a:t>
            </a:r>
            <a:r>
              <a:rPr lang="zh-CN" altLang="en-US" b="1" u="sng" dirty="0">
                <a:solidFill>
                  <a:srgbClr val="FF0000"/>
                </a:solidFill>
              </a:rPr>
              <a:t>蒙特卡罗方法</a:t>
            </a:r>
            <a:endParaRPr lang="en-US" altLang="zh-CN" b="1" u="sng" dirty="0">
              <a:solidFill>
                <a:srgbClr val="FF0000"/>
              </a:solidFill>
            </a:endParaRPr>
          </a:p>
          <a:p>
            <a:pPr>
              <a:buClr>
                <a:srgbClr val="00B050"/>
              </a:buClr>
            </a:pPr>
            <a:endParaRPr lang="en-US" altLang="zh-CN" b="1" u="sng" dirty="0">
              <a:solidFill>
                <a:srgbClr val="FF0000"/>
              </a:solidFill>
            </a:endParaRPr>
          </a:p>
          <a:p>
            <a:pPr>
              <a:buClr>
                <a:schemeClr val="accent6">
                  <a:lumMod val="40000"/>
                  <a:lumOff val="60000"/>
                </a:schemeClr>
              </a:buClr>
            </a:pPr>
            <a:r>
              <a:rPr lang="en-US" altLang="zh-CN" dirty="0">
                <a:solidFill>
                  <a:srgbClr val="FF5050"/>
                </a:solidFill>
              </a:rPr>
              <a:t>2.3 </a:t>
            </a:r>
            <a:r>
              <a:rPr lang="zh-CN" altLang="en-US" dirty="0">
                <a:solidFill>
                  <a:srgbClr val="FF5050"/>
                </a:solidFill>
              </a:rPr>
              <a:t>时序差分方法</a:t>
            </a:r>
            <a:endParaRPr lang="en-US" altLang="zh-CN" dirty="0">
              <a:solidFill>
                <a:srgbClr val="FF5050"/>
              </a:solidFill>
            </a:endParaRPr>
          </a:p>
          <a:p>
            <a:pPr marL="0" indent="0">
              <a:buClr>
                <a:srgbClr val="00B050"/>
              </a:buClr>
              <a:buNone/>
            </a:pPr>
            <a:endParaRPr lang="en-US" altLang="zh-CN" dirty="0">
              <a:solidFill>
                <a:srgbClr val="FF0000"/>
              </a:solidFill>
            </a:endParaRPr>
          </a:p>
          <a:p>
            <a:pPr>
              <a:buClr>
                <a:srgbClr val="00B050"/>
              </a:buClr>
            </a:pPr>
            <a:endParaRPr lang="en-US" altLang="zh-CN" dirty="0">
              <a:solidFill>
                <a:srgbClr val="FF0000"/>
              </a:solidFill>
            </a:endParaRPr>
          </a:p>
        </p:txBody>
      </p:sp>
    </p:spTree>
    <p:extLst>
      <p:ext uri="{BB962C8B-B14F-4D97-AF65-F5344CB8AC3E}">
        <p14:creationId xmlns:p14="http://schemas.microsoft.com/office/powerpoint/2010/main" val="3667762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B050"/>
                </a:solidFill>
                <a:latin typeface="Arial" panose="020B0604020202020204" pitchFamily="34" charset="0"/>
                <a:ea typeface="黑体" panose="02010609060101010101" pitchFamily="49" charset="-122"/>
                <a:cs typeface="Arial" panose="020B0604020202020204" pitchFamily="34" charset="0"/>
              </a:rPr>
              <a:t>2.2</a:t>
            </a:r>
            <a:r>
              <a:rPr lang="en-US" altLang="zh-CN" dirty="0">
                <a:latin typeface="Arial" panose="020B0604020202020204" pitchFamily="34" charset="0"/>
                <a:ea typeface="黑体" panose="02010609060101010101" pitchFamily="49" charset="-122"/>
                <a:cs typeface="Arial" panose="020B0604020202020204" pitchFamily="34" charset="0"/>
              </a:rPr>
              <a:t>.1 </a:t>
            </a:r>
            <a:r>
              <a:rPr lang="zh-CN" altLang="en-US" dirty="0">
                <a:latin typeface="Arial" panose="020B0604020202020204" pitchFamily="34" charset="0"/>
                <a:ea typeface="黑体" panose="02010609060101010101" pitchFamily="49" charset="-122"/>
                <a:cs typeface="Arial" panose="020B0604020202020204" pitchFamily="34" charset="0"/>
              </a:rPr>
              <a:t>无概率模型时的值函数计算问题</a:t>
            </a:r>
            <a:endParaRPr lang="zh-CN" altLang="en-US" dirty="0">
              <a:solidFill>
                <a:srgbClr val="00B050"/>
              </a:solidFill>
              <a:latin typeface="Arial" panose="020B0604020202020204" pitchFamily="34" charset="0"/>
              <a:ea typeface="黑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F751A0C9-67BA-4DC6-9468-4787DA6AF9CF}"/>
                  </a:ext>
                </a:extLst>
              </p:cNvPr>
              <p:cNvSpPr txBox="1">
                <a:spLocks/>
              </p:cNvSpPr>
              <p:nvPr/>
            </p:nvSpPr>
            <p:spPr>
              <a:xfrm>
                <a:off x="2440057" y="1982602"/>
                <a:ext cx="7320846" cy="502343"/>
              </a:xfrm>
              <a:prstGeom prst="rect">
                <a:avLst/>
              </a:prstGeom>
              <a:solidFill>
                <a:schemeClr val="accent6">
                  <a:lumMod val="20000"/>
                  <a:lumOff val="80000"/>
                </a:schemeClr>
              </a:solidFill>
              <a:ln>
                <a:solidFill>
                  <a:srgbClr val="FF0000"/>
                </a:solid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 楷体"/>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 楷体"/>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 楷体"/>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700" dirty="0">
                    <a:solidFill>
                      <a:srgbClr val="FF0000"/>
                    </a:solidFill>
                  </a:rPr>
                  <a:t>很多情况下，概率模型</a:t>
                </a:r>
                <a14:m>
                  <m:oMath xmlns:m="http://schemas.openxmlformats.org/officeDocument/2006/math">
                    <m:r>
                      <a:rPr lang="zh-CN" altLang="en-US" sz="2400" b="1" i="1">
                        <a:latin typeface="Cambria Math" panose="02040503050406030204" pitchFamily="18" charset="0"/>
                      </a:rPr>
                      <m:t>𝒑</m:t>
                    </m:r>
                    <m:r>
                      <a:rPr lang="zh-CN" altLang="en-US" sz="2400" b="1">
                        <a:latin typeface="Cambria Math" panose="02040503050406030204" pitchFamily="18" charset="0"/>
                      </a:rPr>
                      <m:t>(</m:t>
                    </m:r>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𝒔</m:t>
                        </m:r>
                      </m:e>
                      <m:sup>
                        <m:r>
                          <a:rPr lang="zh-CN" altLang="en-US" sz="2400" b="1">
                            <a:latin typeface="Cambria Math" panose="02040503050406030204" pitchFamily="18" charset="0"/>
                          </a:rPr>
                          <m:t>′</m:t>
                        </m:r>
                      </m:sup>
                    </m:sSup>
                    <m:r>
                      <a:rPr lang="zh-CN" altLang="en-US" sz="2400" b="1">
                        <a:latin typeface="Cambria Math" panose="02040503050406030204" pitchFamily="18" charset="0"/>
                      </a:rPr>
                      <m:t>,</m:t>
                    </m:r>
                    <m:r>
                      <a:rPr lang="zh-CN" altLang="en-US" sz="2400" b="1" i="1">
                        <a:latin typeface="Cambria Math" panose="02040503050406030204" pitchFamily="18" charset="0"/>
                      </a:rPr>
                      <m:t>𝒓</m:t>
                    </m:r>
                    <m:r>
                      <a:rPr lang="zh-CN" altLang="en-US" sz="2400" b="1">
                        <a:latin typeface="Cambria Math" panose="02040503050406030204" pitchFamily="18" charset="0"/>
                      </a:rPr>
                      <m:t>|</m:t>
                    </m:r>
                    <m:r>
                      <a:rPr lang="zh-CN" altLang="en-US" sz="2400" b="1" i="1">
                        <a:latin typeface="Cambria Math" panose="02040503050406030204" pitchFamily="18" charset="0"/>
                      </a:rPr>
                      <m:t>𝒔</m:t>
                    </m:r>
                    <m:r>
                      <a:rPr lang="zh-CN" altLang="en-US" sz="2400" b="1">
                        <a:latin typeface="Cambria Math" panose="02040503050406030204" pitchFamily="18" charset="0"/>
                      </a:rPr>
                      <m:t>,</m:t>
                    </m:r>
                    <m:r>
                      <a:rPr lang="zh-CN" altLang="en-US" sz="2400" b="1" i="1">
                        <a:latin typeface="Cambria Math" panose="02040503050406030204" pitchFamily="18" charset="0"/>
                      </a:rPr>
                      <m:t>𝒂</m:t>
                    </m:r>
                    <m:r>
                      <a:rPr lang="zh-CN" altLang="en-US" sz="2400" b="1">
                        <a:latin typeface="Cambria Math" panose="02040503050406030204" pitchFamily="18" charset="0"/>
                      </a:rPr>
                      <m:t>)</m:t>
                    </m:r>
                  </m:oMath>
                </a14:m>
                <a:r>
                  <a:rPr lang="zh-CN" altLang="en-US" sz="2700" dirty="0">
                    <a:solidFill>
                      <a:srgbClr val="FF0000"/>
                    </a:solidFill>
                  </a:rPr>
                  <a:t>是不知道的</a:t>
                </a:r>
                <a:endParaRPr lang="en-US" altLang="zh-CN" sz="2700" dirty="0">
                  <a:solidFill>
                    <a:srgbClr val="FF0000"/>
                  </a:solidFill>
                </a:endParaRPr>
              </a:p>
            </p:txBody>
          </p:sp>
        </mc:Choice>
        <mc:Fallback xmlns="">
          <p:sp>
            <p:nvSpPr>
              <p:cNvPr id="4" name="内容占位符 2">
                <a:extLst>
                  <a:ext uri="{FF2B5EF4-FFF2-40B4-BE49-F238E27FC236}">
                    <a16:creationId xmlns:a16="http://schemas.microsoft.com/office/drawing/2014/main" id="{F751A0C9-67BA-4DC6-9468-4787DA6AF9CF}"/>
                  </a:ext>
                </a:extLst>
              </p:cNvPr>
              <p:cNvSpPr txBox="1">
                <a:spLocks noRot="1" noChangeAspect="1" noMove="1" noResize="1" noEditPoints="1" noAdjustHandles="1" noChangeArrowheads="1" noChangeShapeType="1" noTextEdit="1"/>
              </p:cNvSpPr>
              <p:nvPr/>
            </p:nvSpPr>
            <p:spPr>
              <a:xfrm>
                <a:off x="2440057" y="1982602"/>
                <a:ext cx="7320846" cy="502343"/>
              </a:xfrm>
              <a:prstGeom prst="rect">
                <a:avLst/>
              </a:prstGeom>
              <a:blipFill>
                <a:blip r:embed="rId2"/>
                <a:stretch>
                  <a:fillRect t="-20000" b="-18824"/>
                </a:stretch>
              </a:blipFill>
              <a:ln>
                <a:solidFill>
                  <a:srgbClr val="FF0000"/>
                </a:solidFill>
              </a:ln>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10FDE804-BFF5-4303-9380-5CA5712B2B85}"/>
              </a:ext>
            </a:extLst>
          </p:cNvPr>
          <p:cNvSpPr txBox="1">
            <a:spLocks/>
          </p:cNvSpPr>
          <p:nvPr/>
        </p:nvSpPr>
        <p:spPr>
          <a:xfrm>
            <a:off x="2440057" y="4332827"/>
            <a:ext cx="7320846" cy="502343"/>
          </a:xfrm>
          <a:prstGeom prst="rect">
            <a:avLst/>
          </a:prstGeom>
          <a:solidFill>
            <a:schemeClr val="accent5">
              <a:lumMod val="40000"/>
              <a:lumOff val="60000"/>
            </a:schemeClr>
          </a:solidFill>
          <a:ln>
            <a:solidFill>
              <a:schemeClr val="accent2">
                <a:lumMod val="75000"/>
              </a:schemeClr>
            </a:solid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 楷体"/>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 楷体"/>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 楷体"/>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 楷体"/>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700" dirty="0">
                <a:solidFill>
                  <a:srgbClr val="FF0000"/>
                </a:solidFill>
              </a:rPr>
              <a:t>怎么办？如何计算值函数？</a:t>
            </a:r>
            <a:endParaRPr lang="en-US" altLang="zh-CN" sz="2700" dirty="0">
              <a:solidFill>
                <a:srgbClr val="FF0000"/>
              </a:solidFill>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B93F6FD-EE50-4AAC-8387-6EEB702B1658}"/>
                  </a:ext>
                </a:extLst>
              </p:cNvPr>
              <p:cNvSpPr/>
              <p:nvPr/>
            </p:nvSpPr>
            <p:spPr>
              <a:xfrm>
                <a:off x="3572781" y="2746757"/>
                <a:ext cx="4400178" cy="4154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100" b="1" i="1">
                              <a:latin typeface="Cambria Math" panose="02040503050406030204" pitchFamily="18" charset="0"/>
                            </a:rPr>
                          </m:ctrlPr>
                        </m:dPr>
                        <m:e>
                          <m:sSub>
                            <m:sSubPr>
                              <m:ctrlPr>
                                <a:rPr lang="en-US" altLang="zh-CN" sz="2100" b="1" i="1">
                                  <a:latin typeface="Cambria Math" panose="02040503050406030204" pitchFamily="18" charset="0"/>
                                </a:rPr>
                              </m:ctrlPr>
                            </m:sSubPr>
                            <m:e>
                              <m:r>
                                <a:rPr lang="zh-CN" altLang="en-US" sz="2100" b="1" i="1">
                                  <a:latin typeface="Cambria Math" panose="02040503050406030204" pitchFamily="18" charset="0"/>
                                </a:rPr>
                                <m:t>𝒗</m:t>
                              </m:r>
                            </m:e>
                            <m:sub>
                              <m:r>
                                <a:rPr lang="zh-CN" altLang="en-US" sz="2100" b="1" i="1">
                                  <a:solidFill>
                                    <a:srgbClr val="00B0F0"/>
                                  </a:solidFill>
                                  <a:latin typeface="Cambria Math" panose="02040503050406030204" pitchFamily="18" charset="0"/>
                                </a:rPr>
                                <m:t>𝝅</m:t>
                              </m:r>
                            </m:sub>
                          </m:sSub>
                          <m:r>
                            <a:rPr lang="zh-CN" altLang="en-US" sz="2100" b="1">
                              <a:latin typeface="Cambria Math" panose="02040503050406030204" pitchFamily="18" charset="0"/>
                            </a:rPr>
                            <m:t>(</m:t>
                          </m:r>
                          <m:r>
                            <a:rPr lang="zh-CN" altLang="en-US" sz="2100" b="1" i="1">
                              <a:solidFill>
                                <a:srgbClr val="A24744"/>
                              </a:solidFill>
                              <a:latin typeface="Cambria Math" panose="02040503050406030204" pitchFamily="18" charset="0"/>
                            </a:rPr>
                            <m:t>𝒔</m:t>
                          </m:r>
                          <m:r>
                            <a:rPr lang="zh-CN" altLang="en-US" sz="2100" b="1">
                              <a:latin typeface="Cambria Math" panose="02040503050406030204" pitchFamily="18" charset="0"/>
                            </a:rPr>
                            <m:t>)≐</m:t>
                          </m:r>
                          <m:sSub>
                            <m:sSubPr>
                              <m:ctrlPr>
                                <a:rPr lang="en-US" altLang="zh-CN" sz="2100" b="1" i="1">
                                  <a:latin typeface="Cambria Math" panose="02040503050406030204" pitchFamily="18" charset="0"/>
                                </a:rPr>
                              </m:ctrlPr>
                            </m:sSubPr>
                            <m:e>
                              <m:r>
                                <a:rPr lang="zh-CN" altLang="en-US" sz="2100" b="1">
                                  <a:latin typeface="Cambria Math" panose="02040503050406030204" pitchFamily="18" charset="0"/>
                                </a:rPr>
                                <m:t>𝔼</m:t>
                              </m:r>
                            </m:e>
                            <m:sub>
                              <m:r>
                                <a:rPr lang="zh-CN" altLang="en-US" sz="2100" b="1" i="1">
                                  <a:solidFill>
                                    <a:srgbClr val="00B0F0"/>
                                  </a:solidFill>
                                  <a:latin typeface="Cambria Math" panose="02040503050406030204" pitchFamily="18" charset="0"/>
                                </a:rPr>
                                <m:t>𝝅</m:t>
                              </m:r>
                            </m:sub>
                          </m:sSub>
                          <m:r>
                            <a:rPr lang="zh-CN" altLang="en-US" sz="2100" b="1">
                              <a:latin typeface="Cambria Math" panose="02040503050406030204" pitchFamily="18" charset="0"/>
                            </a:rPr>
                            <m:t>[</m:t>
                          </m:r>
                          <m:sSub>
                            <m:sSubPr>
                              <m:ctrlPr>
                                <a:rPr lang="zh-CN" altLang="en-US" sz="2100" b="1" i="1">
                                  <a:solidFill>
                                    <a:srgbClr val="00B0F0"/>
                                  </a:solidFill>
                                  <a:latin typeface="Cambria Math" panose="02040503050406030204" pitchFamily="18" charset="0"/>
                                </a:rPr>
                              </m:ctrlPr>
                            </m:sSubPr>
                            <m:e>
                              <m:r>
                                <a:rPr lang="zh-CN" altLang="en-US" sz="2100" b="1" i="1">
                                  <a:solidFill>
                                    <a:srgbClr val="00B0F0"/>
                                  </a:solidFill>
                                  <a:latin typeface="Cambria Math" panose="02040503050406030204" pitchFamily="18" charset="0"/>
                                </a:rPr>
                                <m:t>𝑮</m:t>
                              </m:r>
                            </m:e>
                            <m:sub>
                              <m:r>
                                <a:rPr lang="zh-CN" altLang="en-US" sz="2100" b="1" i="1">
                                  <a:solidFill>
                                    <a:srgbClr val="00B0F0"/>
                                  </a:solidFill>
                                  <a:latin typeface="Cambria Math" panose="02040503050406030204" pitchFamily="18" charset="0"/>
                                </a:rPr>
                                <m:t>𝒕</m:t>
                              </m:r>
                            </m:sub>
                          </m:sSub>
                          <m:r>
                            <a:rPr lang="zh-CN" altLang="en-US" sz="2100" b="1">
                              <a:latin typeface="Cambria Math" panose="02040503050406030204" pitchFamily="18" charset="0"/>
                            </a:rPr>
                            <m:t>|</m:t>
                          </m:r>
                          <m:sSub>
                            <m:sSubPr>
                              <m:ctrlPr>
                                <a:rPr lang="zh-CN" altLang="en-US" sz="2100" b="1" i="1">
                                  <a:solidFill>
                                    <a:srgbClr val="FF0000"/>
                                  </a:solidFill>
                                  <a:latin typeface="Cambria Math" panose="02040503050406030204" pitchFamily="18" charset="0"/>
                                </a:rPr>
                              </m:ctrlPr>
                            </m:sSubPr>
                            <m:e>
                              <m:r>
                                <a:rPr lang="zh-CN" altLang="en-US" sz="2100" b="1" i="1">
                                  <a:solidFill>
                                    <a:srgbClr val="FF0000"/>
                                  </a:solidFill>
                                  <a:latin typeface="Cambria Math" panose="02040503050406030204" pitchFamily="18" charset="0"/>
                                </a:rPr>
                                <m:t>𝑺</m:t>
                              </m:r>
                            </m:e>
                            <m:sub>
                              <m:r>
                                <a:rPr lang="zh-CN" altLang="en-US" sz="2100" b="1" i="1">
                                  <a:solidFill>
                                    <a:srgbClr val="FF0000"/>
                                  </a:solidFill>
                                  <a:latin typeface="Cambria Math" panose="02040503050406030204" pitchFamily="18" charset="0"/>
                                </a:rPr>
                                <m:t>𝒕</m:t>
                              </m:r>
                            </m:sub>
                          </m:sSub>
                          <m:r>
                            <a:rPr lang="zh-CN" altLang="en-US" sz="2100" b="1">
                              <a:solidFill>
                                <a:srgbClr val="FF0000"/>
                              </a:solidFill>
                              <a:latin typeface="Cambria Math" panose="02040503050406030204" pitchFamily="18" charset="0"/>
                            </a:rPr>
                            <m:t>=</m:t>
                          </m:r>
                          <m:r>
                            <a:rPr lang="zh-CN" altLang="en-US" sz="2100" b="1" i="1">
                              <a:solidFill>
                                <a:srgbClr val="FF0000"/>
                              </a:solidFill>
                              <a:latin typeface="Cambria Math" panose="02040503050406030204" pitchFamily="18" charset="0"/>
                            </a:rPr>
                            <m:t>𝒔</m:t>
                          </m:r>
                        </m:e>
                      </m:d>
                    </m:oMath>
                  </m:oMathPara>
                </a14:m>
                <a:endParaRPr lang="zh-CN" altLang="en-US" sz="2100" b="1" dirty="0"/>
              </a:p>
            </p:txBody>
          </p:sp>
        </mc:Choice>
        <mc:Fallback xmlns="">
          <p:sp>
            <p:nvSpPr>
              <p:cNvPr id="7" name="矩形 6">
                <a:extLst>
                  <a:ext uri="{FF2B5EF4-FFF2-40B4-BE49-F238E27FC236}">
                    <a16:creationId xmlns:a16="http://schemas.microsoft.com/office/drawing/2014/main" id="{3B93F6FD-EE50-4AAC-8387-6EEB702B1658}"/>
                  </a:ext>
                </a:extLst>
              </p:cNvPr>
              <p:cNvSpPr>
                <a:spLocks noRot="1" noChangeAspect="1" noMove="1" noResize="1" noEditPoints="1" noAdjustHandles="1" noChangeArrowheads="1" noChangeShapeType="1" noTextEdit="1"/>
              </p:cNvSpPr>
              <p:nvPr/>
            </p:nvSpPr>
            <p:spPr>
              <a:xfrm>
                <a:off x="3572781" y="2746757"/>
                <a:ext cx="4400178" cy="415498"/>
              </a:xfrm>
              <a:prstGeom prst="rect">
                <a:avLst/>
              </a:prstGeom>
              <a:blipFill>
                <a:blip r:embed="rId3"/>
                <a:stretch>
                  <a:fillRect t="-127941" b="-1955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71B36D46-5AF4-4350-8AFB-192EA06A1559}"/>
                  </a:ext>
                </a:extLst>
              </p:cNvPr>
              <p:cNvSpPr/>
              <p:nvPr/>
            </p:nvSpPr>
            <p:spPr>
              <a:xfrm>
                <a:off x="4381918" y="3360736"/>
                <a:ext cx="5378985" cy="7736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panose="02040503050406030204" pitchFamily="18" charset="0"/>
                            </a:rPr>
                            <m:t>𝒗</m:t>
                          </m:r>
                        </m:e>
                        <m:sub>
                          <m:r>
                            <a:rPr lang="zh-CN" altLang="en-US" b="1" i="1">
                              <a:solidFill>
                                <a:srgbClr val="00B0F0"/>
                              </a:solidFill>
                              <a:latin typeface="Cambria Math" panose="02040503050406030204" pitchFamily="18" charset="0"/>
                            </a:rPr>
                            <m:t>𝝅</m:t>
                          </m:r>
                        </m:sub>
                      </m:sSub>
                      <m:r>
                        <a:rPr lang="zh-CN" altLang="en-US" b="1">
                          <a:latin typeface="Cambria Math" panose="02040503050406030204" pitchFamily="18" charset="0"/>
                        </a:rPr>
                        <m:t>(</m:t>
                      </m:r>
                      <m:r>
                        <a:rPr lang="zh-CN" altLang="en-US" b="1" i="1">
                          <a:solidFill>
                            <a:srgbClr val="A24744"/>
                          </a:solidFill>
                          <a:latin typeface="Cambria Math" panose="02040503050406030204" pitchFamily="18" charset="0"/>
                        </a:rPr>
                        <m:t>𝒔</m:t>
                      </m:r>
                      <m:r>
                        <a:rPr lang="zh-CN" altLang="en-US" b="1">
                          <a:latin typeface="Cambria Math" panose="02040503050406030204" pitchFamily="18" charset="0"/>
                        </a:rPr>
                        <m:t>)=</m:t>
                      </m:r>
                      <m:nary>
                        <m:naryPr>
                          <m:chr m:val="∑"/>
                          <m:limLoc m:val="undOvr"/>
                          <m:grow m:val="on"/>
                          <m:supHide m:val="on"/>
                          <m:ctrlPr>
                            <a:rPr lang="zh-CN" altLang="en-US" b="1" i="1">
                              <a:latin typeface="Cambria Math" panose="02040503050406030204" pitchFamily="18" charset="0"/>
                            </a:rPr>
                          </m:ctrlPr>
                        </m:naryPr>
                        <m:sub>
                          <m:r>
                            <a:rPr lang="zh-CN" altLang="en-US" b="1" i="1">
                              <a:latin typeface="Cambria Math" panose="02040503050406030204" pitchFamily="18" charset="0"/>
                            </a:rPr>
                            <m:t>𝒂</m:t>
                          </m:r>
                        </m:sub>
                        <m:sup/>
                        <m:e>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𝝅</m:t>
                              </m:r>
                              <m:r>
                                <a:rPr lang="zh-CN" altLang="en-US" b="1">
                                  <a:latin typeface="Cambria Math" panose="02040503050406030204" pitchFamily="18" charset="0"/>
                                </a:rPr>
                                <m:t>(</m:t>
                              </m:r>
                              <m:r>
                                <a:rPr lang="zh-CN" altLang="en-US" b="1" i="1">
                                  <a:latin typeface="Cambria Math" panose="02040503050406030204" pitchFamily="18" charset="0"/>
                                </a:rPr>
                                <m:t>𝒂</m:t>
                              </m:r>
                              <m:r>
                                <a:rPr lang="zh-CN" altLang="en-US" b="1">
                                  <a:latin typeface="Cambria Math" panose="02040503050406030204" pitchFamily="18" charset="0"/>
                                </a:rPr>
                                <m:t>|</m:t>
                              </m:r>
                              <m:r>
                                <a:rPr lang="zh-CN" altLang="en-US" b="1" i="1">
                                  <a:latin typeface="Cambria Math" panose="02040503050406030204" pitchFamily="18" charset="0"/>
                                </a:rPr>
                                <m:t>𝒔</m:t>
                              </m:r>
                            </m:e>
                          </m:d>
                          <m:r>
                            <a:rPr lang="en-US" altLang="zh-CN" b="1" i="1">
                              <a:latin typeface="Cambria Math" panose="02040503050406030204" pitchFamily="18" charset="0"/>
                            </a:rPr>
                            <m:t>  </m:t>
                          </m:r>
                        </m:e>
                      </m:nary>
                      <m:nary>
                        <m:naryPr>
                          <m:chr m:val="∑"/>
                          <m:limLoc m:val="undOvr"/>
                          <m:grow m:val="on"/>
                          <m:supHide m:val="on"/>
                          <m:ctrlPr>
                            <a:rPr lang="zh-CN" altLang="en-US" b="1" i="1">
                              <a:latin typeface="Cambria Math" panose="02040503050406030204" pitchFamily="18" charset="0"/>
                            </a:rPr>
                          </m:ctrlPr>
                        </m:naryPr>
                        <m:sub>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𝒔</m:t>
                              </m:r>
                            </m:e>
                            <m:sup>
                              <m:r>
                                <a:rPr lang="zh-CN" altLang="en-US" b="1">
                                  <a:latin typeface="Cambria Math" panose="02040503050406030204" pitchFamily="18" charset="0"/>
                                </a:rPr>
                                <m:t>′</m:t>
                              </m:r>
                            </m:sup>
                          </m:sSup>
                        </m:sub>
                        <m:sup/>
                        <m:e>
                          <m:r>
                            <a:rPr lang="en-US" altLang="zh-CN" b="1" i="1">
                              <a:solidFill>
                                <a:schemeClr val="bg1"/>
                              </a:solidFill>
                              <a:latin typeface="Cambria Math" panose="02040503050406030204" pitchFamily="18" charset="0"/>
                            </a:rPr>
                            <m:t>{</m:t>
                          </m:r>
                        </m:e>
                      </m:nary>
                      <m:nary>
                        <m:naryPr>
                          <m:chr m:val="∑"/>
                          <m:limLoc m:val="undOvr"/>
                          <m:grow m:val="on"/>
                          <m:supHide m:val="on"/>
                          <m:ctrlPr>
                            <a:rPr lang="zh-CN" altLang="en-US" b="1" i="1">
                              <a:latin typeface="Cambria Math" panose="02040503050406030204" pitchFamily="18" charset="0"/>
                            </a:rPr>
                          </m:ctrlPr>
                        </m:naryPr>
                        <m:sub>
                          <m:r>
                            <a:rPr lang="zh-CN" altLang="en-US" b="1" i="1">
                              <a:latin typeface="Cambria Math" panose="02040503050406030204" pitchFamily="18" charset="0"/>
                            </a:rPr>
                            <m:t>𝒓</m:t>
                          </m:r>
                        </m:sub>
                        <m:sup/>
                        <m:e>
                          <m:d>
                            <m:dPr>
                              <m:begChr m:val=""/>
                              <m:endChr m:val="]"/>
                              <m:ctrlPr>
                                <a:rPr lang="zh-CN" altLang="en-US" b="1" i="1">
                                  <a:latin typeface="Cambria Math" panose="02040503050406030204" pitchFamily="18" charset="0"/>
                                </a:rPr>
                              </m:ctrlPr>
                            </m:dPr>
                            <m:e>
                              <m:r>
                                <a:rPr lang="zh-CN" altLang="en-US" b="1" i="1">
                                  <a:latin typeface="Cambria Math" panose="02040503050406030204" pitchFamily="18" charset="0"/>
                                </a:rPr>
                                <m:t>𝒑</m:t>
                              </m:r>
                              <m:r>
                                <a:rPr lang="zh-CN" altLang="en-US" b="1">
                                  <a:latin typeface="Cambria Math" panose="02040503050406030204" pitchFamily="18" charset="0"/>
                                </a:rPr>
                                <m:t>(</m:t>
                              </m:r>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𝒔</m:t>
                                  </m:r>
                                </m:e>
                                <m:sup>
                                  <m:r>
                                    <a:rPr lang="zh-CN" altLang="en-US" b="1">
                                      <a:latin typeface="Cambria Math" panose="02040503050406030204" pitchFamily="18" charset="0"/>
                                    </a:rPr>
                                    <m:t>′</m:t>
                                  </m:r>
                                </m:sup>
                              </m:sSup>
                              <m:r>
                                <a:rPr lang="zh-CN" altLang="en-US" b="1">
                                  <a:latin typeface="Cambria Math" panose="02040503050406030204" pitchFamily="18" charset="0"/>
                                </a:rPr>
                                <m:t>,</m:t>
                              </m:r>
                              <m:r>
                                <a:rPr lang="zh-CN" altLang="en-US" b="1" i="1">
                                  <a:latin typeface="Cambria Math" panose="02040503050406030204" pitchFamily="18" charset="0"/>
                                </a:rPr>
                                <m:t>𝒓</m:t>
                              </m:r>
                              <m:r>
                                <a:rPr lang="zh-CN" altLang="en-US" b="1">
                                  <a:latin typeface="Cambria Math" panose="02040503050406030204" pitchFamily="18" charset="0"/>
                                </a:rPr>
                                <m:t>|</m:t>
                              </m:r>
                              <m:r>
                                <a:rPr lang="zh-CN" altLang="en-US" b="1" i="1">
                                  <a:latin typeface="Cambria Math" panose="02040503050406030204" pitchFamily="18" charset="0"/>
                                </a:rPr>
                                <m:t>𝒔</m:t>
                              </m:r>
                              <m:r>
                                <a:rPr lang="zh-CN" altLang="en-US" b="1">
                                  <a:latin typeface="Cambria Math" panose="02040503050406030204" pitchFamily="18" charset="0"/>
                                </a:rPr>
                                <m:t>,</m:t>
                              </m:r>
                              <m:r>
                                <a:rPr lang="zh-CN" altLang="en-US" b="1" i="1">
                                  <a:latin typeface="Cambria Math" panose="02040503050406030204" pitchFamily="18" charset="0"/>
                                </a:rPr>
                                <m:t>𝒂</m:t>
                              </m:r>
                              <m:r>
                                <a:rPr lang="zh-CN" altLang="en-US" b="1">
                                  <a:latin typeface="Cambria Math" panose="02040503050406030204" pitchFamily="18" charset="0"/>
                                </a:rPr>
                                <m:t>)[</m:t>
                              </m:r>
                              <m:r>
                                <a:rPr lang="zh-CN" altLang="en-US" b="1" i="1">
                                  <a:latin typeface="Cambria Math" panose="02040503050406030204" pitchFamily="18" charset="0"/>
                                </a:rPr>
                                <m:t>𝒓</m:t>
                              </m:r>
                              <m:r>
                                <a:rPr lang="zh-CN" altLang="en-US" b="1">
                                  <a:latin typeface="Cambria Math" panose="02040503050406030204" pitchFamily="18" charset="0"/>
                                </a:rPr>
                                <m:t>+</m:t>
                              </m:r>
                              <m:r>
                                <a:rPr lang="zh-CN" altLang="en-US" b="1" i="1">
                                  <a:latin typeface="Cambria Math" panose="02040503050406030204" pitchFamily="18" charset="0"/>
                                </a:rPr>
                                <m:t>𝜸</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𝒗</m:t>
                                  </m:r>
                                </m:e>
                                <m:sub>
                                  <m:r>
                                    <a:rPr lang="zh-CN" altLang="en-US" b="1" i="1">
                                      <a:solidFill>
                                        <a:srgbClr val="FF0000"/>
                                      </a:solidFill>
                                      <a:latin typeface="Cambria Math" panose="02040503050406030204" pitchFamily="18" charset="0"/>
                                    </a:rPr>
                                    <m:t>𝝅</m:t>
                                  </m:r>
                                </m:sub>
                              </m:sSub>
                              <m:r>
                                <a:rPr lang="zh-CN" altLang="en-US" b="1">
                                  <a:solidFill>
                                    <a:srgbClr val="FF0000"/>
                                  </a:solidFill>
                                  <a:latin typeface="Cambria Math" panose="02040503050406030204" pitchFamily="18" charset="0"/>
                                </a:rPr>
                                <m:t>(</m:t>
                              </m:r>
                              <m:sSup>
                                <m:sSupPr>
                                  <m:ctrlPr>
                                    <a:rPr lang="zh-CN" altLang="en-US" b="1" i="1">
                                      <a:solidFill>
                                        <a:srgbClr val="FF0000"/>
                                      </a:solidFill>
                                      <a:latin typeface="Cambria Math" panose="02040503050406030204" pitchFamily="18" charset="0"/>
                                    </a:rPr>
                                  </m:ctrlPr>
                                </m:sSupPr>
                                <m:e>
                                  <m:r>
                                    <a:rPr lang="zh-CN" altLang="en-US" b="1" i="1">
                                      <a:solidFill>
                                        <a:srgbClr val="FF0000"/>
                                      </a:solidFill>
                                      <a:latin typeface="Cambria Math" panose="02040503050406030204" pitchFamily="18" charset="0"/>
                                    </a:rPr>
                                    <m:t>𝒔</m:t>
                                  </m:r>
                                </m:e>
                                <m:sup>
                                  <m:r>
                                    <a:rPr lang="zh-CN" altLang="en-US" b="1">
                                      <a:solidFill>
                                        <a:srgbClr val="FF0000"/>
                                      </a:solidFill>
                                      <a:latin typeface="Cambria Math" panose="02040503050406030204" pitchFamily="18" charset="0"/>
                                    </a:rPr>
                                    <m:t>′</m:t>
                                  </m:r>
                                </m:sup>
                              </m:sSup>
                              <m:r>
                                <a:rPr lang="zh-CN" altLang="en-US" b="1">
                                  <a:solidFill>
                                    <a:srgbClr val="FF0000"/>
                                  </a:solidFill>
                                  <a:latin typeface="Cambria Math" panose="02040503050406030204" pitchFamily="18" charset="0"/>
                                </a:rPr>
                                <m:t>)</m:t>
                              </m:r>
                            </m:e>
                          </m:d>
                        </m:e>
                      </m:nary>
                    </m:oMath>
                  </m:oMathPara>
                </a14:m>
                <a:endParaRPr lang="zh-CN" altLang="en-US" b="1" dirty="0"/>
              </a:p>
            </p:txBody>
          </p:sp>
        </mc:Choice>
        <mc:Fallback xmlns="">
          <p:sp>
            <p:nvSpPr>
              <p:cNvPr id="8" name="矩形 7">
                <a:extLst>
                  <a:ext uri="{FF2B5EF4-FFF2-40B4-BE49-F238E27FC236}">
                    <a16:creationId xmlns:a16="http://schemas.microsoft.com/office/drawing/2014/main" id="{71B36D46-5AF4-4350-8AFB-192EA06A1559}"/>
                  </a:ext>
                </a:extLst>
              </p:cNvPr>
              <p:cNvSpPr>
                <a:spLocks noRot="1" noChangeAspect="1" noMove="1" noResize="1" noEditPoints="1" noAdjustHandles="1" noChangeArrowheads="1" noChangeShapeType="1" noTextEdit="1"/>
              </p:cNvSpPr>
              <p:nvPr/>
            </p:nvSpPr>
            <p:spPr>
              <a:xfrm>
                <a:off x="4381918" y="3360736"/>
                <a:ext cx="5378985" cy="773610"/>
              </a:xfrm>
              <a:prstGeom prst="rect">
                <a:avLst/>
              </a:prstGeom>
              <a:blipFill>
                <a:blip r:embed="rId4"/>
                <a:stretch>
                  <a:fillRect/>
                </a:stretch>
              </a:blipFill>
            </p:spPr>
            <p:txBody>
              <a:bodyPr/>
              <a:lstStyle/>
              <a:p>
                <a:r>
                  <a:rPr lang="zh-CN" altLang="en-US">
                    <a:noFill/>
                  </a:rPr>
                  <a:t> </a:t>
                </a:r>
              </a:p>
            </p:txBody>
          </p:sp>
        </mc:Fallback>
      </mc:AlternateContent>
      <p:sp>
        <p:nvSpPr>
          <p:cNvPr id="9" name="灯片编号占位符 8"/>
          <p:cNvSpPr>
            <a:spLocks noGrp="1"/>
          </p:cNvSpPr>
          <p:nvPr>
            <p:ph type="sldNum" sz="quarter" idx="4"/>
          </p:nvPr>
        </p:nvSpPr>
        <p:spPr/>
        <p:txBody>
          <a:bodyPr/>
          <a:lstStyle/>
          <a:p>
            <a:r>
              <a:rPr lang="zh-CN" altLang="en-US"/>
              <a:t>第</a:t>
            </a:r>
            <a:fld id="{A7EB049D-2BDA-4100-846B-C83E7A7D8094}" type="slidenum">
              <a:rPr lang="zh-CN" altLang="en-US" smtClean="0"/>
              <a:pPr/>
              <a:t>27</a:t>
            </a:fld>
            <a:r>
              <a:rPr lang="zh-CN" altLang="en-US"/>
              <a:t>页</a:t>
            </a:r>
            <a:endParaRPr lang="zh-CN" altLang="en-US" dirty="0"/>
          </a:p>
        </p:txBody>
      </p:sp>
    </p:spTree>
    <p:extLst>
      <p:ext uri="{BB962C8B-B14F-4D97-AF65-F5344CB8AC3E}">
        <p14:creationId xmlns:p14="http://schemas.microsoft.com/office/powerpoint/2010/main" val="298441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16EDF-CF33-400F-8CD4-6766136809CD}"/>
              </a:ext>
            </a:extLst>
          </p:cNvPr>
          <p:cNvSpPr>
            <a:spLocks noGrp="1"/>
          </p:cNvSpPr>
          <p:nvPr>
            <p:ph type="title"/>
          </p:nvPr>
        </p:nvSpPr>
        <p:spPr/>
        <p:txBody>
          <a:bodyPr>
            <a:normAutofit/>
          </a:bodyPr>
          <a:lstStyle/>
          <a:p>
            <a:r>
              <a:rPr lang="zh-CN" altLang="en-US" dirty="0"/>
              <a:t>蒙特卡罗采样平均的学习方法建立概率模型</a:t>
            </a: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28</a:t>
            </a:fld>
            <a:r>
              <a:rPr lang="zh-CN" altLang="en-US"/>
              <a:t>页</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9D741B8-690B-439C-BA41-8667DABEE1EC}"/>
                  </a:ext>
                </a:extLst>
              </p:cNvPr>
              <p:cNvSpPr>
                <a:spLocks noGrp="1"/>
              </p:cNvSpPr>
              <p:nvPr>
                <p:ph sz="quarter" idx="4294967295"/>
              </p:nvPr>
            </p:nvSpPr>
            <p:spPr>
              <a:xfrm>
                <a:off x="665018" y="1219200"/>
                <a:ext cx="10307782" cy="4937125"/>
              </a:xfrm>
            </p:spPr>
            <p:txBody>
              <a:bodyPr>
                <a:normAutofit/>
              </a:bodyPr>
              <a:lstStyle/>
              <a:p>
                <a:pPr>
                  <a:lnSpc>
                    <a:spcPct val="170000"/>
                  </a:lnSpc>
                </a:pPr>
                <a:r>
                  <a:rPr lang="zh-CN" altLang="en-US" dirty="0">
                    <a:latin typeface="华文楷体" panose="02010600040101010101" pitchFamily="2" charset="-122"/>
                    <a:ea typeface="华文楷体" panose="02010600040101010101" pitchFamily="2" charset="-122"/>
                  </a:rPr>
                  <a:t>采样平均法： 观测状态</a:t>
                </a:r>
                <a:r>
                  <a:rPr lang="en-US" altLang="zh-CN" dirty="0">
                    <a:latin typeface="华文楷体" panose="02010600040101010101" pitchFamily="2" charset="-122"/>
                    <a:ea typeface="华文楷体" panose="02010600040101010101" pitchFamily="2" charset="-122"/>
                  </a:rPr>
                  <a:t>s</a:t>
                </a:r>
                <a:r>
                  <a:rPr lang="zh-CN" altLang="en-US" dirty="0">
                    <a:latin typeface="华文楷体" panose="02010600040101010101" pitchFamily="2" charset="-122"/>
                    <a:ea typeface="华文楷体" panose="02010600040101010101" pitchFamily="2" charset="-122"/>
                  </a:rPr>
                  <a:t>上的收益，把收益累加到</a:t>
                </a:r>
                <a:r>
                  <a:rPr lang="en-US" altLang="zh-CN" dirty="0">
                    <a:latin typeface="华文楷体" panose="02010600040101010101" pitchFamily="2" charset="-122"/>
                    <a:ea typeface="华文楷体" panose="02010600040101010101" pitchFamily="2" charset="-122"/>
                  </a:rPr>
                  <a:t>s</a:t>
                </a:r>
                <a:r>
                  <a:rPr lang="zh-CN" altLang="en-US" dirty="0">
                    <a:latin typeface="华文楷体" panose="02010600040101010101" pitchFamily="2" charset="-122"/>
                    <a:ea typeface="华文楷体" panose="02010600040101010101" pitchFamily="2" charset="-122"/>
                  </a:rPr>
                  <a:t>的收益和，计数器</a:t>
                </a:r>
                <a:r>
                  <a:rPr lang="en-US" altLang="zh-CN" dirty="0">
                    <a:latin typeface="华文楷体" panose="02010600040101010101" pitchFamily="2" charset="-122"/>
                    <a:ea typeface="华文楷体" panose="02010600040101010101" pitchFamily="2" charset="-122"/>
                  </a:rPr>
                  <a:t>N(s)=N(s)+1</a:t>
                </a:r>
                <a:r>
                  <a:rPr lang="zh-CN" altLang="en-US" dirty="0">
                    <a:latin typeface="华文楷体" panose="02010600040101010101" pitchFamily="2" charset="-122"/>
                    <a:ea typeface="华文楷体" panose="02010600040101010101" pitchFamily="2" charset="-122"/>
                  </a:rPr>
                  <a:t>，最后用</a:t>
                </a:r>
                <a:r>
                  <a:rPr lang="en-US" altLang="zh-CN" dirty="0">
                    <a:latin typeface="华文楷体" panose="02010600040101010101" pitchFamily="2" charset="-122"/>
                    <a:ea typeface="华文楷体" panose="02010600040101010101" pitchFamily="2" charset="-122"/>
                  </a:rPr>
                  <a:t>N(s)</a:t>
                </a:r>
                <a:r>
                  <a:rPr lang="zh-CN" altLang="en-US" dirty="0">
                    <a:latin typeface="华文楷体" panose="02010600040101010101" pitchFamily="2" charset="-122"/>
                    <a:ea typeface="华文楷体" panose="02010600040101010101" pitchFamily="2" charset="-122"/>
                  </a:rPr>
                  <a:t>去除每个状态的收益和，获得状态</a:t>
                </a:r>
                <a:r>
                  <a:rPr lang="en-US" altLang="zh-CN" dirty="0">
                    <a:latin typeface="华文楷体" panose="02010600040101010101" pitchFamily="2" charset="-122"/>
                    <a:ea typeface="华文楷体" panose="02010600040101010101" pitchFamily="2" charset="-122"/>
                  </a:rPr>
                  <a:t>s</a:t>
                </a:r>
                <a:r>
                  <a:rPr lang="zh-CN" altLang="en-US" dirty="0">
                    <a:latin typeface="华文楷体" panose="02010600040101010101" pitchFamily="2" charset="-122"/>
                    <a:ea typeface="华文楷体" panose="02010600040101010101" pitchFamily="2" charset="-122"/>
                  </a:rPr>
                  <a:t>的平均收益。</a:t>
                </a:r>
                <a:r>
                  <a:rPr lang="en-US" altLang="zh-CN" dirty="0">
                    <a:solidFill>
                      <a:srgbClr val="FF0000"/>
                    </a:solidFill>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重点理解内容</a:t>
                </a:r>
                <a:r>
                  <a:rPr lang="en-US" altLang="zh-CN" dirty="0">
                    <a:solidFill>
                      <a:srgbClr val="FF0000"/>
                    </a:solidFill>
                    <a:latin typeface="华文楷体" panose="02010600040101010101" pitchFamily="2" charset="-122"/>
                    <a:ea typeface="华文楷体" panose="02010600040101010101" pitchFamily="2" charset="-122"/>
                  </a:rPr>
                  <a:t>)</a:t>
                </a:r>
              </a:p>
              <a:p>
                <a:pPr>
                  <a:lnSpc>
                    <a:spcPct val="170000"/>
                  </a:lnSpc>
                </a:pPr>
                <a:endParaRPr lang="en-US" altLang="zh-CN" dirty="0">
                  <a:latin typeface="华文楷体" panose="02010600040101010101" pitchFamily="2" charset="-122"/>
                  <a:ea typeface="华文楷体" panose="02010600040101010101" pitchFamily="2" charset="-122"/>
                </a:endParaRPr>
              </a:p>
              <a:p>
                <a:pPr>
                  <a:lnSpc>
                    <a:spcPct val="170000"/>
                  </a:lnSpc>
                </a:pPr>
                <a:r>
                  <a:rPr lang="zh-CN" altLang="en-US" dirty="0">
                    <a:latin typeface="华文楷体" panose="02010600040101010101" pitchFamily="2" charset="-122"/>
                    <a:ea typeface="华文楷体" panose="02010600040101010101" pitchFamily="2" charset="-122"/>
                  </a:rPr>
                  <a:t>根据大数定律，当</a:t>
                </a:r>
                <a:r>
                  <a:rPr lang="en-US" altLang="zh-CN" dirty="0">
                    <a:latin typeface="华文楷体" panose="02010600040101010101" pitchFamily="2" charset="-122"/>
                    <a:ea typeface="华文楷体" panose="02010600040101010101" pitchFamily="2" charset="-122"/>
                  </a:rPr>
                  <a:t>s</a:t>
                </a:r>
                <a:r>
                  <a:rPr lang="zh-CN" altLang="en-US" dirty="0">
                    <a:latin typeface="华文楷体" panose="02010600040101010101" pitchFamily="2" charset="-122"/>
                    <a:ea typeface="华文楷体" panose="02010600040101010101" pitchFamily="2" charset="-122"/>
                  </a:rPr>
                  <a:t>的访问次数（或首次访问次数）趋向无穷时，</a:t>
                </a:r>
                <a:r>
                  <a:rPr lang="en-US" altLang="zh-CN" dirty="0">
                    <a:latin typeface="华文楷体" panose="02010600040101010101" pitchFamily="2" charset="-122"/>
                    <a:ea typeface="华文楷体" panose="02010600040101010101" pitchFamily="2" charset="-122"/>
                  </a:rPr>
                  <a:t>MC</a:t>
                </a:r>
                <a:r>
                  <a:rPr lang="zh-CN" altLang="en-US" dirty="0">
                    <a:latin typeface="华文楷体" panose="02010600040101010101" pitchFamily="2" charset="-122"/>
                    <a:ea typeface="华文楷体" panose="02010600040101010101" pitchFamily="2" charset="-122"/>
                  </a:rPr>
                  <a:t>收敛到</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l-GR" altLang="zh-CN" i="1" dirty="0">
                            <a:latin typeface="Cambria Math" panose="02040503050406030204" pitchFamily="18" charset="0"/>
                          </a:rPr>
                          <m:t>𝜋</m:t>
                        </m:r>
                      </m:sub>
                    </m:sSub>
                    <m:r>
                      <a:rPr lang="en-US" altLang="zh-CN" i="1" dirty="0">
                        <a:latin typeface="Cambria Math" panose="02040503050406030204" pitchFamily="18" charset="0"/>
                      </a:rPr>
                      <m:t>(</m:t>
                    </m:r>
                    <m:r>
                      <a:rPr lang="en-US" altLang="zh-CN" i="1" dirty="0">
                        <a:latin typeface="Cambria Math" panose="02040503050406030204" pitchFamily="18" charset="0"/>
                      </a:rPr>
                      <m:t>𝑠</m:t>
                    </m:r>
                    <m:r>
                      <a:rPr lang="en-US" altLang="zh-CN" i="1" dirty="0">
                        <a:latin typeface="Cambria Math" panose="02040503050406030204" pitchFamily="18" charset="0"/>
                      </a:rPr>
                      <m:t>)</m:t>
                    </m:r>
                  </m:oMath>
                </a14:m>
                <a:r>
                  <a:rPr lang="zh-CN" altLang="en-US" dirty="0">
                    <a:latin typeface="华文楷体" panose="02010600040101010101" pitchFamily="2" charset="-122"/>
                    <a:ea typeface="华文楷体" panose="02010600040101010101" pitchFamily="2" charset="-122"/>
                  </a:rPr>
                  <a:t>：当</a:t>
                </a:r>
                <a:r>
                  <a:rPr lang="en-US" altLang="zh-CN" dirty="0">
                    <a:latin typeface="华文楷体" panose="02010600040101010101" pitchFamily="2" charset="-122"/>
                    <a:ea typeface="华文楷体" panose="02010600040101010101" pitchFamily="2" charset="-122"/>
                  </a:rPr>
                  <a:t>N(s)</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m:t>
                    </m:r>
                  </m:oMath>
                </a14:m>
                <a:r>
                  <a:rPr lang="en-US" altLang="zh-CN" i="1" dirty="0">
                    <a:latin typeface="华文楷体" panose="02010600040101010101" pitchFamily="2" charset="-122"/>
                    <a:ea typeface="华文楷体" panose="02010600040101010101" pitchFamily="2" charset="-122"/>
                  </a:rPr>
                  <a:t>V</a:t>
                </a:r>
                <a:r>
                  <a:rPr lang="en-US" altLang="zh-CN" dirty="0">
                    <a:latin typeface="华文楷体" panose="02010600040101010101" pitchFamily="2" charset="-122"/>
                    <a:ea typeface="华文楷体" panose="02010600040101010101" pitchFamily="2" charset="-122"/>
                  </a:rPr>
                  <a:t>(</a:t>
                </a:r>
                <a:r>
                  <a:rPr lang="en-US" altLang="zh-CN" i="1" dirty="0">
                    <a:latin typeface="华文楷体" panose="02010600040101010101" pitchFamily="2" charset="-122"/>
                    <a:ea typeface="华文楷体" panose="02010600040101010101" pitchFamily="2" charset="-122"/>
                  </a:rPr>
                  <a:t>s</a:t>
                </a:r>
                <a:r>
                  <a:rPr lang="en-US" altLang="zh-CN" dirty="0">
                    <a:latin typeface="华文楷体" panose="02010600040101010101" pitchFamily="2" charset="-122"/>
                    <a:ea typeface="华文楷体" panose="02010600040101010101" pitchFamily="2" charset="-122"/>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华文楷体" panose="02010600040101010101" pitchFamily="2" charset="-122"/>
                    <a:ea typeface="华文楷体" panose="02010600040101010101" pitchFamily="2" charset="-122"/>
                  </a:rPr>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𝑣</m:t>
                        </m:r>
                      </m:e>
                      <m:sub>
                        <m:r>
                          <a:rPr lang="el-GR" altLang="zh-CN" i="1" dirty="0">
                            <a:latin typeface="Cambria Math" panose="02040503050406030204" pitchFamily="18" charset="0"/>
                          </a:rPr>
                          <m:t>𝜋</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oMath>
                </a14:m>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mc:Choice>
        <mc:Fallback xmlns="">
          <p:sp>
            <p:nvSpPr>
              <p:cNvPr id="3" name="内容占位符 2">
                <a:extLst>
                  <a:ext uri="{FF2B5EF4-FFF2-40B4-BE49-F238E27FC236}">
                    <a16:creationId xmlns:a16="http://schemas.microsoft.com/office/drawing/2014/main" id="{39D741B8-690B-439C-BA41-8667DABEE1EC}"/>
                  </a:ext>
                </a:extLst>
              </p:cNvPr>
              <p:cNvSpPr>
                <a:spLocks noGrp="1" noRot="1" noChangeAspect="1" noMove="1" noResize="1" noEditPoints="1" noAdjustHandles="1" noChangeArrowheads="1" noChangeShapeType="1" noTextEdit="1"/>
              </p:cNvSpPr>
              <p:nvPr>
                <p:ph sz="quarter" idx="4294967295"/>
              </p:nvPr>
            </p:nvSpPr>
            <p:spPr>
              <a:xfrm>
                <a:off x="665018" y="1219200"/>
                <a:ext cx="10307782" cy="4937125"/>
              </a:xfrm>
              <a:blipFill>
                <a:blip r:embed="rId3"/>
                <a:stretch>
                  <a:fillRect l="-1064" r="-31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686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C2E21-307D-44D4-A996-6F46E2E046F0}"/>
              </a:ext>
            </a:extLst>
          </p:cNvPr>
          <p:cNvSpPr>
            <a:spLocks noGrp="1"/>
          </p:cNvSpPr>
          <p:nvPr>
            <p:ph type="title"/>
          </p:nvPr>
        </p:nvSpPr>
        <p:spPr/>
        <p:txBody>
          <a:bodyPr>
            <a:normAutofit/>
          </a:bodyPr>
          <a:lstStyle/>
          <a:p>
            <a:r>
              <a:rPr lang="en-US" altLang="zh-CN" dirty="0"/>
              <a:t>2.2.2 </a:t>
            </a:r>
            <a:r>
              <a:rPr lang="zh-CN" altLang="en-US" dirty="0"/>
              <a:t>蒙特卡罗</a:t>
            </a:r>
            <a:r>
              <a:rPr lang="en-US" altLang="zh-CN" dirty="0"/>
              <a:t>(MC)</a:t>
            </a:r>
            <a:r>
              <a:rPr lang="zh-CN" altLang="en-US" dirty="0"/>
              <a:t>强化学习算法策略迭代</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533DC8B-ED6D-4F9F-AB1B-59F69A5F0137}"/>
                  </a:ext>
                </a:extLst>
              </p:cNvPr>
              <p:cNvSpPr txBox="1"/>
              <p:nvPr/>
            </p:nvSpPr>
            <p:spPr>
              <a:xfrm>
                <a:off x="2612536" y="2701636"/>
                <a:ext cx="6635919" cy="620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000" i="1">
                              <a:latin typeface="Cambria Math" panose="02040503050406030204" pitchFamily="18" charset="0"/>
                            </a:rPr>
                          </m:ctrlPr>
                        </m:sSubPr>
                        <m:e>
                          <m:r>
                            <a:rPr lang="zh-CN" altLang="en-US" sz="3000" i="1">
                              <a:latin typeface="Cambria Math" panose="02040503050406030204" pitchFamily="18" charset="0"/>
                            </a:rPr>
                            <m:t>𝜋</m:t>
                          </m:r>
                        </m:e>
                        <m:sub>
                          <m:r>
                            <a:rPr lang="en-US" altLang="zh-CN" sz="3000" i="1">
                              <a:latin typeface="Cambria Math" panose="02040503050406030204" pitchFamily="18" charset="0"/>
                            </a:rPr>
                            <m:t>0</m:t>
                          </m:r>
                        </m:sub>
                      </m:sSub>
                      <m:groupChr>
                        <m:groupChrPr>
                          <m:chr m:val="→"/>
                          <m:vertJc m:val="bot"/>
                          <m:ctrlPr>
                            <a:rPr lang="en-US" altLang="zh-CN" sz="3000" i="1">
                              <a:latin typeface="Cambria Math" panose="02040503050406030204" pitchFamily="18" charset="0"/>
                            </a:rPr>
                          </m:ctrlPr>
                        </m:groupChrPr>
                        <m:e>
                          <m:r>
                            <m:rPr>
                              <m:brk m:alnAt="2"/>
                            </m:rPr>
                            <a:rPr lang="en-US" altLang="zh-CN" sz="3000" i="1">
                              <a:latin typeface="Cambria Math" panose="02040503050406030204" pitchFamily="18" charset="0"/>
                            </a:rPr>
                            <m:t>𝐸</m:t>
                          </m:r>
                        </m:e>
                      </m:groupChr>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𝑞</m:t>
                          </m:r>
                        </m:e>
                        <m:sub>
                          <m:r>
                            <a:rPr lang="zh-CN" altLang="en-US" sz="3000" i="1">
                              <a:latin typeface="Cambria Math" panose="02040503050406030204" pitchFamily="18" charset="0"/>
                            </a:rPr>
                            <m:t>𝜋</m:t>
                          </m:r>
                          <m:r>
                            <a:rPr lang="en-US" altLang="zh-CN" sz="3000" i="1">
                              <a:latin typeface="Cambria Math" panose="02040503050406030204" pitchFamily="18" charset="0"/>
                            </a:rPr>
                            <m:t>0</m:t>
                          </m:r>
                        </m:sub>
                      </m:sSub>
                      <m:groupChr>
                        <m:groupChrPr>
                          <m:chr m:val="→"/>
                          <m:vertJc m:val="bot"/>
                          <m:ctrlPr>
                            <a:rPr lang="en-US" altLang="zh-CN" sz="3000" i="1">
                              <a:latin typeface="Cambria Math" panose="02040503050406030204" pitchFamily="18" charset="0"/>
                            </a:rPr>
                          </m:ctrlPr>
                        </m:groupChrPr>
                        <m:e>
                          <m:r>
                            <m:rPr>
                              <m:brk m:alnAt="2"/>
                            </m:rPr>
                            <a:rPr lang="en-US" altLang="zh-CN" sz="3000" i="1">
                              <a:latin typeface="Cambria Math" panose="02040503050406030204" pitchFamily="18" charset="0"/>
                            </a:rPr>
                            <m:t>𝐼</m:t>
                          </m:r>
                        </m:e>
                      </m:groupChr>
                      <m:sSub>
                        <m:sSubPr>
                          <m:ctrlPr>
                            <a:rPr lang="en-US" altLang="zh-CN" sz="3000" i="1">
                              <a:latin typeface="Cambria Math" panose="02040503050406030204" pitchFamily="18" charset="0"/>
                            </a:rPr>
                          </m:ctrlPr>
                        </m:sSubPr>
                        <m:e>
                          <m:r>
                            <a:rPr lang="zh-CN" altLang="en-US" sz="3000" i="1">
                              <a:latin typeface="Cambria Math" panose="02040503050406030204" pitchFamily="18" charset="0"/>
                            </a:rPr>
                            <m:t>𝜋</m:t>
                          </m:r>
                        </m:e>
                        <m:sub>
                          <m:r>
                            <a:rPr lang="en-US" altLang="zh-CN" sz="3000" i="1">
                              <a:latin typeface="Cambria Math" panose="02040503050406030204" pitchFamily="18" charset="0"/>
                            </a:rPr>
                            <m:t>1</m:t>
                          </m:r>
                        </m:sub>
                      </m:sSub>
                      <m:groupChr>
                        <m:groupChrPr>
                          <m:chr m:val="→"/>
                          <m:vertJc m:val="bot"/>
                          <m:ctrlPr>
                            <a:rPr lang="en-US" altLang="zh-CN" sz="3000" i="1">
                              <a:latin typeface="Cambria Math" panose="02040503050406030204" pitchFamily="18" charset="0"/>
                            </a:rPr>
                          </m:ctrlPr>
                        </m:groupChrPr>
                        <m:e>
                          <m:r>
                            <m:rPr>
                              <m:brk m:alnAt="2"/>
                            </m:rPr>
                            <a:rPr lang="en-US" altLang="zh-CN" sz="3000" i="1">
                              <a:latin typeface="Cambria Math" panose="02040503050406030204" pitchFamily="18" charset="0"/>
                            </a:rPr>
                            <m:t>𝐸</m:t>
                          </m:r>
                        </m:e>
                      </m:groupChr>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𝑞</m:t>
                          </m:r>
                        </m:e>
                        <m:sub>
                          <m:r>
                            <a:rPr lang="zh-CN" altLang="en-US" sz="3000" i="1">
                              <a:latin typeface="Cambria Math" panose="02040503050406030204" pitchFamily="18" charset="0"/>
                            </a:rPr>
                            <m:t>𝜋</m:t>
                          </m:r>
                          <m:r>
                            <a:rPr lang="en-US" altLang="zh-CN" sz="3000" i="1">
                              <a:latin typeface="Cambria Math" panose="02040503050406030204" pitchFamily="18" charset="0"/>
                            </a:rPr>
                            <m:t>1</m:t>
                          </m:r>
                        </m:sub>
                      </m:sSub>
                      <m:groupChr>
                        <m:groupChrPr>
                          <m:chr m:val="→"/>
                          <m:vertJc m:val="bot"/>
                          <m:ctrlPr>
                            <a:rPr lang="en-US" altLang="zh-CN" sz="3000" i="1">
                              <a:latin typeface="Cambria Math" panose="02040503050406030204" pitchFamily="18" charset="0"/>
                            </a:rPr>
                          </m:ctrlPr>
                        </m:groupChrPr>
                        <m:e>
                          <m:r>
                            <m:rPr>
                              <m:brk m:alnAt="2"/>
                            </m:rPr>
                            <a:rPr lang="en-US" altLang="zh-CN" sz="3000" i="1">
                              <a:latin typeface="Cambria Math" panose="02040503050406030204" pitchFamily="18" charset="0"/>
                            </a:rPr>
                            <m:t>𝐼</m:t>
                          </m:r>
                        </m:e>
                      </m:groupChr>
                      <m:sSub>
                        <m:sSubPr>
                          <m:ctrlPr>
                            <a:rPr lang="en-US" altLang="zh-CN" sz="3000" i="1">
                              <a:latin typeface="Cambria Math" panose="02040503050406030204" pitchFamily="18" charset="0"/>
                            </a:rPr>
                          </m:ctrlPr>
                        </m:sSubPr>
                        <m:e>
                          <m:r>
                            <a:rPr lang="zh-CN" altLang="en-US" sz="3000" i="1">
                              <a:latin typeface="Cambria Math" panose="02040503050406030204" pitchFamily="18" charset="0"/>
                            </a:rPr>
                            <m:t>𝜋</m:t>
                          </m:r>
                        </m:e>
                        <m:sub>
                          <m:r>
                            <a:rPr lang="en-US" altLang="zh-CN" sz="3000" i="1">
                              <a:latin typeface="Cambria Math" panose="02040503050406030204" pitchFamily="18" charset="0"/>
                            </a:rPr>
                            <m:t>2</m:t>
                          </m:r>
                        </m:sub>
                      </m:sSub>
                      <m:groupChr>
                        <m:groupChrPr>
                          <m:chr m:val="→"/>
                          <m:vertJc m:val="bot"/>
                          <m:ctrlPr>
                            <a:rPr lang="en-US" altLang="zh-CN" sz="3000" i="1">
                              <a:latin typeface="Cambria Math" panose="02040503050406030204" pitchFamily="18" charset="0"/>
                            </a:rPr>
                          </m:ctrlPr>
                        </m:groupChrPr>
                        <m:e>
                          <m:r>
                            <m:rPr>
                              <m:brk m:alnAt="2"/>
                            </m:rPr>
                            <a:rPr lang="en-US" altLang="zh-CN" sz="3000" i="1">
                              <a:latin typeface="Cambria Math" panose="02040503050406030204" pitchFamily="18" charset="0"/>
                            </a:rPr>
                            <m:t>𝐸</m:t>
                          </m:r>
                        </m:e>
                      </m:groupChr>
                      <m:r>
                        <a:rPr lang="en-US" altLang="zh-CN" sz="3000" i="1">
                          <a:latin typeface="Cambria Math" panose="02040503050406030204" pitchFamily="18" charset="0"/>
                          <a:ea typeface="Cambria Math" panose="02040503050406030204" pitchFamily="18" charset="0"/>
                        </a:rPr>
                        <m:t>⋯</m:t>
                      </m:r>
                      <m:groupChr>
                        <m:groupChrPr>
                          <m:chr m:val="→"/>
                          <m:vertJc m:val="bot"/>
                          <m:ctrlPr>
                            <a:rPr lang="en-US" altLang="zh-CN" sz="3000" i="1">
                              <a:latin typeface="Cambria Math" panose="02040503050406030204" pitchFamily="18" charset="0"/>
                              <a:ea typeface="Cambria Math" panose="02040503050406030204" pitchFamily="18" charset="0"/>
                            </a:rPr>
                          </m:ctrlPr>
                        </m:groupChrPr>
                        <m:e>
                          <m:r>
                            <m:rPr>
                              <m:brk m:alnAt="2"/>
                            </m:rPr>
                            <a:rPr lang="en-US" altLang="zh-CN" sz="3000" i="1">
                              <a:latin typeface="Cambria Math" panose="02040503050406030204" pitchFamily="18" charset="0"/>
                              <a:ea typeface="Cambria Math" panose="02040503050406030204" pitchFamily="18" charset="0"/>
                            </a:rPr>
                            <m:t>𝐼</m:t>
                          </m:r>
                        </m:e>
                      </m:groupChr>
                      <m:sSub>
                        <m:sSubPr>
                          <m:ctrlPr>
                            <a:rPr lang="en-US" altLang="zh-CN" sz="3000" i="1">
                              <a:latin typeface="Cambria Math" panose="02040503050406030204" pitchFamily="18" charset="0"/>
                              <a:ea typeface="Cambria Math" panose="02040503050406030204" pitchFamily="18" charset="0"/>
                            </a:rPr>
                          </m:ctrlPr>
                        </m:sSubPr>
                        <m:e>
                          <m:r>
                            <a:rPr lang="zh-CN" altLang="en-US" sz="3000" i="1">
                              <a:latin typeface="Cambria Math" panose="02040503050406030204" pitchFamily="18" charset="0"/>
                              <a:ea typeface="Cambria Math" panose="02040503050406030204" pitchFamily="18" charset="0"/>
                            </a:rPr>
                            <m:t>𝜋</m:t>
                          </m:r>
                        </m:e>
                        <m:sub>
                          <m:r>
                            <a:rPr lang="en-US" altLang="zh-CN" sz="3000" i="1">
                              <a:latin typeface="Cambria Math" panose="02040503050406030204" pitchFamily="18" charset="0"/>
                              <a:ea typeface="Cambria Math" panose="02040503050406030204" pitchFamily="18" charset="0"/>
                            </a:rPr>
                            <m:t>∗</m:t>
                          </m:r>
                        </m:sub>
                      </m:sSub>
                      <m:groupChr>
                        <m:groupChrPr>
                          <m:chr m:val="→"/>
                          <m:vertJc m:val="bot"/>
                          <m:ctrlPr>
                            <a:rPr lang="en-US" altLang="zh-CN" sz="3000" i="1">
                              <a:latin typeface="Cambria Math" panose="02040503050406030204" pitchFamily="18" charset="0"/>
                              <a:ea typeface="Cambria Math" panose="02040503050406030204" pitchFamily="18" charset="0"/>
                            </a:rPr>
                          </m:ctrlPr>
                        </m:groupChrPr>
                        <m:e>
                          <m:r>
                            <m:rPr>
                              <m:brk m:alnAt="2"/>
                            </m:rPr>
                            <a:rPr lang="en-US" altLang="zh-CN" sz="3000" i="1">
                              <a:latin typeface="Cambria Math" panose="02040503050406030204" pitchFamily="18" charset="0"/>
                              <a:ea typeface="Cambria Math" panose="02040503050406030204" pitchFamily="18" charset="0"/>
                            </a:rPr>
                            <m:t>𝐸</m:t>
                          </m:r>
                        </m:e>
                      </m:groupChr>
                      <m:sSub>
                        <m:sSubPr>
                          <m:ctrlPr>
                            <a:rPr lang="en-US" altLang="zh-CN" sz="3000" i="1">
                              <a:latin typeface="Cambria Math" panose="02040503050406030204" pitchFamily="18" charset="0"/>
                              <a:ea typeface="Cambria Math" panose="02040503050406030204" pitchFamily="18" charset="0"/>
                            </a:rPr>
                          </m:ctrlPr>
                        </m:sSubPr>
                        <m:e>
                          <m:r>
                            <a:rPr lang="en-US" altLang="zh-CN" sz="3000" i="1">
                              <a:latin typeface="Cambria Math" panose="02040503050406030204" pitchFamily="18" charset="0"/>
                              <a:ea typeface="Cambria Math" panose="02040503050406030204" pitchFamily="18" charset="0"/>
                            </a:rPr>
                            <m:t>𝑞</m:t>
                          </m:r>
                        </m:e>
                        <m:sub>
                          <m:r>
                            <a:rPr lang="en-US" altLang="zh-CN" sz="3000" i="1">
                              <a:latin typeface="Cambria Math" panose="02040503050406030204" pitchFamily="18" charset="0"/>
                              <a:ea typeface="Cambria Math" panose="02040503050406030204" pitchFamily="18" charset="0"/>
                            </a:rPr>
                            <m:t>∗</m:t>
                          </m:r>
                        </m:sub>
                      </m:sSub>
                    </m:oMath>
                  </m:oMathPara>
                </a14:m>
                <a:endParaRPr lang="zh-CN" altLang="en-US" sz="3000" dirty="0"/>
              </a:p>
            </p:txBody>
          </p:sp>
        </mc:Choice>
        <mc:Fallback xmlns="">
          <p:sp>
            <p:nvSpPr>
              <p:cNvPr id="3" name="文本框 2">
                <a:extLst>
                  <a:ext uri="{FF2B5EF4-FFF2-40B4-BE49-F238E27FC236}">
                    <a16:creationId xmlns:a16="http://schemas.microsoft.com/office/drawing/2014/main" id="{A533DC8B-ED6D-4F9F-AB1B-59F69A5F0137}"/>
                  </a:ext>
                </a:extLst>
              </p:cNvPr>
              <p:cNvSpPr txBox="1">
                <a:spLocks noRot="1" noChangeAspect="1" noMove="1" noResize="1" noEditPoints="1" noAdjustHandles="1" noChangeArrowheads="1" noChangeShapeType="1" noTextEdit="1"/>
              </p:cNvSpPr>
              <p:nvPr/>
            </p:nvSpPr>
            <p:spPr>
              <a:xfrm>
                <a:off x="2612536" y="2701636"/>
                <a:ext cx="6635919" cy="62029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CC5EE78-337D-4F12-A7CE-0BB8FB2A8CDB}"/>
                  </a:ext>
                </a:extLst>
              </p:cNvPr>
              <p:cNvSpPr txBox="1"/>
              <p:nvPr/>
            </p:nvSpPr>
            <p:spPr>
              <a:xfrm>
                <a:off x="3314700" y="4071611"/>
                <a:ext cx="7159752" cy="526491"/>
              </a:xfrm>
              <a:prstGeom prst="rect">
                <a:avLst/>
              </a:prstGeom>
              <a:noFill/>
            </p:spPr>
            <p:txBody>
              <a:bodyPr wrap="square" rtlCol="0">
                <a:spAutoFit/>
              </a:bodyPr>
              <a:lstStyle/>
              <a:p>
                <a:r>
                  <a:rPr lang="zh-CN" altLang="en-US" sz="2100" dirty="0">
                    <a:solidFill>
                      <a:srgbClr val="FF0000"/>
                    </a:solidFill>
                    <a:latin typeface="宋体" panose="02010600030101010101" pitchFamily="2" charset="-122"/>
                    <a:ea typeface="宋体" panose="02010600030101010101" pitchFamily="2" charset="-122"/>
                  </a:rPr>
                  <a:t>这里，</a:t>
                </a:r>
                <a14:m>
                  <m:oMath xmlns:m="http://schemas.openxmlformats.org/officeDocument/2006/math">
                    <m:groupChr>
                      <m:groupChrPr>
                        <m:chr m:val="→"/>
                        <m:vertJc m:val="bot"/>
                        <m:ctrlPr>
                          <a:rPr lang="zh-CN" altLang="en-US" sz="2100" i="1">
                            <a:solidFill>
                              <a:srgbClr val="FF0000"/>
                            </a:solidFill>
                            <a:latin typeface="Cambria Math" panose="02040503050406030204" pitchFamily="18" charset="0"/>
                          </a:rPr>
                        </m:ctrlPr>
                      </m:groupChrPr>
                      <m:e>
                        <m:r>
                          <m:rPr>
                            <m:brk m:alnAt="2"/>
                          </m:rPr>
                          <a:rPr lang="en-US" altLang="zh-CN" sz="2100" i="1">
                            <a:solidFill>
                              <a:srgbClr val="FF0000"/>
                            </a:solidFill>
                            <a:latin typeface="Cambria Math" panose="02040503050406030204" pitchFamily="18" charset="0"/>
                          </a:rPr>
                          <m:t>𝐸</m:t>
                        </m:r>
                      </m:e>
                    </m:groupChr>
                    <m:r>
                      <a:rPr lang="zh-CN" altLang="en-US" sz="2100" i="1">
                        <a:solidFill>
                          <a:srgbClr val="FF0000"/>
                        </a:solidFill>
                        <a:latin typeface="Cambria Math" panose="02040503050406030204" pitchFamily="18" charset="0"/>
                      </a:rPr>
                      <m:t>表示策略评估，而</m:t>
                    </m:r>
                    <m:groupChr>
                      <m:groupChrPr>
                        <m:chr m:val="→"/>
                        <m:vertJc m:val="bot"/>
                        <m:ctrlPr>
                          <a:rPr lang="zh-CN" altLang="en-US" sz="2100" i="1">
                            <a:solidFill>
                              <a:srgbClr val="FF0000"/>
                            </a:solidFill>
                            <a:latin typeface="Cambria Math" panose="02040503050406030204" pitchFamily="18" charset="0"/>
                          </a:rPr>
                        </m:ctrlPr>
                      </m:groupChrPr>
                      <m:e>
                        <m:r>
                          <m:rPr>
                            <m:brk m:alnAt="2"/>
                          </m:rPr>
                          <a:rPr lang="en-US" altLang="zh-CN" sz="2100" i="1">
                            <a:solidFill>
                              <a:srgbClr val="FF0000"/>
                            </a:solidFill>
                            <a:latin typeface="Cambria Math" panose="02040503050406030204" pitchFamily="18" charset="0"/>
                          </a:rPr>
                          <m:t>𝐼</m:t>
                        </m:r>
                      </m:e>
                    </m:groupChr>
                    <m:r>
                      <a:rPr lang="zh-CN" altLang="en-US" sz="2100" i="1">
                        <a:solidFill>
                          <a:srgbClr val="FF0000"/>
                        </a:solidFill>
                        <a:latin typeface="Cambria Math" panose="02040503050406030204" pitchFamily="18" charset="0"/>
                      </a:rPr>
                      <m:t>表示</m:t>
                    </m:r>
                  </m:oMath>
                </a14:m>
                <a:r>
                  <a:rPr lang="zh-CN" altLang="en-US" sz="2100" dirty="0">
                    <a:solidFill>
                      <a:srgbClr val="FF0000"/>
                    </a:solidFill>
                    <a:latin typeface="宋体" panose="02010600030101010101" pitchFamily="2" charset="-122"/>
                    <a:ea typeface="宋体" panose="02010600030101010101" pitchFamily="2" charset="-122"/>
                  </a:rPr>
                  <a:t>策略改进。</a:t>
                </a:r>
              </a:p>
            </p:txBody>
          </p:sp>
        </mc:Choice>
        <mc:Fallback xmlns="">
          <p:sp>
            <p:nvSpPr>
              <p:cNvPr id="6" name="文本框 5">
                <a:extLst>
                  <a:ext uri="{FF2B5EF4-FFF2-40B4-BE49-F238E27FC236}">
                    <a16:creationId xmlns:a16="http://schemas.microsoft.com/office/drawing/2014/main" id="{8CC5EE78-337D-4F12-A7CE-0BB8FB2A8CDB}"/>
                  </a:ext>
                </a:extLst>
              </p:cNvPr>
              <p:cNvSpPr txBox="1">
                <a:spLocks noRot="1" noChangeAspect="1" noMove="1" noResize="1" noEditPoints="1" noAdjustHandles="1" noChangeArrowheads="1" noChangeShapeType="1" noTextEdit="1"/>
              </p:cNvSpPr>
              <p:nvPr/>
            </p:nvSpPr>
            <p:spPr>
              <a:xfrm>
                <a:off x="3314700" y="4071611"/>
                <a:ext cx="7159752" cy="526491"/>
              </a:xfrm>
              <a:prstGeom prst="rect">
                <a:avLst/>
              </a:prstGeom>
              <a:blipFill>
                <a:blip r:embed="rId4"/>
                <a:stretch>
                  <a:fillRect l="-1022" b="-18605"/>
                </a:stretch>
              </a:blipFill>
            </p:spPr>
            <p:txBody>
              <a:bodyPr/>
              <a:lstStyle/>
              <a:p>
                <a:r>
                  <a:rPr lang="zh-CN" altLang="en-US">
                    <a:noFill/>
                  </a:rPr>
                  <a:t> </a:t>
                </a:r>
              </a:p>
            </p:txBody>
          </p:sp>
        </mc:Fallback>
      </mc:AlternateContent>
      <p:sp>
        <p:nvSpPr>
          <p:cNvPr id="7" name="灯片编号占位符 6"/>
          <p:cNvSpPr>
            <a:spLocks noGrp="1"/>
          </p:cNvSpPr>
          <p:nvPr>
            <p:ph type="sldNum" sz="quarter" idx="4"/>
          </p:nvPr>
        </p:nvSpPr>
        <p:spPr/>
        <p:txBody>
          <a:bodyPr/>
          <a:lstStyle/>
          <a:p>
            <a:r>
              <a:rPr lang="zh-CN" altLang="en-US"/>
              <a:t>第</a:t>
            </a:r>
            <a:fld id="{A7EB049D-2BDA-4100-846B-C83E7A7D8094}" type="slidenum">
              <a:rPr lang="zh-CN" altLang="en-US" smtClean="0"/>
              <a:pPr/>
              <a:t>29</a:t>
            </a:fld>
            <a:r>
              <a:rPr lang="zh-CN" altLang="en-US"/>
              <a:t>页</a:t>
            </a:r>
            <a:endParaRPr lang="zh-CN" altLang="en-US" dirty="0"/>
          </a:p>
        </p:txBody>
      </p:sp>
      <p:grpSp>
        <p:nvGrpSpPr>
          <p:cNvPr id="8" name="组合 7"/>
          <p:cNvGrpSpPr/>
          <p:nvPr/>
        </p:nvGrpSpPr>
        <p:grpSpPr>
          <a:xfrm>
            <a:off x="1769362" y="1389689"/>
            <a:ext cx="6167312" cy="624739"/>
            <a:chOff x="794238" y="5545008"/>
            <a:chExt cx="8223082" cy="781991"/>
          </a:xfrm>
        </p:grpSpPr>
        <p:sp>
          <p:nvSpPr>
            <p:cNvPr id="9" name="椭圆 8">
              <a:extLst>
                <a:ext uri="{FF2B5EF4-FFF2-40B4-BE49-F238E27FC236}">
                  <a16:creationId xmlns:a16="http://schemas.microsoft.com/office/drawing/2014/main" id="{8A4D3CD2-E188-44F1-9D57-BC4EB3841EF3}"/>
                </a:ext>
              </a:extLst>
            </p:cNvPr>
            <p:cNvSpPr/>
            <p:nvPr/>
          </p:nvSpPr>
          <p:spPr>
            <a:xfrm>
              <a:off x="3554805" y="6024825"/>
              <a:ext cx="288000" cy="288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a:extLst>
                <a:ext uri="{FF2B5EF4-FFF2-40B4-BE49-F238E27FC236}">
                  <a16:creationId xmlns:a16="http://schemas.microsoft.com/office/drawing/2014/main" id="{433D95CC-6CE9-4DE3-98E3-CDB62E476512}"/>
                </a:ext>
              </a:extLst>
            </p:cNvPr>
            <p:cNvSpPr/>
            <p:nvPr/>
          </p:nvSpPr>
          <p:spPr>
            <a:xfrm>
              <a:off x="4589708" y="6038999"/>
              <a:ext cx="288000" cy="288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1" name="直接箭头连接符 10">
              <a:extLst>
                <a:ext uri="{FF2B5EF4-FFF2-40B4-BE49-F238E27FC236}">
                  <a16:creationId xmlns:a16="http://schemas.microsoft.com/office/drawing/2014/main" id="{6779D858-F5F6-45F2-BDB7-5AFAB1CBF586}"/>
                </a:ext>
              </a:extLst>
            </p:cNvPr>
            <p:cNvCxnSpPr>
              <a:cxnSpLocks/>
            </p:cNvCxnSpPr>
            <p:nvPr/>
          </p:nvCxnSpPr>
          <p:spPr>
            <a:xfrm>
              <a:off x="3842805" y="6178619"/>
              <a:ext cx="74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3717DE56-D152-48FD-A6B3-FA77504C7FE4}"/>
                </a:ext>
              </a:extLst>
            </p:cNvPr>
            <p:cNvSpPr/>
            <p:nvPr/>
          </p:nvSpPr>
          <p:spPr>
            <a:xfrm>
              <a:off x="5624611" y="6032474"/>
              <a:ext cx="288000" cy="288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3" name="直接箭头连接符 12">
              <a:extLst>
                <a:ext uri="{FF2B5EF4-FFF2-40B4-BE49-F238E27FC236}">
                  <a16:creationId xmlns:a16="http://schemas.microsoft.com/office/drawing/2014/main" id="{EE12BB9A-16CA-4A80-8986-D7C7AEF3A373}"/>
                </a:ext>
              </a:extLst>
            </p:cNvPr>
            <p:cNvCxnSpPr/>
            <p:nvPr/>
          </p:nvCxnSpPr>
          <p:spPr>
            <a:xfrm>
              <a:off x="4877708" y="6177666"/>
              <a:ext cx="74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01E52C15-7C45-4C2B-A647-016DD111F1AD}"/>
                </a:ext>
              </a:extLst>
            </p:cNvPr>
            <p:cNvSpPr/>
            <p:nvPr/>
          </p:nvSpPr>
          <p:spPr>
            <a:xfrm>
              <a:off x="6659514" y="6032474"/>
              <a:ext cx="288000" cy="288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5" name="直接箭头连接符 14">
              <a:extLst>
                <a:ext uri="{FF2B5EF4-FFF2-40B4-BE49-F238E27FC236}">
                  <a16:creationId xmlns:a16="http://schemas.microsoft.com/office/drawing/2014/main" id="{185A6076-E7CA-4876-A41F-827CB2E05200}"/>
                </a:ext>
              </a:extLst>
            </p:cNvPr>
            <p:cNvCxnSpPr>
              <a:endCxn id="14" idx="2"/>
            </p:cNvCxnSpPr>
            <p:nvPr/>
          </p:nvCxnSpPr>
          <p:spPr>
            <a:xfrm>
              <a:off x="5912611" y="6176474"/>
              <a:ext cx="74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046E258D-BA65-4022-9D1F-B3C331ACED6F}"/>
                </a:ext>
              </a:extLst>
            </p:cNvPr>
            <p:cNvSpPr/>
            <p:nvPr/>
          </p:nvSpPr>
          <p:spPr>
            <a:xfrm>
              <a:off x="7694417" y="6038649"/>
              <a:ext cx="288000" cy="288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7" name="直接箭头连接符 16">
              <a:extLst>
                <a:ext uri="{FF2B5EF4-FFF2-40B4-BE49-F238E27FC236}">
                  <a16:creationId xmlns:a16="http://schemas.microsoft.com/office/drawing/2014/main" id="{DED2EADE-2866-46BD-B2F6-7C9F910C0527}"/>
                </a:ext>
              </a:extLst>
            </p:cNvPr>
            <p:cNvCxnSpPr/>
            <p:nvPr/>
          </p:nvCxnSpPr>
          <p:spPr>
            <a:xfrm>
              <a:off x="6947514" y="6186031"/>
              <a:ext cx="74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6E0813B-B30B-4974-8FFA-C19C1F66B958}"/>
                </a:ext>
              </a:extLst>
            </p:cNvPr>
            <p:cNvCxnSpPr/>
            <p:nvPr/>
          </p:nvCxnSpPr>
          <p:spPr>
            <a:xfrm>
              <a:off x="7982417" y="6186031"/>
              <a:ext cx="74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2808D282-E86E-46D0-BF3C-DF529A165C4E}"/>
                </a:ext>
              </a:extLst>
            </p:cNvPr>
            <p:cNvSpPr/>
            <p:nvPr/>
          </p:nvSpPr>
          <p:spPr>
            <a:xfrm>
              <a:off x="8729320" y="6051349"/>
              <a:ext cx="288000" cy="269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a:extLst>
                <a:ext uri="{FF2B5EF4-FFF2-40B4-BE49-F238E27FC236}">
                  <a16:creationId xmlns:a16="http://schemas.microsoft.com/office/drawing/2014/main" id="{0407A146-1F41-4559-BF12-EFF003493377}"/>
                </a:ext>
              </a:extLst>
            </p:cNvPr>
            <p:cNvSpPr/>
            <p:nvPr/>
          </p:nvSpPr>
          <p:spPr>
            <a:xfrm>
              <a:off x="794238" y="5545008"/>
              <a:ext cx="4647329" cy="500821"/>
            </a:xfrm>
            <a:prstGeom prst="rect">
              <a:avLst/>
            </a:prstGeom>
          </p:spPr>
          <p:txBody>
            <a:bodyPr wrap="square">
              <a:spAutoFit/>
            </a:bodyPr>
            <a:lstStyle/>
            <a:p>
              <a:r>
                <a:rPr lang="zh-CN" altLang="en-US" sz="2000" dirty="0">
                  <a:solidFill>
                    <a:srgbClr val="FF0000"/>
                  </a:solidFill>
                  <a:latin typeface="楷体" panose="02010609060101010101" pitchFamily="49" charset="-122"/>
                  <a:ea typeface="楷体" panose="02010609060101010101" pitchFamily="49" charset="-122"/>
                </a:rPr>
                <a:t>一个动作幕：</a:t>
              </a:r>
            </a:p>
          </p:txBody>
        </p:sp>
      </p:grpSp>
    </p:spTree>
    <p:extLst>
      <p:ext uri="{BB962C8B-B14F-4D97-AF65-F5344CB8AC3E}">
        <p14:creationId xmlns:p14="http://schemas.microsoft.com/office/powerpoint/2010/main" val="352472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微软雅黑" panose="020B0503020204020204" pitchFamily="34" charset="-122"/>
                <a:ea typeface="微软雅黑" panose="020B0503020204020204" pitchFamily="34" charset="-122"/>
              </a:rPr>
              <a:t>复习</a:t>
            </a:r>
          </a:p>
        </p:txBody>
      </p:sp>
      <p:sp>
        <p:nvSpPr>
          <p:cNvPr id="3" name="内容占位符 2"/>
          <p:cNvSpPr>
            <a:spLocks noGrp="1"/>
          </p:cNvSpPr>
          <p:nvPr>
            <p:ph sz="quarter" idx="1"/>
          </p:nvPr>
        </p:nvSpPr>
        <p:spPr/>
        <p:txBody>
          <a:bodyPr/>
          <a:lstStyle/>
          <a:p>
            <a:r>
              <a:rPr lang="zh-CN" altLang="en-US" dirty="0"/>
              <a:t>强化学习的关键特征</a:t>
            </a:r>
            <a:endParaRPr lang="en-US" altLang="zh-CN" dirty="0"/>
          </a:p>
          <a:p>
            <a:endParaRPr lang="en-US" altLang="zh-CN" dirty="0"/>
          </a:p>
          <a:p>
            <a:r>
              <a:rPr lang="zh-CN" altLang="en-US" dirty="0"/>
              <a:t>问题模型：马尔科夫决策过程</a:t>
            </a:r>
            <a:endParaRPr lang="en-US" altLang="zh-CN" dirty="0"/>
          </a:p>
          <a:p>
            <a:endParaRPr lang="en-US" altLang="zh-CN" dirty="0"/>
          </a:p>
          <a:p>
            <a:r>
              <a:rPr lang="zh-CN" altLang="en-US" dirty="0"/>
              <a:t>强化学习的简单值函数</a:t>
            </a:r>
            <a:endParaRPr lang="en-US" altLang="zh-CN" dirty="0"/>
          </a:p>
          <a:p>
            <a:endParaRPr lang="en-US" altLang="zh-CN" dirty="0"/>
          </a:p>
          <a:p>
            <a:r>
              <a:rPr lang="zh-CN" altLang="en-US" dirty="0"/>
              <a:t>强化学习的标准值函数和贝尔曼方程</a:t>
            </a: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3</a:t>
            </a:fld>
            <a:r>
              <a:rPr lang="zh-CN" altLang="en-US"/>
              <a:t>页</a:t>
            </a:r>
            <a:endParaRPr lang="zh-CN" altLang="en-US" dirty="0"/>
          </a:p>
        </p:txBody>
      </p:sp>
    </p:spTree>
    <p:extLst>
      <p:ext uri="{BB962C8B-B14F-4D97-AF65-F5344CB8AC3E}">
        <p14:creationId xmlns:p14="http://schemas.microsoft.com/office/powerpoint/2010/main" val="241301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EEE44-B9BD-4C75-B02D-367EBCC3841B}"/>
              </a:ext>
            </a:extLst>
          </p:cNvPr>
          <p:cNvSpPr>
            <a:spLocks noGrp="1"/>
          </p:cNvSpPr>
          <p:nvPr>
            <p:ph type="title"/>
          </p:nvPr>
        </p:nvSpPr>
        <p:spPr/>
        <p:txBody>
          <a:bodyPr>
            <a:normAutofit/>
          </a:bodyPr>
          <a:lstStyle/>
          <a:p>
            <a:r>
              <a:rPr lang="zh-CN" altLang="en-US" dirty="0"/>
              <a:t>最优策略估算</a:t>
            </a:r>
          </a:p>
        </p:txBody>
      </p:sp>
      <p:sp>
        <p:nvSpPr>
          <p:cNvPr id="7" name="灯片编号占位符 6"/>
          <p:cNvSpPr>
            <a:spLocks noGrp="1"/>
          </p:cNvSpPr>
          <p:nvPr>
            <p:ph type="sldNum" sz="quarter" idx="4"/>
          </p:nvPr>
        </p:nvSpPr>
        <p:spPr/>
        <p:txBody>
          <a:bodyPr/>
          <a:lstStyle/>
          <a:p>
            <a:r>
              <a:rPr lang="zh-CN" altLang="en-US"/>
              <a:t>第</a:t>
            </a:r>
            <a:fld id="{A7EB049D-2BDA-4100-846B-C83E7A7D8094}" type="slidenum">
              <a:rPr lang="zh-CN" altLang="en-US" smtClean="0"/>
              <a:pPr/>
              <a:t>30</a:t>
            </a:fld>
            <a:r>
              <a:rPr lang="zh-CN" altLang="en-US"/>
              <a:t>页</a:t>
            </a:r>
            <a:endParaRPr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20C1BB6-1083-4F8C-92F9-D73351499334}"/>
                  </a:ext>
                </a:extLst>
              </p:cNvPr>
              <p:cNvSpPr/>
              <p:nvPr/>
            </p:nvSpPr>
            <p:spPr>
              <a:xfrm>
                <a:off x="3357550" y="2373708"/>
                <a:ext cx="3001719" cy="5717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100" b="1" i="1">
                          <a:latin typeface="Cambria Math" panose="02040503050406030204" pitchFamily="18" charset="0"/>
                        </a:rPr>
                        <m:t>𝝅</m:t>
                      </m:r>
                      <m:r>
                        <a:rPr lang="zh-CN" altLang="en-US" sz="2100" b="1">
                          <a:latin typeface="Cambria Math" panose="02040503050406030204" pitchFamily="18" charset="0"/>
                        </a:rPr>
                        <m:t>(</m:t>
                      </m:r>
                      <m:r>
                        <a:rPr lang="zh-CN" altLang="en-US" sz="2100" b="1" i="1">
                          <a:latin typeface="Cambria Math" panose="02040503050406030204" pitchFamily="18" charset="0"/>
                        </a:rPr>
                        <m:t>𝒔</m:t>
                      </m:r>
                      <m:r>
                        <a:rPr lang="zh-CN" altLang="en-US" sz="2100" b="1">
                          <a:latin typeface="Cambria Math" panose="02040503050406030204" pitchFamily="18" charset="0"/>
                        </a:rPr>
                        <m:t>)=</m:t>
                      </m:r>
                      <m:limLow>
                        <m:limLowPr>
                          <m:ctrlPr>
                            <a:rPr lang="zh-CN" altLang="en-US" sz="2100" b="1" i="1">
                              <a:latin typeface="Cambria Math" panose="02040503050406030204" pitchFamily="18" charset="0"/>
                            </a:rPr>
                          </m:ctrlPr>
                        </m:limLowPr>
                        <m:e>
                          <m:r>
                            <a:rPr lang="zh-CN" altLang="en-US" sz="2100" b="1">
                              <a:latin typeface="Cambria Math" panose="02040503050406030204" pitchFamily="18" charset="0"/>
                            </a:rPr>
                            <m:t>𝐚𝐫𝐠𝐦𝐚𝐱</m:t>
                          </m:r>
                          <m:r>
                            <a:rPr lang="en-US" altLang="zh-CN" sz="2100" b="1">
                              <a:latin typeface="Cambria Math" panose="02040503050406030204" pitchFamily="18" charset="0"/>
                            </a:rPr>
                            <m:t> </m:t>
                          </m:r>
                        </m:e>
                        <m:lim>
                          <m:r>
                            <a:rPr lang="zh-CN" altLang="en-US" sz="2100" b="1" i="1">
                              <a:latin typeface="Cambria Math" panose="02040503050406030204" pitchFamily="18" charset="0"/>
                            </a:rPr>
                            <m:t>𝒂</m:t>
                          </m:r>
                        </m:lim>
                      </m:limLow>
                      <m:r>
                        <a:rPr lang="zh-CN" altLang="en-US" sz="2100" b="1" i="1">
                          <a:solidFill>
                            <a:srgbClr val="C00000"/>
                          </a:solidFill>
                          <a:latin typeface="Cambria Math" panose="02040503050406030204" pitchFamily="18" charset="0"/>
                        </a:rPr>
                        <m:t> </m:t>
                      </m:r>
                      <m:r>
                        <a:rPr lang="en-US" altLang="zh-CN" sz="2100" b="1" i="1">
                          <a:solidFill>
                            <a:srgbClr val="C00000"/>
                          </a:solidFill>
                          <a:latin typeface="Cambria Math" panose="02040503050406030204" pitchFamily="18" charset="0"/>
                        </a:rPr>
                        <m:t>𝒒</m:t>
                      </m:r>
                      <m:r>
                        <a:rPr lang="zh-CN" altLang="en-US" sz="2100" b="1">
                          <a:latin typeface="Cambria Math" panose="02040503050406030204" pitchFamily="18" charset="0"/>
                        </a:rPr>
                        <m:t>(</m:t>
                      </m:r>
                      <m:r>
                        <a:rPr lang="zh-CN" altLang="en-US" sz="2100" b="1" i="1">
                          <a:latin typeface="Cambria Math" panose="02040503050406030204" pitchFamily="18" charset="0"/>
                        </a:rPr>
                        <m:t>𝒔</m:t>
                      </m:r>
                      <m:r>
                        <a:rPr lang="zh-CN" altLang="en-US" sz="2100" b="1">
                          <a:latin typeface="Cambria Math" panose="02040503050406030204" pitchFamily="18" charset="0"/>
                        </a:rPr>
                        <m:t>,</m:t>
                      </m:r>
                      <m:r>
                        <a:rPr lang="zh-CN" altLang="en-US" sz="2100" b="1" i="1">
                          <a:latin typeface="Cambria Math" panose="02040503050406030204" pitchFamily="18" charset="0"/>
                        </a:rPr>
                        <m:t>𝒂</m:t>
                      </m:r>
                      <m:r>
                        <a:rPr lang="en-US" altLang="zh-CN" sz="2100" b="1" i="1">
                          <a:latin typeface="Cambria Math" panose="02040503050406030204" pitchFamily="18" charset="0"/>
                        </a:rPr>
                        <m:t>)</m:t>
                      </m:r>
                    </m:oMath>
                  </m:oMathPara>
                </a14:m>
                <a:endParaRPr lang="zh-CN" altLang="en-US" sz="2100" b="1" dirty="0"/>
              </a:p>
            </p:txBody>
          </p:sp>
        </mc:Choice>
        <mc:Fallback xmlns="">
          <p:sp>
            <p:nvSpPr>
              <p:cNvPr id="6" name="矩形 5">
                <a:extLst>
                  <a:ext uri="{FF2B5EF4-FFF2-40B4-BE49-F238E27FC236}">
                    <a16:creationId xmlns:a16="http://schemas.microsoft.com/office/drawing/2014/main" id="{E20C1BB6-1083-4F8C-92F9-D73351499334}"/>
                  </a:ext>
                </a:extLst>
              </p:cNvPr>
              <p:cNvSpPr>
                <a:spLocks noRot="1" noChangeAspect="1" noMove="1" noResize="1" noEditPoints="1" noAdjustHandles="1" noChangeArrowheads="1" noChangeShapeType="1" noTextEdit="1"/>
              </p:cNvSpPr>
              <p:nvPr/>
            </p:nvSpPr>
            <p:spPr>
              <a:xfrm>
                <a:off x="3357550" y="2373708"/>
                <a:ext cx="3001719" cy="571760"/>
              </a:xfrm>
              <a:prstGeom prst="rect">
                <a:avLst/>
              </a:prstGeom>
              <a:blipFill>
                <a:blip r:embed="rId3"/>
                <a:stretch>
                  <a:fillRect b="-10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6DBFF7D-E985-4E0A-89BF-F2ABB165096F}"/>
                  </a:ext>
                </a:extLst>
              </p:cNvPr>
              <p:cNvSpPr txBox="1"/>
              <p:nvPr/>
            </p:nvSpPr>
            <p:spPr>
              <a:xfrm>
                <a:off x="3251195" y="3444143"/>
                <a:ext cx="4844852" cy="1334276"/>
              </a:xfrm>
              <a:prstGeom prst="rect">
                <a:avLst/>
              </a:prstGeom>
              <a:noFill/>
            </p:spPr>
            <p:txBody>
              <a:bodyPr wrap="none" lIns="0" tIns="0" rIns="0" bIns="0" rtlCol="0">
                <a:spAutoFit/>
              </a:bodyPr>
              <a:lstStyle/>
              <a:p>
                <a14:m>
                  <m:oMath xmlns:m="http://schemas.openxmlformats.org/officeDocument/2006/math">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𝑞</m:t>
                        </m:r>
                      </m:e>
                      <m:sub>
                        <m:r>
                          <a:rPr lang="zh-CN" altLang="en-US" sz="2100" i="1">
                            <a:latin typeface="Cambria Math" panose="02040503050406030204" pitchFamily="18" charset="0"/>
                          </a:rPr>
                          <m:t>𝜋</m:t>
                        </m:r>
                        <m:r>
                          <a:rPr lang="en-US" altLang="zh-CN" sz="2100" i="1">
                            <a:latin typeface="Cambria Math" panose="02040503050406030204" pitchFamily="18" charset="0"/>
                          </a:rPr>
                          <m:t>𝑘</m:t>
                        </m:r>
                      </m:sub>
                    </m:sSub>
                    <m:d>
                      <m:dPr>
                        <m:ctrlPr>
                          <a:rPr lang="en-US" altLang="zh-CN" sz="2100" i="1">
                            <a:latin typeface="Cambria Math" panose="02040503050406030204" pitchFamily="18" charset="0"/>
                          </a:rPr>
                        </m:ctrlPr>
                      </m:dPr>
                      <m:e>
                        <m:r>
                          <a:rPr lang="en-US" altLang="zh-CN" sz="2100" i="1">
                            <a:latin typeface="Cambria Math" panose="02040503050406030204" pitchFamily="18" charset="0"/>
                          </a:rPr>
                          <m:t>𝑠</m:t>
                        </m:r>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𝜋</m:t>
                            </m:r>
                          </m:e>
                          <m:sub>
                            <m:r>
                              <a:rPr lang="en-US" altLang="zh-CN" sz="2100" i="1">
                                <a:latin typeface="Cambria Math" panose="02040503050406030204" pitchFamily="18" charset="0"/>
                              </a:rPr>
                              <m:t>𝑘</m:t>
                            </m:r>
                            <m:r>
                              <a:rPr lang="en-US" altLang="zh-CN" sz="2100" i="1">
                                <a:latin typeface="Cambria Math" panose="02040503050406030204" pitchFamily="18" charset="0"/>
                              </a:rPr>
                              <m:t>+1</m:t>
                            </m:r>
                          </m:sub>
                        </m:sSub>
                        <m:d>
                          <m:dPr>
                            <m:ctrlPr>
                              <a:rPr lang="en-US" altLang="zh-CN" sz="2100" i="1">
                                <a:latin typeface="Cambria Math" panose="02040503050406030204" pitchFamily="18" charset="0"/>
                              </a:rPr>
                            </m:ctrlPr>
                          </m:dPr>
                          <m:e>
                            <m:r>
                              <a:rPr lang="en-US" altLang="zh-CN" sz="2100" i="1">
                                <a:latin typeface="Cambria Math" panose="02040503050406030204" pitchFamily="18" charset="0"/>
                              </a:rPr>
                              <m:t>𝑠</m:t>
                            </m:r>
                          </m:e>
                        </m:d>
                      </m:e>
                    </m:d>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𝑞</m:t>
                        </m:r>
                      </m:e>
                      <m:sub>
                        <m:r>
                          <a:rPr lang="zh-CN" altLang="en-US" sz="2100" i="1">
                            <a:latin typeface="Cambria Math" panose="02040503050406030204" pitchFamily="18" charset="0"/>
                          </a:rPr>
                          <m:t>𝜋</m:t>
                        </m:r>
                        <m:r>
                          <a:rPr lang="en-US" altLang="zh-CN" sz="2100" i="1">
                            <a:latin typeface="Cambria Math" panose="02040503050406030204" pitchFamily="18" charset="0"/>
                          </a:rPr>
                          <m:t>𝑘</m:t>
                        </m:r>
                      </m:sub>
                    </m:sSub>
                  </m:oMath>
                </a14:m>
                <a:r>
                  <a:rPr lang="en-US" altLang="zh-CN" sz="2100" dirty="0"/>
                  <a:t>(s,</a:t>
                </a:r>
                <a14:m>
                  <m:oMath xmlns:m="http://schemas.openxmlformats.org/officeDocument/2006/math">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𝑎𝑟𝑔𝑚𝑎𝑥</m:t>
                        </m:r>
                      </m:e>
                      <m:sub>
                        <m:r>
                          <a:rPr lang="en-US" altLang="zh-CN" sz="2100" i="1">
                            <a:latin typeface="Cambria Math" panose="02040503050406030204" pitchFamily="18" charset="0"/>
                          </a:rPr>
                          <m:t>𝑎</m:t>
                        </m:r>
                      </m:sub>
                    </m:sSub>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𝑞</m:t>
                        </m:r>
                      </m:e>
                      <m:sub>
                        <m:r>
                          <a:rPr lang="zh-CN" altLang="en-US" sz="2100" i="1">
                            <a:latin typeface="Cambria Math" panose="02040503050406030204" pitchFamily="18" charset="0"/>
                          </a:rPr>
                          <m:t>𝜋</m:t>
                        </m:r>
                        <m:r>
                          <a:rPr lang="en-US" altLang="zh-CN" sz="2100" i="1">
                            <a:latin typeface="Cambria Math" panose="02040503050406030204" pitchFamily="18" charset="0"/>
                          </a:rPr>
                          <m:t>𝑘</m:t>
                        </m:r>
                      </m:sub>
                    </m:sSub>
                  </m:oMath>
                </a14:m>
                <a:r>
                  <a:rPr lang="en-US" altLang="zh-CN" sz="2100" dirty="0"/>
                  <a:t>(</a:t>
                </a:r>
                <a:r>
                  <a:rPr lang="en-US" altLang="zh-CN" sz="2100" dirty="0" err="1"/>
                  <a:t>s,a</a:t>
                </a:r>
                <a:r>
                  <a:rPr lang="en-US" altLang="zh-CN" sz="2100" dirty="0"/>
                  <a:t>))</a:t>
                </a:r>
              </a:p>
              <a:p>
                <a:r>
                  <a:rPr lang="en-US" altLang="zh-CN" sz="2100" dirty="0"/>
                  <a:t>                          </a:t>
                </a:r>
                <a:r>
                  <a:rPr lang="en-US" altLang="zh-CN" sz="2100" dirty="0">
                    <a:latin typeface="Cambria Math" panose="02040503050406030204" pitchFamily="18" charset="0"/>
                    <a:ea typeface="Cambria Math" panose="02040503050406030204" pitchFamily="18" charset="0"/>
                  </a:rPr>
                  <a:t>=</a:t>
                </a:r>
                <a14:m>
                  <m:oMath xmlns:m="http://schemas.openxmlformats.org/officeDocument/2006/math">
                    <m:r>
                      <a:rPr lang="en-US" altLang="zh-CN" sz="2100">
                        <a:latin typeface="Cambria Math" panose="02040503050406030204" pitchFamily="18" charset="0"/>
                        <a:ea typeface="Cambria Math" panose="02040503050406030204" pitchFamily="18" charset="0"/>
                      </a:rPr>
                      <m:t> </m:t>
                    </m:r>
                    <m:r>
                      <a:rPr lang="en-US" altLang="zh-CN" sz="2100">
                        <a:latin typeface="Cambria Math" panose="02040503050406030204" pitchFamily="18" charset="0"/>
                      </a:rPr>
                      <m:t> </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𝑚𝑎𝑥</m:t>
                        </m:r>
                      </m:e>
                      <m:sub>
                        <m:r>
                          <a:rPr lang="en-US" altLang="zh-CN" sz="2100" i="1">
                            <a:latin typeface="Cambria Math" panose="02040503050406030204" pitchFamily="18" charset="0"/>
                          </a:rPr>
                          <m:t>𝑎</m:t>
                        </m:r>
                      </m:sub>
                    </m:sSub>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 </m:t>
                        </m:r>
                        <m:r>
                          <a:rPr lang="en-US" altLang="zh-CN" sz="2100" i="1">
                            <a:latin typeface="Cambria Math" panose="02040503050406030204" pitchFamily="18" charset="0"/>
                          </a:rPr>
                          <m:t>𝑞</m:t>
                        </m:r>
                      </m:e>
                      <m:sub>
                        <m:r>
                          <a:rPr lang="zh-CN" altLang="en-US" sz="2100" i="1">
                            <a:latin typeface="Cambria Math" panose="02040503050406030204" pitchFamily="18" charset="0"/>
                          </a:rPr>
                          <m:t>𝜋</m:t>
                        </m:r>
                        <m:r>
                          <a:rPr lang="en-US" altLang="zh-CN" sz="2100" i="1">
                            <a:latin typeface="Cambria Math" panose="02040503050406030204" pitchFamily="18" charset="0"/>
                          </a:rPr>
                          <m:t>𝑘</m:t>
                        </m:r>
                      </m:sub>
                    </m:sSub>
                    <m:r>
                      <a:rPr lang="en-US" altLang="zh-CN" sz="2100" i="1">
                        <a:latin typeface="Cambria Math" panose="02040503050406030204" pitchFamily="18" charset="0"/>
                      </a:rPr>
                      <m:t>(</m:t>
                    </m:r>
                    <m:r>
                      <a:rPr lang="en-US" altLang="zh-CN" sz="2100" i="1">
                        <a:latin typeface="Cambria Math" panose="02040503050406030204" pitchFamily="18" charset="0"/>
                      </a:rPr>
                      <m:t>𝑠</m:t>
                    </m:r>
                    <m:r>
                      <a:rPr lang="en-US" altLang="zh-CN" sz="2100" i="1">
                        <a:latin typeface="Cambria Math" panose="02040503050406030204" pitchFamily="18" charset="0"/>
                      </a:rPr>
                      <m:t>,</m:t>
                    </m:r>
                    <m:r>
                      <a:rPr lang="en-US" altLang="zh-CN" sz="2100" i="1">
                        <a:latin typeface="Cambria Math" panose="02040503050406030204" pitchFamily="18" charset="0"/>
                      </a:rPr>
                      <m:t>𝑎</m:t>
                    </m:r>
                    <m:r>
                      <a:rPr lang="en-US" altLang="zh-CN" sz="2100" i="1">
                        <a:latin typeface="Cambria Math" panose="02040503050406030204" pitchFamily="18" charset="0"/>
                      </a:rPr>
                      <m:t>)</m:t>
                    </m:r>
                  </m:oMath>
                </a14:m>
                <a:endParaRPr lang="en-US" altLang="zh-CN" sz="2100" dirty="0"/>
              </a:p>
              <a:p>
                <a:r>
                  <a:rPr lang="zh-CN" altLang="en-US" sz="2100" dirty="0"/>
                  <a:t>                          </a:t>
                </a:r>
                <a14:m>
                  <m:oMath xmlns:m="http://schemas.openxmlformats.org/officeDocument/2006/math">
                    <m:r>
                      <a:rPr lang="zh-CN" altLang="en-US"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𝑞</m:t>
                        </m:r>
                      </m:e>
                      <m:sub>
                        <m:r>
                          <a:rPr lang="zh-CN" altLang="en-US" sz="2100" i="1">
                            <a:latin typeface="Cambria Math" panose="02040503050406030204" pitchFamily="18" charset="0"/>
                          </a:rPr>
                          <m:t>𝜋</m:t>
                        </m:r>
                        <m:r>
                          <a:rPr lang="en-US" altLang="zh-CN" sz="2100" i="1">
                            <a:latin typeface="Cambria Math" panose="02040503050406030204" pitchFamily="18" charset="0"/>
                          </a:rPr>
                          <m:t>𝑘</m:t>
                        </m:r>
                      </m:sub>
                    </m:sSub>
                  </m:oMath>
                </a14:m>
                <a:r>
                  <a:rPr lang="en-US" altLang="zh-CN" sz="2100" dirty="0"/>
                  <a:t>(s,</a:t>
                </a:r>
                <a14:m>
                  <m:oMath xmlns:m="http://schemas.openxmlformats.org/officeDocument/2006/math">
                    <m:sSub>
                      <m:sSubPr>
                        <m:ctrlPr>
                          <a:rPr lang="en-US" altLang="zh-CN" sz="2100" i="1">
                            <a:latin typeface="Cambria Math" panose="02040503050406030204" pitchFamily="18" charset="0"/>
                          </a:rPr>
                        </m:ctrlPr>
                      </m:sSubPr>
                      <m:e>
                        <m:r>
                          <a:rPr lang="zh-CN" altLang="en-US" sz="2100" i="1">
                            <a:latin typeface="Cambria Math" panose="02040503050406030204" pitchFamily="18" charset="0"/>
                          </a:rPr>
                          <m:t>𝜋</m:t>
                        </m:r>
                      </m:e>
                      <m:sub>
                        <m:r>
                          <a:rPr lang="en-US" altLang="zh-CN" sz="2100" i="1">
                            <a:latin typeface="Cambria Math" panose="02040503050406030204" pitchFamily="18" charset="0"/>
                          </a:rPr>
                          <m:t>𝑘</m:t>
                        </m:r>
                      </m:sub>
                    </m:sSub>
                    <m:r>
                      <a:rPr lang="en-US" altLang="zh-CN" sz="2100" i="1">
                        <a:latin typeface="Cambria Math" panose="02040503050406030204" pitchFamily="18" charset="0"/>
                      </a:rPr>
                      <m:t>(</m:t>
                    </m:r>
                    <m:r>
                      <a:rPr lang="en-US" altLang="zh-CN" sz="2100" i="1">
                        <a:latin typeface="Cambria Math" panose="02040503050406030204" pitchFamily="18" charset="0"/>
                      </a:rPr>
                      <m:t>𝑠</m:t>
                    </m:r>
                    <m:r>
                      <a:rPr lang="en-US" altLang="zh-CN" sz="2100" i="1">
                        <a:latin typeface="Cambria Math" panose="02040503050406030204" pitchFamily="18" charset="0"/>
                      </a:rPr>
                      <m:t>)</m:t>
                    </m:r>
                  </m:oMath>
                </a14:m>
                <a:r>
                  <a:rPr lang="en-US" altLang="zh-CN" sz="2100" dirty="0"/>
                  <a:t>)</a:t>
                </a:r>
              </a:p>
              <a:p>
                <a:r>
                  <a:rPr lang="en-US" altLang="zh-CN" sz="2100" dirty="0"/>
                  <a:t>                          </a:t>
                </a:r>
                <a14:m>
                  <m:oMath xmlns:m="http://schemas.openxmlformats.org/officeDocument/2006/math">
                    <m:r>
                      <a:rPr lang="en-US" altLang="zh-CN" sz="2100" i="1">
                        <a:latin typeface="Cambria Math" panose="02040503050406030204" pitchFamily="18" charset="0"/>
                        <a:ea typeface="Cambria Math" panose="02040503050406030204" pitchFamily="18" charset="0"/>
                      </a:rPr>
                      <m:t>≥  </m:t>
                    </m:r>
                    <m:sSub>
                      <m:sSubPr>
                        <m:ctrlPr>
                          <a:rPr lang="en-US" altLang="zh-CN" sz="2100" i="1">
                            <a:latin typeface="Cambria Math" panose="02040503050406030204" pitchFamily="18" charset="0"/>
                            <a:ea typeface="Cambria Math" panose="02040503050406030204" pitchFamily="18" charset="0"/>
                          </a:rPr>
                        </m:ctrlPr>
                      </m:sSubPr>
                      <m:e>
                        <m:r>
                          <a:rPr lang="en-US" altLang="zh-CN" sz="2100" i="1">
                            <a:latin typeface="Cambria Math" panose="02040503050406030204" pitchFamily="18" charset="0"/>
                            <a:ea typeface="Cambria Math" panose="02040503050406030204" pitchFamily="18" charset="0"/>
                          </a:rPr>
                          <m:t>𝑣</m:t>
                        </m:r>
                      </m:e>
                      <m:sub>
                        <m:r>
                          <a:rPr lang="zh-CN" altLang="en-US" sz="2100" i="1">
                            <a:latin typeface="Cambria Math" panose="02040503050406030204" pitchFamily="18" charset="0"/>
                            <a:ea typeface="Cambria Math" panose="02040503050406030204" pitchFamily="18" charset="0"/>
                          </a:rPr>
                          <m:t>𝜋</m:t>
                        </m:r>
                        <m:r>
                          <a:rPr lang="en-US" altLang="zh-CN" sz="2100" i="1">
                            <a:latin typeface="Cambria Math" panose="02040503050406030204" pitchFamily="18" charset="0"/>
                            <a:ea typeface="Cambria Math" panose="02040503050406030204" pitchFamily="18" charset="0"/>
                          </a:rPr>
                          <m:t>𝑘</m:t>
                        </m:r>
                      </m:sub>
                    </m:sSub>
                    <m:d>
                      <m:dPr>
                        <m:ctrlPr>
                          <a:rPr lang="en-US" altLang="zh-CN" sz="2100" i="1">
                            <a:latin typeface="Cambria Math" panose="02040503050406030204" pitchFamily="18" charset="0"/>
                            <a:ea typeface="Cambria Math" panose="02040503050406030204" pitchFamily="18" charset="0"/>
                          </a:rPr>
                        </m:ctrlPr>
                      </m:dPr>
                      <m:e>
                        <m:r>
                          <a:rPr lang="en-US" altLang="zh-CN" sz="2100" i="1">
                            <a:latin typeface="Cambria Math" panose="02040503050406030204" pitchFamily="18" charset="0"/>
                            <a:ea typeface="Cambria Math" panose="02040503050406030204" pitchFamily="18" charset="0"/>
                          </a:rPr>
                          <m:t>𝑠</m:t>
                        </m:r>
                      </m:e>
                    </m:d>
                    <m:r>
                      <a:rPr lang="en-US" altLang="zh-CN" sz="2100" i="1">
                        <a:latin typeface="Cambria Math" panose="02040503050406030204" pitchFamily="18" charset="0"/>
                        <a:ea typeface="Cambria Math" panose="02040503050406030204" pitchFamily="18" charset="0"/>
                      </a:rPr>
                      <m:t>.</m:t>
                    </m:r>
                  </m:oMath>
                </a14:m>
                <a:endParaRPr lang="zh-CN" altLang="en-US" sz="2100" dirty="0"/>
              </a:p>
            </p:txBody>
          </p:sp>
        </mc:Choice>
        <mc:Fallback xmlns="">
          <p:sp>
            <p:nvSpPr>
              <p:cNvPr id="3" name="文本框 2">
                <a:extLst>
                  <a:ext uri="{FF2B5EF4-FFF2-40B4-BE49-F238E27FC236}">
                    <a16:creationId xmlns:a16="http://schemas.microsoft.com/office/drawing/2014/main" id="{E6DBFF7D-E985-4E0A-89BF-F2ABB165096F}"/>
                  </a:ext>
                </a:extLst>
              </p:cNvPr>
              <p:cNvSpPr txBox="1">
                <a:spLocks noRot="1" noChangeAspect="1" noMove="1" noResize="1" noEditPoints="1" noAdjustHandles="1" noChangeArrowheads="1" noChangeShapeType="1" noTextEdit="1"/>
              </p:cNvSpPr>
              <p:nvPr/>
            </p:nvSpPr>
            <p:spPr>
              <a:xfrm>
                <a:off x="3251195" y="3444143"/>
                <a:ext cx="4844852" cy="1334276"/>
              </a:xfrm>
              <a:prstGeom prst="rect">
                <a:avLst/>
              </a:prstGeom>
              <a:blipFill>
                <a:blip r:embed="rId4"/>
                <a:stretch>
                  <a:fillRect l="-1887" t="-4566" r="-2138" b="-27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177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en-US" dirty="0"/>
              <a:t>强化学习算法分类</a:t>
            </a:r>
            <a:r>
              <a:rPr lang="en-US" altLang="zh-CN" dirty="0"/>
              <a:t>I</a:t>
            </a:r>
            <a:r>
              <a:rPr lang="zh-CN" altLang="en-US" dirty="0"/>
              <a:t>：同轨 </a:t>
            </a:r>
            <a:r>
              <a:rPr lang="en-US" altLang="zh-CN" dirty="0"/>
              <a:t>vs. </a:t>
            </a:r>
            <a:r>
              <a:rPr lang="zh-CN" altLang="en-US" dirty="0"/>
              <a:t>异轨</a:t>
            </a:r>
          </a:p>
        </p:txBody>
      </p:sp>
      <p:sp>
        <p:nvSpPr>
          <p:cNvPr id="3" name="内容占位符 2"/>
          <p:cNvSpPr>
            <a:spLocks noGrp="1"/>
          </p:cNvSpPr>
          <p:nvPr>
            <p:ph sz="quarter" idx="1"/>
          </p:nvPr>
        </p:nvSpPr>
        <p:spPr>
          <a:xfrm>
            <a:off x="609599" y="1219200"/>
            <a:ext cx="11408229" cy="5137152"/>
          </a:xfrm>
        </p:spPr>
        <p:txBody>
          <a:bodyPr>
            <a:normAutofit fontScale="92500" lnSpcReduction="10000"/>
          </a:bodyPr>
          <a:lstStyle/>
          <a:p>
            <a:pPr>
              <a:lnSpc>
                <a:spcPct val="110000"/>
              </a:lnSpc>
            </a:pPr>
            <a:r>
              <a:rPr lang="zh-CN" altLang="en-US" dirty="0">
                <a:solidFill>
                  <a:srgbClr val="FF0000"/>
                </a:solidFill>
              </a:rPr>
              <a:t>策略异轨方法 （</a:t>
            </a:r>
            <a:r>
              <a:rPr lang="en-US" altLang="zh-CN" dirty="0">
                <a:solidFill>
                  <a:srgbClr val="FF0000"/>
                </a:solidFill>
              </a:rPr>
              <a:t>Off-Policy </a:t>
            </a:r>
            <a:r>
              <a:rPr lang="zh-CN" altLang="en-US" dirty="0">
                <a:solidFill>
                  <a:srgbClr val="FF0000"/>
                </a:solidFill>
              </a:rPr>
              <a:t>）</a:t>
            </a:r>
            <a:r>
              <a:rPr lang="zh-CN" altLang="en-US" dirty="0"/>
              <a:t>：强化学习算法采用不同的目标动作策略和探索所采用的动作探索策略</a:t>
            </a:r>
            <a:endParaRPr lang="en-US" altLang="zh-CN" dirty="0"/>
          </a:p>
          <a:p>
            <a:pPr lvl="1">
              <a:lnSpc>
                <a:spcPct val="110000"/>
              </a:lnSpc>
            </a:pPr>
            <a:r>
              <a:rPr lang="zh-CN" altLang="en-US" sz="2800" dirty="0"/>
              <a:t>目标策略：机器要通过学习所获取的最佳策略。</a:t>
            </a:r>
            <a:endParaRPr lang="en-US" altLang="zh-CN" sz="2800" dirty="0"/>
          </a:p>
          <a:p>
            <a:pPr lvl="1">
              <a:lnSpc>
                <a:spcPct val="110000"/>
              </a:lnSpc>
            </a:pPr>
            <a:r>
              <a:rPr lang="zh-CN" altLang="en-US" sz="2800" dirty="0"/>
              <a:t>动作探索策略：探索性的策略，算法用它来产生各种探索行为，让机器能够高效学习到目标策略。</a:t>
            </a:r>
            <a:endParaRPr lang="en-US" altLang="zh-CN" dirty="0"/>
          </a:p>
          <a:p>
            <a:pPr>
              <a:lnSpc>
                <a:spcPct val="110000"/>
              </a:lnSpc>
            </a:pPr>
            <a:r>
              <a:rPr lang="zh-CN" altLang="en-US" dirty="0">
                <a:solidFill>
                  <a:srgbClr val="FF0000"/>
                </a:solidFill>
              </a:rPr>
              <a:t>策略同轨方法 （</a:t>
            </a:r>
            <a:r>
              <a:rPr lang="en-US" altLang="zh-CN" dirty="0">
                <a:solidFill>
                  <a:srgbClr val="FF0000"/>
                </a:solidFill>
              </a:rPr>
              <a:t>On-Policy</a:t>
            </a:r>
            <a:r>
              <a:rPr lang="zh-CN" altLang="en-US" dirty="0">
                <a:solidFill>
                  <a:srgbClr val="FF0000"/>
                </a:solidFill>
              </a:rPr>
              <a:t>）</a:t>
            </a:r>
            <a:r>
              <a:rPr lang="zh-CN" altLang="en-US" dirty="0"/>
              <a:t>：  强化学习算法的目标动作策略和探索所采用的动作探索策略是相同的。</a:t>
            </a:r>
            <a:endParaRPr lang="en-US" altLang="zh-CN" dirty="0"/>
          </a:p>
          <a:p>
            <a:pPr>
              <a:lnSpc>
                <a:spcPct val="110000"/>
              </a:lnSpc>
            </a:pPr>
            <a:r>
              <a:rPr lang="zh-CN" altLang="en-US" dirty="0"/>
              <a:t>学习的目标动作策略和探索所采用的动作探索策略是同一个么？是：同轨策略学习，否：异轨策略学习。</a:t>
            </a:r>
            <a:endParaRPr lang="en-US" altLang="zh-CN" dirty="0"/>
          </a:p>
          <a:p>
            <a:pPr>
              <a:lnSpc>
                <a:spcPct val="110000"/>
              </a:lnSpc>
            </a:pPr>
            <a:r>
              <a:rPr lang="zh-CN" altLang="en-US" dirty="0"/>
              <a:t>策略同轨方法是策略异轨方法的一种特殊情况：当目标策略和动作探索策略相同时候的情况。</a:t>
            </a:r>
            <a:endParaRPr lang="en-US" altLang="zh-CN" dirty="0"/>
          </a:p>
          <a:p>
            <a:endParaRPr lang="zh-CN" altLang="en-US" dirty="0"/>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31</a:t>
            </a:fld>
            <a:r>
              <a:rPr lang="zh-CN" altLang="en-US"/>
              <a:t>页</a:t>
            </a:r>
            <a:endParaRPr lang="zh-CN" altLang="en-US" dirty="0"/>
          </a:p>
        </p:txBody>
      </p:sp>
    </p:spTree>
    <p:extLst>
      <p:ext uri="{BB962C8B-B14F-4D97-AF65-F5344CB8AC3E}">
        <p14:creationId xmlns:p14="http://schemas.microsoft.com/office/powerpoint/2010/main" val="134633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FFD6E-F2CD-4135-8367-22432CE3AC41}"/>
              </a:ext>
            </a:extLst>
          </p:cNvPr>
          <p:cNvSpPr>
            <a:spLocks noGrp="1"/>
          </p:cNvSpPr>
          <p:nvPr>
            <p:ph type="title"/>
          </p:nvPr>
        </p:nvSpPr>
        <p:spPr/>
        <p:txBody>
          <a:bodyPr>
            <a:normAutofit/>
          </a:bodyPr>
          <a:lstStyle/>
          <a:p>
            <a:r>
              <a:rPr lang="zh-CN" altLang="en-US" dirty="0"/>
              <a:t>策略控制中常用的软策略控制方法</a:t>
            </a:r>
          </a:p>
        </p:txBody>
      </p:sp>
      <p:sp>
        <p:nvSpPr>
          <p:cNvPr id="5" name="灯片编号占位符 4"/>
          <p:cNvSpPr>
            <a:spLocks noGrp="1"/>
          </p:cNvSpPr>
          <p:nvPr>
            <p:ph type="sldNum" sz="quarter" idx="4"/>
          </p:nvPr>
        </p:nvSpPr>
        <p:spPr/>
        <p:txBody>
          <a:bodyPr/>
          <a:lstStyle/>
          <a:p>
            <a:r>
              <a:rPr lang="zh-CN" altLang="en-US"/>
              <a:t>第</a:t>
            </a:r>
            <a:fld id="{A7EB049D-2BDA-4100-846B-C83E7A7D8094}" type="slidenum">
              <a:rPr lang="zh-CN" altLang="en-US" smtClean="0"/>
              <a:pPr/>
              <a:t>32</a:t>
            </a:fld>
            <a:r>
              <a:rPr lang="zh-CN" altLang="en-US"/>
              <a:t>页</a:t>
            </a:r>
            <a:endParaRPr lang="zh-CN" altLang="en-US" dirty="0"/>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724CD4E8-F35F-4802-A7B7-F2A008CE732E}"/>
                  </a:ext>
                </a:extLst>
              </p:cNvPr>
              <p:cNvSpPr/>
              <p:nvPr/>
            </p:nvSpPr>
            <p:spPr>
              <a:xfrm>
                <a:off x="718181" y="1826418"/>
                <a:ext cx="8948333" cy="1546577"/>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zh-CN" altLang="en-US" sz="2100" b="1" i="1" dirty="0" smtClean="0">
                          <a:latin typeface="Cambria Math" panose="02040503050406030204" pitchFamily="18" charset="0"/>
                        </a:rPr>
                        <m:t>软</m:t>
                      </m:r>
                      <m:r>
                        <a:rPr lang="zh-CN" altLang="en-US" sz="2100" b="1" i="1" dirty="0">
                          <a:latin typeface="Cambria Math" panose="02040503050406030204" pitchFamily="18" charset="0"/>
                        </a:rPr>
                        <m:t>策略控制方法中策略不是硬性确定的动作：</m:t>
                      </m:r>
                    </m:oMath>
                  </m:oMathPara>
                </a14:m>
                <a:endParaRPr lang="en-US" altLang="zh-CN" sz="2100" b="1"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zh-CN" altLang="en-US" sz="2100" b="1" i="1" dirty="0">
                          <a:latin typeface="Cambria Math" panose="02040503050406030204" pitchFamily="18" charset="0"/>
                        </a:rPr>
                        <m:t>即</m:t>
                      </m:r>
                      <m:r>
                        <a:rPr lang="en-US" altLang="zh-CN" sz="2100" b="1" i="1">
                          <a:latin typeface="Cambria Math" panose="02040503050406030204" pitchFamily="18" charset="0"/>
                          <a:ea typeface="Cambria Math" panose="02040503050406030204" pitchFamily="18" charset="0"/>
                        </a:rPr>
                        <m:t>∀</m:t>
                      </m:r>
                      <m:r>
                        <a:rPr lang="en-US" altLang="zh-CN" sz="2100" b="1" i="1">
                          <a:latin typeface="Cambria Math" panose="02040503050406030204" pitchFamily="18" charset="0"/>
                          <a:ea typeface="Cambria Math" panose="02040503050406030204" pitchFamily="18" charset="0"/>
                        </a:rPr>
                        <m:t>𝒔</m:t>
                      </m:r>
                      <m:r>
                        <a:rPr lang="en-US" altLang="zh-CN" sz="2100" b="1" i="1">
                          <a:latin typeface="Cambria Math" panose="02040503050406030204" pitchFamily="18" charset="0"/>
                          <a:ea typeface="Cambria Math" panose="02040503050406030204" pitchFamily="18" charset="0"/>
                        </a:rPr>
                        <m:t>∈</m:t>
                      </m:r>
                      <m:r>
                        <a:rPr lang="zh-CN" altLang="en-US" sz="2100" b="1" i="1">
                          <a:latin typeface="Cambria Math" panose="02040503050406030204" pitchFamily="18" charset="0"/>
                          <a:ea typeface="Cambria Math" panose="02040503050406030204" pitchFamily="18" charset="0"/>
                        </a:rPr>
                        <m:t>𝓢</m:t>
                      </m:r>
                      <m:r>
                        <a:rPr lang="en-US" altLang="zh-CN" sz="2100" b="1" i="1">
                          <a:latin typeface="Cambria Math" panose="02040503050406030204" pitchFamily="18" charset="0"/>
                          <a:ea typeface="Cambria Math" panose="02040503050406030204" pitchFamily="18" charset="0"/>
                        </a:rPr>
                        <m:t>,∀</m:t>
                      </m:r>
                      <m:r>
                        <a:rPr lang="en-US" altLang="zh-CN" sz="2100" b="1" i="1">
                          <a:latin typeface="Cambria Math" panose="02040503050406030204" pitchFamily="18" charset="0"/>
                          <a:ea typeface="Cambria Math" panose="02040503050406030204" pitchFamily="18" charset="0"/>
                        </a:rPr>
                        <m:t>𝒂</m:t>
                      </m:r>
                      <m:r>
                        <a:rPr lang="en-US" altLang="zh-CN" sz="2100" b="1" i="1">
                          <a:latin typeface="Cambria Math" panose="02040503050406030204" pitchFamily="18" charset="0"/>
                          <a:ea typeface="Cambria Math" panose="02040503050406030204" pitchFamily="18" charset="0"/>
                        </a:rPr>
                        <m:t>∈</m:t>
                      </m:r>
                      <m:r>
                        <a:rPr lang="zh-CN" altLang="en-US" sz="2100" b="1" i="1">
                          <a:latin typeface="Cambria Math" panose="02040503050406030204" pitchFamily="18" charset="0"/>
                          <a:ea typeface="Cambria Math" panose="02040503050406030204" pitchFamily="18" charset="0"/>
                        </a:rPr>
                        <m:t>𝓐</m:t>
                      </m:r>
                      <m:d>
                        <m:dPr>
                          <m:ctrlPr>
                            <a:rPr lang="en-US" altLang="zh-CN" sz="2100" b="1" i="1">
                              <a:latin typeface="Cambria Math" panose="02040503050406030204" pitchFamily="18" charset="0"/>
                              <a:ea typeface="Cambria Math" panose="02040503050406030204" pitchFamily="18" charset="0"/>
                            </a:rPr>
                          </m:ctrlPr>
                        </m:dPr>
                        <m:e>
                          <m:r>
                            <a:rPr lang="en-US" altLang="zh-CN" sz="2100" b="1" i="1">
                              <a:latin typeface="Cambria Math" panose="02040503050406030204" pitchFamily="18" charset="0"/>
                              <a:ea typeface="Cambria Math" panose="02040503050406030204" pitchFamily="18" charset="0"/>
                            </a:rPr>
                            <m:t>𝒔</m:t>
                          </m:r>
                        </m:e>
                      </m:d>
                      <m:r>
                        <a:rPr lang="en-US" altLang="zh-CN" sz="2100" b="1" i="1">
                          <a:latin typeface="Cambria Math" panose="02040503050406030204" pitchFamily="18" charset="0"/>
                          <a:ea typeface="Cambria Math" panose="02040503050406030204" pitchFamily="18" charset="0"/>
                        </a:rPr>
                        <m:t>,</m:t>
                      </m:r>
                      <m:r>
                        <a:rPr lang="zh-CN" altLang="en-US" sz="2100" b="1" i="1">
                          <a:latin typeface="Cambria Math" panose="02040503050406030204" pitchFamily="18" charset="0"/>
                        </a:rPr>
                        <m:t>𝝅</m:t>
                      </m:r>
                      <m:d>
                        <m:dPr>
                          <m:ctrlPr>
                            <a:rPr lang="zh-CN" altLang="en-US" sz="2100" b="1" i="1">
                              <a:latin typeface="Cambria Math" panose="02040503050406030204" pitchFamily="18" charset="0"/>
                            </a:rPr>
                          </m:ctrlPr>
                        </m:dPr>
                        <m:e>
                          <m:r>
                            <a:rPr lang="zh-CN" altLang="en-US" sz="2100" b="1" i="1">
                              <a:latin typeface="Cambria Math" panose="02040503050406030204" pitchFamily="18" charset="0"/>
                            </a:rPr>
                            <m:t>𝒂</m:t>
                          </m:r>
                        </m:e>
                        <m:e>
                          <m:r>
                            <a:rPr lang="en-US" altLang="zh-CN" sz="2100" b="1" i="1">
                              <a:latin typeface="Cambria Math" panose="02040503050406030204" pitchFamily="18" charset="0"/>
                            </a:rPr>
                            <m:t>𝒔</m:t>
                          </m:r>
                        </m:e>
                      </m:d>
                      <m:r>
                        <a:rPr lang="en-US" altLang="zh-CN" sz="2100" b="1" i="1">
                          <a:solidFill>
                            <a:srgbClr val="A24744"/>
                          </a:solidFill>
                          <a:latin typeface="Cambria Math" panose="02040503050406030204" pitchFamily="18" charset="0"/>
                        </a:rPr>
                        <m:t>&gt;</m:t>
                      </m:r>
                      <m:r>
                        <a:rPr lang="en-US" altLang="zh-CN" sz="2100" b="1" i="1">
                          <a:solidFill>
                            <a:srgbClr val="A24744"/>
                          </a:solidFill>
                          <a:latin typeface="Cambria Math" panose="02040503050406030204" pitchFamily="18" charset="0"/>
                        </a:rPr>
                        <m:t>𝟎</m:t>
                      </m:r>
                      <m:r>
                        <a:rPr lang="en-US" altLang="zh-CN" sz="2100" b="1" i="1">
                          <a:solidFill>
                            <a:srgbClr val="A24744"/>
                          </a:solidFill>
                          <a:latin typeface="Cambria Math" panose="02040503050406030204" pitchFamily="18" charset="0"/>
                        </a:rPr>
                        <m:t>, </m:t>
                      </m:r>
                    </m:oMath>
                  </m:oMathPara>
                </a14:m>
                <a:endParaRPr lang="en-US" altLang="zh-CN" sz="2100" b="1" dirty="0">
                  <a:solidFill>
                    <a:srgbClr val="A24744"/>
                  </a:solidFill>
                </a:endParaRPr>
              </a:p>
              <a:p>
                <a:pPr algn="r">
                  <a:lnSpc>
                    <a:spcPct val="150000"/>
                  </a:lnSpc>
                </a:pPr>
                <a:r>
                  <a:rPr lang="zh-CN" altLang="en-US" sz="2100" dirty="0"/>
                  <a:t>但</a:t>
                </a:r>
                <a14:m>
                  <m:oMath xmlns:m="http://schemas.openxmlformats.org/officeDocument/2006/math">
                    <m:r>
                      <a:rPr lang="zh-CN" altLang="en-US" sz="2100" b="1" i="1">
                        <a:latin typeface="Cambria Math" panose="02040503050406030204" pitchFamily="18" charset="0"/>
                      </a:rPr>
                      <m:t>𝝅</m:t>
                    </m:r>
                    <m:d>
                      <m:dPr>
                        <m:ctrlPr>
                          <a:rPr lang="zh-CN" altLang="en-US" sz="2100" b="1" i="1">
                            <a:latin typeface="Cambria Math" panose="02040503050406030204" pitchFamily="18" charset="0"/>
                          </a:rPr>
                        </m:ctrlPr>
                      </m:dPr>
                      <m:e>
                        <m:r>
                          <a:rPr lang="zh-CN" altLang="en-US" sz="2100" b="1" i="1">
                            <a:latin typeface="Cambria Math" panose="02040503050406030204" pitchFamily="18" charset="0"/>
                          </a:rPr>
                          <m:t>𝒂</m:t>
                        </m:r>
                      </m:e>
                      <m:e>
                        <m:r>
                          <a:rPr lang="en-US" altLang="zh-CN" sz="2100" b="1" i="1">
                            <a:latin typeface="Cambria Math" panose="02040503050406030204" pitchFamily="18" charset="0"/>
                          </a:rPr>
                          <m:t>𝒔</m:t>
                        </m:r>
                      </m:e>
                    </m:d>
                  </m:oMath>
                </a14:m>
                <a:r>
                  <a:rPr lang="zh-CN" altLang="en-US" sz="2100" dirty="0"/>
                  <a:t>逐步趋于确定性的最优策略</a:t>
                </a:r>
              </a:p>
            </p:txBody>
          </p:sp>
        </mc:Choice>
        <mc:Fallback xmlns="">
          <p:sp>
            <p:nvSpPr>
              <p:cNvPr id="12" name="矩形 11">
                <a:extLst>
                  <a:ext uri="{FF2B5EF4-FFF2-40B4-BE49-F238E27FC236}">
                    <a16:creationId xmlns:a16="http://schemas.microsoft.com/office/drawing/2014/main" id="{724CD4E8-F35F-4802-A7B7-F2A008CE732E}"/>
                  </a:ext>
                </a:extLst>
              </p:cNvPr>
              <p:cNvSpPr>
                <a:spLocks noRot="1" noChangeAspect="1" noMove="1" noResize="1" noEditPoints="1" noAdjustHandles="1" noChangeArrowheads="1" noChangeShapeType="1" noTextEdit="1"/>
              </p:cNvSpPr>
              <p:nvPr/>
            </p:nvSpPr>
            <p:spPr>
              <a:xfrm>
                <a:off x="718181" y="1826418"/>
                <a:ext cx="8948333" cy="1546577"/>
              </a:xfrm>
              <a:prstGeom prst="rect">
                <a:avLst/>
              </a:prstGeom>
              <a:blipFill>
                <a:blip r:embed="rId3"/>
                <a:stretch>
                  <a:fillRect r="-817" b="-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5E53943-669F-4EC0-A652-C0CA962F0C52}"/>
                  </a:ext>
                </a:extLst>
              </p:cNvPr>
              <p:cNvSpPr/>
              <p:nvPr/>
            </p:nvSpPr>
            <p:spPr>
              <a:xfrm>
                <a:off x="1156900" y="3502313"/>
                <a:ext cx="10234661" cy="1546577"/>
              </a:xfrm>
              <a:prstGeom prst="rect">
                <a:avLst/>
              </a:prstGeom>
            </p:spPr>
            <p:txBody>
              <a:bodyPr wrap="none">
                <a:spAutoFit/>
              </a:bodyPr>
              <a:lstStyle/>
              <a:p>
                <a:pPr>
                  <a:lnSpc>
                    <a:spcPct val="150000"/>
                  </a:lnSpc>
                </a:pPr>
                <a14:m>
                  <m:oMath xmlns:m="http://schemas.openxmlformats.org/officeDocument/2006/math">
                    <m:r>
                      <a:rPr lang="zh-CN" altLang="en-US" sz="2100" b="1" i="1" smtClean="0">
                        <a:latin typeface="Cambria Math" panose="02040503050406030204" pitchFamily="18" charset="0"/>
                        <a:ea typeface="Cambria Math" panose="02040503050406030204" pitchFamily="18" charset="0"/>
                      </a:rPr>
                      <m:t>𝜺</m:t>
                    </m:r>
                    <m:r>
                      <a:rPr lang="en-US" altLang="zh-CN" sz="2100" b="1" i="1">
                        <a:latin typeface="Cambria Math" panose="02040503050406030204" pitchFamily="18" charset="0"/>
                        <a:ea typeface="Cambria Math" panose="02040503050406030204" pitchFamily="18" charset="0"/>
                      </a:rPr>
                      <m:t>−</m:t>
                    </m:r>
                    <m:r>
                      <a:rPr lang="zh-CN" altLang="en-US" sz="2100" b="1" i="1">
                        <a:latin typeface="Cambria Math" panose="02040503050406030204" pitchFamily="18" charset="0"/>
                        <a:ea typeface="Cambria Math" panose="02040503050406030204" pitchFamily="18" charset="0"/>
                      </a:rPr>
                      <m:t>贪婪：首先，所有动作（包括贪婪动作）以：</m:t>
                    </m:r>
                    <m:r>
                      <a:rPr lang="zh-CN" altLang="en-US" sz="2100" b="1" i="1">
                        <a:solidFill>
                          <a:srgbClr val="FF0000"/>
                        </a:solidFill>
                        <a:latin typeface="Cambria Math" panose="02040503050406030204" pitchFamily="18" charset="0"/>
                        <a:ea typeface="Cambria Math" panose="02040503050406030204" pitchFamily="18" charset="0"/>
                      </a:rPr>
                      <m:t>𝜺</m:t>
                    </m:r>
                    <m:r>
                      <a:rPr lang="en-US" altLang="zh-CN" sz="2100" b="1" i="1">
                        <a:solidFill>
                          <a:srgbClr val="FF0000"/>
                        </a:solidFill>
                        <a:latin typeface="Cambria Math" panose="02040503050406030204" pitchFamily="18" charset="0"/>
                        <a:ea typeface="Cambria Math" panose="02040503050406030204" pitchFamily="18" charset="0"/>
                      </a:rPr>
                      <m:t>/|</m:t>
                    </m:r>
                    <m:r>
                      <a:rPr lang="zh-CN" altLang="en-US" sz="2100" b="1" i="1">
                        <a:solidFill>
                          <a:srgbClr val="FF0000"/>
                        </a:solidFill>
                        <a:latin typeface="Cambria Math" panose="02040503050406030204" pitchFamily="18" charset="0"/>
                        <a:ea typeface="Cambria Math" panose="02040503050406030204" pitchFamily="18" charset="0"/>
                      </a:rPr>
                      <m:t>𝓐</m:t>
                    </m:r>
                    <m:d>
                      <m:dPr>
                        <m:ctrlPr>
                          <a:rPr lang="en-US" altLang="zh-CN" sz="2100" b="1" i="1">
                            <a:solidFill>
                              <a:srgbClr val="FF0000"/>
                            </a:solidFill>
                            <a:latin typeface="Cambria Math" panose="02040503050406030204" pitchFamily="18" charset="0"/>
                            <a:ea typeface="Cambria Math" panose="02040503050406030204" pitchFamily="18" charset="0"/>
                          </a:rPr>
                        </m:ctrlPr>
                      </m:dPr>
                      <m:e>
                        <m:r>
                          <a:rPr lang="en-US" altLang="zh-CN" sz="2100" b="1" i="1">
                            <a:solidFill>
                              <a:srgbClr val="FF0000"/>
                            </a:solidFill>
                            <a:latin typeface="Cambria Math" panose="02040503050406030204" pitchFamily="18" charset="0"/>
                            <a:ea typeface="Cambria Math" panose="02040503050406030204" pitchFamily="18" charset="0"/>
                          </a:rPr>
                          <m:t>𝒔</m:t>
                        </m:r>
                      </m:e>
                    </m:d>
                    <m:r>
                      <a:rPr lang="en-US" altLang="zh-CN" sz="2100" b="1" i="1">
                        <a:solidFill>
                          <a:srgbClr val="FF0000"/>
                        </a:solidFill>
                        <a:latin typeface="Cambria Math" panose="02040503050406030204" pitchFamily="18" charset="0"/>
                        <a:ea typeface="Cambria Math" panose="02040503050406030204" pitchFamily="18" charset="0"/>
                      </a:rPr>
                      <m:t>|</m:t>
                    </m:r>
                    <m:r>
                      <a:rPr lang="zh-CN" altLang="en-US" sz="2100" b="1" i="1" dirty="0">
                        <a:latin typeface="Cambria Math" panose="02040503050406030204" pitchFamily="18" charset="0"/>
                      </a:rPr>
                      <m:t>的概率</m:t>
                    </m:r>
                  </m:oMath>
                </a14:m>
                <a:r>
                  <a:rPr lang="zh-CN" altLang="en-US" sz="2100" dirty="0">
                    <a:latin typeface="Cambria Math" panose="02040503050406030204" pitchFamily="18" charset="0"/>
                  </a:rPr>
                  <a:t>执行。</a:t>
                </a:r>
                <a:endParaRPr lang="en-US" altLang="zh-CN" sz="2100" dirty="0">
                  <a:latin typeface="Cambria Math" panose="02040503050406030204" pitchFamily="18" charset="0"/>
                </a:endParaRPr>
              </a:p>
              <a:p>
                <a:pPr>
                  <a:lnSpc>
                    <a:spcPct val="150000"/>
                  </a:lnSpc>
                </a:pPr>
                <a14:m>
                  <m:oMath xmlns:m="http://schemas.openxmlformats.org/officeDocument/2006/math">
                    <m:r>
                      <a:rPr lang="zh-CN" altLang="en-US" sz="2100" b="1" i="1">
                        <a:latin typeface="Cambria Math" panose="02040503050406030204" pitchFamily="18" charset="0"/>
                        <a:ea typeface="Cambria Math" panose="02040503050406030204" pitchFamily="18" charset="0"/>
                      </a:rPr>
                      <m:t>而贪婪的动作以：</m:t>
                    </m:r>
                    <m:r>
                      <a:rPr lang="en-US" altLang="zh-CN" sz="2100" b="1" i="1">
                        <a:latin typeface="Cambria Math" panose="02040503050406030204" pitchFamily="18" charset="0"/>
                        <a:ea typeface="Cambria Math" panose="02040503050406030204" pitchFamily="18" charset="0"/>
                      </a:rPr>
                      <m:t>𝟏</m:t>
                    </m:r>
                    <m:r>
                      <a:rPr lang="en-US" altLang="zh-CN" sz="2100" b="1" i="1">
                        <a:latin typeface="Cambria Math" panose="02040503050406030204" pitchFamily="18" charset="0"/>
                        <a:ea typeface="Cambria Math" panose="02040503050406030204" pitchFamily="18" charset="0"/>
                      </a:rPr>
                      <m:t>−</m:t>
                    </m:r>
                    <m:r>
                      <a:rPr lang="zh-CN" altLang="en-US" sz="2100" b="1" i="1">
                        <a:latin typeface="Cambria Math" panose="02040503050406030204" pitchFamily="18" charset="0"/>
                        <a:ea typeface="Cambria Math" panose="02040503050406030204" pitchFamily="18" charset="0"/>
                      </a:rPr>
                      <m:t>𝜺</m:t>
                    </m:r>
                    <m:r>
                      <a:rPr lang="en-US" altLang="zh-CN" sz="2100" b="1" i="1">
                        <a:latin typeface="Cambria Math" panose="02040503050406030204" pitchFamily="18" charset="0"/>
                        <a:ea typeface="Cambria Math" panose="02040503050406030204" pitchFamily="18" charset="0"/>
                      </a:rPr>
                      <m:t>+</m:t>
                    </m:r>
                    <m:r>
                      <a:rPr lang="zh-CN" altLang="en-US" sz="2100" b="1" i="1">
                        <a:solidFill>
                          <a:srgbClr val="FF0000"/>
                        </a:solidFill>
                        <a:latin typeface="Cambria Math" panose="02040503050406030204" pitchFamily="18" charset="0"/>
                        <a:ea typeface="Cambria Math" panose="02040503050406030204" pitchFamily="18" charset="0"/>
                      </a:rPr>
                      <m:t>𝜺</m:t>
                    </m:r>
                    <m:r>
                      <a:rPr lang="en-US" altLang="zh-CN" sz="2100" b="1" i="1">
                        <a:solidFill>
                          <a:srgbClr val="FF0000"/>
                        </a:solidFill>
                        <a:latin typeface="Cambria Math" panose="02040503050406030204" pitchFamily="18" charset="0"/>
                        <a:ea typeface="Cambria Math" panose="02040503050406030204" pitchFamily="18" charset="0"/>
                      </a:rPr>
                      <m:t>/</m:t>
                    </m:r>
                    <m:d>
                      <m:dPr>
                        <m:begChr m:val="|"/>
                        <m:endChr m:val="|"/>
                        <m:ctrlPr>
                          <a:rPr lang="en-US" altLang="zh-CN" sz="2100" b="1" i="1">
                            <a:solidFill>
                              <a:srgbClr val="FF0000"/>
                            </a:solidFill>
                            <a:latin typeface="Cambria Math" panose="02040503050406030204" pitchFamily="18" charset="0"/>
                            <a:ea typeface="Cambria Math" panose="02040503050406030204" pitchFamily="18" charset="0"/>
                          </a:rPr>
                        </m:ctrlPr>
                      </m:dPr>
                      <m:e>
                        <m:r>
                          <a:rPr lang="zh-CN" altLang="en-US" sz="2100" b="1" i="1">
                            <a:solidFill>
                              <a:srgbClr val="FF0000"/>
                            </a:solidFill>
                            <a:latin typeface="Cambria Math" panose="02040503050406030204" pitchFamily="18" charset="0"/>
                            <a:ea typeface="Cambria Math" panose="02040503050406030204" pitchFamily="18" charset="0"/>
                          </a:rPr>
                          <m:t>𝓐</m:t>
                        </m:r>
                        <m:d>
                          <m:dPr>
                            <m:ctrlPr>
                              <a:rPr lang="en-US" altLang="zh-CN" sz="2100" b="1" i="1">
                                <a:solidFill>
                                  <a:srgbClr val="FF0000"/>
                                </a:solidFill>
                                <a:latin typeface="Cambria Math" panose="02040503050406030204" pitchFamily="18" charset="0"/>
                                <a:ea typeface="Cambria Math" panose="02040503050406030204" pitchFamily="18" charset="0"/>
                              </a:rPr>
                            </m:ctrlPr>
                          </m:dPr>
                          <m:e>
                            <m:r>
                              <a:rPr lang="en-US" altLang="zh-CN" sz="2100" b="1" i="1">
                                <a:solidFill>
                                  <a:srgbClr val="FF0000"/>
                                </a:solidFill>
                                <a:latin typeface="Cambria Math" panose="02040503050406030204" pitchFamily="18" charset="0"/>
                                <a:ea typeface="Cambria Math" panose="02040503050406030204" pitchFamily="18" charset="0"/>
                              </a:rPr>
                              <m:t>𝒔</m:t>
                            </m:r>
                          </m:e>
                        </m:d>
                      </m:e>
                    </m:d>
                    <m:r>
                      <a:rPr lang="zh-CN" altLang="en-US" sz="2100" b="1" i="1" dirty="0">
                        <a:latin typeface="Cambria Math" panose="02040503050406030204" pitchFamily="18" charset="0"/>
                      </a:rPr>
                      <m:t>的概率</m:t>
                    </m:r>
                  </m:oMath>
                </a14:m>
                <a:r>
                  <a:rPr lang="zh-CN" altLang="en-US" sz="2100" dirty="0">
                    <a:latin typeface="Cambria Math" panose="02040503050406030204" pitchFamily="18" charset="0"/>
                  </a:rPr>
                  <a:t>执行（包含它以</a:t>
                </a:r>
                <a14:m>
                  <m:oMath xmlns:m="http://schemas.openxmlformats.org/officeDocument/2006/math">
                    <m:r>
                      <a:rPr lang="zh-CN" altLang="en-US" sz="2100" b="1" i="1">
                        <a:solidFill>
                          <a:srgbClr val="FF0000"/>
                        </a:solidFill>
                        <a:latin typeface="Cambria Math" panose="02040503050406030204" pitchFamily="18" charset="0"/>
                        <a:ea typeface="Cambria Math" panose="02040503050406030204" pitchFamily="18" charset="0"/>
                      </a:rPr>
                      <m:t>𝜺</m:t>
                    </m:r>
                    <m:r>
                      <a:rPr lang="en-US" altLang="zh-CN" sz="2100" b="1" i="1">
                        <a:solidFill>
                          <a:srgbClr val="FF0000"/>
                        </a:solidFill>
                        <a:latin typeface="Cambria Math" panose="02040503050406030204" pitchFamily="18" charset="0"/>
                        <a:ea typeface="Cambria Math" panose="02040503050406030204" pitchFamily="18" charset="0"/>
                      </a:rPr>
                      <m:t>/|</m:t>
                    </m:r>
                    <m:r>
                      <a:rPr lang="zh-CN" altLang="en-US" sz="2100" b="1" i="1">
                        <a:solidFill>
                          <a:srgbClr val="FF0000"/>
                        </a:solidFill>
                        <a:latin typeface="Cambria Math" panose="02040503050406030204" pitchFamily="18" charset="0"/>
                        <a:ea typeface="Cambria Math" panose="02040503050406030204" pitchFamily="18" charset="0"/>
                      </a:rPr>
                      <m:t>𝓐</m:t>
                    </m:r>
                    <m:d>
                      <m:dPr>
                        <m:ctrlPr>
                          <a:rPr lang="en-US" altLang="zh-CN" sz="2100" b="1" i="1">
                            <a:solidFill>
                              <a:srgbClr val="FF0000"/>
                            </a:solidFill>
                            <a:latin typeface="Cambria Math" panose="02040503050406030204" pitchFamily="18" charset="0"/>
                            <a:ea typeface="Cambria Math" panose="02040503050406030204" pitchFamily="18" charset="0"/>
                          </a:rPr>
                        </m:ctrlPr>
                      </m:dPr>
                      <m:e>
                        <m:r>
                          <a:rPr lang="en-US" altLang="zh-CN" sz="2100" b="1" i="1">
                            <a:solidFill>
                              <a:srgbClr val="FF0000"/>
                            </a:solidFill>
                            <a:latin typeface="Cambria Math" panose="02040503050406030204" pitchFamily="18" charset="0"/>
                            <a:ea typeface="Cambria Math" panose="02040503050406030204" pitchFamily="18" charset="0"/>
                          </a:rPr>
                          <m:t>𝒔</m:t>
                        </m:r>
                      </m:e>
                    </m:d>
                    <m:r>
                      <a:rPr lang="en-US" altLang="zh-CN" sz="2100" b="1" i="1">
                        <a:solidFill>
                          <a:srgbClr val="FF0000"/>
                        </a:solidFill>
                        <a:latin typeface="Cambria Math" panose="02040503050406030204" pitchFamily="18" charset="0"/>
                        <a:ea typeface="Cambria Math" panose="02040503050406030204" pitchFamily="18" charset="0"/>
                      </a:rPr>
                      <m:t>|</m:t>
                    </m:r>
                    <m:r>
                      <a:rPr lang="zh-CN" altLang="en-US" sz="2100" b="1" i="1" dirty="0">
                        <a:latin typeface="Cambria Math" panose="02040503050406030204" pitchFamily="18" charset="0"/>
                      </a:rPr>
                      <m:t>的概率</m:t>
                    </m:r>
                  </m:oMath>
                </a14:m>
                <a:r>
                  <a:rPr lang="zh-CN" altLang="en-US" sz="2100" dirty="0">
                    <a:latin typeface="Cambria Math" panose="02040503050406030204" pitchFamily="18" charset="0"/>
                  </a:rPr>
                  <a:t>执行过）。</a:t>
                </a:r>
                <a:endParaRPr lang="en-US" altLang="zh-CN" sz="2100" dirty="0">
                  <a:latin typeface="Cambria Math" panose="02040503050406030204" pitchFamily="18" charset="0"/>
                </a:endParaRPr>
              </a:p>
              <a:p>
                <a:pPr>
                  <a:lnSpc>
                    <a:spcPct val="150000"/>
                  </a:lnSpc>
                </a:pPr>
                <a:r>
                  <a:rPr lang="en-US" altLang="zh-CN" sz="2100" b="1" dirty="0">
                    <a:ea typeface="Cambria Math" panose="02040503050406030204" pitchFamily="18" charset="0"/>
                  </a:rPr>
                  <a:t>                  </a:t>
                </a:r>
                <a14:m>
                  <m:oMath xmlns:m="http://schemas.openxmlformats.org/officeDocument/2006/math">
                    <m:d>
                      <m:dPr>
                        <m:begChr m:val="|"/>
                        <m:endChr m:val="|"/>
                        <m:ctrlPr>
                          <a:rPr lang="en-US" altLang="zh-CN" sz="2100" b="1" i="1">
                            <a:latin typeface="Cambria Math" panose="02040503050406030204" pitchFamily="18" charset="0"/>
                            <a:ea typeface="Cambria Math" panose="02040503050406030204" pitchFamily="18" charset="0"/>
                          </a:rPr>
                        </m:ctrlPr>
                      </m:dPr>
                      <m:e>
                        <m:r>
                          <a:rPr lang="zh-CN" altLang="en-US" sz="2100" b="1" i="1">
                            <a:latin typeface="Cambria Math" panose="02040503050406030204" pitchFamily="18" charset="0"/>
                            <a:ea typeface="Cambria Math" panose="02040503050406030204" pitchFamily="18" charset="0"/>
                          </a:rPr>
                          <m:t>𝓐</m:t>
                        </m:r>
                        <m:d>
                          <m:dPr>
                            <m:ctrlPr>
                              <a:rPr lang="en-US" altLang="zh-CN" sz="2100" b="1" i="1">
                                <a:latin typeface="Cambria Math" panose="02040503050406030204" pitchFamily="18" charset="0"/>
                                <a:ea typeface="Cambria Math" panose="02040503050406030204" pitchFamily="18" charset="0"/>
                              </a:rPr>
                            </m:ctrlPr>
                          </m:dPr>
                          <m:e>
                            <m:r>
                              <a:rPr lang="en-US" altLang="zh-CN" sz="2100" b="1" i="1">
                                <a:latin typeface="Cambria Math" panose="02040503050406030204" pitchFamily="18" charset="0"/>
                                <a:ea typeface="Cambria Math" panose="02040503050406030204" pitchFamily="18" charset="0"/>
                              </a:rPr>
                              <m:t>𝒔</m:t>
                            </m:r>
                          </m:e>
                        </m:d>
                      </m:e>
                    </m:d>
                    <m:r>
                      <a:rPr lang="en-US" altLang="zh-CN" sz="2100" b="1" i="1">
                        <a:latin typeface="Cambria Math" panose="02040503050406030204" pitchFamily="18" charset="0"/>
                        <a:ea typeface="Cambria Math" panose="02040503050406030204" pitchFamily="18" charset="0"/>
                      </a:rPr>
                      <m:t>: </m:t>
                    </m:r>
                  </m:oMath>
                </a14:m>
                <a:r>
                  <a:rPr lang="en-US" altLang="zh-CN" sz="2100" dirty="0"/>
                  <a:t>s</a:t>
                </a:r>
                <a:r>
                  <a:rPr lang="zh-CN" altLang="en-US" sz="2100" dirty="0"/>
                  <a:t>上的可执行的动作个数</a:t>
                </a:r>
                <a:endParaRPr lang="en-US" altLang="zh-CN" sz="2100" dirty="0">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35E53943-669F-4EC0-A652-C0CA962F0C52}"/>
                  </a:ext>
                </a:extLst>
              </p:cNvPr>
              <p:cNvSpPr>
                <a:spLocks noRot="1" noChangeAspect="1" noMove="1" noResize="1" noEditPoints="1" noAdjustHandles="1" noChangeArrowheads="1" noChangeShapeType="1" noTextEdit="1"/>
              </p:cNvSpPr>
              <p:nvPr/>
            </p:nvSpPr>
            <p:spPr>
              <a:xfrm>
                <a:off x="1156900" y="3502313"/>
                <a:ext cx="10234661" cy="1546577"/>
              </a:xfrm>
              <a:prstGeom prst="rect">
                <a:avLst/>
              </a:prstGeom>
              <a:blipFill>
                <a:blip r:embed="rId4"/>
                <a:stretch>
                  <a:fillRect l="-357" b="-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910287" y="5846348"/>
                <a:ext cx="8001963" cy="461665"/>
              </a:xfrm>
              <a:prstGeom prst="rect">
                <a:avLst/>
              </a:prstGeom>
            </p:spPr>
            <p:txBody>
              <a:bodyPr wrap="square">
                <a:spAutoFit/>
              </a:bodyPr>
              <a:lstStyle/>
              <a:p>
                <a14:m>
                  <m:oMath xmlns:m="http://schemas.openxmlformats.org/officeDocument/2006/math">
                    <m:r>
                      <a:rPr lang="zh-CN" altLang="en-US" sz="2400" b="1" i="1" dirty="0" smtClean="0">
                        <a:solidFill>
                          <a:srgbClr val="FF0000"/>
                        </a:solidFill>
                        <a:latin typeface="Cambria Math" panose="02040503050406030204" pitchFamily="18" charset="0"/>
                      </a:rPr>
                      <m:t>软性</m:t>
                    </m:r>
                    <m:r>
                      <a:rPr lang="zh-CN" altLang="en-US" sz="2400" b="1" i="1" dirty="0">
                        <a:solidFill>
                          <a:srgbClr val="FF0000"/>
                        </a:solidFill>
                        <a:latin typeface="Cambria Math" panose="02040503050406030204" pitchFamily="18" charset="0"/>
                      </a:rPr>
                      <m:t>控制</m:t>
                    </m:r>
                    <m:r>
                      <a:rPr lang="zh-CN" altLang="en-US" sz="2400" b="1" i="1" dirty="0" smtClean="0">
                        <a:solidFill>
                          <a:srgbClr val="FF0000"/>
                        </a:solidFill>
                        <a:latin typeface="Cambria Math" panose="02040503050406030204" pitchFamily="18" charset="0"/>
                      </a:rPr>
                      <m:t>方法</m:t>
                    </m:r>
                    <m:r>
                      <a:rPr lang="zh-CN" altLang="en-US" sz="2400" b="1" i="1" dirty="0">
                        <a:solidFill>
                          <a:srgbClr val="FF0000"/>
                        </a:solidFill>
                        <a:latin typeface="Cambria Math" panose="02040503050406030204" pitchFamily="18" charset="0"/>
                      </a:rPr>
                      <m:t>体现了探索和开发的权衡，为什么</m:t>
                    </m:r>
                  </m:oMath>
                </a14:m>
                <a:r>
                  <a:rPr lang="zh-CN" altLang="en-US" sz="2400" dirty="0">
                    <a:solidFill>
                      <a:srgbClr val="FF0000"/>
                    </a:solidFill>
                  </a:rPr>
                  <a:t>？</a:t>
                </a:r>
              </a:p>
            </p:txBody>
          </p:sp>
        </mc:Choice>
        <mc:Fallback xmlns="">
          <p:sp>
            <p:nvSpPr>
              <p:cNvPr id="3" name="矩形 2"/>
              <p:cNvSpPr>
                <a:spLocks noRot="1" noChangeAspect="1" noMove="1" noResize="1" noEditPoints="1" noAdjustHandles="1" noChangeArrowheads="1" noChangeShapeType="1" noTextEdit="1"/>
              </p:cNvSpPr>
              <p:nvPr/>
            </p:nvSpPr>
            <p:spPr>
              <a:xfrm>
                <a:off x="1910287" y="5846348"/>
                <a:ext cx="8001963" cy="461665"/>
              </a:xfrm>
              <a:prstGeom prst="rect">
                <a:avLst/>
              </a:prstGeom>
              <a:blipFill>
                <a:blip r:embed="rId5"/>
                <a:stretch>
                  <a:fillRect l="-609" t="-9211"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458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500"/>
                                        <p:tgtEl>
                                          <p:spTgt spid="12">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Effect transition="in" filter="fade">
                                      <p:cBhvr>
                                        <p:cTn id="25" dur="500"/>
                                        <p:tgtEl>
                                          <p:spTgt spid="1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2" end="2"/>
                                            </p:txEl>
                                          </p:spTgt>
                                        </p:tgtEl>
                                        <p:attrNameLst>
                                          <p:attrName>style.visibility</p:attrName>
                                        </p:attrNameLst>
                                      </p:cBhvr>
                                      <p:to>
                                        <p:strVal val="visible"/>
                                      </p:to>
                                    </p:set>
                                    <p:animEffect transition="in" filter="fade">
                                      <p:cBhvr>
                                        <p:cTn id="30" dur="500"/>
                                        <p:tgtEl>
                                          <p:spTgt spid="1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nodeType="clickEffect">
                                  <p:stCondLst>
                                    <p:cond delay="0"/>
                                  </p:stCondLst>
                                  <p:childTnLst>
                                    <p:animClr clrSpc="rgb" dir="cw">
                                      <p:cBhvr override="childStyle">
                                        <p:cTn id="34" dur="250" autoRev="1" fill="remove"/>
                                        <p:tgtEl>
                                          <p:spTgt spid="13">
                                            <p:txEl>
                                              <p:pRg st="0" end="0"/>
                                            </p:txEl>
                                          </p:spTgt>
                                        </p:tgtEl>
                                        <p:attrNameLst>
                                          <p:attrName>style.color</p:attrName>
                                        </p:attrNameLst>
                                      </p:cBhvr>
                                      <p:to>
                                        <a:schemeClr val="bg1"/>
                                      </p:to>
                                    </p:animClr>
                                    <p:animClr clrSpc="rgb" dir="cw">
                                      <p:cBhvr>
                                        <p:cTn id="35" dur="250" autoRev="1" fill="remove"/>
                                        <p:tgtEl>
                                          <p:spTgt spid="13">
                                            <p:txEl>
                                              <p:pRg st="0" end="0"/>
                                            </p:txEl>
                                          </p:spTgt>
                                        </p:tgtEl>
                                        <p:attrNameLst>
                                          <p:attrName>fillcolor</p:attrName>
                                        </p:attrNameLst>
                                      </p:cBhvr>
                                      <p:to>
                                        <a:schemeClr val="bg1"/>
                                      </p:to>
                                    </p:animClr>
                                    <p:set>
                                      <p:cBhvr>
                                        <p:cTn id="36" dur="250" autoRev="1" fill="remove"/>
                                        <p:tgtEl>
                                          <p:spTgt spid="13">
                                            <p:txEl>
                                              <p:pRg st="0" end="0"/>
                                            </p:txEl>
                                          </p:spTgt>
                                        </p:tgtEl>
                                        <p:attrNameLst>
                                          <p:attrName>fill.type</p:attrName>
                                        </p:attrNameLst>
                                      </p:cBhvr>
                                      <p:to>
                                        <p:strVal val="solid"/>
                                      </p:to>
                                    </p:set>
                                    <p:set>
                                      <p:cBhvr>
                                        <p:cTn id="37" dur="250" autoRev="1" fill="remove"/>
                                        <p:tgtEl>
                                          <p:spTgt spid="13">
                                            <p:txEl>
                                              <p:pRg st="0" end="0"/>
                                            </p:txEl>
                                          </p:spTgt>
                                        </p:tgtEl>
                                        <p:attrNameLst>
                                          <p:attrName>fill.on</p:attrName>
                                        </p:attrNameLst>
                                      </p:cBhvr>
                                      <p:to>
                                        <p:strVal val="true"/>
                                      </p:to>
                                    </p:set>
                                  </p:childTnLst>
                                </p:cTn>
                              </p:par>
                              <p:par>
                                <p:cTn id="38" presetID="27" presetClass="emph" presetSubtype="0" fill="remove" nodeType="withEffect">
                                  <p:stCondLst>
                                    <p:cond delay="0"/>
                                  </p:stCondLst>
                                  <p:childTnLst>
                                    <p:animClr clrSpc="rgb" dir="cw">
                                      <p:cBhvr override="childStyle">
                                        <p:cTn id="39" dur="250" autoRev="1" fill="remove"/>
                                        <p:tgtEl>
                                          <p:spTgt spid="13">
                                            <p:txEl>
                                              <p:pRg st="1" end="1"/>
                                            </p:txEl>
                                          </p:spTgt>
                                        </p:tgtEl>
                                        <p:attrNameLst>
                                          <p:attrName>style.color</p:attrName>
                                        </p:attrNameLst>
                                      </p:cBhvr>
                                      <p:to>
                                        <a:schemeClr val="bg1"/>
                                      </p:to>
                                    </p:animClr>
                                    <p:animClr clrSpc="rgb" dir="cw">
                                      <p:cBhvr>
                                        <p:cTn id="40" dur="250" autoRev="1" fill="remove"/>
                                        <p:tgtEl>
                                          <p:spTgt spid="13">
                                            <p:txEl>
                                              <p:pRg st="1" end="1"/>
                                            </p:txEl>
                                          </p:spTgt>
                                        </p:tgtEl>
                                        <p:attrNameLst>
                                          <p:attrName>fillcolor</p:attrName>
                                        </p:attrNameLst>
                                      </p:cBhvr>
                                      <p:to>
                                        <a:schemeClr val="bg1"/>
                                      </p:to>
                                    </p:animClr>
                                    <p:set>
                                      <p:cBhvr>
                                        <p:cTn id="41" dur="250" autoRev="1" fill="remove"/>
                                        <p:tgtEl>
                                          <p:spTgt spid="13">
                                            <p:txEl>
                                              <p:pRg st="1" end="1"/>
                                            </p:txEl>
                                          </p:spTgt>
                                        </p:tgtEl>
                                        <p:attrNameLst>
                                          <p:attrName>fill.type</p:attrName>
                                        </p:attrNameLst>
                                      </p:cBhvr>
                                      <p:to>
                                        <p:strVal val="solid"/>
                                      </p:to>
                                    </p:set>
                                    <p:set>
                                      <p:cBhvr>
                                        <p:cTn id="42" dur="250" autoRev="1" fill="remove"/>
                                        <p:tgtEl>
                                          <p:spTgt spid="13">
                                            <p:txEl>
                                              <p:pRg st="1" end="1"/>
                                            </p:txEl>
                                          </p:spTgt>
                                        </p:tgtEl>
                                        <p:attrNameLst>
                                          <p:attrName>fill.on</p:attrName>
                                        </p:attrNameLst>
                                      </p:cBhvr>
                                      <p:to>
                                        <p:strVal val="true"/>
                                      </p:to>
                                    </p:set>
                                  </p:childTnLst>
                                </p:cTn>
                              </p:par>
                              <p:par>
                                <p:cTn id="43" presetID="27" presetClass="emph" presetSubtype="0" fill="remove" nodeType="withEffect">
                                  <p:stCondLst>
                                    <p:cond delay="0"/>
                                  </p:stCondLst>
                                  <p:childTnLst>
                                    <p:animClr clrSpc="rgb" dir="cw">
                                      <p:cBhvr override="childStyle">
                                        <p:cTn id="44" dur="250" autoRev="1" fill="remove"/>
                                        <p:tgtEl>
                                          <p:spTgt spid="13">
                                            <p:txEl>
                                              <p:pRg st="2" end="2"/>
                                            </p:txEl>
                                          </p:spTgt>
                                        </p:tgtEl>
                                        <p:attrNameLst>
                                          <p:attrName>style.color</p:attrName>
                                        </p:attrNameLst>
                                      </p:cBhvr>
                                      <p:to>
                                        <a:schemeClr val="bg1"/>
                                      </p:to>
                                    </p:animClr>
                                    <p:animClr clrSpc="rgb" dir="cw">
                                      <p:cBhvr>
                                        <p:cTn id="45" dur="250" autoRev="1" fill="remove"/>
                                        <p:tgtEl>
                                          <p:spTgt spid="13">
                                            <p:txEl>
                                              <p:pRg st="2" end="2"/>
                                            </p:txEl>
                                          </p:spTgt>
                                        </p:tgtEl>
                                        <p:attrNameLst>
                                          <p:attrName>fillcolor</p:attrName>
                                        </p:attrNameLst>
                                      </p:cBhvr>
                                      <p:to>
                                        <a:schemeClr val="bg1"/>
                                      </p:to>
                                    </p:animClr>
                                    <p:set>
                                      <p:cBhvr>
                                        <p:cTn id="46" dur="250" autoRev="1" fill="remove"/>
                                        <p:tgtEl>
                                          <p:spTgt spid="13">
                                            <p:txEl>
                                              <p:pRg st="2" end="2"/>
                                            </p:txEl>
                                          </p:spTgt>
                                        </p:tgtEl>
                                        <p:attrNameLst>
                                          <p:attrName>fill.type</p:attrName>
                                        </p:attrNameLst>
                                      </p:cBhvr>
                                      <p:to>
                                        <p:strVal val="solid"/>
                                      </p:to>
                                    </p:set>
                                    <p:set>
                                      <p:cBhvr>
                                        <p:cTn id="47" dur="250" autoRev="1" fill="remove"/>
                                        <p:tgtEl>
                                          <p:spTgt spid="13">
                                            <p:txEl>
                                              <p:pRg st="2" end="2"/>
                                            </p:txEl>
                                          </p:spTgt>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策略同轨的强化学习算法</a:t>
            </a: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33</a:t>
            </a:fld>
            <a:r>
              <a:rPr lang="zh-CN" altLang="en-US"/>
              <a:t>页</a:t>
            </a:r>
            <a:endParaRPr lang="zh-CN" altLang="en-US" dirty="0"/>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nvGraphicFramePr>
            <p:xfrm>
              <a:off x="705919" y="1038640"/>
              <a:ext cx="10123006" cy="5612468"/>
            </p:xfrm>
            <a:graphic>
              <a:graphicData uri="http://schemas.openxmlformats.org/drawingml/2006/table">
                <a:tbl>
                  <a:tblPr firstRow="1" firstCol="1" bandRow="1"/>
                  <a:tblGrid>
                    <a:gridCol w="10123006">
                      <a:extLst>
                        <a:ext uri="{9D8B030D-6E8A-4147-A177-3AD203B41FA5}">
                          <a16:colId xmlns:a16="http://schemas.microsoft.com/office/drawing/2014/main" val="2322554924"/>
                        </a:ext>
                      </a:extLst>
                    </a:gridCol>
                  </a:tblGrid>
                  <a:tr h="485360">
                    <a:tc>
                      <a:txBody>
                        <a:bodyPr/>
                        <a:lstStyle/>
                        <a:p>
                          <a:pPr marL="457200" indent="-457200" algn="just">
                            <a:lnSpc>
                              <a:spcPts val="1575"/>
                            </a:lnSpc>
                            <a:spcAft>
                              <a:spcPts val="0"/>
                            </a:spcAft>
                            <a:buFont typeface="Arial" panose="020B0604020202020204" pitchFamily="34" charset="0"/>
                            <a:buChar char="•"/>
                          </a:pPr>
                          <a:r>
                            <a:rPr lang="zh-CN"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策略</a:t>
                          </a:r>
                          <a:r>
                            <a:rPr lang="zh-CN" altLang="zh-CN"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同</a:t>
                          </a:r>
                          <a:r>
                            <a:rPr lang="zh-CN" altLang="en-US"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轨</a:t>
                          </a:r>
                          <a:r>
                            <a:rPr lang="zh-CN"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的蒙特卡</a:t>
                          </a:r>
                          <a:r>
                            <a:rPr lang="zh-CN" altLang="en-US"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罗算法</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144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AFF"/>
                        </a:solidFill>
                      </a:tcPr>
                    </a:tc>
                    <a:extLst>
                      <a:ext uri="{0D108BD9-81ED-4DB2-BD59-A6C34878D82A}">
                        <a16:rowId xmlns:a16="http://schemas.microsoft.com/office/drawing/2014/main" val="1047603562"/>
                      </a:ext>
                    </a:extLst>
                  </a:tr>
                  <a:tr h="5127108">
                    <a:tc>
                      <a:txBody>
                        <a:bodyPr/>
                        <a:lstStyle/>
                        <a:p>
                          <a:pPr algn="just">
                            <a:lnSpc>
                              <a:spcPct val="100000"/>
                            </a:lnSpc>
                            <a:spcAft>
                              <a:spcPts val="0"/>
                            </a:spcAft>
                          </a:pPr>
                          <a14:m>
                            <m:oMath xmlns:m="http://schemas.openxmlformats.org/officeDocument/2006/math">
                              <m:r>
                                <a:rPr lang="en-US" sz="2000"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2000"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en-US" sz="2000"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𝓢</m:t>
                              </m:r>
                            </m:oMath>
                          </a14:m>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000" b="0" i="0" kern="10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𝒜</m:t>
                              </m:r>
                              <m:r>
                                <a:rPr lang="en-US"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200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00000"/>
                            </a:lnSpc>
                            <a:spcAft>
                              <a:spcPts val="0"/>
                            </a:spcAft>
                          </a:pPr>
                          <a14:m>
                            <m:oMath xmlns:m="http://schemas.openxmlformats.org/officeDocument/2006/math">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𝑄</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随机值</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00000"/>
                            </a:lnSpc>
                            <a:spcAft>
                              <a:spcPts val="0"/>
                            </a:spcAft>
                          </a:pPr>
                          <a14:m>
                            <m:oMath xmlns:m="http://schemas.openxmlformats.org/officeDocument/2006/math">
                              <m:d>
                                <m:dPr>
                                  <m:begChr m:val=""/>
                                  <m:ctrlPr>
                                    <a:rPr 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𝑅𝑒𝑡𝑢𝑟𝑛</m:t>
                                  </m:r>
                                  <m:r>
                                    <a:rPr lang="en-US"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𝑎</m:t>
                                  </m:r>
                                </m:e>
                              </m:d>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空表</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𝜋</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zh-CN" altLang="en-US" sz="2000" i="1" kern="100" smtClean="0">
                                  <a:effectLst/>
                                  <a:latin typeface="Cambria Math" panose="02040503050406030204" pitchFamily="18" charset="0"/>
                                  <a:ea typeface="宋体" panose="02010600030101010101" pitchFamily="2" charset="-122"/>
                                  <a:cs typeface="Times New Roman" panose="02020603050405020304" pitchFamily="18" charset="0"/>
                                </a:rPr>
                                <m:t>任意</m:t>
                              </m:r>
                              <m:r>
                                <m:rPr>
                                  <m:sty m:val="p"/>
                                </m:rPr>
                                <a:rPr lang="en-US" sz="2000" kern="100">
                                  <a:effectLst/>
                                  <a:latin typeface="Cambria Math" panose="02040503050406030204" pitchFamily="18" charset="0"/>
                                  <a:ea typeface="宋体" panose="02010600030101010101" pitchFamily="2" charset="-122"/>
                                  <a:cs typeface="Times New Roman" panose="02020603050405020304" pitchFamily="18" charset="0"/>
                                </a:rPr>
                                <m:t>ε</m:t>
                              </m:r>
                            </m:oMath>
                          </a14:m>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软策略</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 while True</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 </a:t>
                          </a:r>
                          <a14:m>
                            <m:oMath xmlns:m="http://schemas.openxmlformats.org/officeDocument/2006/math">
                              <m:r>
                                <a:rPr lang="zh-CN" altLang="en-US" sz="2000" i="1" kern="100" smtClean="0">
                                  <a:effectLst/>
                                  <a:latin typeface="Cambria Math" panose="02040503050406030204" pitchFamily="18" charset="0"/>
                                  <a:ea typeface="宋体" panose="02010600030101010101" pitchFamily="2" charset="-122"/>
                                  <a:cs typeface="Times New Roman" panose="02020603050405020304" pitchFamily="18" charset="0"/>
                                </a:rPr>
                                <m:t>使用</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𝜋</m:t>
                              </m:r>
                            </m:oMath>
                          </a14:m>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生成一个完整的动作序列幕</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(b)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for</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每一对出现在动作序列幕中的状态动作对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do</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𝐺</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第一次出现</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的收益</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把</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𝐺</m:t>
                              </m:r>
                            </m:oMath>
                          </a14:m>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加到</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d>
                                <m:dPr>
                                  <m:begChr m:val=""/>
                                  <m:ctrlPr>
                                    <a:rPr 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𝑅𝑒𝑡𝑢𝑟𝑛</m:t>
                                  </m:r>
                                  <m:r>
                                    <a:rPr lang="en-US"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𝑎</m:t>
                                  </m:r>
                                </m:e>
                              </m:d>
                            </m:oMath>
                          </a14:m>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𝑄</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𝑎𝑣𝑒𝑟𝑎𝑔𝑒</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ctrlPr>
                                    <a:rPr 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𝑅𝑒𝑡𝑢𝑟𝑛</m:t>
                                  </m:r>
                                  <m:r>
                                    <a:rPr lang="en-US"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𝑎</m:t>
                                  </m:r>
                                </m:e>
                              </m:d>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baseline="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baseline="0" dirty="0">
                              <a:effectLst/>
                              <a:latin typeface="Times New Roman" panose="02020603050405020304" pitchFamily="18" charset="0"/>
                              <a:ea typeface="宋体" panose="02010600030101010101" pitchFamily="2" charset="-122"/>
                              <a:cs typeface="Times New Roman" panose="02020603050405020304" pitchFamily="18" charset="0"/>
                            </a:rPr>
                            <a:t>求平均</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ct val="100000"/>
                            </a:lnSpc>
                            <a:spcBef>
                              <a:spcPts val="0"/>
                            </a:spcBef>
                            <a:spcAft>
                              <a:spcPts val="0"/>
                            </a:spcAft>
                            <a:buClrTx/>
                            <a:buSzTx/>
                            <a:buFontTx/>
                            <a:buNone/>
                            <a:tabLst/>
                            <a:defRPr/>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for </a:t>
                          </a: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每一个动作序列幕中的状态 </a:t>
                          </a:r>
                          <a:r>
                            <a:rPr lang="en-US" alt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do</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p>
                                <m:sSupPr>
                                  <m:ctrlPr>
                                    <a:rPr 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limLow>
                                <m:limLowPr>
                                  <m:ctrlPr>
                                    <a:rPr 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sz="2000" kern="100">
                                      <a:effectLst/>
                                      <a:latin typeface="Cambria Math" panose="02040503050406030204" pitchFamily="18" charset="0"/>
                                      <a:ea typeface="宋体" panose="02010600030101010101" pitchFamily="2" charset="-122"/>
                                      <a:cs typeface="Times New Roman" panose="02020603050405020304" pitchFamily="18" charset="0"/>
                                    </a:rPr>
                                    <m:t>argmax</m:t>
                                  </m:r>
                                  <m:r>
                                    <a:rPr lang="en-US" sz="2000" kern="100">
                                      <a:effectLst/>
                                      <a:latin typeface="Cambria Math" panose="02040503050406030204" pitchFamily="18" charset="0"/>
                                      <a:ea typeface="宋体" panose="02010600030101010101" pitchFamily="2" charset="-122"/>
                                      <a:cs typeface="Times New Roman" panose="02020603050405020304" pitchFamily="18" charset="0"/>
                                    </a:rPr>
                                    <m:t> </m:t>
                                  </m:r>
                                </m:e>
                                <m:lim>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𝑎</m:t>
                                  </m:r>
                                </m:lim>
                              </m:limLow>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𝑄</m:t>
                              </m:r>
                              <m:d>
                                <m:dPr>
                                  <m:ctrlPr>
                                    <a:rPr 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𝑎</m:t>
                                  </m:r>
                                </m:e>
                              </m:d>
                            </m:oMath>
                          </a14:m>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00000"/>
                            </a:lnSpc>
                            <a:spcAft>
                              <a:spcPts val="0"/>
                            </a:spcAft>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kern="100" baseline="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1800"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𝒜</m:t>
                              </m:r>
                              <m:r>
                                <a:rPr lang="en-US"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180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𝜋</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ε</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ε</m:t>
                                          </m:r>
                                        </m:num>
                                        <m:den>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𝒜</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e>
                                              </m:d>
                                            </m:e>
                                          </m:d>
                                        </m:den>
                                      </m:f>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e>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ε</m:t>
                                          </m:r>
                                        </m:num>
                                        <m:den>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𝒜</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e>
                                          </m:d>
                                        </m:den>
                                      </m:f>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e>
                                  </m:eqArr>
                                </m:e>
                              </m:d>
                            </m:oMath>
                          </a14:m>
                          <a:endParaRPr 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4840609"/>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4094991249"/>
                  </p:ext>
                </p:extLst>
              </p:nvPr>
            </p:nvGraphicFramePr>
            <p:xfrm>
              <a:off x="705919" y="1038640"/>
              <a:ext cx="10123006" cy="5612468"/>
            </p:xfrm>
            <a:graphic>
              <a:graphicData uri="http://schemas.openxmlformats.org/drawingml/2006/table">
                <a:tbl>
                  <a:tblPr firstRow="1" firstCol="1" bandRow="1"/>
                  <a:tblGrid>
                    <a:gridCol w="10123006">
                      <a:extLst>
                        <a:ext uri="{9D8B030D-6E8A-4147-A177-3AD203B41FA5}">
                          <a16:colId xmlns:a16="http://schemas.microsoft.com/office/drawing/2014/main" val="2322554924"/>
                        </a:ext>
                      </a:extLst>
                    </a:gridCol>
                  </a:tblGrid>
                  <a:tr h="485360">
                    <a:tc>
                      <a:txBody>
                        <a:bodyPr/>
                        <a:lstStyle/>
                        <a:p>
                          <a:pPr marL="457200" indent="-457200" algn="just">
                            <a:lnSpc>
                              <a:spcPts val="1575"/>
                            </a:lnSpc>
                            <a:spcAft>
                              <a:spcPts val="0"/>
                            </a:spcAft>
                            <a:buFont typeface="Arial" panose="020B0604020202020204" pitchFamily="34" charset="0"/>
                            <a:buChar char="•"/>
                          </a:pPr>
                          <a:r>
                            <a:rPr lang="zh-CN" sz="2800" b="1" kern="100" dirty="0" smtClean="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策略</a:t>
                          </a:r>
                          <a:r>
                            <a:rPr lang="zh-CN" altLang="zh-CN" sz="2800" b="1" kern="100" dirty="0" smtClean="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同</a:t>
                          </a:r>
                          <a:r>
                            <a:rPr lang="zh-CN" altLang="en-US" sz="2800" b="1" kern="100" dirty="0" smtClean="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轨</a:t>
                          </a:r>
                          <a:r>
                            <a:rPr lang="zh-CN" sz="2800" b="1" kern="100" dirty="0" smtClean="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的</a:t>
                          </a:r>
                          <a:r>
                            <a:rPr lang="zh-CN"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蒙特卡</a:t>
                          </a:r>
                          <a:r>
                            <a:rPr lang="zh-CN" altLang="en-US"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罗算法</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144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AFF"/>
                        </a:solidFill>
                      </a:tcPr>
                    </a:tc>
                    <a:extLst>
                      <a:ext uri="{0D108BD9-81ED-4DB2-BD59-A6C34878D82A}">
                        <a16:rowId xmlns:a16="http://schemas.microsoft.com/office/drawing/2014/main" val="1047603562"/>
                      </a:ext>
                    </a:extLst>
                  </a:tr>
                  <a:tr h="5127108">
                    <a:tc>
                      <a:txBody>
                        <a:bodyPr/>
                        <a:lstStyle/>
                        <a:p>
                          <a:endParaRPr lang="zh-CN"/>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60" t="-11639" r="-120"/>
                          </a:stretch>
                        </a:blipFill>
                      </a:tcPr>
                    </a:tc>
                    <a:extLst>
                      <a:ext uri="{0D108BD9-81ED-4DB2-BD59-A6C34878D82A}">
                        <a16:rowId xmlns:a16="http://schemas.microsoft.com/office/drawing/2014/main" val="1354840609"/>
                      </a:ext>
                    </a:extLst>
                  </a:tr>
                </a:tbl>
              </a:graphicData>
            </a:graphic>
          </p:graphicFrame>
        </mc:Fallback>
      </mc:AlternateContent>
      <p:sp>
        <p:nvSpPr>
          <p:cNvPr id="5" name="矩形: 圆角 6">
            <a:extLst>
              <a:ext uri="{FF2B5EF4-FFF2-40B4-BE49-F238E27FC236}">
                <a16:creationId xmlns:a16="http://schemas.microsoft.com/office/drawing/2014/main" id="{E40ADF9A-EB1A-4F06-9342-23605E8A9FAF}"/>
              </a:ext>
            </a:extLst>
          </p:cNvPr>
          <p:cNvSpPr/>
          <p:nvPr/>
        </p:nvSpPr>
        <p:spPr>
          <a:xfrm>
            <a:off x="1323241" y="3016155"/>
            <a:ext cx="4444181" cy="310237"/>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7" name="矩形: 圆角 6">
            <a:extLst>
              <a:ext uri="{FF2B5EF4-FFF2-40B4-BE49-F238E27FC236}">
                <a16:creationId xmlns:a16="http://schemas.microsoft.com/office/drawing/2014/main" id="{E40ADF9A-EB1A-4F06-9342-23605E8A9FAF}"/>
              </a:ext>
            </a:extLst>
          </p:cNvPr>
          <p:cNvSpPr/>
          <p:nvPr/>
        </p:nvSpPr>
        <p:spPr>
          <a:xfrm>
            <a:off x="1119568" y="4831293"/>
            <a:ext cx="3039477" cy="522372"/>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8" name="矩形: 圆角 6">
            <a:extLst>
              <a:ext uri="{FF2B5EF4-FFF2-40B4-BE49-F238E27FC236}">
                <a16:creationId xmlns:a16="http://schemas.microsoft.com/office/drawing/2014/main" id="{E40ADF9A-EB1A-4F06-9342-23605E8A9FAF}"/>
              </a:ext>
            </a:extLst>
          </p:cNvPr>
          <p:cNvSpPr/>
          <p:nvPr/>
        </p:nvSpPr>
        <p:spPr>
          <a:xfrm>
            <a:off x="3146322" y="5353665"/>
            <a:ext cx="4239108" cy="941614"/>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Tree>
    <p:extLst>
      <p:ext uri="{BB962C8B-B14F-4D97-AF65-F5344CB8AC3E}">
        <p14:creationId xmlns:p14="http://schemas.microsoft.com/office/powerpoint/2010/main" val="5676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策略异轨的</a:t>
            </a:r>
            <a:r>
              <a:rPr lang="en-US" altLang="zh-CN" dirty="0"/>
              <a:t>MC</a:t>
            </a:r>
            <a:r>
              <a:rPr lang="zh-CN" altLang="en-US" dirty="0"/>
              <a:t>强化学习算法</a:t>
            </a: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34</a:t>
            </a:fld>
            <a:r>
              <a:rPr lang="zh-CN" altLang="en-US"/>
              <a:t>页</a:t>
            </a:r>
            <a:endParaRPr lang="zh-CN" altLang="en-US" dirty="0"/>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nvGraphicFramePr>
            <p:xfrm>
              <a:off x="701097" y="1050531"/>
              <a:ext cx="10123006" cy="5401854"/>
            </p:xfrm>
            <a:graphic>
              <a:graphicData uri="http://schemas.openxmlformats.org/drawingml/2006/table">
                <a:tbl>
                  <a:tblPr firstRow="1" firstCol="1" bandRow="1"/>
                  <a:tblGrid>
                    <a:gridCol w="10123006">
                      <a:extLst>
                        <a:ext uri="{9D8B030D-6E8A-4147-A177-3AD203B41FA5}">
                          <a16:colId xmlns:a16="http://schemas.microsoft.com/office/drawing/2014/main" val="2322554924"/>
                        </a:ext>
                      </a:extLst>
                    </a:gridCol>
                  </a:tblGrid>
                  <a:tr h="470698">
                    <a:tc>
                      <a:txBody>
                        <a:bodyPr/>
                        <a:lstStyle/>
                        <a:p>
                          <a:pPr marL="0" indent="0" algn="just">
                            <a:lnSpc>
                              <a:spcPts val="1575"/>
                            </a:lnSpc>
                            <a:spcAft>
                              <a:spcPts val="0"/>
                            </a:spcAft>
                            <a:buFont typeface="Arial" panose="020B0604020202020204" pitchFamily="34" charset="0"/>
                            <a:buNone/>
                          </a:pPr>
                          <a:r>
                            <a:rPr lang="zh-CN" altLang="zh-CN"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异</a:t>
                          </a:r>
                          <a:r>
                            <a:rPr lang="zh-CN" altLang="en-US"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轨</a:t>
                          </a:r>
                          <a:r>
                            <a:rPr lang="zh-CN" altLang="zh-CN"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策略蒙特卡</a:t>
                          </a:r>
                          <a:r>
                            <a:rPr lang="zh-CN" altLang="en-US"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罗算</a:t>
                          </a:r>
                          <a:r>
                            <a:rPr lang="zh-CN" altLang="zh-CN"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法</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144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AFF"/>
                        </a:solidFill>
                      </a:tcPr>
                    </a:tc>
                    <a:extLst>
                      <a:ext uri="{0D108BD9-81ED-4DB2-BD59-A6C34878D82A}">
                        <a16:rowId xmlns:a16="http://schemas.microsoft.com/office/drawing/2014/main" val="1047603562"/>
                      </a:ext>
                    </a:extLst>
                  </a:tr>
                  <a:tr h="4835844">
                    <a:tc>
                      <a:txBody>
                        <a:bodyPr/>
                        <a:lstStyle/>
                        <a:p>
                          <a:pPr algn="just">
                            <a:lnSpc>
                              <a:spcPct val="100000"/>
                            </a:lnSpc>
                            <a:spcAft>
                              <a:spcPts val="0"/>
                            </a:spcAft>
                          </a:pPr>
                          <a14:m>
                            <m:oMath xmlns:m="http://schemas.openxmlformats.org/officeDocument/2006/math">
                              <m:r>
                                <a:rPr lang="en-US" sz="1800"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1800"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en-US" sz="1800"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𝓢</m:t>
                              </m:r>
                            </m:oMath>
                          </a14:m>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b="0" i="0" kern="10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𝒜</m:t>
                              </m:r>
                              <m:r>
                                <a:rPr lang="en-US"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180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00000"/>
                            </a:lnSpc>
                            <a:spcAft>
                              <a:spcPts val="0"/>
                            </a:spcAft>
                          </a:pP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𝑄</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随机值</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00000"/>
                            </a:lnSpc>
                            <a:spcAft>
                              <a:spcPts val="0"/>
                            </a:spcAft>
                          </a:pPr>
                          <a14:m>
                            <m:oMath xmlns:m="http://schemas.openxmlformats.org/officeDocument/2006/math">
                              <m:d>
                                <m:dPr>
                                  <m:begChr m:val=""/>
                                  <m:ctrlPr>
                                    <a:rPr 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b="0" i="0" kern="100" smtClean="0">
                                      <a:effectLst/>
                                      <a:latin typeface="Cambria Math" panose="02040503050406030204" pitchFamily="18" charset="0"/>
                                      <a:ea typeface="Cambria Math" panose="02040503050406030204" pitchFamily="18" charset="0"/>
                                      <a:cs typeface="Times New Roman" panose="02020603050405020304" pitchFamily="18" charset="0"/>
                                    </a:rPr>
                                    <m:t>C</m:t>
                                  </m:r>
                                  <m:r>
                                    <a:rPr lang="en-US"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𝑎</m:t>
                                  </m:r>
                                </m:e>
                              </m:d>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𝜋</m:t>
                              </m:r>
                              <m:r>
                                <a:rPr lang="en-US"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zh-CN" altLang="en-US" sz="1800" i="1" kern="100" smtClean="0">
                                  <a:effectLst/>
                                  <a:latin typeface="Cambria Math" panose="02040503050406030204" pitchFamily="18" charset="0"/>
                                  <a:ea typeface="宋体" panose="02010600030101010101" pitchFamily="2" charset="-122"/>
                                  <a:cs typeface="Times New Roman" panose="02020603050405020304" pitchFamily="18" charset="0"/>
                                </a:rPr>
                                <m:t>任意目标</m:t>
                              </m:r>
                            </m:oMath>
                          </a14:m>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策略</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while True</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(1) </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任何</a:t>
                          </a:r>
                          <a14:m>
                            <m:oMath xmlns:m="http://schemas.openxmlformats.org/officeDocument/2006/math">
                              <m:r>
                                <a:rPr lang="zh-CN" altLang="en-US" sz="1800" i="1" kern="100" dirty="0" smtClean="0">
                                  <a:effectLst/>
                                  <a:latin typeface="Cambria Math" panose="02040503050406030204" pitchFamily="18" charset="0"/>
                                  <a:ea typeface="宋体" panose="02010600030101010101" pitchFamily="2" charset="-122"/>
                                  <a:cs typeface="Times New Roman" panose="02020603050405020304" pitchFamily="18" charset="0"/>
                                </a:rPr>
                                <m:t>包含</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𝜋</m:t>
                              </m:r>
                              <m:r>
                                <a:rPr lang="zh-CN" altLang="en-US" sz="1800" i="1" kern="100" smtClean="0">
                                  <a:effectLst/>
                                  <a:latin typeface="Cambria Math" panose="02040503050406030204" pitchFamily="18" charset="0"/>
                                  <a:ea typeface="宋体" panose="02010600030101010101" pitchFamily="2" charset="-122"/>
                                  <a:cs typeface="Times New Roman" panose="02020603050405020304" pitchFamily="18" charset="0"/>
                                </a:rPr>
                                <m:t>的</m:t>
                              </m:r>
                            </m:oMath>
                          </a14:m>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策略</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(2)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用</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生成一个动作序列幕</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b>
                              </m:sSub>
                            </m:oMath>
                          </a14:m>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(3) </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𝐺</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0</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(4) </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𝑊</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1</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(5) </a:t>
                          </a:r>
                          <a14:m>
                            <m:oMath xmlns:m="http://schemas.openxmlformats.org/officeDocument/2006/math">
                              <m:r>
                                <a:rPr lang="en-US" altLang="zh-CN" sz="1800" b="1" i="0" kern="100" smtClean="0">
                                  <a:effectLst/>
                                  <a:latin typeface="Cambria Math" panose="02040503050406030204" pitchFamily="18" charset="0"/>
                                  <a:ea typeface="宋体" panose="02010600030101010101" pitchFamily="2" charset="-122"/>
                                  <a:cs typeface="Times New Roman" panose="02020603050405020304" pitchFamily="18" charset="0"/>
                                </a:rPr>
                                <m:t>𝐟𝐨𝐫</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−1, </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𝑇</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−2, …</m:t>
                              </m:r>
                            </m:oMath>
                          </a14:m>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to</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0 </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do</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00000"/>
                            </a:lnSpc>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𝐺</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𝛾</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𝐺</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00000"/>
                            </a:lnSpc>
                            <a:spcAft>
                              <a:spcPts val="0"/>
                            </a:spcAft>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𝑊</m:t>
                              </m:r>
                            </m:oMath>
                          </a14:m>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00000"/>
                            </a:lnSpc>
                            <a:spcAft>
                              <a:spcPts val="0"/>
                            </a:spcAft>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𝑄</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𝑄</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𝑊</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d>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𝑄</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14375" indent="365125" algn="just">
                            <a:lnSpc>
                              <a:spcPct val="100000"/>
                            </a:lnSpc>
                            <a:spcAft>
                              <a:spcPts val="0"/>
                            </a:spcAft>
                          </a:pPr>
                          <a14:m>
                            <m:oMathPara xmlns:m="http://schemas.openxmlformats.org/officeDocument/2006/math">
                              <m:oMathParaPr>
                                <m:jc m:val="left"/>
                              </m:oMathParaPr>
                              <m:oMath xmlns:m="http://schemas.openxmlformats.org/officeDocument/2006/math">
                                <m:r>
                                  <a:rPr lang="zh-CN" altLang="en-US"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𝜋</m:t>
                                </m:r>
                                <m:r>
                                  <m:rPr>
                                    <m:nor/>
                                  </m:rPr>
                                  <a:rPr lang="en-US" altLang="zh-CN" sz="1800" b="0" i="0" u="none" strike="noStrike" kern="1200" baseline="0" smtClean="0">
                                    <a:solidFill>
                                      <a:schemeClr val="tx1"/>
                                    </a:solidFill>
                                    <a:latin typeface="+mn-lt"/>
                                    <a:ea typeface="+mn-ea"/>
                                    <a:cs typeface="+mn-cs"/>
                                  </a:rPr>
                                  <m:t>(</m:t>
                                </m:r>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m:rPr>
                                    <m:nor/>
                                  </m:rPr>
                                  <a:rPr lang="en-US" altLang="zh-CN" sz="1800" b="0" i="0" u="none" strike="noStrike" kern="1200" baseline="0" smtClean="0">
                                    <a:solidFill>
                                      <a:schemeClr val="tx1"/>
                                    </a:solidFill>
                                    <a:latin typeface="+mn-lt"/>
                                    <a:ea typeface="+mn-ea"/>
                                    <a:cs typeface="+mn-cs"/>
                                  </a:rPr>
                                  <m:t>)</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𝑎𝑟𝑔𝑚𝑎𝑥</m:t>
                                    </m:r>
                                  </m:e>
                                  <m: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𝑄</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𝑎</m:t>
                                    </m:r>
                                  </m:e>
                                </m:d>
                              </m:oMath>
                            </m:oMathPara>
                          </a14:m>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ct val="100000"/>
                            </a:lnSpc>
                            <a:spcBef>
                              <a:spcPts val="0"/>
                            </a:spcBef>
                            <a:spcAft>
                              <a:spcPts val="0"/>
                            </a:spcAft>
                            <a:buClrTx/>
                            <a:buSzTx/>
                            <a:buFontTx/>
                            <a:buNone/>
                            <a:tabLst/>
                            <a:defRPr/>
                          </a:pPr>
                          <a:r>
                            <a:rPr lang="en-US" altLang="zh-CN" sz="1800" b="1" kern="100" dirty="0">
                              <a:effectLst/>
                              <a:ea typeface="宋体" panose="02010600030101010101" pitchFamily="2" charset="-122"/>
                              <a:cs typeface="Times New Roman" panose="02020603050405020304" pitchFamily="18" charset="0"/>
                            </a:rPr>
                            <a:t>        </a:t>
                          </a:r>
                          <a14:m>
                            <m:oMath xmlns:m="http://schemas.openxmlformats.org/officeDocument/2006/math">
                              <m:r>
                                <a:rPr lang="en-US" altLang="zh-CN" sz="1800" b="1" i="0" kern="100" smtClean="0">
                                  <a:effectLst/>
                                  <a:latin typeface="Cambria Math" panose="02040503050406030204" pitchFamily="18" charset="0"/>
                                  <a:ea typeface="宋体" panose="02010600030101010101" pitchFamily="2" charset="-122"/>
                                  <a:cs typeface="Times New Roman" panose="02020603050405020304" pitchFamily="18" charset="0"/>
                                </a:rPr>
                                <m:t>𝐢𝐟</m:t>
                              </m:r>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m:rPr>
                                  <m:nor/>
                                </m:rPr>
                                <a:rPr lang="en-US" altLang="zh-CN" sz="1800" b="0" i="0"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a:rPr lang="zh-CN" altLang="en-US"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𝜋</m:t>
                              </m:r>
                              <m:r>
                                <m:rPr>
                                  <m:nor/>
                                </m:rPr>
                                <a:rPr lang="en-US" altLang="zh-CN" sz="1800" b="0" i="0" u="none" strike="noStrike" kern="1200" baseline="0" smtClean="0">
                                  <a:solidFill>
                                    <a:schemeClr val="tx1"/>
                                  </a:solidFill>
                                  <a:latin typeface="+mn-lt"/>
                                  <a:ea typeface="+mn-ea"/>
                                  <a:cs typeface="+mn-cs"/>
                                </a:rPr>
                                <m:t>(</m:t>
                              </m:r>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m:rPr>
                                  <m:nor/>
                                </m:rPr>
                                <a:rPr lang="en-US" altLang="zh-CN" sz="1800" b="0" i="0" u="none" strike="noStrike" kern="1200" baseline="0" smtClean="0">
                                  <a:solidFill>
                                    <a:schemeClr val="tx1"/>
                                  </a:solidFill>
                                  <a:latin typeface="+mn-lt"/>
                                  <a:ea typeface="+mn-ea"/>
                                  <a:cs typeface="+mn-cs"/>
                                </a:rPr>
                                <m:t>)</m:t>
                              </m:r>
                            </m:oMath>
                          </a14:m>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时</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then</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退出</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for</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循环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继续下一个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episode)</a:t>
                          </a:r>
                        </a:p>
                        <a:p>
                          <a:pPr marL="0" marR="0" lvl="0" indent="26670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𝑊</m:t>
                              </m:r>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𝑊</m:t>
                                  </m:r>
                                </m:num>
                                <m:den>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𝑏</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 |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e>
                                  </m:d>
                                </m:den>
                              </m:f>
                            </m:oMath>
                          </a14:m>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𝑏</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 |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e>
                              </m:d>
                            </m:oMath>
                          </a14:m>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是生成动作序列中</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𝑆</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上</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sub>
                              </m:sSub>
                            </m:oMath>
                          </a14:m>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被执行的概率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266700" algn="just" defTabSz="914400" rtl="0" eaLnBrk="1" fontAlgn="auto" latinLnBrk="0" hangingPunct="1">
                            <a:lnSpc>
                              <a:spcPct val="100000"/>
                            </a:lnSpc>
                            <a:spcBef>
                              <a:spcPts val="0"/>
                            </a:spcBef>
                            <a:spcAft>
                              <a:spcPts val="0"/>
                            </a:spcAft>
                            <a:buClrTx/>
                            <a:buSzTx/>
                            <a:buFontTx/>
                            <a:buNone/>
                            <a:tabLst/>
                            <a:defRPr/>
                          </a:pP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4840609"/>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4189384886"/>
                  </p:ext>
                </p:extLst>
              </p:nvPr>
            </p:nvGraphicFramePr>
            <p:xfrm>
              <a:off x="701097" y="1050531"/>
              <a:ext cx="10123006" cy="5401854"/>
            </p:xfrm>
            <a:graphic>
              <a:graphicData uri="http://schemas.openxmlformats.org/drawingml/2006/table">
                <a:tbl>
                  <a:tblPr firstRow="1" firstCol="1" bandRow="1"/>
                  <a:tblGrid>
                    <a:gridCol w="10123006">
                      <a:extLst>
                        <a:ext uri="{9D8B030D-6E8A-4147-A177-3AD203B41FA5}">
                          <a16:colId xmlns:a16="http://schemas.microsoft.com/office/drawing/2014/main" val="2322554924"/>
                        </a:ext>
                      </a:extLst>
                    </a:gridCol>
                  </a:tblGrid>
                  <a:tr h="470698">
                    <a:tc>
                      <a:txBody>
                        <a:bodyPr/>
                        <a:lstStyle/>
                        <a:p>
                          <a:pPr marL="0" indent="0" algn="just">
                            <a:lnSpc>
                              <a:spcPts val="1575"/>
                            </a:lnSpc>
                            <a:spcAft>
                              <a:spcPts val="0"/>
                            </a:spcAft>
                            <a:buFont typeface="Arial" panose="020B0604020202020204" pitchFamily="34" charset="0"/>
                            <a:buNone/>
                          </a:pPr>
                          <a:r>
                            <a:rPr lang="zh-CN" altLang="zh-CN"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异</a:t>
                          </a:r>
                          <a:r>
                            <a:rPr lang="zh-CN" altLang="en-US"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轨</a:t>
                          </a:r>
                          <a:r>
                            <a:rPr lang="zh-CN" altLang="zh-CN"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策略蒙特卡</a:t>
                          </a:r>
                          <a:r>
                            <a:rPr lang="zh-CN" altLang="en-US"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罗算</a:t>
                          </a:r>
                          <a:r>
                            <a:rPr lang="zh-CN" altLang="zh-CN"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法</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144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AFF"/>
                        </a:solidFill>
                      </a:tcPr>
                    </a:tc>
                    <a:extLst>
                      <a:ext uri="{0D108BD9-81ED-4DB2-BD59-A6C34878D82A}">
                        <a16:rowId xmlns:a16="http://schemas.microsoft.com/office/drawing/2014/main" val="1047603562"/>
                      </a:ext>
                    </a:extLst>
                  </a:tr>
                  <a:tr h="4931156">
                    <a:tc>
                      <a:txBody>
                        <a:bodyPr/>
                        <a:lstStyle/>
                        <a:p>
                          <a:endParaRPr lang="zh-CN"/>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20" t="-12099" r="-120"/>
                          </a:stretch>
                        </a:blipFill>
                      </a:tcPr>
                    </a:tc>
                    <a:extLst>
                      <a:ext uri="{0D108BD9-81ED-4DB2-BD59-A6C34878D82A}">
                        <a16:rowId xmlns:a16="http://schemas.microsoft.com/office/drawing/2014/main" val="1354840609"/>
                      </a:ext>
                    </a:extLst>
                  </a:tr>
                </a:tbl>
              </a:graphicData>
            </a:graphic>
          </p:graphicFrame>
        </mc:Fallback>
      </mc:AlternateContent>
    </p:spTree>
    <p:extLst>
      <p:ext uri="{BB962C8B-B14F-4D97-AF65-F5344CB8AC3E}">
        <p14:creationId xmlns:p14="http://schemas.microsoft.com/office/powerpoint/2010/main" val="2960632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b="1" dirty="0">
                <a:latin typeface="微软雅黑" panose="020B0503020204020204" pitchFamily="34" charset="-122"/>
                <a:ea typeface="微软雅黑" panose="020B0503020204020204" pitchFamily="34" charset="-122"/>
              </a:rPr>
              <a:t>2.2 </a:t>
            </a:r>
            <a:r>
              <a:rPr lang="zh-CN" altLang="en-US" b="1" dirty="0">
                <a:latin typeface="微软雅黑" panose="020B0503020204020204" pitchFamily="34" charset="-122"/>
                <a:ea typeface="微软雅黑" panose="020B0503020204020204" pitchFamily="34" charset="-122"/>
              </a:rPr>
              <a:t>蒙特卡罗方法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小结</a:t>
            </a:r>
          </a:p>
        </p:txBody>
      </p:sp>
      <p:sp>
        <p:nvSpPr>
          <p:cNvPr id="3" name="内容占位符 2"/>
          <p:cNvSpPr>
            <a:spLocks noGrp="1"/>
          </p:cNvSpPr>
          <p:nvPr>
            <p:ph sz="quarter" idx="1"/>
          </p:nvPr>
        </p:nvSpPr>
        <p:spPr/>
        <p:txBody>
          <a:bodyPr>
            <a:normAutofit/>
          </a:bodyPr>
          <a:lstStyle/>
          <a:p>
            <a:pPr>
              <a:buClr>
                <a:srgbClr val="00B050"/>
              </a:buClr>
            </a:pPr>
            <a:r>
              <a:rPr lang="zh-CN" altLang="en-US" sz="3600" dirty="0">
                <a:solidFill>
                  <a:srgbClr val="FF0000"/>
                </a:solidFill>
              </a:rPr>
              <a:t>如何用蒙特卡罗算法计算值函数</a:t>
            </a:r>
            <a:endParaRPr lang="en-US" altLang="zh-CN" sz="3600" dirty="0">
              <a:solidFill>
                <a:srgbClr val="FF0000"/>
              </a:solidFill>
            </a:endParaRPr>
          </a:p>
          <a:p>
            <a:pPr>
              <a:buClr>
                <a:srgbClr val="00B050"/>
              </a:buClr>
            </a:pPr>
            <a:endParaRPr lang="en-US" altLang="zh-CN" sz="3600" dirty="0">
              <a:solidFill>
                <a:srgbClr val="FF0000"/>
              </a:solidFill>
            </a:endParaRPr>
          </a:p>
          <a:p>
            <a:pPr>
              <a:buClr>
                <a:srgbClr val="00B050"/>
              </a:buClr>
            </a:pPr>
            <a:r>
              <a:rPr lang="zh-CN" altLang="en-US" sz="3600" dirty="0">
                <a:solidFill>
                  <a:srgbClr val="FF0000"/>
                </a:solidFill>
              </a:rPr>
              <a:t>策略控制中常用的软性策略控制方法</a:t>
            </a:r>
            <a:endParaRPr lang="en-US" altLang="zh-CN" sz="3600" dirty="0">
              <a:solidFill>
                <a:srgbClr val="FF0000"/>
              </a:solidFill>
            </a:endParaRPr>
          </a:p>
          <a:p>
            <a:pPr>
              <a:buClr>
                <a:srgbClr val="00B050"/>
              </a:buClr>
            </a:pPr>
            <a:endParaRPr lang="en-US" altLang="zh-CN" sz="3600" dirty="0">
              <a:solidFill>
                <a:srgbClr val="FF0000"/>
              </a:solidFill>
            </a:endParaRPr>
          </a:p>
          <a:p>
            <a:pPr>
              <a:buClr>
                <a:srgbClr val="00B050"/>
              </a:buClr>
            </a:pPr>
            <a:r>
              <a:rPr lang="zh-CN" altLang="en-US" sz="3600" dirty="0">
                <a:solidFill>
                  <a:srgbClr val="FF0000"/>
                </a:solidFill>
              </a:rPr>
              <a:t>策略同轨和策略异轨方法的区别</a:t>
            </a:r>
            <a:endParaRPr lang="en-US" altLang="zh-CN" sz="3600" dirty="0">
              <a:solidFill>
                <a:srgbClr val="FF0000"/>
              </a:solidFill>
            </a:endParaRPr>
          </a:p>
          <a:p>
            <a:pPr>
              <a:buClr>
                <a:srgbClr val="00B050"/>
              </a:buClr>
            </a:pPr>
            <a:endParaRPr lang="en-US" altLang="zh-CN" sz="4000" dirty="0">
              <a:solidFill>
                <a:srgbClr val="FF0000"/>
              </a:solidFill>
            </a:endParaRPr>
          </a:p>
          <a:p>
            <a:endParaRPr lang="zh-CN" altLang="en-US"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2563195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第二章 </a:t>
            </a:r>
            <a:r>
              <a:rPr lang="en-US" altLang="zh-CN" dirty="0"/>
              <a:t>– </a:t>
            </a:r>
            <a:r>
              <a:rPr lang="zh-CN" altLang="en-US" dirty="0"/>
              <a:t>内容提要</a:t>
            </a:r>
            <a:endParaRPr lang="zh-CN" altLang="en-US" dirty="0">
              <a:latin typeface="+mj-lt"/>
              <a:ea typeface="+mj-ea"/>
            </a:endParaRPr>
          </a:p>
        </p:txBody>
      </p:sp>
      <p:sp>
        <p:nvSpPr>
          <p:cNvPr id="3" name="内容占位符 2"/>
          <p:cNvSpPr>
            <a:spLocks noGrp="1"/>
          </p:cNvSpPr>
          <p:nvPr>
            <p:ph sz="quarter" idx="1"/>
          </p:nvPr>
        </p:nvSpPr>
        <p:spPr/>
        <p:txBody>
          <a:bodyPr/>
          <a:lstStyle/>
          <a:p>
            <a:pPr>
              <a:buClr>
                <a:srgbClr val="00B050"/>
              </a:buClr>
            </a:pPr>
            <a:endParaRPr lang="en-US" altLang="zh-CN" dirty="0">
              <a:solidFill>
                <a:srgbClr val="FF0000"/>
              </a:solidFill>
            </a:endParaRPr>
          </a:p>
          <a:p>
            <a:pPr>
              <a:buClr>
                <a:schemeClr val="accent6">
                  <a:lumMod val="40000"/>
                  <a:lumOff val="60000"/>
                </a:schemeClr>
              </a:buClr>
            </a:pPr>
            <a:r>
              <a:rPr lang="en-US" altLang="zh-CN" dirty="0">
                <a:solidFill>
                  <a:srgbClr val="FF5050"/>
                </a:solidFill>
              </a:rPr>
              <a:t>2.1 </a:t>
            </a:r>
            <a:r>
              <a:rPr lang="zh-CN" altLang="en-US" dirty="0">
                <a:solidFill>
                  <a:srgbClr val="FF5050"/>
                </a:solidFill>
              </a:rPr>
              <a:t>动态规划算法</a:t>
            </a:r>
          </a:p>
          <a:p>
            <a:pPr>
              <a:buClr>
                <a:schemeClr val="accent6">
                  <a:lumMod val="40000"/>
                  <a:lumOff val="60000"/>
                </a:schemeClr>
              </a:buClr>
            </a:pPr>
            <a:endParaRPr lang="zh-CN" altLang="en-US" dirty="0">
              <a:solidFill>
                <a:srgbClr val="FF5050"/>
              </a:solidFill>
            </a:endParaRPr>
          </a:p>
          <a:p>
            <a:pPr>
              <a:buClr>
                <a:schemeClr val="accent6">
                  <a:lumMod val="40000"/>
                  <a:lumOff val="60000"/>
                </a:schemeClr>
              </a:buClr>
            </a:pPr>
            <a:r>
              <a:rPr lang="en-US" altLang="zh-CN" dirty="0">
                <a:solidFill>
                  <a:srgbClr val="FF5050"/>
                </a:solidFill>
              </a:rPr>
              <a:t>2.2 </a:t>
            </a:r>
            <a:r>
              <a:rPr lang="zh-CN" altLang="en-US" dirty="0">
                <a:solidFill>
                  <a:srgbClr val="FF5050"/>
                </a:solidFill>
              </a:rPr>
              <a:t>蒙特卡罗方法</a:t>
            </a:r>
            <a:endParaRPr lang="en-US" altLang="zh-CN" dirty="0">
              <a:solidFill>
                <a:srgbClr val="FF5050"/>
              </a:solidFill>
            </a:endParaRPr>
          </a:p>
          <a:p>
            <a:pPr>
              <a:buClr>
                <a:srgbClr val="00B050"/>
              </a:buClr>
            </a:pPr>
            <a:endParaRPr lang="en-US" altLang="zh-CN" b="1" u="sng" dirty="0">
              <a:solidFill>
                <a:srgbClr val="FF0000"/>
              </a:solidFill>
            </a:endParaRPr>
          </a:p>
          <a:p>
            <a:pPr>
              <a:buClr>
                <a:srgbClr val="00B050"/>
              </a:buClr>
            </a:pPr>
            <a:r>
              <a:rPr lang="en-US" altLang="zh-CN" b="1" u="sng" dirty="0">
                <a:solidFill>
                  <a:srgbClr val="FF0000"/>
                </a:solidFill>
              </a:rPr>
              <a:t>2.3 </a:t>
            </a:r>
            <a:r>
              <a:rPr lang="zh-CN" altLang="en-US" b="1" u="sng" dirty="0">
                <a:solidFill>
                  <a:srgbClr val="FF0000"/>
                </a:solidFill>
              </a:rPr>
              <a:t>时序差分方法</a:t>
            </a:r>
            <a:endParaRPr lang="en-US" altLang="zh-CN" b="1" u="sng" dirty="0">
              <a:solidFill>
                <a:srgbClr val="FF0000"/>
              </a:solidFill>
            </a:endParaRPr>
          </a:p>
          <a:p>
            <a:pPr marL="0" indent="0">
              <a:buClr>
                <a:srgbClr val="00B050"/>
              </a:buClr>
              <a:buNone/>
            </a:pPr>
            <a:endParaRPr lang="en-US" altLang="zh-CN" dirty="0">
              <a:solidFill>
                <a:srgbClr val="FF0000"/>
              </a:solidFill>
            </a:endParaRPr>
          </a:p>
          <a:p>
            <a:pPr>
              <a:buClr>
                <a:srgbClr val="00B050"/>
              </a:buClr>
            </a:pPr>
            <a:endParaRPr lang="en-US" altLang="zh-CN" dirty="0">
              <a:solidFill>
                <a:srgbClr val="FF0000"/>
              </a:solidFill>
            </a:endParaRPr>
          </a:p>
        </p:txBody>
      </p:sp>
    </p:spTree>
    <p:extLst>
      <p:ext uri="{BB962C8B-B14F-4D97-AF65-F5344CB8AC3E}">
        <p14:creationId xmlns:p14="http://schemas.microsoft.com/office/powerpoint/2010/main" val="2941920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284" y="0"/>
            <a:ext cx="11817926" cy="1325563"/>
          </a:xfrm>
        </p:spPr>
        <p:txBody>
          <a:bodyPr/>
          <a:lstStyle/>
          <a:p>
            <a:r>
              <a:rPr lang="en-US" altLang="zh-CN" dirty="0"/>
              <a:t>2.3.1</a:t>
            </a:r>
            <a:r>
              <a:rPr lang="zh-CN" altLang="en-US" dirty="0"/>
              <a:t>时序差分方法</a:t>
            </a:r>
            <a:r>
              <a:rPr lang="en-US" altLang="zh-CN" dirty="0"/>
              <a:t>-Temporal Difference(TD)</a:t>
            </a:r>
            <a:endParaRPr lang="zh-CN" altLang="en-US" dirty="0"/>
          </a:p>
        </p:txBody>
      </p:sp>
      <p:sp>
        <p:nvSpPr>
          <p:cNvPr id="3" name="内容占位符 2"/>
          <p:cNvSpPr>
            <a:spLocks noGrp="1"/>
          </p:cNvSpPr>
          <p:nvPr>
            <p:ph sz="quarter" idx="1"/>
          </p:nvPr>
        </p:nvSpPr>
        <p:spPr/>
        <p:txBody>
          <a:bodyPr>
            <a:normAutofit/>
          </a:bodyPr>
          <a:lstStyle/>
          <a:p>
            <a:r>
              <a:rPr lang="zh-CN" altLang="en-US" sz="3200" dirty="0"/>
              <a:t>蒙特卡罗（</a:t>
            </a:r>
            <a:r>
              <a:rPr lang="en-US" altLang="zh-CN" sz="3200" dirty="0"/>
              <a:t>MC</a:t>
            </a:r>
            <a:r>
              <a:rPr lang="zh-CN" altLang="en-US" sz="3200" dirty="0"/>
              <a:t>）学习方法的局限</a:t>
            </a:r>
            <a:endParaRPr lang="en-US" altLang="zh-CN" sz="3200" dirty="0"/>
          </a:p>
          <a:p>
            <a:pPr lvl="1"/>
            <a:r>
              <a:rPr lang="zh-CN" altLang="zh-CN" sz="2800" dirty="0">
                <a:solidFill>
                  <a:prstClr val="black"/>
                </a:solidFill>
              </a:rPr>
              <a:t>先采样至少一条完整状态动作</a:t>
            </a:r>
            <a:r>
              <a:rPr lang="zh-CN" altLang="en-US" sz="2800" dirty="0">
                <a:solidFill>
                  <a:prstClr val="black"/>
                </a:solidFill>
              </a:rPr>
              <a:t>序列幕。</a:t>
            </a:r>
            <a:endParaRPr lang="en-US" altLang="zh-CN" sz="2800" dirty="0">
              <a:solidFill>
                <a:prstClr val="black"/>
              </a:solidFill>
            </a:endParaRPr>
          </a:p>
          <a:p>
            <a:pPr lvl="1"/>
            <a:r>
              <a:rPr lang="zh-CN" altLang="en-US" sz="2800" dirty="0">
                <a:solidFill>
                  <a:prstClr val="black"/>
                </a:solidFill>
              </a:rPr>
              <a:t>在完整状态动作序列中</a:t>
            </a:r>
            <a:r>
              <a:rPr lang="zh-CN" altLang="zh-CN" sz="2800" dirty="0">
                <a:solidFill>
                  <a:prstClr val="black"/>
                </a:solidFill>
              </a:rPr>
              <a:t>才能对值函数进行计算。</a:t>
            </a:r>
            <a:endParaRPr lang="en-US" altLang="zh-CN" sz="2800" dirty="0">
              <a:solidFill>
                <a:prstClr val="black"/>
              </a:solidFill>
            </a:endParaRPr>
          </a:p>
          <a:p>
            <a:pPr lvl="1"/>
            <a:endParaRPr lang="en-US" altLang="zh-CN" sz="3200" dirty="0">
              <a:solidFill>
                <a:prstClr val="black"/>
              </a:solidFill>
            </a:endParaRPr>
          </a:p>
          <a:p>
            <a:r>
              <a:rPr lang="zh-CN" altLang="en-US" sz="3200" dirty="0"/>
              <a:t>时序差分（</a:t>
            </a:r>
            <a:r>
              <a:rPr lang="en-US" altLang="zh-CN" sz="3200" dirty="0"/>
              <a:t>TD</a:t>
            </a:r>
            <a:r>
              <a:rPr lang="zh-CN" altLang="en-US" sz="3200" dirty="0"/>
              <a:t>）学习方法</a:t>
            </a:r>
            <a:endParaRPr lang="en-US" altLang="zh-CN" sz="3200" dirty="0"/>
          </a:p>
          <a:p>
            <a:pPr lvl="1"/>
            <a:r>
              <a:rPr lang="en-US" altLang="zh-CN" sz="2800" dirty="0">
                <a:solidFill>
                  <a:prstClr val="black"/>
                </a:solidFill>
              </a:rPr>
              <a:t>TD</a:t>
            </a:r>
            <a:r>
              <a:rPr lang="zh-CN" altLang="en-US" sz="2800" dirty="0">
                <a:solidFill>
                  <a:prstClr val="black"/>
                </a:solidFill>
              </a:rPr>
              <a:t>是蒙特卡罗和动态规划 </a:t>
            </a:r>
            <a:r>
              <a:rPr lang="en-US" altLang="zh-CN" sz="2800" dirty="0">
                <a:solidFill>
                  <a:prstClr val="black"/>
                </a:solidFill>
              </a:rPr>
              <a:t>(DP) </a:t>
            </a:r>
            <a:r>
              <a:rPr lang="zh-CN" altLang="en-US" sz="2800" dirty="0">
                <a:solidFill>
                  <a:prstClr val="black"/>
                </a:solidFill>
              </a:rPr>
              <a:t>相结合的想法。</a:t>
            </a:r>
            <a:endParaRPr lang="en-US" altLang="zh-CN" sz="2800" dirty="0">
              <a:solidFill>
                <a:prstClr val="black"/>
              </a:solidFill>
            </a:endParaRPr>
          </a:p>
          <a:p>
            <a:pPr lvl="1"/>
            <a:r>
              <a:rPr lang="zh-CN" altLang="en-US" sz="2800" dirty="0">
                <a:solidFill>
                  <a:prstClr val="black"/>
                </a:solidFill>
              </a:rPr>
              <a:t>与 </a:t>
            </a:r>
            <a:r>
              <a:rPr lang="en-US" altLang="zh-CN" sz="2800" dirty="0">
                <a:solidFill>
                  <a:prstClr val="black"/>
                </a:solidFill>
              </a:rPr>
              <a:t>DP </a:t>
            </a:r>
            <a:r>
              <a:rPr lang="zh-CN" altLang="en-US" sz="2800" dirty="0">
                <a:solidFill>
                  <a:prstClr val="black"/>
                </a:solidFill>
              </a:rPr>
              <a:t>一样，</a:t>
            </a:r>
            <a:r>
              <a:rPr lang="en-US" altLang="zh-CN" sz="2800" dirty="0">
                <a:solidFill>
                  <a:prstClr val="black"/>
                </a:solidFill>
              </a:rPr>
              <a:t>TD </a:t>
            </a:r>
            <a:r>
              <a:rPr lang="zh-CN" altLang="en-US" sz="2800" dirty="0">
                <a:solidFill>
                  <a:prstClr val="black"/>
                </a:solidFill>
              </a:rPr>
              <a:t>更新是基于已学习到的关于自身的部分估计（自举）。</a:t>
            </a:r>
            <a:endParaRPr lang="en-US" altLang="zh-CN" sz="2800" dirty="0">
              <a:solidFill>
                <a:prstClr val="black"/>
              </a:solidFill>
            </a:endParaRPr>
          </a:p>
          <a:p>
            <a:pPr lvl="1"/>
            <a:endParaRPr lang="en-US" altLang="zh-CN" sz="2800" dirty="0">
              <a:solidFill>
                <a:prstClr val="black"/>
              </a:solidFill>
            </a:endParaRPr>
          </a:p>
          <a:p>
            <a:pPr lvl="1"/>
            <a:endParaRPr lang="zh-CN" altLang="en-US" sz="2800" dirty="0">
              <a:solidFill>
                <a:prstClr val="black"/>
              </a:solidFill>
            </a:endParaRP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37</a:t>
            </a:fld>
            <a:r>
              <a:rPr lang="zh-CN" altLang="en-US"/>
              <a:t>页</a:t>
            </a:r>
            <a:endParaRPr lang="zh-CN" altLang="en-US" dirty="0"/>
          </a:p>
        </p:txBody>
      </p:sp>
    </p:spTree>
    <p:extLst>
      <p:ext uri="{BB962C8B-B14F-4D97-AF65-F5344CB8AC3E}">
        <p14:creationId xmlns:p14="http://schemas.microsoft.com/office/powerpoint/2010/main" val="175163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CA9EB-ED71-4335-8594-A5A75B7C6F3D}"/>
              </a:ext>
            </a:extLst>
          </p:cNvPr>
          <p:cNvSpPr>
            <a:spLocks noGrp="1"/>
          </p:cNvSpPr>
          <p:nvPr>
            <p:ph type="title"/>
          </p:nvPr>
        </p:nvSpPr>
        <p:spPr/>
        <p:txBody>
          <a:bodyPr>
            <a:normAutofit/>
          </a:bodyPr>
          <a:lstStyle/>
          <a:p>
            <a:r>
              <a:rPr lang="en-US" altLang="zh-CN" dirty="0">
                <a:latin typeface="+mn-ea"/>
                <a:ea typeface="+mn-ea"/>
              </a:rPr>
              <a:t>TD</a:t>
            </a:r>
            <a:r>
              <a:rPr lang="zh-CN" altLang="en-US" dirty="0">
                <a:latin typeface="+mn-ea"/>
                <a:ea typeface="+mn-ea"/>
              </a:rPr>
              <a:t>与</a:t>
            </a:r>
            <a:r>
              <a:rPr lang="en-US" altLang="zh-CN" dirty="0">
                <a:latin typeface="+mn-ea"/>
                <a:ea typeface="+mn-ea"/>
              </a:rPr>
              <a:t>MC</a:t>
            </a:r>
            <a:r>
              <a:rPr lang="zh-CN" altLang="en-US" dirty="0">
                <a:latin typeface="+mn-ea"/>
                <a:ea typeface="+mn-ea"/>
              </a:rPr>
              <a:t>的相似之处</a:t>
            </a:r>
          </a:p>
        </p:txBody>
      </p:sp>
      <p:sp>
        <p:nvSpPr>
          <p:cNvPr id="7" name="灯片编号占位符 6"/>
          <p:cNvSpPr>
            <a:spLocks noGrp="1"/>
          </p:cNvSpPr>
          <p:nvPr>
            <p:ph type="sldNum" sz="quarter" idx="4"/>
          </p:nvPr>
        </p:nvSpPr>
        <p:spPr/>
        <p:txBody>
          <a:bodyPr/>
          <a:lstStyle/>
          <a:p>
            <a:r>
              <a:rPr lang="zh-CN" altLang="en-US"/>
              <a:t>第</a:t>
            </a:r>
            <a:fld id="{A7EB049D-2BDA-4100-846B-C83E7A7D8094}" type="slidenum">
              <a:rPr lang="zh-CN" altLang="en-US" smtClean="0"/>
              <a:pPr/>
              <a:t>38</a:t>
            </a:fld>
            <a:r>
              <a:rPr lang="zh-CN" altLang="en-US"/>
              <a:t>页</a:t>
            </a:r>
            <a:endParaRPr lang="zh-CN" altLang="en-US" dirty="0"/>
          </a:p>
        </p:txBody>
      </p:sp>
      <p:sp>
        <p:nvSpPr>
          <p:cNvPr id="5" name="矩形 4">
            <a:extLst>
              <a:ext uri="{FF2B5EF4-FFF2-40B4-BE49-F238E27FC236}">
                <a16:creationId xmlns:a16="http://schemas.microsoft.com/office/drawing/2014/main" id="{169D4076-11BB-4B01-8971-0FB3357D11C8}"/>
              </a:ext>
            </a:extLst>
          </p:cNvPr>
          <p:cNvSpPr/>
          <p:nvPr/>
        </p:nvSpPr>
        <p:spPr>
          <a:xfrm>
            <a:off x="1612980" y="2181051"/>
            <a:ext cx="1107520" cy="415498"/>
          </a:xfrm>
          <a:prstGeom prst="rect">
            <a:avLst/>
          </a:prstGeom>
        </p:spPr>
        <p:txBody>
          <a:bodyPr wrap="square">
            <a:spAutoFit/>
          </a:bodyPr>
          <a:lstStyle/>
          <a:p>
            <a:endParaRPr lang="en-US" altLang="zh-CN" sz="2100" b="1" dirty="0">
              <a:solidFill>
                <a:srgbClr val="00B0F0"/>
              </a:solidFill>
              <a:latin typeface="Cambria Math" panose="02040503050406030204" pitchFamily="18" charset="0"/>
            </a:endParaRPr>
          </a:p>
        </p:txBody>
      </p:sp>
      <p:sp>
        <p:nvSpPr>
          <p:cNvPr id="4" name="矩形 3">
            <a:extLst>
              <a:ext uri="{FF2B5EF4-FFF2-40B4-BE49-F238E27FC236}">
                <a16:creationId xmlns:a16="http://schemas.microsoft.com/office/drawing/2014/main" id="{3C16BCCD-1E3C-45ED-AA79-4738748DFE2F}"/>
              </a:ext>
            </a:extLst>
          </p:cNvPr>
          <p:cNvSpPr/>
          <p:nvPr/>
        </p:nvSpPr>
        <p:spPr>
          <a:xfrm>
            <a:off x="609601" y="930768"/>
            <a:ext cx="10586884"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zh-CN" altLang="en-US" sz="2800" b="1" dirty="0">
                <a:latin typeface="华文楷体" panose="02010600040101010101" pitchFamily="2" charset="-122"/>
                <a:ea typeface="华文楷体" panose="02010600040101010101" pitchFamily="2" charset="-122"/>
              </a:rPr>
              <a:t>TD和</a:t>
            </a:r>
            <a:r>
              <a:rPr lang="en-US" altLang="zh-CN" sz="2800" b="1" dirty="0">
                <a:latin typeface="华文楷体" panose="02010600040101010101" pitchFamily="2" charset="-122"/>
                <a:ea typeface="华文楷体" panose="02010600040101010101" pitchFamily="2" charset="-122"/>
              </a:rPr>
              <a:t>MC</a:t>
            </a:r>
            <a:r>
              <a:rPr lang="zh-CN" altLang="en-US" sz="2800" b="1" dirty="0">
                <a:latin typeface="华文楷体" panose="02010600040101010101" pitchFamily="2" charset="-122"/>
                <a:ea typeface="华文楷体" panose="02010600040101010101" pitchFamily="2" charset="-122"/>
              </a:rPr>
              <a:t>方法都直接从经验中学习</a:t>
            </a:r>
          </a:p>
          <a:p>
            <a:pPr marL="342900" indent="-342900">
              <a:lnSpc>
                <a:spcPct val="200000"/>
              </a:lnSpc>
              <a:buFont typeface="Arial" panose="020B0604020202020204" pitchFamily="34" charset="0"/>
              <a:buChar char="•"/>
            </a:pPr>
            <a:r>
              <a:rPr lang="zh-CN" altLang="en-US" sz="2800" b="1" dirty="0">
                <a:latin typeface="华文楷体" panose="02010600040101010101" pitchFamily="2" charset="-122"/>
                <a:ea typeface="华文楷体" panose="02010600040101010101" pitchFamily="2" charset="-122"/>
              </a:rPr>
              <a:t>TD和</a:t>
            </a:r>
            <a:r>
              <a:rPr lang="en-US" altLang="zh-CN" sz="2800" b="1" dirty="0">
                <a:latin typeface="华文楷体" panose="02010600040101010101" pitchFamily="2" charset="-122"/>
                <a:ea typeface="华文楷体" panose="02010600040101010101" pitchFamily="2" charset="-122"/>
              </a:rPr>
              <a:t>MC</a:t>
            </a:r>
            <a:r>
              <a:rPr lang="zh-CN" altLang="en-US" sz="2800" b="1" dirty="0">
                <a:latin typeface="华文楷体" panose="02010600040101010101" pitchFamily="2" charset="-122"/>
                <a:ea typeface="华文楷体" panose="02010600040101010101" pitchFamily="2" charset="-122"/>
              </a:rPr>
              <a:t>都是无模型的</a:t>
            </a:r>
            <a:r>
              <a:rPr lang="zh-CN" altLang="en-US" sz="2800" dirty="0">
                <a:latin typeface="华文楷体" panose="02010600040101010101" pitchFamily="2" charset="-122"/>
                <a:ea typeface="华文楷体" panose="02010600040101010101" pitchFamily="2" charset="-122"/>
              </a:rPr>
              <a:t>：不用事先知道MDP转换/奖励概率</a:t>
            </a:r>
            <a:endParaRPr lang="en-US" altLang="zh-CN" sz="2800" dirty="0">
              <a:latin typeface="华文楷体" panose="02010600040101010101" pitchFamily="2" charset="-122"/>
              <a:ea typeface="华文楷体" panose="02010600040101010101" pitchFamily="2" charset="-122"/>
            </a:endParaRPr>
          </a:p>
          <a:p>
            <a:pPr marL="342900" indent="-342900">
              <a:lnSpc>
                <a:spcPct val="200000"/>
              </a:lnSpc>
              <a:buFont typeface="Arial" panose="020B0604020202020204" pitchFamily="34" charset="0"/>
              <a:buChar char="•"/>
            </a:pPr>
            <a:r>
              <a:rPr lang="en-US" altLang="zh-CN" sz="2800" b="1" dirty="0">
                <a:latin typeface="华文楷体" panose="02010600040101010101" pitchFamily="2" charset="-122"/>
                <a:ea typeface="华文楷体" panose="02010600040101010101" pitchFamily="2" charset="-122"/>
              </a:rPr>
              <a:t>TD</a:t>
            </a:r>
            <a:r>
              <a:rPr lang="zh-CN" altLang="en-US" sz="2800" b="1" dirty="0">
                <a:latin typeface="华文楷体" panose="02010600040101010101" pitchFamily="2" charset="-122"/>
                <a:ea typeface="华文楷体" panose="02010600040101010101" pitchFamily="2" charset="-122"/>
              </a:rPr>
              <a:t>和</a:t>
            </a:r>
            <a:r>
              <a:rPr lang="en-US" altLang="zh-CN" sz="2800" b="1" dirty="0">
                <a:latin typeface="华文楷体" panose="02010600040101010101" pitchFamily="2" charset="-122"/>
                <a:ea typeface="华文楷体" panose="02010600040101010101" pitchFamily="2" charset="-122"/>
              </a:rPr>
              <a:t>MC</a:t>
            </a:r>
            <a:r>
              <a:rPr lang="zh-CN" altLang="en-US" sz="2800" b="1" dirty="0">
                <a:latin typeface="华文楷体" panose="02010600040101010101" pitchFamily="2" charset="-122"/>
                <a:ea typeface="华文楷体" panose="02010600040101010101" pitchFamily="2" charset="-122"/>
              </a:rPr>
              <a:t>都是基于概率思想：</a:t>
            </a:r>
            <a:endParaRPr lang="en-US" altLang="zh-CN" sz="2800" b="1" dirty="0">
              <a:latin typeface="华文楷体" panose="02010600040101010101" pitchFamily="2" charset="-122"/>
              <a:ea typeface="华文楷体" panose="02010600040101010101" pitchFamily="2" charset="-122"/>
            </a:endParaRPr>
          </a:p>
          <a:p>
            <a:pPr marL="800100" lvl="1" indent="-342900">
              <a:lnSpc>
                <a:spcPct val="200000"/>
              </a:lnSpc>
              <a:buFont typeface="Arial" panose="020B0604020202020204" pitchFamily="34" charset="0"/>
              <a:buChar char="•"/>
            </a:pPr>
            <a:r>
              <a:rPr lang="en-US" altLang="zh-CN" sz="2800" dirty="0">
                <a:latin typeface="华文楷体" panose="02010600040101010101" pitchFamily="2" charset="-122"/>
                <a:ea typeface="华文楷体" panose="02010600040101010101" pitchFamily="2" charset="-122"/>
              </a:rPr>
              <a:t>TD</a:t>
            </a:r>
            <a:r>
              <a:rPr lang="zh-CN" altLang="en-US" sz="2800" dirty="0">
                <a:latin typeface="华文楷体" panose="02010600040101010101" pitchFamily="2" charset="-122"/>
                <a:ea typeface="华文楷体" panose="02010600040101010101" pitchFamily="2" charset="-122"/>
              </a:rPr>
              <a:t> 采用迭代猜测的方法：一个猜测构筑于上一个猜测的基础之上，试图逐渐去接近事实；</a:t>
            </a:r>
            <a:endParaRPr lang="en-US" altLang="zh-CN" sz="2800" dirty="0">
              <a:latin typeface="华文楷体" panose="02010600040101010101" pitchFamily="2" charset="-122"/>
              <a:ea typeface="华文楷体" panose="02010600040101010101" pitchFamily="2" charset="-122"/>
            </a:endParaRPr>
          </a:p>
          <a:p>
            <a:pPr marL="800100" lvl="1" indent="-342900">
              <a:lnSpc>
                <a:spcPct val="200000"/>
              </a:lnSpc>
              <a:buFont typeface="Arial" panose="020B0604020202020204" pitchFamily="34" charset="0"/>
              <a:buChar char="•"/>
            </a:pPr>
            <a:r>
              <a:rPr lang="en-US" altLang="zh-CN" sz="2800" dirty="0">
                <a:latin typeface="华文楷体" panose="02010600040101010101" pitchFamily="2" charset="-122"/>
                <a:ea typeface="华文楷体" panose="02010600040101010101" pitchFamily="2" charset="-122"/>
              </a:rPr>
              <a:t>MC</a:t>
            </a:r>
            <a:r>
              <a:rPr lang="zh-CN" altLang="en-US" sz="2800" dirty="0">
                <a:latin typeface="华文楷体" panose="02010600040101010101" pitchFamily="2" charset="-122"/>
                <a:ea typeface="华文楷体" panose="02010600040101010101" pitchFamily="2" charset="-122"/>
              </a:rPr>
              <a:t>通过采样平均的途径去近似描述事实。</a:t>
            </a:r>
          </a:p>
        </p:txBody>
      </p:sp>
    </p:spTree>
    <p:extLst>
      <p:ext uri="{BB962C8B-B14F-4D97-AF65-F5344CB8AC3E}">
        <p14:creationId xmlns:p14="http://schemas.microsoft.com/office/powerpoint/2010/main" val="324826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D7A37-AF59-4D87-AC14-A298093218A3}"/>
              </a:ext>
            </a:extLst>
          </p:cNvPr>
          <p:cNvSpPr>
            <a:spLocks noGrp="1"/>
          </p:cNvSpPr>
          <p:nvPr>
            <p:ph type="title"/>
          </p:nvPr>
        </p:nvSpPr>
        <p:spPr/>
        <p:txBody>
          <a:bodyPr>
            <a:normAutofit/>
          </a:bodyPr>
          <a:lstStyle/>
          <a:p>
            <a:r>
              <a:rPr lang="en-US" altLang="zh-CN" dirty="0">
                <a:latin typeface="+mn-ea"/>
                <a:ea typeface="+mn-ea"/>
              </a:rPr>
              <a:t>TD </a:t>
            </a:r>
            <a:r>
              <a:rPr lang="zh-CN" altLang="en-US" dirty="0">
                <a:latin typeface="+mn-ea"/>
                <a:ea typeface="+mn-ea"/>
              </a:rPr>
              <a:t>与 </a:t>
            </a:r>
            <a:r>
              <a:rPr lang="en-US" altLang="zh-CN" dirty="0">
                <a:latin typeface="+mn-ea"/>
                <a:ea typeface="+mn-ea"/>
              </a:rPr>
              <a:t>MC </a:t>
            </a:r>
            <a:r>
              <a:rPr lang="zh-CN" altLang="en-US" dirty="0">
                <a:latin typeface="+mn-ea"/>
                <a:ea typeface="+mn-ea"/>
              </a:rPr>
              <a:t>区别：关键在终止态的输出</a:t>
            </a: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39</a:t>
            </a:fld>
            <a:r>
              <a:rPr lang="zh-CN" altLang="en-US"/>
              <a:t>页</a:t>
            </a:r>
            <a:endParaRPr lang="zh-CN" altLang="en-US" dirty="0"/>
          </a:p>
        </p:txBody>
      </p:sp>
      <p:sp>
        <p:nvSpPr>
          <p:cNvPr id="3" name="内容占位符 2">
            <a:extLst>
              <a:ext uri="{FF2B5EF4-FFF2-40B4-BE49-F238E27FC236}">
                <a16:creationId xmlns:a16="http://schemas.microsoft.com/office/drawing/2014/main" id="{E1931A32-8173-4200-A41D-0CF42D8FFD01}"/>
              </a:ext>
            </a:extLst>
          </p:cNvPr>
          <p:cNvSpPr>
            <a:spLocks noGrp="1"/>
          </p:cNvSpPr>
          <p:nvPr>
            <p:ph sz="quarter" idx="4294967295"/>
          </p:nvPr>
        </p:nvSpPr>
        <p:spPr>
          <a:xfrm>
            <a:off x="745375" y="3603171"/>
            <a:ext cx="10368742" cy="2553154"/>
          </a:xfrm>
          <a:solidFill>
            <a:schemeClr val="accent4">
              <a:lumMod val="20000"/>
              <a:lumOff val="80000"/>
            </a:schemeClr>
          </a:solidFill>
          <a:ln>
            <a:solidFill>
              <a:schemeClr val="accent1"/>
            </a:solidFill>
          </a:ln>
        </p:spPr>
        <p:txBody>
          <a:bodyPr>
            <a:normAutofit lnSpcReduction="10000"/>
          </a:bodyPr>
          <a:lstStyle/>
          <a:p>
            <a:pPr marL="457200" lvl="1" indent="0">
              <a:buNone/>
            </a:pPr>
            <a:endParaRPr lang="zh-CN" altLang="en-US" sz="2000" dirty="0">
              <a:latin typeface="华文楷体" panose="02010600040101010101" pitchFamily="2" charset="-122"/>
              <a:ea typeface="华文楷体" panose="02010600040101010101" pitchFamily="2" charset="-122"/>
            </a:endParaRPr>
          </a:p>
          <a:p>
            <a:pPr marL="0" indent="0">
              <a:buNone/>
            </a:pPr>
            <a:r>
              <a:rPr lang="zh-CN" altLang="en-US" sz="3600" dirty="0">
                <a:latin typeface="华文楷体" panose="02010600040101010101" pitchFamily="2" charset="-122"/>
                <a:ea typeface="华文楷体" panose="02010600040101010101" pitchFamily="2" charset="-122"/>
              </a:rPr>
              <a:t>可在不完整的动作序列中学习吗？</a:t>
            </a:r>
          </a:p>
          <a:p>
            <a:pPr marL="457200" lvl="1" indent="0">
              <a:buNone/>
            </a:pPr>
            <a:r>
              <a:rPr lang="en-US" altLang="zh-CN" sz="2800" dirty="0">
                <a:latin typeface="华文楷体" panose="02010600040101010101" pitchFamily="2" charset="-122"/>
                <a:ea typeface="华文楷体" panose="02010600040101010101" pitchFamily="2" charset="-122"/>
              </a:rPr>
              <a:t>TD</a:t>
            </a:r>
            <a:r>
              <a:rPr lang="zh-CN" altLang="en-US" sz="2800" dirty="0">
                <a:latin typeface="华文楷体" panose="02010600040101010101" pitchFamily="2" charset="-122"/>
                <a:ea typeface="华文楷体" panose="02010600040101010101" pitchFamily="2" charset="-122"/>
              </a:rPr>
              <a:t>可以从不完整的动作序列中学习，</a:t>
            </a:r>
            <a:r>
              <a:rPr lang="en-US" altLang="zh-CN" sz="2800" dirty="0">
                <a:latin typeface="华文楷体" panose="02010600040101010101" pitchFamily="2" charset="-122"/>
                <a:ea typeface="华文楷体" panose="02010600040101010101" pitchFamily="2" charset="-122"/>
              </a:rPr>
              <a:t>MC</a:t>
            </a:r>
            <a:r>
              <a:rPr lang="zh-CN" altLang="en-US" sz="2800" dirty="0">
                <a:latin typeface="华文楷体" panose="02010600040101010101" pitchFamily="2" charset="-122"/>
                <a:ea typeface="华文楷体" panose="02010600040101010101" pitchFamily="2" charset="-122"/>
              </a:rPr>
              <a:t>只能从完整动作序列幕中学习。</a:t>
            </a:r>
          </a:p>
          <a:p>
            <a:pPr marL="457200" lvl="1" indent="0">
              <a:buNone/>
            </a:pPr>
            <a:r>
              <a:rPr lang="en-US" altLang="zh-CN" sz="2800" dirty="0">
                <a:latin typeface="华文楷体" panose="02010600040101010101" pitchFamily="2" charset="-122"/>
                <a:ea typeface="华文楷体" panose="02010600040101010101" pitchFamily="2" charset="-122"/>
              </a:rPr>
              <a:t>TD</a:t>
            </a:r>
            <a:r>
              <a:rPr lang="zh-CN" altLang="en-US" sz="2800" dirty="0">
                <a:latin typeface="华文楷体" panose="02010600040101010101" pitchFamily="2" charset="-122"/>
                <a:ea typeface="华文楷体" panose="02010600040101010101" pitchFamily="2" charset="-122"/>
              </a:rPr>
              <a:t>在持续（无终止态）环境中可以工作，</a:t>
            </a:r>
            <a:r>
              <a:rPr lang="en-US" altLang="zh-CN" sz="2800" dirty="0">
                <a:latin typeface="华文楷体" panose="02010600040101010101" pitchFamily="2" charset="-122"/>
                <a:ea typeface="华文楷体" panose="02010600040101010101" pitchFamily="2" charset="-122"/>
              </a:rPr>
              <a:t>MC</a:t>
            </a:r>
            <a:r>
              <a:rPr lang="zh-CN" altLang="en-US" sz="2800" dirty="0">
                <a:latin typeface="华文楷体" panose="02010600040101010101" pitchFamily="2" charset="-122"/>
                <a:ea typeface="华文楷体" panose="02010600040101010101" pitchFamily="2" charset="-122"/>
              </a:rPr>
              <a:t>仅适用于有终止态的环境。</a:t>
            </a:r>
          </a:p>
        </p:txBody>
      </p:sp>
      <p:sp>
        <p:nvSpPr>
          <p:cNvPr id="5" name="矩形 4"/>
          <p:cNvSpPr/>
          <p:nvPr/>
        </p:nvSpPr>
        <p:spPr>
          <a:xfrm>
            <a:off x="745374" y="997839"/>
            <a:ext cx="10368742" cy="1938992"/>
          </a:xfrm>
          <a:prstGeom prst="rect">
            <a:avLst/>
          </a:prstGeom>
          <a:solidFill>
            <a:schemeClr val="accent4">
              <a:lumMod val="20000"/>
              <a:lumOff val="80000"/>
            </a:schemeClr>
          </a:solidFill>
          <a:ln>
            <a:solidFill>
              <a:schemeClr val="accent1"/>
            </a:solidFill>
          </a:ln>
        </p:spPr>
        <p:txBody>
          <a:bodyPr wrap="square">
            <a:spAutoFit/>
          </a:bodyPr>
          <a:lstStyle/>
          <a:p>
            <a:r>
              <a:rPr lang="zh-CN" altLang="en-US" sz="3600" dirty="0">
                <a:latin typeface="华文楷体" panose="02010600040101010101" pitchFamily="2" charset="-122"/>
                <a:ea typeface="华文楷体" panose="02010600040101010101" pitchFamily="2" charset="-122"/>
              </a:rPr>
              <a:t>需要等待终止态输出吗？</a:t>
            </a:r>
            <a:endParaRPr lang="en-US" altLang="zh-CN" sz="3600" dirty="0">
              <a:latin typeface="华文楷体" panose="02010600040101010101" pitchFamily="2" charset="-122"/>
              <a:ea typeface="华文楷体" panose="02010600040101010101" pitchFamily="2" charset="-122"/>
            </a:endParaRPr>
          </a:p>
          <a:p>
            <a:pPr lvl="1"/>
            <a:r>
              <a:rPr lang="en-US" altLang="zh-CN" sz="2800" dirty="0">
                <a:latin typeface="华文楷体" panose="02010600040101010101" pitchFamily="2" charset="-122"/>
                <a:ea typeface="华文楷体" panose="02010600040101010101" pitchFamily="2" charset="-122"/>
              </a:rPr>
              <a:t>TD</a:t>
            </a:r>
            <a:r>
              <a:rPr lang="zh-CN" altLang="en-US" sz="2800" dirty="0">
                <a:latin typeface="华文楷体" panose="02010600040101010101" pitchFamily="2" charset="-122"/>
                <a:ea typeface="华文楷体" panose="02010600040101010101" pitchFamily="2" charset="-122"/>
              </a:rPr>
              <a:t>可以在知道最终结果之前学习，它在每一步之后在线学习。</a:t>
            </a:r>
          </a:p>
          <a:p>
            <a:pPr lvl="1"/>
            <a:r>
              <a:rPr lang="en-US" altLang="zh-CN" sz="2800" dirty="0">
                <a:latin typeface="华文楷体" panose="02010600040101010101" pitchFamily="2" charset="-122"/>
                <a:ea typeface="华文楷体" panose="02010600040101010101" pitchFamily="2" charset="-122"/>
              </a:rPr>
              <a:t>MC</a:t>
            </a:r>
            <a:r>
              <a:rPr lang="zh-CN" altLang="en-US" sz="2800" dirty="0">
                <a:latin typeface="华文楷体" panose="02010600040101010101" pitchFamily="2" charset="-122"/>
                <a:ea typeface="华文楷体" panose="02010600040101010101" pitchFamily="2" charset="-122"/>
              </a:rPr>
              <a:t>须等到终止态后才能知道计算总收益，它根据总收益才能选择最优策略。</a:t>
            </a:r>
            <a:endParaRPr lang="en-US"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4450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简单引言：从强化学习朴素思想到计算</a:t>
            </a:r>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4</a:t>
            </a:fld>
            <a:r>
              <a:rPr lang="zh-CN" altLang="en-US"/>
              <a:t>页</a:t>
            </a:r>
            <a:endParaRPr lang="zh-CN" altLang="en-US" dirty="0"/>
          </a:p>
        </p:txBody>
      </p:sp>
      <p:sp>
        <p:nvSpPr>
          <p:cNvPr id="5" name="圆角矩形 4"/>
          <p:cNvSpPr/>
          <p:nvPr/>
        </p:nvSpPr>
        <p:spPr>
          <a:xfrm>
            <a:off x="609607" y="1076097"/>
            <a:ext cx="10998356" cy="557158"/>
          </a:xfrm>
          <a:prstGeom prst="round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lIns="0" rIns="36000" rtlCol="0" anchor="ctr"/>
          <a:lstStyle/>
          <a:p>
            <a:pPr algn="ctr"/>
            <a:r>
              <a:rPr lang="zh-CN" altLang="en-US" sz="2800" dirty="0">
                <a:solidFill>
                  <a:srgbClr val="000000"/>
                </a:solidFill>
                <a:latin typeface="楷体" panose="02010609060101010101" pitchFamily="49" charset="-122"/>
                <a:ea typeface="楷体" panose="02010609060101010101" pitchFamily="49" charset="-122"/>
              </a:rPr>
              <a:t>最初：计算机可否模拟人类常见的技能学习方式？婴儿学步</a:t>
            </a:r>
            <a:r>
              <a:rPr lang="en-US" altLang="zh-CN" sz="2800" dirty="0">
                <a:solidFill>
                  <a:srgbClr val="000000"/>
                </a:solidFill>
                <a:latin typeface="楷体" panose="02010609060101010101" pitchFamily="49" charset="-122"/>
                <a:ea typeface="楷体" panose="02010609060101010101" pitchFamily="49" charset="-122"/>
              </a:rPr>
              <a:t>…</a:t>
            </a:r>
          </a:p>
        </p:txBody>
      </p:sp>
      <p:sp>
        <p:nvSpPr>
          <p:cNvPr id="61" name="圆角矩形 60"/>
          <p:cNvSpPr/>
          <p:nvPr/>
        </p:nvSpPr>
        <p:spPr>
          <a:xfrm>
            <a:off x="609603" y="1817148"/>
            <a:ext cx="10998356" cy="789955"/>
          </a:xfrm>
          <a:prstGeom prst="round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800" dirty="0">
                <a:solidFill>
                  <a:srgbClr val="000000"/>
                </a:solidFill>
                <a:latin typeface="楷体" panose="02010609060101010101" pitchFamily="49" charset="-122"/>
                <a:ea typeface="楷体" panose="02010609060101010101" pitchFamily="49" charset="-122"/>
              </a:rPr>
              <a:t>路线：观察状态，做出决策，执行动作，受到奖励</a:t>
            </a:r>
            <a:r>
              <a:rPr lang="en-US" altLang="zh-CN" sz="2800" dirty="0">
                <a:solidFill>
                  <a:srgbClr val="000000"/>
                </a:solidFill>
                <a:latin typeface="楷体" panose="02010609060101010101" pitchFamily="49" charset="-122"/>
                <a:ea typeface="楷体" panose="02010609060101010101" pitchFamily="49" charset="-122"/>
              </a:rPr>
              <a:t>/</a:t>
            </a:r>
            <a:r>
              <a:rPr lang="zh-CN" altLang="en-US" sz="2800" dirty="0">
                <a:solidFill>
                  <a:srgbClr val="000000"/>
                </a:solidFill>
                <a:latin typeface="楷体" panose="02010609060101010101" pitchFamily="49" charset="-122"/>
                <a:ea typeface="楷体" panose="02010609060101010101" pitchFamily="49" charset="-122"/>
              </a:rPr>
              <a:t>惩罚</a:t>
            </a:r>
            <a:endParaRPr lang="en-US" altLang="zh-CN" sz="2800" dirty="0">
              <a:solidFill>
                <a:srgbClr val="000000"/>
              </a:solidFill>
              <a:latin typeface="楷体" panose="02010609060101010101" pitchFamily="49" charset="-122"/>
              <a:ea typeface="楷体" panose="02010609060101010101" pitchFamily="49" charset="-122"/>
            </a:endParaRPr>
          </a:p>
        </p:txBody>
      </p:sp>
      <p:sp>
        <p:nvSpPr>
          <p:cNvPr id="62" name="圆角矩形 61"/>
          <p:cNvSpPr/>
          <p:nvPr/>
        </p:nvSpPr>
        <p:spPr>
          <a:xfrm>
            <a:off x="609602" y="2841434"/>
            <a:ext cx="10998356" cy="807133"/>
          </a:xfrm>
          <a:prstGeom prst="roundRect">
            <a:avLst/>
          </a:prstGeom>
          <a:solidFill>
            <a:schemeClr val="accent6">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800" dirty="0">
                <a:solidFill>
                  <a:srgbClr val="000000"/>
                </a:solidFill>
                <a:latin typeface="楷体" panose="02010609060101010101" pitchFamily="49" charset="-122"/>
                <a:ea typeface="楷体" panose="02010609060101010101" pitchFamily="49" charset="-122"/>
              </a:rPr>
              <a:t>奖励都是即时的，怎么优化一个长期的过程？（长期目标）</a:t>
            </a:r>
            <a:endParaRPr lang="en-US" altLang="zh-CN" sz="2800" dirty="0">
              <a:solidFill>
                <a:srgbClr val="000000"/>
              </a:solidFill>
              <a:latin typeface="楷体" panose="02010609060101010101" pitchFamily="49" charset="-122"/>
              <a:ea typeface="楷体" panose="02010609060101010101" pitchFamily="49" charset="-122"/>
            </a:endParaRPr>
          </a:p>
        </p:txBody>
      </p:sp>
      <p:sp>
        <p:nvSpPr>
          <p:cNvPr id="8" name="圆角矩形 7"/>
          <p:cNvSpPr/>
          <p:nvPr/>
        </p:nvSpPr>
        <p:spPr>
          <a:xfrm>
            <a:off x="609601" y="3791760"/>
            <a:ext cx="10998356" cy="807133"/>
          </a:xfrm>
          <a:prstGeom prst="roundRect">
            <a:avLst/>
          </a:prstGeom>
          <a:solidFill>
            <a:schemeClr val="accent6">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800" dirty="0">
                <a:solidFill>
                  <a:srgbClr val="000000"/>
                </a:solidFill>
                <a:latin typeface="楷体" panose="02010609060101010101" pitchFamily="49" charset="-122"/>
                <a:ea typeface="楷体" panose="02010609060101010101" pitchFamily="49" charset="-122"/>
              </a:rPr>
              <a:t>选择让长期收益最大化的决策执行那些动作</a:t>
            </a:r>
            <a:endParaRPr lang="en-US" altLang="zh-CN" sz="2800" dirty="0">
              <a:solidFill>
                <a:srgbClr val="000000"/>
              </a:solidFill>
              <a:latin typeface="楷体" panose="02010609060101010101" pitchFamily="49" charset="-122"/>
              <a:ea typeface="楷体" panose="02010609060101010101" pitchFamily="49" charset="-122"/>
            </a:endParaRPr>
          </a:p>
        </p:txBody>
      </p:sp>
      <p:sp>
        <p:nvSpPr>
          <p:cNvPr id="9" name="圆角矩形 8"/>
          <p:cNvSpPr/>
          <p:nvPr/>
        </p:nvSpPr>
        <p:spPr>
          <a:xfrm>
            <a:off x="609601" y="4833224"/>
            <a:ext cx="10998356" cy="680472"/>
          </a:xfrm>
          <a:prstGeom prst="roundRect">
            <a:avLst/>
          </a:prstGeom>
          <a:solidFill>
            <a:schemeClr val="accent1">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800" dirty="0">
                <a:solidFill>
                  <a:srgbClr val="000000"/>
                </a:solidFill>
                <a:latin typeface="楷体" panose="02010609060101010101" pitchFamily="49" charset="-122"/>
                <a:ea typeface="楷体" panose="02010609060101010101" pitchFamily="49" charset="-122"/>
              </a:rPr>
              <a:t>怎么才能找到最大的长期收益呢？计算期望！怎么计算？</a:t>
            </a:r>
            <a:endParaRPr lang="en-US" altLang="zh-CN" sz="2800" dirty="0">
              <a:solidFill>
                <a:srgbClr val="000000"/>
              </a:solidFill>
              <a:latin typeface="楷体" panose="02010609060101010101" pitchFamily="49" charset="-122"/>
              <a:ea typeface="楷体" panose="02010609060101010101" pitchFamily="49" charset="-122"/>
            </a:endParaRPr>
          </a:p>
        </p:txBody>
      </p:sp>
      <p:sp>
        <p:nvSpPr>
          <p:cNvPr id="11" name="圆角矩形 10"/>
          <p:cNvSpPr/>
          <p:nvPr/>
        </p:nvSpPr>
        <p:spPr>
          <a:xfrm>
            <a:off x="609600" y="5607642"/>
            <a:ext cx="10998356" cy="680472"/>
          </a:xfrm>
          <a:prstGeom prst="roundRect">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800" dirty="0">
                <a:solidFill>
                  <a:srgbClr val="000000"/>
                </a:solidFill>
                <a:latin typeface="楷体" panose="02010609060101010101" pitchFamily="49" charset="-122"/>
                <a:ea typeface="楷体" panose="02010609060101010101" pitchFamily="49" charset="-122"/>
              </a:rPr>
              <a:t>用贝尔曼方程递归计算，环环相扣，迭代计算！</a:t>
            </a:r>
            <a:endParaRPr lang="en-US" altLang="zh-CN" sz="2800" dirty="0">
              <a:solidFill>
                <a:srgbClr val="0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8793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1" grpId="0" animBg="1"/>
      <p:bldP spid="62" grpId="0" animBg="1"/>
      <p:bldP spid="8" grpId="0" animBg="1"/>
      <p:bldP spid="9"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CA9EB-ED71-4335-8594-A5A75B7C6F3D}"/>
              </a:ext>
            </a:extLst>
          </p:cNvPr>
          <p:cNvSpPr>
            <a:spLocks noGrp="1"/>
          </p:cNvSpPr>
          <p:nvPr>
            <p:ph type="title"/>
          </p:nvPr>
        </p:nvSpPr>
        <p:spPr/>
        <p:txBody>
          <a:bodyPr>
            <a:normAutofit/>
          </a:bodyPr>
          <a:lstStyle/>
          <a:p>
            <a:r>
              <a:rPr lang="en-US" altLang="zh-CN" dirty="0" err="1">
                <a:latin typeface="+mn-ea"/>
                <a:ea typeface="+mn-ea"/>
              </a:rPr>
              <a:t>Sarsa</a:t>
            </a:r>
            <a:r>
              <a:rPr lang="en-US" altLang="zh-CN" dirty="0">
                <a:latin typeface="+mn-ea"/>
                <a:ea typeface="+mn-ea"/>
              </a:rPr>
              <a:t>:</a:t>
            </a:r>
            <a:r>
              <a:rPr lang="zh-CN" altLang="en-US" dirty="0"/>
              <a:t>策略同轨的</a:t>
            </a:r>
            <a:r>
              <a:rPr lang="en-US" altLang="zh-CN" dirty="0">
                <a:latin typeface="+mn-ea"/>
                <a:ea typeface="+mn-ea"/>
              </a:rPr>
              <a:t>TD</a:t>
            </a:r>
            <a:r>
              <a:rPr lang="zh-CN" altLang="en-US" dirty="0">
                <a:latin typeface="+mn-ea"/>
                <a:ea typeface="+mn-ea"/>
              </a:rPr>
              <a:t>控制</a:t>
            </a:r>
          </a:p>
        </p:txBody>
      </p:sp>
      <p:sp>
        <p:nvSpPr>
          <p:cNvPr id="3" name="灯片编号占位符 2"/>
          <p:cNvSpPr>
            <a:spLocks noGrp="1"/>
          </p:cNvSpPr>
          <p:nvPr>
            <p:ph type="sldNum" sz="quarter" idx="4"/>
          </p:nvPr>
        </p:nvSpPr>
        <p:spPr/>
        <p:txBody>
          <a:bodyPr/>
          <a:lstStyle/>
          <a:p>
            <a:r>
              <a:rPr lang="zh-CN" altLang="en-US"/>
              <a:t>第</a:t>
            </a:r>
            <a:fld id="{A7EB049D-2BDA-4100-846B-C83E7A7D8094}" type="slidenum">
              <a:rPr lang="zh-CN" altLang="en-US" smtClean="0"/>
              <a:pPr/>
              <a:t>40</a:t>
            </a:fld>
            <a:r>
              <a:rPr lang="zh-CN" altLang="en-US"/>
              <a:t>页</a:t>
            </a:r>
            <a:endParaRPr lang="zh-CN" altLang="en-US" dirty="0"/>
          </a:p>
        </p:txBody>
      </p:sp>
      <p:sp>
        <p:nvSpPr>
          <p:cNvPr id="6" name="内容占位符 5">
            <a:extLst>
              <a:ext uri="{FF2B5EF4-FFF2-40B4-BE49-F238E27FC236}">
                <a16:creationId xmlns:a16="http://schemas.microsoft.com/office/drawing/2014/main" id="{4463B214-73E0-4F5D-8443-DED8C80848E7}"/>
              </a:ext>
            </a:extLst>
          </p:cNvPr>
          <p:cNvSpPr>
            <a:spLocks noGrp="1"/>
          </p:cNvSpPr>
          <p:nvPr>
            <p:ph sz="quarter" idx="4294967295"/>
          </p:nvPr>
        </p:nvSpPr>
        <p:spPr>
          <a:xfrm>
            <a:off x="481780" y="1219200"/>
            <a:ext cx="10491019" cy="4937125"/>
          </a:xfrm>
        </p:spPr>
        <p:txBody>
          <a:bodyPr>
            <a:normAutofit/>
          </a:bodyPr>
          <a:lstStyle/>
          <a:p>
            <a:pPr marL="0" indent="0">
              <a:buNone/>
            </a:pPr>
            <a:r>
              <a:rPr lang="zh-CN" altLang="en-US" sz="2400" b="1" dirty="0"/>
              <a:t>五元组：</a:t>
            </a:r>
            <a:r>
              <a:rPr lang="en-US" altLang="zh-CN" sz="2400" b="1" dirty="0"/>
              <a:t>(</a:t>
            </a:r>
            <a:r>
              <a:rPr lang="en-US" altLang="zh-CN" sz="2400" b="1" i="1" dirty="0"/>
              <a:t>S</a:t>
            </a:r>
            <a:r>
              <a:rPr lang="en-US" altLang="zh-CN" sz="2400" b="1" i="1" baseline="-25000" dirty="0"/>
              <a:t>t</a:t>
            </a:r>
            <a:r>
              <a:rPr lang="zh-CN" altLang="en-US" sz="2400" b="1" i="1" dirty="0"/>
              <a:t>，</a:t>
            </a:r>
            <a:r>
              <a:rPr lang="en-US" altLang="zh-CN" sz="2400" b="1" i="1" dirty="0"/>
              <a:t> A</a:t>
            </a:r>
            <a:r>
              <a:rPr lang="en-US" altLang="zh-CN" sz="2400" b="1" i="1" baseline="-25000" dirty="0"/>
              <a:t>t</a:t>
            </a:r>
            <a:r>
              <a:rPr lang="zh-CN" altLang="en-US" sz="2400" b="1" i="1" dirty="0"/>
              <a:t>，</a:t>
            </a:r>
            <a:r>
              <a:rPr lang="en-US" altLang="zh-CN" sz="2400" b="1" i="1" dirty="0"/>
              <a:t> </a:t>
            </a:r>
            <a:r>
              <a:rPr lang="en-US" altLang="zh-CN" sz="2400" b="1" i="1" dirty="0" err="1"/>
              <a:t>R</a:t>
            </a:r>
            <a:r>
              <a:rPr lang="en-US" altLang="zh-CN" sz="2400" b="1" i="1" baseline="-25000" dirty="0" err="1"/>
              <a:t>t</a:t>
            </a:r>
            <a:r>
              <a:rPr lang="en-US" altLang="zh-CN" sz="2400" b="1" i="1" baseline="-25000" dirty="0"/>
              <a:t> + 1</a:t>
            </a:r>
            <a:r>
              <a:rPr lang="zh-CN" altLang="en-US" sz="2400" b="1" i="1" dirty="0"/>
              <a:t>，</a:t>
            </a:r>
            <a:r>
              <a:rPr lang="en-US" altLang="zh-CN" sz="2400" b="1" i="1" dirty="0"/>
              <a:t> S</a:t>
            </a:r>
            <a:r>
              <a:rPr lang="en-US" altLang="zh-CN" sz="2400" b="1" i="1" baseline="-25000" dirty="0"/>
              <a:t>t + 1 </a:t>
            </a:r>
            <a:r>
              <a:rPr lang="zh-CN" altLang="en-US" sz="2400" b="1" i="1" dirty="0"/>
              <a:t>，</a:t>
            </a:r>
            <a:r>
              <a:rPr lang="en-US" altLang="zh-CN" sz="2400" b="1" i="1" dirty="0"/>
              <a:t> A</a:t>
            </a:r>
            <a:r>
              <a:rPr lang="en-US" altLang="zh-CN" sz="2400" b="1" i="1" baseline="-25000" dirty="0"/>
              <a:t>t + 1</a:t>
            </a:r>
            <a:r>
              <a:rPr lang="en-US" altLang="zh-CN" sz="2400" b="1" dirty="0"/>
              <a:t>)</a:t>
            </a:r>
          </a:p>
          <a:p>
            <a:pPr marL="0" indent="0">
              <a:buNone/>
            </a:pPr>
            <a:endParaRPr lang="en-US" altLang="zh-CN" sz="2400" b="1" dirty="0"/>
          </a:p>
          <a:p>
            <a:pPr marL="0" indent="0">
              <a:buNone/>
            </a:pPr>
            <a:r>
              <a:rPr lang="zh-CN" altLang="en-US" sz="2400" b="1" dirty="0"/>
              <a:t>算法名：</a:t>
            </a:r>
            <a:r>
              <a:rPr lang="en-US" altLang="zh-CN" sz="2400" b="1" dirty="0"/>
              <a:t>SARSA</a:t>
            </a:r>
            <a:endParaRPr lang="zh-CN" altLang="en-US" sz="2400" b="1" dirty="0"/>
          </a:p>
          <a:p>
            <a:pPr marL="0" indent="0">
              <a:buNone/>
            </a:pPr>
            <a:endParaRPr lang="en-US" altLang="zh-CN" sz="1800" b="1" dirty="0">
              <a:latin typeface="Cambria Math" panose="02040503050406030204" pitchFamily="18" charset="0"/>
              <a:ea typeface="等线" panose="02010600030101010101" pitchFamily="2" charset="-122"/>
              <a:cs typeface="Times New Roman" panose="02020603050405020304" pitchFamily="18" charset="0"/>
            </a:endParaRPr>
          </a:p>
          <a:p>
            <a:pPr marL="0" indent="0">
              <a:buNone/>
            </a:pPr>
            <a:endParaRPr lang="en-US" altLang="zh-CN" sz="1800" b="1" dirty="0">
              <a:latin typeface="Cambria Math" panose="02040503050406030204" pitchFamily="18" charset="0"/>
              <a:ea typeface="等线" panose="02010600030101010101" pitchFamily="2" charset="-122"/>
              <a:cs typeface="Times New Roman" panose="02020603050405020304" pitchFamily="18" charset="0"/>
            </a:endParaRPr>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p:txBody>
      </p:sp>
      <p:pic>
        <p:nvPicPr>
          <p:cNvPr id="7" name="图片 6">
            <a:extLst>
              <a:ext uri="{FF2B5EF4-FFF2-40B4-BE49-F238E27FC236}">
                <a16:creationId xmlns:a16="http://schemas.microsoft.com/office/drawing/2014/main" id="{BF3AF894-66FA-4C8A-B6F7-DED4100EBDE8}"/>
              </a:ext>
            </a:extLst>
          </p:cNvPr>
          <p:cNvPicPr>
            <a:picLocks noChangeAspect="1"/>
          </p:cNvPicPr>
          <p:nvPr/>
        </p:nvPicPr>
        <p:blipFill>
          <a:blip r:embed="rId3"/>
          <a:stretch>
            <a:fillRect/>
          </a:stretch>
        </p:blipFill>
        <p:spPr>
          <a:xfrm>
            <a:off x="2297155" y="2644696"/>
            <a:ext cx="7954151" cy="733205"/>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1866380" y="5581418"/>
                <a:ext cx="77661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𝑄</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𝑆</m:t>
                          </m:r>
                          <m:r>
                            <a:rPr lang="en-US" altLang="zh-CN" sz="2400" i="1" baseline="-25000">
                              <a:latin typeface="Cambria Math" panose="02040503050406030204" pitchFamily="18" charset="0"/>
                            </a:rPr>
                            <m:t>𝑡</m:t>
                          </m:r>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𝑡</m:t>
                              </m:r>
                            </m:sub>
                          </m:sSub>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𝑄</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𝑆</m:t>
                          </m:r>
                          <m:r>
                            <a:rPr lang="en-US" altLang="zh-CN" sz="2400" i="1" baseline="-25000">
                              <a:latin typeface="Cambria Math" panose="02040503050406030204" pitchFamily="18" charset="0"/>
                            </a:rPr>
                            <m:t>𝑡</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𝑡</m:t>
                              </m:r>
                            </m:sub>
                          </m:sSub>
                        </m:e>
                      </m:d>
                      <m:r>
                        <a:rPr lang="en-US" altLang="zh-CN" sz="2400" i="1">
                          <a:latin typeface="Cambria Math" panose="02040503050406030204" pitchFamily="18" charset="0"/>
                        </a:rPr>
                        <m:t>+</m:t>
                      </m:r>
                      <m:r>
                        <a:rPr lang="zh-CN" altLang="en-US" sz="2400" i="1">
                          <a:latin typeface="Cambria Math" panose="02040503050406030204" pitchFamily="18" charset="0"/>
                        </a:rPr>
                        <m:t>𝛼</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zh-CN" altLang="en-US" sz="2400" i="1">
                          <a:latin typeface="Cambria Math" panose="02040503050406030204" pitchFamily="18" charset="0"/>
                        </a:rPr>
                        <m:t>𝛾</m:t>
                      </m:r>
                      <m:func>
                        <m:funcPr>
                          <m:ctrlPr>
                            <a:rPr lang="en-US" altLang="zh-CN" sz="2400" i="1">
                              <a:latin typeface="Cambria Math" panose="02040503050406030204" pitchFamily="18" charset="0"/>
                            </a:rPr>
                          </m:ctrlPr>
                        </m:funcPr>
                        <m:fName>
                          <m:r>
                            <a:rPr lang="en-US" altLang="zh-CN" sz="2400" i="1">
                              <a:latin typeface="Cambria Math" panose="02040503050406030204" pitchFamily="18" charset="0"/>
                            </a:rPr>
                            <m:t>𝑄</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𝑡</m:t>
                                  </m:r>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𝑎</m:t>
                              </m:r>
                            </m:e>
                          </m:d>
                        </m:fName>
                        <m:e>
                          <m:r>
                            <a:rPr lang="en-US" altLang="zh-CN" sz="2400" i="1">
                              <a:latin typeface="Cambria Math" panose="02040503050406030204" pitchFamily="18" charset="0"/>
                            </a:rPr>
                            <m:t>−</m:t>
                          </m:r>
                          <m:r>
                            <a:rPr lang="en-US" altLang="zh-CN" sz="2400" i="1">
                              <a:latin typeface="Cambria Math" panose="02040503050406030204" pitchFamily="18" charset="0"/>
                            </a:rPr>
                            <m:t>𝑄</m:t>
                          </m:r>
                          <m:r>
                            <a:rPr lang="en-US" altLang="zh-CN" sz="2400" i="1">
                              <a:latin typeface="Cambria Math" panose="02040503050406030204" pitchFamily="18" charset="0"/>
                            </a:rPr>
                            <m:t>(</m:t>
                          </m:r>
                        </m:e>
                      </m:func>
                      <m:r>
                        <a:rPr lang="en-US" altLang="zh-CN" sz="2400" i="1">
                          <a:latin typeface="Cambria Math" panose="02040503050406030204" pitchFamily="18" charset="0"/>
                        </a:rPr>
                        <m:t>𝑆</m:t>
                      </m:r>
                      <m:r>
                        <a:rPr lang="en-US" altLang="zh-CN" sz="2400" i="1" baseline="-25000">
                          <a:latin typeface="Cambria Math" panose="02040503050406030204" pitchFamily="18" charset="0"/>
                        </a:rPr>
                        <m:t>𝑡</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1866380" y="5581418"/>
                <a:ext cx="7766165" cy="461665"/>
              </a:xfrm>
              <a:prstGeom prst="rect">
                <a:avLst/>
              </a:prstGeom>
              <a:blipFill>
                <a:blip r:embed="rId4"/>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3929271" y="4134975"/>
                <a:ext cx="4333455" cy="7116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a:latin typeface="Cambria Math" panose="02040503050406030204" pitchFamily="18" charset="0"/>
                            </a:rPr>
                          </m:ctrlPr>
                        </m:sSubPr>
                        <m:e>
                          <m:sSub>
                            <m:sSubPr>
                              <m:ctrlPr>
                                <a:rPr lang="en-US" altLang="zh-CN" sz="2800" b="1" i="1">
                                  <a:latin typeface="Cambria Math" panose="02040503050406030204" pitchFamily="18" charset="0"/>
                                </a:rPr>
                              </m:ctrlPr>
                            </m:sSubPr>
                            <m:e>
                              <m:r>
                                <a:rPr lang="zh-CN" altLang="en-US" sz="2800" b="1" i="1">
                                  <a:latin typeface="Cambria Math" panose="02040503050406030204" pitchFamily="18" charset="0"/>
                                </a:rPr>
                                <m:t>𝒗</m:t>
                              </m:r>
                            </m:e>
                            <m:sub>
                              <m:r>
                                <a:rPr lang="zh-CN" altLang="en-US" sz="2800" b="1" i="1">
                                  <a:solidFill>
                                    <a:srgbClr val="00B0F0"/>
                                  </a:solidFill>
                                  <a:latin typeface="Cambria Math" panose="02040503050406030204" pitchFamily="18" charset="0"/>
                                </a:rPr>
                                <m:t>∗</m:t>
                              </m:r>
                            </m:sub>
                          </m:sSub>
                          <m:d>
                            <m:dPr>
                              <m:ctrlPr>
                                <a:rPr lang="zh-CN" altLang="en-US" sz="2800" b="1" i="1">
                                  <a:solidFill>
                                    <a:srgbClr val="00B0F0"/>
                                  </a:solidFill>
                                  <a:latin typeface="Cambria Math" panose="02040503050406030204" pitchFamily="18" charset="0"/>
                                </a:rPr>
                              </m:ctrlPr>
                            </m:dPr>
                            <m:e>
                              <m:r>
                                <a:rPr lang="zh-CN" altLang="en-US" sz="2800" b="1" i="1">
                                  <a:solidFill>
                                    <a:srgbClr val="FF0000"/>
                                  </a:solidFill>
                                  <a:latin typeface="Cambria Math" panose="02040503050406030204" pitchFamily="18" charset="0"/>
                                </a:rPr>
                                <m:t>𝒔</m:t>
                              </m:r>
                            </m:e>
                          </m:d>
                          <m:r>
                            <a:rPr lang="en-US" altLang="zh-CN" sz="2800" b="1">
                              <a:solidFill>
                                <a:srgbClr val="FF0000"/>
                              </a:solidFill>
                              <a:latin typeface="Cambria Math" panose="02040503050406030204" pitchFamily="18" charset="0"/>
                            </a:rPr>
                            <m:t> </m:t>
                          </m:r>
                          <m:r>
                            <a:rPr lang="zh-CN" altLang="en-US" sz="2800" b="1">
                              <a:solidFill>
                                <a:srgbClr val="00B0F0"/>
                              </a:solidFill>
                              <a:latin typeface="Cambria Math" panose="02040503050406030204" pitchFamily="18" charset="0"/>
                            </a:rPr>
                            <m:t>=</m:t>
                          </m:r>
                          <m:limLow>
                            <m:limLowPr>
                              <m:ctrlPr>
                                <a:rPr lang="zh-CN" altLang="en-US" sz="2800" b="1" i="1">
                                  <a:solidFill>
                                    <a:srgbClr val="FF0000"/>
                                  </a:solidFill>
                                  <a:latin typeface="Cambria Math" panose="02040503050406030204" pitchFamily="18" charset="0"/>
                                </a:rPr>
                              </m:ctrlPr>
                            </m:limLowPr>
                            <m:e>
                              <m:r>
                                <a:rPr lang="zh-CN" altLang="en-US" sz="2800" b="1">
                                  <a:solidFill>
                                    <a:srgbClr val="FF0000"/>
                                  </a:solidFill>
                                  <a:latin typeface="Cambria Math" panose="02040503050406030204" pitchFamily="18" charset="0"/>
                                </a:rPr>
                                <m:t>𝐦𝐚𝐱</m:t>
                              </m:r>
                            </m:e>
                            <m:lim>
                              <m:r>
                                <a:rPr lang="en-US" altLang="zh-CN" sz="2800" b="1" i="1">
                                  <a:solidFill>
                                    <a:srgbClr val="FF0000"/>
                                  </a:solidFill>
                                  <a:latin typeface="Cambria Math" panose="02040503050406030204" pitchFamily="18" charset="0"/>
                                </a:rPr>
                                <m:t>𝒂</m:t>
                              </m:r>
                              <m:r>
                                <a:rPr lang="en-US" altLang="zh-CN" sz="2800" b="1" i="1">
                                  <a:solidFill>
                                    <a:srgbClr val="FF0000"/>
                                  </a:solidFill>
                                  <a:latin typeface="Cambria Math" panose="02040503050406030204" pitchFamily="18" charset="0"/>
                                  <a:ea typeface="Cambria Math" panose="02040503050406030204" pitchFamily="18" charset="0"/>
                                </a:rPr>
                                <m:t>∈</m:t>
                              </m:r>
                              <m:r>
                                <a:rPr lang="zh-CN" altLang="en-US" sz="2800" b="1" i="1">
                                  <a:solidFill>
                                    <a:srgbClr val="FF0000"/>
                                  </a:solidFill>
                                  <a:latin typeface="Cambria Math" panose="02040503050406030204" pitchFamily="18" charset="0"/>
                                  <a:ea typeface="Cambria Math" panose="02040503050406030204" pitchFamily="18" charset="0"/>
                                </a:rPr>
                                <m:t>𝓐</m:t>
                              </m:r>
                              <m:r>
                                <a:rPr lang="en-US" altLang="zh-CN" sz="2800" b="1" i="1">
                                  <a:solidFill>
                                    <a:srgbClr val="FF0000"/>
                                  </a:solidFill>
                                  <a:latin typeface="Cambria Math" panose="02040503050406030204" pitchFamily="18" charset="0"/>
                                  <a:ea typeface="Cambria Math" panose="02040503050406030204" pitchFamily="18" charset="0"/>
                                </a:rPr>
                                <m:t>(</m:t>
                              </m:r>
                              <m:r>
                                <a:rPr lang="en-US" altLang="zh-CN" sz="2800" b="1" i="1">
                                  <a:solidFill>
                                    <a:srgbClr val="FF0000"/>
                                  </a:solidFill>
                                  <a:latin typeface="Cambria Math" panose="02040503050406030204" pitchFamily="18" charset="0"/>
                                  <a:ea typeface="Cambria Math" panose="02040503050406030204" pitchFamily="18" charset="0"/>
                                </a:rPr>
                                <m:t>𝒔</m:t>
                              </m:r>
                              <m:r>
                                <a:rPr lang="en-US" altLang="zh-CN" sz="2800" b="1" i="1">
                                  <a:solidFill>
                                    <a:srgbClr val="FF0000"/>
                                  </a:solidFill>
                                  <a:latin typeface="Cambria Math" panose="02040503050406030204" pitchFamily="18" charset="0"/>
                                  <a:ea typeface="Cambria Math" panose="02040503050406030204" pitchFamily="18" charset="0"/>
                                </a:rPr>
                                <m:t>)</m:t>
                              </m:r>
                            </m:lim>
                          </m:limLow>
                          <m:r>
                            <a:rPr lang="en-US" altLang="zh-CN" sz="2800" b="1" i="1">
                              <a:latin typeface="Cambria Math" panose="02040503050406030204" pitchFamily="18" charset="0"/>
                            </a:rPr>
                            <m:t>𝒒</m:t>
                          </m:r>
                        </m:e>
                        <m:sub>
                          <m:r>
                            <a:rPr lang="zh-CN" altLang="en-US" sz="2800" b="1" i="1">
                              <a:solidFill>
                                <a:srgbClr val="00B0F0"/>
                              </a:solidFill>
                              <a:latin typeface="Cambria Math" panose="02040503050406030204" pitchFamily="18" charset="0"/>
                            </a:rPr>
                            <m:t>𝝅</m:t>
                          </m:r>
                          <m:r>
                            <a:rPr lang="zh-CN" altLang="en-US" sz="2800" b="1" i="1">
                              <a:solidFill>
                                <a:srgbClr val="00B0F0"/>
                              </a:solidFill>
                              <a:latin typeface="Cambria Math" panose="02040503050406030204" pitchFamily="18" charset="0"/>
                            </a:rPr>
                            <m:t>∗</m:t>
                          </m:r>
                        </m:sub>
                      </m:sSub>
                      <m:r>
                        <a:rPr lang="zh-CN" altLang="en-US" sz="2800" b="1">
                          <a:latin typeface="Cambria Math" panose="02040503050406030204" pitchFamily="18" charset="0"/>
                        </a:rPr>
                        <m:t>(</m:t>
                      </m:r>
                      <m:r>
                        <a:rPr lang="en-US" altLang="zh-CN" sz="2800" b="1" i="1">
                          <a:solidFill>
                            <a:srgbClr val="FF0000"/>
                          </a:solidFill>
                          <a:latin typeface="Cambria Math" panose="02040503050406030204" pitchFamily="18" charset="0"/>
                        </a:rPr>
                        <m:t>𝒔</m:t>
                      </m:r>
                      <m:r>
                        <a:rPr lang="en-US" altLang="zh-CN" sz="2800" b="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rPr>
                        <m:t>𝒂</m:t>
                      </m:r>
                      <m:r>
                        <a:rPr lang="zh-CN" altLang="en-US" sz="2800" b="1">
                          <a:latin typeface="Cambria Math" panose="02040503050406030204" pitchFamily="18" charset="0"/>
                        </a:rPr>
                        <m:t>)</m:t>
                      </m:r>
                    </m:oMath>
                  </m:oMathPara>
                </a14:m>
                <a:endParaRPr lang="zh-CN" altLang="en-US" sz="2800" dirty="0"/>
              </a:p>
            </p:txBody>
          </p:sp>
        </mc:Choice>
        <mc:Fallback xmlns="">
          <p:sp>
            <p:nvSpPr>
              <p:cNvPr id="4" name="矩形 3"/>
              <p:cNvSpPr>
                <a:spLocks noRot="1" noChangeAspect="1" noMove="1" noResize="1" noEditPoints="1" noAdjustHandles="1" noChangeArrowheads="1" noChangeShapeType="1" noTextEdit="1"/>
              </p:cNvSpPr>
              <p:nvPr/>
            </p:nvSpPr>
            <p:spPr>
              <a:xfrm>
                <a:off x="3929271" y="4134975"/>
                <a:ext cx="4333455" cy="711670"/>
              </a:xfrm>
              <a:prstGeom prst="rect">
                <a:avLst/>
              </a:prstGeom>
              <a:blipFill>
                <a:blip r:embed="rId5"/>
                <a:stretch>
                  <a:fillRect/>
                </a:stretch>
              </a:blipFill>
            </p:spPr>
            <p:txBody>
              <a:bodyPr/>
              <a:lstStyle/>
              <a:p>
                <a:r>
                  <a:rPr lang="zh-CN" altLang="en-US">
                    <a:noFill/>
                  </a:rPr>
                  <a:t> </a:t>
                </a:r>
              </a:p>
            </p:txBody>
          </p:sp>
        </mc:Fallback>
      </mc:AlternateContent>
      <p:grpSp>
        <p:nvGrpSpPr>
          <p:cNvPr id="15" name="组合 14"/>
          <p:cNvGrpSpPr/>
          <p:nvPr/>
        </p:nvGrpSpPr>
        <p:grpSpPr>
          <a:xfrm>
            <a:off x="1872740" y="5972294"/>
            <a:ext cx="7827787" cy="369332"/>
            <a:chOff x="1872740" y="5972294"/>
            <a:chExt cx="7827787" cy="369332"/>
          </a:xfrm>
        </p:grpSpPr>
        <p:sp>
          <p:nvSpPr>
            <p:cNvPr id="11" name="文本框 10"/>
            <p:cNvSpPr txBox="1"/>
            <p:nvPr/>
          </p:nvSpPr>
          <p:spPr>
            <a:xfrm>
              <a:off x="3659017" y="5972294"/>
              <a:ext cx="1415143" cy="369332"/>
            </a:xfrm>
            <a:prstGeom prst="rect">
              <a:avLst/>
            </a:prstGeom>
            <a:noFill/>
          </p:spPr>
          <p:txBody>
            <a:bodyPr wrap="square" rtlCol="0">
              <a:spAutoFit/>
            </a:bodyPr>
            <a:lstStyle/>
            <a:p>
              <a:r>
                <a:rPr lang="zh-CN" altLang="en-US" dirty="0">
                  <a:solidFill>
                    <a:srgbClr val="FF0000"/>
                  </a:solidFill>
                </a:rPr>
                <a:t>第</a:t>
              </a:r>
              <a:r>
                <a:rPr lang="en-US" altLang="zh-CN" dirty="0">
                  <a:solidFill>
                    <a:srgbClr val="FF0000"/>
                  </a:solidFill>
                </a:rPr>
                <a:t>k</a:t>
              </a:r>
              <a:r>
                <a:rPr lang="zh-CN" altLang="en-US" dirty="0">
                  <a:solidFill>
                    <a:srgbClr val="FF0000"/>
                  </a:solidFill>
                </a:rPr>
                <a:t>次结果</a:t>
              </a:r>
            </a:p>
          </p:txBody>
        </p:sp>
        <p:sp>
          <p:nvSpPr>
            <p:cNvPr id="12" name="文本框 11"/>
            <p:cNvSpPr txBox="1"/>
            <p:nvPr/>
          </p:nvSpPr>
          <p:spPr>
            <a:xfrm>
              <a:off x="8285384" y="5972294"/>
              <a:ext cx="1415143" cy="369332"/>
            </a:xfrm>
            <a:prstGeom prst="rect">
              <a:avLst/>
            </a:prstGeom>
            <a:noFill/>
          </p:spPr>
          <p:txBody>
            <a:bodyPr wrap="square" rtlCol="0">
              <a:spAutoFit/>
            </a:bodyPr>
            <a:lstStyle/>
            <a:p>
              <a:r>
                <a:rPr lang="zh-CN" altLang="en-US" dirty="0">
                  <a:solidFill>
                    <a:srgbClr val="FF0000"/>
                  </a:solidFill>
                </a:rPr>
                <a:t>第</a:t>
              </a:r>
              <a:r>
                <a:rPr lang="en-US" altLang="zh-CN" dirty="0">
                  <a:solidFill>
                    <a:srgbClr val="FF0000"/>
                  </a:solidFill>
                </a:rPr>
                <a:t>k</a:t>
              </a:r>
              <a:r>
                <a:rPr lang="zh-CN" altLang="en-US" dirty="0">
                  <a:solidFill>
                    <a:srgbClr val="FF0000"/>
                  </a:solidFill>
                </a:rPr>
                <a:t>次结果</a:t>
              </a:r>
            </a:p>
          </p:txBody>
        </p:sp>
        <p:sp>
          <p:nvSpPr>
            <p:cNvPr id="13" name="文本框 12"/>
            <p:cNvSpPr txBox="1"/>
            <p:nvPr/>
          </p:nvSpPr>
          <p:spPr>
            <a:xfrm>
              <a:off x="6612984" y="5972294"/>
              <a:ext cx="1415143" cy="369332"/>
            </a:xfrm>
            <a:prstGeom prst="rect">
              <a:avLst/>
            </a:prstGeom>
            <a:noFill/>
          </p:spPr>
          <p:txBody>
            <a:bodyPr wrap="square" rtlCol="0">
              <a:spAutoFit/>
            </a:bodyPr>
            <a:lstStyle/>
            <a:p>
              <a:r>
                <a:rPr lang="zh-CN" altLang="en-US" dirty="0">
                  <a:solidFill>
                    <a:srgbClr val="FF0000"/>
                  </a:solidFill>
                </a:rPr>
                <a:t>第</a:t>
              </a:r>
              <a:r>
                <a:rPr lang="en-US" altLang="zh-CN" dirty="0">
                  <a:solidFill>
                    <a:srgbClr val="FF0000"/>
                  </a:solidFill>
                </a:rPr>
                <a:t>k</a:t>
              </a:r>
              <a:r>
                <a:rPr lang="zh-CN" altLang="en-US" dirty="0">
                  <a:solidFill>
                    <a:srgbClr val="FF0000"/>
                  </a:solidFill>
                </a:rPr>
                <a:t>次结果</a:t>
              </a:r>
            </a:p>
          </p:txBody>
        </p:sp>
        <p:sp>
          <p:nvSpPr>
            <p:cNvPr id="14" name="文本框 13"/>
            <p:cNvSpPr txBox="1"/>
            <p:nvPr/>
          </p:nvSpPr>
          <p:spPr>
            <a:xfrm>
              <a:off x="1872740" y="5972294"/>
              <a:ext cx="1707096" cy="369332"/>
            </a:xfrm>
            <a:prstGeom prst="rect">
              <a:avLst/>
            </a:prstGeom>
            <a:noFill/>
          </p:spPr>
          <p:txBody>
            <a:bodyPr wrap="square" rtlCol="0">
              <a:spAutoFit/>
            </a:bodyPr>
            <a:lstStyle/>
            <a:p>
              <a:r>
                <a:rPr lang="zh-CN" altLang="en-US" dirty="0">
                  <a:solidFill>
                    <a:srgbClr val="FF0000"/>
                  </a:solidFill>
                </a:rPr>
                <a:t>第</a:t>
              </a:r>
              <a:r>
                <a:rPr lang="en-US" altLang="zh-CN" dirty="0">
                  <a:solidFill>
                    <a:srgbClr val="FF0000"/>
                  </a:solidFill>
                </a:rPr>
                <a:t>k+1</a:t>
              </a:r>
              <a:r>
                <a:rPr lang="zh-CN" altLang="en-US" dirty="0">
                  <a:solidFill>
                    <a:srgbClr val="FF0000"/>
                  </a:solidFill>
                </a:rPr>
                <a:t>次结果</a:t>
              </a:r>
            </a:p>
          </p:txBody>
        </p:sp>
      </p:grpSp>
    </p:spTree>
    <p:extLst>
      <p:ext uri="{BB962C8B-B14F-4D97-AF65-F5344CB8AC3E}">
        <p14:creationId xmlns:p14="http://schemas.microsoft.com/office/powerpoint/2010/main" val="348806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策略同轨的</a:t>
            </a:r>
            <a:r>
              <a:rPr lang="en-US" altLang="zh-CN" dirty="0"/>
              <a:t>TD</a:t>
            </a:r>
            <a:r>
              <a:rPr lang="zh-CN" altLang="en-US" dirty="0"/>
              <a:t>强化学习算法：同轨</a:t>
            </a:r>
            <a:r>
              <a:rPr lang="en-US" altLang="zh-CN" dirty="0" err="1"/>
              <a:t>Sarsa</a:t>
            </a:r>
            <a:endParaRPr lang="zh-CN" altLang="en-US" dirty="0"/>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41</a:t>
            </a:fld>
            <a:r>
              <a:rPr lang="zh-CN" altLang="en-US"/>
              <a:t>页</a:t>
            </a:r>
            <a:endParaRPr lang="zh-CN" altLang="en-US" dirty="0"/>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nvGraphicFramePr>
            <p:xfrm>
              <a:off x="651489" y="1099458"/>
              <a:ext cx="10123006" cy="5071357"/>
            </p:xfrm>
            <a:graphic>
              <a:graphicData uri="http://schemas.openxmlformats.org/drawingml/2006/table">
                <a:tbl>
                  <a:tblPr firstRow="1" firstCol="1" bandRow="1"/>
                  <a:tblGrid>
                    <a:gridCol w="10123006">
                      <a:extLst>
                        <a:ext uri="{9D8B030D-6E8A-4147-A177-3AD203B41FA5}">
                          <a16:colId xmlns:a16="http://schemas.microsoft.com/office/drawing/2014/main" val="2322554924"/>
                        </a:ext>
                      </a:extLst>
                    </a:gridCol>
                  </a:tblGrid>
                  <a:tr h="438397">
                    <a:tc>
                      <a:txBody>
                        <a:bodyPr/>
                        <a:lstStyle/>
                        <a:p>
                          <a:pPr marL="571500" indent="-571500" algn="just">
                            <a:lnSpc>
                              <a:spcPts val="1575"/>
                            </a:lnSpc>
                            <a:spcAft>
                              <a:spcPts val="0"/>
                            </a:spcAft>
                            <a:buFont typeface="Arial" panose="020B0604020202020204" pitchFamily="34" charset="0"/>
                            <a:buChar char="•"/>
                          </a:pPr>
                          <a:r>
                            <a:rPr lang="en-US" altLang="zh-CN" sz="2800" b="1" kern="100" dirty="0" err="1">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Sarsa</a:t>
                          </a:r>
                          <a:r>
                            <a:rPr lang="zh-CN" altLang="en-US"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强化学习算法 </a:t>
                          </a:r>
                          <a:r>
                            <a:rPr lang="en-US" altLang="zh-CN"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找到</a:t>
                          </a:r>
                          <a:r>
                            <a:rPr lang="en-US" altLang="zh-CN"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Q ≈ q*)</a:t>
                          </a:r>
                          <a:endParaRPr lang="zh-CN" altLang="en-US"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AFF"/>
                        </a:solidFill>
                      </a:tcPr>
                    </a:tc>
                    <a:extLst>
                      <a:ext uri="{0D108BD9-81ED-4DB2-BD59-A6C34878D82A}">
                        <a16:rowId xmlns:a16="http://schemas.microsoft.com/office/drawing/2014/main" val="1047603562"/>
                      </a:ext>
                    </a:extLst>
                  </a:tr>
                  <a:tr h="4606900">
                    <a:tc>
                      <a:txBody>
                        <a:bodyPr/>
                        <a:lstStyle/>
                        <a:p>
                          <a:pPr algn="just">
                            <a:lnSpc>
                              <a:spcPct val="100000"/>
                            </a:lnSpc>
                            <a:spcAft>
                              <a:spcPts val="0"/>
                            </a:spcAft>
                          </a:pPr>
                          <a14:m>
                            <m:oMath xmlns:m="http://schemas.openxmlformats.org/officeDocument/2006/math">
                              <m:r>
                                <a:rPr lang="en-US" sz="2800"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2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2800"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en-US" sz="2800"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𝓢</m:t>
                              </m:r>
                            </m:oMath>
                          </a14:m>
                          <a:r>
                            <a:rPr 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800" b="0" i="0" kern="10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2800" i="1" kern="100"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28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sz="28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2800" i="1" kern="100">
                                  <a:effectLst/>
                                  <a:latin typeface="Cambria Math" panose="02040503050406030204" pitchFamily="18" charset="0"/>
                                  <a:ea typeface="宋体" panose="02010600030101010101" pitchFamily="2" charset="-122"/>
                                  <a:cs typeface="Times New Roman" panose="02020603050405020304" pitchFamily="18" charset="0"/>
                                </a:rPr>
                                <m:t>𝒜</m:t>
                              </m:r>
                              <m:r>
                                <a:rPr lang="en-US" sz="28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2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sz="2800"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en-US" sz="280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zh-CN" altLang="en-US" sz="2800" i="1" kern="100" smtClean="0">
                                  <a:effectLst/>
                                  <a:latin typeface="Cambria Math" panose="02040503050406030204" pitchFamily="18" charset="0"/>
                                  <a:ea typeface="宋体" panose="02010600030101010101" pitchFamily="2" charset="-122"/>
                                  <a:cs typeface="Times New Roman" panose="02020603050405020304" pitchFamily="18" charset="0"/>
                                </a:rPr>
                                <m:t>把</m:t>
                              </m:r>
                              <m: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t>𝑄</m:t>
                              </m:r>
                              <m: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zh-CN" altLang="en-US" sz="2800" i="1" kern="100" smtClean="0">
                                  <a:effectLst/>
                                  <a:latin typeface="Cambria Math" panose="02040503050406030204" pitchFamily="18" charset="0"/>
                                  <a:ea typeface="宋体" panose="02010600030101010101" pitchFamily="2" charset="-122"/>
                                  <a:cs typeface="Times New Roman" panose="02020603050405020304" pitchFamily="18" charset="0"/>
                                </a:rPr>
                                <m:t>初始化为</m:t>
                              </m:r>
                            </m:oMath>
                          </a14:m>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随机值</a:t>
                          </a:r>
                          <a14:m>
                            <m:oMath xmlns:m="http://schemas.openxmlformats.org/officeDocument/2006/math">
                              <m:r>
                                <a:rPr lang="zh-CN" altLang="en-US" sz="2800" i="1" kern="100" dirty="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t>𝑄</m:t>
                              </m:r>
                              <m:d>
                                <m:dPr>
                                  <m:ctrlP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zh-CN" altLang="en-US" sz="2800" i="1" kern="100" smtClean="0">
                                      <a:effectLst/>
                                      <a:latin typeface="Cambria Math" panose="02040503050406030204" pitchFamily="18" charset="0"/>
                                      <a:ea typeface="宋体" panose="02010600030101010101" pitchFamily="2" charset="-122"/>
                                      <a:cs typeface="Times New Roman" panose="02020603050405020304" pitchFamily="18" charset="0"/>
                                    </a:rPr>
                                    <m:t>终止态</m:t>
                                  </m:r>
                                  <m:r>
                                    <m:rPr>
                                      <m:sty m:val="p"/>
                                    </m:rP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t>s</m:t>
                                  </m:r>
                                  <m: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t>,⦁</m:t>
                                  </m:r>
                                </m:e>
                              </m:d>
                              <m:r>
                                <a:rPr lang="en-US" altLang="zh-CN" sz="2800" b="0" i="1" kern="100" smtClean="0">
                                  <a:effectLst/>
                                  <a:latin typeface="Cambria Math" panose="02040503050406030204" pitchFamily="18" charset="0"/>
                                  <a:ea typeface="宋体" panose="02010600030101010101" pitchFamily="2" charset="-122"/>
                                  <a:cs typeface="Times New Roman" panose="02020603050405020304" pitchFamily="18" charset="0"/>
                                </a:rPr>
                                <m:t>=0</m:t>
                              </m:r>
                            </m:oMath>
                          </a14:m>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2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800" b="1" kern="100" dirty="0">
                              <a:effectLst/>
                              <a:latin typeface="Times New Roman" panose="02020603050405020304" pitchFamily="18" charset="0"/>
                              <a:ea typeface="宋体" panose="02010600030101010101" pitchFamily="2" charset="-122"/>
                              <a:cs typeface="Times New Roman" panose="02020603050405020304" pitchFamily="18" charset="0"/>
                            </a:rPr>
                            <a:t>f</a:t>
                          </a: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or</a:t>
                          </a:r>
                          <a:r>
                            <a:rPr lang="en-US" sz="2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每一个动作序列幕</a:t>
                          </a:r>
                          <a:r>
                            <a:rPr 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2800" kern="100" dirty="0">
                              <a:effectLst/>
                              <a:latin typeface="Times New Roman" panose="02020603050405020304" pitchFamily="18" charset="0"/>
                              <a:ea typeface="宋体" panose="02010600030101010101" pitchFamily="2" charset="-122"/>
                              <a:cs typeface="Times New Roman" panose="02020603050405020304" pitchFamily="18" charset="0"/>
                            </a:rPr>
                            <a:t>    (a) </a:t>
                          </a:r>
                          <a14:m>
                            <m:oMath xmlns:m="http://schemas.openxmlformats.org/officeDocument/2006/math">
                              <m:r>
                                <a:rPr lang="zh-CN" altLang="en-US" sz="2800" i="1" kern="100" smtClean="0">
                                  <a:effectLst/>
                                  <a:latin typeface="Cambria Math" panose="02040503050406030204" pitchFamily="18" charset="0"/>
                                  <a:ea typeface="宋体" panose="02010600030101010101" pitchFamily="2" charset="-122"/>
                                  <a:cs typeface="Times New Roman" panose="02020603050405020304" pitchFamily="18" charset="0"/>
                                </a:rPr>
                                <m:t>初始化</m:t>
                              </m:r>
                              <m:r>
                                <m:rPr>
                                  <m:sty m:val="p"/>
                                </m:rPr>
                                <a:rPr lang="en-US" altLang="zh-CN" sz="2800" kern="100" smtClean="0">
                                  <a:effectLst/>
                                  <a:latin typeface="Cambria Math" panose="02040503050406030204" pitchFamily="18" charset="0"/>
                                  <a:ea typeface="宋体" panose="02010600030101010101" pitchFamily="2" charset="-122"/>
                                  <a:cs typeface="Times New Roman" panose="02020603050405020304" pitchFamily="18" charset="0"/>
                                </a:rPr>
                                <m:t>S</m:t>
                              </m:r>
                            </m:oMath>
                          </a14:m>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2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从</a:t>
                          </a:r>
                          <a14:m>
                            <m:oMath xmlns:m="http://schemas.openxmlformats.org/officeDocument/2006/math">
                              <m:r>
                                <m:rPr>
                                  <m:sty m:val="p"/>
                                </m:rPr>
                                <a:rPr lang="en-US" altLang="zh-CN" sz="2800" kern="100" smtClean="0">
                                  <a:effectLst/>
                                  <a:latin typeface="Cambria Math" panose="02040503050406030204" pitchFamily="18" charset="0"/>
                                  <a:ea typeface="宋体" panose="02010600030101010101" pitchFamily="2" charset="-122"/>
                                  <a:cs typeface="Times New Roman" panose="02020603050405020304" pitchFamily="18" charset="0"/>
                                </a:rPr>
                                <m:t>S</m:t>
                              </m:r>
                              <m:r>
                                <a:rPr lang="zh-CN" altLang="en-US" sz="2800" i="1" kern="100" smtClean="0">
                                  <a:effectLst/>
                                  <a:latin typeface="Cambria Math" panose="02040503050406030204" pitchFamily="18" charset="0"/>
                                  <a:ea typeface="宋体" panose="02010600030101010101" pitchFamily="2" charset="-122"/>
                                  <a:cs typeface="Times New Roman" panose="02020603050405020304" pitchFamily="18" charset="0"/>
                                </a:rPr>
                                <m:t>中</m:t>
                              </m:r>
                            </m:oMath>
                          </a14:m>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选择</a:t>
                          </a:r>
                          <a14:m>
                            <m:oMath xmlns:m="http://schemas.openxmlformats.org/officeDocument/2006/math">
                              <m:r>
                                <a:rPr lang="en-US" altLang="zh-CN" sz="2800" b="0" i="1" kern="100" smtClean="0">
                                  <a:effectLst/>
                                  <a:latin typeface="Cambria Math" panose="02040503050406030204" pitchFamily="18" charset="0"/>
                                  <a:ea typeface="宋体" panose="02010600030101010101" pitchFamily="2" charset="-122"/>
                                  <a:cs typeface="Times New Roman" panose="02020603050405020304" pitchFamily="18" charset="0"/>
                                </a:rPr>
                                <m:t>𝐴</m:t>
                              </m:r>
                              <m:r>
                                <a:rPr lang="zh-CN" altLang="en-US" sz="2800" b="0" i="1" kern="100" smtClean="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（使用</a:t>
                          </a:r>
                          <a14:m>
                            <m:oMath xmlns:m="http://schemas.openxmlformats.org/officeDocument/2006/math">
                              <m:r>
                                <a:rPr lang="zh-CN" altLang="en-US" sz="2800" i="1" kern="100" dirty="0" smtClean="0">
                                  <a:effectLst/>
                                  <a:latin typeface="Cambria Math" panose="02040503050406030204" pitchFamily="18" charset="0"/>
                                  <a:ea typeface="宋体" panose="02010600030101010101" pitchFamily="2" charset="-122"/>
                                  <a:cs typeface="Times New Roman" panose="02020603050405020304" pitchFamily="18" charset="0"/>
                                </a:rPr>
                                <m:t>基于</m:t>
                              </m:r>
                              <m:r>
                                <m:rPr>
                                  <m:sty m:val="p"/>
                                </m:rPr>
                                <a:rPr lang="en-US" altLang="zh-CN" sz="2800" i="1" kern="100" dirty="0" smtClean="0">
                                  <a:effectLst/>
                                  <a:latin typeface="Cambria Math" panose="02040503050406030204" pitchFamily="18" charset="0"/>
                                  <a:ea typeface="宋体" panose="02010600030101010101" pitchFamily="2" charset="-122"/>
                                  <a:cs typeface="Times New Roman" panose="02020603050405020304" pitchFamily="18" charset="0"/>
                                </a:rPr>
                                <m:t>Q</m:t>
                              </m:r>
                            </m:oMath>
                          </a14:m>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的策略，如：</a:t>
                          </a:r>
                          <a:r>
                            <a:rPr lang="el-GR"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ϵ</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-greedy</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2800" kern="100" dirty="0">
                              <a:effectLst/>
                              <a:latin typeface="Times New Roman" panose="02020603050405020304" pitchFamily="18" charset="0"/>
                              <a:ea typeface="宋体" panose="02010600030101010101" pitchFamily="2" charset="-122"/>
                              <a:cs typeface="Times New Roman" panose="02020603050405020304" pitchFamily="18" charset="0"/>
                            </a:rPr>
                            <a:t>    (b) </a:t>
                          </a: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repeat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（在动作序列幕中的每一步）</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100000"/>
                            </a:lnSpc>
                            <a:spcAft>
                              <a:spcPts val="0"/>
                            </a:spcAft>
                          </a:pP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kern="100" baseline="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zh-CN" altLang="en-US" sz="2800" b="0" i="1" kern="100" baseline="0" dirty="0" smtClean="0">
                                  <a:effectLst/>
                                  <a:latin typeface="Cambria Math" panose="02040503050406030204" pitchFamily="18" charset="0"/>
                                  <a:ea typeface="宋体" panose="02010600030101010101" pitchFamily="2" charset="-122"/>
                                  <a:cs typeface="Times New Roman" panose="02020603050405020304" pitchFamily="18" charset="0"/>
                                </a:rPr>
                                <m:t>执行</m:t>
                              </m:r>
                              <m:r>
                                <a:rPr lang="en-US" altLang="zh-CN" sz="2800" b="0" i="1" kern="100" smtClean="0">
                                  <a:effectLst/>
                                  <a:latin typeface="Cambria Math" panose="02040503050406030204" pitchFamily="18" charset="0"/>
                                  <a:ea typeface="宋体" panose="02010600030101010101" pitchFamily="2" charset="-122"/>
                                  <a:cs typeface="Times New Roman" panose="02020603050405020304" pitchFamily="18" charset="0"/>
                                </a:rPr>
                                <m:t>𝐴</m:t>
                              </m:r>
                            </m:oMath>
                          </a14:m>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，观察</a:t>
                          </a:r>
                          <a14:m>
                            <m:oMath xmlns:m="http://schemas.openxmlformats.org/officeDocument/2006/math">
                              <m:r>
                                <a:rPr lang="zh-CN" altLang="en-US" sz="2800" i="1" kern="100" dirty="0" smtClean="0">
                                  <a:effectLst/>
                                  <a:latin typeface="Cambria Math" panose="02040503050406030204" pitchFamily="18" charset="0"/>
                                </a:rPr>
                                <m:t>𝑅</m:t>
                              </m:r>
                              <m:r>
                                <a:rPr lang="en-US" altLang="zh-CN" sz="2800" i="0" kern="100" dirty="0">
                                  <a:effectLst/>
                                  <a:latin typeface="Cambria Math" panose="02040503050406030204" pitchFamily="18" charset="0"/>
                                </a:rPr>
                                <m:t>,</m:t>
                              </m:r>
                              <m:sSup>
                                <m:sSupPr>
                                  <m:ctrlPr>
                                    <a:rPr lang="zh-CN" altLang="en-US" sz="2800" i="1" kern="100" dirty="0">
                                      <a:solidFill>
                                        <a:srgbClr val="836967"/>
                                      </a:solidFill>
                                      <a:effectLst/>
                                      <a:latin typeface="Cambria Math" panose="02040503050406030204" pitchFamily="18" charset="0"/>
                                    </a:rPr>
                                  </m:ctrlPr>
                                </m:sSupPr>
                                <m:e>
                                  <m:r>
                                    <a:rPr lang="zh-CN" altLang="en-US" sz="2800" i="1" kern="100" dirty="0">
                                      <a:effectLst/>
                                      <a:latin typeface="Cambria Math" panose="02040503050406030204" pitchFamily="18" charset="0"/>
                                    </a:rPr>
                                    <m:t>𝑆</m:t>
                                  </m:r>
                                </m:e>
                                <m:sup>
                                  <m:r>
                                    <a:rPr lang="en-US" altLang="zh-CN" sz="2800" i="0" kern="100" dirty="0">
                                      <a:effectLst/>
                                      <a:latin typeface="Cambria Math" panose="02040503050406030204" pitchFamily="18" charset="0"/>
                                    </a:rPr>
                                    <m:t>′</m:t>
                                  </m:r>
                                </m:sup>
                              </m:sSup>
                            </m:oMath>
                          </a14:m>
                          <a:endParaRPr lang="en-US" altLang="zh-CN" sz="2800" kern="100" dirty="0">
                            <a:effectLst/>
                            <a:latin typeface="Times New Roman" panose="02020603050405020304" pitchFamily="18" charset="0"/>
                          </a:endParaRPr>
                        </a:p>
                        <a:p>
                          <a:pPr marL="0" marR="0" lvl="0" indent="266700" algn="just" defTabSz="914400" rtl="0" eaLnBrk="1" fontAlgn="auto" latinLnBrk="0" hangingPunct="1">
                            <a:lnSpc>
                              <a:spcPct val="100000"/>
                            </a:lnSpc>
                            <a:spcBef>
                              <a:spcPts val="0"/>
                            </a:spcBef>
                            <a:spcAft>
                              <a:spcPts val="0"/>
                            </a:spcAft>
                            <a:buClrTx/>
                            <a:buSzTx/>
                            <a:buFontTx/>
                            <a:buNone/>
                            <a:tabLst/>
                            <a:defRPr/>
                          </a:pP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        从</a:t>
                          </a:r>
                          <a14:m>
                            <m:oMath xmlns:m="http://schemas.openxmlformats.org/officeDocument/2006/math">
                              <m:sSup>
                                <m:sSupPr>
                                  <m:ctrlPr>
                                    <a:rPr lang="zh-CN" altLang="en-US" sz="2800" i="1" kern="100" dirty="0" smtClean="0">
                                      <a:solidFill>
                                        <a:srgbClr val="836967"/>
                                      </a:solidFill>
                                      <a:effectLst/>
                                      <a:latin typeface="Cambria Math" panose="02040503050406030204" pitchFamily="18" charset="0"/>
                                    </a:rPr>
                                  </m:ctrlPr>
                                </m:sSupPr>
                                <m:e>
                                  <m:r>
                                    <a:rPr lang="zh-CN" altLang="en-US" sz="2800" i="1" kern="100" dirty="0">
                                      <a:effectLst/>
                                      <a:latin typeface="Cambria Math" panose="02040503050406030204" pitchFamily="18" charset="0"/>
                                    </a:rPr>
                                    <m:t>𝑆</m:t>
                                  </m:r>
                                </m:e>
                                <m:sup>
                                  <m:r>
                                    <a:rPr lang="en-US" altLang="zh-CN" sz="2800" i="0" kern="100" dirty="0">
                                      <a:effectLst/>
                                      <a:latin typeface="Cambria Math" panose="02040503050406030204" pitchFamily="18" charset="0"/>
                                    </a:rPr>
                                    <m:t>′</m:t>
                                  </m:r>
                                </m:sup>
                              </m:sSup>
                              <m:r>
                                <a:rPr lang="zh-CN" altLang="en-US" sz="2800" i="1" kern="100" smtClean="0">
                                  <a:effectLst/>
                                  <a:latin typeface="Cambria Math" panose="02040503050406030204" pitchFamily="18" charset="0"/>
                                  <a:ea typeface="宋体" panose="02010600030101010101" pitchFamily="2" charset="-122"/>
                                  <a:cs typeface="Times New Roman" panose="02020603050405020304" pitchFamily="18" charset="0"/>
                                </a:rPr>
                                <m:t>中</m:t>
                              </m:r>
                            </m:oMath>
                          </a14:m>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选择</a:t>
                          </a:r>
                          <a14:m>
                            <m:oMath xmlns:m="http://schemas.openxmlformats.org/officeDocument/2006/math">
                              <m:sSup>
                                <m:sSupPr>
                                  <m:ctrlPr>
                                    <a:rPr lang="zh-CN" altLang="en-US" sz="2800" b="0" i="1" kern="100" smtClean="0">
                                      <a:solidFill>
                                        <a:srgbClr val="836967"/>
                                      </a:solidFill>
                                      <a:effectLst/>
                                      <a:latin typeface="Cambria Math" panose="02040503050406030204" pitchFamily="18" charset="0"/>
                                    </a:rPr>
                                  </m:ctrlPr>
                                </m:sSupPr>
                                <m:e>
                                  <m:r>
                                    <a:rPr lang="zh-CN" altLang="en-US" sz="2800" b="0" i="1" kern="100" smtClean="0">
                                      <a:effectLst/>
                                      <a:latin typeface="Cambria Math" panose="02040503050406030204" pitchFamily="18" charset="0"/>
                                    </a:rPr>
                                    <m:t>𝐴</m:t>
                                  </m:r>
                                </m:e>
                                <m:sup>
                                  <m:r>
                                    <a:rPr lang="zh-CN" altLang="en-US" sz="2800" b="0" i="1" kern="100" smtClean="0">
                                      <a:effectLst/>
                                      <a:latin typeface="Cambria Math" panose="02040503050406030204" pitchFamily="18" charset="0"/>
                                    </a:rPr>
                                    <m:t>′</m:t>
                                  </m:r>
                                </m:sup>
                              </m:sSup>
                            </m:oMath>
                          </a14:m>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（仍使用同样的基于</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Q</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的策略）</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00000"/>
                            </a:lnSpc>
                            <a:spcAft>
                              <a:spcPts val="0"/>
                            </a:spcAft>
                          </a:pPr>
                          <a:r>
                            <a:rPr lang="en-US" sz="28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sz="2800" i="1" kern="100">
                                  <a:effectLst/>
                                  <a:latin typeface="Cambria Math" panose="02040503050406030204" pitchFamily="18" charset="0"/>
                                  <a:ea typeface="宋体" panose="02010600030101010101" pitchFamily="2" charset="-122"/>
                                  <a:cs typeface="Times New Roman" panose="02020603050405020304" pitchFamily="18" charset="0"/>
                                </a:rPr>
                                <m:t>𝑄</m:t>
                              </m:r>
                              <m:d>
                                <m:dPr>
                                  <m:ctrlPr>
                                    <a:rPr lang="en-US" sz="2800" i="1" kern="100">
                                      <a:effectLst/>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2800" kern="100" smtClean="0">
                                      <a:effectLst/>
                                      <a:latin typeface="Cambria Math" panose="02040503050406030204" pitchFamily="18" charset="0"/>
                                      <a:ea typeface="宋体" panose="02010600030101010101" pitchFamily="2" charset="-122"/>
                                      <a:cs typeface="Times New Roman" panose="02020603050405020304" pitchFamily="18" charset="0"/>
                                    </a:rPr>
                                    <m:t>S</m:t>
                                  </m:r>
                                  <m:r>
                                    <a:rPr lang="en-US" sz="2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b="0" i="1" kern="100" smtClean="0">
                                      <a:effectLst/>
                                      <a:latin typeface="Cambria Math" panose="02040503050406030204" pitchFamily="18" charset="0"/>
                                      <a:ea typeface="宋体" panose="02010600030101010101" pitchFamily="2" charset="-122"/>
                                      <a:cs typeface="Times New Roman" panose="02020603050405020304" pitchFamily="18" charset="0"/>
                                    </a:rPr>
                                    <m:t>𝐴</m:t>
                                  </m:r>
                                </m:e>
                              </m:d>
                              <m:r>
                                <a:rPr lang="en-US" sz="2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t>𝑄</m:t>
                              </m:r>
                              <m:d>
                                <m:dPr>
                                  <m:ctrlP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2800" kern="100" smtClean="0">
                                      <a:effectLst/>
                                      <a:latin typeface="Cambria Math" panose="02040503050406030204" pitchFamily="18" charset="0"/>
                                      <a:ea typeface="宋体" panose="02010600030101010101" pitchFamily="2" charset="-122"/>
                                      <a:cs typeface="Times New Roman" panose="02020603050405020304" pitchFamily="18" charset="0"/>
                                    </a:rPr>
                                    <m:t>S</m:t>
                                  </m:r>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800" b="0" i="1" kern="100" smtClean="0">
                                      <a:effectLst/>
                                      <a:latin typeface="Cambria Math" panose="02040503050406030204" pitchFamily="18" charset="0"/>
                                      <a:ea typeface="宋体" panose="02010600030101010101" pitchFamily="2" charset="-122"/>
                                      <a:cs typeface="Times New Roman" panose="02020603050405020304" pitchFamily="18" charset="0"/>
                                    </a:rPr>
                                    <m:t>𝐴</m:t>
                                  </m:r>
                                </m:e>
                              </m:d>
                              <m:r>
                                <a:rPr lang="en-US" altLang="zh-CN" sz="2800" i="1"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en-US" sz="2800" i="1" smtClean="0">
                                  <a:latin typeface="Cambria Math" panose="02040503050406030204" pitchFamily="18" charset="0"/>
                                </a:rPr>
                                <m:t>𝛼</m:t>
                              </m:r>
                              <m:d>
                                <m:dPr>
                                  <m:begChr m:val="["/>
                                  <m:endChr m:val="]"/>
                                  <m:ctrlPr>
                                    <a:rPr lang="en-US" altLang="zh-CN" sz="2800" i="1">
                                      <a:latin typeface="Cambria Math" panose="02040503050406030204" pitchFamily="18" charset="0"/>
                                    </a:rPr>
                                  </m:ctrlPr>
                                </m:dPr>
                                <m:e>
                                  <m:r>
                                    <a:rPr lang="en-US" altLang="zh-CN" sz="2800" i="1" smtClean="0">
                                      <a:latin typeface="Cambria Math" panose="02040503050406030204" pitchFamily="18" charset="0"/>
                                    </a:rPr>
                                    <m:t>𝑅</m:t>
                                  </m:r>
                                  <m:r>
                                    <a:rPr lang="en-US" altLang="zh-CN" sz="2800" i="1">
                                      <a:latin typeface="Cambria Math" panose="02040503050406030204" pitchFamily="18" charset="0"/>
                                    </a:rPr>
                                    <m:t>+</m:t>
                                  </m:r>
                                  <m:r>
                                    <a:rPr lang="zh-CN" altLang="en-US" sz="2800" i="1">
                                      <a:latin typeface="Cambria Math" panose="02040503050406030204" pitchFamily="18" charset="0"/>
                                    </a:rPr>
                                    <m:t>𝛾</m:t>
                                  </m:r>
                                  <m:r>
                                    <a:rPr lang="en-US" altLang="zh-CN" sz="2800" i="1" smtClean="0">
                                      <a:latin typeface="Cambria Math" panose="02040503050406030204" pitchFamily="18" charset="0"/>
                                    </a:rPr>
                                    <m:t>𝑄</m:t>
                                  </m:r>
                                  <m:d>
                                    <m:dPr>
                                      <m:ctrlPr>
                                        <a:rPr lang="en-US" altLang="zh-CN" sz="2800" i="1">
                                          <a:solidFill>
                                            <a:srgbClr val="836967"/>
                                          </a:solidFill>
                                          <a:latin typeface="Cambria Math" panose="02040503050406030204" pitchFamily="18" charset="0"/>
                                        </a:rPr>
                                      </m:ctrlPr>
                                    </m:dPr>
                                    <m:e>
                                      <m:sSup>
                                        <m:sSupPr>
                                          <m:ctrlPr>
                                            <a:rPr lang="en-US" altLang="zh-CN" sz="2800" i="1">
                                              <a:solidFill>
                                                <a:srgbClr val="836967"/>
                                              </a:solidFill>
                                              <a:latin typeface="Cambria Math" panose="02040503050406030204" pitchFamily="18" charset="0"/>
                                            </a:rPr>
                                          </m:ctrlPr>
                                        </m:sSupPr>
                                        <m:e>
                                          <m:r>
                                            <a:rPr lang="en-US" altLang="zh-CN" sz="2800" i="1">
                                              <a:latin typeface="Cambria Math" panose="02040503050406030204" pitchFamily="18" charset="0"/>
                                            </a:rPr>
                                            <m:t>𝑆</m:t>
                                          </m:r>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sSup>
                                        <m:sSupPr>
                                          <m:ctrlPr>
                                            <a:rPr lang="en-US" altLang="zh-CN" sz="2800" i="1">
                                              <a:solidFill>
                                                <a:srgbClr val="836967"/>
                                              </a:solidFill>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m:t>
                                          </m:r>
                                        </m:sup>
                                      </m:sSup>
                                    </m:e>
                                  </m:d>
                                  <m:r>
                                    <a:rPr lang="en-US" altLang="zh-CN" sz="2800" i="1">
                                      <a:latin typeface="Cambria Math" panose="02040503050406030204" pitchFamily="18" charset="0"/>
                                    </a:rPr>
                                    <m:t>—</m:t>
                                  </m:r>
                                  <m:r>
                                    <a:rPr lang="en-US" altLang="zh-CN" sz="2800" i="1" smtClean="0">
                                      <a:latin typeface="Cambria Math" panose="02040503050406030204" pitchFamily="18" charset="0"/>
                                    </a:rPr>
                                    <m:t>𝑄</m:t>
                                  </m:r>
                                  <m:d>
                                    <m:dPr>
                                      <m:ctrlPr>
                                        <a:rPr lang="en-US" altLang="zh-CN" sz="2800" i="1">
                                          <a:solidFill>
                                            <a:srgbClr val="836967"/>
                                          </a:solidFill>
                                          <a:latin typeface="Cambria Math" panose="02040503050406030204" pitchFamily="18" charset="0"/>
                                        </a:rPr>
                                      </m:ctrlPr>
                                    </m:dPr>
                                    <m:e>
                                      <m:r>
                                        <a:rPr lang="en-US" altLang="zh-CN" sz="2800" i="1">
                                          <a:latin typeface="Cambria Math" panose="02040503050406030204" pitchFamily="18" charset="0"/>
                                        </a:rPr>
                                        <m:t>𝑆</m:t>
                                      </m:r>
                                      <m:r>
                                        <a:rPr lang="en-US" altLang="zh-CN" sz="2800" i="1">
                                          <a:latin typeface="Cambria Math" panose="02040503050406030204" pitchFamily="18" charset="0"/>
                                        </a:rPr>
                                        <m:t>,</m:t>
                                      </m:r>
                                      <m:r>
                                        <a:rPr lang="en-US" altLang="zh-CN" sz="2800" i="1">
                                          <a:latin typeface="Cambria Math" panose="02040503050406030204" pitchFamily="18" charset="0"/>
                                        </a:rPr>
                                        <m:t>𝐴</m:t>
                                      </m:r>
                                    </m:e>
                                  </m:d>
                                </m:e>
                              </m:d>
                            </m:oMath>
                          </a14:m>
                          <a:endParaRPr lang="en-US" altLang="zh-CN" sz="2800" dirty="0">
                            <a:latin typeface="Times New Roman" panose="02020603050405020304" pitchFamily="18" charset="0"/>
                          </a:endParaRPr>
                        </a:p>
                        <a:p>
                          <a:pPr indent="266700" algn="just">
                            <a:lnSpc>
                              <a:spcPct val="100000"/>
                            </a:lnSpc>
                            <a:spcAft>
                              <a:spcPts val="0"/>
                            </a:spcAft>
                          </a:pP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sz="2800" kern="100" smtClean="0">
                                  <a:effectLst/>
                                  <a:latin typeface="Cambria Math" panose="02040503050406030204" pitchFamily="18" charset="0"/>
                                  <a:ea typeface="宋体" panose="02010600030101010101" pitchFamily="2" charset="-122"/>
                                  <a:cs typeface="Times New Roman" panose="02020603050405020304" pitchFamily="18" charset="0"/>
                                </a:rPr>
                                <m:t>S</m:t>
                              </m:r>
                              <m: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en-US" sz="2800" i="1" kern="100" dirty="0" smtClean="0">
                                      <a:solidFill>
                                        <a:srgbClr val="836967"/>
                                      </a:solidFill>
                                      <a:effectLst/>
                                      <a:latin typeface="Cambria Math" panose="02040503050406030204" pitchFamily="18" charset="0"/>
                                    </a:rPr>
                                  </m:ctrlPr>
                                </m:sSupPr>
                                <m:e>
                                  <m:r>
                                    <a:rPr lang="zh-CN" altLang="en-US" sz="2800" i="1" kern="100" dirty="0">
                                      <a:effectLst/>
                                      <a:latin typeface="Cambria Math" panose="02040503050406030204" pitchFamily="18" charset="0"/>
                                    </a:rPr>
                                    <m:t>𝑆</m:t>
                                  </m:r>
                                </m:e>
                                <m:sup>
                                  <m:r>
                                    <a:rPr lang="en-US" altLang="zh-CN" sz="2800" i="0" kern="100" dirty="0">
                                      <a:effectLst/>
                                      <a:latin typeface="Cambria Math" panose="02040503050406030204" pitchFamily="18" charset="0"/>
                                    </a:rPr>
                                    <m:t>′</m:t>
                                  </m:r>
                                </m:sup>
                              </m:sSup>
                              <m:r>
                                <a:rPr lang="en-US" altLang="zh-CN" sz="2800" b="0" i="0" kern="100" dirty="0" smtClean="0">
                                  <a:effectLst/>
                                  <a:latin typeface="Cambria Math" panose="02040503050406030204" pitchFamily="18" charset="0"/>
                                </a:rPr>
                                <m:t>;</m:t>
                              </m:r>
                              <m:r>
                                <a:rPr lang="en-US" altLang="zh-CN" sz="2800" b="0" i="1" kern="100" smtClean="0">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2800" kern="100" smtClea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en-US" sz="2800" b="0" i="1" kern="100" smtClean="0">
                                      <a:solidFill>
                                        <a:srgbClr val="836967"/>
                                      </a:solidFill>
                                      <a:effectLst/>
                                      <a:latin typeface="Cambria Math" panose="02040503050406030204" pitchFamily="18" charset="0"/>
                                    </a:rPr>
                                  </m:ctrlPr>
                                </m:sSupPr>
                                <m:e>
                                  <m:r>
                                    <a:rPr lang="zh-CN" altLang="en-US" sz="2800" b="0" i="1" kern="100" smtClean="0">
                                      <a:effectLst/>
                                      <a:latin typeface="Cambria Math" panose="02040503050406030204" pitchFamily="18" charset="0"/>
                                    </a:rPr>
                                    <m:t>𝐴</m:t>
                                  </m:r>
                                </m:e>
                                <m:sup>
                                  <m:r>
                                    <a:rPr lang="zh-CN" altLang="en-US" sz="2800" b="0" i="1" kern="100" smtClean="0">
                                      <a:effectLst/>
                                      <a:latin typeface="Cambria Math" panose="02040503050406030204" pitchFamily="18" charset="0"/>
                                    </a:rPr>
                                    <m:t>′</m:t>
                                  </m:r>
                                </m:sup>
                              </m:sSup>
                              <m:r>
                                <a:rPr lang="en-US" altLang="zh-CN" sz="2800" b="0" i="1" kern="100" smtClean="0">
                                  <a:effectLst/>
                                  <a:latin typeface="Cambria Math" panose="02040503050406030204" pitchFamily="18" charset="0"/>
                                </a:rPr>
                                <m:t>;</m:t>
                              </m:r>
                            </m:oMath>
                          </a14:m>
                          <a:endParaRPr lang="en-US" altLang="zh-CN" sz="2800" b="0" kern="100" dirty="0">
                            <a:effectLst/>
                            <a:latin typeface="Times New Roman" panose="02020603050405020304" pitchFamily="18" charset="0"/>
                          </a:endParaRPr>
                        </a:p>
                        <a:p>
                          <a:pPr indent="266700" algn="just">
                            <a:lnSpc>
                              <a:spcPct val="100000"/>
                            </a:lnSpc>
                            <a:spcAft>
                              <a:spcPts val="0"/>
                            </a:spcAft>
                          </a:pP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u</a:t>
                          </a:r>
                          <a14:m>
                            <m:oMath xmlns:m="http://schemas.openxmlformats.org/officeDocument/2006/math">
                              <m:r>
                                <a:rPr lang="en-US" altLang="zh-CN" sz="2800" b="1" i="0" kern="100" smtClean="0">
                                  <a:effectLst/>
                                  <a:latin typeface="Cambria Math" panose="02040503050406030204" pitchFamily="18" charset="0"/>
                                  <a:ea typeface="宋体" panose="02010600030101010101" pitchFamily="2" charset="-122"/>
                                  <a:cs typeface="Times New Roman" panose="02020603050405020304" pitchFamily="18" charset="0"/>
                                </a:rPr>
                                <m:t>𝐧𝐭𝐢𝐥</m:t>
                              </m:r>
                              <m:r>
                                <a:rPr lang="en-US" altLang="zh-CN" sz="2800" b="0" i="0"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800" i="1" kern="100" smtClean="0">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2800" b="0" i="0" kern="100" smtClean="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是终止态</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just" defTabSz="914400" rtl="0" eaLnBrk="1" fontAlgn="auto" latinLnBrk="0" hangingPunct="1">
                            <a:lnSpc>
                              <a:spcPct val="100000"/>
                            </a:lnSpc>
                            <a:spcBef>
                              <a:spcPts val="0"/>
                            </a:spcBef>
                            <a:spcAft>
                              <a:spcPts val="0"/>
                            </a:spcAft>
                            <a:buClrTx/>
                            <a:buSzTx/>
                            <a:buFontTx/>
                            <a:buNone/>
                            <a:tabLst/>
                            <a:defRPr/>
                          </a:pPr>
                          <a:endParaRPr lang="en-US"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4840609"/>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546147601"/>
                  </p:ext>
                </p:extLst>
              </p:nvPr>
            </p:nvGraphicFramePr>
            <p:xfrm>
              <a:off x="651489" y="1099458"/>
              <a:ext cx="10123006" cy="5071357"/>
            </p:xfrm>
            <a:graphic>
              <a:graphicData uri="http://schemas.openxmlformats.org/drawingml/2006/table">
                <a:tbl>
                  <a:tblPr firstRow="1" firstCol="1" bandRow="1"/>
                  <a:tblGrid>
                    <a:gridCol w="10123006">
                      <a:extLst>
                        <a:ext uri="{9D8B030D-6E8A-4147-A177-3AD203B41FA5}">
                          <a16:colId xmlns:a16="http://schemas.microsoft.com/office/drawing/2014/main" val="2322554924"/>
                        </a:ext>
                      </a:extLst>
                    </a:gridCol>
                  </a:tblGrid>
                  <a:tr h="438397">
                    <a:tc>
                      <a:txBody>
                        <a:bodyPr/>
                        <a:lstStyle/>
                        <a:p>
                          <a:pPr marL="571500" indent="-571500" algn="just">
                            <a:lnSpc>
                              <a:spcPts val="1575"/>
                            </a:lnSpc>
                            <a:spcAft>
                              <a:spcPts val="0"/>
                            </a:spcAft>
                            <a:buFont typeface="Arial" panose="020B0604020202020204" pitchFamily="34" charset="0"/>
                            <a:buChar char="•"/>
                          </a:pPr>
                          <a:r>
                            <a:rPr lang="en-US" altLang="zh-CN" sz="2800" b="1" kern="100" dirty="0" err="1" smtClean="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Sarsa</a:t>
                          </a:r>
                          <a:r>
                            <a:rPr lang="zh-CN" altLang="en-US" sz="2800" b="1" kern="100" dirty="0" smtClean="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强化学习算法 </a:t>
                          </a:r>
                          <a:r>
                            <a:rPr lang="en-US" altLang="zh-CN" sz="2800" b="1" kern="100" dirty="0" smtClean="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kern="100" dirty="0" smtClean="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找到</a:t>
                          </a:r>
                          <a:r>
                            <a:rPr lang="en-US" altLang="zh-CN" sz="2800" b="1" kern="100" dirty="0" smtClean="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Q </a:t>
                          </a:r>
                          <a:r>
                            <a:rPr lang="en-US" altLang="zh-CN"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 q</a:t>
                          </a:r>
                          <a:r>
                            <a:rPr lang="en-US" altLang="zh-CN" sz="2800" b="1" kern="100" dirty="0" smtClean="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800" b="1" kern="1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1800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6AFF"/>
                        </a:solidFill>
                      </a:tcPr>
                    </a:tc>
                    <a:extLst>
                      <a:ext uri="{0D108BD9-81ED-4DB2-BD59-A6C34878D82A}">
                        <a16:rowId xmlns:a16="http://schemas.microsoft.com/office/drawing/2014/main" val="1047603562"/>
                      </a:ext>
                    </a:extLst>
                  </a:tr>
                  <a:tr h="4632960">
                    <a:tc>
                      <a:txBody>
                        <a:bodyPr/>
                        <a:lstStyle/>
                        <a:p>
                          <a:endParaRPr lang="zh-CN"/>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60" t="-11958" r="-120"/>
                          </a:stretch>
                        </a:blipFill>
                      </a:tcPr>
                    </a:tc>
                    <a:extLst>
                      <a:ext uri="{0D108BD9-81ED-4DB2-BD59-A6C34878D82A}">
                        <a16:rowId xmlns:a16="http://schemas.microsoft.com/office/drawing/2014/main" val="1354840609"/>
                      </a:ext>
                    </a:extLst>
                  </a:tr>
                </a:tbl>
              </a:graphicData>
            </a:graphic>
          </p:graphicFrame>
        </mc:Fallback>
      </mc:AlternateContent>
    </p:spTree>
    <p:extLst>
      <p:ext uri="{BB962C8B-B14F-4D97-AF65-F5344CB8AC3E}">
        <p14:creationId xmlns:p14="http://schemas.microsoft.com/office/powerpoint/2010/main" val="3718187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b="1" dirty="0">
                <a:latin typeface="微软雅黑" panose="020B0503020204020204" pitchFamily="34" charset="-122"/>
                <a:ea typeface="微软雅黑" panose="020B0503020204020204" pitchFamily="34" charset="-122"/>
              </a:rPr>
              <a:t>2.3 </a:t>
            </a:r>
            <a:r>
              <a:rPr lang="zh-CN" altLang="en-US" b="1" dirty="0">
                <a:latin typeface="微软雅黑" panose="020B0503020204020204" pitchFamily="34" charset="-122"/>
                <a:ea typeface="微软雅黑" panose="020B0503020204020204" pitchFamily="34" charset="-122"/>
              </a:rPr>
              <a:t>时序差分方法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小结</a:t>
            </a:r>
          </a:p>
        </p:txBody>
      </p:sp>
      <p:sp>
        <p:nvSpPr>
          <p:cNvPr id="3" name="内容占位符 2"/>
          <p:cNvSpPr>
            <a:spLocks noGrp="1"/>
          </p:cNvSpPr>
          <p:nvPr>
            <p:ph sz="quarter" idx="1"/>
          </p:nvPr>
        </p:nvSpPr>
        <p:spPr/>
        <p:txBody>
          <a:bodyPr>
            <a:normAutofit/>
          </a:bodyPr>
          <a:lstStyle/>
          <a:p>
            <a:pPr>
              <a:buClr>
                <a:srgbClr val="00B050"/>
              </a:buClr>
            </a:pPr>
            <a:r>
              <a:rPr lang="zh-CN" altLang="en-US" sz="3600" dirty="0">
                <a:solidFill>
                  <a:srgbClr val="FF0000"/>
                </a:solidFill>
              </a:rPr>
              <a:t>时序差分和蒙特卡罗方法的比较</a:t>
            </a:r>
            <a:endParaRPr lang="en-US" altLang="zh-CN" sz="3600" dirty="0">
              <a:solidFill>
                <a:srgbClr val="FF0000"/>
              </a:solidFill>
            </a:endParaRPr>
          </a:p>
          <a:p>
            <a:pPr>
              <a:buClr>
                <a:srgbClr val="00B050"/>
              </a:buClr>
            </a:pPr>
            <a:endParaRPr lang="en-US" altLang="zh-CN" sz="3600" dirty="0">
              <a:solidFill>
                <a:srgbClr val="FF0000"/>
              </a:solidFill>
            </a:endParaRPr>
          </a:p>
          <a:p>
            <a:pPr>
              <a:buClr>
                <a:srgbClr val="00B050"/>
              </a:buClr>
            </a:pPr>
            <a:r>
              <a:rPr lang="zh-CN" altLang="en-US" sz="3600" dirty="0">
                <a:solidFill>
                  <a:srgbClr val="FF0000"/>
                </a:solidFill>
              </a:rPr>
              <a:t>时序差分的自举过程</a:t>
            </a:r>
          </a:p>
          <a:p>
            <a:pPr lvl="1">
              <a:buClr>
                <a:srgbClr val="FF0000"/>
              </a:buClr>
            </a:pPr>
            <a:r>
              <a:rPr lang="zh-CN" altLang="en-US" sz="2800" dirty="0">
                <a:solidFill>
                  <a:srgbClr val="00B050"/>
                </a:solidFill>
              </a:rPr>
              <a:t>理解在上一个猜测的基础上接着进行猜测： “一个接一个的猜测”</a:t>
            </a:r>
          </a:p>
          <a:p>
            <a:pPr>
              <a:buClr>
                <a:srgbClr val="00B050"/>
              </a:buClr>
            </a:pPr>
            <a:endParaRPr lang="zh-CN" altLang="en-US" sz="3600" dirty="0">
              <a:solidFill>
                <a:srgbClr val="FF0000"/>
              </a:solidFill>
            </a:endParaRPr>
          </a:p>
          <a:p>
            <a:pPr>
              <a:buClr>
                <a:srgbClr val="00B050"/>
              </a:buClr>
            </a:pPr>
            <a:r>
              <a:rPr lang="en-US" altLang="zh-CN" sz="3600" dirty="0" err="1">
                <a:solidFill>
                  <a:srgbClr val="FF0000"/>
                </a:solidFill>
              </a:rPr>
              <a:t>Sarsa</a:t>
            </a:r>
            <a:r>
              <a:rPr lang="zh-CN" altLang="en-US" sz="3600" dirty="0">
                <a:solidFill>
                  <a:srgbClr val="FF0000"/>
                </a:solidFill>
              </a:rPr>
              <a:t>算法</a:t>
            </a:r>
            <a:r>
              <a:rPr lang="en-US" altLang="zh-CN" sz="3600" dirty="0">
                <a:solidFill>
                  <a:srgbClr val="FF0000"/>
                </a:solidFill>
              </a:rPr>
              <a:t>:</a:t>
            </a:r>
            <a:r>
              <a:rPr lang="zh-CN" altLang="en-US" sz="3600" dirty="0">
                <a:solidFill>
                  <a:srgbClr val="FF0000"/>
                </a:solidFill>
              </a:rPr>
              <a:t>策略同轨的</a:t>
            </a:r>
            <a:r>
              <a:rPr lang="en-US" altLang="zh-CN" sz="3600" dirty="0">
                <a:solidFill>
                  <a:srgbClr val="FF0000"/>
                </a:solidFill>
              </a:rPr>
              <a:t>TD</a:t>
            </a:r>
            <a:r>
              <a:rPr lang="zh-CN" altLang="en-US" sz="3600" dirty="0">
                <a:solidFill>
                  <a:srgbClr val="FF0000"/>
                </a:solidFill>
              </a:rPr>
              <a:t>控制强化学习算法</a:t>
            </a:r>
            <a:endParaRPr lang="en-US" altLang="zh-CN" sz="3600" dirty="0">
              <a:solidFill>
                <a:srgbClr val="FF0000"/>
              </a:solidFill>
            </a:endParaRPr>
          </a:p>
          <a:p>
            <a:pPr>
              <a:buClr>
                <a:srgbClr val="00B050"/>
              </a:buClr>
            </a:pPr>
            <a:endParaRPr lang="en-US" altLang="zh-CN" sz="3600" dirty="0">
              <a:solidFill>
                <a:srgbClr val="FF0000"/>
              </a:solidFill>
            </a:endParaRPr>
          </a:p>
          <a:p>
            <a:endParaRPr lang="zh-CN" altLang="en-US" sz="3600" dirty="0">
              <a:solidFill>
                <a:srgbClr val="FF0000"/>
              </a:solidFill>
            </a:endParaRPr>
          </a:p>
          <a:p>
            <a:endParaRPr lang="en-US" altLang="zh-CN" sz="3600" dirty="0">
              <a:solidFill>
                <a:srgbClr val="FF0000"/>
              </a:solidFill>
            </a:endParaRPr>
          </a:p>
          <a:p>
            <a:endParaRPr lang="en-US" altLang="zh-CN" sz="3600" dirty="0">
              <a:solidFill>
                <a:srgbClr val="FF0000"/>
              </a:solidFill>
            </a:endParaRPr>
          </a:p>
          <a:p>
            <a:endParaRPr lang="en-US" altLang="zh-CN" sz="3600" dirty="0">
              <a:solidFill>
                <a:srgbClr val="FF0000"/>
              </a:solidFill>
            </a:endParaRPr>
          </a:p>
          <a:p>
            <a:endParaRPr lang="en-US" altLang="zh-CN" sz="3600" dirty="0">
              <a:solidFill>
                <a:srgbClr val="FF0000"/>
              </a:solidFill>
            </a:endParaRPr>
          </a:p>
          <a:p>
            <a:endParaRPr lang="zh-CN" altLang="en-US" sz="3600" dirty="0">
              <a:solidFill>
                <a:srgbClr val="FF0000"/>
              </a:solidFill>
            </a:endParaRPr>
          </a:p>
        </p:txBody>
      </p:sp>
    </p:spTree>
    <p:extLst>
      <p:ext uri="{BB962C8B-B14F-4D97-AF65-F5344CB8AC3E}">
        <p14:creationId xmlns:p14="http://schemas.microsoft.com/office/powerpoint/2010/main" val="2463892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0350E-B103-4B6E-A5A4-599FB2C6A742}"/>
              </a:ext>
            </a:extLst>
          </p:cNvPr>
          <p:cNvSpPr>
            <a:spLocks noGrp="1"/>
          </p:cNvSpPr>
          <p:nvPr>
            <p:ph type="title"/>
          </p:nvPr>
        </p:nvSpPr>
        <p:spPr/>
        <p:txBody>
          <a:bodyPr>
            <a:normAutofit/>
          </a:bodyPr>
          <a:lstStyle/>
          <a:p>
            <a:r>
              <a:rPr lang="en-US" altLang="zh-CN" dirty="0">
                <a:latin typeface="+mn-ea"/>
                <a:ea typeface="+mn-ea"/>
              </a:rPr>
              <a:t>2.1.3 </a:t>
            </a:r>
            <a:r>
              <a:rPr lang="zh-CN" altLang="en-US" dirty="0">
                <a:latin typeface="+mn-ea"/>
                <a:ea typeface="+mn-ea"/>
              </a:rPr>
              <a:t>策略改进定理</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39F0706-C063-44C6-B966-726734F58F94}"/>
                  </a:ext>
                </a:extLst>
              </p:cNvPr>
              <p:cNvSpPr/>
              <p:nvPr/>
            </p:nvSpPr>
            <p:spPr>
              <a:xfrm>
                <a:off x="6452701" y="2839719"/>
                <a:ext cx="5840967" cy="9121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100" b="1" i="1" smtClean="0">
                              <a:latin typeface="Cambria Math" panose="02040503050406030204" pitchFamily="18" charset="0"/>
                            </a:rPr>
                          </m:ctrlPr>
                        </m:sSubPr>
                        <m:e>
                          <m:r>
                            <a:rPr lang="en-US" altLang="zh-CN" sz="2100" b="1" i="1">
                              <a:latin typeface="Cambria Math" panose="02040503050406030204" pitchFamily="18" charset="0"/>
                            </a:rPr>
                            <m:t>𝒒</m:t>
                          </m:r>
                        </m:e>
                        <m:sub>
                          <m:r>
                            <a:rPr lang="zh-CN" altLang="en-US" sz="2100" b="1" i="1">
                              <a:solidFill>
                                <a:srgbClr val="00B0F0"/>
                              </a:solidFill>
                              <a:latin typeface="Cambria Math" panose="02040503050406030204" pitchFamily="18" charset="0"/>
                            </a:rPr>
                            <m:t>𝝅</m:t>
                          </m:r>
                        </m:sub>
                      </m:sSub>
                      <m:d>
                        <m:dPr>
                          <m:ctrlPr>
                            <a:rPr lang="zh-CN" altLang="en-US" sz="2100" b="1" i="1">
                              <a:solidFill>
                                <a:srgbClr val="00B0F0"/>
                              </a:solidFill>
                              <a:latin typeface="Cambria Math" panose="02040503050406030204" pitchFamily="18" charset="0"/>
                            </a:rPr>
                          </m:ctrlPr>
                        </m:dPr>
                        <m:e>
                          <m:r>
                            <a:rPr lang="en-US" altLang="zh-CN" sz="2100" b="1" i="1">
                              <a:solidFill>
                                <a:srgbClr val="FF0000"/>
                              </a:solidFill>
                              <a:latin typeface="Cambria Math" panose="02040503050406030204" pitchFamily="18" charset="0"/>
                            </a:rPr>
                            <m:t>𝒔</m:t>
                          </m:r>
                          <m:r>
                            <a:rPr lang="en-US" altLang="zh-CN" sz="2100" b="1">
                              <a:solidFill>
                                <a:srgbClr val="FF0000"/>
                              </a:solidFill>
                              <a:latin typeface="Cambria Math" panose="02040503050406030204" pitchFamily="18" charset="0"/>
                            </a:rPr>
                            <m:t>,</m:t>
                          </m:r>
                          <m:r>
                            <a:rPr lang="en-US" altLang="zh-CN" sz="2100" b="1" i="1">
                              <a:solidFill>
                                <a:srgbClr val="FF0000"/>
                              </a:solidFill>
                              <a:latin typeface="Cambria Math" panose="02040503050406030204" pitchFamily="18" charset="0"/>
                            </a:rPr>
                            <m:t>𝒂</m:t>
                          </m:r>
                        </m:e>
                      </m:d>
                      <m:r>
                        <a:rPr lang="en-US" altLang="zh-CN" sz="2100" b="1" i="1">
                          <a:solidFill>
                            <a:srgbClr val="FF0000"/>
                          </a:solidFill>
                          <a:latin typeface="Cambria Math" panose="02040503050406030204" pitchFamily="18" charset="0"/>
                        </a:rPr>
                        <m:t>=</m:t>
                      </m:r>
                      <m:nary>
                        <m:naryPr>
                          <m:chr m:val="∑"/>
                          <m:limLoc m:val="undOvr"/>
                          <m:grow m:val="on"/>
                          <m:supHide m:val="on"/>
                          <m:ctrlPr>
                            <a:rPr lang="zh-CN" altLang="en-US" sz="2100" b="1" i="1">
                              <a:latin typeface="Cambria Math" panose="02040503050406030204" pitchFamily="18" charset="0"/>
                            </a:rPr>
                          </m:ctrlPr>
                        </m:naryPr>
                        <m:sub>
                          <m:sSup>
                            <m:sSupPr>
                              <m:ctrlPr>
                                <a:rPr lang="zh-CN" altLang="en-US" sz="2100" b="1" i="1">
                                  <a:latin typeface="Cambria Math" panose="02040503050406030204" pitchFamily="18" charset="0"/>
                                </a:rPr>
                              </m:ctrlPr>
                            </m:sSupPr>
                            <m:e>
                              <m:r>
                                <a:rPr lang="zh-CN" altLang="en-US" sz="2100" b="1" i="1">
                                  <a:latin typeface="Cambria Math" panose="02040503050406030204" pitchFamily="18" charset="0"/>
                                </a:rPr>
                                <m:t>𝒔</m:t>
                              </m:r>
                            </m:e>
                            <m:sup>
                              <m:r>
                                <a:rPr lang="zh-CN" altLang="en-US" sz="2100" b="1">
                                  <a:latin typeface="Cambria Math" panose="02040503050406030204" pitchFamily="18" charset="0"/>
                                </a:rPr>
                                <m:t>′</m:t>
                              </m:r>
                            </m:sup>
                          </m:sSup>
                          <m:r>
                            <a:rPr lang="en-US" altLang="zh-CN" sz="2100" b="1" i="1" smtClean="0">
                              <a:latin typeface="Cambria Math" panose="02040503050406030204" pitchFamily="18" charset="0"/>
                            </a:rPr>
                            <m:t>, </m:t>
                          </m:r>
                          <m:r>
                            <a:rPr lang="zh-CN" altLang="en-US" sz="2100" b="1" i="1">
                              <a:latin typeface="Cambria Math" panose="02040503050406030204" pitchFamily="18" charset="0"/>
                            </a:rPr>
                            <m:t>𝒓</m:t>
                          </m:r>
                        </m:sub>
                        <m:sup/>
                        <m:e>
                          <m:r>
                            <a:rPr lang="zh-CN" altLang="en-US" sz="2100" b="1" i="1">
                              <a:latin typeface="Cambria Math" panose="02040503050406030204" pitchFamily="18" charset="0"/>
                            </a:rPr>
                            <m:t>𝒑</m:t>
                          </m:r>
                          <m:d>
                            <m:dPr>
                              <m:ctrlPr>
                                <a:rPr lang="zh-CN" altLang="en-US" sz="2100" b="1" i="1">
                                  <a:latin typeface="Cambria Math" panose="02040503050406030204" pitchFamily="18" charset="0"/>
                                </a:rPr>
                              </m:ctrlPr>
                            </m:dPr>
                            <m:e>
                              <m:sSup>
                                <m:sSupPr>
                                  <m:ctrlPr>
                                    <a:rPr lang="zh-CN" altLang="en-US" sz="2100" b="1" i="1">
                                      <a:latin typeface="Cambria Math" panose="02040503050406030204" pitchFamily="18" charset="0"/>
                                    </a:rPr>
                                  </m:ctrlPr>
                                </m:sSupPr>
                                <m:e>
                                  <m:r>
                                    <a:rPr lang="zh-CN" altLang="en-US" sz="2100" b="1" i="1">
                                      <a:latin typeface="Cambria Math" panose="02040503050406030204" pitchFamily="18" charset="0"/>
                                    </a:rPr>
                                    <m:t>𝒔</m:t>
                                  </m:r>
                                </m:e>
                                <m:sup>
                                  <m:r>
                                    <a:rPr lang="zh-CN" altLang="en-US" sz="2100" b="1">
                                      <a:latin typeface="Cambria Math" panose="02040503050406030204" pitchFamily="18" charset="0"/>
                                    </a:rPr>
                                    <m:t>′</m:t>
                                  </m:r>
                                </m:sup>
                              </m:sSup>
                              <m:r>
                                <a:rPr lang="zh-CN" altLang="en-US" sz="2100" b="1">
                                  <a:latin typeface="Cambria Math" panose="02040503050406030204" pitchFamily="18" charset="0"/>
                                </a:rPr>
                                <m:t>,</m:t>
                              </m:r>
                              <m:r>
                                <a:rPr lang="zh-CN" altLang="en-US" sz="2100" b="1" i="1">
                                  <a:latin typeface="Cambria Math" panose="02040503050406030204" pitchFamily="18" charset="0"/>
                                </a:rPr>
                                <m:t>𝒓</m:t>
                              </m:r>
                            </m:e>
                            <m:e>
                              <m:r>
                                <a:rPr lang="zh-CN" altLang="en-US" sz="2100" b="1" i="1">
                                  <a:latin typeface="Cambria Math" panose="02040503050406030204" pitchFamily="18" charset="0"/>
                                </a:rPr>
                                <m:t>𝒔</m:t>
                              </m:r>
                              <m:r>
                                <a:rPr lang="zh-CN" altLang="en-US" sz="2100" b="1">
                                  <a:latin typeface="Cambria Math" panose="02040503050406030204" pitchFamily="18" charset="0"/>
                                </a:rPr>
                                <m:t>,</m:t>
                              </m:r>
                              <m:r>
                                <a:rPr lang="zh-CN" altLang="en-US" sz="2100" b="1" i="1">
                                  <a:latin typeface="Cambria Math" panose="02040503050406030204" pitchFamily="18" charset="0"/>
                                </a:rPr>
                                <m:t>𝒂</m:t>
                              </m:r>
                            </m:e>
                          </m:d>
                          <m:d>
                            <m:dPr>
                              <m:begChr m:val="["/>
                              <m:endChr m:val="]"/>
                              <m:ctrlPr>
                                <a:rPr lang="en-US" altLang="zh-CN" sz="2100" b="1" i="1">
                                  <a:latin typeface="Cambria Math" panose="02040503050406030204" pitchFamily="18" charset="0"/>
                                </a:rPr>
                              </m:ctrlPr>
                            </m:dPr>
                            <m:e>
                              <m:r>
                                <a:rPr lang="zh-CN" altLang="en-US" sz="2100" b="1" i="1">
                                  <a:latin typeface="Cambria Math" panose="02040503050406030204" pitchFamily="18" charset="0"/>
                                </a:rPr>
                                <m:t>𝒓</m:t>
                              </m:r>
                              <m:r>
                                <a:rPr lang="zh-CN" altLang="en-US" sz="2100" b="1">
                                  <a:latin typeface="Cambria Math" panose="02040503050406030204" pitchFamily="18" charset="0"/>
                                </a:rPr>
                                <m:t>+</m:t>
                              </m:r>
                              <m:r>
                                <a:rPr lang="zh-CN" altLang="en-US" sz="2100" b="1" i="1">
                                  <a:latin typeface="Cambria Math" panose="02040503050406030204" pitchFamily="18" charset="0"/>
                                </a:rPr>
                                <m:t>𝜸</m:t>
                              </m:r>
                              <m:sSub>
                                <m:sSubPr>
                                  <m:ctrlPr>
                                    <a:rPr lang="zh-CN" altLang="en-US" sz="2100" b="1" i="1">
                                      <a:solidFill>
                                        <a:srgbClr val="FF0000"/>
                                      </a:solidFill>
                                      <a:latin typeface="Cambria Math" panose="02040503050406030204" pitchFamily="18" charset="0"/>
                                    </a:rPr>
                                  </m:ctrlPr>
                                </m:sSubPr>
                                <m:e>
                                  <m:r>
                                    <a:rPr lang="zh-CN" altLang="en-US" sz="2100" b="1" i="1">
                                      <a:solidFill>
                                        <a:srgbClr val="FF0000"/>
                                      </a:solidFill>
                                      <a:latin typeface="Cambria Math" panose="02040503050406030204" pitchFamily="18" charset="0"/>
                                    </a:rPr>
                                    <m:t>𝒗</m:t>
                                  </m:r>
                                </m:e>
                                <m:sub>
                                  <m:r>
                                    <a:rPr lang="zh-CN" altLang="en-US" sz="2100" b="1" i="1">
                                      <a:solidFill>
                                        <a:srgbClr val="00B0F0"/>
                                      </a:solidFill>
                                      <a:latin typeface="Cambria Math" panose="02040503050406030204" pitchFamily="18" charset="0"/>
                                    </a:rPr>
                                    <m:t>𝝅</m:t>
                                  </m:r>
                                </m:sub>
                              </m:sSub>
                              <m:d>
                                <m:dPr>
                                  <m:ctrlPr>
                                    <a:rPr lang="zh-CN" altLang="en-US" sz="2100" b="1" i="1">
                                      <a:solidFill>
                                        <a:srgbClr val="FF0000"/>
                                      </a:solidFill>
                                      <a:latin typeface="Cambria Math" panose="02040503050406030204" pitchFamily="18" charset="0"/>
                                    </a:rPr>
                                  </m:ctrlPr>
                                </m:dPr>
                                <m:e>
                                  <m:sSup>
                                    <m:sSupPr>
                                      <m:ctrlPr>
                                        <a:rPr lang="zh-CN" altLang="en-US" sz="2100" b="1" i="1">
                                          <a:solidFill>
                                            <a:srgbClr val="FF0000"/>
                                          </a:solidFill>
                                          <a:latin typeface="Cambria Math" panose="02040503050406030204" pitchFamily="18" charset="0"/>
                                        </a:rPr>
                                      </m:ctrlPr>
                                    </m:sSupPr>
                                    <m:e>
                                      <m:r>
                                        <a:rPr lang="zh-CN" altLang="en-US" sz="2100" b="1" i="1">
                                          <a:solidFill>
                                            <a:srgbClr val="FF0000"/>
                                          </a:solidFill>
                                          <a:latin typeface="Cambria Math" panose="02040503050406030204" pitchFamily="18" charset="0"/>
                                        </a:rPr>
                                        <m:t>𝒔</m:t>
                                      </m:r>
                                    </m:e>
                                    <m:sup>
                                      <m:r>
                                        <a:rPr lang="zh-CN" altLang="en-US" sz="2100" b="1">
                                          <a:solidFill>
                                            <a:srgbClr val="FF0000"/>
                                          </a:solidFill>
                                          <a:latin typeface="Cambria Math" panose="02040503050406030204" pitchFamily="18" charset="0"/>
                                        </a:rPr>
                                        <m:t>′</m:t>
                                      </m:r>
                                    </m:sup>
                                  </m:sSup>
                                </m:e>
                              </m:d>
                            </m:e>
                          </m:d>
                          <m:r>
                            <a:rPr lang="en-US" altLang="zh-CN" sz="2100" b="1" i="1" smtClean="0">
                              <a:solidFill>
                                <a:srgbClr val="FF0000"/>
                              </a:solidFill>
                              <a:latin typeface="Cambria Math" panose="02040503050406030204" pitchFamily="18" charset="0"/>
                            </a:rPr>
                            <m:t> </m:t>
                          </m:r>
                        </m:e>
                      </m:nary>
                      <m:r>
                        <a:rPr lang="en-US" altLang="zh-CN" sz="2100" b="1" i="1" smtClean="0">
                          <a:latin typeface="Cambria Math" panose="02040503050406030204" pitchFamily="18" charset="0"/>
                        </a:rPr>
                        <m:t>;</m:t>
                      </m:r>
                    </m:oMath>
                  </m:oMathPara>
                </a14:m>
                <a:endParaRPr lang="zh-CN" altLang="en-US" sz="2100" dirty="0"/>
              </a:p>
            </p:txBody>
          </p:sp>
        </mc:Choice>
        <mc:Fallback xmlns="">
          <p:sp>
            <p:nvSpPr>
              <p:cNvPr id="6" name="矩形 5">
                <a:extLst>
                  <a:ext uri="{FF2B5EF4-FFF2-40B4-BE49-F238E27FC236}">
                    <a16:creationId xmlns:a16="http://schemas.microsoft.com/office/drawing/2014/main" id="{339F0706-C063-44C6-B966-726734F58F94}"/>
                  </a:ext>
                </a:extLst>
              </p:cNvPr>
              <p:cNvSpPr>
                <a:spLocks noRot="1" noChangeAspect="1" noMove="1" noResize="1" noEditPoints="1" noAdjustHandles="1" noChangeArrowheads="1" noChangeShapeType="1" noTextEdit="1"/>
              </p:cNvSpPr>
              <p:nvPr/>
            </p:nvSpPr>
            <p:spPr>
              <a:xfrm>
                <a:off x="6452701" y="2839719"/>
                <a:ext cx="5840967" cy="9121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7576A6C-F8B4-4010-8F68-ED5B365286CB}"/>
                  </a:ext>
                </a:extLst>
              </p:cNvPr>
              <p:cNvSpPr/>
              <p:nvPr/>
            </p:nvSpPr>
            <p:spPr>
              <a:xfrm>
                <a:off x="739929" y="5960862"/>
                <a:ext cx="6252737" cy="461665"/>
              </a:xfrm>
              <a:prstGeom prst="rect">
                <a:avLst/>
              </a:prstGeom>
            </p:spPr>
            <p:txBody>
              <a:bodyPr wrap="none">
                <a:spAutoFit/>
              </a:bodyPr>
              <a:lstStyle/>
              <a:p>
                <a14:m>
                  <m:oMath xmlns:m="http://schemas.openxmlformats.org/officeDocument/2006/math">
                    <m:d>
                      <m:dPr>
                        <m:begChr m:val=""/>
                        <m:ctrlPr>
                          <a:rPr lang="zh-CN" altLang="en-US" sz="2400" b="1" i="1">
                            <a:latin typeface="Cambria Math" panose="02040503050406030204" pitchFamily="18" charset="0"/>
                          </a:rPr>
                        </m:ctrlPr>
                      </m:dPr>
                      <m:e>
                        <m:r>
                          <a:rPr lang="zh-CN" altLang="en-US" sz="2400" b="1" i="1">
                            <a:latin typeface="Cambria Math" panose="02040503050406030204" pitchFamily="18" charset="0"/>
                          </a:rPr>
                          <m:t>注：确定性策略</m:t>
                        </m:r>
                        <m:r>
                          <a:rPr lang="zh-CN" altLang="en-US" sz="2400" b="1" i="1">
                            <a:solidFill>
                              <a:srgbClr val="FF0000"/>
                            </a:solidFill>
                            <a:latin typeface="Cambria Math" panose="02040503050406030204" pitchFamily="18" charset="0"/>
                          </a:rPr>
                          <m:t>𝝅</m:t>
                        </m:r>
                        <m:r>
                          <a:rPr lang="zh-CN" altLang="en-US" sz="2400" b="1" i="1">
                            <a:solidFill>
                              <a:srgbClr val="FF0000"/>
                            </a:solidFill>
                            <a:latin typeface="Cambria Math" panose="02040503050406030204" pitchFamily="18" charset="0"/>
                          </a:rPr>
                          <m:t>：</m:t>
                        </m:r>
                        <m:r>
                          <a:rPr lang="zh-CN" altLang="en-US" sz="2400" b="1" i="1">
                            <a:latin typeface="Cambria Math" panose="02040503050406030204" pitchFamily="18" charset="0"/>
                          </a:rPr>
                          <m:t>𝝅</m:t>
                        </m:r>
                        <m:r>
                          <a:rPr lang="zh-CN" altLang="en-US" sz="2400" b="1">
                            <a:latin typeface="Cambria Math" panose="02040503050406030204" pitchFamily="18" charset="0"/>
                          </a:rPr>
                          <m:t>(</m:t>
                        </m:r>
                        <m:r>
                          <a:rPr lang="zh-CN" altLang="en-US" sz="2400" b="1" i="1">
                            <a:latin typeface="Cambria Math" panose="02040503050406030204" pitchFamily="18" charset="0"/>
                          </a:rPr>
                          <m:t>𝒂</m:t>
                        </m:r>
                        <m:r>
                          <a:rPr lang="zh-CN" altLang="en-US" sz="2400" b="1">
                            <a:latin typeface="Cambria Math" panose="02040503050406030204" pitchFamily="18" charset="0"/>
                          </a:rPr>
                          <m:t>|</m:t>
                        </m:r>
                        <m:r>
                          <a:rPr lang="zh-CN" altLang="en-US" sz="2400" b="1" i="1">
                            <a:latin typeface="Cambria Math" panose="02040503050406030204" pitchFamily="18" charset="0"/>
                          </a:rPr>
                          <m:t>𝒔</m:t>
                        </m:r>
                      </m:e>
                    </m:d>
                  </m:oMath>
                </a14:m>
                <a:r>
                  <a:rPr lang="en-US" altLang="zh-CN" sz="2400" dirty="0"/>
                  <a:t>=1</a:t>
                </a:r>
                <a:r>
                  <a:rPr lang="zh-CN" altLang="en-US" sz="2400" dirty="0"/>
                  <a:t>或</a:t>
                </a:r>
                <a14:m>
                  <m:oMath xmlns:m="http://schemas.openxmlformats.org/officeDocument/2006/math">
                    <m:r>
                      <a:rPr lang="zh-CN" altLang="en-US" sz="2400" b="1" i="1">
                        <a:latin typeface="Cambria Math" panose="02040503050406030204" pitchFamily="18" charset="0"/>
                      </a:rPr>
                      <m:t>𝝅</m:t>
                    </m:r>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𝒂</m:t>
                        </m:r>
                        <m:r>
                          <a:rPr lang="en-US" altLang="zh-CN" sz="2400" b="1" i="1">
                            <a:latin typeface="Cambria Math" panose="02040503050406030204" pitchFamily="18" charset="0"/>
                          </a:rPr>
                          <m:t>′</m:t>
                        </m:r>
                      </m:e>
                      <m:e>
                        <m:r>
                          <a:rPr lang="zh-CN" altLang="en-US" sz="2400" b="1" i="1">
                            <a:latin typeface="Cambria Math" panose="02040503050406030204" pitchFamily="18" charset="0"/>
                          </a:rPr>
                          <m:t>𝒔</m:t>
                        </m:r>
                      </m:e>
                    </m:d>
                    <m:r>
                      <a:rPr lang="en-US" altLang="zh-CN" sz="2400">
                        <a:latin typeface="Cambria Math" panose="02040503050406030204" pitchFamily="18" charset="0"/>
                      </a:rPr>
                      <m:t>=0</m:t>
                    </m:r>
                  </m:oMath>
                </a14:m>
                <a:r>
                  <a:rPr lang="zh-CN" altLang="en-US" sz="2400" dirty="0"/>
                  <a:t>。</a:t>
                </a:r>
              </a:p>
            </p:txBody>
          </p:sp>
        </mc:Choice>
        <mc:Fallback xmlns="">
          <p:sp>
            <p:nvSpPr>
              <p:cNvPr id="10" name="矩形 9">
                <a:extLst>
                  <a:ext uri="{FF2B5EF4-FFF2-40B4-BE49-F238E27FC236}">
                    <a16:creationId xmlns:a16="http://schemas.microsoft.com/office/drawing/2014/main" id="{A7576A6C-F8B4-4010-8F68-ED5B365286CB}"/>
                  </a:ext>
                </a:extLst>
              </p:cNvPr>
              <p:cNvSpPr>
                <a:spLocks noRot="1" noChangeAspect="1" noMove="1" noResize="1" noEditPoints="1" noAdjustHandles="1" noChangeArrowheads="1" noChangeShapeType="1" noTextEdit="1"/>
              </p:cNvSpPr>
              <p:nvPr/>
            </p:nvSpPr>
            <p:spPr>
              <a:xfrm>
                <a:off x="739929" y="5960862"/>
                <a:ext cx="6252737" cy="461665"/>
              </a:xfrm>
              <a:prstGeom prst="rect">
                <a:avLst/>
              </a:prstGeom>
              <a:blipFill>
                <a:blip r:embed="rId4"/>
                <a:stretch>
                  <a:fillRect l="-877" t="-130263" r="-487" b="-194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CEC3B17F-8806-4AB5-9AF7-5D1192328FD2}"/>
                  </a:ext>
                </a:extLst>
              </p:cNvPr>
              <p:cNvSpPr/>
              <p:nvPr/>
            </p:nvSpPr>
            <p:spPr>
              <a:xfrm>
                <a:off x="-87473" y="1046130"/>
                <a:ext cx="1592103"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100" b="1" i="1">
                          <a:latin typeface="Cambria Math" panose="02040503050406030204" pitchFamily="18" charset="0"/>
                        </a:rPr>
                        <m:t>再次复习：</m:t>
                      </m:r>
                    </m:oMath>
                  </m:oMathPara>
                </a14:m>
                <a:endParaRPr lang="zh-CN" altLang="en-US" sz="2100" dirty="0"/>
              </a:p>
            </p:txBody>
          </p:sp>
        </mc:Choice>
        <mc:Fallback xmlns="">
          <p:sp>
            <p:nvSpPr>
              <p:cNvPr id="12" name="矩形 11">
                <a:extLst>
                  <a:ext uri="{FF2B5EF4-FFF2-40B4-BE49-F238E27FC236}">
                    <a16:creationId xmlns:a16="http://schemas.microsoft.com/office/drawing/2014/main" id="{CEC3B17F-8806-4AB5-9AF7-5D1192328FD2}"/>
                  </a:ext>
                </a:extLst>
              </p:cNvPr>
              <p:cNvSpPr>
                <a:spLocks noRot="1" noChangeAspect="1" noMove="1" noResize="1" noEditPoints="1" noAdjustHandles="1" noChangeArrowheads="1" noChangeShapeType="1" noTextEdit="1"/>
              </p:cNvSpPr>
              <p:nvPr/>
            </p:nvSpPr>
            <p:spPr>
              <a:xfrm>
                <a:off x="-87473" y="1046130"/>
                <a:ext cx="1592103" cy="415498"/>
              </a:xfrm>
              <a:prstGeom prst="rect">
                <a:avLst/>
              </a:prstGeom>
              <a:blipFill>
                <a:blip r:embed="rId5"/>
                <a:stretch>
                  <a:fillRect r="-383" b="-13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6387CD12-EA27-4E5E-984B-ED118E2E13D0}"/>
                  </a:ext>
                </a:extLst>
              </p:cNvPr>
              <p:cNvSpPr/>
              <p:nvPr/>
            </p:nvSpPr>
            <p:spPr>
              <a:xfrm>
                <a:off x="622616" y="4186445"/>
                <a:ext cx="10604185" cy="954107"/>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ea typeface="Cambria Math" panose="02040503050406030204" pitchFamily="18" charset="0"/>
                          </a:rPr>
                          <m:t>𝒔</m:t>
                        </m:r>
                        <m:r>
                          <a:rPr lang="en-US" altLang="zh-CN" sz="2800" b="1" i="1">
                            <a:latin typeface="Cambria Math" panose="02040503050406030204" pitchFamily="18" charset="0"/>
                            <a:ea typeface="Cambria Math" panose="02040503050406030204" pitchFamily="18" charset="0"/>
                          </a:rPr>
                          <m:t>∈</m:t>
                        </m:r>
                        <m:r>
                          <a:rPr lang="zh-CN" altLang="en-US" sz="2800" b="1" i="1">
                            <a:latin typeface="Cambria Math" panose="02040503050406030204" pitchFamily="18" charset="0"/>
                            <a:ea typeface="Cambria Math" panose="02040503050406030204" pitchFamily="18" charset="0"/>
                          </a:rPr>
                          <m:t>𝓢</m:t>
                        </m:r>
                        <m:r>
                          <a:rPr lang="en-US" altLang="zh-CN" sz="2800" b="1" i="1">
                            <a:latin typeface="Cambria Math" panose="02040503050406030204" pitchFamily="18" charset="0"/>
                            <a:ea typeface="Cambria Math" panose="02040503050406030204" pitchFamily="18" charset="0"/>
                          </a:rPr>
                          <m:t>,</m:t>
                        </m:r>
                        <m:r>
                          <m:rPr>
                            <m:nor/>
                          </m:rPr>
                          <a:rPr lang="zh-CN" altLang="zh-CN" sz="2800" b="1" kern="100" dirty="0">
                            <a:latin typeface="Calibri" panose="020F0502020204030204" pitchFamily="34" charset="0"/>
                            <a:ea typeface="宋体" panose="02010600030101010101" pitchFamily="2" charset="-122"/>
                            <a:cs typeface="Times New Roman" panose="02020603050405020304" pitchFamily="18" charset="0"/>
                          </a:rPr>
                          <m:t>策略</m:t>
                        </m:r>
                        <m:r>
                          <m:rPr>
                            <m:nor/>
                          </m:rPr>
                          <a:rPr lang="zh-CN" altLang="zh-CN" sz="2800" b="1" kern="100" dirty="0">
                            <a:ea typeface="宋体" panose="02010600030101010101" pitchFamily="2" charset="-122"/>
                            <a:cs typeface="宋体" panose="02010600030101010101" pitchFamily="2" charset="-122"/>
                          </a:rPr>
                          <m:t>π</m:t>
                        </m:r>
                        <m:r>
                          <m:rPr>
                            <m:nor/>
                          </m:rPr>
                          <a:rPr lang="en-US" altLang="zh-CN" sz="2800" b="1" kern="100" dirty="0">
                            <a:latin typeface="Calibri" panose="020F0502020204030204" pitchFamily="34" charset="0"/>
                            <a:ea typeface="宋体" panose="02010600030101010101" pitchFamily="2" charset="-122"/>
                          </a:rPr>
                          <m:t>’</m:t>
                        </m:r>
                        <m:r>
                          <m:rPr>
                            <m:nor/>
                          </m:rPr>
                          <a:rPr lang="zh-CN" altLang="zh-CN" sz="2800" b="1" kern="100" dirty="0">
                            <a:ea typeface="宋体" panose="02010600030101010101" pitchFamily="2" charset="-122"/>
                            <a:cs typeface="宋体" panose="02010600030101010101" pitchFamily="2" charset="-122"/>
                          </a:rPr>
                          <m:t>比</m:t>
                        </m:r>
                        <m:r>
                          <m:rPr>
                            <m:nor/>
                          </m:rPr>
                          <a:rPr lang="zh-CN" altLang="zh-CN" sz="2800" b="1" kern="100" dirty="0">
                            <a:ea typeface="宋体" panose="02010600030101010101" pitchFamily="2" charset="-122"/>
                            <a:cs typeface="宋体" panose="02010600030101010101" pitchFamily="2" charset="-122"/>
                          </a:rPr>
                          <m:t>π</m:t>
                        </m:r>
                        <m:r>
                          <m:rPr>
                            <m:nor/>
                          </m:rPr>
                          <a:rPr lang="zh-CN" altLang="en-US" sz="2800" b="1" kern="100" dirty="0">
                            <a:ea typeface="宋体" panose="02010600030101010101" pitchFamily="2" charset="-122"/>
                            <a:cs typeface="宋体" panose="02010600030101010101" pitchFamily="2" charset="-122"/>
                          </a:rPr>
                          <m:t>好</m:t>
                        </m:r>
                        <m:r>
                          <a:rPr lang="zh-CN" altLang="en-US" sz="2800" b="1" i="1" kern="100" dirty="0" smtClean="0">
                            <a:latin typeface="Cambria Math" panose="02040503050406030204" pitchFamily="18" charset="0"/>
                            <a:ea typeface="宋体" panose="02010600030101010101" pitchFamily="2" charset="-122"/>
                            <a:cs typeface="宋体" panose="02010600030101010101" pitchFamily="2" charset="-122"/>
                          </a:rPr>
                          <m:t>或</m:t>
                        </m:r>
                        <m:r>
                          <a:rPr lang="zh-CN" altLang="en-US" sz="2800" b="1" i="1" kern="100" dirty="0">
                            <a:latin typeface="Cambria Math" panose="02040503050406030204" pitchFamily="18" charset="0"/>
                            <a:ea typeface="宋体" panose="02010600030101010101" pitchFamily="2" charset="-122"/>
                            <a:cs typeface="宋体" panose="02010600030101010101" pitchFamily="2" charset="-122"/>
                          </a:rPr>
                          <m:t>表现</m:t>
                        </m:r>
                        <m:r>
                          <m:rPr>
                            <m:nor/>
                          </m:rPr>
                          <a:rPr lang="zh-CN" altLang="en-US" sz="2800" b="1" kern="100" dirty="0">
                            <a:ea typeface="宋体" panose="02010600030101010101" pitchFamily="2" charset="-122"/>
                            <a:cs typeface="宋体" panose="02010600030101010101" pitchFamily="2" charset="-122"/>
                          </a:rPr>
                          <m:t>至少</m:t>
                        </m:r>
                        <m:r>
                          <a:rPr lang="zh-CN" altLang="en-US" sz="2800" b="1" i="1" kern="100" dirty="0" smtClean="0">
                            <a:latin typeface="Cambria Math" panose="02040503050406030204" pitchFamily="18" charset="0"/>
                            <a:ea typeface="宋体" panose="02010600030101010101" pitchFamily="2" charset="-122"/>
                            <a:cs typeface="宋体" panose="02010600030101010101" pitchFamily="2" charset="-122"/>
                          </a:rPr>
                          <m:t>相同</m:t>
                        </m:r>
                        <m:r>
                          <m:rPr>
                            <m:nor/>
                          </m:rPr>
                          <a:rPr lang="en-US" altLang="zh-CN" sz="2800" b="1" i="0" kern="100" dirty="0" smtClean="0">
                            <a:ea typeface="宋体" panose="02010600030101010101" pitchFamily="2" charset="-122"/>
                            <a:cs typeface="宋体" panose="02010600030101010101" pitchFamily="2" charset="-122"/>
                          </a:rPr>
                          <m:t>,</m:t>
                        </m:r>
                        <m:r>
                          <a:rPr lang="en-US" altLang="zh-CN" sz="2800" b="1" i="1" kern="100" dirty="0" smtClean="0">
                            <a:latin typeface="Cambria Math" panose="02040503050406030204" pitchFamily="18" charset="0"/>
                            <a:ea typeface="宋体" panose="02010600030101010101" pitchFamily="2" charset="-122"/>
                            <a:cs typeface="宋体" panose="02010600030101010101" pitchFamily="2" charset="-122"/>
                          </a:rPr>
                          <m:t>  </m:t>
                        </m:r>
                        <m:r>
                          <a:rPr lang="zh-CN" altLang="en-US" sz="2800" b="1" i="1" kern="100" dirty="0">
                            <a:latin typeface="Cambria Math" panose="02040503050406030204" pitchFamily="18" charset="0"/>
                            <a:ea typeface="宋体" panose="02010600030101010101" pitchFamily="2" charset="-122"/>
                            <a:cs typeface="宋体" panose="02010600030101010101" pitchFamily="2" charset="-122"/>
                          </a:rPr>
                          <m:t>那么</m:t>
                        </m:r>
                        <m:r>
                          <a:rPr lang="en-US" altLang="zh-CN" sz="2800" b="1" i="1">
                            <a:latin typeface="Cambria Math" panose="02040503050406030204" pitchFamily="18" charset="0"/>
                          </a:rPr>
                          <m:t>𝒒</m:t>
                        </m:r>
                      </m:e>
                      <m:sub>
                        <m:r>
                          <a:rPr lang="zh-CN" altLang="en-US" sz="2800" b="1" i="1">
                            <a:solidFill>
                              <a:srgbClr val="00B0F0"/>
                            </a:solidFill>
                            <a:latin typeface="Cambria Math" panose="02040503050406030204" pitchFamily="18" charset="0"/>
                          </a:rPr>
                          <m:t>𝝅</m:t>
                        </m:r>
                      </m:sub>
                    </m:sSub>
                    <m:d>
                      <m:dPr>
                        <m:ctrlPr>
                          <a:rPr lang="zh-CN" altLang="en-US" sz="2800" b="1" i="1">
                            <a:solidFill>
                              <a:srgbClr val="00B0F0"/>
                            </a:solidFill>
                            <a:latin typeface="Cambria Math" panose="02040503050406030204" pitchFamily="18" charset="0"/>
                          </a:rPr>
                        </m:ctrlPr>
                      </m:dPr>
                      <m:e>
                        <m:r>
                          <a:rPr lang="en-US" altLang="zh-CN" sz="2800" b="1" i="1">
                            <a:solidFill>
                              <a:srgbClr val="FF0000"/>
                            </a:solidFill>
                            <a:latin typeface="Cambria Math" panose="02040503050406030204" pitchFamily="18" charset="0"/>
                          </a:rPr>
                          <m:t>𝒔</m:t>
                        </m:r>
                        <m:r>
                          <a:rPr lang="en-US" altLang="zh-CN" sz="2800" b="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rPr>
                          <m:t> </m:t>
                        </m:r>
                        <m:r>
                          <a:rPr lang="zh-CN" altLang="en-US" sz="2800" b="1" i="1">
                            <a:solidFill>
                              <a:srgbClr val="FF0000"/>
                            </a:solidFill>
                            <a:latin typeface="Cambria Math" panose="02040503050406030204" pitchFamily="18" charset="0"/>
                          </a:rPr>
                          <m:t>𝝅</m:t>
                        </m:r>
                        <m:r>
                          <a:rPr lang="en-US" altLang="zh-CN" sz="2800" b="1" i="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rPr>
                          <m:t>𝒔</m:t>
                        </m:r>
                        <m:r>
                          <a:rPr lang="en-US" altLang="zh-CN" sz="2800" b="1" i="1">
                            <a:solidFill>
                              <a:srgbClr val="FF0000"/>
                            </a:solidFill>
                            <a:latin typeface="Cambria Math" panose="02040503050406030204" pitchFamily="18" charset="0"/>
                          </a:rPr>
                          <m:t>)</m:t>
                        </m:r>
                      </m:e>
                    </m:d>
                    <m:r>
                      <a:rPr lang="zh-CN" altLang="en-US" sz="2800" b="1" i="1">
                        <a:solidFill>
                          <a:srgbClr val="FF0000"/>
                        </a:solidFill>
                        <a:latin typeface="Cambria Math" panose="02040503050406030204" pitchFamily="18" charset="0"/>
                      </a:rPr>
                      <m:t>≥</m:t>
                    </m:r>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𝒒</m:t>
                        </m:r>
                      </m:e>
                      <m:sub>
                        <m:r>
                          <a:rPr lang="zh-CN" altLang="en-US" sz="2800" b="1" i="1">
                            <a:solidFill>
                              <a:srgbClr val="00B0F0"/>
                            </a:solidFill>
                            <a:latin typeface="Cambria Math" panose="02040503050406030204" pitchFamily="18" charset="0"/>
                          </a:rPr>
                          <m:t>𝝅</m:t>
                        </m:r>
                      </m:sub>
                    </m:sSub>
                    <m:d>
                      <m:dPr>
                        <m:ctrlPr>
                          <a:rPr lang="zh-CN" altLang="en-US" sz="2800" b="1" i="1">
                            <a:solidFill>
                              <a:srgbClr val="00B0F0"/>
                            </a:solidFill>
                            <a:latin typeface="Cambria Math" panose="02040503050406030204" pitchFamily="18" charset="0"/>
                          </a:rPr>
                        </m:ctrlPr>
                      </m:dPr>
                      <m:e>
                        <m:r>
                          <a:rPr lang="en-US" altLang="zh-CN" sz="2800" b="1" i="1">
                            <a:solidFill>
                              <a:srgbClr val="FF0000"/>
                            </a:solidFill>
                            <a:latin typeface="Cambria Math" panose="02040503050406030204" pitchFamily="18" charset="0"/>
                          </a:rPr>
                          <m:t>𝒔</m:t>
                        </m:r>
                        <m:r>
                          <a:rPr lang="en-US" altLang="zh-CN" sz="2800" b="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rPr>
                          <m:t> </m:t>
                        </m:r>
                        <m:r>
                          <a:rPr lang="zh-CN" altLang="en-US" sz="2800" b="1" i="1">
                            <a:solidFill>
                              <a:srgbClr val="FF0000"/>
                            </a:solidFill>
                            <a:latin typeface="Cambria Math" panose="02040503050406030204" pitchFamily="18" charset="0"/>
                          </a:rPr>
                          <m:t>𝝅</m:t>
                        </m:r>
                        <m:r>
                          <a:rPr lang="en-US" altLang="zh-CN" sz="2800" b="1" i="1">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rPr>
                          <m:t>𝒔</m:t>
                        </m:r>
                        <m:r>
                          <a:rPr lang="en-US" altLang="zh-CN" sz="2800" b="1" i="1">
                            <a:solidFill>
                              <a:srgbClr val="FF0000"/>
                            </a:solidFill>
                            <a:latin typeface="Cambria Math" panose="02040503050406030204" pitchFamily="18" charset="0"/>
                          </a:rPr>
                          <m:t>)</m:t>
                        </m:r>
                      </m:e>
                    </m:d>
                  </m:oMath>
                </a14:m>
                <a:r>
                  <a:rPr lang="zh-CN" altLang="en-US" sz="2800" dirty="0"/>
                  <a:t>，且：</a:t>
                </a:r>
              </a:p>
            </p:txBody>
          </p:sp>
        </mc:Choice>
        <mc:Fallback xmlns="">
          <p:sp>
            <p:nvSpPr>
              <p:cNvPr id="4" name="矩形 3">
                <a:extLst>
                  <a:ext uri="{FF2B5EF4-FFF2-40B4-BE49-F238E27FC236}">
                    <a16:creationId xmlns:a16="http://schemas.microsoft.com/office/drawing/2014/main" id="{6387CD12-EA27-4E5E-984B-ED118E2E13D0}"/>
                  </a:ext>
                </a:extLst>
              </p:cNvPr>
              <p:cNvSpPr>
                <a:spLocks noRot="1" noChangeAspect="1" noMove="1" noResize="1" noEditPoints="1" noAdjustHandles="1" noChangeArrowheads="1" noChangeShapeType="1" noTextEdit="1"/>
              </p:cNvSpPr>
              <p:nvPr/>
            </p:nvSpPr>
            <p:spPr>
              <a:xfrm>
                <a:off x="622616" y="4186445"/>
                <a:ext cx="10604185" cy="954107"/>
              </a:xfrm>
              <a:prstGeom prst="rect">
                <a:avLst/>
              </a:prstGeom>
              <a:blipFill>
                <a:blip r:embed="rId6"/>
                <a:stretch>
                  <a:fillRect l="-1149" t="-7051" r="-4483"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0827BA5-965A-47DE-8AC6-F1D72387196A}"/>
                  </a:ext>
                </a:extLst>
              </p:cNvPr>
              <p:cNvSpPr/>
              <p:nvPr/>
            </p:nvSpPr>
            <p:spPr>
              <a:xfrm>
                <a:off x="4452046" y="4672194"/>
                <a:ext cx="364437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800" b="1" i="1">
                              <a:latin typeface="Cambria Math" panose="02040503050406030204" pitchFamily="18" charset="0"/>
                            </a:rPr>
                          </m:ctrlPr>
                        </m:dPr>
                        <m:e>
                          <m:sSub>
                            <m:sSubPr>
                              <m:ctrlPr>
                                <a:rPr lang="zh-CN" altLang="en-US" sz="2800" b="1" i="1">
                                  <a:latin typeface="Cambria Math" panose="02040503050406030204" pitchFamily="18" charset="0"/>
                                </a:rPr>
                              </m:ctrlPr>
                            </m:sSubPr>
                            <m:e>
                              <m:r>
                                <a:rPr lang="zh-CN" altLang="en-US" sz="2800" b="1" i="1">
                                  <a:latin typeface="Cambria Math" panose="02040503050406030204" pitchFamily="18" charset="0"/>
                                </a:rPr>
                                <m:t>𝒗</m:t>
                              </m:r>
                            </m:e>
                            <m:sub>
                              <m:r>
                                <a:rPr lang="zh-CN" altLang="en-US" sz="2800" b="1" i="1">
                                  <a:latin typeface="Cambria Math" panose="02040503050406030204" pitchFamily="18" charset="0"/>
                                </a:rPr>
                                <m:t>𝝅</m:t>
                              </m:r>
                              <m:r>
                                <a:rPr lang="zh-CN" altLang="en-US" sz="2800" b="1">
                                  <a:latin typeface="Cambria Math" panose="02040503050406030204" pitchFamily="18" charset="0"/>
                                </a:rPr>
                                <m:t>′</m:t>
                              </m:r>
                            </m:sub>
                          </m:sSub>
                          <m:r>
                            <a:rPr lang="zh-CN" altLang="en-US" sz="2800" b="1">
                              <a:latin typeface="Cambria Math" panose="02040503050406030204" pitchFamily="18" charset="0"/>
                            </a:rPr>
                            <m:t>(</m:t>
                          </m:r>
                          <m:r>
                            <a:rPr lang="zh-CN" altLang="en-US" sz="2800" b="1" i="1">
                              <a:latin typeface="Cambria Math" panose="02040503050406030204" pitchFamily="18" charset="0"/>
                            </a:rPr>
                            <m:t>𝒔</m:t>
                          </m:r>
                          <m:r>
                            <a:rPr lang="zh-CN" altLang="en-US" sz="2800" b="1">
                              <a:latin typeface="Cambria Math" panose="02040503050406030204" pitchFamily="18" charset="0"/>
                            </a:rPr>
                            <m:t>)≥</m:t>
                          </m:r>
                          <m:sSub>
                            <m:sSubPr>
                              <m:ctrlPr>
                                <a:rPr lang="zh-CN" altLang="en-US" sz="2800" b="1" i="1">
                                  <a:latin typeface="Cambria Math" panose="02040503050406030204" pitchFamily="18" charset="0"/>
                                </a:rPr>
                              </m:ctrlPr>
                            </m:sSubPr>
                            <m:e>
                              <m:r>
                                <a:rPr lang="zh-CN" altLang="en-US" sz="2800" b="1" i="1">
                                  <a:latin typeface="Cambria Math" panose="02040503050406030204" pitchFamily="18" charset="0"/>
                                </a:rPr>
                                <m:t>𝒗</m:t>
                              </m:r>
                            </m:e>
                            <m:sub>
                              <m:r>
                                <a:rPr lang="zh-CN" altLang="en-US" sz="2800" b="1" i="1">
                                  <a:latin typeface="Cambria Math" panose="02040503050406030204" pitchFamily="18" charset="0"/>
                                </a:rPr>
                                <m:t>𝝅</m:t>
                              </m:r>
                            </m:sub>
                          </m:sSub>
                          <m:r>
                            <a:rPr lang="zh-CN" altLang="en-US" sz="2800" b="1">
                              <a:latin typeface="Cambria Math" panose="02040503050406030204" pitchFamily="18" charset="0"/>
                            </a:rPr>
                            <m:t>(</m:t>
                          </m:r>
                          <m:r>
                            <a:rPr lang="zh-CN" altLang="en-US" sz="2800" b="1" i="1">
                              <a:latin typeface="Cambria Math" panose="02040503050406030204" pitchFamily="18" charset="0"/>
                            </a:rPr>
                            <m:t>𝒔</m:t>
                          </m:r>
                        </m:e>
                      </m:d>
                    </m:oMath>
                  </m:oMathPara>
                </a14:m>
                <a:endParaRPr lang="zh-CN" altLang="en-US" sz="2800" b="1" dirty="0"/>
              </a:p>
            </p:txBody>
          </p:sp>
        </mc:Choice>
        <mc:Fallback xmlns="">
          <p:sp>
            <p:nvSpPr>
              <p:cNvPr id="15" name="矩形 14">
                <a:extLst>
                  <a:ext uri="{FF2B5EF4-FFF2-40B4-BE49-F238E27FC236}">
                    <a16:creationId xmlns:a16="http://schemas.microsoft.com/office/drawing/2014/main" id="{00827BA5-965A-47DE-8AC6-F1D72387196A}"/>
                  </a:ext>
                </a:extLst>
              </p:cNvPr>
              <p:cNvSpPr>
                <a:spLocks noRot="1" noChangeAspect="1" noMove="1" noResize="1" noEditPoints="1" noAdjustHandles="1" noChangeArrowheads="1" noChangeShapeType="1" noTextEdit="1"/>
              </p:cNvSpPr>
              <p:nvPr/>
            </p:nvSpPr>
            <p:spPr>
              <a:xfrm>
                <a:off x="4452046" y="4672194"/>
                <a:ext cx="3644370" cy="523220"/>
              </a:xfrm>
              <a:prstGeom prst="rect">
                <a:avLst/>
              </a:prstGeom>
              <a:blipFill>
                <a:blip r:embed="rId7"/>
                <a:stretch>
                  <a:fillRect/>
                </a:stretch>
              </a:blipFill>
            </p:spPr>
            <p:txBody>
              <a:bodyPr/>
              <a:lstStyle/>
              <a:p>
                <a:r>
                  <a:rPr lang="zh-CN" altLang="en-US">
                    <a:noFill/>
                  </a:rPr>
                  <a:t> </a:t>
                </a:r>
              </a:p>
            </p:txBody>
          </p:sp>
        </mc:Fallback>
      </mc:AlternateContent>
      <p:sp>
        <p:nvSpPr>
          <p:cNvPr id="8" name="灯片编号占位符 7"/>
          <p:cNvSpPr>
            <a:spLocks noGrp="1"/>
          </p:cNvSpPr>
          <p:nvPr>
            <p:ph type="sldNum" sz="quarter" idx="4"/>
          </p:nvPr>
        </p:nvSpPr>
        <p:spPr/>
        <p:txBody>
          <a:bodyPr/>
          <a:lstStyle/>
          <a:p>
            <a:r>
              <a:rPr lang="zh-CN" altLang="en-US"/>
              <a:t>第</a:t>
            </a:r>
            <a:fld id="{A7EB049D-2BDA-4100-846B-C83E7A7D8094}" type="slidenum">
              <a:rPr lang="zh-CN" altLang="en-US" smtClean="0"/>
              <a:pPr/>
              <a:t>43</a:t>
            </a:fld>
            <a:r>
              <a:rPr lang="zh-CN" altLang="en-US"/>
              <a:t>页</a:t>
            </a:r>
            <a:endParaRPr lang="zh-CN" altLang="en-US" dirty="0"/>
          </a:p>
        </p:txBody>
      </p:sp>
      <p:grpSp>
        <p:nvGrpSpPr>
          <p:cNvPr id="26" name="组合 25"/>
          <p:cNvGrpSpPr/>
          <p:nvPr/>
        </p:nvGrpSpPr>
        <p:grpSpPr>
          <a:xfrm>
            <a:off x="1165550" y="1619014"/>
            <a:ext cx="4358015" cy="887166"/>
            <a:chOff x="2928633" y="947877"/>
            <a:chExt cx="4358015" cy="887166"/>
          </a:xfrm>
        </p:grpSpPr>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CE98F761-5612-4354-B955-158358717002}"/>
                    </a:ext>
                  </a:extLst>
                </p:cNvPr>
                <p:cNvSpPr/>
                <p:nvPr/>
              </p:nvSpPr>
              <p:spPr>
                <a:xfrm>
                  <a:off x="3847810" y="947877"/>
                  <a:ext cx="3438838" cy="8871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sz="2100" b="1" i="1">
                                <a:solidFill>
                                  <a:srgbClr val="FF0000"/>
                                </a:solidFill>
                                <a:latin typeface="Cambria Math" panose="02040503050406030204" pitchFamily="18" charset="0"/>
                              </a:rPr>
                            </m:ctrlPr>
                          </m:limLowPr>
                          <m:e>
                            <m:r>
                              <a:rPr lang="zh-CN" altLang="en-US" sz="2100" b="1">
                                <a:solidFill>
                                  <a:srgbClr val="FF0000"/>
                                </a:solidFill>
                                <a:latin typeface="Cambria Math" panose="02040503050406030204" pitchFamily="18" charset="0"/>
                              </a:rPr>
                              <m:t>𝐦𝐚𝐱</m:t>
                            </m:r>
                          </m:e>
                          <m:lim>
                            <m:r>
                              <a:rPr lang="en-US" altLang="zh-CN" sz="2100" b="1" i="1">
                                <a:solidFill>
                                  <a:srgbClr val="FF0000"/>
                                </a:solidFill>
                                <a:latin typeface="Cambria Math" panose="02040503050406030204" pitchFamily="18" charset="0"/>
                              </a:rPr>
                              <m:t>𝒂</m:t>
                            </m:r>
                          </m:lim>
                        </m:limLow>
                        <m:nary>
                          <m:naryPr>
                            <m:chr m:val="∑"/>
                            <m:limLoc m:val="undOvr"/>
                            <m:grow m:val="on"/>
                            <m:supHide m:val="on"/>
                            <m:ctrlPr>
                              <a:rPr lang="zh-CN" altLang="en-US" sz="2100" b="1" i="1">
                                <a:latin typeface="Cambria Math" panose="02040503050406030204" pitchFamily="18" charset="0"/>
                              </a:rPr>
                            </m:ctrlPr>
                          </m:naryPr>
                          <m:sub>
                            <m:sSup>
                              <m:sSupPr>
                                <m:ctrlPr>
                                  <a:rPr lang="zh-CN" altLang="en-US" sz="2100" b="1" i="1">
                                    <a:latin typeface="Cambria Math" panose="02040503050406030204" pitchFamily="18" charset="0"/>
                                  </a:rPr>
                                </m:ctrlPr>
                              </m:sSupPr>
                              <m:e>
                                <m:r>
                                  <a:rPr lang="zh-CN" altLang="en-US" sz="2100" b="1" i="1">
                                    <a:latin typeface="Cambria Math" panose="02040503050406030204" pitchFamily="18" charset="0"/>
                                  </a:rPr>
                                  <m:t>𝒔</m:t>
                                </m:r>
                              </m:e>
                              <m:sup>
                                <m:r>
                                  <a:rPr lang="zh-CN" altLang="en-US" sz="2100" b="1">
                                    <a:latin typeface="Cambria Math" panose="02040503050406030204" pitchFamily="18" charset="0"/>
                                  </a:rPr>
                                  <m:t>′</m:t>
                                </m:r>
                              </m:sup>
                            </m:sSup>
                            <m:r>
                              <a:rPr lang="zh-CN" altLang="en-US" sz="2100" b="1" i="1">
                                <a:latin typeface="Cambria Math" panose="02040503050406030204" pitchFamily="18" charset="0"/>
                              </a:rPr>
                              <m:t>𝒓</m:t>
                            </m:r>
                          </m:sub>
                          <m:sup/>
                          <m:e>
                            <m:r>
                              <a:rPr lang="zh-CN" altLang="en-US" sz="2100" b="1" i="1">
                                <a:latin typeface="Cambria Math" panose="02040503050406030204" pitchFamily="18" charset="0"/>
                              </a:rPr>
                              <m:t>𝒑</m:t>
                            </m:r>
                            <m:d>
                              <m:dPr>
                                <m:ctrlPr>
                                  <a:rPr lang="zh-CN" altLang="en-US" sz="2100" b="1" i="1">
                                    <a:latin typeface="Cambria Math" panose="02040503050406030204" pitchFamily="18" charset="0"/>
                                  </a:rPr>
                                </m:ctrlPr>
                              </m:dPr>
                              <m:e>
                                <m:sSup>
                                  <m:sSupPr>
                                    <m:ctrlPr>
                                      <a:rPr lang="zh-CN" altLang="en-US" sz="2100" b="1" i="1">
                                        <a:latin typeface="Cambria Math" panose="02040503050406030204" pitchFamily="18" charset="0"/>
                                      </a:rPr>
                                    </m:ctrlPr>
                                  </m:sSupPr>
                                  <m:e>
                                    <m:r>
                                      <a:rPr lang="zh-CN" altLang="en-US" sz="2100" b="1" i="1">
                                        <a:latin typeface="Cambria Math" panose="02040503050406030204" pitchFamily="18" charset="0"/>
                                      </a:rPr>
                                      <m:t>𝒔</m:t>
                                    </m:r>
                                  </m:e>
                                  <m:sup>
                                    <m:r>
                                      <a:rPr lang="zh-CN" altLang="en-US" sz="2100" b="1">
                                        <a:latin typeface="Cambria Math" panose="02040503050406030204" pitchFamily="18" charset="0"/>
                                      </a:rPr>
                                      <m:t>′</m:t>
                                    </m:r>
                                  </m:sup>
                                </m:sSup>
                                <m:r>
                                  <a:rPr lang="zh-CN" altLang="en-US" sz="2100" b="1">
                                    <a:latin typeface="Cambria Math" panose="02040503050406030204" pitchFamily="18" charset="0"/>
                                  </a:rPr>
                                  <m:t>,</m:t>
                                </m:r>
                                <m:r>
                                  <a:rPr lang="zh-CN" altLang="en-US" sz="2100" b="1" i="1">
                                    <a:latin typeface="Cambria Math" panose="02040503050406030204" pitchFamily="18" charset="0"/>
                                  </a:rPr>
                                  <m:t>𝒓</m:t>
                                </m:r>
                              </m:e>
                              <m:e>
                                <m:r>
                                  <a:rPr lang="zh-CN" altLang="en-US" sz="2100" b="1" i="1">
                                    <a:latin typeface="Cambria Math" panose="02040503050406030204" pitchFamily="18" charset="0"/>
                                  </a:rPr>
                                  <m:t>𝒔</m:t>
                                </m:r>
                                <m:r>
                                  <a:rPr lang="zh-CN" altLang="en-US" sz="2100" b="1">
                                    <a:latin typeface="Cambria Math" panose="02040503050406030204" pitchFamily="18" charset="0"/>
                                  </a:rPr>
                                  <m:t>,</m:t>
                                </m:r>
                                <m:r>
                                  <a:rPr lang="zh-CN" altLang="en-US" sz="2100" b="1" i="1">
                                    <a:latin typeface="Cambria Math" panose="02040503050406030204" pitchFamily="18" charset="0"/>
                                  </a:rPr>
                                  <m:t>𝒂</m:t>
                                </m:r>
                              </m:e>
                            </m:d>
                            <m:r>
                              <a:rPr lang="en-US" altLang="zh-CN" sz="2100" b="1" i="1">
                                <a:latin typeface="Cambria Math" panose="02040503050406030204" pitchFamily="18" charset="0"/>
                              </a:rPr>
                              <m:t>[</m:t>
                            </m:r>
                            <m:r>
                              <a:rPr lang="zh-CN" altLang="en-US" sz="2100" b="1" i="1">
                                <a:latin typeface="Cambria Math" panose="02040503050406030204" pitchFamily="18" charset="0"/>
                              </a:rPr>
                              <m:t>𝒓</m:t>
                            </m:r>
                            <m:r>
                              <a:rPr lang="zh-CN" altLang="en-US" sz="2100" b="1">
                                <a:latin typeface="Cambria Math" panose="02040503050406030204" pitchFamily="18" charset="0"/>
                              </a:rPr>
                              <m:t>+</m:t>
                            </m:r>
                            <m:r>
                              <a:rPr lang="zh-CN" altLang="en-US" sz="2100" b="1" i="1">
                                <a:latin typeface="Cambria Math" panose="02040503050406030204" pitchFamily="18" charset="0"/>
                              </a:rPr>
                              <m:t>𝜸</m:t>
                            </m:r>
                            <m:sSub>
                              <m:sSubPr>
                                <m:ctrlPr>
                                  <a:rPr lang="zh-CN" altLang="en-US" sz="2100" b="1" i="1">
                                    <a:solidFill>
                                      <a:srgbClr val="FF0000"/>
                                    </a:solidFill>
                                    <a:latin typeface="Cambria Math" panose="02040503050406030204" pitchFamily="18" charset="0"/>
                                  </a:rPr>
                                </m:ctrlPr>
                              </m:sSubPr>
                              <m:e>
                                <m:r>
                                  <a:rPr lang="zh-CN" altLang="en-US" sz="2100" b="1" i="1">
                                    <a:solidFill>
                                      <a:srgbClr val="FF0000"/>
                                    </a:solidFill>
                                    <a:latin typeface="Cambria Math" panose="02040503050406030204" pitchFamily="18" charset="0"/>
                                  </a:rPr>
                                  <m:t>𝒗</m:t>
                                </m:r>
                              </m:e>
                              <m:sub>
                                <m:r>
                                  <a:rPr lang="zh-CN" altLang="en-US" sz="2100" b="1" i="1">
                                    <a:solidFill>
                                      <a:srgbClr val="FF0000"/>
                                    </a:solidFill>
                                    <a:latin typeface="Cambria Math" panose="02040503050406030204" pitchFamily="18" charset="0"/>
                                  </a:rPr>
                                  <m:t>∗</m:t>
                                </m:r>
                              </m:sub>
                            </m:sSub>
                            <m:d>
                              <m:dPr>
                                <m:ctrlPr>
                                  <a:rPr lang="zh-CN" altLang="en-US" sz="2100" b="1" i="1">
                                    <a:solidFill>
                                      <a:srgbClr val="FF0000"/>
                                    </a:solidFill>
                                    <a:latin typeface="Cambria Math" panose="02040503050406030204" pitchFamily="18" charset="0"/>
                                  </a:rPr>
                                </m:ctrlPr>
                              </m:dPr>
                              <m:e>
                                <m:sSup>
                                  <m:sSupPr>
                                    <m:ctrlPr>
                                      <a:rPr lang="zh-CN" altLang="en-US" sz="2100" b="1" i="1">
                                        <a:solidFill>
                                          <a:srgbClr val="FF0000"/>
                                        </a:solidFill>
                                        <a:latin typeface="Cambria Math" panose="02040503050406030204" pitchFamily="18" charset="0"/>
                                      </a:rPr>
                                    </m:ctrlPr>
                                  </m:sSupPr>
                                  <m:e>
                                    <m:r>
                                      <a:rPr lang="zh-CN" altLang="en-US" sz="2100" b="1" i="1">
                                        <a:solidFill>
                                          <a:srgbClr val="FF0000"/>
                                        </a:solidFill>
                                        <a:latin typeface="Cambria Math" panose="02040503050406030204" pitchFamily="18" charset="0"/>
                                      </a:rPr>
                                      <m:t>𝒔</m:t>
                                    </m:r>
                                  </m:e>
                                  <m:sup>
                                    <m:r>
                                      <a:rPr lang="zh-CN" altLang="en-US" sz="2100" b="1">
                                        <a:solidFill>
                                          <a:srgbClr val="FF0000"/>
                                        </a:solidFill>
                                        <a:latin typeface="Cambria Math" panose="02040503050406030204" pitchFamily="18" charset="0"/>
                                      </a:rPr>
                                      <m:t>′</m:t>
                                    </m:r>
                                  </m:sup>
                                </m:sSup>
                              </m:e>
                            </m:d>
                            <m:r>
                              <a:rPr lang="en-US" altLang="zh-CN" sz="2100" b="1" i="1">
                                <a:latin typeface="Cambria Math" panose="02040503050406030204" pitchFamily="18" charset="0"/>
                              </a:rPr>
                              <m:t>]</m:t>
                            </m:r>
                          </m:e>
                        </m:nary>
                      </m:oMath>
                    </m:oMathPara>
                  </a14:m>
                  <a:endParaRPr lang="zh-CN" altLang="en-US" sz="2100" dirty="0"/>
                </a:p>
              </p:txBody>
            </p:sp>
          </mc:Choice>
          <mc:Fallback xmlns="">
            <p:sp>
              <p:nvSpPr>
                <p:cNvPr id="19" name="矩形 18">
                  <a:extLst>
                    <a:ext uri="{FF2B5EF4-FFF2-40B4-BE49-F238E27FC236}">
                      <a16:creationId xmlns:a16="http://schemas.microsoft.com/office/drawing/2014/main" id="{CE98F761-5612-4354-B955-158358717002}"/>
                    </a:ext>
                  </a:extLst>
                </p:cNvPr>
                <p:cNvSpPr>
                  <a:spLocks noRot="1" noChangeAspect="1" noMove="1" noResize="1" noEditPoints="1" noAdjustHandles="1" noChangeArrowheads="1" noChangeShapeType="1" noTextEdit="1"/>
                </p:cNvSpPr>
                <p:nvPr/>
              </p:nvSpPr>
              <p:spPr>
                <a:xfrm>
                  <a:off x="3847810" y="947877"/>
                  <a:ext cx="3438838" cy="887166"/>
                </a:xfrm>
                <a:prstGeom prst="rect">
                  <a:avLst/>
                </a:prstGeom>
                <a:blipFill>
                  <a:blip r:embed="rId8"/>
                  <a:stretch>
                    <a:fillRect r="-124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28D74431-33AD-46C4-B794-C5857AB2CF8F}"/>
                    </a:ext>
                  </a:extLst>
                </p:cNvPr>
                <p:cNvSpPr/>
                <p:nvPr/>
              </p:nvSpPr>
              <p:spPr>
                <a:xfrm>
                  <a:off x="2928633" y="1131667"/>
                  <a:ext cx="1107520" cy="415498"/>
                </a:xfrm>
                <a:prstGeom prst="rect">
                  <a:avLst/>
                </a:prstGeom>
              </p:spPr>
              <p:txBody>
                <a:bodyPr wrap="square">
                  <a:spAutoFit/>
                </a:bodyPr>
                <a:lstStyle/>
                <a:p>
                  <a14:m>
                    <m:oMath xmlns:m="http://schemas.openxmlformats.org/officeDocument/2006/math">
                      <m:sSub>
                        <m:sSubPr>
                          <m:ctrlPr>
                            <a:rPr lang="en-US" altLang="zh-CN" sz="2100" b="1" i="1">
                              <a:latin typeface="Cambria Math" panose="02040503050406030204" pitchFamily="18" charset="0"/>
                            </a:rPr>
                          </m:ctrlPr>
                        </m:sSubPr>
                        <m:e>
                          <m:r>
                            <a:rPr lang="zh-CN" altLang="en-US" sz="2100" b="1" i="1">
                              <a:latin typeface="Cambria Math" panose="02040503050406030204" pitchFamily="18" charset="0"/>
                            </a:rPr>
                            <m:t>𝒗</m:t>
                          </m:r>
                        </m:e>
                        <m:sub>
                          <m:r>
                            <a:rPr lang="zh-CN" altLang="en-US" sz="2100" b="1" i="1">
                              <a:solidFill>
                                <a:srgbClr val="00B0F0"/>
                              </a:solidFill>
                              <a:latin typeface="Cambria Math" panose="02040503050406030204" pitchFamily="18" charset="0"/>
                            </a:rPr>
                            <m:t>∗</m:t>
                          </m:r>
                        </m:sub>
                      </m:sSub>
                      <m:d>
                        <m:dPr>
                          <m:ctrlPr>
                            <a:rPr lang="zh-CN" altLang="en-US" sz="2100" b="1" i="1">
                              <a:solidFill>
                                <a:srgbClr val="00B0F0"/>
                              </a:solidFill>
                              <a:latin typeface="Cambria Math" panose="02040503050406030204" pitchFamily="18" charset="0"/>
                            </a:rPr>
                          </m:ctrlPr>
                        </m:dPr>
                        <m:e>
                          <m:r>
                            <a:rPr lang="zh-CN" altLang="en-US" sz="2100" b="1" i="1">
                              <a:solidFill>
                                <a:srgbClr val="FF0000"/>
                              </a:solidFill>
                              <a:latin typeface="Cambria Math" panose="02040503050406030204" pitchFamily="18" charset="0"/>
                            </a:rPr>
                            <m:t>𝒔</m:t>
                          </m:r>
                        </m:e>
                      </m:d>
                      <m:r>
                        <a:rPr lang="en-US" altLang="zh-CN" sz="2100" b="1" i="1">
                          <a:solidFill>
                            <a:srgbClr val="A24744"/>
                          </a:solidFill>
                          <a:latin typeface="Cambria Math" panose="02040503050406030204" pitchFamily="18" charset="0"/>
                        </a:rPr>
                        <m:t> </m:t>
                      </m:r>
                    </m:oMath>
                  </a14:m>
                  <a:r>
                    <a:rPr lang="en-US" altLang="zh-CN" sz="2100" b="1" dirty="0">
                      <a:solidFill>
                        <a:srgbClr val="00B0F0"/>
                      </a:solidFill>
                      <a:latin typeface="Cambria Math" panose="02040503050406030204" pitchFamily="18" charset="0"/>
                    </a:rPr>
                    <a:t>=</a:t>
                  </a:r>
                </a:p>
              </p:txBody>
            </p:sp>
          </mc:Choice>
          <mc:Fallback xmlns="">
            <p:sp>
              <p:nvSpPr>
                <p:cNvPr id="20" name="矩形 19">
                  <a:extLst>
                    <a:ext uri="{FF2B5EF4-FFF2-40B4-BE49-F238E27FC236}">
                      <a16:creationId xmlns:a16="http://schemas.microsoft.com/office/drawing/2014/main" id="{28D74431-33AD-46C4-B794-C5857AB2CF8F}"/>
                    </a:ext>
                  </a:extLst>
                </p:cNvPr>
                <p:cNvSpPr>
                  <a:spLocks noRot="1" noChangeAspect="1" noMove="1" noResize="1" noEditPoints="1" noAdjustHandles="1" noChangeArrowheads="1" noChangeShapeType="1" noTextEdit="1"/>
                </p:cNvSpPr>
                <p:nvPr/>
              </p:nvSpPr>
              <p:spPr>
                <a:xfrm>
                  <a:off x="2928633" y="1131667"/>
                  <a:ext cx="1107520" cy="415498"/>
                </a:xfrm>
                <a:prstGeom prst="rect">
                  <a:avLst/>
                </a:prstGeom>
                <a:blipFill>
                  <a:blip r:embed="rId9"/>
                  <a:stretch>
                    <a:fillRect t="-10294" r="-2747" b="-27941"/>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576A15D1-CCF6-4702-897F-AD5E5B75858D}"/>
                  </a:ext>
                </a:extLst>
              </p:cNvPr>
              <p:cNvSpPr/>
              <p:nvPr/>
            </p:nvSpPr>
            <p:spPr>
              <a:xfrm>
                <a:off x="2130378" y="2329074"/>
                <a:ext cx="3057525" cy="5568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100" b="1" i="1">
                              <a:latin typeface="Cambria Math" panose="02040503050406030204" pitchFamily="18" charset="0"/>
                            </a:rPr>
                          </m:ctrlPr>
                        </m:sSubPr>
                        <m:e>
                          <m:r>
                            <a:rPr lang="zh-CN" altLang="en-US" sz="2100" b="1">
                              <a:solidFill>
                                <a:srgbClr val="00B0F0"/>
                              </a:solidFill>
                              <a:latin typeface="Cambria Math" panose="02040503050406030204" pitchFamily="18" charset="0"/>
                            </a:rPr>
                            <m:t>=</m:t>
                          </m:r>
                          <m:limLow>
                            <m:limLowPr>
                              <m:ctrlPr>
                                <a:rPr lang="zh-CN" altLang="en-US" sz="2100" b="1" i="1">
                                  <a:solidFill>
                                    <a:srgbClr val="FF0000"/>
                                  </a:solidFill>
                                  <a:latin typeface="Cambria Math" panose="02040503050406030204" pitchFamily="18" charset="0"/>
                                </a:rPr>
                              </m:ctrlPr>
                            </m:limLowPr>
                            <m:e>
                              <m:r>
                                <a:rPr lang="zh-CN" altLang="en-US" sz="2100" b="1">
                                  <a:solidFill>
                                    <a:srgbClr val="FF0000"/>
                                  </a:solidFill>
                                  <a:latin typeface="Cambria Math" panose="02040503050406030204" pitchFamily="18" charset="0"/>
                                </a:rPr>
                                <m:t>𝐦𝐚𝐱</m:t>
                              </m:r>
                            </m:e>
                            <m:lim>
                              <m:r>
                                <a:rPr lang="en-US" altLang="zh-CN" sz="2100" b="1" i="1">
                                  <a:solidFill>
                                    <a:srgbClr val="FF0000"/>
                                  </a:solidFill>
                                  <a:latin typeface="Cambria Math" panose="02040503050406030204" pitchFamily="18" charset="0"/>
                                </a:rPr>
                                <m:t>𝒂</m:t>
                              </m:r>
                              <m:r>
                                <a:rPr lang="en-US" altLang="zh-CN" sz="2100" b="1" i="1">
                                  <a:solidFill>
                                    <a:srgbClr val="FF0000"/>
                                  </a:solidFill>
                                  <a:latin typeface="Cambria Math" panose="02040503050406030204" pitchFamily="18" charset="0"/>
                                  <a:ea typeface="Cambria Math" panose="02040503050406030204" pitchFamily="18" charset="0"/>
                                </a:rPr>
                                <m:t>∈</m:t>
                              </m:r>
                              <m:r>
                                <a:rPr lang="zh-CN" altLang="en-US" sz="2100" b="1" i="1">
                                  <a:solidFill>
                                    <a:srgbClr val="FF0000"/>
                                  </a:solidFill>
                                  <a:latin typeface="Cambria Math" panose="02040503050406030204" pitchFamily="18" charset="0"/>
                                  <a:ea typeface="Cambria Math" panose="02040503050406030204" pitchFamily="18" charset="0"/>
                                </a:rPr>
                                <m:t>𝓐</m:t>
                              </m:r>
                              <m:r>
                                <a:rPr lang="en-US" altLang="zh-CN" sz="2100" b="1" i="1">
                                  <a:solidFill>
                                    <a:srgbClr val="FF0000"/>
                                  </a:solidFill>
                                  <a:latin typeface="Cambria Math" panose="02040503050406030204" pitchFamily="18" charset="0"/>
                                  <a:ea typeface="Cambria Math" panose="02040503050406030204" pitchFamily="18" charset="0"/>
                                </a:rPr>
                                <m:t>(</m:t>
                              </m:r>
                              <m:r>
                                <a:rPr lang="en-US" altLang="zh-CN" sz="2100" b="1" i="1">
                                  <a:solidFill>
                                    <a:srgbClr val="FF0000"/>
                                  </a:solidFill>
                                  <a:latin typeface="Cambria Math" panose="02040503050406030204" pitchFamily="18" charset="0"/>
                                  <a:ea typeface="Cambria Math" panose="02040503050406030204" pitchFamily="18" charset="0"/>
                                </a:rPr>
                                <m:t>𝒔</m:t>
                              </m:r>
                              <m:r>
                                <a:rPr lang="en-US" altLang="zh-CN" sz="2100" b="1" i="1">
                                  <a:solidFill>
                                    <a:srgbClr val="FF0000"/>
                                  </a:solidFill>
                                  <a:latin typeface="Cambria Math" panose="02040503050406030204" pitchFamily="18" charset="0"/>
                                  <a:ea typeface="Cambria Math" panose="02040503050406030204" pitchFamily="18" charset="0"/>
                                </a:rPr>
                                <m:t>)</m:t>
                              </m:r>
                            </m:lim>
                          </m:limLow>
                          <m:r>
                            <a:rPr lang="en-US" altLang="zh-CN" sz="2100" b="1" i="1">
                              <a:latin typeface="Cambria Math" panose="02040503050406030204" pitchFamily="18" charset="0"/>
                            </a:rPr>
                            <m:t>𝒒</m:t>
                          </m:r>
                        </m:e>
                        <m:sub>
                          <m:r>
                            <a:rPr lang="zh-CN" altLang="en-US" sz="2100" b="1" i="1">
                              <a:solidFill>
                                <a:srgbClr val="00B0F0"/>
                              </a:solidFill>
                              <a:latin typeface="Cambria Math" panose="02040503050406030204" pitchFamily="18" charset="0"/>
                            </a:rPr>
                            <m:t>∗</m:t>
                          </m:r>
                        </m:sub>
                      </m:sSub>
                      <m:r>
                        <a:rPr lang="zh-CN" altLang="en-US" sz="2100" b="1">
                          <a:latin typeface="Cambria Math" panose="02040503050406030204" pitchFamily="18" charset="0"/>
                        </a:rPr>
                        <m:t>(</m:t>
                      </m:r>
                      <m:r>
                        <a:rPr lang="en-US" altLang="zh-CN" sz="2100" b="1" i="1">
                          <a:solidFill>
                            <a:srgbClr val="FF0000"/>
                          </a:solidFill>
                          <a:latin typeface="Cambria Math" panose="02040503050406030204" pitchFamily="18" charset="0"/>
                        </a:rPr>
                        <m:t>𝒔</m:t>
                      </m:r>
                      <m:r>
                        <a:rPr lang="en-US" altLang="zh-CN" sz="2100" b="1">
                          <a:solidFill>
                            <a:srgbClr val="FF0000"/>
                          </a:solidFill>
                          <a:latin typeface="Cambria Math" panose="02040503050406030204" pitchFamily="18" charset="0"/>
                        </a:rPr>
                        <m:t>,</m:t>
                      </m:r>
                      <m:r>
                        <a:rPr lang="en-US" altLang="zh-CN" sz="2100" b="1" i="1">
                          <a:solidFill>
                            <a:srgbClr val="FF0000"/>
                          </a:solidFill>
                          <a:latin typeface="Cambria Math" panose="02040503050406030204" pitchFamily="18" charset="0"/>
                        </a:rPr>
                        <m:t>𝒂</m:t>
                      </m:r>
                      <m:r>
                        <a:rPr lang="zh-CN" altLang="en-US" sz="2100" b="1">
                          <a:latin typeface="Cambria Math" panose="02040503050406030204" pitchFamily="18" charset="0"/>
                        </a:rPr>
                        <m:t>)</m:t>
                      </m:r>
                    </m:oMath>
                  </m:oMathPara>
                </a14:m>
                <a:endParaRPr lang="zh-CN" altLang="en-US" sz="2100" dirty="0"/>
              </a:p>
            </p:txBody>
          </p:sp>
        </mc:Choice>
        <mc:Fallback xmlns="">
          <p:sp>
            <p:nvSpPr>
              <p:cNvPr id="21" name="矩形 20">
                <a:extLst>
                  <a:ext uri="{FF2B5EF4-FFF2-40B4-BE49-F238E27FC236}">
                    <a16:creationId xmlns:a16="http://schemas.microsoft.com/office/drawing/2014/main" id="{576A15D1-CCF6-4702-897F-AD5E5B75858D}"/>
                  </a:ext>
                </a:extLst>
              </p:cNvPr>
              <p:cNvSpPr>
                <a:spLocks noRot="1" noChangeAspect="1" noMove="1" noResize="1" noEditPoints="1" noAdjustHandles="1" noChangeArrowheads="1" noChangeShapeType="1" noTextEdit="1"/>
              </p:cNvSpPr>
              <p:nvPr/>
            </p:nvSpPr>
            <p:spPr>
              <a:xfrm>
                <a:off x="2130378" y="2329074"/>
                <a:ext cx="3057525" cy="556819"/>
              </a:xfrm>
              <a:prstGeom prst="rect">
                <a:avLst/>
              </a:prstGeom>
              <a:blipFill>
                <a:blip r:embed="rId10"/>
                <a:stretch>
                  <a:fillRect b="-87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576A15D1-CCF6-4702-897F-AD5E5B75858D}"/>
                  </a:ext>
                </a:extLst>
              </p:cNvPr>
              <p:cNvSpPr/>
              <p:nvPr/>
            </p:nvSpPr>
            <p:spPr>
              <a:xfrm>
                <a:off x="1848885" y="2346360"/>
                <a:ext cx="2727238" cy="415498"/>
              </a:xfrm>
              <a:prstGeom prst="rect">
                <a:avLst/>
              </a:prstGeom>
            </p:spPr>
            <p:txBody>
              <a:bodyPr wrap="square">
                <a:spAutoFit/>
              </a:bodyPr>
              <a:lstStyle/>
              <a:p>
                <a:r>
                  <a:rPr lang="en-US" altLang="zh-CN" sz="2100" dirty="0"/>
                  <a:t> </a:t>
                </a:r>
                <a14:m>
                  <m:oMath xmlns:m="http://schemas.openxmlformats.org/officeDocument/2006/math">
                    <m:r>
                      <a:rPr lang="zh-CN" altLang="en-US" sz="2100" b="1">
                        <a:solidFill>
                          <a:srgbClr val="00B0F0"/>
                        </a:solidFill>
                        <a:latin typeface="Cambria Math" panose="02040503050406030204" pitchFamily="18" charset="0"/>
                      </a:rPr>
                      <m:t>=</m:t>
                    </m:r>
                  </m:oMath>
                </a14:m>
                <a:r>
                  <a:rPr lang="zh-CN" altLang="en-US" sz="2100" dirty="0"/>
                  <a:t> </a:t>
                </a:r>
                <a:r>
                  <a:rPr lang="en-US" altLang="zh-CN" sz="2100" dirty="0"/>
                  <a:t>…</a:t>
                </a:r>
                <a:endParaRPr lang="zh-CN" altLang="en-US" sz="2100" dirty="0"/>
              </a:p>
            </p:txBody>
          </p:sp>
        </mc:Choice>
        <mc:Fallback xmlns="">
          <p:sp>
            <p:nvSpPr>
              <p:cNvPr id="22" name="矩形 21">
                <a:extLst>
                  <a:ext uri="{FF2B5EF4-FFF2-40B4-BE49-F238E27FC236}">
                    <a16:creationId xmlns:a16="http://schemas.microsoft.com/office/drawing/2014/main" id="{576A15D1-CCF6-4702-897F-AD5E5B75858D}"/>
                  </a:ext>
                </a:extLst>
              </p:cNvPr>
              <p:cNvSpPr>
                <a:spLocks noRot="1" noChangeAspect="1" noMove="1" noResize="1" noEditPoints="1" noAdjustHandles="1" noChangeArrowheads="1" noChangeShapeType="1" noTextEdit="1"/>
              </p:cNvSpPr>
              <p:nvPr/>
            </p:nvSpPr>
            <p:spPr>
              <a:xfrm>
                <a:off x="1848885" y="2346360"/>
                <a:ext cx="2727238" cy="415498"/>
              </a:xfrm>
              <a:prstGeom prst="rect">
                <a:avLst/>
              </a:prstGeom>
              <a:blipFill>
                <a:blip r:embed="rId11"/>
                <a:stretch>
                  <a:fillRect t="-8824" b="-27941"/>
                </a:stretch>
              </a:blipFill>
            </p:spPr>
            <p:txBody>
              <a:bodyPr/>
              <a:lstStyle/>
              <a:p>
                <a:r>
                  <a:rPr lang="zh-CN" altLang="en-US">
                    <a:noFill/>
                  </a:rPr>
                  <a:t> </a:t>
                </a:r>
              </a:p>
            </p:txBody>
          </p:sp>
        </mc:Fallback>
      </mc:AlternateContent>
      <p:grpSp>
        <p:nvGrpSpPr>
          <p:cNvPr id="25" name="组合 24"/>
          <p:cNvGrpSpPr/>
          <p:nvPr/>
        </p:nvGrpSpPr>
        <p:grpSpPr>
          <a:xfrm>
            <a:off x="1057315" y="5319624"/>
            <a:ext cx="10346452" cy="465996"/>
            <a:chOff x="1057315" y="5319624"/>
            <a:chExt cx="10346452" cy="465996"/>
          </a:xfrm>
        </p:grpSpPr>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74F6DB11-7B01-449A-B723-43A90F29FA06}"/>
                    </a:ext>
                  </a:extLst>
                </p:cNvPr>
                <p:cNvSpPr/>
                <p:nvPr/>
              </p:nvSpPr>
              <p:spPr>
                <a:xfrm>
                  <a:off x="4925537" y="5323955"/>
                  <a:ext cx="6478230" cy="461665"/>
                </a:xfrm>
                <a:prstGeom prst="rect">
                  <a:avLst/>
                </a:prstGeom>
              </p:spPr>
              <p:txBody>
                <a:bodyPr wrap="square">
                  <a:spAutoFit/>
                </a:bodyPr>
                <a:lstStyle/>
                <a:p>
                  <a14:m>
                    <m:oMath xmlns:m="http://schemas.openxmlformats.org/officeDocument/2006/math">
                      <m:r>
                        <a:rPr lang="zh-CN" altLang="en-US" sz="2400" b="1" i="1">
                          <a:solidFill>
                            <a:srgbClr val="FF0000"/>
                          </a:solidFill>
                          <a:latin typeface="Cambria Math" panose="02040503050406030204" pitchFamily="18" charset="0"/>
                        </a:rPr>
                        <m:t>上式可写为：</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𝒔</m:t>
                          </m:r>
                          <m:r>
                            <a:rPr lang="en-US" altLang="zh-CN" sz="2400" b="1" i="1">
                              <a:latin typeface="Cambria Math" panose="02040503050406030204" pitchFamily="18" charset="0"/>
                              <a:ea typeface="Cambria Math" panose="02040503050406030204" pitchFamily="18" charset="0"/>
                            </a:rPr>
                            <m:t>∈</m:t>
                          </m:r>
                          <m:r>
                            <a:rPr lang="zh-CN" altLang="en-US" sz="2400" b="1" i="1">
                              <a:latin typeface="Cambria Math" panose="02040503050406030204" pitchFamily="18" charset="0"/>
                              <a:ea typeface="Cambria Math" panose="02040503050406030204" pitchFamily="18" charset="0"/>
                            </a:rPr>
                            <m:t>𝓢</m:t>
                          </m:r>
                          <m:r>
                            <a:rPr lang="en-US" altLang="zh-CN" sz="2400" b="1" i="1">
                              <a:latin typeface="Cambria Math" panose="02040503050406030204" pitchFamily="18" charset="0"/>
                              <a:ea typeface="Cambria Math" panose="02040503050406030204" pitchFamily="18" charset="0"/>
                            </a:rPr>
                            <m:t>, </m:t>
                          </m:r>
                          <m:r>
                            <a:rPr lang="en-US" altLang="zh-CN" sz="2400" b="1" i="1">
                              <a:latin typeface="Cambria Math" panose="02040503050406030204" pitchFamily="18" charset="0"/>
                            </a:rPr>
                            <m:t>𝒒</m:t>
                          </m:r>
                        </m:e>
                        <m:sub>
                          <m:r>
                            <a:rPr lang="zh-CN" altLang="en-US" sz="2400" b="1" i="1">
                              <a:solidFill>
                                <a:srgbClr val="00B0F0"/>
                              </a:solidFill>
                              <a:latin typeface="Cambria Math" panose="02040503050406030204" pitchFamily="18" charset="0"/>
                            </a:rPr>
                            <m:t>𝝅</m:t>
                          </m:r>
                        </m:sub>
                      </m:sSub>
                      <m:d>
                        <m:dPr>
                          <m:ctrlPr>
                            <a:rPr lang="zh-CN" altLang="en-US" sz="2400" b="1" i="1">
                              <a:solidFill>
                                <a:srgbClr val="00B0F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𝒔</m:t>
                          </m:r>
                          <m:r>
                            <a:rPr lang="en-US" altLang="zh-CN" sz="2400" b="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 </m:t>
                          </m:r>
                          <m:r>
                            <a:rPr lang="zh-CN" altLang="en-US" sz="2400" b="1" i="1">
                              <a:solidFill>
                                <a:srgbClr val="FF0000"/>
                              </a:solidFill>
                              <a:latin typeface="Cambria Math" panose="02040503050406030204" pitchFamily="18" charset="0"/>
                            </a:rPr>
                            <m:t>𝝅</m:t>
                          </m:r>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𝒔</m:t>
                          </m:r>
                          <m:r>
                            <a:rPr lang="en-US" altLang="zh-CN" sz="2400" b="1" i="1">
                              <a:solidFill>
                                <a:srgbClr val="FF0000"/>
                              </a:solidFill>
                              <a:latin typeface="Cambria Math" panose="02040503050406030204" pitchFamily="18" charset="0"/>
                            </a:rPr>
                            <m:t>)</m:t>
                          </m:r>
                        </m:e>
                      </m:d>
                      <m:r>
                        <a:rPr lang="zh-CN" altLang="en-US" sz="2400" b="1" i="1">
                          <a:solidFill>
                            <a:srgbClr val="FF0000"/>
                          </a:solidFill>
                          <a:latin typeface="Cambria Math" panose="02040503050406030204" pitchFamily="18" charset="0"/>
                        </a:rPr>
                        <m:t>≥</m:t>
                      </m:r>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𝒗</m:t>
                          </m:r>
                        </m:e>
                        <m:sub>
                          <m:r>
                            <a:rPr lang="zh-CN" altLang="en-US" sz="2400" b="1" i="1">
                              <a:solidFill>
                                <a:srgbClr val="00B0F0"/>
                              </a:solidFill>
                              <a:latin typeface="Cambria Math" panose="02040503050406030204" pitchFamily="18" charset="0"/>
                            </a:rPr>
                            <m:t>𝝅</m:t>
                          </m:r>
                        </m:sub>
                      </m:sSub>
                      <m:r>
                        <a:rPr lang="zh-CN" altLang="en-US" sz="2400" b="1">
                          <a:latin typeface="Cambria Math" panose="02040503050406030204" pitchFamily="18" charset="0"/>
                        </a:rPr>
                        <m:t>(</m:t>
                      </m:r>
                      <m:r>
                        <a:rPr lang="zh-CN" altLang="en-US" sz="2400" b="1" i="1">
                          <a:solidFill>
                            <a:srgbClr val="FF0000"/>
                          </a:solidFill>
                          <a:latin typeface="Cambria Math" panose="02040503050406030204" pitchFamily="18" charset="0"/>
                        </a:rPr>
                        <m:t>𝒔</m:t>
                      </m:r>
                      <m:r>
                        <a:rPr lang="zh-CN" altLang="en-US" sz="2400" b="1">
                          <a:latin typeface="Cambria Math" panose="02040503050406030204" pitchFamily="18" charset="0"/>
                        </a:rPr>
                        <m:t>)</m:t>
                      </m:r>
                    </m:oMath>
                  </a14:m>
                  <a:r>
                    <a:rPr lang="zh-CN" altLang="en-US" sz="2400" dirty="0"/>
                    <a:t> </a:t>
                  </a:r>
                </a:p>
              </p:txBody>
            </p:sp>
          </mc:Choice>
          <mc:Fallback xmlns="">
            <p:sp>
              <p:nvSpPr>
                <p:cNvPr id="9" name="矩形 8">
                  <a:extLst>
                    <a:ext uri="{FF2B5EF4-FFF2-40B4-BE49-F238E27FC236}">
                      <a16:creationId xmlns:a16="http://schemas.microsoft.com/office/drawing/2014/main" id="{74F6DB11-7B01-449A-B723-43A90F29FA06}"/>
                    </a:ext>
                  </a:extLst>
                </p:cNvPr>
                <p:cNvSpPr>
                  <a:spLocks noRot="1" noChangeAspect="1" noMove="1" noResize="1" noEditPoints="1" noAdjustHandles="1" noChangeArrowheads="1" noChangeShapeType="1" noTextEdit="1"/>
                </p:cNvSpPr>
                <p:nvPr/>
              </p:nvSpPr>
              <p:spPr>
                <a:xfrm>
                  <a:off x="4925537" y="5323955"/>
                  <a:ext cx="6478230" cy="461665"/>
                </a:xfrm>
                <a:prstGeom prst="rect">
                  <a:avLst/>
                </a:prstGeom>
                <a:blipFill>
                  <a:blip r:embed="rId12"/>
                  <a:stretch>
                    <a:fillRect l="-847"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057315" y="5319624"/>
                  <a:ext cx="43561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solidFill>
                              <a:srgbClr val="FF0000"/>
                            </a:solidFill>
                            <a:latin typeface="Cambria Math" panose="02040503050406030204" pitchFamily="18" charset="0"/>
                          </a:rPr>
                          <m:t>根据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𝒒</m:t>
                            </m:r>
                          </m:e>
                          <m:sub>
                            <m:r>
                              <a:rPr lang="zh-CN" altLang="en-US" sz="2400" b="1" i="1">
                                <a:solidFill>
                                  <a:srgbClr val="00B0F0"/>
                                </a:solidFill>
                                <a:latin typeface="Cambria Math" panose="02040503050406030204" pitchFamily="18" charset="0"/>
                              </a:rPr>
                              <m:t>𝝅</m:t>
                            </m:r>
                          </m:sub>
                        </m:sSub>
                        <m:d>
                          <m:dPr>
                            <m:ctrlPr>
                              <a:rPr lang="zh-CN" altLang="en-US" sz="2400" b="1" i="1">
                                <a:solidFill>
                                  <a:srgbClr val="00B0F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𝒔</m:t>
                            </m:r>
                            <m:r>
                              <a:rPr lang="en-US" altLang="zh-CN" sz="2400" b="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𝒂</m:t>
                            </m:r>
                          </m:e>
                        </m:d>
                        <m:r>
                          <a:rPr lang="zh-CN" altLang="en-US" sz="2400" b="1" i="1">
                            <a:solidFill>
                              <a:srgbClr val="FF0000"/>
                            </a:solidFill>
                            <a:latin typeface="Cambria Math" panose="02040503050406030204" pitchFamily="18" charset="0"/>
                          </a:rPr>
                          <m:t>和</m:t>
                        </m:r>
                        <m:sSub>
                          <m:sSubPr>
                            <m:ctrlPr>
                              <a:rPr lang="en-US" altLang="zh-CN" sz="2400" b="1" i="1">
                                <a:latin typeface="Cambria Math" panose="02040503050406030204" pitchFamily="18" charset="0"/>
                              </a:rPr>
                            </m:ctrlPr>
                          </m:sSubPr>
                          <m:e>
                            <m:r>
                              <a:rPr lang="zh-CN" altLang="en-US" sz="2400" b="1" i="1">
                                <a:latin typeface="Cambria Math" panose="02040503050406030204" pitchFamily="18" charset="0"/>
                              </a:rPr>
                              <m:t>𝒗</m:t>
                            </m:r>
                          </m:e>
                          <m:sub>
                            <m:r>
                              <a:rPr lang="zh-CN" altLang="en-US" sz="2400" b="1" i="1">
                                <a:solidFill>
                                  <a:srgbClr val="00B0F0"/>
                                </a:solidFill>
                                <a:latin typeface="Cambria Math" panose="02040503050406030204" pitchFamily="18" charset="0"/>
                              </a:rPr>
                              <m:t>𝝅</m:t>
                            </m:r>
                          </m:sub>
                        </m:sSub>
                        <m:r>
                          <a:rPr lang="zh-CN" altLang="en-US" sz="2400" b="1">
                            <a:latin typeface="Cambria Math" panose="02040503050406030204" pitchFamily="18" charset="0"/>
                          </a:rPr>
                          <m:t>(</m:t>
                        </m:r>
                        <m:r>
                          <a:rPr lang="zh-CN" altLang="en-US" sz="2400" b="1" i="1">
                            <a:solidFill>
                              <a:srgbClr val="FF0000"/>
                            </a:solidFill>
                            <a:latin typeface="Cambria Math" panose="02040503050406030204" pitchFamily="18" charset="0"/>
                          </a:rPr>
                          <m:t>𝒔</m:t>
                        </m:r>
                        <m:r>
                          <a:rPr lang="zh-CN" altLang="en-US" sz="2400" b="1">
                            <a:latin typeface="Cambria Math" panose="02040503050406030204" pitchFamily="18" charset="0"/>
                          </a:rPr>
                          <m:t>)</m:t>
                        </m:r>
                        <m:r>
                          <a:rPr lang="zh-CN" altLang="en-US" sz="2400" b="1" i="1">
                            <a:latin typeface="Cambria Math" panose="02040503050406030204" pitchFamily="18" charset="0"/>
                          </a:rPr>
                          <m:t>的关系，</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1057315" y="5319624"/>
                  <a:ext cx="4356129" cy="461665"/>
                </a:xfrm>
                <a:prstGeom prst="rect">
                  <a:avLst/>
                </a:prstGeom>
                <a:blipFill>
                  <a:blip r:embed="rId13"/>
                  <a:stretch>
                    <a:fillRect b="-1866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339F0706-C063-44C6-B966-726734F58F94}"/>
                  </a:ext>
                </a:extLst>
              </p:cNvPr>
              <p:cNvSpPr/>
              <p:nvPr/>
            </p:nvSpPr>
            <p:spPr>
              <a:xfrm>
                <a:off x="6566664" y="1984008"/>
                <a:ext cx="5840967" cy="8871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100" b="1" i="1" smtClean="0">
                              <a:latin typeface="Cambria Math" panose="02040503050406030204" pitchFamily="18" charset="0"/>
                            </a:rPr>
                          </m:ctrlPr>
                        </m:sSubPr>
                        <m:e>
                          <m:r>
                            <a:rPr lang="en-US" altLang="zh-CN" sz="2100" b="1" i="1">
                              <a:latin typeface="Cambria Math" panose="02040503050406030204" pitchFamily="18" charset="0"/>
                            </a:rPr>
                            <m:t>𝒒</m:t>
                          </m:r>
                        </m:e>
                        <m:sub>
                          <m:r>
                            <a:rPr lang="en-US" altLang="zh-CN" sz="2100" b="1" i="1" smtClean="0">
                              <a:solidFill>
                                <a:srgbClr val="00B0F0"/>
                              </a:solidFill>
                              <a:latin typeface="Cambria Math" panose="02040503050406030204" pitchFamily="18" charset="0"/>
                            </a:rPr>
                            <m:t>∗</m:t>
                          </m:r>
                        </m:sub>
                      </m:sSub>
                      <m:d>
                        <m:dPr>
                          <m:ctrlPr>
                            <a:rPr lang="zh-CN" altLang="en-US" sz="2100" b="1" i="1">
                              <a:solidFill>
                                <a:srgbClr val="00B0F0"/>
                              </a:solidFill>
                              <a:latin typeface="Cambria Math" panose="02040503050406030204" pitchFamily="18" charset="0"/>
                            </a:rPr>
                          </m:ctrlPr>
                        </m:dPr>
                        <m:e>
                          <m:r>
                            <a:rPr lang="en-US" altLang="zh-CN" sz="2100" b="1" i="1">
                              <a:solidFill>
                                <a:srgbClr val="FF0000"/>
                              </a:solidFill>
                              <a:latin typeface="Cambria Math" panose="02040503050406030204" pitchFamily="18" charset="0"/>
                            </a:rPr>
                            <m:t>𝒔</m:t>
                          </m:r>
                          <m:r>
                            <a:rPr lang="en-US" altLang="zh-CN" sz="2100" b="1">
                              <a:solidFill>
                                <a:srgbClr val="FF0000"/>
                              </a:solidFill>
                              <a:latin typeface="Cambria Math" panose="02040503050406030204" pitchFamily="18" charset="0"/>
                            </a:rPr>
                            <m:t>,</m:t>
                          </m:r>
                          <m:r>
                            <a:rPr lang="en-US" altLang="zh-CN" sz="2100" b="1" i="1">
                              <a:solidFill>
                                <a:srgbClr val="FF0000"/>
                              </a:solidFill>
                              <a:latin typeface="Cambria Math" panose="02040503050406030204" pitchFamily="18" charset="0"/>
                            </a:rPr>
                            <m:t>𝒂</m:t>
                          </m:r>
                        </m:e>
                      </m:d>
                      <m:r>
                        <a:rPr lang="en-US" altLang="zh-CN" sz="2100" b="1" i="1">
                          <a:solidFill>
                            <a:srgbClr val="FF0000"/>
                          </a:solidFill>
                          <a:latin typeface="Cambria Math" panose="02040503050406030204" pitchFamily="18" charset="0"/>
                        </a:rPr>
                        <m:t>=</m:t>
                      </m:r>
                      <m:nary>
                        <m:naryPr>
                          <m:chr m:val="∑"/>
                          <m:limLoc m:val="undOvr"/>
                          <m:grow m:val="on"/>
                          <m:supHide m:val="on"/>
                          <m:ctrlPr>
                            <a:rPr lang="zh-CN" altLang="en-US" sz="2100" b="1" i="1">
                              <a:latin typeface="Cambria Math" panose="02040503050406030204" pitchFamily="18" charset="0"/>
                            </a:rPr>
                          </m:ctrlPr>
                        </m:naryPr>
                        <m:sub>
                          <m:sSup>
                            <m:sSupPr>
                              <m:ctrlPr>
                                <a:rPr lang="zh-CN" altLang="en-US" sz="2100" b="1" i="1">
                                  <a:latin typeface="Cambria Math" panose="02040503050406030204" pitchFamily="18" charset="0"/>
                                </a:rPr>
                              </m:ctrlPr>
                            </m:sSupPr>
                            <m:e>
                              <m:r>
                                <a:rPr lang="zh-CN" altLang="en-US" sz="2100" b="1" i="1">
                                  <a:latin typeface="Cambria Math" panose="02040503050406030204" pitchFamily="18" charset="0"/>
                                </a:rPr>
                                <m:t>𝒔</m:t>
                              </m:r>
                            </m:e>
                            <m:sup>
                              <m:r>
                                <a:rPr lang="zh-CN" altLang="en-US" sz="2100" b="1">
                                  <a:latin typeface="Cambria Math" panose="02040503050406030204" pitchFamily="18" charset="0"/>
                                </a:rPr>
                                <m:t>′</m:t>
                              </m:r>
                            </m:sup>
                          </m:sSup>
                          <m:r>
                            <a:rPr lang="zh-CN" altLang="en-US" sz="2100" b="1" i="1">
                              <a:latin typeface="Cambria Math" panose="02040503050406030204" pitchFamily="18" charset="0"/>
                            </a:rPr>
                            <m:t>𝒓</m:t>
                          </m:r>
                        </m:sub>
                        <m:sup/>
                        <m:e>
                          <m:r>
                            <a:rPr lang="zh-CN" altLang="en-US" sz="2100" b="1" i="1">
                              <a:latin typeface="Cambria Math" panose="02040503050406030204" pitchFamily="18" charset="0"/>
                            </a:rPr>
                            <m:t>𝒑</m:t>
                          </m:r>
                          <m:d>
                            <m:dPr>
                              <m:ctrlPr>
                                <a:rPr lang="zh-CN" altLang="en-US" sz="2100" b="1" i="1">
                                  <a:latin typeface="Cambria Math" panose="02040503050406030204" pitchFamily="18" charset="0"/>
                                </a:rPr>
                              </m:ctrlPr>
                            </m:dPr>
                            <m:e>
                              <m:sSup>
                                <m:sSupPr>
                                  <m:ctrlPr>
                                    <a:rPr lang="zh-CN" altLang="en-US" sz="2100" b="1" i="1">
                                      <a:latin typeface="Cambria Math" panose="02040503050406030204" pitchFamily="18" charset="0"/>
                                    </a:rPr>
                                  </m:ctrlPr>
                                </m:sSupPr>
                                <m:e>
                                  <m:r>
                                    <a:rPr lang="zh-CN" altLang="en-US" sz="2100" b="1" i="1">
                                      <a:latin typeface="Cambria Math" panose="02040503050406030204" pitchFamily="18" charset="0"/>
                                    </a:rPr>
                                    <m:t>𝒔</m:t>
                                  </m:r>
                                </m:e>
                                <m:sup>
                                  <m:r>
                                    <a:rPr lang="zh-CN" altLang="en-US" sz="2100" b="1">
                                      <a:latin typeface="Cambria Math" panose="02040503050406030204" pitchFamily="18" charset="0"/>
                                    </a:rPr>
                                    <m:t>′</m:t>
                                  </m:r>
                                </m:sup>
                              </m:sSup>
                              <m:r>
                                <a:rPr lang="zh-CN" altLang="en-US" sz="2100" b="1">
                                  <a:latin typeface="Cambria Math" panose="02040503050406030204" pitchFamily="18" charset="0"/>
                                </a:rPr>
                                <m:t>,</m:t>
                              </m:r>
                              <m:r>
                                <a:rPr lang="zh-CN" altLang="en-US" sz="2100" b="1" i="1">
                                  <a:latin typeface="Cambria Math" panose="02040503050406030204" pitchFamily="18" charset="0"/>
                                </a:rPr>
                                <m:t>𝒓</m:t>
                              </m:r>
                            </m:e>
                            <m:e>
                              <m:r>
                                <a:rPr lang="zh-CN" altLang="en-US" sz="2100" b="1" i="1">
                                  <a:latin typeface="Cambria Math" panose="02040503050406030204" pitchFamily="18" charset="0"/>
                                </a:rPr>
                                <m:t>𝒔</m:t>
                              </m:r>
                              <m:r>
                                <a:rPr lang="zh-CN" altLang="en-US" sz="2100" b="1">
                                  <a:latin typeface="Cambria Math" panose="02040503050406030204" pitchFamily="18" charset="0"/>
                                </a:rPr>
                                <m:t>,</m:t>
                              </m:r>
                              <m:r>
                                <a:rPr lang="zh-CN" altLang="en-US" sz="2100" b="1" i="1">
                                  <a:latin typeface="Cambria Math" panose="02040503050406030204" pitchFamily="18" charset="0"/>
                                </a:rPr>
                                <m:t>𝒂</m:t>
                              </m:r>
                            </m:e>
                          </m:d>
                          <m:d>
                            <m:dPr>
                              <m:begChr m:val="["/>
                              <m:endChr m:val="]"/>
                              <m:ctrlPr>
                                <a:rPr lang="en-US" altLang="zh-CN" sz="2100" b="1" i="1">
                                  <a:latin typeface="Cambria Math" panose="02040503050406030204" pitchFamily="18" charset="0"/>
                                </a:rPr>
                              </m:ctrlPr>
                            </m:dPr>
                            <m:e>
                              <m:r>
                                <a:rPr lang="zh-CN" altLang="en-US" sz="2100" b="1" i="1">
                                  <a:latin typeface="Cambria Math" panose="02040503050406030204" pitchFamily="18" charset="0"/>
                                </a:rPr>
                                <m:t>𝒓</m:t>
                              </m:r>
                              <m:r>
                                <a:rPr lang="zh-CN" altLang="en-US" sz="2100" b="1">
                                  <a:latin typeface="Cambria Math" panose="02040503050406030204" pitchFamily="18" charset="0"/>
                                </a:rPr>
                                <m:t>+</m:t>
                              </m:r>
                              <m:r>
                                <a:rPr lang="zh-CN" altLang="en-US" sz="2100" b="1" i="1">
                                  <a:latin typeface="Cambria Math" panose="02040503050406030204" pitchFamily="18" charset="0"/>
                                </a:rPr>
                                <m:t>𝜸</m:t>
                              </m:r>
                              <m:sSub>
                                <m:sSubPr>
                                  <m:ctrlPr>
                                    <a:rPr lang="zh-CN" altLang="en-US" sz="2100" b="1" i="1">
                                      <a:solidFill>
                                        <a:srgbClr val="FF0000"/>
                                      </a:solidFill>
                                      <a:latin typeface="Cambria Math" panose="02040503050406030204" pitchFamily="18" charset="0"/>
                                    </a:rPr>
                                  </m:ctrlPr>
                                </m:sSubPr>
                                <m:e>
                                  <m:r>
                                    <a:rPr lang="zh-CN" altLang="en-US" sz="2100" b="1" i="1">
                                      <a:solidFill>
                                        <a:srgbClr val="FF0000"/>
                                      </a:solidFill>
                                      <a:latin typeface="Cambria Math" panose="02040503050406030204" pitchFamily="18" charset="0"/>
                                    </a:rPr>
                                    <m:t>𝒗</m:t>
                                  </m:r>
                                </m:e>
                                <m:sub>
                                  <m:r>
                                    <a:rPr lang="zh-CN" altLang="en-US" sz="2100" b="1" i="1">
                                      <a:solidFill>
                                        <a:srgbClr val="FF0000"/>
                                      </a:solidFill>
                                      <a:latin typeface="Cambria Math" panose="02040503050406030204" pitchFamily="18" charset="0"/>
                                    </a:rPr>
                                    <m:t>∗</m:t>
                                  </m:r>
                                </m:sub>
                              </m:sSub>
                              <m:d>
                                <m:dPr>
                                  <m:ctrlPr>
                                    <a:rPr lang="zh-CN" altLang="en-US" sz="2100" b="1" i="1">
                                      <a:solidFill>
                                        <a:srgbClr val="FF0000"/>
                                      </a:solidFill>
                                      <a:latin typeface="Cambria Math" panose="02040503050406030204" pitchFamily="18" charset="0"/>
                                    </a:rPr>
                                  </m:ctrlPr>
                                </m:dPr>
                                <m:e>
                                  <m:sSup>
                                    <m:sSupPr>
                                      <m:ctrlPr>
                                        <a:rPr lang="zh-CN" altLang="en-US" sz="2100" b="1" i="1">
                                          <a:solidFill>
                                            <a:srgbClr val="FF0000"/>
                                          </a:solidFill>
                                          <a:latin typeface="Cambria Math" panose="02040503050406030204" pitchFamily="18" charset="0"/>
                                        </a:rPr>
                                      </m:ctrlPr>
                                    </m:sSupPr>
                                    <m:e>
                                      <m:r>
                                        <a:rPr lang="zh-CN" altLang="en-US" sz="2100" b="1" i="1">
                                          <a:solidFill>
                                            <a:srgbClr val="FF0000"/>
                                          </a:solidFill>
                                          <a:latin typeface="Cambria Math" panose="02040503050406030204" pitchFamily="18" charset="0"/>
                                        </a:rPr>
                                        <m:t>𝒔</m:t>
                                      </m:r>
                                    </m:e>
                                    <m:sup>
                                      <m:r>
                                        <a:rPr lang="zh-CN" altLang="en-US" sz="2100" b="1">
                                          <a:solidFill>
                                            <a:srgbClr val="FF0000"/>
                                          </a:solidFill>
                                          <a:latin typeface="Cambria Math" panose="02040503050406030204" pitchFamily="18" charset="0"/>
                                        </a:rPr>
                                        <m:t>′</m:t>
                                      </m:r>
                                    </m:sup>
                                  </m:sSup>
                                </m:e>
                              </m:d>
                            </m:e>
                          </m:d>
                          <m:r>
                            <a:rPr lang="en-US" altLang="zh-CN" sz="2100" b="1" i="1" smtClean="0">
                              <a:solidFill>
                                <a:srgbClr val="FF0000"/>
                              </a:solidFill>
                              <a:latin typeface="Cambria Math" panose="02040503050406030204" pitchFamily="18" charset="0"/>
                            </a:rPr>
                            <m:t> </m:t>
                          </m:r>
                        </m:e>
                      </m:nary>
                      <m:r>
                        <a:rPr lang="en-US" altLang="zh-CN" sz="2100" b="1" i="1" smtClean="0">
                          <a:latin typeface="Cambria Math" panose="02040503050406030204" pitchFamily="18" charset="0"/>
                        </a:rPr>
                        <m:t>;</m:t>
                      </m:r>
                    </m:oMath>
                  </m:oMathPara>
                </a14:m>
                <a:endParaRPr lang="zh-CN" altLang="en-US" sz="2100" dirty="0"/>
              </a:p>
            </p:txBody>
          </p:sp>
        </mc:Choice>
        <mc:Fallback xmlns="">
          <p:sp>
            <p:nvSpPr>
              <p:cNvPr id="23" name="矩形 22">
                <a:extLst>
                  <a:ext uri="{FF2B5EF4-FFF2-40B4-BE49-F238E27FC236}">
                    <a16:creationId xmlns:a16="http://schemas.microsoft.com/office/drawing/2014/main" id="{339F0706-C063-44C6-B966-726734F58F94}"/>
                  </a:ext>
                </a:extLst>
              </p:cNvPr>
              <p:cNvSpPr>
                <a:spLocks noRot="1" noChangeAspect="1" noMove="1" noResize="1" noEditPoints="1" noAdjustHandles="1" noChangeArrowheads="1" noChangeShapeType="1" noTextEdit="1"/>
              </p:cNvSpPr>
              <p:nvPr/>
            </p:nvSpPr>
            <p:spPr>
              <a:xfrm>
                <a:off x="6566664" y="1984008"/>
                <a:ext cx="5840967" cy="887166"/>
              </a:xfrm>
              <a:prstGeom prst="rect">
                <a:avLst/>
              </a:prstGeom>
              <a:blipFill>
                <a:blip r:embed="rId14"/>
                <a:stretch>
                  <a:fillRect/>
                </a:stretch>
              </a:blipFill>
            </p:spPr>
            <p:txBody>
              <a:bodyPr/>
              <a:lstStyle/>
              <a:p>
                <a:r>
                  <a:rPr lang="zh-CN" altLang="en-US">
                    <a:noFill/>
                  </a:rPr>
                  <a:t> </a:t>
                </a:r>
              </a:p>
            </p:txBody>
          </p:sp>
        </mc:Fallback>
      </mc:AlternateContent>
      <p:grpSp>
        <p:nvGrpSpPr>
          <p:cNvPr id="18" name="组合 17"/>
          <p:cNvGrpSpPr/>
          <p:nvPr/>
        </p:nvGrpSpPr>
        <p:grpSpPr>
          <a:xfrm>
            <a:off x="544255" y="3487379"/>
            <a:ext cx="7357660" cy="523220"/>
            <a:chOff x="621399" y="3474838"/>
            <a:chExt cx="7357660" cy="523220"/>
          </a:xfrm>
        </p:grpSpPr>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E5C2F8B1-0DCC-4E06-8D35-17B3F429E735}"/>
                    </a:ext>
                  </a:extLst>
                </p:cNvPr>
                <p:cNvSpPr/>
                <p:nvPr/>
              </p:nvSpPr>
              <p:spPr>
                <a:xfrm>
                  <a:off x="6003838" y="3508105"/>
                  <a:ext cx="19752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𝝅</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𝝅</m:t>
                        </m:r>
                        <m:r>
                          <a:rPr lang="zh-CN" altLang="en-US" sz="2400" b="1" i="1">
                            <a:solidFill>
                              <a:srgbClr val="FF0000"/>
                            </a:solidFill>
                            <a:latin typeface="Cambria Math" panose="02040503050406030204" pitchFamily="18" charset="0"/>
                          </a:rPr>
                          <m:t>’</m:t>
                        </m:r>
                        <m:r>
                          <a:rPr lang="zh-CN" altLang="en-US" sz="2400" b="1" i="1">
                            <a:solidFill>
                              <a:srgbClr val="FF0000"/>
                            </a:solidFill>
                            <a:latin typeface="Cambria Math" panose="02040503050406030204" pitchFamily="18" charset="0"/>
                          </a:rPr>
                          <m:t>）：</m:t>
                        </m:r>
                      </m:oMath>
                    </m:oMathPara>
                  </a14:m>
                  <a:endParaRPr lang="zh-CN" altLang="en-US" sz="2400" b="1" dirty="0"/>
                </a:p>
              </p:txBody>
            </p:sp>
          </mc:Choice>
          <mc:Fallback xmlns="">
            <p:sp>
              <p:nvSpPr>
                <p:cNvPr id="13" name="矩形 12">
                  <a:extLst>
                    <a:ext uri="{FF2B5EF4-FFF2-40B4-BE49-F238E27FC236}">
                      <a16:creationId xmlns:a16="http://schemas.microsoft.com/office/drawing/2014/main" id="{E5C2F8B1-0DCC-4E06-8D35-17B3F429E735}"/>
                    </a:ext>
                  </a:extLst>
                </p:cNvPr>
                <p:cNvSpPr>
                  <a:spLocks noRot="1" noChangeAspect="1" noMove="1" noResize="1" noEditPoints="1" noAdjustHandles="1" noChangeArrowheads="1" noChangeShapeType="1" noTextEdit="1"/>
                </p:cNvSpPr>
                <p:nvPr/>
              </p:nvSpPr>
              <p:spPr>
                <a:xfrm>
                  <a:off x="6003838" y="3508105"/>
                  <a:ext cx="1975221" cy="461665"/>
                </a:xfrm>
                <a:prstGeom prst="rect">
                  <a:avLst/>
                </a:prstGeom>
                <a:blipFill>
                  <a:blip r:embed="rId15"/>
                  <a:stretch>
                    <a:fillRect l="-617" b="-16000"/>
                  </a:stretch>
                </a:blipFill>
              </p:spPr>
              <p:txBody>
                <a:bodyPr/>
                <a:lstStyle/>
                <a:p>
                  <a:r>
                    <a:rPr lang="zh-CN" altLang="en-US">
                      <a:noFill/>
                    </a:rPr>
                    <a:t> </a:t>
                  </a:r>
                </a:p>
              </p:txBody>
            </p:sp>
          </mc:Fallback>
        </mc:AlternateContent>
        <p:sp>
          <p:nvSpPr>
            <p:cNvPr id="17" name="矩形 16"/>
            <p:cNvSpPr/>
            <p:nvPr/>
          </p:nvSpPr>
          <p:spPr>
            <a:xfrm>
              <a:off x="621399" y="3474838"/>
              <a:ext cx="5756704" cy="523220"/>
            </a:xfrm>
            <a:prstGeom prst="rect">
              <a:avLst/>
            </a:prstGeom>
          </p:spPr>
          <p:txBody>
            <a:bodyPr wrap="none">
              <a:spAutoFit/>
            </a:bodyPr>
            <a:lstStyle/>
            <a:p>
              <a:r>
                <a:rPr lang="zh-CN" altLang="en-US" sz="2800" b="1" dirty="0">
                  <a:latin typeface="+mn-ea"/>
                </a:rPr>
                <a:t>策略改进定理</a:t>
              </a:r>
              <a:r>
                <a:rPr lang="en-US" altLang="zh-CN" sz="2800" b="1" dirty="0">
                  <a:latin typeface="+mn-ea"/>
                </a:rPr>
                <a:t>: </a:t>
              </a:r>
              <a:r>
                <a:rPr lang="zh-CN" altLang="en-US" sz="2800" b="1" dirty="0">
                  <a:latin typeface="+mn-ea"/>
                </a:rPr>
                <a:t>对于任意确定性策略</a:t>
              </a:r>
            </a:p>
          </p:txBody>
        </p:sp>
      </p:gr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71B36D46-5AF4-4350-8AFB-192EA06A1559}"/>
                  </a:ext>
                </a:extLst>
              </p:cNvPr>
              <p:cNvSpPr/>
              <p:nvPr/>
            </p:nvSpPr>
            <p:spPr>
              <a:xfrm>
                <a:off x="1003443" y="1130952"/>
                <a:ext cx="5378985" cy="7949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zh-CN" altLang="en-US" b="1" i="1">
                              <a:latin typeface="Cambria Math" panose="02040503050406030204" pitchFamily="18" charset="0"/>
                            </a:rPr>
                            <m:t>𝒗</m:t>
                          </m:r>
                        </m:e>
                        <m:sub>
                          <m:r>
                            <a:rPr lang="zh-CN" altLang="en-US" b="1" i="1">
                              <a:solidFill>
                                <a:srgbClr val="00B0F0"/>
                              </a:solidFill>
                              <a:latin typeface="Cambria Math" panose="02040503050406030204" pitchFamily="18" charset="0"/>
                            </a:rPr>
                            <m:t>𝝅</m:t>
                          </m:r>
                        </m:sub>
                      </m:sSub>
                      <m:r>
                        <a:rPr lang="zh-CN" altLang="en-US" b="1">
                          <a:latin typeface="Cambria Math" panose="02040503050406030204" pitchFamily="18" charset="0"/>
                        </a:rPr>
                        <m:t>(</m:t>
                      </m:r>
                      <m:r>
                        <a:rPr lang="zh-CN" altLang="en-US" b="1" i="1">
                          <a:solidFill>
                            <a:srgbClr val="A24744"/>
                          </a:solidFill>
                          <a:latin typeface="Cambria Math" panose="02040503050406030204" pitchFamily="18" charset="0"/>
                        </a:rPr>
                        <m:t>𝒔</m:t>
                      </m:r>
                      <m:r>
                        <a:rPr lang="zh-CN" altLang="en-US" b="1">
                          <a:latin typeface="Cambria Math" panose="02040503050406030204" pitchFamily="18" charset="0"/>
                        </a:rPr>
                        <m:t>)=</m:t>
                      </m:r>
                      <m:nary>
                        <m:naryPr>
                          <m:chr m:val="∑"/>
                          <m:limLoc m:val="undOvr"/>
                          <m:grow m:val="on"/>
                          <m:supHide m:val="on"/>
                          <m:ctrlPr>
                            <a:rPr lang="zh-CN" altLang="en-US" b="1" i="1">
                              <a:latin typeface="Cambria Math" panose="02040503050406030204" pitchFamily="18" charset="0"/>
                            </a:rPr>
                          </m:ctrlPr>
                        </m:naryPr>
                        <m:sub>
                          <m:r>
                            <a:rPr lang="zh-CN" altLang="en-US" b="1" i="1">
                              <a:latin typeface="Cambria Math" panose="02040503050406030204" pitchFamily="18" charset="0"/>
                            </a:rPr>
                            <m:t>𝒂</m:t>
                          </m:r>
                        </m:sub>
                        <m:sup/>
                        <m:e>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𝝅</m:t>
                              </m:r>
                              <m:r>
                                <a:rPr lang="zh-CN" altLang="en-US" b="1">
                                  <a:latin typeface="Cambria Math" panose="02040503050406030204" pitchFamily="18" charset="0"/>
                                </a:rPr>
                                <m:t>(</m:t>
                              </m:r>
                              <m:r>
                                <a:rPr lang="zh-CN" altLang="en-US" b="1" i="1">
                                  <a:latin typeface="Cambria Math" panose="02040503050406030204" pitchFamily="18" charset="0"/>
                                </a:rPr>
                                <m:t>𝒂</m:t>
                              </m:r>
                              <m:r>
                                <a:rPr lang="zh-CN" altLang="en-US" b="1">
                                  <a:latin typeface="Cambria Math" panose="02040503050406030204" pitchFamily="18" charset="0"/>
                                </a:rPr>
                                <m:t>|</m:t>
                              </m:r>
                              <m:r>
                                <a:rPr lang="zh-CN" altLang="en-US" b="1" i="1">
                                  <a:latin typeface="Cambria Math" panose="02040503050406030204" pitchFamily="18" charset="0"/>
                                </a:rPr>
                                <m:t>𝒔</m:t>
                              </m:r>
                            </m:e>
                          </m:d>
                          <m:r>
                            <a:rPr lang="en-US" altLang="zh-CN" b="1" i="1">
                              <a:latin typeface="Cambria Math" panose="02040503050406030204" pitchFamily="18" charset="0"/>
                            </a:rPr>
                            <m:t>  </m:t>
                          </m:r>
                        </m:e>
                      </m:nary>
                      <m:nary>
                        <m:naryPr>
                          <m:chr m:val="∑"/>
                          <m:limLoc m:val="undOvr"/>
                          <m:grow m:val="on"/>
                          <m:supHide m:val="on"/>
                          <m:ctrlPr>
                            <a:rPr lang="zh-CN" altLang="en-US" b="1" i="1">
                              <a:latin typeface="Cambria Math" panose="02040503050406030204" pitchFamily="18" charset="0"/>
                            </a:rPr>
                          </m:ctrlPr>
                        </m:naryPr>
                        <m:sub>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𝒔</m:t>
                              </m:r>
                            </m:e>
                            <m:sup>
                              <m:r>
                                <a:rPr lang="zh-CN" altLang="en-US" b="1">
                                  <a:latin typeface="Cambria Math" panose="02040503050406030204" pitchFamily="18" charset="0"/>
                                </a:rPr>
                                <m:t>′</m:t>
                              </m:r>
                            </m:sup>
                          </m:sSup>
                          <m:r>
                            <a:rPr lang="en-US" altLang="zh-CN" b="1" i="1" smtClean="0">
                              <a:latin typeface="Cambria Math" panose="02040503050406030204" pitchFamily="18" charset="0"/>
                            </a:rPr>
                            <m:t>, </m:t>
                          </m:r>
                          <m:r>
                            <a:rPr lang="zh-CN" altLang="en-US" b="1" i="1">
                              <a:latin typeface="Cambria Math" panose="02040503050406030204" pitchFamily="18" charset="0"/>
                            </a:rPr>
                            <m:t>𝒓</m:t>
                          </m:r>
                        </m:sub>
                        <m:sup/>
                        <m:e>
                          <m:d>
                            <m:dPr>
                              <m:begChr m:val=""/>
                              <m:endChr m:val="]"/>
                              <m:ctrlPr>
                                <a:rPr lang="zh-CN" altLang="en-US" b="1" i="1">
                                  <a:latin typeface="Cambria Math" panose="02040503050406030204" pitchFamily="18" charset="0"/>
                                </a:rPr>
                              </m:ctrlPr>
                            </m:dPr>
                            <m:e>
                              <m:r>
                                <a:rPr lang="zh-CN" altLang="en-US" b="1" i="1">
                                  <a:latin typeface="Cambria Math" panose="02040503050406030204" pitchFamily="18" charset="0"/>
                                </a:rPr>
                                <m:t>𝒑</m:t>
                              </m:r>
                              <m:r>
                                <a:rPr lang="zh-CN" altLang="en-US" b="1">
                                  <a:latin typeface="Cambria Math" panose="02040503050406030204" pitchFamily="18" charset="0"/>
                                </a:rPr>
                                <m:t>(</m:t>
                              </m:r>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𝒔</m:t>
                                  </m:r>
                                </m:e>
                                <m:sup>
                                  <m:r>
                                    <a:rPr lang="zh-CN" altLang="en-US" b="1">
                                      <a:latin typeface="Cambria Math" panose="02040503050406030204" pitchFamily="18" charset="0"/>
                                    </a:rPr>
                                    <m:t>′</m:t>
                                  </m:r>
                                </m:sup>
                              </m:sSup>
                              <m:r>
                                <a:rPr lang="zh-CN" altLang="en-US" b="1">
                                  <a:latin typeface="Cambria Math" panose="02040503050406030204" pitchFamily="18" charset="0"/>
                                </a:rPr>
                                <m:t>,</m:t>
                              </m:r>
                              <m:r>
                                <a:rPr lang="zh-CN" altLang="en-US" b="1" i="1">
                                  <a:latin typeface="Cambria Math" panose="02040503050406030204" pitchFamily="18" charset="0"/>
                                </a:rPr>
                                <m:t>𝒓</m:t>
                              </m:r>
                              <m:r>
                                <a:rPr lang="zh-CN" altLang="en-US" b="1">
                                  <a:latin typeface="Cambria Math" panose="02040503050406030204" pitchFamily="18" charset="0"/>
                                </a:rPr>
                                <m:t>|</m:t>
                              </m:r>
                              <m:r>
                                <a:rPr lang="zh-CN" altLang="en-US" b="1" i="1">
                                  <a:latin typeface="Cambria Math" panose="02040503050406030204" pitchFamily="18" charset="0"/>
                                </a:rPr>
                                <m:t>𝒔</m:t>
                              </m:r>
                              <m:r>
                                <a:rPr lang="zh-CN" altLang="en-US" b="1">
                                  <a:latin typeface="Cambria Math" panose="02040503050406030204" pitchFamily="18" charset="0"/>
                                </a:rPr>
                                <m:t>,</m:t>
                              </m:r>
                              <m:r>
                                <a:rPr lang="zh-CN" altLang="en-US" b="1" i="1">
                                  <a:latin typeface="Cambria Math" panose="02040503050406030204" pitchFamily="18" charset="0"/>
                                </a:rPr>
                                <m:t>𝒂</m:t>
                              </m:r>
                              <m:r>
                                <a:rPr lang="zh-CN" altLang="en-US" b="1">
                                  <a:latin typeface="Cambria Math" panose="02040503050406030204" pitchFamily="18" charset="0"/>
                                </a:rPr>
                                <m:t>)[</m:t>
                              </m:r>
                              <m:r>
                                <a:rPr lang="zh-CN" altLang="en-US" b="1" i="1">
                                  <a:latin typeface="Cambria Math" panose="02040503050406030204" pitchFamily="18" charset="0"/>
                                </a:rPr>
                                <m:t>𝒓</m:t>
                              </m:r>
                              <m:r>
                                <a:rPr lang="zh-CN" altLang="en-US" b="1">
                                  <a:latin typeface="Cambria Math" panose="02040503050406030204" pitchFamily="18" charset="0"/>
                                </a:rPr>
                                <m:t>+</m:t>
                              </m:r>
                              <m:r>
                                <a:rPr lang="zh-CN" altLang="en-US" b="1" i="1">
                                  <a:latin typeface="Cambria Math" panose="02040503050406030204" pitchFamily="18" charset="0"/>
                                </a:rPr>
                                <m:t>𝜸</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𝒗</m:t>
                                  </m:r>
                                </m:e>
                                <m:sub>
                                  <m:r>
                                    <a:rPr lang="zh-CN" altLang="en-US" b="1" i="1">
                                      <a:solidFill>
                                        <a:srgbClr val="FF0000"/>
                                      </a:solidFill>
                                      <a:latin typeface="Cambria Math" panose="02040503050406030204" pitchFamily="18" charset="0"/>
                                    </a:rPr>
                                    <m:t>𝝅</m:t>
                                  </m:r>
                                </m:sub>
                              </m:sSub>
                              <m:r>
                                <a:rPr lang="zh-CN" altLang="en-US" b="1">
                                  <a:solidFill>
                                    <a:srgbClr val="FF0000"/>
                                  </a:solidFill>
                                  <a:latin typeface="Cambria Math" panose="02040503050406030204" pitchFamily="18" charset="0"/>
                                </a:rPr>
                                <m:t>(</m:t>
                              </m:r>
                              <m:sSup>
                                <m:sSupPr>
                                  <m:ctrlPr>
                                    <a:rPr lang="zh-CN" altLang="en-US" b="1" i="1">
                                      <a:solidFill>
                                        <a:srgbClr val="FF0000"/>
                                      </a:solidFill>
                                      <a:latin typeface="Cambria Math" panose="02040503050406030204" pitchFamily="18" charset="0"/>
                                    </a:rPr>
                                  </m:ctrlPr>
                                </m:sSupPr>
                                <m:e>
                                  <m:r>
                                    <a:rPr lang="zh-CN" altLang="en-US" b="1" i="1">
                                      <a:solidFill>
                                        <a:srgbClr val="FF0000"/>
                                      </a:solidFill>
                                      <a:latin typeface="Cambria Math" panose="02040503050406030204" pitchFamily="18" charset="0"/>
                                    </a:rPr>
                                    <m:t>𝒔</m:t>
                                  </m:r>
                                </m:e>
                                <m:sup>
                                  <m:r>
                                    <a:rPr lang="zh-CN" altLang="en-US" b="1">
                                      <a:solidFill>
                                        <a:srgbClr val="FF0000"/>
                                      </a:solidFill>
                                      <a:latin typeface="Cambria Math" panose="02040503050406030204" pitchFamily="18" charset="0"/>
                                    </a:rPr>
                                    <m:t>′</m:t>
                                  </m:r>
                                </m:sup>
                              </m:sSup>
                              <m:r>
                                <a:rPr lang="zh-CN" altLang="en-US" b="1">
                                  <a:solidFill>
                                    <a:srgbClr val="FF0000"/>
                                  </a:solidFill>
                                  <a:latin typeface="Cambria Math" panose="02040503050406030204" pitchFamily="18" charset="0"/>
                                </a:rPr>
                                <m:t>)</m:t>
                              </m:r>
                            </m:e>
                          </m:d>
                        </m:e>
                      </m:nary>
                    </m:oMath>
                  </m:oMathPara>
                </a14:m>
                <a:endParaRPr lang="zh-CN" altLang="en-US" b="1" dirty="0"/>
              </a:p>
            </p:txBody>
          </p:sp>
        </mc:Choice>
        <mc:Fallback xmlns="">
          <p:sp>
            <p:nvSpPr>
              <p:cNvPr id="27" name="矩形 26">
                <a:extLst>
                  <a:ext uri="{FF2B5EF4-FFF2-40B4-BE49-F238E27FC236}">
                    <a16:creationId xmlns:a16="http://schemas.microsoft.com/office/drawing/2014/main" id="{71B36D46-5AF4-4350-8AFB-192EA06A1559}"/>
                  </a:ext>
                </a:extLst>
              </p:cNvPr>
              <p:cNvSpPr>
                <a:spLocks noRot="1" noChangeAspect="1" noMove="1" noResize="1" noEditPoints="1" noAdjustHandles="1" noChangeArrowheads="1" noChangeShapeType="1" noTextEdit="1"/>
              </p:cNvSpPr>
              <p:nvPr/>
            </p:nvSpPr>
            <p:spPr>
              <a:xfrm>
                <a:off x="1003443" y="1130952"/>
                <a:ext cx="5378985" cy="794961"/>
              </a:xfrm>
              <a:prstGeom prst="rect">
                <a:avLst/>
              </a:prstGeom>
              <a:blipFill>
                <a:blip r:embed="rId16"/>
                <a:stretch>
                  <a:fillRect/>
                </a:stretch>
              </a:blipFill>
            </p:spPr>
            <p:txBody>
              <a:bodyPr/>
              <a:lstStyle/>
              <a:p>
                <a:r>
                  <a:rPr lang="zh-CN" altLang="en-US">
                    <a:noFill/>
                  </a:rPr>
                  <a:t> </a:t>
                </a:r>
              </a:p>
            </p:txBody>
          </p:sp>
        </mc:Fallback>
      </mc:AlternateContent>
      <p:sp>
        <p:nvSpPr>
          <p:cNvPr id="28" name="椭圆 27"/>
          <p:cNvSpPr/>
          <p:nvPr/>
        </p:nvSpPr>
        <p:spPr>
          <a:xfrm>
            <a:off x="2089642" y="1046805"/>
            <a:ext cx="1100269" cy="874436"/>
          </a:xfrm>
          <a:prstGeom prst="ellipse">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a:stCxn id="28" idx="4"/>
          </p:cNvCxnSpPr>
          <p:nvPr/>
        </p:nvCxnSpPr>
        <p:spPr>
          <a:xfrm>
            <a:off x="2639777" y="1921241"/>
            <a:ext cx="2395457" cy="305715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8" idx="5"/>
          </p:cNvCxnSpPr>
          <p:nvPr/>
        </p:nvCxnSpPr>
        <p:spPr>
          <a:xfrm>
            <a:off x="3028780" y="1793183"/>
            <a:ext cx="7110093" cy="365511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3229152" y="1166278"/>
            <a:ext cx="3109326" cy="67307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8138357" y="2903504"/>
            <a:ext cx="3687685" cy="705121"/>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箭头连接符 35"/>
          <p:cNvCxnSpPr>
            <a:stCxn id="34" idx="4"/>
          </p:cNvCxnSpPr>
          <p:nvPr/>
        </p:nvCxnSpPr>
        <p:spPr>
          <a:xfrm>
            <a:off x="4783815" y="1839357"/>
            <a:ext cx="5510797" cy="360894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8096416" y="3635022"/>
            <a:ext cx="1894881" cy="181327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6542401" y="1112222"/>
            <a:ext cx="5141026" cy="773610"/>
            <a:chOff x="2306530" y="1289000"/>
            <a:chExt cx="5141026" cy="773610"/>
          </a:xfrm>
        </p:grpSpPr>
        <mc:AlternateContent xmlns:mc="http://schemas.openxmlformats.org/markup-compatibility/2006" xmlns:a14="http://schemas.microsoft.com/office/drawing/2010/main">
          <mc:Choice Requires="a14">
            <p:sp>
              <p:nvSpPr>
                <p:cNvPr id="50" name="矩形 49">
                  <a:extLst>
                    <a:ext uri="{FF2B5EF4-FFF2-40B4-BE49-F238E27FC236}">
                      <a16:creationId xmlns:a16="http://schemas.microsoft.com/office/drawing/2014/main" id="{3CA89B57-5EBA-482B-8CED-960757E937E3}"/>
                    </a:ext>
                  </a:extLst>
                </p:cNvPr>
                <p:cNvSpPr/>
                <p:nvPr/>
              </p:nvSpPr>
              <p:spPr>
                <a:xfrm>
                  <a:off x="2306530" y="1389348"/>
                  <a:ext cx="1415900"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100" b="1" i="1">
                                <a:solidFill>
                                  <a:srgbClr val="00B0F0"/>
                                </a:solidFill>
                                <a:latin typeface="Cambria Math" panose="02040503050406030204" pitchFamily="18" charset="0"/>
                              </a:rPr>
                            </m:ctrlPr>
                          </m:sSubPr>
                          <m:e>
                            <m:r>
                              <a:rPr lang="zh-CN" altLang="en-US" sz="2100" b="1" i="1">
                                <a:latin typeface="Cambria Math" panose="02040503050406030204" pitchFamily="18" charset="0"/>
                              </a:rPr>
                              <m:t>𝒒</m:t>
                            </m:r>
                          </m:e>
                          <m:sub>
                            <m:r>
                              <a:rPr lang="zh-CN" altLang="en-US" sz="2100" b="1" i="1">
                                <a:solidFill>
                                  <a:srgbClr val="00B0F0"/>
                                </a:solidFill>
                                <a:latin typeface="Cambria Math" panose="02040503050406030204" pitchFamily="18" charset="0"/>
                              </a:rPr>
                              <m:t>∗</m:t>
                            </m:r>
                          </m:sub>
                        </m:sSub>
                        <m:d>
                          <m:dPr>
                            <m:ctrlPr>
                              <a:rPr lang="zh-CN" altLang="en-US" sz="2100" b="1" i="1">
                                <a:latin typeface="Cambria Math" panose="02040503050406030204" pitchFamily="18" charset="0"/>
                              </a:rPr>
                            </m:ctrlPr>
                          </m:dPr>
                          <m:e>
                            <m:r>
                              <a:rPr lang="zh-CN" altLang="en-US" sz="2100" b="1" i="1">
                                <a:solidFill>
                                  <a:srgbClr val="FF0000"/>
                                </a:solidFill>
                                <a:latin typeface="Cambria Math" panose="02040503050406030204" pitchFamily="18" charset="0"/>
                              </a:rPr>
                              <m:t>𝒔</m:t>
                            </m:r>
                            <m:r>
                              <a:rPr lang="zh-CN" altLang="en-US" sz="2100" b="1">
                                <a:solidFill>
                                  <a:srgbClr val="FF0000"/>
                                </a:solidFill>
                                <a:latin typeface="Cambria Math" panose="02040503050406030204" pitchFamily="18" charset="0"/>
                              </a:rPr>
                              <m:t>,</m:t>
                            </m:r>
                            <m:r>
                              <a:rPr lang="zh-CN" altLang="en-US" sz="2100" b="1" i="1">
                                <a:solidFill>
                                  <a:srgbClr val="FF0000"/>
                                </a:solidFill>
                                <a:latin typeface="Cambria Math" panose="02040503050406030204" pitchFamily="18" charset="0"/>
                              </a:rPr>
                              <m:t>𝒂</m:t>
                            </m:r>
                          </m:e>
                        </m:d>
                        <m:r>
                          <a:rPr lang="zh-CN" altLang="en-US" sz="2100" b="1">
                            <a:solidFill>
                              <a:srgbClr val="00B0F0"/>
                            </a:solidFill>
                            <a:latin typeface="Cambria Math" panose="02040503050406030204" pitchFamily="18" charset="0"/>
                          </a:rPr>
                          <m:t>=</m:t>
                        </m:r>
                      </m:oMath>
                    </m:oMathPara>
                  </a14:m>
                  <a:endParaRPr lang="zh-CN" altLang="en-US" sz="2100" b="1" dirty="0">
                    <a:solidFill>
                      <a:srgbClr val="00B0F0"/>
                    </a:solidFill>
                  </a:endParaRPr>
                </a:p>
              </p:txBody>
            </p:sp>
          </mc:Choice>
          <mc:Fallback xmlns="">
            <p:sp>
              <p:nvSpPr>
                <p:cNvPr id="50" name="矩形 49">
                  <a:extLst>
                    <a:ext uri="{FF2B5EF4-FFF2-40B4-BE49-F238E27FC236}">
                      <a16:creationId xmlns:a16="http://schemas.microsoft.com/office/drawing/2014/main" id="{3CA89B57-5EBA-482B-8CED-960757E937E3}"/>
                    </a:ext>
                  </a:extLst>
                </p:cNvPr>
                <p:cNvSpPr>
                  <a:spLocks noRot="1" noChangeAspect="1" noMove="1" noResize="1" noEditPoints="1" noAdjustHandles="1" noChangeArrowheads="1" noChangeShapeType="1" noTextEdit="1"/>
                </p:cNvSpPr>
                <p:nvPr/>
              </p:nvSpPr>
              <p:spPr>
                <a:xfrm>
                  <a:off x="2306530" y="1389348"/>
                  <a:ext cx="1415900" cy="415498"/>
                </a:xfrm>
                <a:prstGeom prst="rect">
                  <a:avLst/>
                </a:prstGeom>
                <a:blipFill>
                  <a:blip r:embed="rId17"/>
                  <a:stretch>
                    <a:fillRect b="-73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38735AC4-D8B3-4F3F-B073-D7862B880788}"/>
                    </a:ext>
                  </a:extLst>
                </p:cNvPr>
                <p:cNvSpPr/>
                <p:nvPr/>
              </p:nvSpPr>
              <p:spPr>
                <a:xfrm>
                  <a:off x="3391548" y="1289000"/>
                  <a:ext cx="2684787" cy="7736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grow m:val="on"/>
                            <m:supHide m:val="on"/>
                            <m:ctrlPr>
                              <a:rPr lang="zh-CN" altLang="en-US" b="1" i="1">
                                <a:latin typeface="Cambria Math" panose="02040503050406030204" pitchFamily="18" charset="0"/>
                              </a:rPr>
                            </m:ctrlPr>
                          </m:naryPr>
                          <m:sub>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𝒔</m:t>
                                </m:r>
                              </m:e>
                              <m:sup>
                                <m:r>
                                  <a:rPr lang="zh-CN" altLang="en-US" b="1">
                                    <a:latin typeface="Cambria Math" panose="02040503050406030204" pitchFamily="18" charset="0"/>
                                  </a:rPr>
                                  <m:t>′</m:t>
                                </m:r>
                              </m:sup>
                            </m:sSup>
                            <m:r>
                              <a:rPr lang="zh-CN" altLang="en-US" b="1" i="1">
                                <a:latin typeface="Cambria Math" panose="02040503050406030204" pitchFamily="18" charset="0"/>
                              </a:rPr>
                              <m:t>𝒓</m:t>
                            </m:r>
                          </m:sub>
                          <m:sup/>
                          <m:e>
                            <m:r>
                              <a:rPr lang="zh-CN" altLang="en-US" b="1" i="1">
                                <a:latin typeface="Cambria Math" panose="02040503050406030204" pitchFamily="18" charset="0"/>
                              </a:rPr>
                              <m:t>𝒑</m:t>
                            </m:r>
                            <m:d>
                              <m:dPr>
                                <m:ctrlPr>
                                  <a:rPr lang="zh-CN" altLang="en-US" b="1" i="1">
                                    <a:latin typeface="Cambria Math" panose="02040503050406030204" pitchFamily="18" charset="0"/>
                                  </a:rPr>
                                </m:ctrlPr>
                              </m:dPr>
                              <m:e>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𝒔</m:t>
                                    </m:r>
                                  </m:e>
                                  <m:sup>
                                    <m:r>
                                      <a:rPr lang="zh-CN" altLang="en-US" b="1">
                                        <a:latin typeface="Cambria Math" panose="02040503050406030204" pitchFamily="18" charset="0"/>
                                      </a:rPr>
                                      <m:t>′</m:t>
                                    </m:r>
                                  </m:sup>
                                </m:sSup>
                                <m:r>
                                  <a:rPr lang="zh-CN" altLang="en-US" b="1">
                                    <a:latin typeface="Cambria Math" panose="02040503050406030204" pitchFamily="18" charset="0"/>
                                  </a:rPr>
                                  <m:t>,</m:t>
                                </m:r>
                                <m:r>
                                  <a:rPr lang="zh-CN" altLang="en-US" b="1" i="1">
                                    <a:latin typeface="Cambria Math" panose="02040503050406030204" pitchFamily="18" charset="0"/>
                                  </a:rPr>
                                  <m:t>𝒓</m:t>
                                </m:r>
                              </m:e>
                              <m:e>
                                <m:r>
                                  <a:rPr lang="zh-CN" altLang="en-US" b="1" i="1">
                                    <a:latin typeface="Cambria Math" panose="02040503050406030204" pitchFamily="18" charset="0"/>
                                  </a:rPr>
                                  <m:t>𝒔</m:t>
                                </m:r>
                                <m:r>
                                  <a:rPr lang="zh-CN" altLang="en-US" b="1">
                                    <a:latin typeface="Cambria Math" panose="02040503050406030204" pitchFamily="18" charset="0"/>
                                  </a:rPr>
                                  <m:t>,</m:t>
                                </m:r>
                                <m:r>
                                  <a:rPr lang="zh-CN" altLang="en-US" b="1" i="1">
                                    <a:latin typeface="Cambria Math" panose="02040503050406030204" pitchFamily="18" charset="0"/>
                                  </a:rPr>
                                  <m:t>𝒂</m:t>
                                </m:r>
                              </m:e>
                            </m:d>
                            <m:r>
                              <a:rPr lang="en-US" altLang="zh-CN" b="1" i="1">
                                <a:latin typeface="Cambria Math" panose="02040503050406030204" pitchFamily="18" charset="0"/>
                              </a:rPr>
                              <m:t>[</m:t>
                            </m:r>
                            <m:r>
                              <a:rPr lang="zh-CN" altLang="en-US" b="1" i="1">
                                <a:latin typeface="Cambria Math" panose="02040503050406030204" pitchFamily="18" charset="0"/>
                              </a:rPr>
                              <m:t>𝒓</m:t>
                            </m:r>
                            <m:r>
                              <a:rPr lang="zh-CN" altLang="en-US" b="1">
                                <a:latin typeface="Cambria Math" panose="02040503050406030204" pitchFamily="18" charset="0"/>
                              </a:rPr>
                              <m:t>+</m:t>
                            </m:r>
                            <m:r>
                              <a:rPr lang="zh-CN" altLang="en-US" b="1" i="1">
                                <a:latin typeface="Cambria Math" panose="02040503050406030204" pitchFamily="18" charset="0"/>
                              </a:rPr>
                              <m:t>𝜸</m:t>
                            </m:r>
                          </m:e>
                        </m:nary>
                      </m:oMath>
                    </m:oMathPara>
                  </a14:m>
                  <a:endParaRPr lang="zh-CN" altLang="en-US" dirty="0"/>
                </a:p>
              </p:txBody>
            </p:sp>
          </mc:Choice>
          <mc:Fallback xmlns="">
            <p:sp>
              <p:nvSpPr>
                <p:cNvPr id="51" name="矩形 50">
                  <a:extLst>
                    <a:ext uri="{FF2B5EF4-FFF2-40B4-BE49-F238E27FC236}">
                      <a16:creationId xmlns:a16="http://schemas.microsoft.com/office/drawing/2014/main" id="{38735AC4-D8B3-4F3F-B073-D7862B880788}"/>
                    </a:ext>
                  </a:extLst>
                </p:cNvPr>
                <p:cNvSpPr>
                  <a:spLocks noRot="1" noChangeAspect="1" noMove="1" noResize="1" noEditPoints="1" noAdjustHandles="1" noChangeArrowheads="1" noChangeShapeType="1" noTextEdit="1"/>
                </p:cNvSpPr>
                <p:nvPr/>
              </p:nvSpPr>
              <p:spPr>
                <a:xfrm>
                  <a:off x="3391548" y="1289000"/>
                  <a:ext cx="2684787" cy="773610"/>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3BB76951-7F87-4BE2-A221-CA2D40541D1B}"/>
                    </a:ext>
                  </a:extLst>
                </p:cNvPr>
                <p:cNvSpPr/>
                <p:nvPr/>
              </p:nvSpPr>
              <p:spPr>
                <a:xfrm>
                  <a:off x="5716185" y="1448540"/>
                  <a:ext cx="1731371" cy="4638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solidFill>
                                  <a:srgbClr val="00B0F0"/>
                                </a:solidFill>
                                <a:latin typeface="Cambria Math" panose="02040503050406030204" pitchFamily="18" charset="0"/>
                              </a:rPr>
                            </m:ctrlPr>
                          </m:sSubPr>
                          <m:e>
                            <m:limLow>
                              <m:limLowPr>
                                <m:ctrlPr>
                                  <a:rPr lang="zh-CN" altLang="en-US" b="1" i="1">
                                    <a:solidFill>
                                      <a:srgbClr val="FF0000"/>
                                    </a:solidFill>
                                    <a:latin typeface="Cambria Math" panose="02040503050406030204" pitchFamily="18" charset="0"/>
                                  </a:rPr>
                                </m:ctrlPr>
                              </m:limLowPr>
                              <m:e>
                                <m:r>
                                  <a:rPr lang="zh-CN" altLang="en-US" b="1">
                                    <a:solidFill>
                                      <a:srgbClr val="FF0000"/>
                                    </a:solidFill>
                                    <a:latin typeface="Cambria Math" panose="02040503050406030204" pitchFamily="18" charset="0"/>
                                  </a:rPr>
                                  <m:t>𝐦𝐚𝐱</m:t>
                                </m:r>
                                <m:r>
                                  <a:rPr lang="en-US" altLang="zh-CN" b="1" i="1">
                                    <a:solidFill>
                                      <a:srgbClr val="FF0000"/>
                                    </a:solidFill>
                                    <a:latin typeface="Cambria Math" panose="02040503050406030204" pitchFamily="18" charset="0"/>
                                  </a:rPr>
                                  <m:t> </m:t>
                                </m:r>
                              </m:e>
                              <m:lim>
                                <m:sSup>
                                  <m:sSupPr>
                                    <m:ctrlPr>
                                      <a:rPr lang="zh-CN" altLang="en-US" b="1" i="1">
                                        <a:solidFill>
                                          <a:srgbClr val="FF0000"/>
                                        </a:solidFill>
                                        <a:latin typeface="Cambria Math" panose="02040503050406030204" pitchFamily="18" charset="0"/>
                                      </a:rPr>
                                    </m:ctrlPr>
                                  </m:sSupPr>
                                  <m:e>
                                    <m:r>
                                      <a:rPr lang="zh-CN" altLang="en-US" b="1" i="1">
                                        <a:solidFill>
                                          <a:srgbClr val="FF0000"/>
                                        </a:solidFill>
                                        <a:latin typeface="Cambria Math" panose="02040503050406030204" pitchFamily="18" charset="0"/>
                                      </a:rPr>
                                      <m:t>𝒂</m:t>
                                    </m:r>
                                  </m:e>
                                  <m:sup>
                                    <m:r>
                                      <a:rPr lang="zh-CN" altLang="en-US" b="1">
                                        <a:solidFill>
                                          <a:srgbClr val="FF0000"/>
                                        </a:solidFill>
                                        <a:latin typeface="Cambria Math" panose="02040503050406030204" pitchFamily="18" charset="0"/>
                                      </a:rPr>
                                      <m:t>′</m:t>
                                    </m:r>
                                  </m:sup>
                                </m:sSup>
                              </m:lim>
                            </m:limLow>
                            <m:r>
                              <a:rPr lang="zh-CN" altLang="en-US" b="1" i="1">
                                <a:latin typeface="Cambria Math" panose="02040503050406030204" pitchFamily="18" charset="0"/>
                              </a:rPr>
                              <m:t>𝒒</m:t>
                            </m:r>
                          </m:e>
                          <m:sub>
                            <m:r>
                              <a:rPr lang="zh-CN" altLang="en-US" b="1" i="1">
                                <a:solidFill>
                                  <a:srgbClr val="00B0F0"/>
                                </a:solidFill>
                                <a:latin typeface="Cambria Math" panose="02040503050406030204" pitchFamily="18" charset="0"/>
                              </a:rPr>
                              <m:t>∗</m:t>
                            </m:r>
                          </m:sub>
                        </m:sSub>
                        <m:r>
                          <a:rPr lang="zh-CN" altLang="en-US" b="1">
                            <a:solidFill>
                              <a:srgbClr val="FF0000"/>
                            </a:solidFill>
                            <a:latin typeface="Cambria Math" panose="02040503050406030204" pitchFamily="18" charset="0"/>
                          </a:rPr>
                          <m:t>(</m:t>
                        </m:r>
                        <m:sSup>
                          <m:sSupPr>
                            <m:ctrlPr>
                              <a:rPr lang="zh-CN" altLang="en-US" b="1" i="1">
                                <a:solidFill>
                                  <a:srgbClr val="FF0000"/>
                                </a:solidFill>
                                <a:latin typeface="Cambria Math" panose="02040503050406030204" pitchFamily="18" charset="0"/>
                              </a:rPr>
                            </m:ctrlPr>
                          </m:sSupPr>
                          <m:e>
                            <m:r>
                              <a:rPr lang="zh-CN" altLang="en-US" b="1" i="1">
                                <a:solidFill>
                                  <a:srgbClr val="FF0000"/>
                                </a:solidFill>
                                <a:latin typeface="Cambria Math" panose="02040503050406030204" pitchFamily="18" charset="0"/>
                              </a:rPr>
                              <m:t>𝒔</m:t>
                            </m:r>
                          </m:e>
                          <m:sup>
                            <m:r>
                              <a:rPr lang="zh-CN" altLang="en-US" b="1">
                                <a:solidFill>
                                  <a:srgbClr val="FF0000"/>
                                </a:solidFill>
                                <a:latin typeface="Cambria Math" panose="02040503050406030204" pitchFamily="18" charset="0"/>
                              </a:rPr>
                              <m:t>′</m:t>
                            </m:r>
                          </m:sup>
                        </m:sSup>
                        <m:r>
                          <a:rPr lang="zh-CN" altLang="en-US" b="1">
                            <a:solidFill>
                              <a:srgbClr val="FF0000"/>
                            </a:solidFill>
                            <a:latin typeface="Cambria Math" panose="02040503050406030204" pitchFamily="18" charset="0"/>
                          </a:rPr>
                          <m:t>,</m:t>
                        </m:r>
                        <m:sSup>
                          <m:sSupPr>
                            <m:ctrlPr>
                              <a:rPr lang="zh-CN" altLang="en-US" b="1" i="1">
                                <a:solidFill>
                                  <a:srgbClr val="FF0000"/>
                                </a:solidFill>
                                <a:latin typeface="Cambria Math" panose="02040503050406030204" pitchFamily="18" charset="0"/>
                              </a:rPr>
                            </m:ctrlPr>
                          </m:sSupPr>
                          <m:e>
                            <m:r>
                              <a:rPr lang="zh-CN" altLang="en-US" b="1" i="1">
                                <a:solidFill>
                                  <a:srgbClr val="FF0000"/>
                                </a:solidFill>
                                <a:latin typeface="Cambria Math" panose="02040503050406030204" pitchFamily="18" charset="0"/>
                              </a:rPr>
                              <m:t>𝒂</m:t>
                            </m:r>
                          </m:e>
                          <m:sup>
                            <m:r>
                              <a:rPr lang="zh-CN" altLang="en-US" b="1">
                                <a:solidFill>
                                  <a:srgbClr val="FF0000"/>
                                </a:solidFill>
                                <a:latin typeface="Cambria Math" panose="02040503050406030204" pitchFamily="18" charset="0"/>
                              </a:rPr>
                              <m:t>′</m:t>
                            </m:r>
                          </m:sup>
                        </m:sSup>
                        <m:r>
                          <a:rPr lang="en-US" altLang="zh-CN">
                            <a:solidFill>
                              <a:srgbClr val="FF0000"/>
                            </a:solidFill>
                            <a:latin typeface="Cambria Math" panose="02040503050406030204" pitchFamily="18" charset="0"/>
                          </a:rPr>
                          <m:t>)</m:t>
                        </m:r>
                        <m:r>
                          <a:rPr lang="en-US" altLang="zh-CN">
                            <a:latin typeface="Cambria Math" panose="02040503050406030204" pitchFamily="18" charset="0"/>
                          </a:rPr>
                          <m:t>]</m:t>
                        </m:r>
                      </m:oMath>
                    </m:oMathPara>
                  </a14:m>
                  <a:endParaRPr lang="zh-CN" altLang="en-US" dirty="0"/>
                </a:p>
              </p:txBody>
            </p:sp>
          </mc:Choice>
          <mc:Fallback xmlns="">
            <p:sp>
              <p:nvSpPr>
                <p:cNvPr id="52" name="矩形 51">
                  <a:extLst>
                    <a:ext uri="{FF2B5EF4-FFF2-40B4-BE49-F238E27FC236}">
                      <a16:creationId xmlns:a16="http://schemas.microsoft.com/office/drawing/2014/main" id="{3BB76951-7F87-4BE2-A221-CA2D40541D1B}"/>
                    </a:ext>
                  </a:extLst>
                </p:cNvPr>
                <p:cNvSpPr>
                  <a:spLocks noRot="1" noChangeAspect="1" noMove="1" noResize="1" noEditPoints="1" noAdjustHandles="1" noChangeArrowheads="1" noChangeShapeType="1" noTextEdit="1"/>
                </p:cNvSpPr>
                <p:nvPr/>
              </p:nvSpPr>
              <p:spPr>
                <a:xfrm>
                  <a:off x="5716185" y="1448540"/>
                  <a:ext cx="1731371" cy="463845"/>
                </a:xfrm>
                <a:prstGeom prst="rect">
                  <a:avLst/>
                </a:prstGeom>
                <a:blipFill>
                  <a:blip r:embed="rId19"/>
                  <a:stretch>
                    <a:fillRect/>
                  </a:stretch>
                </a:blipFill>
              </p:spPr>
              <p:txBody>
                <a:bodyPr/>
                <a:lstStyle/>
                <a:p>
                  <a:r>
                    <a:rPr lang="zh-CN" altLang="en-US">
                      <a:noFill/>
                    </a:rPr>
                    <a:t> </a:t>
                  </a:r>
                </a:p>
              </p:txBody>
            </p:sp>
          </mc:Fallback>
        </mc:AlternateContent>
      </p:grpSp>
      <p:sp>
        <p:nvSpPr>
          <p:cNvPr id="62" name="椭圆 61"/>
          <p:cNvSpPr/>
          <p:nvPr/>
        </p:nvSpPr>
        <p:spPr>
          <a:xfrm>
            <a:off x="9991297" y="1154483"/>
            <a:ext cx="1692130" cy="67307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箭头连接符 62"/>
          <p:cNvCxnSpPr>
            <a:stCxn id="62" idx="4"/>
          </p:cNvCxnSpPr>
          <p:nvPr/>
        </p:nvCxnSpPr>
        <p:spPr>
          <a:xfrm>
            <a:off x="10837362" y="1827562"/>
            <a:ext cx="235432" cy="54306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77" idx="5"/>
          </p:cNvCxnSpPr>
          <p:nvPr/>
        </p:nvCxnSpPr>
        <p:spPr>
          <a:xfrm rot="5400000" flipH="1" flipV="1">
            <a:off x="7796760" y="-687360"/>
            <a:ext cx="287375" cy="6792714"/>
          </a:xfrm>
          <a:prstGeom prst="curvedConnector4">
            <a:avLst>
              <a:gd name="adj1" fmla="val -79548"/>
              <a:gd name="adj2" fmla="val 10255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2901306" y="2278175"/>
            <a:ext cx="1924642" cy="673079"/>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箭头连接符 38"/>
          <p:cNvCxnSpPr/>
          <p:nvPr/>
        </p:nvCxnSpPr>
        <p:spPr>
          <a:xfrm flipH="1">
            <a:off x="5614172" y="3643828"/>
            <a:ext cx="4259208" cy="121883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4" idx="4"/>
          </p:cNvCxnSpPr>
          <p:nvPr/>
        </p:nvCxnSpPr>
        <p:spPr>
          <a:xfrm>
            <a:off x="4783815" y="1839357"/>
            <a:ext cx="946838" cy="302330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81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6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77"/>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6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6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3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4"/>
                                        </p:tgtEl>
                                        <p:attrNameLst>
                                          <p:attrName>style.visibility</p:attrName>
                                        </p:attrNameLst>
                                      </p:cBhvr>
                                      <p:to>
                                        <p:strVal val="hidden"/>
                                      </p:to>
                                    </p:set>
                                  </p:childTnLst>
                                </p:cTn>
                              </p:par>
                              <p:par>
                                <p:cTn id="81" presetID="1" presetClass="exit" presetSubtype="0" fill="hold" grpId="2" nodeType="with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41"/>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30"/>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grpId="2"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3"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31"/>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5"/>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4" grpId="0"/>
      <p:bldP spid="15" grpId="0"/>
      <p:bldP spid="21" grpId="0"/>
      <p:bldP spid="22" grpId="0"/>
      <p:bldP spid="23" grpId="0"/>
      <p:bldP spid="27" grpId="0"/>
      <p:bldP spid="28" grpId="0" animBg="1"/>
      <p:bldP spid="34" grpId="0" animBg="1"/>
      <p:bldP spid="34" grpId="1" animBg="1"/>
      <p:bldP spid="34" grpId="2" animBg="1"/>
      <p:bldP spid="35" grpId="0" animBg="1"/>
      <p:bldP spid="35" grpId="1" animBg="1"/>
      <p:bldP spid="35" grpId="2" animBg="1"/>
      <p:bldP spid="35" grpId="3" animBg="1"/>
      <p:bldP spid="62" grpId="0" animBg="1"/>
      <p:bldP spid="62" grpId="1" animBg="1"/>
      <p:bldP spid="77" grpId="0" animBg="1"/>
      <p:bldP spid="77"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F0495-9AE0-42C3-A10D-2E7B24756CD9}"/>
              </a:ext>
            </a:extLst>
          </p:cNvPr>
          <p:cNvSpPr>
            <a:spLocks noGrp="1"/>
          </p:cNvSpPr>
          <p:nvPr>
            <p:ph type="title"/>
          </p:nvPr>
        </p:nvSpPr>
        <p:spPr/>
        <p:txBody>
          <a:bodyPr>
            <a:normAutofit/>
          </a:bodyPr>
          <a:lstStyle/>
          <a:p>
            <a:r>
              <a:rPr lang="zh-CN" altLang="en-US" dirty="0"/>
              <a:t>策略改进定理（续）</a:t>
            </a:r>
            <a:endParaRPr lang="zh-CN" altLang="zh-CN" dirty="0"/>
          </a:p>
        </p:txBody>
      </p:sp>
      <p:sp>
        <p:nvSpPr>
          <p:cNvPr id="8" name="灯片编号占位符 7"/>
          <p:cNvSpPr>
            <a:spLocks noGrp="1"/>
          </p:cNvSpPr>
          <p:nvPr>
            <p:ph type="sldNum" sz="quarter" idx="4"/>
          </p:nvPr>
        </p:nvSpPr>
        <p:spPr/>
        <p:txBody>
          <a:bodyPr/>
          <a:lstStyle/>
          <a:p>
            <a:r>
              <a:rPr lang="zh-CN" altLang="en-US"/>
              <a:t>第</a:t>
            </a:r>
            <a:fld id="{A7EB049D-2BDA-4100-846B-C83E7A7D8094}" type="slidenum">
              <a:rPr lang="zh-CN" altLang="en-US" smtClean="0"/>
              <a:pPr/>
              <a:t>44</a:t>
            </a:fld>
            <a:r>
              <a:rPr lang="zh-CN" altLang="en-US"/>
              <a:t>页</a:t>
            </a:r>
            <a:endParaRPr lang="zh-CN" altLang="en-US"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ED39B21-17DD-4AFD-B714-27F00D2CFE6B}"/>
                  </a:ext>
                </a:extLst>
              </p:cNvPr>
              <p:cNvSpPr/>
              <p:nvPr/>
            </p:nvSpPr>
            <p:spPr>
              <a:xfrm>
                <a:off x="4359170" y="5750986"/>
                <a:ext cx="5272967" cy="523220"/>
              </a:xfrm>
              <a:prstGeom prst="rect">
                <a:avLst/>
              </a:prstGeom>
            </p:spPr>
            <p:txBody>
              <a:bodyPr wrap="square">
                <a:spAutoFit/>
              </a:bodyPr>
              <a:lstStyle/>
              <a:p>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i="1">
                            <a:latin typeface="Cambria Math" panose="02040503050406030204" pitchFamily="18" charset="0"/>
                          </a:rPr>
                          <m:t>𝜋</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𝑡</m:t>
                        </m:r>
                        <m:r>
                          <a:rPr lang="en-US" altLang="zh-CN" sz="2800" i="1">
                            <a:latin typeface="Cambria Math" panose="02040503050406030204" pitchFamily="18" charset="0"/>
                          </a:rPr>
                          <m:t>+1</m:t>
                        </m:r>
                      </m:sub>
                    </m:sSub>
                    <m:r>
                      <a:rPr lang="en-US" altLang="zh-CN" sz="2800" i="1">
                        <a:latin typeface="Cambria Math" panose="02040503050406030204" pitchFamily="18" charset="0"/>
                      </a:rPr>
                      <m:t>)</m:t>
                    </m:r>
                  </m:oMath>
                </a14:m>
                <a:r>
                  <a:rPr lang="zh-CN" altLang="en-US" sz="2800" dirty="0"/>
                  <a:t> </a:t>
                </a:r>
                <a14:m>
                  <m:oMath xmlns:m="http://schemas.openxmlformats.org/officeDocument/2006/math">
                    <m:r>
                      <a:rPr lang="zh-CN" altLang="en-US"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𝑞</m:t>
                        </m:r>
                      </m:e>
                      <m:sub>
                        <m:r>
                          <a:rPr lang="en-US" altLang="zh-CN" sz="2800" i="1">
                            <a:latin typeface="Cambria Math" panose="02040503050406030204" pitchFamily="18" charset="0"/>
                          </a:rPr>
                          <m:t>𝜋</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𝑡</m:t>
                        </m:r>
                        <m:r>
                          <a:rPr lang="en-US" altLang="zh-CN" sz="2800" i="1">
                            <a:latin typeface="Cambria Math" panose="02040503050406030204" pitchFamily="18" charset="0"/>
                          </a:rPr>
                          <m:t>+1</m:t>
                        </m:r>
                      </m:sub>
                    </m:sSub>
                    <m:r>
                      <a:rPr lang="en-US" altLang="zh-CN" sz="2800">
                        <a:latin typeface="Cambria Math" panose="02040503050406030204" pitchFamily="18" charset="0"/>
                      </a:rPr>
                      <m:t>,</m:t>
                    </m:r>
                    <m:r>
                      <a:rPr lang="en-US" altLang="zh-CN" sz="2800" i="1">
                        <a:latin typeface="Cambria Math" panose="02040503050406030204" pitchFamily="18" charset="0"/>
                      </a:rPr>
                      <m:t>𝜋</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𝑡</m:t>
                        </m:r>
                        <m:r>
                          <a:rPr lang="en-US" altLang="zh-CN" sz="2800" i="1">
                            <a:latin typeface="Cambria Math" panose="02040503050406030204" pitchFamily="18" charset="0"/>
                          </a:rPr>
                          <m:t>+1</m:t>
                        </m:r>
                      </m:sub>
                    </m:sSub>
                    <m:r>
                      <a:rPr lang="en-US" altLang="zh-CN" sz="2800" i="1">
                        <a:latin typeface="Cambria Math" panose="02040503050406030204" pitchFamily="18" charset="0"/>
                      </a:rPr>
                      <m:t>)</m:t>
                    </m:r>
                    <m:r>
                      <a:rPr lang="en-US" altLang="zh-CN" sz="2800">
                        <a:latin typeface="Cambria Math" panose="02040503050406030204" pitchFamily="18" charset="0"/>
                      </a:rPr>
                      <m:t>)</m:t>
                    </m:r>
                  </m:oMath>
                </a14:m>
                <a:endParaRPr lang="zh-CN" altLang="en-US" sz="2800" dirty="0"/>
              </a:p>
            </p:txBody>
          </p:sp>
        </mc:Choice>
        <mc:Fallback xmlns="">
          <p:sp>
            <p:nvSpPr>
              <p:cNvPr id="3" name="矩形 2">
                <a:extLst>
                  <a:ext uri="{FF2B5EF4-FFF2-40B4-BE49-F238E27FC236}">
                    <a16:creationId xmlns:a16="http://schemas.microsoft.com/office/drawing/2014/main" id="{7ED39B21-17DD-4AFD-B714-27F00D2CFE6B}"/>
                  </a:ext>
                </a:extLst>
              </p:cNvPr>
              <p:cNvSpPr>
                <a:spLocks noRot="1" noChangeAspect="1" noMove="1" noResize="1" noEditPoints="1" noAdjustHandles="1" noChangeArrowheads="1" noChangeShapeType="1" noTextEdit="1"/>
              </p:cNvSpPr>
              <p:nvPr/>
            </p:nvSpPr>
            <p:spPr>
              <a:xfrm>
                <a:off x="4359170" y="5750986"/>
                <a:ext cx="5272967"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4140429-B390-422A-A067-149281FE2023}"/>
                  </a:ext>
                </a:extLst>
              </p:cNvPr>
              <p:cNvSpPr txBox="1"/>
              <p:nvPr/>
            </p:nvSpPr>
            <p:spPr>
              <a:xfrm>
                <a:off x="2353762" y="2116778"/>
                <a:ext cx="8304406" cy="35520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𝜋</m:t>
                          </m:r>
                        </m:sub>
                      </m:sSub>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𝑠</m:t>
                          </m:r>
                        </m:e>
                      </m:d>
                      <m:r>
                        <a:rPr lang="zh-CN" altLang="en-US" sz="240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𝑞</m:t>
                          </m:r>
                        </m:e>
                        <m:sub>
                          <m:r>
                            <a:rPr lang="zh-CN" altLang="en-US" sz="2400" i="1">
                              <a:latin typeface="Cambria Math" panose="02040503050406030204" pitchFamily="18" charset="0"/>
                            </a:rPr>
                            <m:t>𝜋</m:t>
                          </m:r>
                        </m:sub>
                      </m:sSub>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𝑠</m:t>
                          </m:r>
                          <m:r>
                            <a:rPr lang="zh-CN" altLang="en-US" sz="240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𝜋</m:t>
                              </m:r>
                            </m:e>
                            <m:sup>
                              <m:r>
                                <a:rPr lang="zh-CN" altLang="en-US" sz="2400">
                                  <a:latin typeface="Cambria Math" panose="02040503050406030204" pitchFamily="18" charset="0"/>
                                </a:rPr>
                                <m:t>′</m:t>
                              </m:r>
                            </m:sup>
                          </m:sSup>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𝑠</m:t>
                              </m:r>
                            </m:e>
                          </m:d>
                        </m:e>
                      </m:d>
                      <m:r>
                        <a:rPr lang="zh-CN" altLang="en-US" sz="2400">
                          <a:latin typeface="Cambria Math" panose="02040503050406030204" pitchFamily="18" charset="0"/>
                        </a:rPr>
                        <m:t>=</m:t>
                      </m:r>
                      <m:r>
                        <a:rPr lang="zh-CN" altLang="en-US" sz="2400">
                          <a:latin typeface="Cambria Math" panose="02040503050406030204" pitchFamily="18" charset="0"/>
                        </a:rPr>
                        <m:t>𝔼</m:t>
                      </m:r>
                      <m:d>
                        <m:dPr>
                          <m:begChr m:val="["/>
                          <m:endChr m:val="]"/>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+1</m:t>
                              </m:r>
                            </m:sub>
                          </m:sSub>
                          <m:r>
                            <a:rPr lang="zh-CN" altLang="en-US" sz="2400">
                              <a:latin typeface="Cambria Math" panose="02040503050406030204" pitchFamily="18" charset="0"/>
                            </a:rPr>
                            <m:t>+</m:t>
                          </m:r>
                          <m:r>
                            <m:rPr>
                              <m:sty m:val="p"/>
                            </m:rPr>
                            <a:rPr lang="zh-CN" altLang="en-US" sz="2400">
                              <a:latin typeface="Cambria Math" panose="02040503050406030204" pitchFamily="18" charset="0"/>
                            </a:rPr>
                            <m:t>γ</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𝜋</m:t>
                              </m:r>
                            </m:sub>
                          </m:sSub>
                          <m:d>
                            <m:dPr>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r>
                                    <a:rPr lang="zh-CN" altLang="en-US" sz="2400">
                                      <a:latin typeface="Cambria Math" panose="02040503050406030204" pitchFamily="18" charset="0"/>
                                    </a:rPr>
                                    <m:t>+1</m:t>
                                  </m:r>
                                </m:sub>
                              </m:sSub>
                            </m:e>
                          </m:d>
                          <m:r>
                            <a:rPr lang="zh-CN" altLang="en-US" sz="2400">
                              <a:latin typeface="Cambria Math" panose="02040503050406030204" pitchFamily="18" charset="0"/>
                            </a:rPr>
                            <m:t> </m:t>
                          </m:r>
                        </m:e>
                        <m:e>
                          <m:r>
                            <a:rPr lang="zh-CN" altLang="en-US" sz="2400">
                              <a:latin typeface="Cambria Math" panose="02040503050406030204" pitchFamily="18" charset="0"/>
                            </a:rPr>
                            <m:t> </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sub>
                          </m:sSub>
                          <m:r>
                            <a:rPr lang="zh-CN" altLang="en-US" sz="2400">
                              <a:latin typeface="Cambria Math" panose="02040503050406030204" pitchFamily="18" charset="0"/>
                            </a:rPr>
                            <m:t>=</m:t>
                          </m:r>
                          <m:r>
                            <a:rPr lang="zh-CN" altLang="en-US" sz="2400" i="1">
                              <a:latin typeface="Cambria Math" panose="02040503050406030204" pitchFamily="18" charset="0"/>
                            </a:rPr>
                            <m:t>𝑠</m:t>
                          </m:r>
                          <m:r>
                            <a:rPr lang="zh-CN" altLang="en-US" sz="240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𝐴</m:t>
                              </m:r>
                            </m:e>
                            <m:sub>
                              <m:r>
                                <a:rPr lang="zh-CN" altLang="en-US" sz="2400" i="1">
                                  <a:latin typeface="Cambria Math" panose="02040503050406030204" pitchFamily="18" charset="0"/>
                                </a:rPr>
                                <m:t>𝑡</m:t>
                              </m:r>
                            </m:sub>
                          </m:sSub>
                          <m:r>
                            <a:rPr lang="zh-CN" altLang="en-US" sz="240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𝜋</m:t>
                              </m:r>
                            </m:e>
                            <m:sup>
                              <m:r>
                                <a:rPr lang="zh-CN" altLang="en-US" sz="2400">
                                  <a:latin typeface="Cambria Math" panose="02040503050406030204" pitchFamily="18" charset="0"/>
                                </a:rPr>
                                <m:t>′</m:t>
                              </m:r>
                            </m:sup>
                          </m:sSup>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𝑠</m:t>
                              </m:r>
                            </m:e>
                          </m:d>
                        </m:e>
                      </m:d>
                      <m:r>
                        <a:rPr lang="zh-CN" altLang="en-US" sz="240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a:latin typeface="Cambria Math" panose="02040503050406030204" pitchFamily="18" charset="0"/>
                            </a:rPr>
                            <m:t>𝔼</m:t>
                          </m:r>
                        </m:e>
                        <m:sub>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𝜋</m:t>
                              </m:r>
                            </m:e>
                            <m:sup>
                              <m:r>
                                <a:rPr lang="zh-CN" altLang="en-US" sz="2400">
                                  <a:latin typeface="Cambria Math" panose="02040503050406030204" pitchFamily="18" charset="0"/>
                                </a:rPr>
                                <m:t>′</m:t>
                              </m:r>
                            </m:sup>
                          </m:sSup>
                        </m:sub>
                      </m:sSub>
                      <m:d>
                        <m:dPr>
                          <m:begChr m:val="["/>
                          <m:endChr m:val="]"/>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+1</m:t>
                              </m:r>
                            </m:sub>
                          </m:sSub>
                          <m:r>
                            <a:rPr lang="zh-CN" altLang="en-US" sz="2400">
                              <a:latin typeface="Cambria Math" panose="02040503050406030204" pitchFamily="18" charset="0"/>
                            </a:rPr>
                            <m:t>+</m:t>
                          </m:r>
                          <m:r>
                            <m:rPr>
                              <m:sty m:val="p"/>
                            </m:rPr>
                            <a:rPr lang="zh-CN" altLang="en-US" sz="2400">
                              <a:latin typeface="Cambria Math" panose="02040503050406030204" pitchFamily="18" charset="0"/>
                            </a:rPr>
                            <m:t>γ</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𝜋</m:t>
                              </m:r>
                            </m:sub>
                          </m:sSub>
                          <m:d>
                            <m:dPr>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r>
                                    <a:rPr lang="zh-CN" altLang="en-US" sz="2400">
                                      <a:latin typeface="Cambria Math" panose="02040503050406030204" pitchFamily="18" charset="0"/>
                                    </a:rPr>
                                    <m:t>+1</m:t>
                                  </m:r>
                                </m:sub>
                              </m:sSub>
                            </m:e>
                          </m:d>
                          <m:r>
                            <a:rPr lang="zh-CN" altLang="en-US" sz="2400">
                              <a:latin typeface="Cambria Math" panose="02040503050406030204" pitchFamily="18" charset="0"/>
                            </a:rPr>
                            <m:t> </m:t>
                          </m:r>
                        </m:e>
                        <m:e>
                          <m:r>
                            <a:rPr lang="zh-CN" altLang="en-US" sz="2400">
                              <a:latin typeface="Cambria Math" panose="02040503050406030204" pitchFamily="18" charset="0"/>
                            </a:rPr>
                            <m:t> </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sub>
                          </m:sSub>
                          <m:r>
                            <a:rPr lang="zh-CN" altLang="en-US" sz="2400">
                              <a:latin typeface="Cambria Math" panose="02040503050406030204" pitchFamily="18" charset="0"/>
                            </a:rPr>
                            <m:t>=</m:t>
                          </m:r>
                          <m:r>
                            <a:rPr lang="zh-CN" altLang="en-US" sz="2400" i="1">
                              <a:latin typeface="Cambria Math" panose="02040503050406030204" pitchFamily="18" charset="0"/>
                            </a:rPr>
                            <m:t>𝑠</m:t>
                          </m:r>
                        </m:e>
                      </m:d>
                      <m:r>
                        <a:rPr lang="zh-CN" altLang="en-US" sz="240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a:latin typeface="Cambria Math" panose="02040503050406030204" pitchFamily="18" charset="0"/>
                            </a:rPr>
                            <m:t>𝔼</m:t>
                          </m:r>
                        </m:e>
                        <m:sub>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𝜋</m:t>
                              </m:r>
                            </m:e>
                            <m:sup>
                              <m:r>
                                <a:rPr lang="zh-CN" altLang="en-US" sz="2400">
                                  <a:latin typeface="Cambria Math" panose="02040503050406030204" pitchFamily="18" charset="0"/>
                                </a:rPr>
                                <m:t>′</m:t>
                              </m:r>
                            </m:sup>
                          </m:sSup>
                        </m:sub>
                      </m:sSub>
                      <m:d>
                        <m:dPr>
                          <m:begChr m:val="["/>
                          <m:endChr m:val="]"/>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+1</m:t>
                              </m:r>
                            </m:sub>
                          </m:sSub>
                          <m:r>
                            <a:rPr lang="zh-CN" altLang="en-US" sz="2400">
                              <a:latin typeface="Cambria Math" panose="02040503050406030204" pitchFamily="18" charset="0"/>
                            </a:rPr>
                            <m:t>+</m:t>
                          </m:r>
                          <m:r>
                            <m:rPr>
                              <m:sty m:val="p"/>
                            </m:rPr>
                            <a:rPr lang="zh-CN" altLang="en-US" sz="2400">
                              <a:latin typeface="Cambria Math" panose="02040503050406030204" pitchFamily="18" charset="0"/>
                            </a:rPr>
                            <m:t>γ</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𝑞</m:t>
                              </m:r>
                            </m:e>
                            <m:sub>
                              <m:r>
                                <a:rPr lang="zh-CN" altLang="en-US" sz="2400" i="1">
                                  <a:latin typeface="Cambria Math" panose="02040503050406030204" pitchFamily="18" charset="0"/>
                                </a:rPr>
                                <m:t>𝜋</m:t>
                              </m:r>
                            </m:sub>
                          </m:sSub>
                          <m:d>
                            <m:dPr>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r>
                                    <a:rPr lang="zh-CN" altLang="en-US" sz="2400">
                                      <a:latin typeface="Cambria Math" panose="02040503050406030204" pitchFamily="18" charset="0"/>
                                    </a:rPr>
                                    <m:t>+1</m:t>
                                  </m:r>
                                </m:sub>
                              </m:sSub>
                              <m:r>
                                <a:rPr lang="zh-CN" altLang="en-US" sz="240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𝜋</m:t>
                                  </m:r>
                                </m:e>
                                <m:sup>
                                  <m:r>
                                    <a:rPr lang="zh-CN" altLang="en-US" sz="2400">
                                      <a:latin typeface="Cambria Math" panose="02040503050406030204" pitchFamily="18" charset="0"/>
                                    </a:rPr>
                                    <m:t>′</m:t>
                                  </m:r>
                                </m:sup>
                              </m:sSup>
                              <m:d>
                                <m:dPr>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r>
                                        <a:rPr lang="zh-CN" altLang="en-US" sz="2400">
                                          <a:latin typeface="Cambria Math" panose="02040503050406030204" pitchFamily="18" charset="0"/>
                                        </a:rPr>
                                        <m:t>+1</m:t>
                                      </m:r>
                                    </m:sub>
                                  </m:sSub>
                                </m:e>
                              </m:d>
                            </m:e>
                          </m:d>
                          <m:r>
                            <a:rPr lang="zh-CN" altLang="en-US" sz="2400">
                              <a:latin typeface="Cambria Math" panose="02040503050406030204" pitchFamily="18" charset="0"/>
                            </a:rPr>
                            <m:t> </m:t>
                          </m:r>
                        </m:e>
                        <m:e>
                          <m:r>
                            <a:rPr lang="zh-CN" altLang="en-US" sz="2400">
                              <a:latin typeface="Cambria Math" panose="02040503050406030204" pitchFamily="18" charset="0"/>
                            </a:rPr>
                            <m:t> </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sub>
                          </m:sSub>
                          <m:r>
                            <a:rPr lang="zh-CN" altLang="en-US" sz="2400">
                              <a:latin typeface="Cambria Math" panose="02040503050406030204" pitchFamily="18" charset="0"/>
                            </a:rPr>
                            <m:t>=</m:t>
                          </m:r>
                          <m:r>
                            <a:rPr lang="zh-CN" altLang="en-US" sz="2400" i="1">
                              <a:latin typeface="Cambria Math" panose="02040503050406030204" pitchFamily="18" charset="0"/>
                            </a:rPr>
                            <m:t>𝑠</m:t>
                          </m:r>
                        </m:e>
                      </m:d>
                      <m:r>
                        <a:rPr lang="zh-CN" altLang="en-US" sz="240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a:latin typeface="Cambria Math" panose="02040503050406030204" pitchFamily="18" charset="0"/>
                            </a:rPr>
                            <m:t>𝔼</m:t>
                          </m:r>
                        </m:e>
                        <m:sub>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𝜋</m:t>
                              </m:r>
                            </m:e>
                            <m:sup>
                              <m:r>
                                <a:rPr lang="zh-CN" altLang="en-US" sz="2400">
                                  <a:latin typeface="Cambria Math" panose="02040503050406030204" pitchFamily="18" charset="0"/>
                                </a:rPr>
                                <m:t>′</m:t>
                              </m:r>
                            </m:sup>
                          </m:sSup>
                        </m:sub>
                      </m:sSub>
                      <m:d>
                        <m:dPr>
                          <m:begChr m:val="["/>
                          <m:endChr m:val="]"/>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+1</m:t>
                              </m:r>
                            </m:sub>
                          </m:sSub>
                          <m:r>
                            <a:rPr lang="zh-CN" altLang="en-US" sz="2400">
                              <a:latin typeface="Cambria Math" panose="02040503050406030204" pitchFamily="18" charset="0"/>
                            </a:rPr>
                            <m:t>+</m:t>
                          </m:r>
                          <m:r>
                            <m:rPr>
                              <m:sty m:val="p"/>
                            </m:rPr>
                            <a:rPr lang="zh-CN" altLang="en-US" sz="2400">
                              <a:latin typeface="Cambria Math" panose="02040503050406030204" pitchFamily="18" charset="0"/>
                            </a:rPr>
                            <m:t>γ</m:t>
                          </m:r>
                          <m:sSub>
                            <m:sSubPr>
                              <m:ctrlPr>
                                <a:rPr lang="zh-CN" altLang="en-US" sz="2400" i="1">
                                  <a:solidFill>
                                    <a:srgbClr val="836967"/>
                                  </a:solidFill>
                                  <a:latin typeface="Cambria Math" panose="02040503050406030204" pitchFamily="18" charset="0"/>
                                </a:rPr>
                              </m:ctrlPr>
                            </m:sSubPr>
                            <m:e>
                              <m:r>
                                <a:rPr lang="zh-CN" altLang="en-US" sz="2400">
                                  <a:latin typeface="Cambria Math" panose="02040503050406030204" pitchFamily="18" charset="0"/>
                                </a:rPr>
                                <m:t>𝔼</m:t>
                              </m:r>
                            </m:e>
                            <m:sub>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𝜋</m:t>
                                  </m:r>
                                </m:e>
                                <m:sup>
                                  <m:r>
                                    <a:rPr lang="zh-CN" altLang="en-US" sz="2400">
                                      <a:latin typeface="Cambria Math" panose="02040503050406030204" pitchFamily="18" charset="0"/>
                                    </a:rPr>
                                    <m:t>′</m:t>
                                  </m:r>
                                </m:sup>
                              </m:sSup>
                            </m:sub>
                          </m:sSub>
                          <m:d>
                            <m:dPr>
                              <m:begChr m:val="["/>
                              <m:endChr m:val="]"/>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+2</m:t>
                                  </m:r>
                                </m:sub>
                              </m:sSub>
                              <m:r>
                                <a:rPr lang="zh-CN" altLang="en-US" sz="2400">
                                  <a:latin typeface="Cambria Math" panose="02040503050406030204" pitchFamily="18" charset="0"/>
                                </a:rPr>
                                <m:t>+</m:t>
                              </m:r>
                              <m:r>
                                <m:rPr>
                                  <m:sty m:val="p"/>
                                </m:rPr>
                                <a:rPr lang="zh-CN" altLang="en-US" sz="2400">
                                  <a:latin typeface="Cambria Math" panose="02040503050406030204" pitchFamily="18" charset="0"/>
                                </a:rPr>
                                <m:t>γ</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𝜋</m:t>
                                  </m:r>
                                </m:sub>
                              </m:sSub>
                              <m:d>
                                <m:dPr>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r>
                                        <a:rPr lang="zh-CN" altLang="en-US" sz="2400">
                                          <a:latin typeface="Cambria Math" panose="02040503050406030204" pitchFamily="18" charset="0"/>
                                        </a:rPr>
                                        <m:t>+2</m:t>
                                      </m:r>
                                    </m:sub>
                                  </m:sSub>
                                </m:e>
                              </m:d>
                            </m:e>
                          </m:d>
                          <m:r>
                            <a:rPr lang="zh-CN" altLang="en-US" sz="2400">
                              <a:latin typeface="Cambria Math" panose="02040503050406030204" pitchFamily="18" charset="0"/>
                            </a:rPr>
                            <m:t> </m:t>
                          </m:r>
                        </m:e>
                        <m:e>
                          <m:r>
                            <a:rPr lang="zh-CN" altLang="en-US" sz="2400">
                              <a:latin typeface="Cambria Math" panose="02040503050406030204" pitchFamily="18" charset="0"/>
                            </a:rPr>
                            <m:t> </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sub>
                          </m:sSub>
                          <m:r>
                            <a:rPr lang="zh-CN" altLang="en-US" sz="2400">
                              <a:latin typeface="Cambria Math" panose="02040503050406030204" pitchFamily="18" charset="0"/>
                            </a:rPr>
                            <m:t>=</m:t>
                          </m:r>
                          <m:r>
                            <a:rPr lang="zh-CN" altLang="en-US" sz="2400" i="1">
                              <a:latin typeface="Cambria Math" panose="02040503050406030204" pitchFamily="18" charset="0"/>
                            </a:rPr>
                            <m:t>𝑠</m:t>
                          </m:r>
                        </m:e>
                      </m:d>
                      <m:r>
                        <a:rPr lang="zh-CN" altLang="en-US" sz="240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a:latin typeface="Cambria Math" panose="02040503050406030204" pitchFamily="18" charset="0"/>
                            </a:rPr>
                            <m:t>𝔼</m:t>
                          </m:r>
                        </m:e>
                        <m:sub>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𝜋</m:t>
                              </m:r>
                            </m:e>
                            <m:sup>
                              <m:r>
                                <a:rPr lang="zh-CN" altLang="en-US" sz="2400">
                                  <a:latin typeface="Cambria Math" panose="02040503050406030204" pitchFamily="18" charset="0"/>
                                </a:rPr>
                                <m:t>′</m:t>
                              </m:r>
                            </m:sup>
                          </m:sSup>
                        </m:sub>
                      </m:sSub>
                      <m:d>
                        <m:dPr>
                          <m:begChr m:val="["/>
                          <m:endChr m:val="]"/>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+1</m:t>
                              </m:r>
                            </m:sub>
                          </m:sSub>
                          <m:r>
                            <a:rPr lang="zh-CN" altLang="en-US" sz="2400">
                              <a:latin typeface="Cambria Math" panose="02040503050406030204" pitchFamily="18" charset="0"/>
                            </a:rPr>
                            <m:t>+</m:t>
                          </m:r>
                          <m:r>
                            <m:rPr>
                              <m:sty m:val="p"/>
                            </m:rPr>
                            <a:rPr lang="zh-CN" altLang="en-US" sz="2400">
                              <a:latin typeface="Cambria Math" panose="02040503050406030204" pitchFamily="18" charset="0"/>
                            </a:rPr>
                            <m:t>γ</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+2</m:t>
                              </m:r>
                            </m:sub>
                          </m:sSub>
                          <m:r>
                            <a:rPr lang="zh-CN" altLang="en-US" sz="240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m:rPr>
                                  <m:sty m:val="p"/>
                                </m:rPr>
                                <a:rPr lang="zh-CN" altLang="en-US" sz="2400">
                                  <a:latin typeface="Cambria Math" panose="02040503050406030204" pitchFamily="18" charset="0"/>
                                </a:rPr>
                                <m:t>γ</m:t>
                              </m:r>
                            </m:e>
                            <m:sup>
                              <m:r>
                                <a:rPr lang="zh-CN" altLang="en-US" sz="2400">
                                  <a:latin typeface="Cambria Math" panose="02040503050406030204" pitchFamily="18" charset="0"/>
                                </a:rPr>
                                <m:t>2</m:t>
                              </m:r>
                            </m:sup>
                          </m:sSup>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𝜋</m:t>
                              </m:r>
                            </m:sub>
                          </m:sSub>
                          <m:d>
                            <m:dPr>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r>
                                    <a:rPr lang="zh-CN" altLang="en-US" sz="2400">
                                      <a:latin typeface="Cambria Math" panose="02040503050406030204" pitchFamily="18" charset="0"/>
                                    </a:rPr>
                                    <m:t>+2</m:t>
                                  </m:r>
                                </m:sub>
                              </m:sSub>
                            </m:e>
                          </m:d>
                          <m:r>
                            <a:rPr lang="zh-CN" altLang="en-US" sz="2400">
                              <a:latin typeface="Cambria Math" panose="02040503050406030204" pitchFamily="18" charset="0"/>
                            </a:rPr>
                            <m:t> </m:t>
                          </m:r>
                        </m:e>
                        <m:e>
                          <m:r>
                            <a:rPr lang="zh-CN" altLang="en-US" sz="2400">
                              <a:latin typeface="Cambria Math" panose="02040503050406030204" pitchFamily="18" charset="0"/>
                            </a:rPr>
                            <m:t> </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sub>
                          </m:sSub>
                          <m:r>
                            <a:rPr lang="zh-CN" altLang="en-US" sz="2400">
                              <a:latin typeface="Cambria Math" panose="02040503050406030204" pitchFamily="18" charset="0"/>
                            </a:rPr>
                            <m:t>=</m:t>
                          </m:r>
                          <m:r>
                            <a:rPr lang="zh-CN" altLang="en-US" sz="2400" i="1">
                              <a:latin typeface="Cambria Math" panose="02040503050406030204" pitchFamily="18" charset="0"/>
                            </a:rPr>
                            <m:t>𝑠</m:t>
                          </m:r>
                        </m:e>
                      </m:d>
                      <m:r>
                        <a:rPr lang="zh-CN" altLang="en-US" sz="240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a:latin typeface="Cambria Math" panose="02040503050406030204" pitchFamily="18" charset="0"/>
                            </a:rPr>
                            <m:t>𝔼</m:t>
                          </m:r>
                        </m:e>
                        <m:sub>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𝜋</m:t>
                              </m:r>
                            </m:e>
                            <m:sup>
                              <m:r>
                                <a:rPr lang="zh-CN" altLang="en-US" sz="2400">
                                  <a:latin typeface="Cambria Math" panose="02040503050406030204" pitchFamily="18" charset="0"/>
                                </a:rPr>
                                <m:t>′</m:t>
                              </m:r>
                            </m:sup>
                          </m:sSup>
                        </m:sub>
                      </m:sSub>
                      <m:d>
                        <m:dPr>
                          <m:begChr m:val="["/>
                          <m:endChr m:val="]"/>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+1</m:t>
                              </m:r>
                            </m:sub>
                          </m:sSub>
                          <m:r>
                            <a:rPr lang="zh-CN" altLang="en-US" sz="2400">
                              <a:latin typeface="Cambria Math" panose="02040503050406030204" pitchFamily="18" charset="0"/>
                            </a:rPr>
                            <m:t>+</m:t>
                          </m:r>
                          <m:r>
                            <m:rPr>
                              <m:sty m:val="p"/>
                            </m:rPr>
                            <a:rPr lang="zh-CN" altLang="en-US" sz="2400">
                              <a:latin typeface="Cambria Math" panose="02040503050406030204" pitchFamily="18" charset="0"/>
                            </a:rPr>
                            <m:t>γ</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+2</m:t>
                              </m:r>
                            </m:sub>
                          </m:sSub>
                          <m:r>
                            <a:rPr lang="zh-CN" altLang="en-US" sz="240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m:rPr>
                                  <m:sty m:val="p"/>
                                </m:rPr>
                                <a:rPr lang="zh-CN" altLang="en-US" sz="2400">
                                  <a:latin typeface="Cambria Math" panose="02040503050406030204" pitchFamily="18" charset="0"/>
                                </a:rPr>
                                <m:t>γ</m:t>
                              </m:r>
                            </m:e>
                            <m:sup>
                              <m:r>
                                <a:rPr lang="zh-CN" altLang="en-US" sz="2400">
                                  <a:latin typeface="Cambria Math" panose="02040503050406030204" pitchFamily="18" charset="0"/>
                                </a:rPr>
                                <m:t>2</m:t>
                              </m:r>
                            </m:sup>
                          </m:sSup>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+3</m:t>
                              </m:r>
                            </m:sub>
                          </m:sSub>
                          <m:r>
                            <a:rPr lang="zh-CN" altLang="en-US" sz="240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m:rPr>
                                  <m:sty m:val="p"/>
                                </m:rPr>
                                <a:rPr lang="zh-CN" altLang="en-US" sz="2400">
                                  <a:latin typeface="Cambria Math" panose="02040503050406030204" pitchFamily="18" charset="0"/>
                                </a:rPr>
                                <m:t>γ</m:t>
                              </m:r>
                            </m:e>
                            <m:sup>
                              <m:r>
                                <a:rPr lang="zh-CN" altLang="en-US" sz="2400">
                                  <a:latin typeface="Cambria Math" panose="02040503050406030204" pitchFamily="18" charset="0"/>
                                </a:rPr>
                                <m:t>3</m:t>
                              </m:r>
                            </m:sup>
                          </m:sSup>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𝜋</m:t>
                              </m:r>
                            </m:sub>
                          </m:sSub>
                          <m:d>
                            <m:dPr>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r>
                                    <a:rPr lang="zh-CN" altLang="en-US" sz="2400">
                                      <a:latin typeface="Cambria Math" panose="02040503050406030204" pitchFamily="18" charset="0"/>
                                    </a:rPr>
                                    <m:t>+3</m:t>
                                  </m:r>
                                </m:sub>
                              </m:sSub>
                            </m:e>
                          </m:d>
                          <m:r>
                            <a:rPr lang="zh-CN" altLang="en-US" sz="2400">
                              <a:latin typeface="Cambria Math" panose="02040503050406030204" pitchFamily="18" charset="0"/>
                            </a:rPr>
                            <m:t> </m:t>
                          </m:r>
                        </m:e>
                        <m:e>
                          <m:r>
                            <a:rPr lang="zh-CN" altLang="en-US" sz="2400">
                              <a:latin typeface="Cambria Math" panose="02040503050406030204" pitchFamily="18" charset="0"/>
                            </a:rPr>
                            <m:t> </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sub>
                          </m:sSub>
                          <m:r>
                            <a:rPr lang="zh-CN" altLang="en-US" sz="2400">
                              <a:latin typeface="Cambria Math" panose="02040503050406030204" pitchFamily="18" charset="0"/>
                            </a:rPr>
                            <m:t>=</m:t>
                          </m:r>
                          <m:r>
                            <a:rPr lang="zh-CN" altLang="en-US" sz="2400" i="1">
                              <a:latin typeface="Cambria Math" panose="02040503050406030204" pitchFamily="18" charset="0"/>
                            </a:rPr>
                            <m:t>𝑠</m:t>
                          </m:r>
                        </m:e>
                      </m:d>
                      <m:r>
                        <a:rPr lang="zh-CN" altLang="en-US" sz="240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a:latin typeface="Cambria Math" panose="02040503050406030204" pitchFamily="18" charset="0"/>
                            </a:rPr>
                            <m:t>𝔼</m:t>
                          </m:r>
                        </m:e>
                        <m:sub>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𝜋</m:t>
                              </m:r>
                            </m:e>
                            <m:sup>
                              <m:r>
                                <a:rPr lang="zh-CN" altLang="en-US" sz="2400">
                                  <a:latin typeface="Cambria Math" panose="02040503050406030204" pitchFamily="18" charset="0"/>
                                </a:rPr>
                                <m:t>′</m:t>
                              </m:r>
                            </m:sup>
                          </m:sSup>
                        </m:sub>
                      </m:sSub>
                      <m:d>
                        <m:dPr>
                          <m:begChr m:val="["/>
                          <m:endChr m:val="]"/>
                          <m:ctrlPr>
                            <a:rPr lang="zh-CN" altLang="en-US" sz="2400" i="1">
                              <a:solidFill>
                                <a:srgbClr val="836967"/>
                              </a:solidFill>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+1</m:t>
                              </m:r>
                            </m:sub>
                          </m:sSub>
                          <m:r>
                            <a:rPr lang="zh-CN" altLang="en-US" sz="2400">
                              <a:latin typeface="Cambria Math" panose="02040503050406030204" pitchFamily="18" charset="0"/>
                            </a:rPr>
                            <m:t>+</m:t>
                          </m:r>
                          <m:r>
                            <m:rPr>
                              <m:sty m:val="p"/>
                            </m:rPr>
                            <a:rPr lang="zh-CN" altLang="en-US" sz="2400">
                              <a:latin typeface="Cambria Math" panose="02040503050406030204" pitchFamily="18" charset="0"/>
                            </a:rPr>
                            <m:t>γ</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+2</m:t>
                              </m:r>
                            </m:sub>
                          </m:sSub>
                          <m:r>
                            <a:rPr lang="zh-CN" altLang="en-US" sz="240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m:rPr>
                                  <m:sty m:val="p"/>
                                </m:rPr>
                                <a:rPr lang="zh-CN" altLang="en-US" sz="2400">
                                  <a:latin typeface="Cambria Math" panose="02040503050406030204" pitchFamily="18" charset="0"/>
                                </a:rPr>
                                <m:t>γ</m:t>
                              </m:r>
                            </m:e>
                            <m:sup>
                              <m:r>
                                <a:rPr lang="zh-CN" altLang="en-US" sz="2400">
                                  <a:latin typeface="Cambria Math" panose="02040503050406030204" pitchFamily="18" charset="0"/>
                                </a:rPr>
                                <m:t>2</m:t>
                              </m:r>
                            </m:sup>
                          </m:sSup>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+3</m:t>
                              </m:r>
                            </m:sub>
                          </m:sSub>
                          <m:r>
                            <a:rPr lang="zh-CN" altLang="en-US" sz="2400">
                              <a:latin typeface="Cambria Math" panose="02040503050406030204" pitchFamily="18" charset="0"/>
                            </a:rPr>
                            <m:t>+</m:t>
                          </m:r>
                          <m:sSup>
                            <m:sSupPr>
                              <m:ctrlPr>
                                <a:rPr lang="zh-CN" altLang="en-US" sz="2400" i="1">
                                  <a:solidFill>
                                    <a:srgbClr val="836967"/>
                                  </a:solidFill>
                                  <a:latin typeface="Cambria Math" panose="02040503050406030204" pitchFamily="18" charset="0"/>
                                </a:rPr>
                              </m:ctrlPr>
                            </m:sSupPr>
                            <m:e>
                              <m:r>
                                <m:rPr>
                                  <m:sty m:val="p"/>
                                </m:rPr>
                                <a:rPr lang="zh-CN" altLang="en-US" sz="2400">
                                  <a:latin typeface="Cambria Math" panose="02040503050406030204" pitchFamily="18" charset="0"/>
                                </a:rPr>
                                <m:t>γ</m:t>
                              </m:r>
                            </m:e>
                            <m:sup>
                              <m:r>
                                <a:rPr lang="zh-CN" altLang="en-US" sz="2400">
                                  <a:latin typeface="Cambria Math" panose="02040503050406030204" pitchFamily="18" charset="0"/>
                                </a:rPr>
                                <m:t>3</m:t>
                              </m:r>
                            </m:sup>
                          </m:sSup>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𝑡</m:t>
                              </m:r>
                              <m:r>
                                <a:rPr lang="zh-CN" altLang="en-US" sz="2400">
                                  <a:latin typeface="Cambria Math" panose="02040503050406030204" pitchFamily="18" charset="0"/>
                                </a:rPr>
                                <m:t>+4</m:t>
                              </m:r>
                            </m:sub>
                          </m:sSub>
                          <m:r>
                            <a:rPr lang="zh-CN" altLang="en-US" sz="2400">
                              <a:latin typeface="Cambria Math" panose="02040503050406030204" pitchFamily="18" charset="0"/>
                            </a:rPr>
                            <m:t>+⋯ </m:t>
                          </m:r>
                        </m:e>
                        <m:e>
                          <m:r>
                            <a:rPr lang="zh-CN" altLang="en-US" sz="2400">
                              <a:latin typeface="Cambria Math" panose="02040503050406030204" pitchFamily="18" charset="0"/>
                            </a:rPr>
                            <m:t> </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𝑆</m:t>
                              </m:r>
                            </m:e>
                            <m:sub>
                              <m:r>
                                <a:rPr lang="zh-CN" altLang="en-US" sz="2400" i="1">
                                  <a:latin typeface="Cambria Math" panose="02040503050406030204" pitchFamily="18" charset="0"/>
                                </a:rPr>
                                <m:t>𝑡</m:t>
                              </m:r>
                            </m:sub>
                          </m:sSub>
                          <m:r>
                            <a:rPr lang="zh-CN" altLang="en-US" sz="2400">
                              <a:latin typeface="Cambria Math" panose="02040503050406030204" pitchFamily="18" charset="0"/>
                            </a:rPr>
                            <m:t>=</m:t>
                          </m:r>
                          <m:r>
                            <a:rPr lang="zh-CN" altLang="en-US" sz="2400" i="1">
                              <a:latin typeface="Cambria Math" panose="02040503050406030204" pitchFamily="18" charset="0"/>
                            </a:rPr>
                            <m:t>𝑠</m:t>
                          </m:r>
                        </m:e>
                      </m:d>
                    </m:oMath>
                  </m:oMathPara>
                </a14:m>
                <a:endParaRPr lang="en-US" altLang="zh-CN" sz="2400" i="1" dirty="0">
                  <a:latin typeface="Cambria Math" panose="02040503050406030204" pitchFamily="18" charset="0"/>
                </a:endParaRPr>
              </a:p>
              <a:p>
                <a:r>
                  <a:rPr lang="zh-CN" altLang="en-US" sz="2400" dirty="0"/>
                  <a:t>  </a:t>
                </a:r>
                <a14:m>
                  <m:oMath xmlns:m="http://schemas.openxmlformats.org/officeDocument/2006/math">
                    <m:r>
                      <a:rPr lang="en-US" altLang="zh-CN" sz="2400" b="0" i="0" smtClean="0">
                        <a:latin typeface="Cambria Math" panose="02040503050406030204" pitchFamily="18" charset="0"/>
                      </a:rPr>
                      <m:t>       </m:t>
                    </m:r>
                    <m:r>
                      <a:rPr lang="zh-CN" altLang="en-US" sz="240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𝑣</m:t>
                        </m:r>
                      </m:e>
                      <m:sub>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𝜋</m:t>
                            </m:r>
                          </m:e>
                          <m:sup>
                            <m:r>
                              <a:rPr lang="zh-CN" altLang="en-US" sz="2400">
                                <a:latin typeface="Cambria Math" panose="02040503050406030204" pitchFamily="18" charset="0"/>
                              </a:rPr>
                              <m:t>′</m:t>
                            </m:r>
                          </m:sup>
                        </m:sSup>
                      </m:sub>
                    </m:sSub>
                    <m:d>
                      <m:dPr>
                        <m:ctrlPr>
                          <a:rPr lang="zh-CN" altLang="en-US" sz="2400" i="1">
                            <a:solidFill>
                              <a:srgbClr val="836967"/>
                            </a:solidFill>
                            <a:latin typeface="Cambria Math" panose="02040503050406030204" pitchFamily="18" charset="0"/>
                          </a:rPr>
                        </m:ctrlPr>
                      </m:dPr>
                      <m:e>
                        <m:r>
                          <a:rPr lang="zh-CN" altLang="en-US" sz="2400" i="1">
                            <a:latin typeface="Cambria Math" panose="02040503050406030204" pitchFamily="18" charset="0"/>
                          </a:rPr>
                          <m:t>𝑠</m:t>
                        </m:r>
                      </m:e>
                    </m:d>
                  </m:oMath>
                </a14:m>
                <a:endParaRPr lang="zh-CN" altLang="en-US" dirty="0"/>
              </a:p>
            </p:txBody>
          </p:sp>
        </mc:Choice>
        <mc:Fallback xmlns="">
          <p:sp>
            <p:nvSpPr>
              <p:cNvPr id="6" name="文本框 5">
                <a:extLst>
                  <a:ext uri="{FF2B5EF4-FFF2-40B4-BE49-F238E27FC236}">
                    <a16:creationId xmlns:a16="http://schemas.microsoft.com/office/drawing/2014/main" id="{74140429-B390-422A-A067-149281FE2023}"/>
                  </a:ext>
                </a:extLst>
              </p:cNvPr>
              <p:cNvSpPr txBox="1">
                <a:spLocks noRot="1" noChangeAspect="1" noMove="1" noResize="1" noEditPoints="1" noAdjustHandles="1" noChangeArrowheads="1" noChangeShapeType="1" noTextEdit="1"/>
              </p:cNvSpPr>
              <p:nvPr/>
            </p:nvSpPr>
            <p:spPr>
              <a:xfrm>
                <a:off x="2353762" y="2116778"/>
                <a:ext cx="8304406" cy="3552063"/>
              </a:xfrm>
              <a:prstGeom prst="rect">
                <a:avLst/>
              </a:prstGeom>
              <a:blipFill>
                <a:blip r:embed="rId5"/>
                <a:stretch>
                  <a:fillRect/>
                </a:stretch>
              </a:blipFill>
            </p:spPr>
            <p:txBody>
              <a:bodyPr/>
              <a:lstStyle/>
              <a:p>
                <a:r>
                  <a:rPr lang="zh-CN" altLang="en-US">
                    <a:noFill/>
                  </a:rPr>
                  <a:t> </a:t>
                </a:r>
              </a:p>
            </p:txBody>
          </p:sp>
        </mc:Fallback>
      </mc:AlternateContent>
      <p:cxnSp>
        <p:nvCxnSpPr>
          <p:cNvPr id="10" name="直接箭头连接符 9"/>
          <p:cNvCxnSpPr>
            <a:endCxn id="6" idx="0"/>
          </p:cNvCxnSpPr>
          <p:nvPr/>
        </p:nvCxnSpPr>
        <p:spPr>
          <a:xfrm>
            <a:off x="4711149" y="1837428"/>
            <a:ext cx="1794816" cy="27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矩形 6"/>
              <p:cNvSpPr/>
              <p:nvPr/>
            </p:nvSpPr>
            <p:spPr>
              <a:xfrm>
                <a:off x="2224008" y="1375763"/>
                <a:ext cx="73128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2400" i="1" smtClean="0">
                              <a:solidFill>
                                <a:srgbClr val="00B050"/>
                              </a:solidFill>
                              <a:latin typeface="Cambria Math" panose="02040503050406030204" pitchFamily="18" charset="0"/>
                            </a:rPr>
                          </m:ctrlPr>
                        </m:dPr>
                        <m:e>
                          <m:sSub>
                            <m:sSubPr>
                              <m:ctrlPr>
                                <a:rPr lang="zh-CN" altLang="zh-CN" sz="2400" i="1">
                                  <a:solidFill>
                                    <a:srgbClr val="00B050"/>
                                  </a:solidFill>
                                  <a:latin typeface="Cambria Math" panose="02040503050406030204" pitchFamily="18" charset="0"/>
                                </a:rPr>
                              </m:ctrlPr>
                            </m:sSubPr>
                            <m:e>
                              <m:r>
                                <a:rPr lang="en-US" altLang="zh-CN" sz="2400" i="1">
                                  <a:solidFill>
                                    <a:srgbClr val="00B050"/>
                                  </a:solidFill>
                                  <a:latin typeface="Cambria Math" panose="02040503050406030204" pitchFamily="18" charset="0"/>
                                </a:rPr>
                                <m:t>𝑞</m:t>
                              </m:r>
                            </m:e>
                            <m:sub>
                              <m:r>
                                <a:rPr lang="en-US" altLang="zh-CN" sz="2400" i="1">
                                  <a:solidFill>
                                    <a:srgbClr val="00B050"/>
                                  </a:solidFill>
                                  <a:latin typeface="Cambria Math" panose="02040503050406030204" pitchFamily="18" charset="0"/>
                                </a:rPr>
                                <m:t>𝜋</m:t>
                              </m:r>
                            </m:sub>
                          </m:sSub>
                          <m:r>
                            <a:rPr lang="en-US" altLang="zh-CN" sz="2400">
                              <a:solidFill>
                                <a:srgbClr val="00B050"/>
                              </a:solidFill>
                              <a:latin typeface="Cambria Math" panose="02040503050406030204" pitchFamily="18" charset="0"/>
                            </a:rPr>
                            <m:t>(</m:t>
                          </m:r>
                          <m:r>
                            <a:rPr lang="en-US" altLang="zh-CN" sz="2400" i="1">
                              <a:solidFill>
                                <a:srgbClr val="00B050"/>
                              </a:solidFill>
                              <a:latin typeface="Cambria Math" panose="02040503050406030204" pitchFamily="18" charset="0"/>
                            </a:rPr>
                            <m:t>𝑠</m:t>
                          </m:r>
                          <m:r>
                            <a:rPr lang="en-US" altLang="zh-CN" sz="2400">
                              <a:solidFill>
                                <a:srgbClr val="00B050"/>
                              </a:solidFill>
                              <a:latin typeface="Cambria Math" panose="02040503050406030204" pitchFamily="18" charset="0"/>
                            </a:rPr>
                            <m:t>,</m:t>
                          </m:r>
                          <m:r>
                            <a:rPr lang="en-US" altLang="zh-CN" sz="2400" i="1">
                              <a:solidFill>
                                <a:srgbClr val="00B050"/>
                              </a:solidFill>
                              <a:latin typeface="Cambria Math" panose="02040503050406030204" pitchFamily="18" charset="0"/>
                            </a:rPr>
                            <m:t>𝜋</m:t>
                          </m:r>
                          <m:r>
                            <a:rPr lang="en-US" altLang="zh-CN" sz="2400" i="1">
                              <a:solidFill>
                                <a:srgbClr val="00B050"/>
                              </a:solidFill>
                              <a:latin typeface="Cambria Math" panose="02040503050406030204" pitchFamily="18" charset="0"/>
                            </a:rPr>
                            <m:t>′(</m:t>
                          </m:r>
                          <m:r>
                            <a:rPr lang="en-US" altLang="zh-CN" sz="2400" i="1">
                              <a:solidFill>
                                <a:srgbClr val="00B050"/>
                              </a:solidFill>
                              <a:latin typeface="Cambria Math" panose="02040503050406030204" pitchFamily="18" charset="0"/>
                            </a:rPr>
                            <m:t>𝑠</m:t>
                          </m:r>
                          <m:r>
                            <a:rPr lang="en-US" altLang="zh-CN" sz="2400" i="1">
                              <a:solidFill>
                                <a:srgbClr val="00B050"/>
                              </a:solidFill>
                              <a:latin typeface="Cambria Math" panose="02040503050406030204" pitchFamily="18" charset="0"/>
                            </a:rPr>
                            <m:t>)</m:t>
                          </m:r>
                          <m:r>
                            <a:rPr lang="en-US" altLang="zh-CN" sz="2400">
                              <a:solidFill>
                                <a:srgbClr val="00B050"/>
                              </a:solidFill>
                              <a:latin typeface="Cambria Math" panose="02040503050406030204" pitchFamily="18" charset="0"/>
                            </a:rPr>
                            <m:t>)=</m:t>
                          </m:r>
                          <m:r>
                            <a:rPr lang="zh-CN" altLang="en-US" sz="2400" i="1">
                              <a:solidFill>
                                <a:srgbClr val="00B050"/>
                              </a:solidFill>
                              <a:latin typeface="Cambria Math" panose="02040503050406030204" pitchFamily="18" charset="0"/>
                            </a:rPr>
                            <m:t>𝔼</m:t>
                          </m:r>
                          <m:r>
                            <a:rPr lang="zh-CN" altLang="zh-CN" sz="2400" i="1">
                              <a:solidFill>
                                <a:srgbClr val="00B050"/>
                              </a:solidFill>
                              <a:latin typeface="Cambria Math" panose="02040503050406030204" pitchFamily="18" charset="0"/>
                            </a:rPr>
                            <m:t> </m:t>
                          </m:r>
                          <m:r>
                            <a:rPr lang="en-US" altLang="zh-CN" sz="2400">
                              <a:solidFill>
                                <a:srgbClr val="00B050"/>
                              </a:solidFill>
                              <a:latin typeface="Cambria Math" panose="02040503050406030204" pitchFamily="18" charset="0"/>
                            </a:rPr>
                            <m:t>[</m:t>
                          </m:r>
                          <m:sSub>
                            <m:sSubPr>
                              <m:ctrlPr>
                                <a:rPr lang="zh-CN" altLang="zh-CN" sz="2400" i="1">
                                  <a:solidFill>
                                    <a:srgbClr val="00B050"/>
                                  </a:solidFill>
                                  <a:latin typeface="Cambria Math" panose="02040503050406030204" pitchFamily="18" charset="0"/>
                                </a:rPr>
                              </m:ctrlPr>
                            </m:sSubPr>
                            <m:e>
                              <m:r>
                                <a:rPr lang="en-US" altLang="zh-CN" sz="2400" i="1">
                                  <a:solidFill>
                                    <a:srgbClr val="00B050"/>
                                  </a:solidFill>
                                  <a:latin typeface="Cambria Math" panose="02040503050406030204" pitchFamily="18" charset="0"/>
                                </a:rPr>
                                <m:t>𝑅</m:t>
                              </m:r>
                            </m:e>
                            <m:sub>
                              <m:r>
                                <a:rPr lang="en-US" altLang="zh-CN" sz="2400" i="1">
                                  <a:solidFill>
                                    <a:srgbClr val="00B050"/>
                                  </a:solidFill>
                                  <a:latin typeface="Cambria Math" panose="02040503050406030204" pitchFamily="18" charset="0"/>
                                </a:rPr>
                                <m:t>𝑡</m:t>
                              </m:r>
                              <m:r>
                                <a:rPr lang="en-US" altLang="zh-CN" sz="2400" i="1">
                                  <a:solidFill>
                                    <a:srgbClr val="00B050"/>
                                  </a:solidFill>
                                  <a:latin typeface="Cambria Math" panose="02040503050406030204" pitchFamily="18" charset="0"/>
                                </a:rPr>
                                <m:t>+1</m:t>
                              </m:r>
                            </m:sub>
                          </m:sSub>
                          <m:r>
                            <a:rPr lang="en-US" altLang="zh-CN" sz="2400">
                              <a:solidFill>
                                <a:srgbClr val="00B050"/>
                              </a:solidFill>
                              <a:latin typeface="Cambria Math" panose="02040503050406030204" pitchFamily="18" charset="0"/>
                            </a:rPr>
                            <m:t>+</m:t>
                          </m:r>
                          <m:r>
                            <m:rPr>
                              <m:sty m:val="p"/>
                            </m:rPr>
                            <a:rPr lang="en-US" altLang="zh-CN" sz="2400">
                              <a:solidFill>
                                <a:srgbClr val="00B050"/>
                              </a:solidFill>
                              <a:latin typeface="Cambria Math" panose="02040503050406030204" pitchFamily="18" charset="0"/>
                            </a:rPr>
                            <m:t>γ</m:t>
                          </m:r>
                          <m:sSub>
                            <m:sSubPr>
                              <m:ctrlPr>
                                <a:rPr lang="zh-CN" altLang="zh-CN" sz="2400" i="1">
                                  <a:solidFill>
                                    <a:srgbClr val="00B050"/>
                                  </a:solidFill>
                                  <a:latin typeface="Cambria Math" panose="02040503050406030204" pitchFamily="18" charset="0"/>
                                </a:rPr>
                              </m:ctrlPr>
                            </m:sSubPr>
                            <m:e>
                              <m:r>
                                <a:rPr lang="en-US" altLang="zh-CN" sz="2400" i="1">
                                  <a:solidFill>
                                    <a:srgbClr val="00B050"/>
                                  </a:solidFill>
                                  <a:latin typeface="Cambria Math" panose="02040503050406030204" pitchFamily="18" charset="0"/>
                                </a:rPr>
                                <m:t>𝑣</m:t>
                              </m:r>
                            </m:e>
                            <m:sub>
                              <m:r>
                                <a:rPr lang="en-US" altLang="zh-CN" sz="2400" i="1">
                                  <a:solidFill>
                                    <a:srgbClr val="00B050"/>
                                  </a:solidFill>
                                  <a:latin typeface="Cambria Math" panose="02040503050406030204" pitchFamily="18" charset="0"/>
                                </a:rPr>
                                <m:t>𝜋</m:t>
                              </m:r>
                            </m:sub>
                          </m:sSub>
                          <m:r>
                            <a:rPr lang="en-US" altLang="zh-CN" sz="2400" i="1">
                              <a:solidFill>
                                <a:srgbClr val="00B050"/>
                              </a:solidFill>
                              <a:latin typeface="Cambria Math" panose="02040503050406030204" pitchFamily="18" charset="0"/>
                            </a:rPr>
                            <m:t>(</m:t>
                          </m:r>
                          <m:sSub>
                            <m:sSubPr>
                              <m:ctrlPr>
                                <a:rPr lang="zh-CN" altLang="zh-CN" sz="2400" i="1">
                                  <a:solidFill>
                                    <a:srgbClr val="00B050"/>
                                  </a:solidFill>
                                  <a:latin typeface="Cambria Math" panose="02040503050406030204" pitchFamily="18" charset="0"/>
                                </a:rPr>
                              </m:ctrlPr>
                            </m:sSubPr>
                            <m:e>
                              <m:r>
                                <a:rPr lang="en-US" altLang="zh-CN" sz="2400" i="1">
                                  <a:solidFill>
                                    <a:srgbClr val="00B050"/>
                                  </a:solidFill>
                                  <a:latin typeface="Cambria Math" panose="02040503050406030204" pitchFamily="18" charset="0"/>
                                </a:rPr>
                                <m:t>𝑆</m:t>
                              </m:r>
                            </m:e>
                            <m:sub>
                              <m:r>
                                <a:rPr lang="en-US" altLang="zh-CN" sz="2400" i="1">
                                  <a:solidFill>
                                    <a:srgbClr val="00B050"/>
                                  </a:solidFill>
                                  <a:latin typeface="Cambria Math" panose="02040503050406030204" pitchFamily="18" charset="0"/>
                                </a:rPr>
                                <m:t>𝑡</m:t>
                              </m:r>
                              <m:r>
                                <a:rPr lang="en-US" altLang="zh-CN" sz="2400" i="1">
                                  <a:solidFill>
                                    <a:srgbClr val="00B050"/>
                                  </a:solidFill>
                                  <a:latin typeface="Cambria Math" panose="02040503050406030204" pitchFamily="18" charset="0"/>
                                </a:rPr>
                                <m:t>+1</m:t>
                              </m:r>
                            </m:sub>
                          </m:sSub>
                          <m:r>
                            <a:rPr lang="en-US" altLang="zh-CN" sz="2400" i="1">
                              <a:solidFill>
                                <a:srgbClr val="00B050"/>
                              </a:solidFill>
                              <a:latin typeface="Cambria Math" panose="02040503050406030204" pitchFamily="18" charset="0"/>
                            </a:rPr>
                            <m:t>)</m:t>
                          </m:r>
                          <m:r>
                            <a:rPr lang="en-US" altLang="zh-CN" sz="2400">
                              <a:solidFill>
                                <a:srgbClr val="00B050"/>
                              </a:solidFill>
                              <a:latin typeface="Cambria Math" panose="02040503050406030204" pitchFamily="18" charset="0"/>
                            </a:rPr>
                            <m:t>|</m:t>
                          </m:r>
                          <m:sSub>
                            <m:sSubPr>
                              <m:ctrlPr>
                                <a:rPr lang="zh-CN" altLang="zh-CN" sz="2400" i="1">
                                  <a:solidFill>
                                    <a:srgbClr val="00B050"/>
                                  </a:solidFill>
                                  <a:latin typeface="Cambria Math" panose="02040503050406030204" pitchFamily="18" charset="0"/>
                                </a:rPr>
                              </m:ctrlPr>
                            </m:sSubPr>
                            <m:e>
                              <m:r>
                                <a:rPr lang="en-US" altLang="zh-CN" sz="2400" i="1">
                                  <a:solidFill>
                                    <a:srgbClr val="00B050"/>
                                  </a:solidFill>
                                  <a:latin typeface="Cambria Math" panose="02040503050406030204" pitchFamily="18" charset="0"/>
                                </a:rPr>
                                <m:t>𝑆</m:t>
                              </m:r>
                            </m:e>
                            <m:sub>
                              <m:r>
                                <a:rPr lang="en-US" altLang="zh-CN" sz="2400" i="1">
                                  <a:solidFill>
                                    <a:srgbClr val="00B050"/>
                                  </a:solidFill>
                                  <a:latin typeface="Cambria Math" panose="02040503050406030204" pitchFamily="18" charset="0"/>
                                </a:rPr>
                                <m:t>𝑡</m:t>
                              </m:r>
                            </m:sub>
                          </m:sSub>
                          <m:r>
                            <a:rPr lang="en-US" altLang="zh-CN" sz="2400">
                              <a:solidFill>
                                <a:srgbClr val="00B050"/>
                              </a:solidFill>
                              <a:latin typeface="Cambria Math" panose="02040503050406030204" pitchFamily="18" charset="0"/>
                            </a:rPr>
                            <m:t>=</m:t>
                          </m:r>
                          <m:r>
                            <a:rPr lang="en-US" altLang="zh-CN" sz="2400" i="1">
                              <a:solidFill>
                                <a:srgbClr val="00B050"/>
                              </a:solidFill>
                              <a:latin typeface="Cambria Math" panose="02040503050406030204" pitchFamily="18" charset="0"/>
                            </a:rPr>
                            <m:t>𝑠</m:t>
                          </m:r>
                          <m:r>
                            <a:rPr lang="en-US" altLang="zh-CN" sz="2400" i="1">
                              <a:solidFill>
                                <a:srgbClr val="00B050"/>
                              </a:solidFill>
                              <a:latin typeface="Cambria Math" panose="02040503050406030204" pitchFamily="18" charset="0"/>
                            </a:rPr>
                            <m:t>,</m:t>
                          </m:r>
                          <m:sSub>
                            <m:sSubPr>
                              <m:ctrlPr>
                                <a:rPr lang="zh-CN" altLang="zh-CN" sz="2400" i="1">
                                  <a:solidFill>
                                    <a:srgbClr val="00B050"/>
                                  </a:solidFill>
                                  <a:latin typeface="Cambria Math" panose="02040503050406030204" pitchFamily="18" charset="0"/>
                                </a:rPr>
                              </m:ctrlPr>
                            </m:sSubPr>
                            <m:e>
                              <m:r>
                                <a:rPr lang="en-US" altLang="zh-CN" sz="2400" i="1">
                                  <a:solidFill>
                                    <a:srgbClr val="00B050"/>
                                  </a:solidFill>
                                  <a:latin typeface="Cambria Math" panose="02040503050406030204" pitchFamily="18" charset="0"/>
                                </a:rPr>
                                <m:t>𝐴</m:t>
                              </m:r>
                            </m:e>
                            <m:sub>
                              <m:r>
                                <a:rPr lang="en-US" altLang="zh-CN" sz="2400" i="1">
                                  <a:solidFill>
                                    <a:srgbClr val="00B050"/>
                                  </a:solidFill>
                                  <a:latin typeface="Cambria Math" panose="02040503050406030204" pitchFamily="18" charset="0"/>
                                </a:rPr>
                                <m:t>𝑡</m:t>
                              </m:r>
                            </m:sub>
                          </m:sSub>
                          <m:r>
                            <a:rPr lang="en-US" altLang="zh-CN" sz="2400">
                              <a:solidFill>
                                <a:srgbClr val="00B050"/>
                              </a:solidFill>
                              <a:latin typeface="Cambria Math" panose="02040503050406030204" pitchFamily="18" charset="0"/>
                            </a:rPr>
                            <m:t>=</m:t>
                          </m:r>
                          <m:r>
                            <a:rPr lang="en-US" altLang="zh-CN" sz="2400" i="1">
                              <a:solidFill>
                                <a:srgbClr val="00B050"/>
                              </a:solidFill>
                              <a:latin typeface="Cambria Math" panose="02040503050406030204" pitchFamily="18" charset="0"/>
                            </a:rPr>
                            <m:t>𝜋</m:t>
                          </m:r>
                          <m:r>
                            <a:rPr lang="en-US" altLang="zh-CN" sz="2400" i="1">
                              <a:solidFill>
                                <a:srgbClr val="00B050"/>
                              </a:solidFill>
                              <a:latin typeface="Cambria Math" panose="02040503050406030204" pitchFamily="18" charset="0"/>
                            </a:rPr>
                            <m:t>′(</m:t>
                          </m:r>
                          <m:r>
                            <a:rPr lang="en-US" altLang="zh-CN" sz="2400" i="1">
                              <a:solidFill>
                                <a:srgbClr val="00B050"/>
                              </a:solidFill>
                              <a:latin typeface="Cambria Math" panose="02040503050406030204" pitchFamily="18" charset="0"/>
                            </a:rPr>
                            <m:t>𝑠</m:t>
                          </m:r>
                          <m:r>
                            <a:rPr lang="en-US" altLang="zh-CN" sz="2400" i="1">
                              <a:solidFill>
                                <a:srgbClr val="00B050"/>
                              </a:solidFill>
                              <a:latin typeface="Cambria Math" panose="02040503050406030204" pitchFamily="18" charset="0"/>
                            </a:rPr>
                            <m:t>)</m:t>
                          </m:r>
                        </m:e>
                      </m:d>
                    </m:oMath>
                  </m:oMathPara>
                </a14:m>
                <a:endParaRPr lang="zh-CN" altLang="en-US" sz="2400" dirty="0">
                  <a:solidFill>
                    <a:srgbClr val="00B050"/>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2224008" y="1375763"/>
                <a:ext cx="7312899" cy="461665"/>
              </a:xfrm>
              <a:prstGeom prst="rect">
                <a:avLst/>
              </a:prstGeom>
              <a:blipFill>
                <a:blip r:embed="rId6"/>
                <a:stretch>
                  <a:fillRect t="-132000" r="-7756" b="-198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5939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2652E-0E84-4E22-A46A-4A6BADC216CE}"/>
              </a:ext>
            </a:extLst>
          </p:cNvPr>
          <p:cNvSpPr>
            <a:spLocks noGrp="1"/>
          </p:cNvSpPr>
          <p:nvPr>
            <p:ph type="title"/>
          </p:nvPr>
        </p:nvSpPr>
        <p:spPr/>
        <p:txBody>
          <a:bodyPr>
            <a:normAutofit/>
          </a:bodyPr>
          <a:lstStyle/>
          <a:p>
            <a:r>
              <a:rPr lang="zh-CN" altLang="en-US" dirty="0">
                <a:latin typeface="+mn-ea"/>
                <a:ea typeface="+mn-ea"/>
              </a:rPr>
              <a:t>利用策略改进定理寻找最优策略</a:t>
            </a:r>
          </a:p>
        </p:txBody>
      </p:sp>
      <p:sp>
        <p:nvSpPr>
          <p:cNvPr id="6" name="灯片编号占位符 5"/>
          <p:cNvSpPr>
            <a:spLocks noGrp="1"/>
          </p:cNvSpPr>
          <p:nvPr>
            <p:ph type="sldNum" sz="quarter" idx="4"/>
          </p:nvPr>
        </p:nvSpPr>
        <p:spPr/>
        <p:txBody>
          <a:bodyPr/>
          <a:lstStyle/>
          <a:p>
            <a:r>
              <a:rPr lang="zh-CN" altLang="en-US"/>
              <a:t>第</a:t>
            </a:r>
            <a:fld id="{A7EB049D-2BDA-4100-846B-C83E7A7D8094}" type="slidenum">
              <a:rPr lang="zh-CN" altLang="en-US" smtClean="0"/>
              <a:pPr/>
              <a:t>45</a:t>
            </a:fld>
            <a:r>
              <a:rPr lang="zh-CN" altLang="en-US"/>
              <a:t>页</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2130949" y="4131367"/>
                <a:ext cx="8286564" cy="10292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smtClean="0">
                              <a:latin typeface="Cambria Math" panose="02040503050406030204" pitchFamily="18" charset="0"/>
                            </a:rPr>
                          </m:ctrlPr>
                        </m:dPr>
                        <m:e>
                          <m:r>
                            <a:rPr lang="zh-CN" altLang="en-US" sz="2400" i="1">
                              <a:latin typeface="Cambria Math" panose="02040503050406030204" pitchFamily="18" charset="0"/>
                            </a:rPr>
                            <m:t>𝜋</m:t>
                          </m:r>
                          <m:r>
                            <a:rPr lang="en-US" altLang="zh-CN" sz="2400" b="0" i="0" smtClean="0">
                              <a:latin typeface="Cambria Math" panose="02040503050406030204" pitchFamily="18" charset="0"/>
                            </a:rPr>
                            <m:t>′</m:t>
                          </m:r>
                          <m:r>
                            <a:rPr lang="zh-CN" altLang="en-US" sz="2400" i="0">
                              <a:latin typeface="Cambria Math" panose="02040503050406030204" pitchFamily="18" charset="0"/>
                            </a:rPr>
                            <m:t>(</m:t>
                          </m:r>
                          <m:r>
                            <a:rPr lang="zh-CN" altLang="en-US" sz="2400" i="1">
                              <a:latin typeface="Cambria Math" panose="02040503050406030204" pitchFamily="18" charset="0"/>
                            </a:rPr>
                            <m:t>𝑠</m:t>
                          </m:r>
                        </m:e>
                      </m:d>
                      <m:r>
                        <a:rPr lang="zh-CN" altLang="en-US" sz="2400" i="1" smtClean="0">
                          <a:latin typeface="Cambria Math" panose="02040503050406030204" pitchFamily="18" charset="0"/>
                        </a:rPr>
                        <m:t>≐</m:t>
                      </m:r>
                      <m:limLow>
                        <m:limLowPr>
                          <m:ctrlPr>
                            <a:rPr lang="zh-CN" altLang="en-US" sz="2400" i="1">
                              <a:latin typeface="Cambria Math" panose="02040503050406030204" pitchFamily="18" charset="0"/>
                            </a:rPr>
                          </m:ctrlPr>
                        </m:limLowPr>
                        <m:e>
                          <m:r>
                            <m:rPr>
                              <m:sty m:val="p"/>
                            </m:rPr>
                            <a:rPr lang="zh-CN" altLang="en-US" sz="2400" i="0">
                              <a:latin typeface="Cambria Math" panose="02040503050406030204" pitchFamily="18" charset="0"/>
                            </a:rPr>
                            <m:t>argmax</m:t>
                          </m:r>
                        </m:e>
                        <m:lim>
                          <m:r>
                            <a:rPr lang="zh-CN" altLang="en-US" sz="2400" i="1">
                              <a:latin typeface="Cambria Math" panose="02040503050406030204" pitchFamily="18" charset="0"/>
                            </a:rPr>
                            <m:t>𝑎</m:t>
                          </m:r>
                        </m:lim>
                      </m:limLow>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𝒒</m:t>
                          </m:r>
                        </m:e>
                        <m:sub>
                          <m:r>
                            <a:rPr lang="zh-CN" altLang="en-US" sz="2400" b="1" i="1">
                              <a:solidFill>
                                <a:srgbClr val="00B0F0"/>
                              </a:solidFill>
                              <a:latin typeface="Cambria Math" panose="02040503050406030204" pitchFamily="18" charset="0"/>
                            </a:rPr>
                            <m:t>𝝅</m:t>
                          </m:r>
                        </m:sub>
                      </m:sSub>
                      <m:d>
                        <m:dPr>
                          <m:ctrlPr>
                            <a:rPr lang="zh-CN" altLang="en-US" sz="2400" b="1" i="1">
                              <a:solidFill>
                                <a:srgbClr val="00B0F0"/>
                              </a:solidFill>
                              <a:latin typeface="Cambria Math" panose="02040503050406030204" pitchFamily="18" charset="0"/>
                            </a:rPr>
                          </m:ctrlPr>
                        </m:dPr>
                        <m:e>
                          <m:r>
                            <a:rPr lang="en-US" altLang="zh-CN" sz="2400" b="1" i="1">
                              <a:solidFill>
                                <a:srgbClr val="FF0000"/>
                              </a:solidFill>
                              <a:latin typeface="Cambria Math" panose="02040503050406030204" pitchFamily="18" charset="0"/>
                            </a:rPr>
                            <m:t>𝒔</m:t>
                          </m:r>
                          <m:r>
                            <a:rPr lang="en-US" altLang="zh-CN" sz="2400" b="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𝒂</m:t>
                          </m:r>
                        </m:e>
                      </m:d>
                      <m:r>
                        <a:rPr lang="en-US" altLang="zh-CN" sz="2400" b="0" i="1" smtClean="0">
                          <a:solidFill>
                            <a:srgbClr val="FF0000"/>
                          </a:solidFill>
                          <a:latin typeface="Cambria Math" panose="02040503050406030204" pitchFamily="18" charset="0"/>
                        </a:rPr>
                        <m:t>=</m:t>
                      </m:r>
                      <m:limLow>
                        <m:limLowPr>
                          <m:ctrlPr>
                            <a:rPr lang="zh-CN" altLang="en-US" sz="2400" i="1">
                              <a:latin typeface="Cambria Math" panose="02040503050406030204" pitchFamily="18" charset="0"/>
                            </a:rPr>
                          </m:ctrlPr>
                        </m:limLowPr>
                        <m:e>
                          <m:r>
                            <m:rPr>
                              <m:sty m:val="p"/>
                            </m:rPr>
                            <a:rPr lang="zh-CN" altLang="en-US" sz="2400">
                              <a:latin typeface="Cambria Math" panose="02040503050406030204" pitchFamily="18" charset="0"/>
                            </a:rPr>
                            <m:t>argmax</m:t>
                          </m:r>
                        </m:e>
                        <m:lim>
                          <m:r>
                            <a:rPr lang="zh-CN" altLang="en-US" sz="2400" i="1">
                              <a:latin typeface="Cambria Math" panose="02040503050406030204" pitchFamily="18" charset="0"/>
                            </a:rPr>
                            <m:t>𝑎</m:t>
                          </m:r>
                        </m:lim>
                      </m:limLow>
                      <m:nary>
                        <m:naryPr>
                          <m:chr m:val="∑"/>
                          <m:limLoc m:val="undOvr"/>
                          <m:grow m:val="on"/>
                          <m:supHide m:val="on"/>
                          <m:ctrlPr>
                            <a:rPr lang="zh-CN" altLang="en-US" sz="2400" i="1">
                              <a:latin typeface="Cambria Math" panose="02040503050406030204" pitchFamily="18" charset="0"/>
                            </a:rPr>
                          </m:ctrlPr>
                        </m:naryPr>
                        <m:sub>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𝑠</m:t>
                              </m:r>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r>
                            <a:rPr lang="zh-CN" altLang="en-US" sz="2400" i="1">
                              <a:latin typeface="Cambria Math" panose="02040503050406030204" pitchFamily="18" charset="0"/>
                            </a:rPr>
                            <m:t>𝑟</m:t>
                          </m:r>
                        </m:sub>
                        <m:sup/>
                        <m:e>
                          <m:d>
                            <m:dPr>
                              <m:begChr m:val=""/>
                              <m:endChr m:val="]"/>
                              <m:ctrlPr>
                                <a:rPr lang="zh-CN" altLang="en-US" sz="2400" i="1">
                                  <a:latin typeface="Cambria Math" panose="02040503050406030204" pitchFamily="18" charset="0"/>
                                </a:rPr>
                              </m:ctrlPr>
                            </m:dPr>
                            <m:e>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𝑝</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𝑠</m:t>
                                      </m:r>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r>
                                    <a:rPr lang="zh-CN" altLang="en-US" sz="2400" i="1">
                                      <a:latin typeface="Cambria Math" panose="02040503050406030204" pitchFamily="18" charset="0"/>
                                    </a:rPr>
                                    <m:t>𝑟</m:t>
                                  </m:r>
                                  <m:r>
                                    <a:rPr lang="zh-CN" altLang="en-US" sz="2400" i="0">
                                      <a:latin typeface="Cambria Math" panose="02040503050406030204" pitchFamily="18" charset="0"/>
                                    </a:rPr>
                                    <m:t>|</m:t>
                                  </m:r>
                                  <m:r>
                                    <a:rPr lang="zh-CN" altLang="en-US" sz="2400" i="1">
                                      <a:latin typeface="Cambria Math" panose="02040503050406030204" pitchFamily="18" charset="0"/>
                                    </a:rPr>
                                    <m:t>𝑠</m:t>
                                  </m:r>
                                  <m:r>
                                    <a:rPr lang="zh-CN" altLang="en-US" sz="2400" i="0">
                                      <a:latin typeface="Cambria Math" panose="02040503050406030204" pitchFamily="18" charset="0"/>
                                    </a:rPr>
                                    <m:t>,</m:t>
                                  </m:r>
                                  <m:r>
                                    <a:rPr lang="zh-CN" altLang="en-US" sz="2400" i="1">
                                      <a:latin typeface="Cambria Math" panose="02040503050406030204" pitchFamily="18" charset="0"/>
                                    </a:rPr>
                                    <m:t>𝑎</m:t>
                                  </m:r>
                                  <m:r>
                                    <a:rPr lang="zh-CN" altLang="en-US" sz="2400" i="0">
                                      <a:latin typeface="Cambria Math" panose="02040503050406030204" pitchFamily="18" charset="0"/>
                                    </a:rPr>
                                    <m:t>)[</m:t>
                                  </m:r>
                                  <m:r>
                                    <a:rPr lang="zh-CN" altLang="en-US" sz="2400" i="1">
                                      <a:latin typeface="Cambria Math" panose="02040503050406030204" pitchFamily="18" charset="0"/>
                                    </a:rPr>
                                    <m:t>𝑟</m:t>
                                  </m:r>
                                  <m:r>
                                    <a:rPr lang="zh-CN" altLang="en-US" sz="2400" i="0">
                                      <a:latin typeface="Cambria Math" panose="02040503050406030204" pitchFamily="18" charset="0"/>
                                    </a:rPr>
                                    <m:t>+</m:t>
                                  </m:r>
                                  <m:r>
                                    <a:rPr lang="zh-CN" altLang="en-US" sz="2400" i="1">
                                      <a:latin typeface="Cambria Math" panose="02040503050406030204" pitchFamily="18" charset="0"/>
                                    </a:rPr>
                                    <m:t>𝛾</m:t>
                                  </m:r>
                                  <m:r>
                                    <a:rPr lang="zh-CN" altLang="en-US" sz="2400" i="1">
                                      <a:latin typeface="Cambria Math" panose="02040503050406030204" pitchFamily="18" charset="0"/>
                                    </a:rPr>
                                    <m:t>𝑣</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𝑠</m:t>
                                      </m:r>
                                    </m:e>
                                    <m:sup>
                                      <m:r>
                                        <a:rPr lang="zh-CN" altLang="en-US" sz="2400" i="0">
                                          <a:latin typeface="Cambria Math" panose="02040503050406030204" pitchFamily="18" charset="0"/>
                                        </a:rPr>
                                        <m:t>′</m:t>
                                      </m:r>
                                    </m:sup>
                                  </m:sSup>
                                </m:e>
                              </m:d>
                            </m:e>
                          </m:d>
                        </m:e>
                      </m:nary>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130949" y="4131367"/>
                <a:ext cx="8286564" cy="102925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39F0706-C063-44C6-B966-726734F58F94}"/>
                  </a:ext>
                </a:extLst>
              </p:cNvPr>
              <p:cNvSpPr/>
              <p:nvPr/>
            </p:nvSpPr>
            <p:spPr>
              <a:xfrm>
                <a:off x="3133427" y="2935638"/>
                <a:ext cx="5840967" cy="9121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100" b="1" i="1" smtClean="0">
                              <a:latin typeface="Cambria Math" panose="02040503050406030204" pitchFamily="18" charset="0"/>
                            </a:rPr>
                          </m:ctrlPr>
                        </m:sSubPr>
                        <m:e>
                          <m:r>
                            <a:rPr lang="en-US" altLang="zh-CN" sz="2100" b="1" i="1">
                              <a:latin typeface="Cambria Math" panose="02040503050406030204" pitchFamily="18" charset="0"/>
                            </a:rPr>
                            <m:t>𝒒</m:t>
                          </m:r>
                        </m:e>
                        <m:sub>
                          <m:r>
                            <a:rPr lang="zh-CN" altLang="en-US" sz="2100" b="1" i="1">
                              <a:solidFill>
                                <a:srgbClr val="00B0F0"/>
                              </a:solidFill>
                              <a:latin typeface="Cambria Math" panose="02040503050406030204" pitchFamily="18" charset="0"/>
                            </a:rPr>
                            <m:t>𝝅</m:t>
                          </m:r>
                        </m:sub>
                      </m:sSub>
                      <m:d>
                        <m:dPr>
                          <m:ctrlPr>
                            <a:rPr lang="zh-CN" altLang="en-US" sz="2100" b="1" i="1">
                              <a:solidFill>
                                <a:srgbClr val="00B0F0"/>
                              </a:solidFill>
                              <a:latin typeface="Cambria Math" panose="02040503050406030204" pitchFamily="18" charset="0"/>
                            </a:rPr>
                          </m:ctrlPr>
                        </m:dPr>
                        <m:e>
                          <m:r>
                            <a:rPr lang="en-US" altLang="zh-CN" sz="2100" b="1" i="1">
                              <a:solidFill>
                                <a:srgbClr val="FF0000"/>
                              </a:solidFill>
                              <a:latin typeface="Cambria Math" panose="02040503050406030204" pitchFamily="18" charset="0"/>
                            </a:rPr>
                            <m:t>𝒔</m:t>
                          </m:r>
                          <m:r>
                            <a:rPr lang="en-US" altLang="zh-CN" sz="2100" b="1">
                              <a:solidFill>
                                <a:srgbClr val="FF0000"/>
                              </a:solidFill>
                              <a:latin typeface="Cambria Math" panose="02040503050406030204" pitchFamily="18" charset="0"/>
                            </a:rPr>
                            <m:t>,</m:t>
                          </m:r>
                          <m:r>
                            <a:rPr lang="en-US" altLang="zh-CN" sz="2100" b="1" i="1">
                              <a:solidFill>
                                <a:srgbClr val="FF0000"/>
                              </a:solidFill>
                              <a:latin typeface="Cambria Math" panose="02040503050406030204" pitchFamily="18" charset="0"/>
                            </a:rPr>
                            <m:t>𝒂</m:t>
                          </m:r>
                        </m:e>
                      </m:d>
                      <m:r>
                        <a:rPr lang="en-US" altLang="zh-CN" sz="2100" b="1" i="1">
                          <a:solidFill>
                            <a:srgbClr val="FF0000"/>
                          </a:solidFill>
                          <a:latin typeface="Cambria Math" panose="02040503050406030204" pitchFamily="18" charset="0"/>
                        </a:rPr>
                        <m:t>=</m:t>
                      </m:r>
                      <m:nary>
                        <m:naryPr>
                          <m:chr m:val="∑"/>
                          <m:limLoc m:val="undOvr"/>
                          <m:grow m:val="on"/>
                          <m:supHide m:val="on"/>
                          <m:ctrlPr>
                            <a:rPr lang="zh-CN" altLang="en-US" sz="2100" b="1" i="1">
                              <a:latin typeface="Cambria Math" panose="02040503050406030204" pitchFamily="18" charset="0"/>
                            </a:rPr>
                          </m:ctrlPr>
                        </m:naryPr>
                        <m:sub>
                          <m:sSup>
                            <m:sSupPr>
                              <m:ctrlPr>
                                <a:rPr lang="zh-CN" altLang="en-US" sz="2100" b="1" i="1">
                                  <a:latin typeface="Cambria Math" panose="02040503050406030204" pitchFamily="18" charset="0"/>
                                </a:rPr>
                              </m:ctrlPr>
                            </m:sSupPr>
                            <m:e>
                              <m:r>
                                <a:rPr lang="zh-CN" altLang="en-US" sz="2100" b="1" i="1">
                                  <a:latin typeface="Cambria Math" panose="02040503050406030204" pitchFamily="18" charset="0"/>
                                </a:rPr>
                                <m:t>𝒔</m:t>
                              </m:r>
                            </m:e>
                            <m:sup>
                              <m:r>
                                <a:rPr lang="zh-CN" altLang="en-US" sz="2100" b="1">
                                  <a:latin typeface="Cambria Math" panose="02040503050406030204" pitchFamily="18" charset="0"/>
                                </a:rPr>
                                <m:t>′</m:t>
                              </m:r>
                            </m:sup>
                          </m:sSup>
                          <m:r>
                            <a:rPr lang="en-US" altLang="zh-CN" sz="2100" b="1" i="1" smtClean="0">
                              <a:latin typeface="Cambria Math" panose="02040503050406030204" pitchFamily="18" charset="0"/>
                            </a:rPr>
                            <m:t>, </m:t>
                          </m:r>
                          <m:r>
                            <a:rPr lang="zh-CN" altLang="en-US" sz="2100" b="1" i="1">
                              <a:latin typeface="Cambria Math" panose="02040503050406030204" pitchFamily="18" charset="0"/>
                            </a:rPr>
                            <m:t>𝒓</m:t>
                          </m:r>
                        </m:sub>
                        <m:sup/>
                        <m:e>
                          <m:r>
                            <a:rPr lang="zh-CN" altLang="en-US" sz="2100" b="1" i="1">
                              <a:latin typeface="Cambria Math" panose="02040503050406030204" pitchFamily="18" charset="0"/>
                            </a:rPr>
                            <m:t>𝒑</m:t>
                          </m:r>
                          <m:d>
                            <m:dPr>
                              <m:ctrlPr>
                                <a:rPr lang="zh-CN" altLang="en-US" sz="2100" b="1" i="1">
                                  <a:latin typeface="Cambria Math" panose="02040503050406030204" pitchFamily="18" charset="0"/>
                                </a:rPr>
                              </m:ctrlPr>
                            </m:dPr>
                            <m:e>
                              <m:sSup>
                                <m:sSupPr>
                                  <m:ctrlPr>
                                    <a:rPr lang="zh-CN" altLang="en-US" sz="2100" b="1" i="1">
                                      <a:latin typeface="Cambria Math" panose="02040503050406030204" pitchFamily="18" charset="0"/>
                                    </a:rPr>
                                  </m:ctrlPr>
                                </m:sSupPr>
                                <m:e>
                                  <m:r>
                                    <a:rPr lang="zh-CN" altLang="en-US" sz="2100" b="1" i="1">
                                      <a:latin typeface="Cambria Math" panose="02040503050406030204" pitchFamily="18" charset="0"/>
                                    </a:rPr>
                                    <m:t>𝒔</m:t>
                                  </m:r>
                                </m:e>
                                <m:sup>
                                  <m:r>
                                    <a:rPr lang="zh-CN" altLang="en-US" sz="2100" b="1">
                                      <a:latin typeface="Cambria Math" panose="02040503050406030204" pitchFamily="18" charset="0"/>
                                    </a:rPr>
                                    <m:t>′</m:t>
                                  </m:r>
                                </m:sup>
                              </m:sSup>
                              <m:r>
                                <a:rPr lang="zh-CN" altLang="en-US" sz="2100" b="1">
                                  <a:latin typeface="Cambria Math" panose="02040503050406030204" pitchFamily="18" charset="0"/>
                                </a:rPr>
                                <m:t>,</m:t>
                              </m:r>
                              <m:r>
                                <a:rPr lang="zh-CN" altLang="en-US" sz="2100" b="1" i="1">
                                  <a:latin typeface="Cambria Math" panose="02040503050406030204" pitchFamily="18" charset="0"/>
                                </a:rPr>
                                <m:t>𝒓</m:t>
                              </m:r>
                            </m:e>
                            <m:e>
                              <m:r>
                                <a:rPr lang="zh-CN" altLang="en-US" sz="2100" b="1" i="1">
                                  <a:latin typeface="Cambria Math" panose="02040503050406030204" pitchFamily="18" charset="0"/>
                                </a:rPr>
                                <m:t>𝒔</m:t>
                              </m:r>
                              <m:r>
                                <a:rPr lang="zh-CN" altLang="en-US" sz="2100" b="1">
                                  <a:latin typeface="Cambria Math" panose="02040503050406030204" pitchFamily="18" charset="0"/>
                                </a:rPr>
                                <m:t>,</m:t>
                              </m:r>
                              <m:r>
                                <a:rPr lang="zh-CN" altLang="en-US" sz="2100" b="1" i="1">
                                  <a:latin typeface="Cambria Math" panose="02040503050406030204" pitchFamily="18" charset="0"/>
                                </a:rPr>
                                <m:t>𝒂</m:t>
                              </m:r>
                            </m:e>
                          </m:d>
                          <m:d>
                            <m:dPr>
                              <m:begChr m:val="["/>
                              <m:endChr m:val="]"/>
                              <m:ctrlPr>
                                <a:rPr lang="en-US" altLang="zh-CN" sz="2100" b="1" i="1">
                                  <a:latin typeface="Cambria Math" panose="02040503050406030204" pitchFamily="18" charset="0"/>
                                </a:rPr>
                              </m:ctrlPr>
                            </m:dPr>
                            <m:e>
                              <m:r>
                                <a:rPr lang="zh-CN" altLang="en-US" sz="2100" b="1" i="1">
                                  <a:latin typeface="Cambria Math" panose="02040503050406030204" pitchFamily="18" charset="0"/>
                                </a:rPr>
                                <m:t>𝒓</m:t>
                              </m:r>
                              <m:r>
                                <a:rPr lang="zh-CN" altLang="en-US" sz="2100" b="1">
                                  <a:latin typeface="Cambria Math" panose="02040503050406030204" pitchFamily="18" charset="0"/>
                                </a:rPr>
                                <m:t>+</m:t>
                              </m:r>
                              <m:r>
                                <a:rPr lang="zh-CN" altLang="en-US" sz="2100" b="1" i="1">
                                  <a:latin typeface="Cambria Math" panose="02040503050406030204" pitchFamily="18" charset="0"/>
                                </a:rPr>
                                <m:t>𝜸</m:t>
                              </m:r>
                              <m:sSub>
                                <m:sSubPr>
                                  <m:ctrlPr>
                                    <a:rPr lang="zh-CN" altLang="en-US" sz="2100" b="1" i="1">
                                      <a:solidFill>
                                        <a:srgbClr val="FF0000"/>
                                      </a:solidFill>
                                      <a:latin typeface="Cambria Math" panose="02040503050406030204" pitchFamily="18" charset="0"/>
                                    </a:rPr>
                                  </m:ctrlPr>
                                </m:sSubPr>
                                <m:e>
                                  <m:r>
                                    <a:rPr lang="zh-CN" altLang="en-US" sz="2100" b="1" i="1">
                                      <a:solidFill>
                                        <a:srgbClr val="FF0000"/>
                                      </a:solidFill>
                                      <a:latin typeface="Cambria Math" panose="02040503050406030204" pitchFamily="18" charset="0"/>
                                    </a:rPr>
                                    <m:t>𝒗</m:t>
                                  </m:r>
                                </m:e>
                                <m:sub>
                                  <m:r>
                                    <a:rPr lang="zh-CN" altLang="en-US" sz="2100" b="1" i="1">
                                      <a:solidFill>
                                        <a:srgbClr val="00B0F0"/>
                                      </a:solidFill>
                                      <a:latin typeface="Cambria Math" panose="02040503050406030204" pitchFamily="18" charset="0"/>
                                    </a:rPr>
                                    <m:t>𝝅</m:t>
                                  </m:r>
                                </m:sub>
                              </m:sSub>
                              <m:d>
                                <m:dPr>
                                  <m:ctrlPr>
                                    <a:rPr lang="zh-CN" altLang="en-US" sz="2100" b="1" i="1">
                                      <a:solidFill>
                                        <a:srgbClr val="FF0000"/>
                                      </a:solidFill>
                                      <a:latin typeface="Cambria Math" panose="02040503050406030204" pitchFamily="18" charset="0"/>
                                    </a:rPr>
                                  </m:ctrlPr>
                                </m:dPr>
                                <m:e>
                                  <m:sSup>
                                    <m:sSupPr>
                                      <m:ctrlPr>
                                        <a:rPr lang="zh-CN" altLang="en-US" sz="2100" b="1" i="1">
                                          <a:solidFill>
                                            <a:srgbClr val="FF0000"/>
                                          </a:solidFill>
                                          <a:latin typeface="Cambria Math" panose="02040503050406030204" pitchFamily="18" charset="0"/>
                                        </a:rPr>
                                      </m:ctrlPr>
                                    </m:sSupPr>
                                    <m:e>
                                      <m:r>
                                        <a:rPr lang="zh-CN" altLang="en-US" sz="2100" b="1" i="1">
                                          <a:solidFill>
                                            <a:srgbClr val="FF0000"/>
                                          </a:solidFill>
                                          <a:latin typeface="Cambria Math" panose="02040503050406030204" pitchFamily="18" charset="0"/>
                                        </a:rPr>
                                        <m:t>𝒔</m:t>
                                      </m:r>
                                    </m:e>
                                    <m:sup>
                                      <m:r>
                                        <a:rPr lang="zh-CN" altLang="en-US" sz="2100" b="1">
                                          <a:solidFill>
                                            <a:srgbClr val="FF0000"/>
                                          </a:solidFill>
                                          <a:latin typeface="Cambria Math" panose="02040503050406030204" pitchFamily="18" charset="0"/>
                                        </a:rPr>
                                        <m:t>′</m:t>
                                      </m:r>
                                    </m:sup>
                                  </m:sSup>
                                </m:e>
                              </m:d>
                            </m:e>
                          </m:d>
                          <m:r>
                            <a:rPr lang="en-US" altLang="zh-CN" sz="2100" b="1" i="1" smtClean="0">
                              <a:solidFill>
                                <a:srgbClr val="FF0000"/>
                              </a:solidFill>
                              <a:latin typeface="Cambria Math" panose="02040503050406030204" pitchFamily="18" charset="0"/>
                            </a:rPr>
                            <m:t> </m:t>
                          </m:r>
                        </m:e>
                      </m:nary>
                    </m:oMath>
                  </m:oMathPara>
                </a14:m>
                <a:endParaRPr lang="zh-CN" altLang="en-US" sz="2100" dirty="0"/>
              </a:p>
            </p:txBody>
          </p:sp>
        </mc:Choice>
        <mc:Fallback xmlns="">
          <p:sp>
            <p:nvSpPr>
              <p:cNvPr id="7" name="矩形 6">
                <a:extLst>
                  <a:ext uri="{FF2B5EF4-FFF2-40B4-BE49-F238E27FC236}">
                    <a16:creationId xmlns:a16="http://schemas.microsoft.com/office/drawing/2014/main" id="{339F0706-C063-44C6-B966-726734F58F94}"/>
                  </a:ext>
                </a:extLst>
              </p:cNvPr>
              <p:cNvSpPr>
                <a:spLocks noRot="1" noChangeAspect="1" noMove="1" noResize="1" noEditPoints="1" noAdjustHandles="1" noChangeArrowheads="1" noChangeShapeType="1" noTextEdit="1"/>
              </p:cNvSpPr>
              <p:nvPr/>
            </p:nvSpPr>
            <p:spPr>
              <a:xfrm>
                <a:off x="3133427" y="2935638"/>
                <a:ext cx="5840967" cy="9121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568742" y="1833037"/>
                <a:ext cx="4970335" cy="9141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3600" i="1">
                              <a:latin typeface="Cambria Math" panose="02040503050406030204" pitchFamily="18" charset="0"/>
                            </a:rPr>
                          </m:ctrlPr>
                        </m:dPr>
                        <m:e>
                          <m:r>
                            <a:rPr lang="zh-CN" altLang="en-US" sz="3600" i="1">
                              <a:latin typeface="Cambria Math" panose="02040503050406030204" pitchFamily="18" charset="0"/>
                            </a:rPr>
                            <m:t>𝜋</m:t>
                          </m:r>
                          <m:r>
                            <a:rPr lang="en-US" altLang="zh-CN" sz="3600">
                              <a:latin typeface="Cambria Math" panose="02040503050406030204" pitchFamily="18" charset="0"/>
                            </a:rPr>
                            <m:t>′</m:t>
                          </m:r>
                          <m:r>
                            <a:rPr lang="zh-CN" altLang="en-US" sz="3600">
                              <a:latin typeface="Cambria Math" panose="02040503050406030204" pitchFamily="18" charset="0"/>
                            </a:rPr>
                            <m:t>(</m:t>
                          </m:r>
                          <m:r>
                            <a:rPr lang="zh-CN" altLang="en-US" sz="3600" i="1">
                              <a:latin typeface="Cambria Math" panose="02040503050406030204" pitchFamily="18" charset="0"/>
                            </a:rPr>
                            <m:t>𝑠</m:t>
                          </m:r>
                        </m:e>
                      </m:d>
                      <m:r>
                        <a:rPr lang="zh-CN" altLang="en-US" sz="3600" i="1">
                          <a:latin typeface="Cambria Math" panose="02040503050406030204" pitchFamily="18" charset="0"/>
                        </a:rPr>
                        <m:t>≐</m:t>
                      </m:r>
                      <m:limLow>
                        <m:limLowPr>
                          <m:ctrlPr>
                            <a:rPr lang="zh-CN" altLang="en-US" sz="3600" i="1">
                              <a:latin typeface="Cambria Math" panose="02040503050406030204" pitchFamily="18" charset="0"/>
                            </a:rPr>
                          </m:ctrlPr>
                        </m:limLowPr>
                        <m:e>
                          <m:r>
                            <m:rPr>
                              <m:sty m:val="p"/>
                            </m:rPr>
                            <a:rPr lang="zh-CN" altLang="en-US" sz="3600">
                              <a:latin typeface="Cambria Math" panose="02040503050406030204" pitchFamily="18" charset="0"/>
                            </a:rPr>
                            <m:t>argmax</m:t>
                          </m:r>
                        </m:e>
                        <m:lim>
                          <m:r>
                            <a:rPr lang="zh-CN" altLang="en-US" sz="3600" i="1">
                              <a:latin typeface="Cambria Math" panose="02040503050406030204" pitchFamily="18" charset="0"/>
                            </a:rPr>
                            <m:t>𝑎</m:t>
                          </m:r>
                        </m:lim>
                      </m:limLow>
                      <m:sSub>
                        <m:sSubPr>
                          <m:ctrlPr>
                            <a:rPr lang="en-US" altLang="zh-CN" sz="3600" b="1" i="1">
                              <a:latin typeface="Cambria Math" panose="02040503050406030204" pitchFamily="18" charset="0"/>
                            </a:rPr>
                          </m:ctrlPr>
                        </m:sSubPr>
                        <m:e>
                          <m:r>
                            <a:rPr lang="en-US" altLang="zh-CN" sz="3600" b="1" i="1">
                              <a:latin typeface="Cambria Math" panose="02040503050406030204" pitchFamily="18" charset="0"/>
                            </a:rPr>
                            <m:t>𝒒</m:t>
                          </m:r>
                        </m:e>
                        <m:sub>
                          <m:r>
                            <a:rPr lang="zh-CN" altLang="en-US" sz="3600" b="1" i="1">
                              <a:solidFill>
                                <a:srgbClr val="00B0F0"/>
                              </a:solidFill>
                              <a:latin typeface="Cambria Math" panose="02040503050406030204" pitchFamily="18" charset="0"/>
                            </a:rPr>
                            <m:t>𝝅</m:t>
                          </m:r>
                        </m:sub>
                      </m:sSub>
                      <m:d>
                        <m:dPr>
                          <m:ctrlPr>
                            <a:rPr lang="zh-CN" altLang="en-US" sz="3600" b="1" i="1">
                              <a:solidFill>
                                <a:srgbClr val="00B0F0"/>
                              </a:solidFill>
                              <a:latin typeface="Cambria Math" panose="02040503050406030204" pitchFamily="18" charset="0"/>
                            </a:rPr>
                          </m:ctrlPr>
                        </m:dPr>
                        <m:e>
                          <m:r>
                            <a:rPr lang="en-US" altLang="zh-CN" sz="3600" b="1" i="1">
                              <a:solidFill>
                                <a:srgbClr val="FF0000"/>
                              </a:solidFill>
                              <a:latin typeface="Cambria Math" panose="02040503050406030204" pitchFamily="18" charset="0"/>
                            </a:rPr>
                            <m:t>𝒔</m:t>
                          </m:r>
                          <m:r>
                            <a:rPr lang="en-US" altLang="zh-CN" sz="3600" b="1">
                              <a:solidFill>
                                <a:srgbClr val="FF0000"/>
                              </a:solidFill>
                              <a:latin typeface="Cambria Math" panose="02040503050406030204" pitchFamily="18" charset="0"/>
                            </a:rPr>
                            <m:t>,</m:t>
                          </m:r>
                          <m:r>
                            <a:rPr lang="en-US" altLang="zh-CN" sz="3600" b="1" i="1">
                              <a:solidFill>
                                <a:srgbClr val="FF0000"/>
                              </a:solidFill>
                              <a:latin typeface="Cambria Math" panose="02040503050406030204" pitchFamily="18" charset="0"/>
                            </a:rPr>
                            <m:t>𝒂</m:t>
                          </m:r>
                        </m:e>
                      </m:d>
                    </m:oMath>
                  </m:oMathPara>
                </a14:m>
                <a:endParaRPr lang="zh-CN" altLang="en-US" sz="3600" dirty="0"/>
              </a:p>
            </p:txBody>
          </p:sp>
        </mc:Choice>
        <mc:Fallback xmlns="">
          <p:sp>
            <p:nvSpPr>
              <p:cNvPr id="5" name="矩形 4"/>
              <p:cNvSpPr>
                <a:spLocks noRot="1" noChangeAspect="1" noMove="1" noResize="1" noEditPoints="1" noAdjustHandles="1" noChangeArrowheads="1" noChangeShapeType="1" noTextEdit="1"/>
              </p:cNvSpPr>
              <p:nvPr/>
            </p:nvSpPr>
            <p:spPr>
              <a:xfrm>
                <a:off x="3568742" y="1833037"/>
                <a:ext cx="4970335" cy="914161"/>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61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5D2C87-4CE8-42B1-A77D-2B9C4B9A4565}"/>
              </a:ext>
            </a:extLst>
          </p:cNvPr>
          <p:cNvSpPr>
            <a:spLocks noGrp="1"/>
          </p:cNvSpPr>
          <p:nvPr>
            <p:ph type="title"/>
          </p:nvPr>
        </p:nvSpPr>
        <p:spPr/>
        <p:txBody>
          <a:bodyPr/>
          <a:lstStyle/>
          <a:p>
            <a:r>
              <a:rPr lang="zh-CN" altLang="en-US" dirty="0"/>
              <a:t>策略迭代改进过程</a:t>
            </a:r>
          </a:p>
        </p:txBody>
      </p:sp>
      <p:sp>
        <p:nvSpPr>
          <p:cNvPr id="6" name="灯片编号占位符 5"/>
          <p:cNvSpPr>
            <a:spLocks noGrp="1"/>
          </p:cNvSpPr>
          <p:nvPr>
            <p:ph type="sldNum" sz="quarter" idx="4"/>
          </p:nvPr>
        </p:nvSpPr>
        <p:spPr/>
        <p:txBody>
          <a:bodyPr/>
          <a:lstStyle/>
          <a:p>
            <a:r>
              <a:rPr lang="zh-CN" altLang="en-US"/>
              <a:t>第</a:t>
            </a:r>
            <a:fld id="{A7EB049D-2BDA-4100-846B-C83E7A7D8094}" type="slidenum">
              <a:rPr lang="zh-CN" altLang="en-US" smtClean="0"/>
              <a:pPr/>
              <a:t>46</a:t>
            </a:fld>
            <a:r>
              <a:rPr lang="zh-CN" altLang="en-US"/>
              <a:t>页</a:t>
            </a:r>
            <a:endParaRPr lang="zh-CN" altLang="en-US" dirty="0"/>
          </a:p>
        </p:txBody>
      </p:sp>
      <p:pic>
        <p:nvPicPr>
          <p:cNvPr id="7" name="图片 6">
            <a:extLst>
              <a:ext uri="{FF2B5EF4-FFF2-40B4-BE49-F238E27FC236}">
                <a16:creationId xmlns:a16="http://schemas.microsoft.com/office/drawing/2014/main" id="{67D2A200-6FC5-4A5E-96FD-D3C79A027D07}"/>
              </a:ext>
            </a:extLst>
          </p:cNvPr>
          <p:cNvPicPr>
            <a:picLocks noChangeAspect="1"/>
          </p:cNvPicPr>
          <p:nvPr/>
        </p:nvPicPr>
        <p:blipFill>
          <a:blip r:embed="rId3"/>
          <a:stretch>
            <a:fillRect/>
          </a:stretch>
        </p:blipFill>
        <p:spPr>
          <a:xfrm>
            <a:off x="3197868" y="4397498"/>
            <a:ext cx="342917" cy="409596"/>
          </a:xfrm>
          <a:prstGeom prst="rect">
            <a:avLst/>
          </a:prstGeom>
        </p:spPr>
      </p:pic>
      <p:pic>
        <p:nvPicPr>
          <p:cNvPr id="8" name="图片 7">
            <a:extLst>
              <a:ext uri="{FF2B5EF4-FFF2-40B4-BE49-F238E27FC236}">
                <a16:creationId xmlns:a16="http://schemas.microsoft.com/office/drawing/2014/main" id="{F6AFDB20-1F4D-4266-982A-1CFE8C776060}"/>
              </a:ext>
            </a:extLst>
          </p:cNvPr>
          <p:cNvPicPr>
            <a:picLocks noChangeAspect="1"/>
          </p:cNvPicPr>
          <p:nvPr/>
        </p:nvPicPr>
        <p:blipFill>
          <a:blip r:embed="rId4"/>
          <a:stretch>
            <a:fillRect/>
          </a:stretch>
        </p:blipFill>
        <p:spPr>
          <a:xfrm>
            <a:off x="2420481" y="4411787"/>
            <a:ext cx="304816" cy="395308"/>
          </a:xfrm>
          <a:prstGeom prst="rect">
            <a:avLst/>
          </a:prstGeom>
        </p:spPr>
      </p:pic>
      <p:cxnSp>
        <p:nvCxnSpPr>
          <p:cNvPr id="10" name="直接箭头连接符 9">
            <a:extLst>
              <a:ext uri="{FF2B5EF4-FFF2-40B4-BE49-F238E27FC236}">
                <a16:creationId xmlns:a16="http://schemas.microsoft.com/office/drawing/2014/main" id="{812B3A41-42A3-470D-AC2C-DDC4EEFFC360}"/>
              </a:ext>
            </a:extLst>
          </p:cNvPr>
          <p:cNvCxnSpPr>
            <a:endCxn id="7" idx="1"/>
          </p:cNvCxnSpPr>
          <p:nvPr/>
        </p:nvCxnSpPr>
        <p:spPr>
          <a:xfrm>
            <a:off x="2763399" y="4602296"/>
            <a:ext cx="4344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1391CA37-4A25-4023-895E-02E3170FE3B7}"/>
                  </a:ext>
                </a:extLst>
              </p:cNvPr>
              <p:cNvSpPr/>
              <p:nvPr/>
            </p:nvSpPr>
            <p:spPr>
              <a:xfrm>
                <a:off x="6027460" y="5016275"/>
                <a:ext cx="4127861" cy="415498"/>
              </a:xfrm>
              <a:prstGeom prst="rect">
                <a:avLst/>
              </a:prstGeom>
            </p:spPr>
            <p:txBody>
              <a:bodyPr wrap="none">
                <a:spAutoFit/>
              </a:bodyPr>
              <a:lstStyle/>
              <a:p>
                <a14:m>
                  <m:oMath xmlns:m="http://schemas.openxmlformats.org/officeDocument/2006/math">
                    <m:sSub>
                      <m:sSubPr>
                        <m:ctrlPr>
                          <a:rPr lang="en-US" altLang="zh-CN" sz="2100" b="1" i="1">
                            <a:solidFill>
                              <a:srgbClr val="FF0000"/>
                            </a:solidFill>
                            <a:latin typeface="Cambria Math" panose="02040503050406030204" pitchFamily="18" charset="0"/>
                          </a:rPr>
                        </m:ctrlPr>
                      </m:sSubPr>
                      <m:e>
                        <m:r>
                          <a:rPr lang="zh-CN" altLang="en-US" sz="2100" b="1" i="1">
                            <a:solidFill>
                              <a:srgbClr val="FF0000"/>
                            </a:solidFill>
                            <a:latin typeface="Cambria Math" panose="02040503050406030204" pitchFamily="18" charset="0"/>
                          </a:rPr>
                          <m:t>注：</m:t>
                        </m:r>
                        <m:r>
                          <a:rPr lang="zh-CN" altLang="en-US" sz="2100" b="1" i="1">
                            <a:solidFill>
                              <a:srgbClr val="FF0000"/>
                            </a:solidFill>
                            <a:latin typeface="Cambria Math" panose="02040503050406030204" pitchFamily="18" charset="0"/>
                          </a:rPr>
                          <m:t>𝝅</m:t>
                        </m:r>
                      </m:e>
                      <m:sub>
                        <m:r>
                          <a:rPr lang="en-US" altLang="zh-CN" sz="2100" b="1" i="1">
                            <a:solidFill>
                              <a:srgbClr val="FF0000"/>
                            </a:solidFill>
                            <a:latin typeface="Cambria Math" panose="02040503050406030204" pitchFamily="18" charset="0"/>
                          </a:rPr>
                          <m:t>𝟏</m:t>
                        </m:r>
                      </m:sub>
                    </m:sSub>
                    <m:r>
                      <a:rPr lang="en-US" altLang="zh-CN" sz="2100" b="1" i="1">
                        <a:solidFill>
                          <a:srgbClr val="FF0000"/>
                        </a:solidFill>
                        <a:latin typeface="Cambria Math" panose="02040503050406030204" pitchFamily="18" charset="0"/>
                      </a:rPr>
                      <m:t>,</m:t>
                    </m:r>
                    <m:sSub>
                      <m:sSubPr>
                        <m:ctrlPr>
                          <a:rPr lang="en-US" altLang="zh-CN" sz="2100" b="1" i="1">
                            <a:solidFill>
                              <a:srgbClr val="FF0000"/>
                            </a:solidFill>
                            <a:latin typeface="Cambria Math" panose="02040503050406030204" pitchFamily="18" charset="0"/>
                          </a:rPr>
                        </m:ctrlPr>
                      </m:sSubPr>
                      <m:e>
                        <m:r>
                          <a:rPr lang="zh-CN" altLang="en-US" sz="2100" b="1" i="1">
                            <a:solidFill>
                              <a:srgbClr val="FF0000"/>
                            </a:solidFill>
                            <a:latin typeface="Cambria Math" panose="02040503050406030204" pitchFamily="18" charset="0"/>
                          </a:rPr>
                          <m:t>𝝅</m:t>
                        </m:r>
                      </m:e>
                      <m:sub>
                        <m:r>
                          <a:rPr lang="en-US" altLang="zh-CN" sz="2100" b="1" i="1">
                            <a:solidFill>
                              <a:srgbClr val="FF0000"/>
                            </a:solidFill>
                            <a:latin typeface="Cambria Math" panose="02040503050406030204" pitchFamily="18" charset="0"/>
                          </a:rPr>
                          <m:t>𝟐</m:t>
                        </m:r>
                      </m:sub>
                    </m:sSub>
                    <m:r>
                      <a:rPr lang="en-US" altLang="zh-CN" sz="2100" b="1" i="1">
                        <a:solidFill>
                          <a:srgbClr val="FF0000"/>
                        </a:solidFill>
                        <a:latin typeface="Cambria Math" panose="02040503050406030204" pitchFamily="18" charset="0"/>
                      </a:rPr>
                      <m:t>, …</m:t>
                    </m:r>
                    <m:r>
                      <a:rPr lang="en-US" altLang="zh-CN" sz="2100">
                        <a:solidFill>
                          <a:srgbClr val="FF0000"/>
                        </a:solidFill>
                        <a:latin typeface="Cambria Math" panose="02040503050406030204" pitchFamily="18" charset="0"/>
                      </a:rPr>
                      <m:t>,</m:t>
                    </m:r>
                    <m:sSub>
                      <m:sSubPr>
                        <m:ctrlPr>
                          <a:rPr lang="en-US" altLang="zh-CN" sz="2100" b="1" i="1">
                            <a:solidFill>
                              <a:srgbClr val="FF0000"/>
                            </a:solidFill>
                            <a:latin typeface="Cambria Math" panose="02040503050406030204" pitchFamily="18" charset="0"/>
                          </a:rPr>
                        </m:ctrlPr>
                      </m:sSubPr>
                      <m:e>
                        <m:r>
                          <a:rPr lang="zh-CN" altLang="en-US" sz="2100" b="1" i="1">
                            <a:solidFill>
                              <a:srgbClr val="FF0000"/>
                            </a:solidFill>
                            <a:latin typeface="Cambria Math" panose="02040503050406030204" pitchFamily="18" charset="0"/>
                          </a:rPr>
                          <m:t>𝝅</m:t>
                        </m:r>
                      </m:e>
                      <m:sub>
                        <m:r>
                          <a:rPr lang="en-US" altLang="zh-CN" sz="2100" b="1" i="1">
                            <a:solidFill>
                              <a:srgbClr val="FF0000"/>
                            </a:solidFill>
                            <a:latin typeface="Cambria Math" panose="02040503050406030204" pitchFamily="18" charset="0"/>
                          </a:rPr>
                          <m:t>∗</m:t>
                        </m:r>
                      </m:sub>
                    </m:sSub>
                    <m:r>
                      <a:rPr lang="en-US" altLang="zh-CN" sz="2100" b="1" i="1">
                        <a:solidFill>
                          <a:srgbClr val="FF0000"/>
                        </a:solidFill>
                        <a:latin typeface="Cambria Math" panose="02040503050406030204" pitchFamily="18" charset="0"/>
                      </a:rPr>
                      <m:t> </m:t>
                    </m:r>
                    <m:r>
                      <a:rPr lang="zh-CN" altLang="en-US" sz="2100" b="1" i="1">
                        <a:solidFill>
                          <a:srgbClr val="FF0000"/>
                        </a:solidFill>
                        <a:latin typeface="Cambria Math" panose="02040503050406030204" pitchFamily="18" charset="0"/>
                      </a:rPr>
                      <m:t>都是</m:t>
                    </m:r>
                  </m:oMath>
                </a14:m>
                <a:r>
                  <a:rPr lang="zh-CN" altLang="en-US" sz="2100" dirty="0">
                    <a:solidFill>
                      <a:srgbClr val="FF0000"/>
                    </a:solidFill>
                  </a:rPr>
                  <a:t>确定性策略</a:t>
                </a:r>
              </a:p>
            </p:txBody>
          </p:sp>
        </mc:Choice>
        <mc:Fallback xmlns="">
          <p:sp>
            <p:nvSpPr>
              <p:cNvPr id="11" name="矩形 10">
                <a:extLst>
                  <a:ext uri="{FF2B5EF4-FFF2-40B4-BE49-F238E27FC236}">
                    <a16:creationId xmlns:a16="http://schemas.microsoft.com/office/drawing/2014/main" id="{1391CA37-4A25-4023-895E-02E3170FE3B7}"/>
                  </a:ext>
                </a:extLst>
              </p:cNvPr>
              <p:cNvSpPr>
                <a:spLocks noRot="1" noChangeAspect="1" noMove="1" noResize="1" noEditPoints="1" noAdjustHandles="1" noChangeArrowheads="1" noChangeShapeType="1" noTextEdit="1"/>
              </p:cNvSpPr>
              <p:nvPr/>
            </p:nvSpPr>
            <p:spPr>
              <a:xfrm>
                <a:off x="6027460" y="5016275"/>
                <a:ext cx="4127861" cy="415498"/>
              </a:xfrm>
              <a:prstGeom prst="rect">
                <a:avLst/>
              </a:prstGeom>
              <a:blipFill>
                <a:blip r:embed="rId5"/>
                <a:stretch>
                  <a:fillRect l="-886" t="-8824" r="-1034" b="-27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BB2AC76-6E14-4822-92DC-59A4F3327FC8}"/>
                  </a:ext>
                </a:extLst>
              </p:cNvPr>
              <p:cNvSpPr txBox="1"/>
              <p:nvPr/>
            </p:nvSpPr>
            <p:spPr>
              <a:xfrm>
                <a:off x="2630462" y="2863162"/>
                <a:ext cx="3396996" cy="6202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000" i="1">
                              <a:solidFill>
                                <a:schemeClr val="accent2">
                                  <a:lumMod val="75000"/>
                                </a:schemeClr>
                              </a:solidFill>
                              <a:latin typeface="Cambria Math" panose="02040503050406030204" pitchFamily="18" charset="0"/>
                            </a:rPr>
                          </m:ctrlPr>
                        </m:sSubPr>
                        <m:e>
                          <m:r>
                            <a:rPr lang="zh-CN" altLang="en-US" sz="3000" i="1">
                              <a:solidFill>
                                <a:schemeClr val="accent2">
                                  <a:lumMod val="75000"/>
                                </a:schemeClr>
                              </a:solidFill>
                              <a:latin typeface="Cambria Math" panose="02040503050406030204" pitchFamily="18" charset="0"/>
                            </a:rPr>
                            <m:t>𝜋</m:t>
                          </m:r>
                        </m:e>
                        <m:sub>
                          <m:r>
                            <a:rPr lang="en-US" altLang="zh-CN" sz="3000" i="1">
                              <a:solidFill>
                                <a:schemeClr val="accent2">
                                  <a:lumMod val="75000"/>
                                </a:schemeClr>
                              </a:solidFill>
                              <a:latin typeface="Cambria Math" panose="02040503050406030204" pitchFamily="18" charset="0"/>
                            </a:rPr>
                            <m:t>0</m:t>
                          </m:r>
                        </m:sub>
                      </m:sSub>
                      <m:groupChr>
                        <m:groupChrPr>
                          <m:chr m:val="→"/>
                          <m:vertJc m:val="bot"/>
                          <m:ctrlPr>
                            <a:rPr lang="en-US" altLang="zh-CN" sz="3000" i="1">
                              <a:latin typeface="Cambria Math" panose="02040503050406030204" pitchFamily="18" charset="0"/>
                            </a:rPr>
                          </m:ctrlPr>
                        </m:groupChrPr>
                        <m:e>
                          <m:r>
                            <m:rPr>
                              <m:brk m:alnAt="2"/>
                            </m:rPr>
                            <a:rPr lang="en-US" altLang="zh-CN" sz="3000" i="1">
                              <a:latin typeface="Cambria Math" panose="02040503050406030204" pitchFamily="18" charset="0"/>
                            </a:rPr>
                            <m:t>𝐸</m:t>
                          </m:r>
                        </m:e>
                      </m:groupChr>
                      <m:sSub>
                        <m:sSubPr>
                          <m:ctrlPr>
                            <a:rPr lang="en-US" altLang="zh-CN" sz="3000" i="1">
                              <a:solidFill>
                                <a:schemeClr val="accent2">
                                  <a:lumMod val="75000"/>
                                </a:schemeClr>
                              </a:solidFill>
                              <a:latin typeface="Cambria Math" panose="02040503050406030204" pitchFamily="18" charset="0"/>
                            </a:rPr>
                          </m:ctrlPr>
                        </m:sSubPr>
                        <m:e>
                          <m:r>
                            <a:rPr lang="en-US" altLang="zh-CN" sz="3000" i="1">
                              <a:solidFill>
                                <a:schemeClr val="accent2">
                                  <a:lumMod val="75000"/>
                                </a:schemeClr>
                              </a:solidFill>
                              <a:latin typeface="Cambria Math" panose="02040503050406030204" pitchFamily="18" charset="0"/>
                            </a:rPr>
                            <m:t>𝑣</m:t>
                          </m:r>
                        </m:e>
                        <m:sub>
                          <m:r>
                            <a:rPr lang="zh-CN" altLang="en-US" sz="3000" i="1">
                              <a:solidFill>
                                <a:schemeClr val="accent2">
                                  <a:lumMod val="75000"/>
                                </a:schemeClr>
                              </a:solidFill>
                              <a:latin typeface="Cambria Math" panose="02040503050406030204" pitchFamily="18" charset="0"/>
                            </a:rPr>
                            <m:t>𝜋</m:t>
                          </m:r>
                          <m:r>
                            <a:rPr lang="en-US" altLang="zh-CN" sz="3000" i="1">
                              <a:solidFill>
                                <a:schemeClr val="accent2">
                                  <a:lumMod val="75000"/>
                                </a:schemeClr>
                              </a:solidFill>
                              <a:latin typeface="Cambria Math" panose="02040503050406030204" pitchFamily="18" charset="0"/>
                            </a:rPr>
                            <m:t>0</m:t>
                          </m:r>
                        </m:sub>
                      </m:sSub>
                      <m:groupChr>
                        <m:groupChrPr>
                          <m:chr m:val="→"/>
                          <m:vertJc m:val="bot"/>
                          <m:ctrlPr>
                            <a:rPr lang="en-US" altLang="zh-CN" sz="3000" i="1">
                              <a:latin typeface="Cambria Math" panose="02040503050406030204" pitchFamily="18" charset="0"/>
                            </a:rPr>
                          </m:ctrlPr>
                        </m:groupChrPr>
                        <m:e>
                          <m:r>
                            <m:rPr>
                              <m:brk m:alnAt="2"/>
                            </m:rPr>
                            <a:rPr lang="en-US" altLang="zh-CN" sz="3000" i="1">
                              <a:latin typeface="Cambria Math" panose="02040503050406030204" pitchFamily="18" charset="0"/>
                            </a:rPr>
                            <m:t>𝐼</m:t>
                          </m:r>
                        </m:e>
                      </m:groupChr>
                      <m:sSub>
                        <m:sSubPr>
                          <m:ctrlPr>
                            <a:rPr lang="en-US" altLang="zh-CN" sz="3000" i="1">
                              <a:solidFill>
                                <a:schemeClr val="accent5">
                                  <a:lumMod val="75000"/>
                                </a:schemeClr>
                              </a:solidFill>
                              <a:latin typeface="Cambria Math" panose="02040503050406030204" pitchFamily="18" charset="0"/>
                            </a:rPr>
                          </m:ctrlPr>
                        </m:sSubPr>
                        <m:e>
                          <m:r>
                            <a:rPr lang="zh-CN" altLang="en-US" sz="3000" i="1">
                              <a:solidFill>
                                <a:schemeClr val="accent5">
                                  <a:lumMod val="75000"/>
                                </a:schemeClr>
                              </a:solidFill>
                              <a:latin typeface="Cambria Math" panose="02040503050406030204" pitchFamily="18" charset="0"/>
                            </a:rPr>
                            <m:t>𝜋</m:t>
                          </m:r>
                        </m:e>
                        <m:sub>
                          <m:r>
                            <a:rPr lang="en-US" altLang="zh-CN" sz="3000" i="1">
                              <a:solidFill>
                                <a:schemeClr val="accent5">
                                  <a:lumMod val="75000"/>
                                </a:schemeClr>
                              </a:solidFill>
                              <a:latin typeface="Cambria Math" panose="02040503050406030204" pitchFamily="18" charset="0"/>
                            </a:rPr>
                            <m:t>1</m:t>
                          </m:r>
                        </m:sub>
                      </m:sSub>
                      <m:groupChr>
                        <m:groupChrPr>
                          <m:chr m:val="→"/>
                          <m:vertJc m:val="bot"/>
                          <m:ctrlPr>
                            <a:rPr lang="en-US" altLang="zh-CN" sz="3000" i="1">
                              <a:latin typeface="Cambria Math" panose="02040503050406030204" pitchFamily="18" charset="0"/>
                            </a:rPr>
                          </m:ctrlPr>
                        </m:groupChrPr>
                        <m:e>
                          <m:r>
                            <m:rPr>
                              <m:brk m:alnAt="2"/>
                            </m:rPr>
                            <a:rPr lang="en-US" altLang="zh-CN" sz="3000" i="1">
                              <a:latin typeface="Cambria Math" panose="02040503050406030204" pitchFamily="18" charset="0"/>
                            </a:rPr>
                            <m:t>𝐸</m:t>
                          </m:r>
                        </m:e>
                      </m:groupChr>
                      <m:sSub>
                        <m:sSubPr>
                          <m:ctrlPr>
                            <a:rPr lang="en-US" altLang="zh-CN" sz="3000" i="1">
                              <a:solidFill>
                                <a:schemeClr val="accent5">
                                  <a:lumMod val="75000"/>
                                </a:schemeClr>
                              </a:solidFill>
                              <a:latin typeface="Cambria Math" panose="02040503050406030204" pitchFamily="18" charset="0"/>
                            </a:rPr>
                          </m:ctrlPr>
                        </m:sSubPr>
                        <m:e>
                          <m:r>
                            <a:rPr lang="en-US" altLang="zh-CN" sz="3000" i="1">
                              <a:solidFill>
                                <a:schemeClr val="accent5">
                                  <a:lumMod val="75000"/>
                                </a:schemeClr>
                              </a:solidFill>
                              <a:latin typeface="Cambria Math" panose="02040503050406030204" pitchFamily="18" charset="0"/>
                            </a:rPr>
                            <m:t>𝑣</m:t>
                          </m:r>
                        </m:e>
                        <m:sub>
                          <m:r>
                            <a:rPr lang="zh-CN" altLang="en-US" sz="3000" i="1">
                              <a:solidFill>
                                <a:schemeClr val="accent5">
                                  <a:lumMod val="75000"/>
                                </a:schemeClr>
                              </a:solidFill>
                              <a:latin typeface="Cambria Math" panose="02040503050406030204" pitchFamily="18" charset="0"/>
                            </a:rPr>
                            <m:t>𝜋</m:t>
                          </m:r>
                          <m:r>
                            <a:rPr lang="en-US" altLang="zh-CN" sz="3000" i="1">
                              <a:solidFill>
                                <a:schemeClr val="accent5">
                                  <a:lumMod val="75000"/>
                                </a:schemeClr>
                              </a:solidFill>
                              <a:latin typeface="Cambria Math" panose="02040503050406030204" pitchFamily="18" charset="0"/>
                            </a:rPr>
                            <m:t>1</m:t>
                          </m:r>
                        </m:sub>
                      </m:sSub>
                      <m:groupChr>
                        <m:groupChrPr>
                          <m:chr m:val="→"/>
                          <m:vertJc m:val="bot"/>
                          <m:ctrlPr>
                            <a:rPr lang="en-US" altLang="zh-CN" sz="3000" i="1">
                              <a:latin typeface="Cambria Math" panose="02040503050406030204" pitchFamily="18" charset="0"/>
                            </a:rPr>
                          </m:ctrlPr>
                        </m:groupChrPr>
                        <m:e>
                          <m:r>
                            <m:rPr>
                              <m:brk m:alnAt="2"/>
                            </m:rPr>
                            <a:rPr lang="en-US" altLang="zh-CN" sz="3000" i="1">
                              <a:latin typeface="Cambria Math" panose="02040503050406030204" pitchFamily="18" charset="0"/>
                            </a:rPr>
                            <m:t>𝐼</m:t>
                          </m:r>
                        </m:e>
                      </m:groupChr>
                      <m:sSub>
                        <m:sSubPr>
                          <m:ctrlPr>
                            <a:rPr lang="en-US" altLang="zh-CN" sz="3000" i="1">
                              <a:solidFill>
                                <a:schemeClr val="accent6">
                                  <a:lumMod val="75000"/>
                                </a:schemeClr>
                              </a:solidFill>
                              <a:latin typeface="Cambria Math" panose="02040503050406030204" pitchFamily="18" charset="0"/>
                            </a:rPr>
                          </m:ctrlPr>
                        </m:sSubPr>
                        <m:e>
                          <m:r>
                            <a:rPr lang="zh-CN" altLang="en-US" sz="3000" i="1">
                              <a:solidFill>
                                <a:schemeClr val="accent6">
                                  <a:lumMod val="75000"/>
                                </a:schemeClr>
                              </a:solidFill>
                              <a:latin typeface="Cambria Math" panose="02040503050406030204" pitchFamily="18" charset="0"/>
                            </a:rPr>
                            <m:t>𝜋</m:t>
                          </m:r>
                        </m:e>
                        <m:sub>
                          <m:r>
                            <a:rPr lang="en-US" altLang="zh-CN" sz="3000" i="1">
                              <a:solidFill>
                                <a:schemeClr val="accent6">
                                  <a:lumMod val="75000"/>
                                </a:schemeClr>
                              </a:solidFill>
                              <a:latin typeface="Cambria Math" panose="02040503050406030204" pitchFamily="18" charset="0"/>
                            </a:rPr>
                            <m:t>2</m:t>
                          </m:r>
                        </m:sub>
                      </m:sSub>
                      <m:groupChr>
                        <m:groupChrPr>
                          <m:chr m:val="→"/>
                          <m:vertJc m:val="bot"/>
                          <m:ctrlPr>
                            <a:rPr lang="en-US" altLang="zh-CN" sz="3000" i="1">
                              <a:latin typeface="Cambria Math" panose="02040503050406030204" pitchFamily="18" charset="0"/>
                            </a:rPr>
                          </m:ctrlPr>
                        </m:groupChrPr>
                        <m:e>
                          <m:r>
                            <m:rPr>
                              <m:brk m:alnAt="2"/>
                            </m:rPr>
                            <a:rPr lang="en-US" altLang="zh-CN" sz="3000" i="1">
                              <a:latin typeface="Cambria Math" panose="02040503050406030204" pitchFamily="18" charset="0"/>
                            </a:rPr>
                            <m:t>𝐸</m:t>
                          </m:r>
                        </m:e>
                      </m:groupChr>
                      <m:r>
                        <a:rPr lang="en-US" altLang="zh-CN" sz="3000" i="1">
                          <a:latin typeface="Cambria Math" panose="02040503050406030204" pitchFamily="18" charset="0"/>
                        </a:rPr>
                        <m:t>⋯</m:t>
                      </m:r>
                      <m:groupChr>
                        <m:groupChrPr>
                          <m:chr m:val="→"/>
                          <m:vertJc m:val="bot"/>
                          <m:ctrlPr>
                            <a:rPr lang="en-US" altLang="zh-CN" sz="3000" i="1">
                              <a:latin typeface="Cambria Math" panose="02040503050406030204" pitchFamily="18" charset="0"/>
                            </a:rPr>
                          </m:ctrlPr>
                        </m:groupChrPr>
                        <m:e>
                          <m:r>
                            <m:rPr>
                              <m:brk m:alnAt="2"/>
                            </m:rPr>
                            <a:rPr lang="en-US" altLang="zh-CN" sz="3000" i="1">
                              <a:latin typeface="Cambria Math" panose="02040503050406030204" pitchFamily="18" charset="0"/>
                            </a:rPr>
                            <m:t>𝐼</m:t>
                          </m:r>
                        </m:e>
                      </m:groupChr>
                      <m:sSub>
                        <m:sSubPr>
                          <m:ctrlPr>
                            <a:rPr lang="en-US" altLang="zh-CN" sz="3000" i="1">
                              <a:solidFill>
                                <a:srgbClr val="FF0000"/>
                              </a:solidFill>
                              <a:latin typeface="Cambria Math" panose="02040503050406030204" pitchFamily="18" charset="0"/>
                            </a:rPr>
                          </m:ctrlPr>
                        </m:sSubPr>
                        <m:e>
                          <m:r>
                            <a:rPr lang="zh-CN" altLang="en-US" sz="3000" i="1">
                              <a:solidFill>
                                <a:srgbClr val="FF0000"/>
                              </a:solidFill>
                              <a:latin typeface="Cambria Math" panose="02040503050406030204" pitchFamily="18" charset="0"/>
                            </a:rPr>
                            <m:t>𝜋</m:t>
                          </m:r>
                        </m:e>
                        <m:sub>
                          <m:r>
                            <a:rPr lang="en-US" altLang="zh-CN" sz="3000" i="1">
                              <a:solidFill>
                                <a:srgbClr val="FF0000"/>
                              </a:solidFill>
                              <a:latin typeface="Cambria Math" panose="02040503050406030204" pitchFamily="18" charset="0"/>
                            </a:rPr>
                            <m:t>∗</m:t>
                          </m:r>
                        </m:sub>
                      </m:sSub>
                      <m:groupChr>
                        <m:groupChrPr>
                          <m:chr m:val="→"/>
                          <m:vertJc m:val="bot"/>
                          <m:ctrlPr>
                            <a:rPr lang="en-US" altLang="zh-CN" sz="3000" i="1">
                              <a:latin typeface="Cambria Math" panose="02040503050406030204" pitchFamily="18" charset="0"/>
                            </a:rPr>
                          </m:ctrlPr>
                        </m:groupChrPr>
                        <m:e>
                          <m:r>
                            <m:rPr>
                              <m:brk m:alnAt="2"/>
                            </m:rPr>
                            <a:rPr lang="en-US" altLang="zh-CN" sz="3000" i="1">
                              <a:latin typeface="Cambria Math" panose="02040503050406030204" pitchFamily="18" charset="0"/>
                            </a:rPr>
                            <m:t>𝐸</m:t>
                          </m:r>
                        </m:e>
                      </m:groupChr>
                      <m:sSub>
                        <m:sSubPr>
                          <m:ctrlPr>
                            <a:rPr lang="en-US" altLang="zh-CN" sz="3000" i="1">
                              <a:solidFill>
                                <a:srgbClr val="FF0000"/>
                              </a:solidFill>
                              <a:latin typeface="Cambria Math" panose="02040503050406030204" pitchFamily="18" charset="0"/>
                            </a:rPr>
                          </m:ctrlPr>
                        </m:sSubPr>
                        <m:e>
                          <m:r>
                            <a:rPr lang="en-US" altLang="zh-CN" sz="3000" i="1">
                              <a:solidFill>
                                <a:srgbClr val="FF0000"/>
                              </a:solidFill>
                              <a:latin typeface="Cambria Math" panose="02040503050406030204" pitchFamily="18" charset="0"/>
                            </a:rPr>
                            <m:t>𝑣</m:t>
                          </m:r>
                        </m:e>
                        <m:sub>
                          <m:r>
                            <a:rPr lang="en-US" altLang="zh-CN" sz="3000" i="1">
                              <a:solidFill>
                                <a:srgbClr val="FF0000"/>
                              </a:solidFill>
                              <a:latin typeface="Cambria Math" panose="02040503050406030204" pitchFamily="18" charset="0"/>
                            </a:rPr>
                            <m:t>∗</m:t>
                          </m:r>
                        </m:sub>
                      </m:sSub>
                    </m:oMath>
                  </m:oMathPara>
                </a14:m>
                <a:endParaRPr lang="zh-CN" altLang="en-US" sz="3000" dirty="0"/>
              </a:p>
            </p:txBody>
          </p:sp>
        </mc:Choice>
        <mc:Fallback xmlns="">
          <p:sp>
            <p:nvSpPr>
              <p:cNvPr id="3" name="文本框 2">
                <a:extLst>
                  <a:ext uri="{FF2B5EF4-FFF2-40B4-BE49-F238E27FC236}">
                    <a16:creationId xmlns:a16="http://schemas.microsoft.com/office/drawing/2014/main" id="{3BB2AC76-6E14-4822-92DC-59A4F3327FC8}"/>
                  </a:ext>
                </a:extLst>
              </p:cNvPr>
              <p:cNvSpPr txBox="1">
                <a:spLocks noRot="1" noChangeAspect="1" noMove="1" noResize="1" noEditPoints="1" noAdjustHandles="1" noChangeArrowheads="1" noChangeShapeType="1" noTextEdit="1"/>
              </p:cNvSpPr>
              <p:nvPr/>
            </p:nvSpPr>
            <p:spPr>
              <a:xfrm>
                <a:off x="2630462" y="2863162"/>
                <a:ext cx="3396996" cy="620298"/>
              </a:xfrm>
              <a:prstGeom prst="rect">
                <a:avLst/>
              </a:prstGeom>
              <a:blipFill>
                <a:blip r:embed="rId6"/>
                <a:stretch>
                  <a:fillRect r="-901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170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37D51-F1D1-4216-99AF-6AB85A440E3E}"/>
              </a:ext>
            </a:extLst>
          </p:cNvPr>
          <p:cNvSpPr>
            <a:spLocks noGrp="1"/>
          </p:cNvSpPr>
          <p:nvPr>
            <p:ph type="title"/>
          </p:nvPr>
        </p:nvSpPr>
        <p:spPr/>
        <p:txBody>
          <a:bodyPr/>
          <a:lstStyle/>
          <a:p>
            <a:r>
              <a:rPr lang="zh-CN" altLang="en-US" dirty="0"/>
              <a:t>网格世界的迭代和收敛</a:t>
            </a:r>
          </a:p>
        </p:txBody>
      </p:sp>
      <p:sp>
        <p:nvSpPr>
          <p:cNvPr id="9" name="灯片编号占位符 8"/>
          <p:cNvSpPr>
            <a:spLocks noGrp="1"/>
          </p:cNvSpPr>
          <p:nvPr>
            <p:ph type="sldNum" sz="quarter" idx="4"/>
          </p:nvPr>
        </p:nvSpPr>
        <p:spPr/>
        <p:txBody>
          <a:bodyPr/>
          <a:lstStyle/>
          <a:p>
            <a:r>
              <a:rPr lang="zh-CN" altLang="en-US"/>
              <a:t>第</a:t>
            </a:r>
            <a:fld id="{A7EB049D-2BDA-4100-846B-C83E7A7D8094}" type="slidenum">
              <a:rPr lang="zh-CN" altLang="en-US" smtClean="0"/>
              <a:pPr/>
              <a:t>47</a:t>
            </a:fld>
            <a:r>
              <a:rPr lang="zh-CN" altLang="en-US"/>
              <a:t>页</a:t>
            </a:r>
            <a:endParaRPr lang="zh-CN" altLang="en-US" dirty="0"/>
          </a:p>
        </p:txBody>
      </p:sp>
      <p:pic>
        <p:nvPicPr>
          <p:cNvPr id="4" name="图片 3">
            <a:extLst>
              <a:ext uri="{FF2B5EF4-FFF2-40B4-BE49-F238E27FC236}">
                <a16:creationId xmlns:a16="http://schemas.microsoft.com/office/drawing/2014/main" id="{3CAC2817-42BE-40BD-8536-E07951FB1ADC}"/>
              </a:ext>
            </a:extLst>
          </p:cNvPr>
          <p:cNvPicPr>
            <a:picLocks noChangeAspect="1"/>
          </p:cNvPicPr>
          <p:nvPr/>
        </p:nvPicPr>
        <p:blipFill rotWithShape="1">
          <a:blip r:embed="rId3">
            <a:extLst>
              <a:ext uri="{28A0092B-C50C-407E-A947-70E740481C1C}">
                <a14:useLocalDpi xmlns:a14="http://schemas.microsoft.com/office/drawing/2010/main" val="0"/>
              </a:ext>
            </a:extLst>
          </a:blip>
          <a:srcRect t="3432"/>
          <a:stretch/>
        </p:blipFill>
        <p:spPr>
          <a:xfrm>
            <a:off x="1737507" y="2323443"/>
            <a:ext cx="3480090" cy="1651912"/>
          </a:xfrm>
          <a:prstGeom prst="rect">
            <a:avLst/>
          </a:prstGeom>
        </p:spPr>
      </p:pic>
      <p:pic>
        <p:nvPicPr>
          <p:cNvPr id="6" name="图片 5">
            <a:extLst>
              <a:ext uri="{FF2B5EF4-FFF2-40B4-BE49-F238E27FC236}">
                <a16:creationId xmlns:a16="http://schemas.microsoft.com/office/drawing/2014/main" id="{AE16A227-F8F4-4A98-8728-8CA289D6DECB}"/>
              </a:ext>
            </a:extLst>
          </p:cNvPr>
          <p:cNvPicPr>
            <a:picLocks noChangeAspect="1"/>
          </p:cNvPicPr>
          <p:nvPr/>
        </p:nvPicPr>
        <p:blipFill rotWithShape="1">
          <a:blip r:embed="rId4">
            <a:extLst>
              <a:ext uri="{28A0092B-C50C-407E-A947-70E740481C1C}">
                <a14:useLocalDpi xmlns:a14="http://schemas.microsoft.com/office/drawing/2010/main" val="0"/>
              </a:ext>
            </a:extLst>
          </a:blip>
          <a:srcRect l="598" t="3270" r="2987" b="6187"/>
          <a:stretch/>
        </p:blipFill>
        <p:spPr>
          <a:xfrm>
            <a:off x="6275755" y="2264741"/>
            <a:ext cx="3645877" cy="1710615"/>
          </a:xfrm>
          <a:prstGeom prst="rect">
            <a:avLst/>
          </a:prstGeom>
          <a:ln>
            <a:solidFill>
              <a:schemeClr val="accent5">
                <a:lumMod val="50000"/>
              </a:schemeClr>
            </a:solidFill>
          </a:ln>
        </p:spPr>
      </p:pic>
      <p:sp>
        <p:nvSpPr>
          <p:cNvPr id="7" name="文本框 6">
            <a:extLst>
              <a:ext uri="{FF2B5EF4-FFF2-40B4-BE49-F238E27FC236}">
                <a16:creationId xmlns:a16="http://schemas.microsoft.com/office/drawing/2014/main" id="{2D23869E-FEB8-4AEF-ABAE-03212B670975}"/>
              </a:ext>
            </a:extLst>
          </p:cNvPr>
          <p:cNvSpPr txBox="1"/>
          <p:nvPr/>
        </p:nvSpPr>
        <p:spPr>
          <a:xfrm>
            <a:off x="2437802" y="4265216"/>
            <a:ext cx="2079503" cy="507831"/>
          </a:xfrm>
          <a:prstGeom prst="rect">
            <a:avLst/>
          </a:prstGeom>
          <a:noFill/>
        </p:spPr>
        <p:txBody>
          <a:bodyPr wrap="square" rtlCol="0">
            <a:spAutoFit/>
          </a:bodyPr>
          <a:lstStyle/>
          <a:p>
            <a:r>
              <a:rPr lang="zh-CN" altLang="en-US" sz="2700" dirty="0"/>
              <a:t>   过程截屏</a:t>
            </a:r>
          </a:p>
        </p:txBody>
      </p:sp>
      <p:sp>
        <p:nvSpPr>
          <p:cNvPr id="8" name="文本框 7">
            <a:extLst>
              <a:ext uri="{FF2B5EF4-FFF2-40B4-BE49-F238E27FC236}">
                <a16:creationId xmlns:a16="http://schemas.microsoft.com/office/drawing/2014/main" id="{4A90423E-5D58-467D-98C0-9ADC7001A1ED}"/>
              </a:ext>
            </a:extLst>
          </p:cNvPr>
          <p:cNvSpPr txBox="1"/>
          <p:nvPr/>
        </p:nvSpPr>
        <p:spPr>
          <a:xfrm>
            <a:off x="7715796" y="4277108"/>
            <a:ext cx="1389888" cy="507831"/>
          </a:xfrm>
          <a:prstGeom prst="rect">
            <a:avLst/>
          </a:prstGeom>
          <a:noFill/>
        </p:spPr>
        <p:txBody>
          <a:bodyPr wrap="square" rtlCol="0">
            <a:spAutoFit/>
          </a:bodyPr>
          <a:lstStyle/>
          <a:p>
            <a:r>
              <a:rPr lang="zh-CN" altLang="en-US" sz="2700" dirty="0"/>
              <a:t>收敛</a:t>
            </a:r>
          </a:p>
        </p:txBody>
      </p:sp>
    </p:spTree>
    <p:extLst>
      <p:ext uri="{BB962C8B-B14F-4D97-AF65-F5344CB8AC3E}">
        <p14:creationId xmlns:p14="http://schemas.microsoft.com/office/powerpoint/2010/main" val="140618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课后作业</a:t>
            </a:r>
            <a:endParaRPr lang="zh-CN" altLang="en-US" dirty="0"/>
          </a:p>
        </p:txBody>
      </p:sp>
      <p:sp>
        <p:nvSpPr>
          <p:cNvPr id="3" name="内容占位符 2"/>
          <p:cNvSpPr>
            <a:spLocks noGrp="1"/>
          </p:cNvSpPr>
          <p:nvPr>
            <p:ph sz="quarter" idx="1"/>
          </p:nvPr>
        </p:nvSpPr>
        <p:spPr/>
        <p:txBody>
          <a:bodyPr>
            <a:normAutofit lnSpcReduction="10000"/>
          </a:bodyPr>
          <a:lstStyle/>
          <a:p>
            <a:pPr marL="514350" lvl="0" indent="-514350" fontAlgn="base">
              <a:buFont typeface="+mj-lt"/>
              <a:buAutoNum type="arabicPeriod"/>
            </a:pPr>
            <a:r>
              <a:rPr lang="zh-CN" altLang="en-US" dirty="0"/>
              <a:t>判断题：</a:t>
            </a:r>
            <a:r>
              <a:rPr lang="zh-CN" altLang="zh-CN" dirty="0"/>
              <a:t>蒙特卡罗方法需要奖励的概率才能进行值函数的学习。 </a:t>
            </a:r>
          </a:p>
          <a:p>
            <a:pPr marL="514350" lvl="0" indent="-514350" fontAlgn="base">
              <a:buFont typeface="+mj-lt"/>
              <a:buAutoNum type="arabicPeriod"/>
            </a:pPr>
            <a:endParaRPr lang="en-US" altLang="zh-CN" dirty="0"/>
          </a:p>
          <a:p>
            <a:pPr marL="514350" lvl="0" indent="-514350" fontAlgn="base">
              <a:buFont typeface="+mj-lt"/>
              <a:buAutoNum type="arabicPeriod"/>
            </a:pPr>
            <a:r>
              <a:rPr lang="zh-CN" altLang="en-US" dirty="0"/>
              <a:t>判断题：</a:t>
            </a:r>
            <a:r>
              <a:rPr lang="zh-CN" altLang="zh-CN" dirty="0"/>
              <a:t>时序差分方法不需要在完整的动作幕上运行，相反，它可以一步一步持续运行，不需要有终止态的假设。</a:t>
            </a:r>
          </a:p>
          <a:p>
            <a:pPr marL="514350" indent="-514350">
              <a:buFont typeface="+mj-lt"/>
              <a:buAutoNum type="arabicPeriod"/>
            </a:pPr>
            <a:endParaRPr lang="en-US" altLang="zh-CN" dirty="0"/>
          </a:p>
          <a:p>
            <a:pPr marL="514350" indent="-514350">
              <a:buFont typeface="+mj-lt"/>
              <a:buAutoNum type="arabicPeriod"/>
            </a:pPr>
            <a:r>
              <a:rPr lang="zh-CN" altLang="en-US" dirty="0"/>
              <a:t>问答题：</a:t>
            </a:r>
            <a:r>
              <a:rPr lang="zh-CN" altLang="zh-CN" dirty="0"/>
              <a:t>时序差分方法SARSA的自举是怎样的过程？</a:t>
            </a:r>
            <a:endParaRPr lang="en-US" altLang="zh-CN" dirty="0"/>
          </a:p>
          <a:p>
            <a:pPr marL="514350" indent="-514350">
              <a:buFont typeface="+mj-lt"/>
              <a:buAutoNum type="arabicPeriod"/>
            </a:pPr>
            <a:endParaRPr lang="en-US" altLang="zh-CN" dirty="0"/>
          </a:p>
          <a:p>
            <a:pPr marL="514350" indent="-514350">
              <a:buFont typeface="+mj-lt"/>
              <a:buAutoNum type="arabicPeriod"/>
            </a:pPr>
            <a:r>
              <a:rPr lang="zh-CN" altLang="en-US" dirty="0"/>
              <a:t>实验题：运行</a:t>
            </a:r>
            <a:r>
              <a:rPr lang="en-US" altLang="zh-CN" dirty="0"/>
              <a:t>LSTM</a:t>
            </a:r>
            <a:r>
              <a:rPr lang="zh-CN" altLang="en-US" dirty="0"/>
              <a:t>和</a:t>
            </a:r>
            <a:r>
              <a:rPr lang="en-US" altLang="zh-CN" dirty="0"/>
              <a:t>TRANSFORMER</a:t>
            </a:r>
            <a:r>
              <a:rPr lang="zh-CN" altLang="en-US" dirty="0"/>
              <a:t>新闻分类程序（源程序请在课程群下载），并对比实验</a:t>
            </a:r>
            <a:r>
              <a:rPr lang="zh-CN" altLang="en-US"/>
              <a:t>结果。以下选作：尝试</a:t>
            </a:r>
            <a:r>
              <a:rPr lang="zh-CN" altLang="en-US" dirty="0"/>
              <a:t>修改程序（如增加</a:t>
            </a:r>
            <a:r>
              <a:rPr lang="en-US" altLang="zh-CN" dirty="0"/>
              <a:t>TRANSFORMER</a:t>
            </a:r>
            <a:r>
              <a:rPr lang="zh-CN" altLang="en-US" dirty="0"/>
              <a:t>深度，修改网络中的残差定义、修改激活函数、修改超参数等），并对比修改后与修改前的结果。</a:t>
            </a:r>
            <a:endParaRPr lang="zh-CN" altLang="zh-CN" dirty="0"/>
          </a:p>
          <a:p>
            <a:pPr marL="0" indent="0">
              <a:buNone/>
            </a:pPr>
            <a:endParaRPr lang="zh-CN" altLang="zh-CN" dirty="0"/>
          </a:p>
          <a:p>
            <a:pPr marL="514350" indent="-514350">
              <a:buFont typeface="+mj-lt"/>
              <a:buAutoNum type="arabicPeriod"/>
            </a:pPr>
            <a:endParaRPr lang="en-US" altLang="zh-CN" dirty="0"/>
          </a:p>
        </p:txBody>
      </p:sp>
      <p:sp>
        <p:nvSpPr>
          <p:cNvPr id="4" name="灯片编号占位符 3"/>
          <p:cNvSpPr>
            <a:spLocks noGrp="1"/>
          </p:cNvSpPr>
          <p:nvPr>
            <p:ph type="sldNum" sz="quarter" idx="4"/>
          </p:nvPr>
        </p:nvSpPr>
        <p:spPr/>
        <p:txBody>
          <a:bodyPr/>
          <a:lstStyle/>
          <a:p>
            <a:r>
              <a:rPr lang="zh-CN" altLang="en-US"/>
              <a:t>第</a:t>
            </a:r>
            <a:fld id="{A7EB049D-2BDA-4100-846B-C83E7A7D8094}" type="slidenum">
              <a:rPr lang="zh-CN" altLang="en-US" smtClean="0"/>
              <a:pPr/>
              <a:t>48</a:t>
            </a:fld>
            <a:r>
              <a:rPr lang="zh-CN" altLang="en-US"/>
              <a:t>页</a:t>
            </a:r>
            <a:endParaRPr lang="zh-CN" altLang="en-US" dirty="0"/>
          </a:p>
        </p:txBody>
      </p:sp>
    </p:spTree>
    <p:extLst>
      <p:ext uri="{BB962C8B-B14F-4D97-AF65-F5344CB8AC3E}">
        <p14:creationId xmlns:p14="http://schemas.microsoft.com/office/powerpoint/2010/main" val="4142700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2526888"/>
            <a:ext cx="12191999" cy="1015663"/>
          </a:xfrm>
          <a:prstGeom prst="rect">
            <a:avLst/>
          </a:prstGeom>
          <a:noFill/>
        </p:spPr>
        <p:txBody>
          <a:bodyPr wrap="square" rtlCol="0">
            <a:spAutoFit/>
          </a:bodyPr>
          <a:lstStyle/>
          <a:p>
            <a:pPr algn="ctr"/>
            <a:r>
              <a:rPr lang="zh-CN" altLang="en-US" sz="6000" b="1" dirty="0">
                <a:solidFill>
                  <a:srgbClr val="00B050"/>
                </a:solidFill>
                <a:latin typeface="+mn-ea"/>
              </a:rPr>
              <a:t>谢谢大家！</a:t>
            </a:r>
          </a:p>
        </p:txBody>
      </p:sp>
    </p:spTree>
    <p:extLst>
      <p:ext uri="{BB962C8B-B14F-4D97-AF65-F5344CB8AC3E}">
        <p14:creationId xmlns:p14="http://schemas.microsoft.com/office/powerpoint/2010/main" val="227901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EA9DD-B162-4621-88F6-329A16ABDFAD}"/>
              </a:ext>
            </a:extLst>
          </p:cNvPr>
          <p:cNvSpPr>
            <a:spLocks noGrp="1"/>
          </p:cNvSpPr>
          <p:nvPr>
            <p:ph type="title"/>
          </p:nvPr>
        </p:nvSpPr>
        <p:spPr/>
        <p:txBody>
          <a:bodyPr>
            <a:normAutofit/>
          </a:bodyPr>
          <a:lstStyle/>
          <a:p>
            <a:r>
              <a:rPr lang="zh-CN" altLang="en-US" dirty="0"/>
              <a:t>特别复习：贝尔曼方程的递归</a:t>
            </a:r>
          </a:p>
        </p:txBody>
      </p:sp>
      <p:sp>
        <p:nvSpPr>
          <p:cNvPr id="10" name="灯片编号占位符 9"/>
          <p:cNvSpPr>
            <a:spLocks noGrp="1"/>
          </p:cNvSpPr>
          <p:nvPr>
            <p:ph type="sldNum" sz="quarter" idx="4"/>
          </p:nvPr>
        </p:nvSpPr>
        <p:spPr/>
        <p:txBody>
          <a:bodyPr/>
          <a:lstStyle/>
          <a:p>
            <a:r>
              <a:rPr lang="zh-CN" altLang="en-US"/>
              <a:t>第</a:t>
            </a:r>
            <a:fld id="{A7EB049D-2BDA-4100-846B-C83E7A7D8094}" type="slidenum">
              <a:rPr lang="zh-CN" altLang="en-US" smtClean="0"/>
              <a:pPr/>
              <a:t>5</a:t>
            </a:fld>
            <a:r>
              <a:rPr lang="zh-CN" altLang="en-US"/>
              <a:t>页</a:t>
            </a:r>
            <a:endParaRPr lang="zh-CN"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CA89B57-5EBA-482B-8CED-960757E937E3}"/>
                  </a:ext>
                </a:extLst>
              </p:cNvPr>
              <p:cNvSpPr/>
              <p:nvPr/>
            </p:nvSpPr>
            <p:spPr>
              <a:xfrm>
                <a:off x="2204930" y="2055412"/>
                <a:ext cx="206325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3200" b="1" i="1">
                              <a:solidFill>
                                <a:srgbClr val="00B0F0"/>
                              </a:solidFill>
                              <a:latin typeface="Cambria Math" panose="02040503050406030204" pitchFamily="18" charset="0"/>
                            </a:rPr>
                          </m:ctrlPr>
                        </m:sSubPr>
                        <m:e>
                          <m:r>
                            <a:rPr lang="zh-CN" altLang="en-US" sz="3200" b="1" i="1">
                              <a:latin typeface="Cambria Math" panose="02040503050406030204" pitchFamily="18" charset="0"/>
                            </a:rPr>
                            <m:t>𝒒</m:t>
                          </m:r>
                        </m:e>
                        <m:sub>
                          <m:r>
                            <a:rPr lang="zh-CN" altLang="en-US" sz="3200" b="1" i="1">
                              <a:solidFill>
                                <a:srgbClr val="00B0F0"/>
                              </a:solidFill>
                              <a:latin typeface="Cambria Math" panose="02040503050406030204" pitchFamily="18" charset="0"/>
                            </a:rPr>
                            <m:t>∗</m:t>
                          </m:r>
                        </m:sub>
                      </m:sSub>
                      <m:d>
                        <m:dPr>
                          <m:ctrlPr>
                            <a:rPr lang="zh-CN" altLang="en-US" sz="3200" b="1" i="1">
                              <a:latin typeface="Cambria Math" panose="02040503050406030204" pitchFamily="18" charset="0"/>
                            </a:rPr>
                          </m:ctrlPr>
                        </m:dPr>
                        <m:e>
                          <m:r>
                            <a:rPr lang="zh-CN" altLang="en-US" sz="3200" b="1" i="1">
                              <a:solidFill>
                                <a:srgbClr val="FF0000"/>
                              </a:solidFill>
                              <a:latin typeface="Cambria Math" panose="02040503050406030204" pitchFamily="18" charset="0"/>
                            </a:rPr>
                            <m:t>𝒔</m:t>
                          </m:r>
                          <m:r>
                            <a:rPr lang="zh-CN" altLang="en-US" sz="3200" b="1">
                              <a:solidFill>
                                <a:srgbClr val="FF0000"/>
                              </a:solidFill>
                              <a:latin typeface="Cambria Math" panose="02040503050406030204" pitchFamily="18" charset="0"/>
                            </a:rPr>
                            <m:t>,</m:t>
                          </m:r>
                          <m:r>
                            <a:rPr lang="zh-CN" altLang="en-US" sz="3200" b="1" i="1">
                              <a:solidFill>
                                <a:srgbClr val="FF0000"/>
                              </a:solidFill>
                              <a:latin typeface="Cambria Math" panose="02040503050406030204" pitchFamily="18" charset="0"/>
                            </a:rPr>
                            <m:t>𝒂</m:t>
                          </m:r>
                        </m:e>
                      </m:d>
                      <m:r>
                        <a:rPr lang="zh-CN" altLang="en-US" sz="3200" b="1">
                          <a:solidFill>
                            <a:srgbClr val="00B0F0"/>
                          </a:solidFill>
                          <a:latin typeface="Cambria Math" panose="02040503050406030204" pitchFamily="18" charset="0"/>
                        </a:rPr>
                        <m:t>=</m:t>
                      </m:r>
                    </m:oMath>
                  </m:oMathPara>
                </a14:m>
                <a:endParaRPr lang="zh-CN" altLang="en-US" sz="3200" b="1" dirty="0">
                  <a:solidFill>
                    <a:srgbClr val="00B0F0"/>
                  </a:solidFill>
                </a:endParaRPr>
              </a:p>
            </p:txBody>
          </p:sp>
        </mc:Choice>
        <mc:Fallback xmlns="">
          <p:sp>
            <p:nvSpPr>
              <p:cNvPr id="4" name="矩形 3">
                <a:extLst>
                  <a:ext uri="{FF2B5EF4-FFF2-40B4-BE49-F238E27FC236}">
                    <a16:creationId xmlns:a16="http://schemas.microsoft.com/office/drawing/2014/main" id="{3CA89B57-5EBA-482B-8CED-960757E937E3}"/>
                  </a:ext>
                </a:extLst>
              </p:cNvPr>
              <p:cNvSpPr>
                <a:spLocks noRot="1" noChangeAspect="1" noMove="1" noResize="1" noEditPoints="1" noAdjustHandles="1" noChangeArrowheads="1" noChangeShapeType="1" noTextEdit="1"/>
              </p:cNvSpPr>
              <p:nvPr/>
            </p:nvSpPr>
            <p:spPr>
              <a:xfrm>
                <a:off x="2204930" y="2055412"/>
                <a:ext cx="2063257" cy="5847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8735AC4-D8B3-4F3F-B073-D7862B880788}"/>
                  </a:ext>
                </a:extLst>
              </p:cNvPr>
              <p:cNvSpPr/>
              <p:nvPr/>
            </p:nvSpPr>
            <p:spPr>
              <a:xfrm>
                <a:off x="4204414" y="1847708"/>
                <a:ext cx="2684787" cy="11519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grow m:val="on"/>
                          <m:supHide m:val="on"/>
                          <m:ctrlPr>
                            <a:rPr lang="zh-CN" altLang="en-US" sz="2800" b="1" i="1">
                              <a:latin typeface="Cambria Math" panose="02040503050406030204" pitchFamily="18" charset="0"/>
                            </a:rPr>
                          </m:ctrlPr>
                        </m:naryPr>
                        <m:sub>
                          <m:sSup>
                            <m:sSupPr>
                              <m:ctrlPr>
                                <a:rPr lang="zh-CN" altLang="en-US" sz="2800" b="1" i="1">
                                  <a:latin typeface="Cambria Math" panose="02040503050406030204" pitchFamily="18" charset="0"/>
                                </a:rPr>
                              </m:ctrlPr>
                            </m:sSupPr>
                            <m:e>
                              <m:r>
                                <a:rPr lang="zh-CN" altLang="en-US" sz="2800" b="1" i="1">
                                  <a:latin typeface="Cambria Math" panose="02040503050406030204" pitchFamily="18" charset="0"/>
                                </a:rPr>
                                <m:t>𝒔</m:t>
                              </m:r>
                            </m:e>
                            <m:sup>
                              <m:r>
                                <a:rPr lang="zh-CN" altLang="en-US" sz="2800" b="1">
                                  <a:latin typeface="Cambria Math" panose="02040503050406030204" pitchFamily="18" charset="0"/>
                                </a:rPr>
                                <m:t>′</m:t>
                              </m:r>
                            </m:sup>
                          </m:sSup>
                          <m:r>
                            <a:rPr lang="zh-CN" altLang="en-US" sz="2800" b="1" i="1">
                              <a:latin typeface="Cambria Math" panose="02040503050406030204" pitchFamily="18" charset="0"/>
                            </a:rPr>
                            <m:t>𝒓</m:t>
                          </m:r>
                        </m:sub>
                        <m:sup/>
                        <m:e>
                          <m:r>
                            <a:rPr lang="zh-CN" altLang="en-US" sz="2800" b="1" i="1">
                              <a:latin typeface="Cambria Math" panose="02040503050406030204" pitchFamily="18" charset="0"/>
                            </a:rPr>
                            <m:t>𝒑</m:t>
                          </m:r>
                          <m:d>
                            <m:dPr>
                              <m:ctrlPr>
                                <a:rPr lang="zh-CN" altLang="en-US" sz="2800" b="1" i="1">
                                  <a:latin typeface="Cambria Math" panose="02040503050406030204" pitchFamily="18" charset="0"/>
                                </a:rPr>
                              </m:ctrlPr>
                            </m:dPr>
                            <m:e>
                              <m:sSup>
                                <m:sSupPr>
                                  <m:ctrlPr>
                                    <a:rPr lang="zh-CN" altLang="en-US" sz="2800" b="1" i="1">
                                      <a:latin typeface="Cambria Math" panose="02040503050406030204" pitchFamily="18" charset="0"/>
                                    </a:rPr>
                                  </m:ctrlPr>
                                </m:sSupPr>
                                <m:e>
                                  <m:r>
                                    <a:rPr lang="zh-CN" altLang="en-US" sz="2800" b="1" i="1">
                                      <a:latin typeface="Cambria Math" panose="02040503050406030204" pitchFamily="18" charset="0"/>
                                    </a:rPr>
                                    <m:t>𝒔</m:t>
                                  </m:r>
                                </m:e>
                                <m:sup>
                                  <m:r>
                                    <a:rPr lang="zh-CN" altLang="en-US" sz="2800" b="1">
                                      <a:latin typeface="Cambria Math" panose="02040503050406030204" pitchFamily="18" charset="0"/>
                                    </a:rPr>
                                    <m:t>′</m:t>
                                  </m:r>
                                </m:sup>
                              </m:sSup>
                              <m:r>
                                <a:rPr lang="zh-CN" altLang="en-US" sz="2800" b="1">
                                  <a:latin typeface="Cambria Math" panose="02040503050406030204" pitchFamily="18" charset="0"/>
                                </a:rPr>
                                <m:t>,</m:t>
                              </m:r>
                              <m:r>
                                <a:rPr lang="zh-CN" altLang="en-US" sz="2800" b="1" i="1">
                                  <a:latin typeface="Cambria Math" panose="02040503050406030204" pitchFamily="18" charset="0"/>
                                </a:rPr>
                                <m:t>𝒓</m:t>
                              </m:r>
                            </m:e>
                            <m:e>
                              <m:r>
                                <a:rPr lang="zh-CN" altLang="en-US" sz="2800" b="1" i="1">
                                  <a:latin typeface="Cambria Math" panose="02040503050406030204" pitchFamily="18" charset="0"/>
                                </a:rPr>
                                <m:t>𝒔</m:t>
                              </m:r>
                              <m:r>
                                <a:rPr lang="zh-CN" altLang="en-US" sz="2800" b="1">
                                  <a:latin typeface="Cambria Math" panose="02040503050406030204" pitchFamily="18" charset="0"/>
                                </a:rPr>
                                <m:t>,</m:t>
                              </m:r>
                              <m:r>
                                <a:rPr lang="zh-CN" altLang="en-US" sz="2800" b="1" i="1">
                                  <a:latin typeface="Cambria Math" panose="02040503050406030204" pitchFamily="18" charset="0"/>
                                </a:rPr>
                                <m:t>𝒂</m:t>
                              </m:r>
                            </m:e>
                          </m:d>
                          <m:r>
                            <a:rPr lang="en-US" altLang="zh-CN" sz="2800" b="1" i="1">
                              <a:latin typeface="Cambria Math" panose="02040503050406030204" pitchFamily="18" charset="0"/>
                            </a:rPr>
                            <m:t>[</m:t>
                          </m:r>
                          <m:r>
                            <a:rPr lang="zh-CN" altLang="en-US" sz="2800" b="1" i="1">
                              <a:latin typeface="Cambria Math" panose="02040503050406030204" pitchFamily="18" charset="0"/>
                            </a:rPr>
                            <m:t>𝒓</m:t>
                          </m:r>
                          <m:r>
                            <a:rPr lang="zh-CN" altLang="en-US" sz="2800" b="1">
                              <a:latin typeface="Cambria Math" panose="02040503050406030204" pitchFamily="18" charset="0"/>
                            </a:rPr>
                            <m:t>+</m:t>
                          </m:r>
                          <m:r>
                            <a:rPr lang="zh-CN" altLang="en-US" sz="2800" b="1" i="1">
                              <a:latin typeface="Cambria Math" panose="02040503050406030204" pitchFamily="18" charset="0"/>
                            </a:rPr>
                            <m:t>𝜸</m:t>
                          </m:r>
                        </m:e>
                      </m:nary>
                    </m:oMath>
                  </m:oMathPara>
                </a14:m>
                <a:endParaRPr lang="zh-CN" altLang="en-US" sz="2800" dirty="0"/>
              </a:p>
            </p:txBody>
          </p:sp>
        </mc:Choice>
        <mc:Fallback xmlns="">
          <p:sp>
            <p:nvSpPr>
              <p:cNvPr id="5" name="矩形 4">
                <a:extLst>
                  <a:ext uri="{FF2B5EF4-FFF2-40B4-BE49-F238E27FC236}">
                    <a16:creationId xmlns:a16="http://schemas.microsoft.com/office/drawing/2014/main" id="{38735AC4-D8B3-4F3F-B073-D7862B880788}"/>
                  </a:ext>
                </a:extLst>
              </p:cNvPr>
              <p:cNvSpPr>
                <a:spLocks noRot="1" noChangeAspect="1" noMove="1" noResize="1" noEditPoints="1" noAdjustHandles="1" noChangeArrowheads="1" noChangeShapeType="1" noTextEdit="1"/>
              </p:cNvSpPr>
              <p:nvPr/>
            </p:nvSpPr>
            <p:spPr>
              <a:xfrm>
                <a:off x="4204414" y="1847708"/>
                <a:ext cx="2684787" cy="1151982"/>
              </a:xfrm>
              <a:prstGeom prst="rect">
                <a:avLst/>
              </a:prstGeom>
              <a:blipFill>
                <a:blip r:embed="rId4"/>
                <a:stretch>
                  <a:fillRect r="-2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BB76951-7F87-4BE2-A221-CA2D40541D1B}"/>
                  </a:ext>
                </a:extLst>
              </p:cNvPr>
              <p:cNvSpPr/>
              <p:nvPr/>
            </p:nvSpPr>
            <p:spPr>
              <a:xfrm>
                <a:off x="7481551" y="2098301"/>
                <a:ext cx="2589427" cy="6701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800" b="1" i="1">
                              <a:solidFill>
                                <a:srgbClr val="00B0F0"/>
                              </a:solidFill>
                              <a:latin typeface="Cambria Math" panose="02040503050406030204" pitchFamily="18" charset="0"/>
                            </a:rPr>
                          </m:ctrlPr>
                        </m:sSubPr>
                        <m:e>
                          <m:limLow>
                            <m:limLowPr>
                              <m:ctrlPr>
                                <a:rPr lang="zh-CN" altLang="en-US" sz="2800" b="1" i="1">
                                  <a:solidFill>
                                    <a:srgbClr val="FF0000"/>
                                  </a:solidFill>
                                  <a:latin typeface="Cambria Math" panose="02040503050406030204" pitchFamily="18" charset="0"/>
                                </a:rPr>
                              </m:ctrlPr>
                            </m:limLowPr>
                            <m:e>
                              <m:r>
                                <a:rPr lang="zh-CN" altLang="en-US" sz="2800" b="1">
                                  <a:solidFill>
                                    <a:srgbClr val="FF0000"/>
                                  </a:solidFill>
                                  <a:latin typeface="Cambria Math" panose="02040503050406030204" pitchFamily="18" charset="0"/>
                                </a:rPr>
                                <m:t>𝐦𝐚𝐱</m:t>
                              </m:r>
                              <m:r>
                                <a:rPr lang="en-US" altLang="zh-CN" sz="2800" b="1" i="1">
                                  <a:solidFill>
                                    <a:srgbClr val="FF0000"/>
                                  </a:solidFill>
                                  <a:latin typeface="Cambria Math" panose="02040503050406030204" pitchFamily="18" charset="0"/>
                                </a:rPr>
                                <m:t> </m:t>
                              </m:r>
                            </m:e>
                            <m:lim>
                              <m:sSup>
                                <m:sSupPr>
                                  <m:ctrlPr>
                                    <a:rPr lang="zh-CN" altLang="en-US" sz="2800" b="1" i="1">
                                      <a:solidFill>
                                        <a:srgbClr val="FF0000"/>
                                      </a:solidFill>
                                      <a:latin typeface="Cambria Math" panose="02040503050406030204" pitchFamily="18" charset="0"/>
                                    </a:rPr>
                                  </m:ctrlPr>
                                </m:sSupPr>
                                <m:e>
                                  <m:r>
                                    <a:rPr lang="zh-CN" altLang="en-US" sz="2800" b="1" i="1">
                                      <a:solidFill>
                                        <a:srgbClr val="FF0000"/>
                                      </a:solidFill>
                                      <a:latin typeface="Cambria Math" panose="02040503050406030204" pitchFamily="18" charset="0"/>
                                    </a:rPr>
                                    <m:t>𝒂</m:t>
                                  </m:r>
                                </m:e>
                                <m:sup>
                                  <m:r>
                                    <a:rPr lang="zh-CN" altLang="en-US" sz="2800" b="1">
                                      <a:solidFill>
                                        <a:srgbClr val="FF0000"/>
                                      </a:solidFill>
                                      <a:latin typeface="Cambria Math" panose="02040503050406030204" pitchFamily="18" charset="0"/>
                                    </a:rPr>
                                    <m:t>′</m:t>
                                  </m:r>
                                </m:sup>
                              </m:sSup>
                            </m:lim>
                          </m:limLow>
                          <m:r>
                            <a:rPr lang="zh-CN" altLang="en-US" sz="2800" b="1" i="1">
                              <a:latin typeface="Cambria Math" panose="02040503050406030204" pitchFamily="18" charset="0"/>
                            </a:rPr>
                            <m:t>𝒒</m:t>
                          </m:r>
                        </m:e>
                        <m:sub>
                          <m:r>
                            <a:rPr lang="zh-CN" altLang="en-US" sz="2800" b="1" i="1">
                              <a:solidFill>
                                <a:srgbClr val="00B0F0"/>
                              </a:solidFill>
                              <a:latin typeface="Cambria Math" panose="02040503050406030204" pitchFamily="18" charset="0"/>
                            </a:rPr>
                            <m:t>∗</m:t>
                          </m:r>
                        </m:sub>
                      </m:sSub>
                      <m:r>
                        <a:rPr lang="zh-CN" altLang="en-US" sz="2800" b="1">
                          <a:solidFill>
                            <a:srgbClr val="FF0000"/>
                          </a:solidFill>
                          <a:latin typeface="Cambria Math" panose="02040503050406030204" pitchFamily="18" charset="0"/>
                        </a:rPr>
                        <m:t>(</m:t>
                      </m:r>
                      <m:sSup>
                        <m:sSupPr>
                          <m:ctrlPr>
                            <a:rPr lang="zh-CN" altLang="en-US" sz="2800" b="1" i="1">
                              <a:solidFill>
                                <a:srgbClr val="FF0000"/>
                              </a:solidFill>
                              <a:latin typeface="Cambria Math" panose="02040503050406030204" pitchFamily="18" charset="0"/>
                            </a:rPr>
                          </m:ctrlPr>
                        </m:sSupPr>
                        <m:e>
                          <m:r>
                            <a:rPr lang="zh-CN" altLang="en-US" sz="2800" b="1" i="1">
                              <a:solidFill>
                                <a:srgbClr val="FF0000"/>
                              </a:solidFill>
                              <a:latin typeface="Cambria Math" panose="02040503050406030204" pitchFamily="18" charset="0"/>
                            </a:rPr>
                            <m:t>𝒔</m:t>
                          </m:r>
                        </m:e>
                        <m:sup>
                          <m:r>
                            <a:rPr lang="zh-CN" altLang="en-US" sz="2800" b="1">
                              <a:solidFill>
                                <a:srgbClr val="FF0000"/>
                              </a:solidFill>
                              <a:latin typeface="Cambria Math" panose="02040503050406030204" pitchFamily="18" charset="0"/>
                            </a:rPr>
                            <m:t>′</m:t>
                          </m:r>
                        </m:sup>
                      </m:sSup>
                      <m:r>
                        <a:rPr lang="zh-CN" altLang="en-US" sz="2800" b="1">
                          <a:solidFill>
                            <a:srgbClr val="FF0000"/>
                          </a:solidFill>
                          <a:latin typeface="Cambria Math" panose="02040503050406030204" pitchFamily="18" charset="0"/>
                        </a:rPr>
                        <m:t>,</m:t>
                      </m:r>
                      <m:sSup>
                        <m:sSupPr>
                          <m:ctrlPr>
                            <a:rPr lang="zh-CN" altLang="en-US" sz="2800" b="1" i="1">
                              <a:solidFill>
                                <a:srgbClr val="FF0000"/>
                              </a:solidFill>
                              <a:latin typeface="Cambria Math" panose="02040503050406030204" pitchFamily="18" charset="0"/>
                            </a:rPr>
                          </m:ctrlPr>
                        </m:sSupPr>
                        <m:e>
                          <m:r>
                            <a:rPr lang="zh-CN" altLang="en-US" sz="2800" b="1" i="1">
                              <a:solidFill>
                                <a:srgbClr val="FF0000"/>
                              </a:solidFill>
                              <a:latin typeface="Cambria Math" panose="02040503050406030204" pitchFamily="18" charset="0"/>
                            </a:rPr>
                            <m:t>𝒂</m:t>
                          </m:r>
                        </m:e>
                        <m:sup>
                          <m:r>
                            <a:rPr lang="zh-CN" altLang="en-US" sz="2800" b="1">
                              <a:solidFill>
                                <a:srgbClr val="FF0000"/>
                              </a:solidFill>
                              <a:latin typeface="Cambria Math" panose="02040503050406030204" pitchFamily="18" charset="0"/>
                            </a:rPr>
                            <m:t>′</m:t>
                          </m:r>
                        </m:sup>
                      </m:sSup>
                      <m:r>
                        <a:rPr lang="en-US" altLang="zh-CN" sz="2800">
                          <a:solidFill>
                            <a:srgbClr val="FF0000"/>
                          </a:solidFill>
                          <a:latin typeface="Cambria Math" panose="02040503050406030204" pitchFamily="18" charset="0"/>
                        </a:rPr>
                        <m:t>)</m:t>
                      </m:r>
                      <m:r>
                        <a:rPr lang="en-US" altLang="zh-CN" sz="2800">
                          <a:latin typeface="Cambria Math" panose="02040503050406030204" pitchFamily="18" charset="0"/>
                        </a:rPr>
                        <m:t>]</m:t>
                      </m:r>
                    </m:oMath>
                  </m:oMathPara>
                </a14:m>
                <a:endParaRPr lang="zh-CN" altLang="en-US" sz="2800" dirty="0"/>
              </a:p>
            </p:txBody>
          </p:sp>
        </mc:Choice>
        <mc:Fallback xmlns="">
          <p:sp>
            <p:nvSpPr>
              <p:cNvPr id="6" name="矩形 5">
                <a:extLst>
                  <a:ext uri="{FF2B5EF4-FFF2-40B4-BE49-F238E27FC236}">
                    <a16:creationId xmlns:a16="http://schemas.microsoft.com/office/drawing/2014/main" id="{3BB76951-7F87-4BE2-A221-CA2D40541D1B}"/>
                  </a:ext>
                </a:extLst>
              </p:cNvPr>
              <p:cNvSpPr>
                <a:spLocks noRot="1" noChangeAspect="1" noMove="1" noResize="1" noEditPoints="1" noAdjustHandles="1" noChangeArrowheads="1" noChangeShapeType="1" noTextEdit="1"/>
              </p:cNvSpPr>
              <p:nvPr/>
            </p:nvSpPr>
            <p:spPr>
              <a:xfrm>
                <a:off x="7481551" y="2098301"/>
                <a:ext cx="2589427" cy="67018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D02ADD9-4883-49B3-A1B1-1D61290CE8D8}"/>
                  </a:ext>
                </a:extLst>
              </p:cNvPr>
              <p:cNvSpPr/>
              <p:nvPr/>
            </p:nvSpPr>
            <p:spPr>
              <a:xfrm>
                <a:off x="4369787" y="3715574"/>
                <a:ext cx="3811001" cy="11519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sz="2800" b="1" i="1">
                              <a:solidFill>
                                <a:srgbClr val="FF0000"/>
                              </a:solidFill>
                              <a:latin typeface="Cambria Math" panose="02040503050406030204" pitchFamily="18" charset="0"/>
                            </a:rPr>
                          </m:ctrlPr>
                        </m:limLowPr>
                        <m:e>
                          <m:r>
                            <a:rPr lang="zh-CN" altLang="en-US" sz="2800" b="1">
                              <a:solidFill>
                                <a:srgbClr val="FF0000"/>
                              </a:solidFill>
                              <a:latin typeface="Cambria Math" panose="02040503050406030204" pitchFamily="18" charset="0"/>
                            </a:rPr>
                            <m:t>𝐦𝐚𝐱</m:t>
                          </m:r>
                        </m:e>
                        <m:lim>
                          <m:r>
                            <a:rPr lang="en-US" altLang="zh-CN" sz="2800" b="1" i="1">
                              <a:solidFill>
                                <a:srgbClr val="FF0000"/>
                              </a:solidFill>
                              <a:latin typeface="Cambria Math" panose="02040503050406030204" pitchFamily="18" charset="0"/>
                            </a:rPr>
                            <m:t>𝒂</m:t>
                          </m:r>
                        </m:lim>
                      </m:limLow>
                      <m:nary>
                        <m:naryPr>
                          <m:chr m:val="∑"/>
                          <m:limLoc m:val="undOvr"/>
                          <m:grow m:val="on"/>
                          <m:supHide m:val="on"/>
                          <m:ctrlPr>
                            <a:rPr lang="zh-CN" altLang="en-US" sz="2800" b="1" i="1">
                              <a:latin typeface="Cambria Math" panose="02040503050406030204" pitchFamily="18" charset="0"/>
                            </a:rPr>
                          </m:ctrlPr>
                        </m:naryPr>
                        <m:sub>
                          <m:sSup>
                            <m:sSupPr>
                              <m:ctrlPr>
                                <a:rPr lang="zh-CN" altLang="en-US" sz="2800" b="1" i="1">
                                  <a:latin typeface="Cambria Math" panose="02040503050406030204" pitchFamily="18" charset="0"/>
                                </a:rPr>
                              </m:ctrlPr>
                            </m:sSupPr>
                            <m:e>
                              <m:r>
                                <a:rPr lang="zh-CN" altLang="en-US" sz="2800" b="1" i="1">
                                  <a:latin typeface="Cambria Math" panose="02040503050406030204" pitchFamily="18" charset="0"/>
                                </a:rPr>
                                <m:t>𝒔</m:t>
                              </m:r>
                            </m:e>
                            <m:sup>
                              <m:r>
                                <a:rPr lang="zh-CN" altLang="en-US" sz="2800" b="1">
                                  <a:latin typeface="Cambria Math" panose="02040503050406030204" pitchFamily="18" charset="0"/>
                                </a:rPr>
                                <m:t>′</m:t>
                              </m:r>
                            </m:sup>
                          </m:sSup>
                          <m:r>
                            <a:rPr lang="zh-CN" altLang="en-US" sz="2800" b="1" i="1">
                              <a:latin typeface="Cambria Math" panose="02040503050406030204" pitchFamily="18" charset="0"/>
                            </a:rPr>
                            <m:t>𝒓</m:t>
                          </m:r>
                        </m:sub>
                        <m:sup/>
                        <m:e>
                          <m:r>
                            <a:rPr lang="zh-CN" altLang="en-US" sz="2800" b="1" i="1">
                              <a:latin typeface="Cambria Math" panose="02040503050406030204" pitchFamily="18" charset="0"/>
                            </a:rPr>
                            <m:t>𝒑</m:t>
                          </m:r>
                          <m:d>
                            <m:dPr>
                              <m:ctrlPr>
                                <a:rPr lang="zh-CN" altLang="en-US" sz="2800" b="1" i="1">
                                  <a:latin typeface="Cambria Math" panose="02040503050406030204" pitchFamily="18" charset="0"/>
                                </a:rPr>
                              </m:ctrlPr>
                            </m:dPr>
                            <m:e>
                              <m:sSup>
                                <m:sSupPr>
                                  <m:ctrlPr>
                                    <a:rPr lang="zh-CN" altLang="en-US" sz="2800" b="1" i="1">
                                      <a:latin typeface="Cambria Math" panose="02040503050406030204" pitchFamily="18" charset="0"/>
                                    </a:rPr>
                                  </m:ctrlPr>
                                </m:sSupPr>
                                <m:e>
                                  <m:r>
                                    <a:rPr lang="zh-CN" altLang="en-US" sz="2800" b="1" i="1">
                                      <a:latin typeface="Cambria Math" panose="02040503050406030204" pitchFamily="18" charset="0"/>
                                    </a:rPr>
                                    <m:t>𝒔</m:t>
                                  </m:r>
                                </m:e>
                                <m:sup>
                                  <m:r>
                                    <a:rPr lang="zh-CN" altLang="en-US" sz="2800" b="1">
                                      <a:latin typeface="Cambria Math" panose="02040503050406030204" pitchFamily="18" charset="0"/>
                                    </a:rPr>
                                    <m:t>′</m:t>
                                  </m:r>
                                </m:sup>
                              </m:sSup>
                              <m:r>
                                <a:rPr lang="zh-CN" altLang="en-US" sz="2800" b="1">
                                  <a:latin typeface="Cambria Math" panose="02040503050406030204" pitchFamily="18" charset="0"/>
                                </a:rPr>
                                <m:t>,</m:t>
                              </m:r>
                              <m:r>
                                <a:rPr lang="zh-CN" altLang="en-US" sz="2800" b="1" i="1">
                                  <a:latin typeface="Cambria Math" panose="02040503050406030204" pitchFamily="18" charset="0"/>
                                </a:rPr>
                                <m:t>𝒓</m:t>
                              </m:r>
                            </m:e>
                            <m:e>
                              <m:r>
                                <a:rPr lang="zh-CN" altLang="en-US" sz="2800" b="1" i="1">
                                  <a:latin typeface="Cambria Math" panose="02040503050406030204" pitchFamily="18" charset="0"/>
                                </a:rPr>
                                <m:t>𝒔</m:t>
                              </m:r>
                              <m:r>
                                <a:rPr lang="zh-CN" altLang="en-US" sz="2800" b="1">
                                  <a:latin typeface="Cambria Math" panose="02040503050406030204" pitchFamily="18" charset="0"/>
                                </a:rPr>
                                <m:t>,</m:t>
                              </m:r>
                              <m:r>
                                <a:rPr lang="zh-CN" altLang="en-US" sz="2800" b="1" i="1">
                                  <a:latin typeface="Cambria Math" panose="02040503050406030204" pitchFamily="18" charset="0"/>
                                </a:rPr>
                                <m:t>𝒂</m:t>
                              </m:r>
                            </m:e>
                          </m:d>
                          <m:r>
                            <a:rPr lang="en-US" altLang="zh-CN" sz="2800" b="1" i="1">
                              <a:latin typeface="Cambria Math" panose="02040503050406030204" pitchFamily="18" charset="0"/>
                            </a:rPr>
                            <m:t>[</m:t>
                          </m:r>
                          <m:r>
                            <a:rPr lang="zh-CN" altLang="en-US" sz="2800" b="1" i="1">
                              <a:latin typeface="Cambria Math" panose="02040503050406030204" pitchFamily="18" charset="0"/>
                            </a:rPr>
                            <m:t>𝒓</m:t>
                          </m:r>
                          <m:r>
                            <a:rPr lang="zh-CN" altLang="en-US" sz="2800" b="1">
                              <a:latin typeface="Cambria Math" panose="02040503050406030204" pitchFamily="18" charset="0"/>
                            </a:rPr>
                            <m:t>+</m:t>
                          </m:r>
                          <m:r>
                            <a:rPr lang="zh-CN" altLang="en-US" sz="2800" b="1" i="1">
                              <a:latin typeface="Cambria Math" panose="02040503050406030204" pitchFamily="18" charset="0"/>
                            </a:rPr>
                            <m:t>𝜸</m:t>
                          </m:r>
                          <m:sSub>
                            <m:sSubPr>
                              <m:ctrlPr>
                                <a:rPr lang="zh-CN" altLang="en-US" sz="2800" b="1" i="1">
                                  <a:solidFill>
                                    <a:srgbClr val="FF0000"/>
                                  </a:solidFill>
                                  <a:latin typeface="Cambria Math" panose="02040503050406030204" pitchFamily="18" charset="0"/>
                                </a:rPr>
                              </m:ctrlPr>
                            </m:sSubPr>
                            <m:e>
                              <m:r>
                                <a:rPr lang="zh-CN" altLang="en-US" sz="2800" b="1" i="1">
                                  <a:solidFill>
                                    <a:srgbClr val="FF0000"/>
                                  </a:solidFill>
                                  <a:latin typeface="Cambria Math" panose="02040503050406030204" pitchFamily="18" charset="0"/>
                                </a:rPr>
                                <m:t>𝒗</m:t>
                              </m:r>
                            </m:e>
                            <m:sub>
                              <m:r>
                                <a:rPr lang="zh-CN" altLang="en-US" sz="2800" b="1" i="1">
                                  <a:solidFill>
                                    <a:srgbClr val="FF0000"/>
                                  </a:solidFill>
                                  <a:latin typeface="Cambria Math" panose="02040503050406030204" pitchFamily="18" charset="0"/>
                                </a:rPr>
                                <m:t>∗</m:t>
                              </m:r>
                            </m:sub>
                          </m:sSub>
                          <m:d>
                            <m:dPr>
                              <m:ctrlPr>
                                <a:rPr lang="zh-CN" altLang="en-US" sz="2800" b="1" i="1">
                                  <a:solidFill>
                                    <a:srgbClr val="FF0000"/>
                                  </a:solidFill>
                                  <a:latin typeface="Cambria Math" panose="02040503050406030204" pitchFamily="18" charset="0"/>
                                </a:rPr>
                              </m:ctrlPr>
                            </m:dPr>
                            <m:e>
                              <m:sSup>
                                <m:sSupPr>
                                  <m:ctrlPr>
                                    <a:rPr lang="zh-CN" altLang="en-US" sz="2800" b="1" i="1">
                                      <a:solidFill>
                                        <a:srgbClr val="FF0000"/>
                                      </a:solidFill>
                                      <a:latin typeface="Cambria Math" panose="02040503050406030204" pitchFamily="18" charset="0"/>
                                    </a:rPr>
                                  </m:ctrlPr>
                                </m:sSupPr>
                                <m:e>
                                  <m:r>
                                    <a:rPr lang="zh-CN" altLang="en-US" sz="2800" b="1" i="1">
                                      <a:solidFill>
                                        <a:srgbClr val="FF0000"/>
                                      </a:solidFill>
                                      <a:latin typeface="Cambria Math" panose="02040503050406030204" pitchFamily="18" charset="0"/>
                                    </a:rPr>
                                    <m:t>𝒔</m:t>
                                  </m:r>
                                </m:e>
                                <m:sup>
                                  <m:r>
                                    <a:rPr lang="zh-CN" altLang="en-US" sz="2800" b="1">
                                      <a:solidFill>
                                        <a:srgbClr val="FF0000"/>
                                      </a:solidFill>
                                      <a:latin typeface="Cambria Math" panose="02040503050406030204" pitchFamily="18" charset="0"/>
                                    </a:rPr>
                                    <m:t>′</m:t>
                                  </m:r>
                                </m:sup>
                              </m:sSup>
                            </m:e>
                          </m:d>
                          <m:r>
                            <a:rPr lang="en-US" altLang="zh-CN" sz="2800" b="1" i="1">
                              <a:latin typeface="Cambria Math" panose="02040503050406030204" pitchFamily="18" charset="0"/>
                            </a:rPr>
                            <m:t>]</m:t>
                          </m:r>
                        </m:e>
                      </m:nary>
                    </m:oMath>
                  </m:oMathPara>
                </a14:m>
                <a:endParaRPr lang="zh-CN" altLang="en-US" sz="2800" dirty="0"/>
              </a:p>
            </p:txBody>
          </p:sp>
        </mc:Choice>
        <mc:Fallback xmlns="">
          <p:sp>
            <p:nvSpPr>
              <p:cNvPr id="7" name="矩形 6">
                <a:extLst>
                  <a:ext uri="{FF2B5EF4-FFF2-40B4-BE49-F238E27FC236}">
                    <a16:creationId xmlns:a16="http://schemas.microsoft.com/office/drawing/2014/main" id="{7D02ADD9-4883-49B3-A1B1-1D61290CE8D8}"/>
                  </a:ext>
                </a:extLst>
              </p:cNvPr>
              <p:cNvSpPr>
                <a:spLocks noRot="1" noChangeAspect="1" noMove="1" noResize="1" noEditPoints="1" noAdjustHandles="1" noChangeArrowheads="1" noChangeShapeType="1" noTextEdit="1"/>
              </p:cNvSpPr>
              <p:nvPr/>
            </p:nvSpPr>
            <p:spPr>
              <a:xfrm>
                <a:off x="4369787" y="3715574"/>
                <a:ext cx="3811001" cy="1151982"/>
              </a:xfrm>
              <a:prstGeom prst="rect">
                <a:avLst/>
              </a:prstGeom>
              <a:blipFill>
                <a:blip r:embed="rId6"/>
                <a:stretch>
                  <a:fillRect r="-34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337A707-19C5-4C29-8C1E-A3A3374B9922}"/>
                  </a:ext>
                </a:extLst>
              </p:cNvPr>
              <p:cNvSpPr/>
              <p:nvPr/>
            </p:nvSpPr>
            <p:spPr>
              <a:xfrm>
                <a:off x="2743350" y="3946780"/>
                <a:ext cx="1752449" cy="584775"/>
              </a:xfrm>
              <a:prstGeom prst="rect">
                <a:avLst/>
              </a:prstGeom>
            </p:spPr>
            <p:txBody>
              <a:bodyPr wrap="square">
                <a:spAutoFit/>
              </a:bodyPr>
              <a:lstStyle/>
              <a:p>
                <a14:m>
                  <m:oMath xmlns:m="http://schemas.openxmlformats.org/officeDocument/2006/math">
                    <m:sSub>
                      <m:sSubPr>
                        <m:ctrlPr>
                          <a:rPr lang="en-US" altLang="zh-CN" sz="3200" b="1" i="1">
                            <a:latin typeface="Cambria Math" panose="02040503050406030204" pitchFamily="18" charset="0"/>
                          </a:rPr>
                        </m:ctrlPr>
                      </m:sSubPr>
                      <m:e>
                        <m:r>
                          <a:rPr lang="zh-CN" altLang="en-US" sz="3200" b="1" i="1">
                            <a:latin typeface="Cambria Math" panose="02040503050406030204" pitchFamily="18" charset="0"/>
                          </a:rPr>
                          <m:t>𝒗</m:t>
                        </m:r>
                      </m:e>
                      <m:sub>
                        <m:r>
                          <a:rPr lang="zh-CN" altLang="en-US" sz="3200" b="1" i="1">
                            <a:solidFill>
                              <a:srgbClr val="00B0F0"/>
                            </a:solidFill>
                            <a:latin typeface="Cambria Math" panose="02040503050406030204" pitchFamily="18" charset="0"/>
                          </a:rPr>
                          <m:t>∗</m:t>
                        </m:r>
                      </m:sub>
                    </m:sSub>
                    <m:d>
                      <m:dPr>
                        <m:ctrlPr>
                          <a:rPr lang="zh-CN" altLang="en-US" sz="3200" b="1" i="1">
                            <a:solidFill>
                              <a:srgbClr val="00B0F0"/>
                            </a:solidFill>
                            <a:latin typeface="Cambria Math" panose="02040503050406030204" pitchFamily="18" charset="0"/>
                          </a:rPr>
                        </m:ctrlPr>
                      </m:dPr>
                      <m:e>
                        <m:r>
                          <a:rPr lang="zh-CN" altLang="en-US" sz="3200" b="1" i="1">
                            <a:solidFill>
                              <a:srgbClr val="FF0000"/>
                            </a:solidFill>
                            <a:latin typeface="Cambria Math" panose="02040503050406030204" pitchFamily="18" charset="0"/>
                          </a:rPr>
                          <m:t>𝒔</m:t>
                        </m:r>
                      </m:e>
                    </m:d>
                    <m:r>
                      <a:rPr lang="en-US" altLang="zh-CN" sz="3200" b="1" i="1">
                        <a:solidFill>
                          <a:srgbClr val="A24744"/>
                        </a:solidFill>
                        <a:latin typeface="Cambria Math" panose="02040503050406030204" pitchFamily="18" charset="0"/>
                      </a:rPr>
                      <m:t> </m:t>
                    </m:r>
                  </m:oMath>
                </a14:m>
                <a:r>
                  <a:rPr lang="en-US" altLang="zh-CN" sz="3200" b="1" dirty="0">
                    <a:solidFill>
                      <a:srgbClr val="00B0F0"/>
                    </a:solidFill>
                    <a:latin typeface="Cambria Math" panose="02040503050406030204" pitchFamily="18" charset="0"/>
                  </a:rPr>
                  <a:t>=</a:t>
                </a:r>
              </a:p>
            </p:txBody>
          </p:sp>
        </mc:Choice>
        <mc:Fallback xmlns="">
          <p:sp>
            <p:nvSpPr>
              <p:cNvPr id="8" name="矩形 7">
                <a:extLst>
                  <a:ext uri="{FF2B5EF4-FFF2-40B4-BE49-F238E27FC236}">
                    <a16:creationId xmlns:a16="http://schemas.microsoft.com/office/drawing/2014/main" id="{A337A707-19C5-4C29-8C1E-A3A3374B9922}"/>
                  </a:ext>
                </a:extLst>
              </p:cNvPr>
              <p:cNvSpPr>
                <a:spLocks noRot="1" noChangeAspect="1" noMove="1" noResize="1" noEditPoints="1" noAdjustHandles="1" noChangeArrowheads="1" noChangeShapeType="1" noTextEdit="1"/>
              </p:cNvSpPr>
              <p:nvPr/>
            </p:nvSpPr>
            <p:spPr>
              <a:xfrm>
                <a:off x="2743350" y="3946780"/>
                <a:ext cx="1752449" cy="584775"/>
              </a:xfrm>
              <a:prstGeom prst="rect">
                <a:avLst/>
              </a:prstGeom>
              <a:blipFill>
                <a:blip r:embed="rId7"/>
                <a:stretch>
                  <a:fillRect t="-13542" b="-3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413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第二章 </a:t>
            </a:r>
            <a:r>
              <a:rPr lang="en-US" altLang="zh-CN" dirty="0"/>
              <a:t>- </a:t>
            </a:r>
            <a:r>
              <a:rPr lang="zh-CN" altLang="en-US" dirty="0"/>
              <a:t>强化学习的表格型求解法</a:t>
            </a:r>
            <a:endParaRPr lang="zh-CN" altLang="en-US" dirty="0">
              <a:latin typeface="+mj-lt"/>
              <a:ea typeface="+mj-ea"/>
            </a:endParaRPr>
          </a:p>
        </p:txBody>
      </p:sp>
      <p:sp>
        <p:nvSpPr>
          <p:cNvPr id="3" name="内容占位符 2"/>
          <p:cNvSpPr>
            <a:spLocks noGrp="1"/>
          </p:cNvSpPr>
          <p:nvPr>
            <p:ph sz="quarter" idx="1"/>
          </p:nvPr>
        </p:nvSpPr>
        <p:spPr/>
        <p:txBody>
          <a:bodyPr>
            <a:normAutofit/>
          </a:bodyPr>
          <a:lstStyle/>
          <a:p>
            <a:pPr>
              <a:buClr>
                <a:srgbClr val="00B050"/>
              </a:buClr>
            </a:pPr>
            <a:endParaRPr lang="en-US" altLang="zh-CN" dirty="0">
              <a:solidFill>
                <a:srgbClr val="FF0000"/>
              </a:solidFill>
            </a:endParaRPr>
          </a:p>
          <a:p>
            <a:pPr>
              <a:lnSpc>
                <a:spcPct val="100000"/>
              </a:lnSpc>
              <a:buClr>
                <a:srgbClr val="00B050"/>
              </a:buClr>
            </a:pPr>
            <a:r>
              <a:rPr lang="en-US" altLang="zh-CN" dirty="0">
                <a:solidFill>
                  <a:srgbClr val="FF0000"/>
                </a:solidFill>
              </a:rPr>
              <a:t>2.1 </a:t>
            </a:r>
            <a:r>
              <a:rPr lang="zh-CN" altLang="en-US" dirty="0">
                <a:solidFill>
                  <a:srgbClr val="FF0000"/>
                </a:solidFill>
              </a:rPr>
              <a:t>动态规划算法 </a:t>
            </a:r>
            <a:r>
              <a:rPr lang="en-US" altLang="zh-CN" dirty="0">
                <a:solidFill>
                  <a:srgbClr val="FF0000"/>
                </a:solidFill>
              </a:rPr>
              <a:t>(</a:t>
            </a:r>
            <a:r>
              <a:rPr lang="zh-CN" altLang="en-US" dirty="0">
                <a:solidFill>
                  <a:srgbClr val="FF0000"/>
                </a:solidFill>
              </a:rPr>
              <a:t>重点理解基本原理</a:t>
            </a:r>
            <a:r>
              <a:rPr lang="en-US" altLang="zh-CN" dirty="0">
                <a:solidFill>
                  <a:srgbClr val="FF0000"/>
                </a:solidFill>
              </a:rPr>
              <a:t>)</a:t>
            </a:r>
            <a:endParaRPr lang="zh-CN" altLang="en-US" dirty="0">
              <a:solidFill>
                <a:srgbClr val="FF0000"/>
              </a:solidFill>
            </a:endParaRPr>
          </a:p>
          <a:p>
            <a:pPr>
              <a:lnSpc>
                <a:spcPct val="100000"/>
              </a:lnSpc>
              <a:buClr>
                <a:srgbClr val="00B050"/>
              </a:buClr>
            </a:pPr>
            <a:endParaRPr lang="zh-CN" altLang="en-US" dirty="0">
              <a:solidFill>
                <a:srgbClr val="FF0000"/>
              </a:solidFill>
            </a:endParaRPr>
          </a:p>
          <a:p>
            <a:pPr>
              <a:lnSpc>
                <a:spcPct val="100000"/>
              </a:lnSpc>
              <a:buClr>
                <a:srgbClr val="00B050"/>
              </a:buClr>
            </a:pPr>
            <a:r>
              <a:rPr lang="en-US" altLang="zh-CN" dirty="0">
                <a:solidFill>
                  <a:srgbClr val="FF0000"/>
                </a:solidFill>
              </a:rPr>
              <a:t>2.2 </a:t>
            </a:r>
            <a:r>
              <a:rPr lang="zh-CN" altLang="en-US" dirty="0">
                <a:solidFill>
                  <a:srgbClr val="FF0000"/>
                </a:solidFill>
              </a:rPr>
              <a:t>蒙特卡罗方法 </a:t>
            </a:r>
            <a:r>
              <a:rPr lang="en-US" altLang="zh-CN" dirty="0">
                <a:solidFill>
                  <a:srgbClr val="FF0000"/>
                </a:solidFill>
              </a:rPr>
              <a:t>(</a:t>
            </a:r>
            <a:r>
              <a:rPr lang="zh-CN" altLang="en-US" dirty="0">
                <a:solidFill>
                  <a:srgbClr val="FF0000"/>
                </a:solidFill>
              </a:rPr>
              <a:t>重点理解基本方法</a:t>
            </a:r>
            <a:r>
              <a:rPr lang="en-US" altLang="zh-CN" dirty="0">
                <a:solidFill>
                  <a:srgbClr val="FF0000"/>
                </a:solidFill>
              </a:rPr>
              <a:t>)</a:t>
            </a:r>
          </a:p>
          <a:p>
            <a:pPr>
              <a:lnSpc>
                <a:spcPct val="100000"/>
              </a:lnSpc>
              <a:buClr>
                <a:srgbClr val="00B050"/>
              </a:buClr>
            </a:pPr>
            <a:endParaRPr lang="en-US" altLang="zh-CN" dirty="0">
              <a:solidFill>
                <a:srgbClr val="FF0000"/>
              </a:solidFill>
            </a:endParaRPr>
          </a:p>
          <a:p>
            <a:pPr>
              <a:lnSpc>
                <a:spcPct val="100000"/>
              </a:lnSpc>
              <a:buClr>
                <a:srgbClr val="00B050"/>
              </a:buClr>
            </a:pPr>
            <a:r>
              <a:rPr lang="en-US" altLang="zh-CN" dirty="0">
                <a:solidFill>
                  <a:srgbClr val="FF0000"/>
                </a:solidFill>
              </a:rPr>
              <a:t>2.3 </a:t>
            </a:r>
            <a:r>
              <a:rPr lang="zh-CN" altLang="en-US" dirty="0">
                <a:solidFill>
                  <a:srgbClr val="FF0000"/>
                </a:solidFill>
              </a:rPr>
              <a:t>时序差分方法 </a:t>
            </a:r>
            <a:r>
              <a:rPr lang="en-US" altLang="zh-CN" dirty="0">
                <a:solidFill>
                  <a:srgbClr val="FF0000"/>
                </a:solidFill>
              </a:rPr>
              <a:t>(</a:t>
            </a:r>
            <a:r>
              <a:rPr lang="zh-CN" altLang="en-US" dirty="0">
                <a:solidFill>
                  <a:srgbClr val="FF0000"/>
                </a:solidFill>
              </a:rPr>
              <a:t>重点理解区别联系</a:t>
            </a:r>
            <a:r>
              <a:rPr lang="en-US" altLang="zh-CN" dirty="0">
                <a:solidFill>
                  <a:srgbClr val="FF0000"/>
                </a:solidFill>
              </a:rPr>
              <a:t>)</a:t>
            </a:r>
          </a:p>
          <a:p>
            <a:pPr marL="0" indent="0">
              <a:buClr>
                <a:srgbClr val="00B050"/>
              </a:buClr>
              <a:buNone/>
            </a:pPr>
            <a:endParaRPr lang="en-US" altLang="zh-CN" dirty="0">
              <a:solidFill>
                <a:srgbClr val="FF0000"/>
              </a:solidFill>
            </a:endParaRPr>
          </a:p>
          <a:p>
            <a:pPr>
              <a:buClr>
                <a:srgbClr val="00B050"/>
              </a:buClr>
            </a:pPr>
            <a:endParaRPr lang="en-US" altLang="zh-CN" dirty="0">
              <a:solidFill>
                <a:srgbClr val="FF0000"/>
              </a:solidFill>
            </a:endParaRPr>
          </a:p>
        </p:txBody>
      </p:sp>
    </p:spTree>
    <p:extLst>
      <p:ext uri="{BB962C8B-B14F-4D97-AF65-F5344CB8AC3E}">
        <p14:creationId xmlns:p14="http://schemas.microsoft.com/office/powerpoint/2010/main" val="346769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第二章 </a:t>
            </a:r>
            <a:r>
              <a:rPr lang="en-US" altLang="zh-CN" dirty="0"/>
              <a:t>– </a:t>
            </a:r>
            <a:r>
              <a:rPr lang="zh-CN" altLang="en-US" dirty="0"/>
              <a:t>内容提要</a:t>
            </a:r>
            <a:endParaRPr lang="zh-CN" altLang="en-US" dirty="0">
              <a:latin typeface="+mj-lt"/>
              <a:ea typeface="+mj-ea"/>
            </a:endParaRPr>
          </a:p>
        </p:txBody>
      </p:sp>
      <p:sp>
        <p:nvSpPr>
          <p:cNvPr id="3" name="内容占位符 2"/>
          <p:cNvSpPr>
            <a:spLocks noGrp="1"/>
          </p:cNvSpPr>
          <p:nvPr>
            <p:ph sz="quarter" idx="1"/>
          </p:nvPr>
        </p:nvSpPr>
        <p:spPr/>
        <p:txBody>
          <a:bodyPr>
            <a:normAutofit/>
          </a:bodyPr>
          <a:lstStyle/>
          <a:p>
            <a:pPr>
              <a:buClr>
                <a:srgbClr val="00B050"/>
              </a:buClr>
            </a:pPr>
            <a:endParaRPr lang="en-US" altLang="zh-CN" dirty="0">
              <a:solidFill>
                <a:srgbClr val="FF0000"/>
              </a:solidFill>
            </a:endParaRPr>
          </a:p>
          <a:p>
            <a:pPr>
              <a:lnSpc>
                <a:spcPct val="100000"/>
              </a:lnSpc>
              <a:buClr>
                <a:srgbClr val="00B050"/>
              </a:buClr>
            </a:pPr>
            <a:r>
              <a:rPr lang="en-US" altLang="zh-CN" b="1" u="sng" dirty="0">
                <a:solidFill>
                  <a:srgbClr val="FF0000"/>
                </a:solidFill>
              </a:rPr>
              <a:t>2.1 </a:t>
            </a:r>
            <a:r>
              <a:rPr lang="zh-CN" altLang="en-US" b="1" u="sng" dirty="0">
                <a:solidFill>
                  <a:srgbClr val="FF0000"/>
                </a:solidFill>
              </a:rPr>
              <a:t>动态规划算法</a:t>
            </a:r>
          </a:p>
          <a:p>
            <a:pPr>
              <a:lnSpc>
                <a:spcPct val="100000"/>
              </a:lnSpc>
              <a:buClr>
                <a:srgbClr val="00B050"/>
              </a:buClr>
            </a:pPr>
            <a:endParaRPr lang="zh-CN" altLang="en-US" dirty="0">
              <a:solidFill>
                <a:srgbClr val="FF0000"/>
              </a:solidFill>
            </a:endParaRPr>
          </a:p>
          <a:p>
            <a:pPr>
              <a:lnSpc>
                <a:spcPct val="100000"/>
              </a:lnSpc>
              <a:buClr>
                <a:srgbClr val="00B050"/>
              </a:buClr>
            </a:pPr>
            <a:r>
              <a:rPr lang="en-US" altLang="zh-CN" dirty="0">
                <a:solidFill>
                  <a:srgbClr val="FF5050"/>
                </a:solidFill>
              </a:rPr>
              <a:t>2.2 </a:t>
            </a:r>
            <a:r>
              <a:rPr lang="zh-CN" altLang="en-US" dirty="0">
                <a:solidFill>
                  <a:srgbClr val="FF5050"/>
                </a:solidFill>
              </a:rPr>
              <a:t>蒙特卡罗方法</a:t>
            </a:r>
            <a:endParaRPr lang="en-US" altLang="zh-CN" dirty="0">
              <a:solidFill>
                <a:srgbClr val="FF5050"/>
              </a:solidFill>
            </a:endParaRPr>
          </a:p>
          <a:p>
            <a:pPr>
              <a:lnSpc>
                <a:spcPct val="100000"/>
              </a:lnSpc>
              <a:buClr>
                <a:srgbClr val="00B050"/>
              </a:buClr>
            </a:pPr>
            <a:endParaRPr lang="en-US" altLang="zh-CN" dirty="0">
              <a:solidFill>
                <a:srgbClr val="FF5050"/>
              </a:solidFill>
            </a:endParaRPr>
          </a:p>
          <a:p>
            <a:pPr>
              <a:lnSpc>
                <a:spcPct val="100000"/>
              </a:lnSpc>
              <a:buClr>
                <a:srgbClr val="00B050"/>
              </a:buClr>
            </a:pPr>
            <a:r>
              <a:rPr lang="en-US" altLang="zh-CN" dirty="0">
                <a:solidFill>
                  <a:srgbClr val="FF5050"/>
                </a:solidFill>
              </a:rPr>
              <a:t>2.3 </a:t>
            </a:r>
            <a:r>
              <a:rPr lang="zh-CN" altLang="en-US" dirty="0">
                <a:solidFill>
                  <a:srgbClr val="FF5050"/>
                </a:solidFill>
              </a:rPr>
              <a:t>时序差分方法</a:t>
            </a:r>
            <a:endParaRPr lang="en-US" altLang="zh-CN" dirty="0">
              <a:solidFill>
                <a:srgbClr val="FF5050"/>
              </a:solidFill>
            </a:endParaRPr>
          </a:p>
          <a:p>
            <a:pPr marL="0" indent="0">
              <a:buClr>
                <a:srgbClr val="00B050"/>
              </a:buClr>
              <a:buNone/>
            </a:pPr>
            <a:endParaRPr lang="en-US" altLang="zh-CN" dirty="0">
              <a:solidFill>
                <a:srgbClr val="FF0000"/>
              </a:solidFill>
            </a:endParaRPr>
          </a:p>
          <a:p>
            <a:pPr>
              <a:buClr>
                <a:srgbClr val="00B050"/>
              </a:buClr>
            </a:pPr>
            <a:endParaRPr lang="en-US" altLang="zh-CN" dirty="0">
              <a:solidFill>
                <a:srgbClr val="FF0000"/>
              </a:solidFill>
            </a:endParaRPr>
          </a:p>
        </p:txBody>
      </p:sp>
    </p:spTree>
    <p:extLst>
      <p:ext uri="{BB962C8B-B14F-4D97-AF65-F5344CB8AC3E}">
        <p14:creationId xmlns:p14="http://schemas.microsoft.com/office/powerpoint/2010/main" val="197100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2.1 </a:t>
            </a:r>
            <a:r>
              <a:rPr lang="zh-CN" altLang="en-US" dirty="0"/>
              <a:t>动态规划算法</a:t>
            </a:r>
          </a:p>
        </p:txBody>
      </p:sp>
      <p:sp>
        <p:nvSpPr>
          <p:cNvPr id="3" name="内容占位符 2"/>
          <p:cNvSpPr>
            <a:spLocks noGrp="1"/>
          </p:cNvSpPr>
          <p:nvPr>
            <p:ph sz="quarter" idx="1"/>
          </p:nvPr>
        </p:nvSpPr>
        <p:spPr/>
        <p:txBody>
          <a:bodyPr/>
          <a:lstStyle/>
          <a:p>
            <a:r>
              <a:rPr lang="zh-CN" altLang="en-US" dirty="0">
                <a:solidFill>
                  <a:srgbClr val="FF0000"/>
                </a:solidFill>
              </a:rPr>
              <a:t>动态规划求解思路 </a:t>
            </a:r>
            <a:r>
              <a:rPr lang="en-US" altLang="zh-CN" dirty="0">
                <a:solidFill>
                  <a:srgbClr val="FF0000"/>
                </a:solidFill>
              </a:rPr>
              <a:t>(</a:t>
            </a:r>
            <a:r>
              <a:rPr lang="zh-CN" altLang="en-US" dirty="0">
                <a:solidFill>
                  <a:srgbClr val="FF0000"/>
                </a:solidFill>
              </a:rPr>
              <a:t>重点理解内容</a:t>
            </a:r>
            <a:r>
              <a:rPr lang="en-US" altLang="zh-CN" dirty="0">
                <a:solidFill>
                  <a:srgbClr val="FF0000"/>
                </a:solidFill>
              </a:rPr>
              <a:t>)</a:t>
            </a:r>
          </a:p>
          <a:p>
            <a:endParaRPr lang="en-US" altLang="zh-CN" dirty="0">
              <a:solidFill>
                <a:srgbClr val="FF0000"/>
              </a:solidFill>
            </a:endParaRPr>
          </a:p>
          <a:p>
            <a:r>
              <a:rPr lang="zh-CN" altLang="en-US" dirty="0">
                <a:solidFill>
                  <a:srgbClr val="FF0000"/>
                </a:solidFill>
              </a:rPr>
              <a:t>策略评估和策略控制的概念</a:t>
            </a:r>
          </a:p>
          <a:p>
            <a:endParaRPr lang="zh-CN" altLang="en-US" dirty="0">
              <a:solidFill>
                <a:srgbClr val="FF0000"/>
              </a:solidFill>
            </a:endParaRPr>
          </a:p>
          <a:p>
            <a:r>
              <a:rPr lang="zh-CN" altLang="en-US" dirty="0">
                <a:solidFill>
                  <a:srgbClr val="FF0000"/>
                </a:solidFill>
              </a:rPr>
              <a:t>动态规划迭代求解策略评估</a:t>
            </a:r>
            <a:r>
              <a:rPr lang="en-US" altLang="zh-CN" dirty="0">
                <a:solidFill>
                  <a:srgbClr val="FF0000"/>
                </a:solidFill>
              </a:rPr>
              <a:t>(</a:t>
            </a:r>
            <a:r>
              <a:rPr lang="zh-CN" altLang="en-US" dirty="0">
                <a:solidFill>
                  <a:srgbClr val="FF0000"/>
                </a:solidFill>
              </a:rPr>
              <a:t>重点理解内容</a:t>
            </a:r>
            <a:r>
              <a:rPr lang="en-US" altLang="zh-CN" dirty="0">
                <a:solidFill>
                  <a:srgbClr val="FF0000"/>
                </a:solidFill>
              </a:rPr>
              <a:t>)</a:t>
            </a:r>
            <a:r>
              <a:rPr lang="zh-CN" altLang="en-US" dirty="0">
                <a:solidFill>
                  <a:srgbClr val="FF0000"/>
                </a:solidFill>
              </a:rPr>
              <a:t> </a:t>
            </a:r>
            <a:endParaRPr lang="en-US" altLang="zh-CN" dirty="0">
              <a:solidFill>
                <a:srgbClr val="FF0000"/>
              </a:solidFill>
            </a:endParaRPr>
          </a:p>
          <a:p>
            <a:endParaRPr lang="en-US" altLang="zh-CN" dirty="0">
              <a:solidFill>
                <a:srgbClr val="FF0000"/>
              </a:solidFill>
            </a:endParaRPr>
          </a:p>
          <a:p>
            <a:r>
              <a:rPr lang="zh-CN" altLang="en-US" dirty="0">
                <a:solidFill>
                  <a:srgbClr val="FF0000"/>
                </a:solidFill>
              </a:rPr>
              <a:t>策略改进定理和最优策略</a:t>
            </a:r>
          </a:p>
          <a:p>
            <a:endParaRPr lang="zh-CN" altLang="en-US"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zh-CN" altLang="en-US"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zh-CN" altLang="en-US" dirty="0">
              <a:solidFill>
                <a:srgbClr val="FF0000"/>
              </a:solidFill>
            </a:endParaRPr>
          </a:p>
        </p:txBody>
      </p:sp>
    </p:spTree>
    <p:extLst>
      <p:ext uri="{BB962C8B-B14F-4D97-AF65-F5344CB8AC3E}">
        <p14:creationId xmlns:p14="http://schemas.microsoft.com/office/powerpoint/2010/main" val="3995131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EB990-B9E9-4BFA-BDF1-8CC275C4A82D}"/>
              </a:ext>
            </a:extLst>
          </p:cNvPr>
          <p:cNvSpPr>
            <a:spLocks noGrp="1"/>
          </p:cNvSpPr>
          <p:nvPr>
            <p:ph type="title"/>
          </p:nvPr>
        </p:nvSpPr>
        <p:spPr/>
        <p:txBody>
          <a:bodyPr>
            <a:normAutofit/>
          </a:bodyPr>
          <a:lstStyle/>
          <a:p>
            <a:r>
              <a:rPr lang="en-US" altLang="zh-CN" dirty="0">
                <a:latin typeface="+mn-ea"/>
                <a:ea typeface="+mn-ea"/>
              </a:rPr>
              <a:t>2.1.1 </a:t>
            </a:r>
            <a:r>
              <a:rPr lang="zh-CN" altLang="en-US" dirty="0">
                <a:latin typeface="+mn-ea"/>
                <a:ea typeface="+mn-ea"/>
              </a:rPr>
              <a:t>动态规划</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1B36D46-5AF4-4350-8AFB-192EA06A1559}"/>
                  </a:ext>
                </a:extLst>
              </p:cNvPr>
              <p:cNvSpPr/>
              <p:nvPr/>
            </p:nvSpPr>
            <p:spPr>
              <a:xfrm>
                <a:off x="1306283" y="4604217"/>
                <a:ext cx="5378985" cy="7736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panose="02040503050406030204" pitchFamily="18" charset="0"/>
                            </a:rPr>
                            <m:t>𝒗</m:t>
                          </m:r>
                        </m:e>
                        <m:sub>
                          <m:r>
                            <a:rPr lang="zh-CN" altLang="en-US" b="1" i="1">
                              <a:solidFill>
                                <a:srgbClr val="00B0F0"/>
                              </a:solidFill>
                              <a:latin typeface="Cambria Math" panose="02040503050406030204" pitchFamily="18" charset="0"/>
                            </a:rPr>
                            <m:t>𝝅</m:t>
                          </m:r>
                        </m:sub>
                      </m:sSub>
                      <m:r>
                        <a:rPr lang="zh-CN" altLang="en-US" b="1">
                          <a:latin typeface="Cambria Math" panose="02040503050406030204" pitchFamily="18" charset="0"/>
                        </a:rPr>
                        <m:t>(</m:t>
                      </m:r>
                      <m:r>
                        <a:rPr lang="zh-CN" altLang="en-US" b="1" i="1">
                          <a:solidFill>
                            <a:srgbClr val="A24744"/>
                          </a:solidFill>
                          <a:latin typeface="Cambria Math" panose="02040503050406030204" pitchFamily="18" charset="0"/>
                        </a:rPr>
                        <m:t>𝒔</m:t>
                      </m:r>
                      <m:r>
                        <a:rPr lang="zh-CN" altLang="en-US" b="1">
                          <a:latin typeface="Cambria Math" panose="02040503050406030204" pitchFamily="18" charset="0"/>
                        </a:rPr>
                        <m:t>)=</m:t>
                      </m:r>
                      <m:nary>
                        <m:naryPr>
                          <m:chr m:val="∑"/>
                          <m:limLoc m:val="undOvr"/>
                          <m:grow m:val="on"/>
                          <m:supHide m:val="on"/>
                          <m:ctrlPr>
                            <a:rPr lang="zh-CN" altLang="en-US" b="1" i="1">
                              <a:latin typeface="Cambria Math" panose="02040503050406030204" pitchFamily="18" charset="0"/>
                            </a:rPr>
                          </m:ctrlPr>
                        </m:naryPr>
                        <m:sub>
                          <m:r>
                            <a:rPr lang="zh-CN" altLang="en-US" b="1" i="1">
                              <a:latin typeface="Cambria Math" panose="02040503050406030204" pitchFamily="18" charset="0"/>
                            </a:rPr>
                            <m:t>𝒂</m:t>
                          </m:r>
                        </m:sub>
                        <m:sup/>
                        <m:e>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𝝅</m:t>
                              </m:r>
                              <m:r>
                                <a:rPr lang="zh-CN" altLang="en-US" b="1">
                                  <a:latin typeface="Cambria Math" panose="02040503050406030204" pitchFamily="18" charset="0"/>
                                </a:rPr>
                                <m:t>(</m:t>
                              </m:r>
                              <m:r>
                                <a:rPr lang="zh-CN" altLang="en-US" b="1" i="1">
                                  <a:latin typeface="Cambria Math" panose="02040503050406030204" pitchFamily="18" charset="0"/>
                                </a:rPr>
                                <m:t>𝒂</m:t>
                              </m:r>
                              <m:r>
                                <a:rPr lang="zh-CN" altLang="en-US" b="1">
                                  <a:latin typeface="Cambria Math" panose="02040503050406030204" pitchFamily="18" charset="0"/>
                                </a:rPr>
                                <m:t>|</m:t>
                              </m:r>
                              <m:r>
                                <a:rPr lang="zh-CN" altLang="en-US" b="1" i="1">
                                  <a:latin typeface="Cambria Math" panose="02040503050406030204" pitchFamily="18" charset="0"/>
                                </a:rPr>
                                <m:t>𝒔</m:t>
                              </m:r>
                            </m:e>
                          </m:d>
                          <m:r>
                            <a:rPr lang="en-US" altLang="zh-CN" b="1" i="1">
                              <a:latin typeface="Cambria Math" panose="02040503050406030204" pitchFamily="18" charset="0"/>
                            </a:rPr>
                            <m:t>  </m:t>
                          </m:r>
                        </m:e>
                      </m:nary>
                      <m:nary>
                        <m:naryPr>
                          <m:chr m:val="∑"/>
                          <m:limLoc m:val="undOvr"/>
                          <m:grow m:val="on"/>
                          <m:supHide m:val="on"/>
                          <m:ctrlPr>
                            <a:rPr lang="zh-CN" altLang="en-US" b="1" i="1">
                              <a:latin typeface="Cambria Math" panose="02040503050406030204" pitchFamily="18" charset="0"/>
                            </a:rPr>
                          </m:ctrlPr>
                        </m:naryPr>
                        <m:sub>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𝒔</m:t>
                              </m:r>
                            </m:e>
                            <m:sup>
                              <m:r>
                                <a:rPr lang="zh-CN" altLang="en-US" b="1">
                                  <a:latin typeface="Cambria Math" panose="02040503050406030204" pitchFamily="18" charset="0"/>
                                </a:rPr>
                                <m:t>′</m:t>
                              </m:r>
                            </m:sup>
                          </m:sSup>
                        </m:sub>
                        <m:sup/>
                        <m:e>
                          <m:r>
                            <a:rPr lang="en-US" altLang="zh-CN" b="1" i="1">
                              <a:solidFill>
                                <a:schemeClr val="bg1"/>
                              </a:solidFill>
                              <a:latin typeface="Cambria Math" panose="02040503050406030204" pitchFamily="18" charset="0"/>
                            </a:rPr>
                            <m:t>{</m:t>
                          </m:r>
                        </m:e>
                      </m:nary>
                      <m:nary>
                        <m:naryPr>
                          <m:chr m:val="∑"/>
                          <m:limLoc m:val="undOvr"/>
                          <m:grow m:val="on"/>
                          <m:supHide m:val="on"/>
                          <m:ctrlPr>
                            <a:rPr lang="zh-CN" altLang="en-US" b="1" i="1">
                              <a:latin typeface="Cambria Math" panose="02040503050406030204" pitchFamily="18" charset="0"/>
                            </a:rPr>
                          </m:ctrlPr>
                        </m:naryPr>
                        <m:sub>
                          <m:r>
                            <a:rPr lang="zh-CN" altLang="en-US" b="1" i="1">
                              <a:latin typeface="Cambria Math" panose="02040503050406030204" pitchFamily="18" charset="0"/>
                            </a:rPr>
                            <m:t>𝒓</m:t>
                          </m:r>
                        </m:sub>
                        <m:sup/>
                        <m:e>
                          <m:d>
                            <m:dPr>
                              <m:begChr m:val=""/>
                              <m:endChr m:val="]"/>
                              <m:ctrlPr>
                                <a:rPr lang="zh-CN" altLang="en-US" b="1" i="1">
                                  <a:latin typeface="Cambria Math" panose="02040503050406030204" pitchFamily="18" charset="0"/>
                                </a:rPr>
                              </m:ctrlPr>
                            </m:dPr>
                            <m:e>
                              <m:r>
                                <a:rPr lang="zh-CN" altLang="en-US" b="1" i="1">
                                  <a:latin typeface="Cambria Math" panose="02040503050406030204" pitchFamily="18" charset="0"/>
                                </a:rPr>
                                <m:t>𝒑</m:t>
                              </m:r>
                              <m:r>
                                <a:rPr lang="zh-CN" altLang="en-US" b="1">
                                  <a:latin typeface="Cambria Math" panose="02040503050406030204" pitchFamily="18" charset="0"/>
                                </a:rPr>
                                <m:t>(</m:t>
                              </m:r>
                              <m:sSup>
                                <m:sSupPr>
                                  <m:ctrlPr>
                                    <a:rPr lang="zh-CN" altLang="en-US" b="1" i="1">
                                      <a:latin typeface="Cambria Math" panose="02040503050406030204" pitchFamily="18" charset="0"/>
                                    </a:rPr>
                                  </m:ctrlPr>
                                </m:sSupPr>
                                <m:e>
                                  <m:r>
                                    <a:rPr lang="zh-CN" altLang="en-US" b="1" i="1">
                                      <a:latin typeface="Cambria Math" panose="02040503050406030204" pitchFamily="18" charset="0"/>
                                    </a:rPr>
                                    <m:t>𝒔</m:t>
                                  </m:r>
                                </m:e>
                                <m:sup>
                                  <m:r>
                                    <a:rPr lang="zh-CN" altLang="en-US" b="1">
                                      <a:latin typeface="Cambria Math" panose="02040503050406030204" pitchFamily="18" charset="0"/>
                                    </a:rPr>
                                    <m:t>′</m:t>
                                  </m:r>
                                </m:sup>
                              </m:sSup>
                              <m:r>
                                <a:rPr lang="zh-CN" altLang="en-US" b="1">
                                  <a:latin typeface="Cambria Math" panose="02040503050406030204" pitchFamily="18" charset="0"/>
                                </a:rPr>
                                <m:t>,</m:t>
                              </m:r>
                              <m:r>
                                <a:rPr lang="zh-CN" altLang="en-US" b="1" i="1">
                                  <a:latin typeface="Cambria Math" panose="02040503050406030204" pitchFamily="18" charset="0"/>
                                </a:rPr>
                                <m:t>𝒓</m:t>
                              </m:r>
                              <m:r>
                                <a:rPr lang="zh-CN" altLang="en-US" b="1">
                                  <a:latin typeface="Cambria Math" panose="02040503050406030204" pitchFamily="18" charset="0"/>
                                </a:rPr>
                                <m:t>|</m:t>
                              </m:r>
                              <m:r>
                                <a:rPr lang="zh-CN" altLang="en-US" b="1" i="1">
                                  <a:latin typeface="Cambria Math" panose="02040503050406030204" pitchFamily="18" charset="0"/>
                                </a:rPr>
                                <m:t>𝒔</m:t>
                              </m:r>
                              <m:r>
                                <a:rPr lang="zh-CN" altLang="en-US" b="1">
                                  <a:latin typeface="Cambria Math" panose="02040503050406030204" pitchFamily="18" charset="0"/>
                                </a:rPr>
                                <m:t>,</m:t>
                              </m:r>
                              <m:r>
                                <a:rPr lang="zh-CN" altLang="en-US" b="1" i="1">
                                  <a:latin typeface="Cambria Math" panose="02040503050406030204" pitchFamily="18" charset="0"/>
                                </a:rPr>
                                <m:t>𝒂</m:t>
                              </m:r>
                              <m:r>
                                <a:rPr lang="zh-CN" altLang="en-US" b="1">
                                  <a:latin typeface="Cambria Math" panose="02040503050406030204" pitchFamily="18" charset="0"/>
                                </a:rPr>
                                <m:t>)[</m:t>
                              </m:r>
                              <m:r>
                                <a:rPr lang="zh-CN" altLang="en-US" b="1" i="1">
                                  <a:latin typeface="Cambria Math" panose="02040503050406030204" pitchFamily="18" charset="0"/>
                                </a:rPr>
                                <m:t>𝒓</m:t>
                              </m:r>
                              <m:r>
                                <a:rPr lang="zh-CN" altLang="en-US" b="1">
                                  <a:latin typeface="Cambria Math" panose="02040503050406030204" pitchFamily="18" charset="0"/>
                                </a:rPr>
                                <m:t>+</m:t>
                              </m:r>
                              <m:r>
                                <a:rPr lang="zh-CN" altLang="en-US" b="1" i="1">
                                  <a:latin typeface="Cambria Math" panose="02040503050406030204" pitchFamily="18" charset="0"/>
                                </a:rPr>
                                <m:t>𝜸</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𝒗</m:t>
                                  </m:r>
                                </m:e>
                                <m:sub>
                                  <m:r>
                                    <a:rPr lang="zh-CN" altLang="en-US" b="1" i="1">
                                      <a:solidFill>
                                        <a:srgbClr val="FF0000"/>
                                      </a:solidFill>
                                      <a:latin typeface="Cambria Math" panose="02040503050406030204" pitchFamily="18" charset="0"/>
                                    </a:rPr>
                                    <m:t>𝝅</m:t>
                                  </m:r>
                                </m:sub>
                              </m:sSub>
                              <m:r>
                                <a:rPr lang="zh-CN" altLang="en-US" b="1">
                                  <a:solidFill>
                                    <a:srgbClr val="FF0000"/>
                                  </a:solidFill>
                                  <a:latin typeface="Cambria Math" panose="02040503050406030204" pitchFamily="18" charset="0"/>
                                </a:rPr>
                                <m:t>(</m:t>
                              </m:r>
                              <m:sSup>
                                <m:sSupPr>
                                  <m:ctrlPr>
                                    <a:rPr lang="zh-CN" altLang="en-US" b="1" i="1">
                                      <a:solidFill>
                                        <a:srgbClr val="FF0000"/>
                                      </a:solidFill>
                                      <a:latin typeface="Cambria Math" panose="02040503050406030204" pitchFamily="18" charset="0"/>
                                    </a:rPr>
                                  </m:ctrlPr>
                                </m:sSupPr>
                                <m:e>
                                  <m:r>
                                    <a:rPr lang="zh-CN" altLang="en-US" b="1" i="1">
                                      <a:solidFill>
                                        <a:srgbClr val="FF0000"/>
                                      </a:solidFill>
                                      <a:latin typeface="Cambria Math" panose="02040503050406030204" pitchFamily="18" charset="0"/>
                                    </a:rPr>
                                    <m:t>𝒔</m:t>
                                  </m:r>
                                </m:e>
                                <m:sup>
                                  <m:r>
                                    <a:rPr lang="zh-CN" altLang="en-US" b="1">
                                      <a:solidFill>
                                        <a:srgbClr val="FF0000"/>
                                      </a:solidFill>
                                      <a:latin typeface="Cambria Math" panose="02040503050406030204" pitchFamily="18" charset="0"/>
                                    </a:rPr>
                                    <m:t>′</m:t>
                                  </m:r>
                                </m:sup>
                              </m:sSup>
                              <m:r>
                                <a:rPr lang="zh-CN" altLang="en-US" b="1">
                                  <a:solidFill>
                                    <a:srgbClr val="FF0000"/>
                                  </a:solidFill>
                                  <a:latin typeface="Cambria Math" panose="02040503050406030204" pitchFamily="18" charset="0"/>
                                </a:rPr>
                                <m:t>)</m:t>
                              </m:r>
                            </m:e>
                          </m:d>
                        </m:e>
                      </m:nary>
                    </m:oMath>
                  </m:oMathPara>
                </a14:m>
                <a:endParaRPr lang="zh-CN" altLang="en-US" b="1" dirty="0"/>
              </a:p>
            </p:txBody>
          </p:sp>
        </mc:Choice>
        <mc:Fallback xmlns="">
          <p:sp>
            <p:nvSpPr>
              <p:cNvPr id="5" name="矩形 4">
                <a:extLst>
                  <a:ext uri="{FF2B5EF4-FFF2-40B4-BE49-F238E27FC236}">
                    <a16:creationId xmlns:a16="http://schemas.microsoft.com/office/drawing/2014/main" id="{71B36D46-5AF4-4350-8AFB-192EA06A1559}"/>
                  </a:ext>
                </a:extLst>
              </p:cNvPr>
              <p:cNvSpPr>
                <a:spLocks noRot="1" noChangeAspect="1" noMove="1" noResize="1" noEditPoints="1" noAdjustHandles="1" noChangeArrowheads="1" noChangeShapeType="1" noTextEdit="1"/>
              </p:cNvSpPr>
              <p:nvPr/>
            </p:nvSpPr>
            <p:spPr>
              <a:xfrm>
                <a:off x="1306283" y="4604217"/>
                <a:ext cx="5378985" cy="773610"/>
              </a:xfrm>
              <a:prstGeom prst="rect">
                <a:avLst/>
              </a:prstGeom>
              <a:blipFill>
                <a:blip r:embed="rId3"/>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793D1349-F631-440C-BE1B-22CAF3333E6C}"/>
              </a:ext>
            </a:extLst>
          </p:cNvPr>
          <p:cNvSpPr/>
          <p:nvPr/>
        </p:nvSpPr>
        <p:spPr>
          <a:xfrm>
            <a:off x="8634184" y="1200142"/>
            <a:ext cx="3148070" cy="75054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00" b="1" dirty="0">
                <a:solidFill>
                  <a:srgbClr val="FF0000"/>
                </a:solidFill>
              </a:rPr>
              <a:t>例：斐波那契数列</a:t>
            </a:r>
          </a:p>
        </p:txBody>
      </p:sp>
      <p:sp>
        <p:nvSpPr>
          <p:cNvPr id="10" name="矩形 9">
            <a:extLst>
              <a:ext uri="{FF2B5EF4-FFF2-40B4-BE49-F238E27FC236}">
                <a16:creationId xmlns:a16="http://schemas.microsoft.com/office/drawing/2014/main" id="{74AA88BD-9184-431B-9771-E34972DD66A8}"/>
              </a:ext>
            </a:extLst>
          </p:cNvPr>
          <p:cNvSpPr/>
          <p:nvPr/>
        </p:nvSpPr>
        <p:spPr>
          <a:xfrm>
            <a:off x="1427151" y="5502722"/>
            <a:ext cx="3148070" cy="750542"/>
          </a:xfrm>
          <a:prstGeom prst="rect">
            <a:avLst/>
          </a:pr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00" b="1" dirty="0">
                <a:solidFill>
                  <a:srgbClr val="00B0F0"/>
                </a:solidFill>
              </a:rPr>
              <a:t>动态规划</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9A24BA28-740A-41B8-9016-54EF3B81B42F}"/>
                  </a:ext>
                </a:extLst>
              </p:cNvPr>
              <p:cNvSpPr/>
              <p:nvPr/>
            </p:nvSpPr>
            <p:spPr>
              <a:xfrm>
                <a:off x="8809121" y="1983566"/>
                <a:ext cx="3129740" cy="646331"/>
              </a:xfrm>
              <a:prstGeom prst="rect">
                <a:avLst/>
              </a:prstGeom>
            </p:spPr>
            <p:txBody>
              <a:bodyPr wrap="square">
                <a:spAutoFit/>
              </a:bodyPr>
              <a:lstStyle/>
              <a:p>
                <a14:m>
                  <m:oMath xmlns:m="http://schemas.openxmlformats.org/officeDocument/2006/math">
                    <m:r>
                      <a:rPr lang="en-US" altLang="zh-CN" b="1" i="1">
                        <a:latin typeface="Cambria Math" panose="02040503050406030204" pitchFamily="18" charset="0"/>
                      </a:rPr>
                      <m:t>𝑭</m:t>
                    </m:r>
                    <m:r>
                      <a:rPr lang="zh-CN" altLang="en-US" b="1">
                        <a:latin typeface="Cambria Math" panose="02040503050406030204" pitchFamily="18" charset="0"/>
                      </a:rPr>
                      <m:t>(</m:t>
                    </m:r>
                    <m:r>
                      <a:rPr lang="en-US" altLang="zh-CN" b="1" i="1">
                        <a:solidFill>
                          <a:srgbClr val="A24744"/>
                        </a:solidFill>
                        <a:latin typeface="Cambria Math" panose="02040503050406030204" pitchFamily="18" charset="0"/>
                      </a:rPr>
                      <m:t>𝒏</m:t>
                    </m:r>
                    <m:r>
                      <a:rPr lang="zh-CN" altLang="en-US" b="1">
                        <a:latin typeface="Cambria Math" panose="02040503050406030204" pitchFamily="18" charset="0"/>
                      </a:rPr>
                      <m:t>)=</m:t>
                    </m:r>
                  </m:oMath>
                </a14:m>
                <a:r>
                  <a:rPr lang="zh-CN" altLang="en-US" dirty="0"/>
                  <a:t> </a:t>
                </a:r>
                <a14:m>
                  <m:oMath xmlns:m="http://schemas.openxmlformats.org/officeDocument/2006/math">
                    <m:r>
                      <a:rPr lang="en-US" altLang="zh-CN" b="1" i="1">
                        <a:latin typeface="Cambria Math" panose="02040503050406030204" pitchFamily="18" charset="0"/>
                      </a:rPr>
                      <m:t>𝑭</m:t>
                    </m:r>
                    <m:d>
                      <m:dPr>
                        <m:ctrlPr>
                          <a:rPr lang="zh-CN" altLang="en-US" b="1" i="1">
                            <a:solidFill>
                              <a:srgbClr val="FF0000"/>
                            </a:solidFill>
                            <a:latin typeface="Cambria Math" panose="02040503050406030204" pitchFamily="18" charset="0"/>
                          </a:rPr>
                        </m:ctrlPr>
                      </m:dPr>
                      <m:e>
                        <m:r>
                          <a:rPr lang="en-US" altLang="zh-CN" b="1" i="1">
                            <a:solidFill>
                              <a:srgbClr val="FF0000"/>
                            </a:solidFill>
                            <a:latin typeface="Cambria Math" panose="02040503050406030204" pitchFamily="18" charset="0"/>
                          </a:rPr>
                          <m:t>𝒏</m:t>
                        </m:r>
                        <m:r>
                          <a:rPr lang="en-US" altLang="zh-CN" b="1">
                            <a:solidFill>
                              <a:srgbClr val="FF0000"/>
                            </a:solidFill>
                            <a:latin typeface="Cambria Math" panose="02040503050406030204" pitchFamily="18" charset="0"/>
                          </a:rPr>
                          <m:t>−</m:t>
                        </m:r>
                        <m:r>
                          <a:rPr lang="en-US" altLang="zh-CN" b="1">
                            <a:solidFill>
                              <a:srgbClr val="FF0000"/>
                            </a:solidFill>
                            <a:latin typeface="Cambria Math" panose="02040503050406030204" pitchFamily="18" charset="0"/>
                          </a:rPr>
                          <m:t>𝟏</m:t>
                        </m:r>
                      </m:e>
                    </m:d>
                    <m:r>
                      <a:rPr lang="en-US" altLang="zh-CN" b="1">
                        <a:latin typeface="Cambria Math" panose="02040503050406030204" pitchFamily="18" charset="0"/>
                      </a:rPr>
                      <m:t>+</m:t>
                    </m:r>
                    <m:r>
                      <a:rPr lang="en-US" altLang="zh-CN" b="1" i="1">
                        <a:latin typeface="Cambria Math" panose="02040503050406030204" pitchFamily="18" charset="0"/>
                      </a:rPr>
                      <m:t>𝑭</m:t>
                    </m:r>
                    <m:r>
                      <a:rPr lang="zh-CN" altLang="en-US" b="1">
                        <a:latin typeface="Cambria Math" panose="02040503050406030204" pitchFamily="18" charset="0"/>
                      </a:rPr>
                      <m:t>(</m:t>
                    </m:r>
                    <m:r>
                      <a:rPr lang="en-US" altLang="zh-CN" b="1" i="1">
                        <a:solidFill>
                          <a:srgbClr val="FF0000"/>
                        </a:solidFill>
                        <a:latin typeface="Cambria Math" panose="02040503050406030204" pitchFamily="18" charset="0"/>
                      </a:rPr>
                      <m:t>𝒏</m:t>
                    </m:r>
                    <m:r>
                      <a:rPr lang="en-US" altLang="zh-CN" b="1">
                        <a:solidFill>
                          <a:srgbClr val="FF0000"/>
                        </a:solidFill>
                        <a:latin typeface="Cambria Math" panose="02040503050406030204" pitchFamily="18" charset="0"/>
                      </a:rPr>
                      <m:t>−</m:t>
                    </m:r>
                    <m:r>
                      <a:rPr lang="en-US" altLang="zh-CN" b="1">
                        <a:solidFill>
                          <a:srgbClr val="FF0000"/>
                        </a:solidFill>
                        <a:latin typeface="Cambria Math" panose="02040503050406030204" pitchFamily="18" charset="0"/>
                      </a:rPr>
                      <m:t>𝟐</m:t>
                    </m:r>
                    <m:r>
                      <a:rPr lang="zh-CN" altLang="en-US" b="1">
                        <a:latin typeface="Cambria Math" panose="02040503050406030204" pitchFamily="18" charset="0"/>
                      </a:rPr>
                      <m:t>)</m:t>
                    </m:r>
                  </m:oMath>
                </a14:m>
                <a:endParaRPr lang="zh-CN" altLang="en-US" dirty="0"/>
              </a:p>
              <a:p>
                <a:endParaRPr lang="zh-CN" altLang="en-US" dirty="0"/>
              </a:p>
            </p:txBody>
          </p:sp>
        </mc:Choice>
        <mc:Fallback xmlns="">
          <p:sp>
            <p:nvSpPr>
              <p:cNvPr id="12" name="矩形 11">
                <a:extLst>
                  <a:ext uri="{FF2B5EF4-FFF2-40B4-BE49-F238E27FC236}">
                    <a16:creationId xmlns:a16="http://schemas.microsoft.com/office/drawing/2014/main" id="{9A24BA28-740A-41B8-9016-54EF3B81B42F}"/>
                  </a:ext>
                </a:extLst>
              </p:cNvPr>
              <p:cNvSpPr>
                <a:spLocks noRot="1" noChangeAspect="1" noMove="1" noResize="1" noEditPoints="1" noAdjustHandles="1" noChangeArrowheads="1" noChangeShapeType="1" noTextEdit="1"/>
              </p:cNvSpPr>
              <p:nvPr/>
            </p:nvSpPr>
            <p:spPr>
              <a:xfrm>
                <a:off x="8809121" y="1983566"/>
                <a:ext cx="3129740" cy="646331"/>
              </a:xfrm>
              <a:prstGeom prst="rect">
                <a:avLst/>
              </a:prstGeom>
              <a:blipFill>
                <a:blip r:embed="rId4"/>
                <a:stretch>
                  <a:fillRect/>
                </a:stretch>
              </a:blipFill>
            </p:spPr>
            <p:txBody>
              <a:bodyPr/>
              <a:lstStyle/>
              <a:p>
                <a:r>
                  <a:rPr lang="zh-CN" altLang="en-US">
                    <a:noFill/>
                  </a:rPr>
                  <a:t> </a:t>
                </a:r>
              </a:p>
            </p:txBody>
          </p:sp>
        </mc:Fallback>
      </mc:AlternateContent>
      <p:sp>
        <p:nvSpPr>
          <p:cNvPr id="13" name="矩形: 圆角 12">
            <a:extLst>
              <a:ext uri="{FF2B5EF4-FFF2-40B4-BE49-F238E27FC236}">
                <a16:creationId xmlns:a16="http://schemas.microsoft.com/office/drawing/2014/main" id="{568D846F-A679-4CD8-B318-B25B17AE2D20}"/>
              </a:ext>
            </a:extLst>
          </p:cNvPr>
          <p:cNvSpPr/>
          <p:nvPr/>
        </p:nvSpPr>
        <p:spPr>
          <a:xfrm>
            <a:off x="9260662" y="3029287"/>
            <a:ext cx="701873" cy="317768"/>
          </a:xfrm>
          <a:prstGeom prst="roundRect">
            <a:avLst/>
          </a:prstGeom>
          <a:solidFill>
            <a:srgbClr val="C6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F(5)</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15" name="矩形: 圆角 14">
            <a:extLst>
              <a:ext uri="{FF2B5EF4-FFF2-40B4-BE49-F238E27FC236}">
                <a16:creationId xmlns:a16="http://schemas.microsoft.com/office/drawing/2014/main" id="{36950A65-B64D-42BA-86A0-BC8948F5875F}"/>
              </a:ext>
            </a:extLst>
          </p:cNvPr>
          <p:cNvSpPr/>
          <p:nvPr/>
        </p:nvSpPr>
        <p:spPr>
          <a:xfrm>
            <a:off x="8740592" y="3576226"/>
            <a:ext cx="701873" cy="317768"/>
          </a:xfrm>
          <a:prstGeom prst="roundRect">
            <a:avLst/>
          </a:prstGeom>
          <a:solidFill>
            <a:srgbClr val="C6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F(4)</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16" name="矩形: 圆角 15">
            <a:extLst>
              <a:ext uri="{FF2B5EF4-FFF2-40B4-BE49-F238E27FC236}">
                <a16:creationId xmlns:a16="http://schemas.microsoft.com/office/drawing/2014/main" id="{91E98725-0932-48AC-B7A6-F31EDC6AE393}"/>
              </a:ext>
            </a:extLst>
          </p:cNvPr>
          <p:cNvSpPr/>
          <p:nvPr/>
        </p:nvSpPr>
        <p:spPr>
          <a:xfrm>
            <a:off x="8268161" y="4172658"/>
            <a:ext cx="701873" cy="317768"/>
          </a:xfrm>
          <a:prstGeom prst="roundRect">
            <a:avLst/>
          </a:prstGeom>
          <a:solidFill>
            <a:srgbClr val="C6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F(3)</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17" name="矩形: 圆角 16">
            <a:extLst>
              <a:ext uri="{FF2B5EF4-FFF2-40B4-BE49-F238E27FC236}">
                <a16:creationId xmlns:a16="http://schemas.microsoft.com/office/drawing/2014/main" id="{3C5910FE-A193-4A22-B90A-A57D5608AE93}"/>
              </a:ext>
            </a:extLst>
          </p:cNvPr>
          <p:cNvSpPr/>
          <p:nvPr/>
        </p:nvSpPr>
        <p:spPr>
          <a:xfrm>
            <a:off x="7802669" y="4697954"/>
            <a:ext cx="701873" cy="317768"/>
          </a:xfrm>
          <a:prstGeom prst="roundRect">
            <a:avLst/>
          </a:prstGeom>
          <a:solidFill>
            <a:srgbClr val="C6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F(2)</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18" name="矩形: 圆角 17">
            <a:extLst>
              <a:ext uri="{FF2B5EF4-FFF2-40B4-BE49-F238E27FC236}">
                <a16:creationId xmlns:a16="http://schemas.microsoft.com/office/drawing/2014/main" id="{9643FA90-5062-45D5-B5CF-0836D4909571}"/>
              </a:ext>
            </a:extLst>
          </p:cNvPr>
          <p:cNvSpPr/>
          <p:nvPr/>
        </p:nvSpPr>
        <p:spPr>
          <a:xfrm>
            <a:off x="7311177" y="5206892"/>
            <a:ext cx="701873" cy="317768"/>
          </a:xfrm>
          <a:prstGeom prst="roundRect">
            <a:avLst/>
          </a:prstGeom>
          <a:solidFill>
            <a:srgbClr val="C6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F(1)</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19" name="矩形: 圆角 18">
            <a:extLst>
              <a:ext uri="{FF2B5EF4-FFF2-40B4-BE49-F238E27FC236}">
                <a16:creationId xmlns:a16="http://schemas.microsoft.com/office/drawing/2014/main" id="{061C0CD5-B83D-44A4-B789-9C62E1C8E0A7}"/>
              </a:ext>
            </a:extLst>
          </p:cNvPr>
          <p:cNvSpPr/>
          <p:nvPr/>
        </p:nvSpPr>
        <p:spPr>
          <a:xfrm>
            <a:off x="8268161" y="5206163"/>
            <a:ext cx="701873" cy="317768"/>
          </a:xfrm>
          <a:prstGeom prst="roundRect">
            <a:avLst/>
          </a:prstGeom>
          <a:solidFill>
            <a:srgbClr val="C6DB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F(0)</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0" name="矩形: 圆角 19">
            <a:extLst>
              <a:ext uri="{FF2B5EF4-FFF2-40B4-BE49-F238E27FC236}">
                <a16:creationId xmlns:a16="http://schemas.microsoft.com/office/drawing/2014/main" id="{BC5AB250-3B87-4905-A991-DED81505AD2C}"/>
              </a:ext>
            </a:extLst>
          </p:cNvPr>
          <p:cNvSpPr/>
          <p:nvPr/>
        </p:nvSpPr>
        <p:spPr>
          <a:xfrm>
            <a:off x="9597809" y="3576676"/>
            <a:ext cx="701873" cy="3177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F(3)</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1" name="矩形: 圆角 20">
            <a:extLst>
              <a:ext uri="{FF2B5EF4-FFF2-40B4-BE49-F238E27FC236}">
                <a16:creationId xmlns:a16="http://schemas.microsoft.com/office/drawing/2014/main" id="{F28C3855-F204-4162-BE84-17E665FF2B58}"/>
              </a:ext>
            </a:extLst>
          </p:cNvPr>
          <p:cNvSpPr/>
          <p:nvPr/>
        </p:nvSpPr>
        <p:spPr>
          <a:xfrm>
            <a:off x="9246872" y="4172658"/>
            <a:ext cx="701873" cy="3177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F(2)</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2" name="矩形: 圆角 21">
            <a:extLst>
              <a:ext uri="{FF2B5EF4-FFF2-40B4-BE49-F238E27FC236}">
                <a16:creationId xmlns:a16="http://schemas.microsoft.com/office/drawing/2014/main" id="{083A8AA1-37D2-42D3-8C52-05324631FD57}"/>
              </a:ext>
            </a:extLst>
          </p:cNvPr>
          <p:cNvSpPr/>
          <p:nvPr/>
        </p:nvSpPr>
        <p:spPr>
          <a:xfrm>
            <a:off x="8800776" y="4697954"/>
            <a:ext cx="701873" cy="3177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ln w="0"/>
                <a:solidFill>
                  <a:schemeClr val="tx1"/>
                </a:solidFill>
                <a:effectLst>
                  <a:outerShdw blurRad="38100" dist="19050" dir="2700000" algn="tl" rotWithShape="0">
                    <a:schemeClr val="dk1">
                      <a:alpha val="40000"/>
                    </a:schemeClr>
                  </a:outerShdw>
                </a:effectLst>
              </a:rPr>
              <a:t>F(1)</a:t>
            </a:r>
            <a:endParaRPr lang="zh-CN" altLang="en-US" sz="1350" dirty="0">
              <a:ln w="0"/>
              <a:solidFill>
                <a:schemeClr val="tx1"/>
              </a:solidFill>
              <a:effectLst>
                <a:outerShdw blurRad="38100" dist="19050" dir="2700000" algn="tl" rotWithShape="0">
                  <a:schemeClr val="dk1">
                    <a:alpha val="40000"/>
                  </a:schemeClr>
                </a:outerShdw>
              </a:effectLst>
            </a:endParaRPr>
          </a:p>
        </p:txBody>
      </p:sp>
      <p:cxnSp>
        <p:nvCxnSpPr>
          <p:cNvPr id="28" name="连接符: 肘形 27">
            <a:extLst>
              <a:ext uri="{FF2B5EF4-FFF2-40B4-BE49-F238E27FC236}">
                <a16:creationId xmlns:a16="http://schemas.microsoft.com/office/drawing/2014/main" id="{27F9ACCA-1B4A-415E-BBB8-A4B301AEEF1B}"/>
              </a:ext>
            </a:extLst>
          </p:cNvPr>
          <p:cNvCxnSpPr>
            <a:stCxn id="13" idx="2"/>
            <a:endCxn id="15" idx="0"/>
          </p:cNvCxnSpPr>
          <p:nvPr/>
        </p:nvCxnSpPr>
        <p:spPr>
          <a:xfrm rot="5400000">
            <a:off x="9236977" y="3201607"/>
            <a:ext cx="229172" cy="520070"/>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连接符: 肘形 29">
            <a:extLst>
              <a:ext uri="{FF2B5EF4-FFF2-40B4-BE49-F238E27FC236}">
                <a16:creationId xmlns:a16="http://schemas.microsoft.com/office/drawing/2014/main" id="{8ED2B6C4-FBC5-4BB7-A966-C977B69017DA}"/>
              </a:ext>
            </a:extLst>
          </p:cNvPr>
          <p:cNvCxnSpPr>
            <a:stCxn id="13" idx="2"/>
            <a:endCxn id="20" idx="0"/>
          </p:cNvCxnSpPr>
          <p:nvPr/>
        </p:nvCxnSpPr>
        <p:spPr>
          <a:xfrm rot="16200000" flipH="1">
            <a:off x="9665362" y="3293293"/>
            <a:ext cx="229621" cy="337147"/>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连接符: 肘形 31">
            <a:extLst>
              <a:ext uri="{FF2B5EF4-FFF2-40B4-BE49-F238E27FC236}">
                <a16:creationId xmlns:a16="http://schemas.microsoft.com/office/drawing/2014/main" id="{2842AF5F-CE42-492D-A84E-C18F23502917}"/>
              </a:ext>
            </a:extLst>
          </p:cNvPr>
          <p:cNvCxnSpPr>
            <a:stCxn id="15" idx="2"/>
            <a:endCxn id="16" idx="0"/>
          </p:cNvCxnSpPr>
          <p:nvPr/>
        </p:nvCxnSpPr>
        <p:spPr>
          <a:xfrm rot="5400000">
            <a:off x="8715980" y="3797112"/>
            <a:ext cx="278664" cy="47243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连接符: 肘形 33">
            <a:extLst>
              <a:ext uri="{FF2B5EF4-FFF2-40B4-BE49-F238E27FC236}">
                <a16:creationId xmlns:a16="http://schemas.microsoft.com/office/drawing/2014/main" id="{7E3769FA-78BE-46E7-9561-27C82715AE00}"/>
              </a:ext>
            </a:extLst>
          </p:cNvPr>
          <p:cNvCxnSpPr>
            <a:stCxn id="15" idx="2"/>
            <a:endCxn id="21" idx="0"/>
          </p:cNvCxnSpPr>
          <p:nvPr/>
        </p:nvCxnSpPr>
        <p:spPr>
          <a:xfrm rot="16200000" flipH="1">
            <a:off x="9205335" y="3780186"/>
            <a:ext cx="278664" cy="506280"/>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连接符: 肘形 35">
            <a:extLst>
              <a:ext uri="{FF2B5EF4-FFF2-40B4-BE49-F238E27FC236}">
                <a16:creationId xmlns:a16="http://schemas.microsoft.com/office/drawing/2014/main" id="{828AB98C-81F4-4923-9377-0F2543AA2C61}"/>
              </a:ext>
            </a:extLst>
          </p:cNvPr>
          <p:cNvCxnSpPr>
            <a:cxnSpLocks/>
          </p:cNvCxnSpPr>
          <p:nvPr/>
        </p:nvCxnSpPr>
        <p:spPr>
          <a:xfrm rot="5400000">
            <a:off x="8282587" y="4361444"/>
            <a:ext cx="207529" cy="465492"/>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连接符: 肘形 37">
            <a:extLst>
              <a:ext uri="{FF2B5EF4-FFF2-40B4-BE49-F238E27FC236}">
                <a16:creationId xmlns:a16="http://schemas.microsoft.com/office/drawing/2014/main" id="{F594F92B-3EB5-457F-B9DE-21D9F9303654}"/>
              </a:ext>
            </a:extLst>
          </p:cNvPr>
          <p:cNvCxnSpPr>
            <a:stCxn id="16" idx="2"/>
            <a:endCxn id="22" idx="0"/>
          </p:cNvCxnSpPr>
          <p:nvPr/>
        </p:nvCxnSpPr>
        <p:spPr>
          <a:xfrm rot="16200000" flipH="1">
            <a:off x="8781641" y="4327882"/>
            <a:ext cx="207529" cy="532616"/>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62A2996-89C6-4458-B76D-38BE8ED8517F}"/>
              </a:ext>
            </a:extLst>
          </p:cNvPr>
          <p:cNvCxnSpPr/>
          <p:nvPr/>
        </p:nvCxnSpPr>
        <p:spPr>
          <a:xfrm rot="5400000">
            <a:off x="7812274" y="4864831"/>
            <a:ext cx="191171" cy="491492"/>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48" name="连接符: 肘形 47">
            <a:extLst>
              <a:ext uri="{FF2B5EF4-FFF2-40B4-BE49-F238E27FC236}">
                <a16:creationId xmlns:a16="http://schemas.microsoft.com/office/drawing/2014/main" id="{1ED0DFC2-F849-458D-848E-EBC59C288B1F}"/>
              </a:ext>
            </a:extLst>
          </p:cNvPr>
          <p:cNvCxnSpPr/>
          <p:nvPr/>
        </p:nvCxnSpPr>
        <p:spPr>
          <a:xfrm rot="16200000" flipH="1">
            <a:off x="8291129" y="4877467"/>
            <a:ext cx="190442" cy="465492"/>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连接符: 曲线 49">
            <a:extLst>
              <a:ext uri="{FF2B5EF4-FFF2-40B4-BE49-F238E27FC236}">
                <a16:creationId xmlns:a16="http://schemas.microsoft.com/office/drawing/2014/main" id="{B3427667-E6DD-4D78-981E-438CCAF4C02B}"/>
              </a:ext>
            </a:extLst>
          </p:cNvPr>
          <p:cNvCxnSpPr>
            <a:stCxn id="18" idx="3"/>
            <a:endCxn id="22" idx="2"/>
          </p:cNvCxnSpPr>
          <p:nvPr/>
        </p:nvCxnSpPr>
        <p:spPr>
          <a:xfrm flipV="1">
            <a:off x="8013050" y="5015722"/>
            <a:ext cx="1138663" cy="350054"/>
          </a:xfrm>
          <a:prstGeom prst="curvedConnector2">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52" name="连接符: 曲线 51">
            <a:extLst>
              <a:ext uri="{FF2B5EF4-FFF2-40B4-BE49-F238E27FC236}">
                <a16:creationId xmlns:a16="http://schemas.microsoft.com/office/drawing/2014/main" id="{81B4662A-3938-4D9B-9A6F-114918225348}"/>
              </a:ext>
            </a:extLst>
          </p:cNvPr>
          <p:cNvCxnSpPr>
            <a:stCxn id="17" idx="3"/>
            <a:endCxn id="21" idx="2"/>
          </p:cNvCxnSpPr>
          <p:nvPr/>
        </p:nvCxnSpPr>
        <p:spPr>
          <a:xfrm flipV="1">
            <a:off x="8504542" y="4490426"/>
            <a:ext cx="1093267" cy="366413"/>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连接符: 曲线 53">
            <a:extLst>
              <a:ext uri="{FF2B5EF4-FFF2-40B4-BE49-F238E27FC236}">
                <a16:creationId xmlns:a16="http://schemas.microsoft.com/office/drawing/2014/main" id="{2FB93170-45B7-43E1-A228-BE789F5D1625}"/>
              </a:ext>
            </a:extLst>
          </p:cNvPr>
          <p:cNvCxnSpPr>
            <a:stCxn id="16" idx="3"/>
            <a:endCxn id="20" idx="2"/>
          </p:cNvCxnSpPr>
          <p:nvPr/>
        </p:nvCxnSpPr>
        <p:spPr>
          <a:xfrm flipV="1">
            <a:off x="8970033" y="3894444"/>
            <a:ext cx="978712" cy="437099"/>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灯片编号占位符 10"/>
          <p:cNvSpPr>
            <a:spLocks noGrp="1"/>
          </p:cNvSpPr>
          <p:nvPr>
            <p:ph type="sldNum" sz="quarter" idx="4"/>
          </p:nvPr>
        </p:nvSpPr>
        <p:spPr/>
        <p:txBody>
          <a:bodyPr/>
          <a:lstStyle/>
          <a:p>
            <a:r>
              <a:rPr lang="zh-CN" altLang="en-US"/>
              <a:t>第</a:t>
            </a:r>
            <a:fld id="{A7EB049D-2BDA-4100-846B-C83E7A7D8094}" type="slidenum">
              <a:rPr lang="zh-CN" altLang="en-US" smtClean="0"/>
              <a:pPr/>
              <a:t>9</a:t>
            </a:fld>
            <a:r>
              <a:rPr lang="zh-CN" altLang="en-US"/>
              <a:t>页</a:t>
            </a:r>
            <a:endParaRPr lang="zh-CN" altLang="en-US" dirty="0"/>
          </a:p>
        </p:txBody>
      </p:sp>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F8E310DD-6509-4C3D-8844-5681FD48F870}"/>
                  </a:ext>
                </a:extLst>
              </p:cNvPr>
              <p:cNvSpPr/>
              <p:nvPr/>
            </p:nvSpPr>
            <p:spPr>
              <a:xfrm>
                <a:off x="3974124" y="1284589"/>
                <a:ext cx="4524155" cy="701731"/>
              </a:xfrm>
              <a:prstGeom prst="rect">
                <a:avLst/>
              </a:prstGeom>
            </p:spPr>
            <p:txBody>
              <a:bodyPr wrap="square">
                <a:spAutoFit/>
              </a:bodyPr>
              <a:lstStyle/>
              <a:p>
                <a:pPr>
                  <a:lnSpc>
                    <a:spcPct val="110000"/>
                  </a:lnSpc>
                </a:pPr>
                <a14:m>
                  <m:oMath xmlns:m="http://schemas.openxmlformats.org/officeDocument/2006/math">
                    <m:sSub>
                      <m:sSubPr>
                        <m:ctrlPr>
                          <a:rPr lang="zh-CN" altLang="en-US" b="1" i="1" smtClean="0">
                            <a:latin typeface="Cambria Math" panose="02040503050406030204" pitchFamily="18" charset="0"/>
                          </a:rPr>
                        </m:ctrlPr>
                      </m:sSubPr>
                      <m:e>
                        <m:sSub>
                          <m:sSubPr>
                            <m:ctrlPr>
                              <a:rPr lang="zh-CN" altLang="en-US" b="1" i="1">
                                <a:latin typeface="Cambria Math" panose="02040503050406030204" pitchFamily="18" charset="0"/>
                              </a:rPr>
                            </m:ctrlPr>
                          </m:sSubPr>
                          <m:e>
                            <m:sSub>
                              <m:sSubPr>
                                <m:ctrlPr>
                                  <a:rPr lang="en-US" altLang="zh-CN" b="1" i="1">
                                    <a:latin typeface="Cambria Math" panose="02040503050406030204" pitchFamily="18" charset="0"/>
                                  </a:rPr>
                                </m:ctrlPr>
                              </m:sSubPr>
                              <m:e>
                                <m:r>
                                  <a:rPr lang="zh-CN" altLang="en-US" b="1">
                                    <a:latin typeface="Cambria Math" panose="02040503050406030204" pitchFamily="18" charset="0"/>
                                  </a:rPr>
                                  <m:t>𝔼</m:t>
                                </m:r>
                              </m:e>
                              <m:sub>
                                <m:r>
                                  <a:rPr lang="zh-CN" altLang="en-US" b="1" i="1">
                                    <a:solidFill>
                                      <a:srgbClr val="00B0F0"/>
                                    </a:solidFill>
                                    <a:latin typeface="Cambria Math" panose="02040503050406030204" pitchFamily="18" charset="0"/>
                                  </a:rPr>
                                  <m:t>𝝅</m:t>
                                </m:r>
                              </m:sub>
                            </m:sSub>
                            <m:r>
                              <a:rPr lang="zh-CN" altLang="en-US" b="1">
                                <a:latin typeface="Cambria Math" panose="02040503050406030204" pitchFamily="18" charset="0"/>
                              </a:rPr>
                              <m:t>[</m:t>
                            </m:r>
                            <m:r>
                              <a:rPr lang="zh-CN" altLang="en-US" b="1" i="1">
                                <a:latin typeface="Cambria Math" panose="02040503050406030204" pitchFamily="18" charset="0"/>
                              </a:rPr>
                              <m:t>𝑮</m:t>
                            </m:r>
                          </m:e>
                          <m:sub>
                            <m:r>
                              <a:rPr lang="zh-CN" altLang="en-US" b="1" i="1">
                                <a:latin typeface="Cambria Math" panose="02040503050406030204" pitchFamily="18" charset="0"/>
                              </a:rPr>
                              <m:t>𝒕</m:t>
                            </m:r>
                          </m:sub>
                        </m:sSub>
                        <m:r>
                          <a:rPr lang="zh-CN" altLang="en-US" b="1">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𝑺</m:t>
                            </m:r>
                          </m:e>
                          <m:sub>
                            <m:r>
                              <a:rPr lang="zh-CN" altLang="en-US" b="1" i="1">
                                <a:solidFill>
                                  <a:srgbClr val="FF0000"/>
                                </a:solidFill>
                                <a:latin typeface="Cambria Math" panose="02040503050406030204" pitchFamily="18" charset="0"/>
                              </a:rPr>
                              <m:t>𝒕</m:t>
                            </m:r>
                          </m:sub>
                        </m:sSub>
                        <m:r>
                          <a:rPr lang="zh-CN" altLang="en-US" b="1">
                            <a:solidFill>
                              <a:srgbClr val="FF0000"/>
                            </a:solidFill>
                            <a:latin typeface="Cambria Math" panose="02040503050406030204" pitchFamily="18" charset="0"/>
                          </a:rPr>
                          <m:t>=</m:t>
                        </m:r>
                        <m:r>
                          <a:rPr lang="zh-CN" altLang="en-US" b="1" i="1">
                            <a:solidFill>
                              <a:srgbClr val="FF0000"/>
                            </a:solidFill>
                            <a:latin typeface="Cambria Math" panose="02040503050406030204" pitchFamily="18" charset="0"/>
                          </a:rPr>
                          <m:t>𝒔</m:t>
                        </m:r>
                        <m:r>
                          <a:rPr lang="en-US" altLang="zh-CN" b="1" i="1" smtClean="0">
                            <a:latin typeface="Cambria Math" panose="02040503050406030204" pitchFamily="18" charset="0"/>
                          </a:rPr>
                          <m:t>]</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a:latin typeface="Cambria Math" panose="02040503050406030204" pitchFamily="18" charset="0"/>
                              </a:rPr>
                              <m:t>𝔼</m:t>
                            </m:r>
                          </m:e>
                          <m:sub>
                            <m:r>
                              <a:rPr lang="zh-CN" altLang="en-US" b="1" i="1">
                                <a:solidFill>
                                  <a:srgbClr val="00B0F0"/>
                                </a:solidFill>
                                <a:latin typeface="Cambria Math" panose="02040503050406030204" pitchFamily="18" charset="0"/>
                              </a:rPr>
                              <m:t>𝝅</m:t>
                            </m:r>
                          </m:sub>
                        </m:sSub>
                        <m:r>
                          <a:rPr lang="zh-CN" altLang="en-US" b="1">
                            <a:latin typeface="Cambria Math" panose="02040503050406030204" pitchFamily="18" charset="0"/>
                          </a:rPr>
                          <m:t>[</m:t>
                        </m:r>
                        <m:r>
                          <a:rPr lang="en-US" altLang="zh-CN" b="1" i="0" smtClean="0">
                            <a:latin typeface="Cambria Math" panose="02040503050406030204" pitchFamily="18" charset="0"/>
                          </a:rPr>
                          <m:t>(</m:t>
                        </m:r>
                        <m:r>
                          <a:rPr lang="zh-CN" altLang="en-US" b="1" i="1">
                            <a:latin typeface="Cambria Math" panose="02040503050406030204" pitchFamily="18" charset="0"/>
                          </a:rPr>
                          <m:t>𝑹</m:t>
                        </m:r>
                      </m:e>
                      <m:sub>
                        <m:r>
                          <a:rPr lang="zh-CN" altLang="en-US" b="1" i="1">
                            <a:latin typeface="Cambria Math" panose="02040503050406030204" pitchFamily="18" charset="0"/>
                          </a:rPr>
                          <m:t>𝒕</m:t>
                        </m:r>
                        <m:r>
                          <a:rPr lang="zh-CN" altLang="en-US" b="1">
                            <a:latin typeface="Cambria Math" panose="02040503050406030204" pitchFamily="18" charset="0"/>
                          </a:rPr>
                          <m:t>+</m:t>
                        </m:r>
                        <m:r>
                          <a:rPr lang="zh-CN" altLang="en-US" b="1">
                            <a:latin typeface="Cambria Math" panose="02040503050406030204" pitchFamily="18" charset="0"/>
                          </a:rPr>
                          <m:t>𝟏</m:t>
                        </m:r>
                      </m:sub>
                    </m:sSub>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solidFill>
                              <a:srgbClr val="FF0000"/>
                            </a:solidFill>
                            <a:latin typeface="Cambria Math" panose="02040503050406030204" pitchFamily="18" charset="0"/>
                          </a:rPr>
                          <m:t>𝜸</m:t>
                        </m:r>
                        <m:r>
                          <a:rPr lang="zh-CN" altLang="en-US" b="1" i="1">
                            <a:latin typeface="Cambria Math" panose="02040503050406030204" pitchFamily="18" charset="0"/>
                          </a:rPr>
                          <m:t>𝑮</m:t>
                        </m:r>
                      </m:e>
                      <m:sub>
                        <m:r>
                          <a:rPr lang="zh-CN" altLang="en-US" b="1" i="1">
                            <a:latin typeface="Cambria Math" panose="02040503050406030204" pitchFamily="18" charset="0"/>
                          </a:rPr>
                          <m:t>𝒕</m:t>
                        </m:r>
                        <m:r>
                          <a:rPr lang="en-US" altLang="zh-CN" b="1" i="1">
                            <a:latin typeface="Cambria Math" panose="02040503050406030204" pitchFamily="18" charset="0"/>
                          </a:rPr>
                          <m:t>+</m:t>
                        </m:r>
                        <m:r>
                          <a:rPr lang="en-US" altLang="zh-CN" b="1" i="1">
                            <a:latin typeface="Cambria Math" panose="02040503050406030204" pitchFamily="18" charset="0"/>
                          </a:rPr>
                          <m:t>𝟏</m:t>
                        </m:r>
                      </m:sub>
                    </m:sSub>
                  </m:oMath>
                </a14:m>
                <a:r>
                  <a:rPr lang="en-US" altLang="zh-CN" dirty="0">
                    <a:latin typeface="Cambria Math" panose="02040503050406030204" pitchFamily="18" charset="0"/>
                  </a:rPr>
                  <a:t>)</a:t>
                </a:r>
                <a:r>
                  <a:rPr lang="zh-CN" altLang="en-US" b="1" dirty="0"/>
                  <a:t> </a:t>
                </a:r>
                <a14:m>
                  <m:oMath xmlns:m="http://schemas.openxmlformats.org/officeDocument/2006/math">
                    <m:r>
                      <a:rPr lang="zh-CN" altLang="en-US" b="1">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𝑺</m:t>
                        </m:r>
                      </m:e>
                      <m:sub>
                        <m:r>
                          <a:rPr lang="zh-CN" altLang="en-US" b="1" i="1">
                            <a:solidFill>
                              <a:srgbClr val="FF0000"/>
                            </a:solidFill>
                            <a:latin typeface="Cambria Math" panose="02040503050406030204" pitchFamily="18" charset="0"/>
                          </a:rPr>
                          <m:t>𝒕</m:t>
                        </m:r>
                      </m:sub>
                    </m:sSub>
                    <m:r>
                      <a:rPr lang="zh-CN" altLang="en-US" b="1">
                        <a:solidFill>
                          <a:srgbClr val="FF0000"/>
                        </a:solidFill>
                        <a:latin typeface="Cambria Math" panose="02040503050406030204" pitchFamily="18" charset="0"/>
                      </a:rPr>
                      <m:t>=</m:t>
                    </m:r>
                    <m:r>
                      <a:rPr lang="zh-CN" altLang="en-US" b="1" i="1">
                        <a:solidFill>
                          <a:srgbClr val="FF0000"/>
                        </a:solidFill>
                        <a:latin typeface="Cambria Math" panose="02040503050406030204" pitchFamily="18" charset="0"/>
                      </a:rPr>
                      <m:t>𝒔</m:t>
                    </m:r>
                  </m:oMath>
                </a14:m>
                <a:r>
                  <a:rPr lang="en-US" altLang="zh-CN" dirty="0"/>
                  <a:t>]</a:t>
                </a:r>
                <a:r>
                  <a:rPr lang="zh-CN" altLang="en-US" b="1" dirty="0"/>
                  <a:t> </a:t>
                </a:r>
                <a14:m>
                  <m:oMath xmlns:m="http://schemas.openxmlformats.org/officeDocument/2006/math">
                    <m:sSub>
                      <m:sSubPr>
                        <m:ctrlPr>
                          <a:rPr lang="zh-CN" altLang="en-US" b="1" i="1">
                            <a:latin typeface="Cambria Math" panose="02040503050406030204" pitchFamily="18" charset="0"/>
                          </a:rPr>
                        </m:ctrlPr>
                      </m:sSubPr>
                      <m:e>
                        <m:r>
                          <a:rPr lang="en-US" altLang="zh-CN" b="1" i="1" smtClean="0">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a:latin typeface="Cambria Math" panose="02040503050406030204" pitchFamily="18" charset="0"/>
                              </a:rPr>
                              <m:t>𝔼</m:t>
                            </m:r>
                          </m:e>
                          <m:sub>
                            <m:r>
                              <a:rPr lang="zh-CN" altLang="en-US" b="1" i="1">
                                <a:solidFill>
                                  <a:srgbClr val="00B0F0"/>
                                </a:solidFill>
                                <a:latin typeface="Cambria Math" panose="02040503050406030204" pitchFamily="18" charset="0"/>
                              </a:rPr>
                              <m:t>𝝅</m:t>
                            </m:r>
                          </m:sub>
                        </m:sSub>
                        <m:r>
                          <a:rPr lang="zh-CN" altLang="en-US" b="1">
                            <a:latin typeface="Cambria Math" panose="02040503050406030204" pitchFamily="18" charset="0"/>
                          </a:rPr>
                          <m:t>[</m:t>
                        </m:r>
                        <m:r>
                          <a:rPr lang="zh-CN" altLang="en-US" b="1" i="1">
                            <a:latin typeface="Cambria Math" panose="02040503050406030204" pitchFamily="18" charset="0"/>
                          </a:rPr>
                          <m:t>𝑹</m:t>
                        </m:r>
                      </m:e>
                      <m:sub>
                        <m:r>
                          <a:rPr lang="zh-CN" altLang="en-US" b="1" i="1">
                            <a:latin typeface="Cambria Math" panose="02040503050406030204" pitchFamily="18" charset="0"/>
                          </a:rPr>
                          <m:t>𝒕</m:t>
                        </m:r>
                        <m:r>
                          <a:rPr lang="zh-CN" altLang="en-US" b="1">
                            <a:latin typeface="Cambria Math" panose="02040503050406030204" pitchFamily="18" charset="0"/>
                          </a:rPr>
                          <m:t>+</m:t>
                        </m:r>
                        <m:r>
                          <a:rPr lang="zh-CN" altLang="en-US" b="1">
                            <a:latin typeface="Cambria Math" panose="02040503050406030204" pitchFamily="18" charset="0"/>
                          </a:rPr>
                          <m:t>𝟏</m:t>
                        </m:r>
                      </m:sub>
                    </m:sSub>
                    <m:r>
                      <a:rPr lang="zh-CN" altLang="en-US" b="1">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𝑺</m:t>
                        </m:r>
                      </m:e>
                      <m:sub>
                        <m:r>
                          <a:rPr lang="zh-CN" altLang="en-US" b="1" i="1">
                            <a:solidFill>
                              <a:srgbClr val="FF0000"/>
                            </a:solidFill>
                            <a:latin typeface="Cambria Math" panose="02040503050406030204" pitchFamily="18" charset="0"/>
                          </a:rPr>
                          <m:t>𝒕</m:t>
                        </m:r>
                      </m:sub>
                    </m:sSub>
                    <m:r>
                      <a:rPr lang="zh-CN" altLang="en-US" b="1">
                        <a:solidFill>
                          <a:srgbClr val="FF0000"/>
                        </a:solidFill>
                        <a:latin typeface="Cambria Math" panose="02040503050406030204" pitchFamily="18" charset="0"/>
                      </a:rPr>
                      <m:t>=</m:t>
                    </m:r>
                    <m:r>
                      <a:rPr lang="zh-CN" altLang="en-US" b="1" i="1">
                        <a:solidFill>
                          <a:srgbClr val="FF0000"/>
                        </a:solidFill>
                        <a:latin typeface="Cambria Math" panose="02040503050406030204" pitchFamily="18" charset="0"/>
                      </a:rPr>
                      <m:t>𝒔</m:t>
                    </m:r>
                    <m:r>
                      <a:rPr lang="en-US" altLang="zh-CN" b="1" i="1" smtClean="0">
                        <a:latin typeface="Cambria Math" panose="02040503050406030204" pitchFamily="18" charset="0"/>
                      </a:rPr>
                      <m:t>]+</m:t>
                    </m:r>
                    <m:sSub>
                      <m:sSubPr>
                        <m:ctrlPr>
                          <a:rPr lang="en-US" altLang="zh-CN" b="1" i="1">
                            <a:latin typeface="Cambria Math" panose="02040503050406030204" pitchFamily="18" charset="0"/>
                          </a:rPr>
                        </m:ctrlPr>
                      </m:sSubPr>
                      <m:e>
                        <m:r>
                          <a:rPr lang="zh-CN" altLang="en-US" b="1">
                            <a:latin typeface="Cambria Math" panose="02040503050406030204" pitchFamily="18" charset="0"/>
                          </a:rPr>
                          <m:t>𝔼</m:t>
                        </m:r>
                      </m:e>
                      <m:sub>
                        <m:r>
                          <a:rPr lang="zh-CN" altLang="en-US" b="1" i="1">
                            <a:solidFill>
                              <a:srgbClr val="00B0F0"/>
                            </a:solidFill>
                            <a:latin typeface="Cambria Math" panose="02040503050406030204" pitchFamily="18" charset="0"/>
                          </a:rPr>
                          <m:t>𝝅</m:t>
                        </m:r>
                      </m:sub>
                    </m:sSub>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solidFill>
                              <a:srgbClr val="FF0000"/>
                            </a:solidFill>
                            <a:latin typeface="Cambria Math" panose="02040503050406030204" pitchFamily="18" charset="0"/>
                          </a:rPr>
                          <m:t>𝜸</m:t>
                        </m:r>
                        <m:r>
                          <a:rPr lang="zh-CN" altLang="en-US" b="1" i="1">
                            <a:latin typeface="Cambria Math" panose="02040503050406030204" pitchFamily="18" charset="0"/>
                          </a:rPr>
                          <m:t>𝑮</m:t>
                        </m:r>
                      </m:e>
                      <m:sub>
                        <m:r>
                          <a:rPr lang="zh-CN" altLang="en-US" b="1" i="1">
                            <a:latin typeface="Cambria Math" panose="02040503050406030204" pitchFamily="18" charset="0"/>
                          </a:rPr>
                          <m:t>𝒕</m:t>
                        </m:r>
                        <m:r>
                          <a:rPr lang="en-US" altLang="zh-CN" b="1" i="1">
                            <a:latin typeface="Cambria Math" panose="02040503050406030204" pitchFamily="18" charset="0"/>
                          </a:rPr>
                          <m:t>+</m:t>
                        </m:r>
                        <m:r>
                          <a:rPr lang="en-US" altLang="zh-CN" b="1" i="1">
                            <a:latin typeface="Cambria Math" panose="02040503050406030204" pitchFamily="18" charset="0"/>
                          </a:rPr>
                          <m:t>𝟏</m:t>
                        </m:r>
                      </m:sub>
                    </m:sSub>
                    <m:r>
                      <a:rPr lang="zh-CN" altLang="en-US" b="1">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𝑺</m:t>
                        </m:r>
                      </m:e>
                      <m:sub>
                        <m:r>
                          <a:rPr lang="zh-CN" altLang="en-US" b="1" i="1">
                            <a:solidFill>
                              <a:srgbClr val="FF0000"/>
                            </a:solidFill>
                            <a:latin typeface="Cambria Math" panose="02040503050406030204" pitchFamily="18" charset="0"/>
                          </a:rPr>
                          <m:t>𝒕</m:t>
                        </m:r>
                      </m:sub>
                    </m:sSub>
                    <m:r>
                      <a:rPr lang="zh-CN" altLang="en-US" b="1">
                        <a:solidFill>
                          <a:srgbClr val="FF0000"/>
                        </a:solidFill>
                        <a:latin typeface="Cambria Math" panose="02040503050406030204" pitchFamily="18" charset="0"/>
                      </a:rPr>
                      <m:t>=</m:t>
                    </m:r>
                    <m:r>
                      <a:rPr lang="zh-CN" altLang="en-US" b="1" i="1">
                        <a:solidFill>
                          <a:srgbClr val="FF0000"/>
                        </a:solidFill>
                        <a:latin typeface="Cambria Math" panose="02040503050406030204" pitchFamily="18" charset="0"/>
                      </a:rPr>
                      <m:t>𝒔</m:t>
                    </m:r>
                    <m:r>
                      <m:rPr>
                        <m:nor/>
                      </m:rPr>
                      <a:rPr lang="en-US" altLang="zh-CN" dirty="0"/>
                      <m:t>]</m:t>
                    </m:r>
                  </m:oMath>
                </a14:m>
                <a:endParaRPr lang="zh-CN" altLang="en-US" dirty="0"/>
              </a:p>
            </p:txBody>
          </p:sp>
        </mc:Choice>
        <mc:Fallback xmlns="">
          <p:sp>
            <p:nvSpPr>
              <p:cNvPr id="31" name="矩形 30">
                <a:extLst>
                  <a:ext uri="{FF2B5EF4-FFF2-40B4-BE49-F238E27FC236}">
                    <a16:creationId xmlns:a16="http://schemas.microsoft.com/office/drawing/2014/main" id="{F8E310DD-6509-4C3D-8844-5681FD48F870}"/>
                  </a:ext>
                </a:extLst>
              </p:cNvPr>
              <p:cNvSpPr>
                <a:spLocks noRot="1" noChangeAspect="1" noMove="1" noResize="1" noEditPoints="1" noAdjustHandles="1" noChangeArrowheads="1" noChangeShapeType="1" noTextEdit="1"/>
              </p:cNvSpPr>
              <p:nvPr/>
            </p:nvSpPr>
            <p:spPr>
              <a:xfrm>
                <a:off x="3974124" y="1284589"/>
                <a:ext cx="4524155" cy="701731"/>
              </a:xfrm>
              <a:prstGeom prst="rect">
                <a:avLst/>
              </a:prstGeom>
              <a:blipFill>
                <a:blip r:embed="rId5"/>
                <a:stretch>
                  <a:fillRect t="-5217" r="-1078" b="-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3B93F6FD-EE50-4AAC-8387-6EEB702B1658}"/>
                  </a:ext>
                </a:extLst>
              </p:cNvPr>
              <p:cNvSpPr/>
              <p:nvPr/>
            </p:nvSpPr>
            <p:spPr>
              <a:xfrm>
                <a:off x="-1" y="1256669"/>
                <a:ext cx="3995775" cy="4154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100" b="1" i="1" smtClean="0">
                          <a:latin typeface="Cambria Math" panose="02040503050406030204" pitchFamily="18" charset="0"/>
                        </a:rPr>
                        <m:t> </m:t>
                      </m:r>
                      <m:r>
                        <a:rPr lang="zh-CN" altLang="en-US" sz="2100" b="1" i="1">
                          <a:latin typeface="Cambria Math" panose="02040503050406030204" pitchFamily="18" charset="0"/>
                        </a:rPr>
                        <m:t>先复习：</m:t>
                      </m:r>
                      <m:d>
                        <m:dPr>
                          <m:begChr m:val=""/>
                          <m:endChr m:val="]"/>
                          <m:ctrlPr>
                            <a:rPr lang="zh-CN" altLang="en-US" sz="2100" b="1" i="1">
                              <a:latin typeface="Cambria Math" panose="02040503050406030204" pitchFamily="18" charset="0"/>
                            </a:rPr>
                          </m:ctrlPr>
                        </m:dPr>
                        <m:e>
                          <m:sSub>
                            <m:sSubPr>
                              <m:ctrlPr>
                                <a:rPr lang="en-US" altLang="zh-CN" sz="2100" b="1" i="1">
                                  <a:latin typeface="Cambria Math" panose="02040503050406030204" pitchFamily="18" charset="0"/>
                                </a:rPr>
                              </m:ctrlPr>
                            </m:sSubPr>
                            <m:e>
                              <m:r>
                                <a:rPr lang="zh-CN" altLang="en-US" sz="2100" b="1" i="1">
                                  <a:latin typeface="Cambria Math" panose="02040503050406030204" pitchFamily="18" charset="0"/>
                                </a:rPr>
                                <m:t>𝒗</m:t>
                              </m:r>
                            </m:e>
                            <m:sub>
                              <m:r>
                                <a:rPr lang="zh-CN" altLang="en-US" sz="2100" b="1" i="1">
                                  <a:solidFill>
                                    <a:srgbClr val="00B0F0"/>
                                  </a:solidFill>
                                  <a:latin typeface="Cambria Math" panose="02040503050406030204" pitchFamily="18" charset="0"/>
                                </a:rPr>
                                <m:t>𝝅</m:t>
                              </m:r>
                            </m:sub>
                          </m:sSub>
                          <m:r>
                            <a:rPr lang="zh-CN" altLang="en-US" sz="2100" b="1">
                              <a:latin typeface="Cambria Math" panose="02040503050406030204" pitchFamily="18" charset="0"/>
                            </a:rPr>
                            <m:t>(</m:t>
                          </m:r>
                          <m:r>
                            <a:rPr lang="zh-CN" altLang="en-US" sz="2100" b="1" i="1">
                              <a:solidFill>
                                <a:srgbClr val="A24744"/>
                              </a:solidFill>
                              <a:latin typeface="Cambria Math" panose="02040503050406030204" pitchFamily="18" charset="0"/>
                            </a:rPr>
                            <m:t>𝒔</m:t>
                          </m:r>
                          <m:r>
                            <a:rPr lang="zh-CN" altLang="en-US" sz="2100" b="1">
                              <a:latin typeface="Cambria Math" panose="02040503050406030204" pitchFamily="18" charset="0"/>
                            </a:rPr>
                            <m:t>)≐</m:t>
                          </m:r>
                          <m:sSub>
                            <m:sSubPr>
                              <m:ctrlPr>
                                <a:rPr lang="en-US" altLang="zh-CN" sz="2100" b="1" i="1">
                                  <a:latin typeface="Cambria Math" panose="02040503050406030204" pitchFamily="18" charset="0"/>
                                </a:rPr>
                              </m:ctrlPr>
                            </m:sSubPr>
                            <m:e>
                              <m:r>
                                <a:rPr lang="zh-CN" altLang="en-US" sz="2100" b="1">
                                  <a:latin typeface="Cambria Math" panose="02040503050406030204" pitchFamily="18" charset="0"/>
                                </a:rPr>
                                <m:t>𝔼</m:t>
                              </m:r>
                            </m:e>
                            <m:sub>
                              <m:r>
                                <a:rPr lang="zh-CN" altLang="en-US" sz="2100" b="1" i="1">
                                  <a:solidFill>
                                    <a:srgbClr val="00B0F0"/>
                                  </a:solidFill>
                                  <a:latin typeface="Cambria Math" panose="02040503050406030204" pitchFamily="18" charset="0"/>
                                </a:rPr>
                                <m:t>𝝅</m:t>
                              </m:r>
                            </m:sub>
                          </m:sSub>
                          <m:r>
                            <a:rPr lang="zh-CN" altLang="en-US" sz="2100" b="1">
                              <a:latin typeface="Cambria Math" panose="02040503050406030204" pitchFamily="18" charset="0"/>
                            </a:rPr>
                            <m:t>[</m:t>
                          </m:r>
                          <m:sSub>
                            <m:sSubPr>
                              <m:ctrlPr>
                                <a:rPr lang="zh-CN" altLang="en-US" sz="2100" b="1" i="1">
                                  <a:solidFill>
                                    <a:srgbClr val="00B0F0"/>
                                  </a:solidFill>
                                  <a:latin typeface="Cambria Math" panose="02040503050406030204" pitchFamily="18" charset="0"/>
                                </a:rPr>
                              </m:ctrlPr>
                            </m:sSubPr>
                            <m:e>
                              <m:r>
                                <a:rPr lang="zh-CN" altLang="en-US" sz="2100" b="1" i="1">
                                  <a:solidFill>
                                    <a:srgbClr val="00B0F0"/>
                                  </a:solidFill>
                                  <a:latin typeface="Cambria Math" panose="02040503050406030204" pitchFamily="18" charset="0"/>
                                </a:rPr>
                                <m:t>𝑮</m:t>
                              </m:r>
                            </m:e>
                            <m:sub>
                              <m:r>
                                <a:rPr lang="zh-CN" altLang="en-US" sz="2100" b="1" i="1">
                                  <a:solidFill>
                                    <a:srgbClr val="00B0F0"/>
                                  </a:solidFill>
                                  <a:latin typeface="Cambria Math" panose="02040503050406030204" pitchFamily="18" charset="0"/>
                                </a:rPr>
                                <m:t>𝒕</m:t>
                              </m:r>
                            </m:sub>
                          </m:sSub>
                          <m:r>
                            <a:rPr lang="zh-CN" altLang="en-US" sz="2100" b="1">
                              <a:latin typeface="Cambria Math" panose="02040503050406030204" pitchFamily="18" charset="0"/>
                            </a:rPr>
                            <m:t>|</m:t>
                          </m:r>
                          <m:sSub>
                            <m:sSubPr>
                              <m:ctrlPr>
                                <a:rPr lang="zh-CN" altLang="en-US" sz="2100" b="1" i="1">
                                  <a:solidFill>
                                    <a:srgbClr val="FF0000"/>
                                  </a:solidFill>
                                  <a:latin typeface="Cambria Math" panose="02040503050406030204" pitchFamily="18" charset="0"/>
                                </a:rPr>
                              </m:ctrlPr>
                            </m:sSubPr>
                            <m:e>
                              <m:r>
                                <a:rPr lang="zh-CN" altLang="en-US" sz="2100" b="1" i="1">
                                  <a:solidFill>
                                    <a:srgbClr val="FF0000"/>
                                  </a:solidFill>
                                  <a:latin typeface="Cambria Math" panose="02040503050406030204" pitchFamily="18" charset="0"/>
                                </a:rPr>
                                <m:t>𝑺</m:t>
                              </m:r>
                            </m:e>
                            <m:sub>
                              <m:r>
                                <a:rPr lang="zh-CN" altLang="en-US" sz="2100" b="1" i="1">
                                  <a:solidFill>
                                    <a:srgbClr val="FF0000"/>
                                  </a:solidFill>
                                  <a:latin typeface="Cambria Math" panose="02040503050406030204" pitchFamily="18" charset="0"/>
                                </a:rPr>
                                <m:t>𝒕</m:t>
                              </m:r>
                            </m:sub>
                          </m:sSub>
                          <m:r>
                            <a:rPr lang="zh-CN" altLang="en-US" sz="2100" b="1">
                              <a:solidFill>
                                <a:srgbClr val="FF0000"/>
                              </a:solidFill>
                              <a:latin typeface="Cambria Math" panose="02040503050406030204" pitchFamily="18" charset="0"/>
                            </a:rPr>
                            <m:t>=</m:t>
                          </m:r>
                          <m:r>
                            <a:rPr lang="zh-CN" altLang="en-US" sz="2100" b="1" i="1">
                              <a:solidFill>
                                <a:srgbClr val="FF0000"/>
                              </a:solidFill>
                              <a:latin typeface="Cambria Math" panose="02040503050406030204" pitchFamily="18" charset="0"/>
                            </a:rPr>
                            <m:t>𝒔</m:t>
                          </m:r>
                        </m:e>
                      </m:d>
                    </m:oMath>
                  </m:oMathPara>
                </a14:m>
                <a:endParaRPr lang="zh-CN" altLang="en-US" sz="2100" b="1" dirty="0"/>
              </a:p>
            </p:txBody>
          </p:sp>
        </mc:Choice>
        <mc:Fallback xmlns="">
          <p:sp>
            <p:nvSpPr>
              <p:cNvPr id="35" name="矩形 34">
                <a:extLst>
                  <a:ext uri="{FF2B5EF4-FFF2-40B4-BE49-F238E27FC236}">
                    <a16:creationId xmlns:a16="http://schemas.microsoft.com/office/drawing/2014/main" id="{3B93F6FD-EE50-4AAC-8387-6EEB702B1658}"/>
                  </a:ext>
                </a:extLst>
              </p:cNvPr>
              <p:cNvSpPr>
                <a:spLocks noRot="1" noChangeAspect="1" noMove="1" noResize="1" noEditPoints="1" noAdjustHandles="1" noChangeArrowheads="1" noChangeShapeType="1" noTextEdit="1"/>
              </p:cNvSpPr>
              <p:nvPr/>
            </p:nvSpPr>
            <p:spPr>
              <a:xfrm>
                <a:off x="-1" y="1256669"/>
                <a:ext cx="3995775" cy="415498"/>
              </a:xfrm>
              <a:prstGeom prst="rect">
                <a:avLst/>
              </a:prstGeom>
              <a:blipFill>
                <a:blip r:embed="rId6"/>
                <a:stretch>
                  <a:fillRect t="-127941" r="-12824" b="-1955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EDC6DB01-BC65-48C5-BBBF-DFC44127549C}"/>
                  </a:ext>
                </a:extLst>
              </p:cNvPr>
              <p:cNvSpPr/>
              <p:nvPr/>
            </p:nvSpPr>
            <p:spPr>
              <a:xfrm>
                <a:off x="84012" y="3716061"/>
                <a:ext cx="5950540" cy="7168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50" smtClean="0">
                          <a:latin typeface="Cambria Math" panose="02040503050406030204" pitchFamily="18" charset="0"/>
                        </a:rPr>
                        <m:t>=</m:t>
                      </m:r>
                      <m:nary>
                        <m:naryPr>
                          <m:chr m:val="∑"/>
                          <m:limLoc m:val="undOvr"/>
                          <m:grow m:val="on"/>
                          <m:supHide m:val="on"/>
                          <m:ctrlPr>
                            <a:rPr lang="zh-CN" altLang="en-US" sz="1650" i="1">
                              <a:solidFill>
                                <a:srgbClr val="7030A0"/>
                              </a:solidFill>
                              <a:latin typeface="Cambria Math" panose="02040503050406030204" pitchFamily="18" charset="0"/>
                            </a:rPr>
                          </m:ctrlPr>
                        </m:naryPr>
                        <m:sub>
                          <m:r>
                            <a:rPr lang="zh-CN" altLang="en-US" sz="1650" i="1">
                              <a:solidFill>
                                <a:srgbClr val="7030A0"/>
                              </a:solidFill>
                              <a:latin typeface="Cambria Math" panose="02040503050406030204" pitchFamily="18" charset="0"/>
                            </a:rPr>
                            <m:t>𝑎</m:t>
                          </m:r>
                        </m:sub>
                        <m:sup/>
                        <m:e>
                          <m:d>
                            <m:dPr>
                              <m:begChr m:val=""/>
                              <m:ctrlPr>
                                <a:rPr lang="zh-CN" altLang="en-US" sz="1650" i="1">
                                  <a:solidFill>
                                    <a:srgbClr val="7030A0"/>
                                  </a:solidFill>
                                  <a:latin typeface="Cambria Math" panose="02040503050406030204" pitchFamily="18" charset="0"/>
                                </a:rPr>
                              </m:ctrlPr>
                            </m:dPr>
                            <m:e>
                              <m:r>
                                <a:rPr lang="zh-CN" altLang="en-US" sz="1650" i="1">
                                  <a:solidFill>
                                    <a:srgbClr val="7030A0"/>
                                  </a:solidFill>
                                  <a:latin typeface="Cambria Math" panose="02040503050406030204" pitchFamily="18" charset="0"/>
                                </a:rPr>
                                <m:t>𝜋</m:t>
                              </m:r>
                              <m:r>
                                <a:rPr lang="zh-CN" altLang="en-US" sz="1650">
                                  <a:solidFill>
                                    <a:srgbClr val="7030A0"/>
                                  </a:solidFill>
                                  <a:latin typeface="Cambria Math" panose="02040503050406030204" pitchFamily="18" charset="0"/>
                                </a:rPr>
                                <m:t>(</m:t>
                              </m:r>
                              <m:r>
                                <a:rPr lang="zh-CN" altLang="en-US" sz="1650" i="1">
                                  <a:solidFill>
                                    <a:srgbClr val="7030A0"/>
                                  </a:solidFill>
                                  <a:latin typeface="Cambria Math" panose="02040503050406030204" pitchFamily="18" charset="0"/>
                                </a:rPr>
                                <m:t>𝑎</m:t>
                              </m:r>
                              <m:r>
                                <a:rPr lang="zh-CN" altLang="en-US" sz="1650">
                                  <a:solidFill>
                                    <a:srgbClr val="7030A0"/>
                                  </a:solidFill>
                                  <a:latin typeface="Cambria Math" panose="02040503050406030204" pitchFamily="18" charset="0"/>
                                </a:rPr>
                                <m:t>|</m:t>
                              </m:r>
                              <m:r>
                                <a:rPr lang="zh-CN" altLang="en-US" sz="1650" i="1">
                                  <a:solidFill>
                                    <a:srgbClr val="7030A0"/>
                                  </a:solidFill>
                                  <a:latin typeface="Cambria Math" panose="02040503050406030204" pitchFamily="18" charset="0"/>
                                </a:rPr>
                                <m:t>𝑠</m:t>
                              </m:r>
                            </m:e>
                          </m:d>
                        </m:e>
                      </m:nary>
                      <m:nary>
                        <m:naryPr>
                          <m:chr m:val="∑"/>
                          <m:limLoc m:val="undOvr"/>
                          <m:grow m:val="on"/>
                          <m:supHide m:val="on"/>
                          <m:ctrlPr>
                            <a:rPr lang="zh-CN" altLang="en-US" sz="1650" i="1">
                              <a:latin typeface="Cambria Math" panose="02040503050406030204" pitchFamily="18" charset="0"/>
                            </a:rPr>
                          </m:ctrlPr>
                        </m:naryPr>
                        <m:sub>
                          <m:sSup>
                            <m:sSupPr>
                              <m:ctrlPr>
                                <a:rPr lang="zh-CN" altLang="en-US" sz="1650" i="1">
                                  <a:latin typeface="Cambria Math" panose="02040503050406030204" pitchFamily="18" charset="0"/>
                                </a:rPr>
                              </m:ctrlPr>
                            </m:sSupPr>
                            <m:e>
                              <m:r>
                                <a:rPr lang="zh-CN" altLang="en-US" sz="1650" i="1">
                                  <a:latin typeface="Cambria Math" panose="02040503050406030204" pitchFamily="18" charset="0"/>
                                </a:rPr>
                                <m:t>𝑠</m:t>
                              </m:r>
                            </m:e>
                            <m:sup>
                              <m:r>
                                <a:rPr lang="zh-CN" altLang="en-US" sz="1650">
                                  <a:latin typeface="Cambria Math" panose="02040503050406030204" pitchFamily="18" charset="0"/>
                                </a:rPr>
                                <m:t>′</m:t>
                              </m:r>
                            </m:sup>
                          </m:sSup>
                        </m:sub>
                        <m:sup/>
                        <m:e>
                          <m:r>
                            <a:rPr lang="en-US" altLang="zh-CN" sz="1650" i="1">
                              <a:solidFill>
                                <a:schemeClr val="bg1"/>
                              </a:solidFill>
                              <a:latin typeface="Cambria Math" panose="02040503050406030204" pitchFamily="18" charset="0"/>
                            </a:rPr>
                            <m:t>{</m:t>
                          </m:r>
                        </m:e>
                      </m:nary>
                      <m:nary>
                        <m:naryPr>
                          <m:chr m:val="∑"/>
                          <m:limLoc m:val="undOvr"/>
                          <m:grow m:val="on"/>
                          <m:supHide m:val="on"/>
                          <m:ctrlPr>
                            <a:rPr lang="zh-CN" altLang="en-US" sz="1650" i="1">
                              <a:latin typeface="Cambria Math" panose="02040503050406030204" pitchFamily="18" charset="0"/>
                            </a:rPr>
                          </m:ctrlPr>
                        </m:naryPr>
                        <m:sub>
                          <m:r>
                            <a:rPr lang="zh-CN" altLang="en-US" sz="1650" i="1">
                              <a:latin typeface="Cambria Math" panose="02040503050406030204" pitchFamily="18" charset="0"/>
                            </a:rPr>
                            <m:t>𝑟</m:t>
                          </m:r>
                        </m:sub>
                        <m:sup/>
                        <m:e>
                          <m:d>
                            <m:dPr>
                              <m:begChr m:val=""/>
                              <m:endChr m:val="]"/>
                              <m:ctrlPr>
                                <a:rPr lang="zh-CN" altLang="en-US" sz="1650" i="1">
                                  <a:latin typeface="Cambria Math" panose="02040503050406030204" pitchFamily="18" charset="0"/>
                                </a:rPr>
                              </m:ctrlPr>
                            </m:dPr>
                            <m:e>
                              <m:r>
                                <a:rPr lang="zh-CN" altLang="en-US" sz="1650" i="1">
                                  <a:solidFill>
                                    <a:srgbClr val="7030A0"/>
                                  </a:solidFill>
                                  <a:latin typeface="Cambria Math" panose="02040503050406030204" pitchFamily="18" charset="0"/>
                                </a:rPr>
                                <m:t>𝑝</m:t>
                              </m:r>
                              <m:r>
                                <a:rPr lang="zh-CN" altLang="en-US" sz="1650">
                                  <a:solidFill>
                                    <a:srgbClr val="7030A0"/>
                                  </a:solidFill>
                                  <a:latin typeface="Cambria Math" panose="02040503050406030204" pitchFamily="18" charset="0"/>
                                </a:rPr>
                                <m:t>(</m:t>
                              </m:r>
                              <m:sSup>
                                <m:sSupPr>
                                  <m:ctrlPr>
                                    <a:rPr lang="zh-CN" altLang="en-US" sz="1650" i="1">
                                      <a:solidFill>
                                        <a:srgbClr val="7030A0"/>
                                      </a:solidFill>
                                      <a:latin typeface="Cambria Math" panose="02040503050406030204" pitchFamily="18" charset="0"/>
                                    </a:rPr>
                                  </m:ctrlPr>
                                </m:sSupPr>
                                <m:e>
                                  <m:r>
                                    <a:rPr lang="zh-CN" altLang="en-US" sz="1650" i="1">
                                      <a:solidFill>
                                        <a:srgbClr val="7030A0"/>
                                      </a:solidFill>
                                      <a:latin typeface="Cambria Math" panose="02040503050406030204" pitchFamily="18" charset="0"/>
                                    </a:rPr>
                                    <m:t>𝑠</m:t>
                                  </m:r>
                                </m:e>
                                <m:sup>
                                  <m:r>
                                    <a:rPr lang="zh-CN" altLang="en-US" sz="1650">
                                      <a:solidFill>
                                        <a:srgbClr val="7030A0"/>
                                      </a:solidFill>
                                      <a:latin typeface="Cambria Math" panose="02040503050406030204" pitchFamily="18" charset="0"/>
                                    </a:rPr>
                                    <m:t>′</m:t>
                                  </m:r>
                                </m:sup>
                              </m:sSup>
                              <m:r>
                                <a:rPr lang="zh-CN" altLang="en-US" sz="1650">
                                  <a:solidFill>
                                    <a:srgbClr val="7030A0"/>
                                  </a:solidFill>
                                  <a:latin typeface="Cambria Math" panose="02040503050406030204" pitchFamily="18" charset="0"/>
                                </a:rPr>
                                <m:t>,</m:t>
                              </m:r>
                              <m:r>
                                <a:rPr lang="zh-CN" altLang="en-US" sz="1650" i="1">
                                  <a:solidFill>
                                    <a:srgbClr val="7030A0"/>
                                  </a:solidFill>
                                  <a:latin typeface="Cambria Math" panose="02040503050406030204" pitchFamily="18" charset="0"/>
                                </a:rPr>
                                <m:t>𝑟</m:t>
                              </m:r>
                              <m:r>
                                <a:rPr lang="zh-CN" altLang="en-US" sz="1650">
                                  <a:solidFill>
                                    <a:srgbClr val="7030A0"/>
                                  </a:solidFill>
                                  <a:latin typeface="Cambria Math" panose="02040503050406030204" pitchFamily="18" charset="0"/>
                                </a:rPr>
                                <m:t>|</m:t>
                              </m:r>
                              <m:r>
                                <a:rPr lang="zh-CN" altLang="en-US" sz="1650" i="1">
                                  <a:solidFill>
                                    <a:srgbClr val="7030A0"/>
                                  </a:solidFill>
                                  <a:latin typeface="Cambria Math" panose="02040503050406030204" pitchFamily="18" charset="0"/>
                                </a:rPr>
                                <m:t>𝑠</m:t>
                              </m:r>
                              <m:r>
                                <a:rPr lang="zh-CN" altLang="en-US" sz="1650">
                                  <a:solidFill>
                                    <a:srgbClr val="7030A0"/>
                                  </a:solidFill>
                                  <a:latin typeface="Cambria Math" panose="02040503050406030204" pitchFamily="18" charset="0"/>
                                </a:rPr>
                                <m:t>,</m:t>
                              </m:r>
                              <m:r>
                                <a:rPr lang="zh-CN" altLang="en-US" sz="1650" i="1">
                                  <a:solidFill>
                                    <a:srgbClr val="7030A0"/>
                                  </a:solidFill>
                                  <a:latin typeface="Cambria Math" panose="02040503050406030204" pitchFamily="18" charset="0"/>
                                </a:rPr>
                                <m:t>𝑎</m:t>
                              </m:r>
                              <m:r>
                                <a:rPr lang="zh-CN" altLang="en-US" sz="1650">
                                  <a:latin typeface="Cambria Math" panose="02040503050406030204" pitchFamily="18" charset="0"/>
                                </a:rPr>
                                <m:t>)[</m:t>
                              </m:r>
                              <m:r>
                                <a:rPr lang="zh-CN" altLang="en-US" sz="1650" i="1">
                                  <a:solidFill>
                                    <a:srgbClr val="00B0F0"/>
                                  </a:solidFill>
                                  <a:latin typeface="Cambria Math" panose="02040503050406030204" pitchFamily="18" charset="0"/>
                                </a:rPr>
                                <m:t>𝑟</m:t>
                              </m:r>
                              <m:r>
                                <a:rPr lang="zh-CN" altLang="en-US" sz="1650">
                                  <a:solidFill>
                                    <a:srgbClr val="00B0F0"/>
                                  </a:solidFill>
                                  <a:latin typeface="Cambria Math" panose="02040503050406030204" pitchFamily="18" charset="0"/>
                                </a:rPr>
                                <m:t>+</m:t>
                              </m:r>
                              <m:r>
                                <a:rPr lang="zh-CN" altLang="en-US" sz="1650" i="1">
                                  <a:solidFill>
                                    <a:srgbClr val="00B0F0"/>
                                  </a:solidFill>
                                  <a:latin typeface="Cambria Math" panose="02040503050406030204" pitchFamily="18" charset="0"/>
                                </a:rPr>
                                <m:t>𝛾</m:t>
                              </m:r>
                              <m:sSub>
                                <m:sSubPr>
                                  <m:ctrlPr>
                                    <a:rPr lang="zh-CN" altLang="en-US" sz="1650" i="1" smtClean="0">
                                      <a:solidFill>
                                        <a:srgbClr val="FF0000"/>
                                      </a:solidFill>
                                      <a:latin typeface="Cambria Math" panose="02040503050406030204" pitchFamily="18" charset="0"/>
                                    </a:rPr>
                                  </m:ctrlPr>
                                </m:sSubPr>
                                <m:e>
                                  <m:r>
                                    <a:rPr lang="zh-CN" altLang="en-US" sz="1650">
                                      <a:solidFill>
                                        <a:srgbClr val="FF0000"/>
                                      </a:solidFill>
                                      <a:latin typeface="Cambria Math" panose="02040503050406030204" pitchFamily="18" charset="0"/>
                                    </a:rPr>
                                    <m:t>𝔼</m:t>
                                  </m:r>
                                </m:e>
                                <m:sub>
                                  <m:r>
                                    <a:rPr lang="zh-CN" altLang="en-US" sz="1650" i="1">
                                      <a:solidFill>
                                        <a:srgbClr val="FF0000"/>
                                      </a:solidFill>
                                      <a:latin typeface="Cambria Math" panose="02040503050406030204" pitchFamily="18" charset="0"/>
                                    </a:rPr>
                                    <m:t>𝜋</m:t>
                                  </m:r>
                                </m:sub>
                              </m:sSub>
                              <m:d>
                                <m:dPr>
                                  <m:begChr m:val="["/>
                                  <m:endChr m:val="]"/>
                                  <m:ctrlPr>
                                    <a:rPr lang="zh-CN" altLang="en-US" sz="1650" i="1">
                                      <a:solidFill>
                                        <a:srgbClr val="FF0000"/>
                                      </a:solidFill>
                                      <a:latin typeface="Cambria Math" panose="02040503050406030204" pitchFamily="18" charset="0"/>
                                    </a:rPr>
                                  </m:ctrlPr>
                                </m:dPr>
                                <m:e>
                                  <m:sSub>
                                    <m:sSubPr>
                                      <m:ctrlPr>
                                        <a:rPr lang="zh-CN" altLang="en-US" sz="1650" i="1">
                                          <a:solidFill>
                                            <a:srgbClr val="FF0000"/>
                                          </a:solidFill>
                                          <a:latin typeface="Cambria Math" panose="02040503050406030204" pitchFamily="18" charset="0"/>
                                        </a:rPr>
                                      </m:ctrlPr>
                                    </m:sSubPr>
                                    <m:e>
                                      <m:r>
                                        <a:rPr lang="zh-CN" altLang="en-US" sz="1650" i="1">
                                          <a:solidFill>
                                            <a:srgbClr val="FF0000"/>
                                          </a:solidFill>
                                          <a:latin typeface="Cambria Math" panose="02040503050406030204" pitchFamily="18" charset="0"/>
                                        </a:rPr>
                                        <m:t>𝐺</m:t>
                                      </m:r>
                                    </m:e>
                                    <m:sub>
                                      <m:r>
                                        <a:rPr lang="zh-CN" altLang="en-US" sz="1650" i="1">
                                          <a:solidFill>
                                            <a:srgbClr val="FF0000"/>
                                          </a:solidFill>
                                          <a:latin typeface="Cambria Math" panose="02040503050406030204" pitchFamily="18" charset="0"/>
                                        </a:rPr>
                                        <m:t>𝑡</m:t>
                                      </m:r>
                                      <m:r>
                                        <a:rPr lang="zh-CN" altLang="en-US" sz="1650">
                                          <a:solidFill>
                                            <a:srgbClr val="FF0000"/>
                                          </a:solidFill>
                                          <a:latin typeface="Cambria Math" panose="02040503050406030204" pitchFamily="18" charset="0"/>
                                        </a:rPr>
                                        <m:t>+1</m:t>
                                      </m:r>
                                    </m:sub>
                                  </m:sSub>
                                </m:e>
                                <m:e>
                                  <m:sSub>
                                    <m:sSubPr>
                                      <m:ctrlPr>
                                        <a:rPr lang="zh-CN" altLang="en-US" sz="1650" i="1">
                                          <a:solidFill>
                                            <a:srgbClr val="FF0000"/>
                                          </a:solidFill>
                                          <a:latin typeface="Cambria Math" panose="02040503050406030204" pitchFamily="18" charset="0"/>
                                        </a:rPr>
                                      </m:ctrlPr>
                                    </m:sSubPr>
                                    <m:e>
                                      <m:r>
                                        <a:rPr lang="zh-CN" altLang="en-US" sz="1650" i="1">
                                          <a:solidFill>
                                            <a:srgbClr val="FF0000"/>
                                          </a:solidFill>
                                          <a:latin typeface="Cambria Math" panose="02040503050406030204" pitchFamily="18" charset="0"/>
                                        </a:rPr>
                                        <m:t>𝑆</m:t>
                                      </m:r>
                                    </m:e>
                                    <m:sub>
                                      <m:r>
                                        <a:rPr lang="zh-CN" altLang="en-US" sz="1650" i="1">
                                          <a:solidFill>
                                            <a:srgbClr val="FF0000"/>
                                          </a:solidFill>
                                          <a:latin typeface="Cambria Math" panose="02040503050406030204" pitchFamily="18" charset="0"/>
                                        </a:rPr>
                                        <m:t>𝑡</m:t>
                                      </m:r>
                                      <m:r>
                                        <a:rPr lang="zh-CN" altLang="en-US" sz="1650">
                                          <a:solidFill>
                                            <a:srgbClr val="FF0000"/>
                                          </a:solidFill>
                                          <a:latin typeface="Cambria Math" panose="02040503050406030204" pitchFamily="18" charset="0"/>
                                        </a:rPr>
                                        <m:t>+1</m:t>
                                      </m:r>
                                    </m:sub>
                                  </m:sSub>
                                  <m:r>
                                    <a:rPr lang="zh-CN" altLang="en-US" sz="1650">
                                      <a:solidFill>
                                        <a:srgbClr val="FF0000"/>
                                      </a:solidFill>
                                      <a:latin typeface="Cambria Math" panose="02040503050406030204" pitchFamily="18" charset="0"/>
                                    </a:rPr>
                                    <m:t>=</m:t>
                                  </m:r>
                                  <m:sSup>
                                    <m:sSupPr>
                                      <m:ctrlPr>
                                        <a:rPr lang="zh-CN" altLang="en-US" sz="1650" i="1">
                                          <a:solidFill>
                                            <a:srgbClr val="FF0000"/>
                                          </a:solidFill>
                                          <a:latin typeface="Cambria Math" panose="02040503050406030204" pitchFamily="18" charset="0"/>
                                        </a:rPr>
                                      </m:ctrlPr>
                                    </m:sSupPr>
                                    <m:e>
                                      <m:r>
                                        <a:rPr lang="zh-CN" altLang="en-US" sz="1650" i="1">
                                          <a:solidFill>
                                            <a:srgbClr val="FF0000"/>
                                          </a:solidFill>
                                          <a:latin typeface="Cambria Math" panose="02040503050406030204" pitchFamily="18" charset="0"/>
                                        </a:rPr>
                                        <m:t>𝑠</m:t>
                                      </m:r>
                                    </m:e>
                                    <m:sup>
                                      <m:r>
                                        <a:rPr lang="zh-CN" altLang="en-US" sz="1650">
                                          <a:solidFill>
                                            <a:srgbClr val="FF0000"/>
                                          </a:solidFill>
                                          <a:latin typeface="Cambria Math" panose="02040503050406030204" pitchFamily="18" charset="0"/>
                                        </a:rPr>
                                        <m:t>′</m:t>
                                      </m:r>
                                    </m:sup>
                                  </m:sSup>
                                </m:e>
                              </m:d>
                            </m:e>
                          </m:d>
                          <m:r>
                            <a:rPr lang="en-US" altLang="zh-CN" sz="1650" i="1">
                              <a:solidFill>
                                <a:schemeClr val="bg1"/>
                              </a:solidFill>
                              <a:latin typeface="Cambria Math" panose="02040503050406030204" pitchFamily="18" charset="0"/>
                            </a:rPr>
                            <m:t>}</m:t>
                          </m:r>
                        </m:e>
                      </m:nary>
                    </m:oMath>
                  </m:oMathPara>
                </a14:m>
                <a:endParaRPr lang="zh-CN" altLang="en-US" sz="1650" dirty="0"/>
              </a:p>
            </p:txBody>
          </p:sp>
        </mc:Choice>
        <mc:Fallback xmlns="">
          <p:sp>
            <p:nvSpPr>
              <p:cNvPr id="37" name="矩形 36">
                <a:extLst>
                  <a:ext uri="{FF2B5EF4-FFF2-40B4-BE49-F238E27FC236}">
                    <a16:creationId xmlns:a16="http://schemas.microsoft.com/office/drawing/2014/main" id="{EDC6DB01-BC65-48C5-BBBF-DFC44127549C}"/>
                  </a:ext>
                </a:extLst>
              </p:cNvPr>
              <p:cNvSpPr>
                <a:spLocks noRot="1" noChangeAspect="1" noMove="1" noResize="1" noEditPoints="1" noAdjustHandles="1" noChangeArrowheads="1" noChangeShapeType="1" noTextEdit="1"/>
              </p:cNvSpPr>
              <p:nvPr/>
            </p:nvSpPr>
            <p:spPr>
              <a:xfrm>
                <a:off x="84012" y="3716061"/>
                <a:ext cx="5950540" cy="71686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01933654-B2E3-4389-BB5C-027D13F3730B}"/>
                  </a:ext>
                </a:extLst>
              </p:cNvPr>
              <p:cNvSpPr/>
              <p:nvPr/>
            </p:nvSpPr>
            <p:spPr>
              <a:xfrm>
                <a:off x="58298" y="2776758"/>
                <a:ext cx="3693405" cy="6224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a:latin typeface="Cambria Math" panose="02040503050406030204" pitchFamily="18" charset="0"/>
                        </a:rPr>
                        <m:t>=</m:t>
                      </m:r>
                      <m:nary>
                        <m:naryPr>
                          <m:chr m:val="∑"/>
                          <m:limLoc m:val="undOvr"/>
                          <m:grow m:val="on"/>
                          <m:supHide m:val="on"/>
                          <m:ctrlPr>
                            <a:rPr lang="zh-CN" altLang="en-US" sz="1400" i="1">
                              <a:solidFill>
                                <a:srgbClr val="7030A0"/>
                              </a:solidFill>
                              <a:latin typeface="Cambria Math" panose="02040503050406030204" pitchFamily="18" charset="0"/>
                            </a:rPr>
                          </m:ctrlPr>
                        </m:naryPr>
                        <m:sub>
                          <m:r>
                            <a:rPr lang="zh-CN" altLang="en-US" sz="1400" i="1">
                              <a:solidFill>
                                <a:srgbClr val="7030A0"/>
                              </a:solidFill>
                              <a:latin typeface="Cambria Math" panose="02040503050406030204" pitchFamily="18" charset="0"/>
                            </a:rPr>
                            <m:t>𝑎</m:t>
                          </m:r>
                        </m:sub>
                        <m:sup/>
                        <m:e>
                          <m:d>
                            <m:dPr>
                              <m:begChr m:val=""/>
                              <m:ctrlPr>
                                <a:rPr lang="zh-CN" altLang="en-US" sz="1400" i="1">
                                  <a:solidFill>
                                    <a:srgbClr val="7030A0"/>
                                  </a:solidFill>
                                  <a:latin typeface="Cambria Math" panose="02040503050406030204" pitchFamily="18" charset="0"/>
                                </a:rPr>
                              </m:ctrlPr>
                            </m:dPr>
                            <m:e>
                              <m:r>
                                <a:rPr lang="zh-CN" altLang="en-US" sz="1400" i="1">
                                  <a:solidFill>
                                    <a:srgbClr val="7030A0"/>
                                  </a:solidFill>
                                  <a:latin typeface="Cambria Math" panose="02040503050406030204" pitchFamily="18" charset="0"/>
                                </a:rPr>
                                <m:t>𝜋</m:t>
                              </m:r>
                              <m:r>
                                <a:rPr lang="zh-CN" altLang="en-US" sz="1400">
                                  <a:solidFill>
                                    <a:srgbClr val="7030A0"/>
                                  </a:solidFill>
                                  <a:latin typeface="Cambria Math" panose="02040503050406030204" pitchFamily="18" charset="0"/>
                                </a:rPr>
                                <m:t>(</m:t>
                              </m:r>
                              <m:r>
                                <a:rPr lang="zh-CN" altLang="en-US" sz="1400" i="1">
                                  <a:solidFill>
                                    <a:srgbClr val="7030A0"/>
                                  </a:solidFill>
                                  <a:latin typeface="Cambria Math" panose="02040503050406030204" pitchFamily="18" charset="0"/>
                                </a:rPr>
                                <m:t>𝑎</m:t>
                              </m:r>
                              <m:r>
                                <a:rPr lang="zh-CN" altLang="en-US" sz="1400">
                                  <a:solidFill>
                                    <a:srgbClr val="7030A0"/>
                                  </a:solidFill>
                                  <a:latin typeface="Cambria Math" panose="02040503050406030204" pitchFamily="18" charset="0"/>
                                </a:rPr>
                                <m:t>|</m:t>
                              </m:r>
                              <m:r>
                                <a:rPr lang="zh-CN" altLang="en-US" sz="1400" i="1">
                                  <a:solidFill>
                                    <a:srgbClr val="7030A0"/>
                                  </a:solidFill>
                                  <a:latin typeface="Cambria Math" panose="02040503050406030204" pitchFamily="18" charset="0"/>
                                </a:rPr>
                                <m:t>𝑠</m:t>
                              </m:r>
                            </m:e>
                          </m:d>
                        </m:e>
                      </m:nary>
                      <m:nary>
                        <m:naryPr>
                          <m:chr m:val="∑"/>
                          <m:limLoc m:val="undOvr"/>
                          <m:grow m:val="on"/>
                          <m:supHide m:val="on"/>
                          <m:ctrlPr>
                            <a:rPr lang="zh-CN" altLang="en-US" sz="1400" i="1">
                              <a:latin typeface="Cambria Math" panose="02040503050406030204" pitchFamily="18" charset="0"/>
                            </a:rPr>
                          </m:ctrlPr>
                        </m:naryPr>
                        <m:sub>
                          <m:sSup>
                            <m:sSupPr>
                              <m:ctrlPr>
                                <a:rPr lang="zh-CN" altLang="en-US" sz="1400" i="1">
                                  <a:latin typeface="Cambria Math" panose="02040503050406030204" pitchFamily="18" charset="0"/>
                                </a:rPr>
                              </m:ctrlPr>
                            </m:sSupPr>
                            <m:e>
                              <m:r>
                                <a:rPr lang="zh-CN" altLang="en-US" sz="1400" i="1">
                                  <a:latin typeface="Cambria Math" panose="02040503050406030204" pitchFamily="18" charset="0"/>
                                </a:rPr>
                                <m:t>𝑠</m:t>
                              </m:r>
                            </m:e>
                            <m:sup>
                              <m:r>
                                <a:rPr lang="zh-CN" altLang="en-US" sz="1400">
                                  <a:latin typeface="Cambria Math" panose="02040503050406030204" pitchFamily="18" charset="0"/>
                                </a:rPr>
                                <m:t>′</m:t>
                              </m:r>
                            </m:sup>
                          </m:sSup>
                        </m:sub>
                        <m:sup/>
                        <m:e>
                          <m:r>
                            <a:rPr lang="en-US" altLang="zh-CN" sz="1400" i="1">
                              <a:solidFill>
                                <a:schemeClr val="bg1"/>
                              </a:solidFill>
                              <a:latin typeface="Cambria Math" panose="02040503050406030204" pitchFamily="18" charset="0"/>
                            </a:rPr>
                            <m:t>{</m:t>
                          </m:r>
                        </m:e>
                      </m:nary>
                      <m:nary>
                        <m:naryPr>
                          <m:chr m:val="∑"/>
                          <m:limLoc m:val="undOvr"/>
                          <m:grow m:val="on"/>
                          <m:supHide m:val="on"/>
                          <m:ctrlPr>
                            <a:rPr lang="zh-CN" altLang="en-US" sz="1400" i="1">
                              <a:latin typeface="Cambria Math" panose="02040503050406030204" pitchFamily="18" charset="0"/>
                            </a:rPr>
                          </m:ctrlPr>
                        </m:naryPr>
                        <m:sub>
                          <m:r>
                            <a:rPr lang="zh-CN" altLang="en-US" sz="1400" i="1">
                              <a:latin typeface="Cambria Math" panose="02040503050406030204" pitchFamily="18" charset="0"/>
                            </a:rPr>
                            <m:t>𝑟</m:t>
                          </m:r>
                        </m:sub>
                        <m:sup/>
                        <m:e>
                          <m:d>
                            <m:dPr>
                              <m:begChr m:val=""/>
                              <m:endChr m:val="]"/>
                              <m:ctrlPr>
                                <a:rPr lang="zh-CN" altLang="en-US" sz="1400" i="1">
                                  <a:latin typeface="Cambria Math" panose="02040503050406030204" pitchFamily="18" charset="0"/>
                                </a:rPr>
                              </m:ctrlPr>
                            </m:dPr>
                            <m:e>
                              <m:r>
                                <a:rPr lang="zh-CN" altLang="en-US" sz="1400" i="1">
                                  <a:solidFill>
                                    <a:srgbClr val="7030A0"/>
                                  </a:solidFill>
                                  <a:latin typeface="Cambria Math" panose="02040503050406030204" pitchFamily="18" charset="0"/>
                                </a:rPr>
                                <m:t>𝑝</m:t>
                              </m:r>
                              <m:r>
                                <a:rPr lang="zh-CN" altLang="en-US" sz="1400">
                                  <a:solidFill>
                                    <a:srgbClr val="7030A0"/>
                                  </a:solidFill>
                                  <a:latin typeface="Cambria Math" panose="02040503050406030204" pitchFamily="18" charset="0"/>
                                </a:rPr>
                                <m:t>(</m:t>
                              </m:r>
                              <m:sSup>
                                <m:sSupPr>
                                  <m:ctrlPr>
                                    <a:rPr lang="zh-CN" altLang="en-US" sz="1400" i="1">
                                      <a:solidFill>
                                        <a:srgbClr val="7030A0"/>
                                      </a:solidFill>
                                      <a:latin typeface="Cambria Math" panose="02040503050406030204" pitchFamily="18" charset="0"/>
                                    </a:rPr>
                                  </m:ctrlPr>
                                </m:sSupPr>
                                <m:e>
                                  <m:r>
                                    <a:rPr lang="zh-CN" altLang="en-US" sz="1400" i="1">
                                      <a:solidFill>
                                        <a:srgbClr val="7030A0"/>
                                      </a:solidFill>
                                      <a:latin typeface="Cambria Math" panose="02040503050406030204" pitchFamily="18" charset="0"/>
                                    </a:rPr>
                                    <m:t>𝑠</m:t>
                                  </m:r>
                                </m:e>
                                <m:sup>
                                  <m:r>
                                    <a:rPr lang="zh-CN" altLang="en-US" sz="1400">
                                      <a:solidFill>
                                        <a:srgbClr val="7030A0"/>
                                      </a:solidFill>
                                      <a:latin typeface="Cambria Math" panose="02040503050406030204" pitchFamily="18" charset="0"/>
                                    </a:rPr>
                                    <m:t>′</m:t>
                                  </m:r>
                                </m:sup>
                              </m:sSup>
                              <m:r>
                                <a:rPr lang="zh-CN" altLang="en-US" sz="1400">
                                  <a:solidFill>
                                    <a:srgbClr val="7030A0"/>
                                  </a:solidFill>
                                  <a:latin typeface="Cambria Math" panose="02040503050406030204" pitchFamily="18" charset="0"/>
                                </a:rPr>
                                <m:t>,</m:t>
                              </m:r>
                              <m:r>
                                <a:rPr lang="zh-CN" altLang="en-US" sz="1400" i="1">
                                  <a:solidFill>
                                    <a:srgbClr val="7030A0"/>
                                  </a:solidFill>
                                  <a:latin typeface="Cambria Math" panose="02040503050406030204" pitchFamily="18" charset="0"/>
                                </a:rPr>
                                <m:t>𝑟</m:t>
                              </m:r>
                              <m:r>
                                <a:rPr lang="zh-CN" altLang="en-US" sz="1400">
                                  <a:solidFill>
                                    <a:srgbClr val="7030A0"/>
                                  </a:solidFill>
                                  <a:latin typeface="Cambria Math" panose="02040503050406030204" pitchFamily="18" charset="0"/>
                                </a:rPr>
                                <m:t>|</m:t>
                              </m:r>
                              <m:r>
                                <a:rPr lang="zh-CN" altLang="en-US" sz="1400" i="1">
                                  <a:solidFill>
                                    <a:srgbClr val="7030A0"/>
                                  </a:solidFill>
                                  <a:latin typeface="Cambria Math" panose="02040503050406030204" pitchFamily="18" charset="0"/>
                                </a:rPr>
                                <m:t>𝑠</m:t>
                              </m:r>
                              <m:r>
                                <a:rPr lang="zh-CN" altLang="en-US" sz="1400">
                                  <a:solidFill>
                                    <a:srgbClr val="7030A0"/>
                                  </a:solidFill>
                                  <a:latin typeface="Cambria Math" panose="02040503050406030204" pitchFamily="18" charset="0"/>
                                </a:rPr>
                                <m:t>,</m:t>
                              </m:r>
                              <m:r>
                                <a:rPr lang="zh-CN" altLang="en-US" sz="1400" i="1">
                                  <a:solidFill>
                                    <a:srgbClr val="7030A0"/>
                                  </a:solidFill>
                                  <a:latin typeface="Cambria Math" panose="02040503050406030204" pitchFamily="18" charset="0"/>
                                </a:rPr>
                                <m:t>𝑎</m:t>
                              </m:r>
                              <m:r>
                                <a:rPr lang="zh-CN" altLang="en-US" sz="1400">
                                  <a:latin typeface="Cambria Math" panose="02040503050406030204" pitchFamily="18" charset="0"/>
                                </a:rPr>
                                <m:t>)</m:t>
                              </m:r>
                              <m:sSub>
                                <m:sSubPr>
                                  <m:ctrlPr>
                                    <a:rPr lang="zh-CN" altLang="en-US" sz="1200" b="1" i="1">
                                      <a:latin typeface="Cambria Math" panose="02040503050406030204" pitchFamily="18" charset="0"/>
                                    </a:rPr>
                                  </m:ctrlPr>
                                </m:sSubPr>
                                <m:e>
                                  <m:r>
                                    <a:rPr lang="zh-CN" altLang="en-US" sz="1200" b="1">
                                      <a:latin typeface="Cambria Math" panose="02040503050406030204" pitchFamily="18" charset="0"/>
                                    </a:rPr>
                                    <m:t>𝔼</m:t>
                                  </m:r>
                                </m:e>
                                <m:sub>
                                  <m:r>
                                    <a:rPr lang="zh-CN" altLang="en-US" sz="1200" b="1" i="1">
                                      <a:latin typeface="Cambria Math" panose="02040503050406030204" pitchFamily="18" charset="0"/>
                                    </a:rPr>
                                    <m:t>𝝅</m:t>
                                  </m:r>
                                </m:sub>
                              </m:sSub>
                              <m:r>
                                <a:rPr lang="zh-CN" altLang="en-US" sz="1400">
                                  <a:latin typeface="Cambria Math" panose="02040503050406030204" pitchFamily="18" charset="0"/>
                                </a:rPr>
                                <m:t>[</m:t>
                              </m:r>
                              <m:r>
                                <a:rPr lang="zh-CN" altLang="en-US" sz="1400" i="1">
                                  <a:solidFill>
                                    <a:srgbClr val="00B0F0"/>
                                  </a:solidFill>
                                  <a:latin typeface="Cambria Math" panose="02040503050406030204" pitchFamily="18" charset="0"/>
                                </a:rPr>
                                <m:t>𝑟</m:t>
                              </m:r>
                              <m:r>
                                <a:rPr lang="en-US" altLang="zh-CN" sz="1400" i="1">
                                  <a:solidFill>
                                    <a:srgbClr val="00B0F0"/>
                                  </a:solidFill>
                                  <a:latin typeface="Cambria Math" panose="02040503050406030204" pitchFamily="18" charset="0"/>
                                </a:rPr>
                                <m:t>|</m:t>
                              </m:r>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𝑆</m:t>
                                  </m:r>
                                </m:e>
                                <m:sub>
                                  <m:r>
                                    <a:rPr lang="zh-CN" altLang="en-US" sz="1200" i="1">
                                      <a:solidFill>
                                        <a:srgbClr val="FF0000"/>
                                      </a:solidFill>
                                      <a:latin typeface="Cambria Math" panose="02040503050406030204" pitchFamily="18" charset="0"/>
                                    </a:rPr>
                                    <m:t>𝑡</m:t>
                                  </m:r>
                                  <m:r>
                                    <a:rPr lang="zh-CN" altLang="en-US" sz="1200">
                                      <a:solidFill>
                                        <a:srgbClr val="FF0000"/>
                                      </a:solidFill>
                                      <a:latin typeface="Cambria Math" panose="02040503050406030204" pitchFamily="18" charset="0"/>
                                    </a:rPr>
                                    <m:t>+1</m:t>
                                  </m:r>
                                </m:sub>
                              </m:sSub>
                              <m:r>
                                <a:rPr lang="zh-CN" altLang="en-US" sz="1200">
                                  <a:solidFill>
                                    <a:srgbClr val="FF0000"/>
                                  </a:solidFill>
                                  <a:latin typeface="Cambria Math" panose="02040503050406030204" pitchFamily="18" charset="0"/>
                                </a:rPr>
                                <m:t>=</m:t>
                              </m:r>
                              <m:sSup>
                                <m:sSupPr>
                                  <m:ctrlPr>
                                    <a:rPr lang="zh-CN" altLang="en-US" sz="1200" i="1">
                                      <a:solidFill>
                                        <a:srgbClr val="FF0000"/>
                                      </a:solidFill>
                                      <a:latin typeface="Cambria Math" panose="02040503050406030204" pitchFamily="18" charset="0"/>
                                    </a:rPr>
                                  </m:ctrlPr>
                                </m:sSupPr>
                                <m:e>
                                  <m:r>
                                    <a:rPr lang="zh-CN" altLang="en-US" sz="1200" i="1">
                                      <a:solidFill>
                                        <a:srgbClr val="FF0000"/>
                                      </a:solidFill>
                                      <a:latin typeface="Cambria Math" panose="02040503050406030204" pitchFamily="18" charset="0"/>
                                    </a:rPr>
                                    <m:t>𝑠</m:t>
                                  </m:r>
                                </m:e>
                                <m:sup>
                                  <m:r>
                                    <a:rPr lang="zh-CN" altLang="en-US" sz="1200">
                                      <a:solidFill>
                                        <a:srgbClr val="FF0000"/>
                                      </a:solidFill>
                                      <a:latin typeface="Cambria Math" panose="02040503050406030204" pitchFamily="18" charset="0"/>
                                    </a:rPr>
                                    <m:t>′</m:t>
                                  </m:r>
                                </m:sup>
                              </m:sSup>
                            </m:e>
                          </m:d>
                        </m:e>
                      </m:nary>
                    </m:oMath>
                  </m:oMathPara>
                </a14:m>
                <a:endParaRPr lang="zh-CN" altLang="en-US" sz="1400" dirty="0"/>
              </a:p>
            </p:txBody>
          </p:sp>
        </mc:Choice>
        <mc:Fallback xmlns="">
          <p:sp>
            <p:nvSpPr>
              <p:cNvPr id="39" name="矩形 38">
                <a:extLst>
                  <a:ext uri="{FF2B5EF4-FFF2-40B4-BE49-F238E27FC236}">
                    <a16:creationId xmlns:a16="http://schemas.microsoft.com/office/drawing/2014/main" id="{01933654-B2E3-4389-BB5C-027D13F3730B}"/>
                  </a:ext>
                </a:extLst>
              </p:cNvPr>
              <p:cNvSpPr>
                <a:spLocks noRot="1" noChangeAspect="1" noMove="1" noResize="1" noEditPoints="1" noAdjustHandles="1" noChangeArrowheads="1" noChangeShapeType="1" noTextEdit="1"/>
              </p:cNvSpPr>
              <p:nvPr/>
            </p:nvSpPr>
            <p:spPr>
              <a:xfrm>
                <a:off x="58298" y="2776758"/>
                <a:ext cx="3693405" cy="622414"/>
              </a:xfrm>
              <a:prstGeom prst="rect">
                <a:avLst/>
              </a:prstGeom>
              <a:blipFill>
                <a:blip r:embed="rId8"/>
                <a:stretch>
                  <a:fillRect l="-9752" t="-114706" r="-8430" b="-163725"/>
                </a:stretch>
              </a:blipFill>
            </p:spPr>
            <p:txBody>
              <a:bodyPr/>
              <a:lstStyle/>
              <a:p>
                <a:r>
                  <a:rPr lang="zh-CN" altLang="en-US">
                    <a:noFill/>
                  </a:rPr>
                  <a:t> </a:t>
                </a:r>
              </a:p>
            </p:txBody>
          </p:sp>
        </mc:Fallback>
      </mc:AlternateContent>
      <p:sp>
        <p:nvSpPr>
          <p:cNvPr id="40" name="矩形 39">
            <a:extLst>
              <a:ext uri="{FF2B5EF4-FFF2-40B4-BE49-F238E27FC236}">
                <a16:creationId xmlns:a16="http://schemas.microsoft.com/office/drawing/2014/main" id="{74DE898C-7EBA-4C69-A880-B3F6F3170DB4}"/>
              </a:ext>
            </a:extLst>
          </p:cNvPr>
          <p:cNvSpPr/>
          <p:nvPr/>
        </p:nvSpPr>
        <p:spPr>
          <a:xfrm>
            <a:off x="4304853" y="2770631"/>
            <a:ext cx="2347545" cy="300082"/>
          </a:xfrm>
          <a:prstGeom prst="rect">
            <a:avLst/>
          </a:prstGeom>
        </p:spPr>
        <p:txBody>
          <a:bodyPr wrap="square">
            <a:spAutoFit/>
          </a:bodyPr>
          <a:lstStyle/>
          <a:p>
            <a:endParaRPr lang="zh-CN" altLang="en-US" sz="1350" dirty="0"/>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B643B82E-09D9-421D-9B37-545C5867C154}"/>
                  </a:ext>
                </a:extLst>
              </p:cNvPr>
              <p:cNvSpPr/>
              <p:nvPr/>
            </p:nvSpPr>
            <p:spPr>
              <a:xfrm>
                <a:off x="3544526" y="2744779"/>
                <a:ext cx="3693405" cy="71686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650" i="1">
                          <a:latin typeface="Cambria Math" panose="02040503050406030204" pitchFamily="18" charset="0"/>
                        </a:rPr>
                        <m:t>+</m:t>
                      </m:r>
                      <m:nary>
                        <m:naryPr>
                          <m:chr m:val="∑"/>
                          <m:limLoc m:val="undOvr"/>
                          <m:grow m:val="on"/>
                          <m:supHide m:val="on"/>
                          <m:ctrlPr>
                            <a:rPr lang="zh-CN" altLang="en-US" sz="1650" i="1">
                              <a:solidFill>
                                <a:srgbClr val="7030A0"/>
                              </a:solidFill>
                              <a:latin typeface="Cambria Math" panose="02040503050406030204" pitchFamily="18" charset="0"/>
                            </a:rPr>
                          </m:ctrlPr>
                        </m:naryPr>
                        <m:sub>
                          <m:r>
                            <a:rPr lang="zh-CN" altLang="en-US" sz="1650" i="1">
                              <a:solidFill>
                                <a:srgbClr val="7030A0"/>
                              </a:solidFill>
                              <a:latin typeface="Cambria Math" panose="02040503050406030204" pitchFamily="18" charset="0"/>
                            </a:rPr>
                            <m:t>𝑎</m:t>
                          </m:r>
                        </m:sub>
                        <m:sup/>
                        <m:e>
                          <m:d>
                            <m:dPr>
                              <m:begChr m:val=""/>
                              <m:ctrlPr>
                                <a:rPr lang="zh-CN" altLang="en-US" sz="1650" i="1">
                                  <a:solidFill>
                                    <a:srgbClr val="7030A0"/>
                                  </a:solidFill>
                                  <a:latin typeface="Cambria Math" panose="02040503050406030204" pitchFamily="18" charset="0"/>
                                </a:rPr>
                              </m:ctrlPr>
                            </m:dPr>
                            <m:e>
                              <m:r>
                                <a:rPr lang="zh-CN" altLang="en-US" sz="1650" i="1">
                                  <a:solidFill>
                                    <a:srgbClr val="7030A0"/>
                                  </a:solidFill>
                                  <a:latin typeface="Cambria Math" panose="02040503050406030204" pitchFamily="18" charset="0"/>
                                </a:rPr>
                                <m:t>𝜋</m:t>
                              </m:r>
                              <m:r>
                                <a:rPr lang="zh-CN" altLang="en-US" sz="1650">
                                  <a:solidFill>
                                    <a:srgbClr val="7030A0"/>
                                  </a:solidFill>
                                  <a:latin typeface="Cambria Math" panose="02040503050406030204" pitchFamily="18" charset="0"/>
                                </a:rPr>
                                <m:t>(</m:t>
                              </m:r>
                              <m:r>
                                <a:rPr lang="zh-CN" altLang="en-US" sz="1650" i="1">
                                  <a:solidFill>
                                    <a:srgbClr val="7030A0"/>
                                  </a:solidFill>
                                  <a:latin typeface="Cambria Math" panose="02040503050406030204" pitchFamily="18" charset="0"/>
                                </a:rPr>
                                <m:t>𝑎</m:t>
                              </m:r>
                              <m:r>
                                <a:rPr lang="zh-CN" altLang="en-US" sz="1650">
                                  <a:solidFill>
                                    <a:srgbClr val="7030A0"/>
                                  </a:solidFill>
                                  <a:latin typeface="Cambria Math" panose="02040503050406030204" pitchFamily="18" charset="0"/>
                                </a:rPr>
                                <m:t>|</m:t>
                              </m:r>
                              <m:r>
                                <a:rPr lang="zh-CN" altLang="en-US" sz="1650" i="1">
                                  <a:solidFill>
                                    <a:srgbClr val="7030A0"/>
                                  </a:solidFill>
                                  <a:latin typeface="Cambria Math" panose="02040503050406030204" pitchFamily="18" charset="0"/>
                                </a:rPr>
                                <m:t>𝑠</m:t>
                              </m:r>
                            </m:e>
                          </m:d>
                        </m:e>
                      </m:nary>
                      <m:nary>
                        <m:naryPr>
                          <m:chr m:val="∑"/>
                          <m:limLoc m:val="undOvr"/>
                          <m:grow m:val="on"/>
                          <m:supHide m:val="on"/>
                          <m:ctrlPr>
                            <a:rPr lang="zh-CN" altLang="en-US" sz="1650" i="1">
                              <a:latin typeface="Cambria Math" panose="02040503050406030204" pitchFamily="18" charset="0"/>
                            </a:rPr>
                          </m:ctrlPr>
                        </m:naryPr>
                        <m:sub>
                          <m:sSup>
                            <m:sSupPr>
                              <m:ctrlPr>
                                <a:rPr lang="zh-CN" altLang="en-US" sz="1650" i="1">
                                  <a:latin typeface="Cambria Math" panose="02040503050406030204" pitchFamily="18" charset="0"/>
                                </a:rPr>
                              </m:ctrlPr>
                            </m:sSupPr>
                            <m:e>
                              <m:r>
                                <a:rPr lang="zh-CN" altLang="en-US" sz="1650" i="1">
                                  <a:latin typeface="Cambria Math" panose="02040503050406030204" pitchFamily="18" charset="0"/>
                                </a:rPr>
                                <m:t>𝑠</m:t>
                              </m:r>
                            </m:e>
                            <m:sup>
                              <m:r>
                                <a:rPr lang="zh-CN" altLang="en-US" sz="1650">
                                  <a:latin typeface="Cambria Math" panose="02040503050406030204" pitchFamily="18" charset="0"/>
                                </a:rPr>
                                <m:t>′</m:t>
                              </m:r>
                            </m:sup>
                          </m:sSup>
                        </m:sub>
                        <m:sup/>
                        <m:e>
                          <m:r>
                            <a:rPr lang="en-US" altLang="zh-CN" sz="1650" i="1">
                              <a:solidFill>
                                <a:schemeClr val="bg1"/>
                              </a:solidFill>
                              <a:latin typeface="Cambria Math" panose="02040503050406030204" pitchFamily="18" charset="0"/>
                            </a:rPr>
                            <m:t>{</m:t>
                          </m:r>
                        </m:e>
                      </m:nary>
                      <m:nary>
                        <m:naryPr>
                          <m:chr m:val="∑"/>
                          <m:limLoc m:val="undOvr"/>
                          <m:grow m:val="on"/>
                          <m:supHide m:val="on"/>
                          <m:ctrlPr>
                            <a:rPr lang="zh-CN" altLang="en-US" sz="1650" i="1">
                              <a:latin typeface="Cambria Math" panose="02040503050406030204" pitchFamily="18" charset="0"/>
                            </a:rPr>
                          </m:ctrlPr>
                        </m:naryPr>
                        <m:sub>
                          <m:r>
                            <a:rPr lang="zh-CN" altLang="en-US" sz="1650" i="1">
                              <a:latin typeface="Cambria Math" panose="02040503050406030204" pitchFamily="18" charset="0"/>
                            </a:rPr>
                            <m:t>𝑟</m:t>
                          </m:r>
                        </m:sub>
                        <m:sup/>
                        <m:e>
                          <m:d>
                            <m:dPr>
                              <m:begChr m:val=""/>
                              <m:endChr m:val="]"/>
                              <m:ctrlPr>
                                <a:rPr lang="zh-CN" altLang="en-US" sz="1650" i="1">
                                  <a:latin typeface="Cambria Math" panose="02040503050406030204" pitchFamily="18" charset="0"/>
                                </a:rPr>
                              </m:ctrlPr>
                            </m:dPr>
                            <m:e>
                              <m:r>
                                <a:rPr lang="zh-CN" altLang="en-US" sz="1650" i="1">
                                  <a:solidFill>
                                    <a:srgbClr val="7030A0"/>
                                  </a:solidFill>
                                  <a:latin typeface="Cambria Math" panose="02040503050406030204" pitchFamily="18" charset="0"/>
                                </a:rPr>
                                <m:t>𝑝</m:t>
                              </m:r>
                              <m:r>
                                <a:rPr lang="zh-CN" altLang="en-US" sz="1650">
                                  <a:solidFill>
                                    <a:srgbClr val="7030A0"/>
                                  </a:solidFill>
                                  <a:latin typeface="Cambria Math" panose="02040503050406030204" pitchFamily="18" charset="0"/>
                                </a:rPr>
                                <m:t>(</m:t>
                              </m:r>
                              <m:sSup>
                                <m:sSupPr>
                                  <m:ctrlPr>
                                    <a:rPr lang="zh-CN" altLang="en-US" sz="1650" i="1">
                                      <a:solidFill>
                                        <a:srgbClr val="7030A0"/>
                                      </a:solidFill>
                                      <a:latin typeface="Cambria Math" panose="02040503050406030204" pitchFamily="18" charset="0"/>
                                    </a:rPr>
                                  </m:ctrlPr>
                                </m:sSupPr>
                                <m:e>
                                  <m:r>
                                    <a:rPr lang="zh-CN" altLang="en-US" sz="1650" i="1">
                                      <a:solidFill>
                                        <a:srgbClr val="7030A0"/>
                                      </a:solidFill>
                                      <a:latin typeface="Cambria Math" panose="02040503050406030204" pitchFamily="18" charset="0"/>
                                    </a:rPr>
                                    <m:t>𝑠</m:t>
                                  </m:r>
                                </m:e>
                                <m:sup>
                                  <m:r>
                                    <a:rPr lang="zh-CN" altLang="en-US" sz="1650">
                                      <a:solidFill>
                                        <a:srgbClr val="7030A0"/>
                                      </a:solidFill>
                                      <a:latin typeface="Cambria Math" panose="02040503050406030204" pitchFamily="18" charset="0"/>
                                    </a:rPr>
                                    <m:t>′</m:t>
                                  </m:r>
                                </m:sup>
                              </m:sSup>
                              <m:r>
                                <a:rPr lang="zh-CN" altLang="en-US" sz="1650">
                                  <a:solidFill>
                                    <a:srgbClr val="7030A0"/>
                                  </a:solidFill>
                                  <a:latin typeface="Cambria Math" panose="02040503050406030204" pitchFamily="18" charset="0"/>
                                </a:rPr>
                                <m:t>,</m:t>
                              </m:r>
                              <m:r>
                                <a:rPr lang="zh-CN" altLang="en-US" sz="1650" i="1">
                                  <a:solidFill>
                                    <a:srgbClr val="7030A0"/>
                                  </a:solidFill>
                                  <a:latin typeface="Cambria Math" panose="02040503050406030204" pitchFamily="18" charset="0"/>
                                </a:rPr>
                                <m:t>𝑟</m:t>
                              </m:r>
                              <m:r>
                                <a:rPr lang="zh-CN" altLang="en-US" sz="1650">
                                  <a:solidFill>
                                    <a:srgbClr val="7030A0"/>
                                  </a:solidFill>
                                  <a:latin typeface="Cambria Math" panose="02040503050406030204" pitchFamily="18" charset="0"/>
                                </a:rPr>
                                <m:t>|</m:t>
                              </m:r>
                              <m:r>
                                <a:rPr lang="zh-CN" altLang="en-US" sz="1650" i="1">
                                  <a:solidFill>
                                    <a:srgbClr val="7030A0"/>
                                  </a:solidFill>
                                  <a:latin typeface="Cambria Math" panose="02040503050406030204" pitchFamily="18" charset="0"/>
                                </a:rPr>
                                <m:t>𝑠</m:t>
                              </m:r>
                              <m:r>
                                <a:rPr lang="zh-CN" altLang="en-US" sz="1650">
                                  <a:solidFill>
                                    <a:srgbClr val="7030A0"/>
                                  </a:solidFill>
                                  <a:latin typeface="Cambria Math" panose="02040503050406030204" pitchFamily="18" charset="0"/>
                                </a:rPr>
                                <m:t>,</m:t>
                              </m:r>
                              <m:r>
                                <a:rPr lang="zh-CN" altLang="en-US" sz="1650" i="1">
                                  <a:solidFill>
                                    <a:srgbClr val="7030A0"/>
                                  </a:solidFill>
                                  <a:latin typeface="Cambria Math" panose="02040503050406030204" pitchFamily="18" charset="0"/>
                                </a:rPr>
                                <m:t>𝑎</m:t>
                              </m:r>
                              <m:r>
                                <a:rPr lang="zh-CN" altLang="en-US" sz="1650">
                                  <a:latin typeface="Cambria Math" panose="02040503050406030204" pitchFamily="18" charset="0"/>
                                </a:rPr>
                                <m:t>)[</m:t>
                              </m:r>
                              <m:r>
                                <a:rPr lang="zh-CN" altLang="en-US" i="1">
                                  <a:solidFill>
                                    <a:srgbClr val="00B0F0"/>
                                  </a:solidFill>
                                  <a:latin typeface="Cambria Math" panose="02040503050406030204" pitchFamily="18" charset="0"/>
                                </a:rPr>
                                <m:t>𝛾</m:t>
                              </m:r>
                              <m:sSub>
                                <m:sSubPr>
                                  <m:ctrlPr>
                                    <a:rPr lang="zh-CN" altLang="en-US" i="1">
                                      <a:solidFill>
                                        <a:srgbClr val="FF0000"/>
                                      </a:solidFill>
                                      <a:latin typeface="Cambria Math" panose="02040503050406030204" pitchFamily="18" charset="0"/>
                                    </a:rPr>
                                  </m:ctrlPr>
                                </m:sSubPr>
                                <m:e>
                                  <m:r>
                                    <a:rPr lang="zh-CN" altLang="en-US">
                                      <a:solidFill>
                                        <a:srgbClr val="FF0000"/>
                                      </a:solidFill>
                                      <a:latin typeface="Cambria Math" panose="02040503050406030204" pitchFamily="18" charset="0"/>
                                    </a:rPr>
                                    <m:t>𝔼</m:t>
                                  </m:r>
                                </m:e>
                                <m:sub>
                                  <m:r>
                                    <a:rPr lang="zh-CN" altLang="en-US" i="1">
                                      <a:solidFill>
                                        <a:srgbClr val="FF0000"/>
                                      </a:solidFill>
                                      <a:latin typeface="Cambria Math" panose="02040503050406030204" pitchFamily="18" charset="0"/>
                                    </a:rPr>
                                    <m:t>𝜋</m:t>
                                  </m:r>
                                </m:sub>
                              </m:sSub>
                              <m:d>
                                <m:dPr>
                                  <m:begChr m:val="["/>
                                  <m:endChr m:val="]"/>
                                  <m:ctrlPr>
                                    <a:rPr lang="zh-CN" altLang="en-US" i="1">
                                      <a:solidFill>
                                        <a:srgbClr val="FF0000"/>
                                      </a:solidFill>
                                      <a:latin typeface="Cambria Math" panose="02040503050406030204" pitchFamily="18" charset="0"/>
                                    </a:rPr>
                                  </m:ctrlPr>
                                </m:dPr>
                                <m:e>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𝐺</m:t>
                                      </m:r>
                                    </m:e>
                                    <m:sub>
                                      <m:r>
                                        <a:rPr lang="zh-CN" altLang="en-US" i="1">
                                          <a:solidFill>
                                            <a:srgbClr val="FF0000"/>
                                          </a:solidFill>
                                          <a:latin typeface="Cambria Math" panose="02040503050406030204" pitchFamily="18" charset="0"/>
                                        </a:rPr>
                                        <m:t>𝑡</m:t>
                                      </m:r>
                                      <m:r>
                                        <a:rPr lang="zh-CN" altLang="en-US">
                                          <a:solidFill>
                                            <a:srgbClr val="FF0000"/>
                                          </a:solidFill>
                                          <a:latin typeface="Cambria Math" panose="02040503050406030204" pitchFamily="18" charset="0"/>
                                        </a:rPr>
                                        <m:t>+1</m:t>
                                      </m:r>
                                    </m:sub>
                                  </m:sSub>
                                </m:e>
                                <m:e>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𝑆</m:t>
                                      </m:r>
                                    </m:e>
                                    <m:sub>
                                      <m:r>
                                        <a:rPr lang="zh-CN" altLang="en-US" i="1">
                                          <a:solidFill>
                                            <a:srgbClr val="FF0000"/>
                                          </a:solidFill>
                                          <a:latin typeface="Cambria Math" panose="02040503050406030204" pitchFamily="18" charset="0"/>
                                        </a:rPr>
                                        <m:t>𝑡</m:t>
                                      </m:r>
                                      <m:r>
                                        <a:rPr lang="zh-CN" altLang="en-US">
                                          <a:solidFill>
                                            <a:srgbClr val="FF0000"/>
                                          </a:solidFill>
                                          <a:latin typeface="Cambria Math" panose="02040503050406030204" pitchFamily="18" charset="0"/>
                                        </a:rPr>
                                        <m:t>+1</m:t>
                                      </m:r>
                                    </m:sub>
                                  </m:sSub>
                                  <m:r>
                                    <a:rPr lang="zh-CN" altLang="en-US">
                                      <a:solidFill>
                                        <a:srgbClr val="FF0000"/>
                                      </a:solidFill>
                                      <a:latin typeface="Cambria Math" panose="02040503050406030204" pitchFamily="18" charset="0"/>
                                    </a:rPr>
                                    <m:t>=</m:t>
                                  </m:r>
                                  <m:sSup>
                                    <m:sSupPr>
                                      <m:ctrlPr>
                                        <a:rPr lang="zh-CN" altLang="en-US" i="1">
                                          <a:solidFill>
                                            <a:srgbClr val="FF0000"/>
                                          </a:solidFill>
                                          <a:latin typeface="Cambria Math" panose="02040503050406030204" pitchFamily="18" charset="0"/>
                                        </a:rPr>
                                      </m:ctrlPr>
                                    </m:sSupPr>
                                    <m:e>
                                      <m:r>
                                        <a:rPr lang="zh-CN" altLang="en-US" i="1">
                                          <a:solidFill>
                                            <a:srgbClr val="FF0000"/>
                                          </a:solidFill>
                                          <a:latin typeface="Cambria Math" panose="02040503050406030204" pitchFamily="18" charset="0"/>
                                        </a:rPr>
                                        <m:t>𝑠</m:t>
                                      </m:r>
                                    </m:e>
                                    <m:sup>
                                      <m:r>
                                        <a:rPr lang="zh-CN" altLang="en-US">
                                          <a:solidFill>
                                            <a:srgbClr val="FF0000"/>
                                          </a:solidFill>
                                          <a:latin typeface="Cambria Math" panose="02040503050406030204" pitchFamily="18" charset="0"/>
                                        </a:rPr>
                                        <m:t>′</m:t>
                                      </m:r>
                                    </m:sup>
                                  </m:sSup>
                                </m:e>
                              </m:d>
                              <m:r>
                                <m:rPr>
                                  <m:nor/>
                                </m:rPr>
                                <a:rPr lang="zh-CN" altLang="en-US" dirty="0"/>
                                <m:t> </m:t>
                              </m:r>
                            </m:e>
                          </m:d>
                          <m:r>
                            <a:rPr lang="en-US" altLang="zh-CN" sz="1650" i="1">
                              <a:solidFill>
                                <a:schemeClr val="bg1"/>
                              </a:solidFill>
                              <a:latin typeface="Cambria Math" panose="02040503050406030204" pitchFamily="18" charset="0"/>
                            </a:rPr>
                            <m:t>}</m:t>
                          </m:r>
                        </m:e>
                      </m:nary>
                    </m:oMath>
                  </m:oMathPara>
                </a14:m>
                <a:endParaRPr lang="zh-CN" altLang="en-US" sz="1650" dirty="0"/>
              </a:p>
            </p:txBody>
          </p:sp>
        </mc:Choice>
        <mc:Fallback xmlns="">
          <p:sp>
            <p:nvSpPr>
              <p:cNvPr id="41" name="矩形 40">
                <a:extLst>
                  <a:ext uri="{FF2B5EF4-FFF2-40B4-BE49-F238E27FC236}">
                    <a16:creationId xmlns:a16="http://schemas.microsoft.com/office/drawing/2014/main" id="{B643B82E-09D9-421D-9B37-545C5867C154}"/>
                  </a:ext>
                </a:extLst>
              </p:cNvPr>
              <p:cNvSpPr>
                <a:spLocks noRot="1" noChangeAspect="1" noMove="1" noResize="1" noEditPoints="1" noAdjustHandles="1" noChangeArrowheads="1" noChangeShapeType="1" noTextEdit="1"/>
              </p:cNvSpPr>
              <p:nvPr/>
            </p:nvSpPr>
            <p:spPr>
              <a:xfrm>
                <a:off x="3544526" y="2744779"/>
                <a:ext cx="3693405" cy="716863"/>
              </a:xfrm>
              <a:prstGeom prst="rect">
                <a:avLst/>
              </a:prstGeom>
              <a:blipFill>
                <a:blip r:embed="rId9"/>
                <a:stretch>
                  <a:fillRect r="-386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A8B5F2A6-E5F4-42F5-92A1-38BD83A249C6}"/>
                  </a:ext>
                </a:extLst>
              </p:cNvPr>
              <p:cNvSpPr/>
              <p:nvPr/>
            </p:nvSpPr>
            <p:spPr>
              <a:xfrm>
                <a:off x="4102639" y="2069887"/>
                <a:ext cx="146540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𝑆</m:t>
                          </m:r>
                        </m:e>
                        <m:sub>
                          <m:r>
                            <a:rPr lang="zh-CN" altLang="en-US" sz="2400" i="1">
                              <a:solidFill>
                                <a:srgbClr val="FF0000"/>
                              </a:solidFill>
                              <a:latin typeface="Cambria Math" panose="02040503050406030204" pitchFamily="18" charset="0"/>
                            </a:rPr>
                            <m:t>𝑡</m:t>
                          </m:r>
                          <m:r>
                            <a:rPr lang="zh-CN" altLang="en-US" sz="2400">
                              <a:solidFill>
                                <a:srgbClr val="FF0000"/>
                              </a:solidFill>
                              <a:latin typeface="Cambria Math" panose="02040503050406030204" pitchFamily="18" charset="0"/>
                            </a:rPr>
                            <m:t>+1</m:t>
                          </m:r>
                        </m:sub>
                      </m:sSub>
                      <m:r>
                        <a:rPr lang="zh-CN" altLang="en-US" sz="2400">
                          <a:solidFill>
                            <a:srgbClr val="FF0000"/>
                          </a:solidFill>
                          <a:latin typeface="Cambria Math" panose="02040503050406030204" pitchFamily="18" charset="0"/>
                        </a:rPr>
                        <m:t>=</m:t>
                      </m:r>
                      <m:sSup>
                        <m:sSupPr>
                          <m:ctrlPr>
                            <a:rPr lang="zh-CN" altLang="en-US" sz="2400" i="1">
                              <a:solidFill>
                                <a:srgbClr val="FF0000"/>
                              </a:solidFill>
                              <a:latin typeface="Cambria Math" panose="02040503050406030204" pitchFamily="18" charset="0"/>
                            </a:rPr>
                          </m:ctrlPr>
                        </m:sSupPr>
                        <m:e>
                          <m:r>
                            <a:rPr lang="zh-CN" altLang="en-US" sz="2400" i="1">
                              <a:solidFill>
                                <a:srgbClr val="FF0000"/>
                              </a:solidFill>
                              <a:latin typeface="Cambria Math" panose="02040503050406030204" pitchFamily="18" charset="0"/>
                            </a:rPr>
                            <m:t>𝑠</m:t>
                          </m:r>
                        </m:e>
                        <m:sup>
                          <m:r>
                            <a:rPr lang="zh-CN" altLang="en-US" sz="2400">
                              <a:solidFill>
                                <a:srgbClr val="FF0000"/>
                              </a:solidFill>
                              <a:latin typeface="Cambria Math" panose="02040503050406030204" pitchFamily="18" charset="0"/>
                            </a:rPr>
                            <m:t>′</m:t>
                          </m:r>
                        </m:sup>
                      </m:sSup>
                    </m:oMath>
                  </m:oMathPara>
                </a14:m>
                <a:endParaRPr lang="zh-CN" altLang="en-US" sz="2400" dirty="0"/>
              </a:p>
            </p:txBody>
          </p:sp>
        </mc:Choice>
        <mc:Fallback xmlns="">
          <p:sp>
            <p:nvSpPr>
              <p:cNvPr id="42" name="矩形 41">
                <a:extLst>
                  <a:ext uri="{FF2B5EF4-FFF2-40B4-BE49-F238E27FC236}">
                    <a16:creationId xmlns:a16="http://schemas.microsoft.com/office/drawing/2014/main" id="{A8B5F2A6-E5F4-42F5-92A1-38BD83A249C6}"/>
                  </a:ext>
                </a:extLst>
              </p:cNvPr>
              <p:cNvSpPr>
                <a:spLocks noRot="1" noChangeAspect="1" noMove="1" noResize="1" noEditPoints="1" noAdjustHandles="1" noChangeArrowheads="1" noChangeShapeType="1" noTextEdit="1"/>
              </p:cNvSpPr>
              <p:nvPr/>
            </p:nvSpPr>
            <p:spPr>
              <a:xfrm>
                <a:off x="4102639" y="2069887"/>
                <a:ext cx="1465401" cy="461665"/>
              </a:xfrm>
              <a:prstGeom prst="rect">
                <a:avLst/>
              </a:prstGeom>
              <a:blipFill>
                <a:blip r:embed="rId10"/>
                <a:stretch>
                  <a:fillRect b="-2667"/>
                </a:stretch>
              </a:blipFill>
            </p:spPr>
            <p:txBody>
              <a:bodyPr/>
              <a:lstStyle/>
              <a:p>
                <a:r>
                  <a:rPr lang="zh-CN" altLang="en-US">
                    <a:noFill/>
                  </a:rPr>
                  <a:t> </a:t>
                </a:r>
              </a:p>
            </p:txBody>
          </p:sp>
        </mc:Fallback>
      </mc:AlternateContent>
      <p:cxnSp>
        <p:nvCxnSpPr>
          <p:cNvPr id="43" name="直接箭头连接符 42">
            <a:extLst>
              <a:ext uri="{FF2B5EF4-FFF2-40B4-BE49-F238E27FC236}">
                <a16:creationId xmlns:a16="http://schemas.microsoft.com/office/drawing/2014/main" id="{1D50F1E3-A910-40E1-8CA0-81B44DE8FB94}"/>
              </a:ext>
            </a:extLst>
          </p:cNvPr>
          <p:cNvCxnSpPr>
            <a:cxnSpLocks/>
          </p:cNvCxnSpPr>
          <p:nvPr/>
        </p:nvCxnSpPr>
        <p:spPr>
          <a:xfrm flipH="1">
            <a:off x="1790077" y="2572951"/>
            <a:ext cx="3144502" cy="2704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直接箭头连接符 43">
            <a:extLst>
              <a:ext uri="{FF2B5EF4-FFF2-40B4-BE49-F238E27FC236}">
                <a16:creationId xmlns:a16="http://schemas.microsoft.com/office/drawing/2014/main" id="{411036ED-E057-416B-8A63-6BB59DB0F0E0}"/>
              </a:ext>
            </a:extLst>
          </p:cNvPr>
          <p:cNvCxnSpPr>
            <a:cxnSpLocks/>
          </p:cNvCxnSpPr>
          <p:nvPr/>
        </p:nvCxnSpPr>
        <p:spPr>
          <a:xfrm flipH="1">
            <a:off x="4856037" y="2549860"/>
            <a:ext cx="55122" cy="2324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直接箭头连接符 44">
            <a:extLst>
              <a:ext uri="{FF2B5EF4-FFF2-40B4-BE49-F238E27FC236}">
                <a16:creationId xmlns:a16="http://schemas.microsoft.com/office/drawing/2014/main" id="{C621CF60-3C7B-448E-B061-110B5AB284ED}"/>
              </a:ext>
            </a:extLst>
          </p:cNvPr>
          <p:cNvCxnSpPr>
            <a:cxnSpLocks/>
          </p:cNvCxnSpPr>
          <p:nvPr/>
        </p:nvCxnSpPr>
        <p:spPr>
          <a:xfrm>
            <a:off x="4856037" y="2572951"/>
            <a:ext cx="3280410" cy="2704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 name="矩形 2"/>
              <p:cNvSpPr/>
              <p:nvPr/>
            </p:nvSpPr>
            <p:spPr>
              <a:xfrm>
                <a:off x="192230" y="2327285"/>
                <a:ext cx="8081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panose="02040503050406030204" pitchFamily="18" charset="0"/>
                            </a:rPr>
                            <m:t>𝒗</m:t>
                          </m:r>
                        </m:e>
                        <m:sub>
                          <m:r>
                            <a:rPr lang="zh-CN" altLang="en-US" b="1" i="1">
                              <a:solidFill>
                                <a:srgbClr val="00B0F0"/>
                              </a:solidFill>
                              <a:latin typeface="Cambria Math" panose="02040503050406030204" pitchFamily="18" charset="0"/>
                            </a:rPr>
                            <m:t>𝝅</m:t>
                          </m:r>
                        </m:sub>
                      </m:sSub>
                      <m:r>
                        <a:rPr lang="zh-CN" altLang="en-US" b="1">
                          <a:latin typeface="Cambria Math" panose="02040503050406030204" pitchFamily="18" charset="0"/>
                        </a:rPr>
                        <m:t>(</m:t>
                      </m:r>
                      <m:r>
                        <a:rPr lang="zh-CN" altLang="en-US" b="1" i="1">
                          <a:solidFill>
                            <a:srgbClr val="A24744"/>
                          </a:solidFill>
                          <a:latin typeface="Cambria Math" panose="02040503050406030204" pitchFamily="18" charset="0"/>
                        </a:rPr>
                        <m:t>𝒔</m:t>
                      </m:r>
                      <m:r>
                        <a:rPr lang="zh-CN" altLang="en-US" b="1">
                          <a:latin typeface="Cambria Math" panose="02040503050406030204" pitchFamily="18" charset="0"/>
                        </a:rPr>
                        <m:t>)</m:t>
                      </m:r>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92230" y="2327285"/>
                <a:ext cx="808170" cy="369332"/>
              </a:xfrm>
              <a:prstGeom prst="rect">
                <a:avLst/>
              </a:prstGeom>
              <a:blipFill>
                <a:blip r:embed="rId11"/>
                <a:stretch>
                  <a:fillRect b="-13333"/>
                </a:stretch>
              </a:blipFill>
            </p:spPr>
            <p:txBody>
              <a:bodyPr/>
              <a:lstStyle/>
              <a:p>
                <a:r>
                  <a:rPr lang="zh-CN" altLang="en-US">
                    <a:noFill/>
                  </a:rPr>
                  <a:t> </a:t>
                </a:r>
              </a:p>
            </p:txBody>
          </p:sp>
        </mc:Fallback>
      </mc:AlternateContent>
      <p:cxnSp>
        <p:nvCxnSpPr>
          <p:cNvPr id="47" name="直接箭头连接符 46">
            <a:extLst>
              <a:ext uri="{FF2B5EF4-FFF2-40B4-BE49-F238E27FC236}">
                <a16:creationId xmlns:a16="http://schemas.microsoft.com/office/drawing/2014/main" id="{1D50F1E3-A910-40E1-8CA0-81B44DE8FB94}"/>
              </a:ext>
            </a:extLst>
          </p:cNvPr>
          <p:cNvCxnSpPr>
            <a:cxnSpLocks/>
            <a:endCxn id="39" idx="0"/>
          </p:cNvCxnSpPr>
          <p:nvPr/>
        </p:nvCxnSpPr>
        <p:spPr>
          <a:xfrm flipH="1">
            <a:off x="1905001" y="1994640"/>
            <a:ext cx="2465096" cy="782118"/>
          </a:xfrm>
          <a:prstGeom prst="straightConnector1">
            <a:avLst/>
          </a:prstGeom>
          <a:ln w="50800">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49" name="直接箭头连接符 48">
            <a:extLst>
              <a:ext uri="{FF2B5EF4-FFF2-40B4-BE49-F238E27FC236}">
                <a16:creationId xmlns:a16="http://schemas.microsoft.com/office/drawing/2014/main" id="{1D50F1E3-A910-40E1-8CA0-81B44DE8FB94}"/>
              </a:ext>
            </a:extLst>
          </p:cNvPr>
          <p:cNvCxnSpPr>
            <a:cxnSpLocks/>
          </p:cNvCxnSpPr>
          <p:nvPr/>
        </p:nvCxnSpPr>
        <p:spPr>
          <a:xfrm flipH="1">
            <a:off x="5682343" y="2045550"/>
            <a:ext cx="1109155" cy="797818"/>
          </a:xfrm>
          <a:prstGeom prst="straightConnector1">
            <a:avLst/>
          </a:prstGeom>
          <a:ln w="50800">
            <a:solidFill>
              <a:srgbClr val="0070C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3039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500" fill="hold"/>
                                        <p:tgtEl>
                                          <p:spTgt spid="10"/>
                                        </p:tgtEl>
                                        <p:attrNameLst>
                                          <p:attrName>ppt_x</p:attrName>
                                        </p:attrNameLst>
                                      </p:cBhvr>
                                      <p:tavLst>
                                        <p:tav tm="0">
                                          <p:val>
                                            <p:strVal val="#ppt_x"/>
                                          </p:val>
                                        </p:tav>
                                        <p:tav tm="100000">
                                          <p:val>
                                            <p:strVal val="#ppt_x"/>
                                          </p:val>
                                        </p:tav>
                                      </p:tavLst>
                                    </p:anim>
                                    <p:anim calcmode="lin" valueType="num">
                                      <p:cBhvr additive="base">
                                        <p:cTn id="5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1"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anim calcmode="lin" valueType="num">
                                      <p:cBhvr additive="base">
                                        <p:cTn id="64" dur="500" fill="hold"/>
                                        <p:tgtEl>
                                          <p:spTgt spid="9"/>
                                        </p:tgtEl>
                                        <p:attrNameLst>
                                          <p:attrName>ppt_x</p:attrName>
                                        </p:attrNameLst>
                                      </p:cBhvr>
                                      <p:tavLst>
                                        <p:tav tm="0">
                                          <p:val>
                                            <p:strVal val="#ppt_x"/>
                                          </p:val>
                                        </p:tav>
                                        <p:tav tm="100000">
                                          <p:val>
                                            <p:strVal val="#ppt_x"/>
                                          </p:val>
                                        </p:tav>
                                      </p:tavLst>
                                    </p:anim>
                                    <p:anim calcmode="lin" valueType="num">
                                      <p:cBhvr additive="base">
                                        <p:cTn id="65" dur="500" fill="hold"/>
                                        <p:tgtEl>
                                          <p:spTgt spid="9"/>
                                        </p:tgtEl>
                                        <p:attrNameLst>
                                          <p:attrName>ppt_y</p:attrName>
                                        </p:attrNameLst>
                                      </p:cBhvr>
                                      <p:tavLst>
                                        <p:tav tm="0">
                                          <p:val>
                                            <p:strVal val="0-#ppt_h/2"/>
                                          </p:val>
                                        </p:tav>
                                        <p:tav tm="100000">
                                          <p:val>
                                            <p:strVal val="#ppt_y"/>
                                          </p:val>
                                        </p:tav>
                                      </p:tavLst>
                                    </p:anim>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nodeType="afterEffect">
                                  <p:stCondLst>
                                    <p:cond delay="0"/>
                                  </p:stCondLst>
                                  <p:childTnLst>
                                    <p:set>
                                      <p:cBhvr>
                                        <p:cTn id="81" dur="1" fill="hold">
                                          <p:stCondLst>
                                            <p:cond delay="0"/>
                                          </p:stCondLst>
                                        </p:cTn>
                                        <p:tgtEl>
                                          <p:spTgt spid="4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par>
                          <p:cTn id="91" fill="hold">
                            <p:stCondLst>
                              <p:cond delay="0"/>
                            </p:stCondLst>
                            <p:childTnLst>
                              <p:par>
                                <p:cTn id="92" presetID="10" presetClass="entr" presetSubtype="0" fill="hold" grpId="0" nodeType="after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500"/>
                                        <p:tgtEl>
                                          <p:spTgt spid="22"/>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childTnLst>
                          </p:cTn>
                        </p:par>
                        <p:par>
                          <p:cTn id="101" fill="hold">
                            <p:stCondLst>
                              <p:cond delay="0"/>
                            </p:stCondLst>
                            <p:childTnLst>
                              <p:par>
                                <p:cTn id="102" presetID="10" presetClass="entr" presetSubtype="0" fill="hold" grpId="0" nodeType="after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500"/>
                                        <p:tgtEl>
                                          <p:spTgt spid="16"/>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childTnLst>
                          </p:cTn>
                        </p:par>
                        <p:par>
                          <p:cTn id="109" fill="hold">
                            <p:stCondLst>
                              <p:cond delay="0"/>
                            </p:stCondLst>
                            <p:childTnLst>
                              <p:par>
                                <p:cTn id="110" presetID="10" presetClass="entr" presetSubtype="0" fill="hold" grpId="0" nodeType="after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childTnLst>
                          </p:cTn>
                        </p:par>
                        <p:par>
                          <p:cTn id="119" fill="hold">
                            <p:stCondLst>
                              <p:cond delay="0"/>
                            </p:stCondLst>
                            <p:childTnLst>
                              <p:par>
                                <p:cTn id="120" presetID="10" presetClass="entr" presetSubtype="0" fill="hold" grpId="0" nodeType="afterEffect">
                                  <p:stCondLst>
                                    <p:cond delay="0"/>
                                  </p:stCondLst>
                                  <p:childTnLst>
                                    <p:set>
                                      <p:cBhvr>
                                        <p:cTn id="121" dur="1" fill="hold">
                                          <p:stCondLst>
                                            <p:cond delay="0"/>
                                          </p:stCondLst>
                                        </p:cTn>
                                        <p:tgtEl>
                                          <p:spTgt spid="15"/>
                                        </p:tgtEl>
                                        <p:attrNameLst>
                                          <p:attrName>style.visibility</p:attrName>
                                        </p:attrNameLst>
                                      </p:cBhvr>
                                      <p:to>
                                        <p:strVal val="visible"/>
                                      </p:to>
                                    </p:set>
                                    <p:animEffect transition="in" filter="fade">
                                      <p:cBhvr>
                                        <p:cTn id="122" dur="500"/>
                                        <p:tgtEl>
                                          <p:spTgt spid="15"/>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childTnLst>
                          </p:cTn>
                        </p:par>
                        <p:par>
                          <p:cTn id="127" fill="hold">
                            <p:stCondLst>
                              <p:cond delay="0"/>
                            </p:stCondLst>
                            <p:childTnLst>
                              <p:par>
                                <p:cTn id="128" presetID="10" presetClass="entr" presetSubtype="0" fill="hold" grpId="0"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fade">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0"/>
                                        </p:tgtEl>
                                        <p:attrNameLst>
                                          <p:attrName>style.visibility</p:attrName>
                                        </p:attrNameLst>
                                      </p:cBhvr>
                                      <p:to>
                                        <p:strVal val="visible"/>
                                      </p:to>
                                    </p:set>
                                  </p:childTnLst>
                                </p:cTn>
                              </p:par>
                            </p:childTnLst>
                          </p:cTn>
                        </p:par>
                        <p:par>
                          <p:cTn id="137" fill="hold">
                            <p:stCondLst>
                              <p:cond delay="0"/>
                            </p:stCondLst>
                            <p:childTnLst>
                              <p:par>
                                <p:cTn id="138" presetID="10" presetClass="entr" presetSubtype="0" fill="hold" grpId="0" nodeType="afterEffect">
                                  <p:stCondLst>
                                    <p:cond delay="0"/>
                                  </p:stCondLst>
                                  <p:childTnLst>
                                    <p:set>
                                      <p:cBhvr>
                                        <p:cTn id="139" dur="1" fill="hold">
                                          <p:stCondLst>
                                            <p:cond delay="0"/>
                                          </p:stCondLst>
                                        </p:cTn>
                                        <p:tgtEl>
                                          <p:spTgt spid="13"/>
                                        </p:tgtEl>
                                        <p:attrNameLst>
                                          <p:attrName>style.visibility</p:attrName>
                                        </p:attrNameLst>
                                      </p:cBhvr>
                                      <p:to>
                                        <p:strVal val="visible"/>
                                      </p:to>
                                    </p:set>
                                    <p:animEffect transition="in" filter="fade">
                                      <p:cBhvr>
                                        <p:cTn id="1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2" grpId="0"/>
      <p:bldP spid="13" grpId="0" animBg="1"/>
      <p:bldP spid="15" grpId="0" animBg="1"/>
      <p:bldP spid="16" grpId="0" animBg="1"/>
      <p:bldP spid="17" grpId="0" animBg="1"/>
      <p:bldP spid="18" grpId="0" animBg="1"/>
      <p:bldP spid="19" grpId="0" animBg="1"/>
      <p:bldP spid="20" grpId="0" animBg="1"/>
      <p:bldP spid="21" grpId="0" animBg="1"/>
      <p:bldP spid="22" grpId="0" animBg="1"/>
      <p:bldP spid="31" grpId="0"/>
      <p:bldP spid="35" grpId="0"/>
      <p:bldP spid="42" grpId="0"/>
      <p:bldP spid="3" grpId="0"/>
    </p:bldLst>
  </p:timing>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3724</TotalTime>
  <Words>3541</Words>
  <Application>Microsoft Office PowerPoint</Application>
  <PresentationFormat>宽屏</PresentationFormat>
  <Paragraphs>505</Paragraphs>
  <Slides>49</Slides>
  <Notes>31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49</vt:i4>
      </vt:variant>
    </vt:vector>
  </HeadingPairs>
  <TitlesOfParts>
    <vt:vector size="64" baseType="lpstr">
      <vt:lpstr> 楷体</vt:lpstr>
      <vt:lpstr>等线</vt:lpstr>
      <vt:lpstr>华文楷体</vt:lpstr>
      <vt:lpstr>楷体</vt:lpstr>
      <vt:lpstr>楷体</vt:lpstr>
      <vt:lpstr>宋体</vt:lpstr>
      <vt:lpstr>微软雅黑</vt:lpstr>
      <vt:lpstr>Arial</vt:lpstr>
      <vt:lpstr>Calibri</vt:lpstr>
      <vt:lpstr>Calibri Light</vt:lpstr>
      <vt:lpstr>Cambria</vt:lpstr>
      <vt:lpstr>Cambria Math</vt:lpstr>
      <vt:lpstr>Times New Roman</vt:lpstr>
      <vt:lpstr>Wingdings</vt:lpstr>
      <vt:lpstr>1_Office 主题​​</vt:lpstr>
      <vt:lpstr>PowerPoint 演示文稿</vt:lpstr>
      <vt:lpstr>参考文献</vt:lpstr>
      <vt:lpstr>复习</vt:lpstr>
      <vt:lpstr>简单引言：从强化学习朴素思想到计算</vt:lpstr>
      <vt:lpstr>特别复习：贝尔曼方程的递归</vt:lpstr>
      <vt:lpstr>第二章 - 强化学习的表格型求解法</vt:lpstr>
      <vt:lpstr>第二章 – 内容提要</vt:lpstr>
      <vt:lpstr>2.1 动态规划算法</vt:lpstr>
      <vt:lpstr>2.1.1 动态规划</vt:lpstr>
      <vt:lpstr>2.1.2 采用动态规划的策略迭代</vt:lpstr>
      <vt:lpstr>迭代的简单理解</vt:lpstr>
      <vt:lpstr>动态规划的迭代策略评估</vt:lpstr>
      <vt:lpstr>网格世界</vt:lpstr>
      <vt:lpstr>策略迭代过程 k=0</vt:lpstr>
      <vt:lpstr>策略迭代过程 k=1</vt:lpstr>
      <vt:lpstr>策略迭代过程 k=2</vt:lpstr>
      <vt:lpstr>策略迭代过程 k=3</vt:lpstr>
      <vt:lpstr>策略迭代过程 k=∞</vt:lpstr>
      <vt:lpstr>2.1.4 策略迭代评估改进的动态规划算法</vt:lpstr>
      <vt:lpstr>动态规划算法迭代部分的分析</vt:lpstr>
      <vt:lpstr>2.1.5 值迭代的动态规划算法</vt:lpstr>
      <vt:lpstr>值函数迭代算法的值函数更新</vt:lpstr>
      <vt:lpstr>值迭代的动态规划算法</vt:lpstr>
      <vt:lpstr>2.1 动态规划---小结</vt:lpstr>
      <vt:lpstr>第二章 上半部分内容总结</vt:lpstr>
      <vt:lpstr>第二章 – 内容提要</vt:lpstr>
      <vt:lpstr>2.2.1 无概率模型时的值函数计算问题</vt:lpstr>
      <vt:lpstr>蒙特卡罗采样平均的学习方法建立概率模型</vt:lpstr>
      <vt:lpstr>2.2.2 蒙特卡罗(MC)强化学习算法策略迭代</vt:lpstr>
      <vt:lpstr>最优策略估算</vt:lpstr>
      <vt:lpstr>2.2.3 强化学习算法分类I：同轨 vs. 异轨</vt:lpstr>
      <vt:lpstr>策略控制中常用的软策略控制方法</vt:lpstr>
      <vt:lpstr>策略同轨的强化学习算法</vt:lpstr>
      <vt:lpstr>策略异轨的MC强化学习算法</vt:lpstr>
      <vt:lpstr>2.2 蒙特卡罗方法---小结</vt:lpstr>
      <vt:lpstr>第二章 – 内容提要</vt:lpstr>
      <vt:lpstr>2.3.1时序差分方法-Temporal Difference(TD)</vt:lpstr>
      <vt:lpstr>TD与MC的相似之处</vt:lpstr>
      <vt:lpstr>TD 与 MC 区别：关键在终止态的输出</vt:lpstr>
      <vt:lpstr>Sarsa:策略同轨的TD控制</vt:lpstr>
      <vt:lpstr>策略同轨的TD强化学习算法：同轨Sarsa</vt:lpstr>
      <vt:lpstr>2.3 时序差分方法---小结</vt:lpstr>
      <vt:lpstr>2.1.3 策略改进定理</vt:lpstr>
      <vt:lpstr>策略改进定理（续）</vt:lpstr>
      <vt:lpstr>利用策略改进定理寻找最优策略</vt:lpstr>
      <vt:lpstr>策略迭代改进过程</vt:lpstr>
      <vt:lpstr>网格世界的迭代和收敛</vt:lpstr>
      <vt:lpstr>课后作业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人工智能原理</dc:title>
  <dc:creator>wu</dc:creator>
  <cp:lastModifiedBy>h w</cp:lastModifiedBy>
  <cp:revision>350</cp:revision>
  <dcterms:created xsi:type="dcterms:W3CDTF">2020-07-29T04:12:12Z</dcterms:created>
  <dcterms:modified xsi:type="dcterms:W3CDTF">2025-03-24T07:56:25Z</dcterms:modified>
</cp:coreProperties>
</file>