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8"/>
  </p:notesMasterIdLst>
  <p:sldIdLst>
    <p:sldId id="355" r:id="rId2"/>
    <p:sldId id="1433" r:id="rId3"/>
    <p:sldId id="359" r:id="rId4"/>
    <p:sldId id="266" r:id="rId5"/>
    <p:sldId id="356" r:id="rId6"/>
    <p:sldId id="357" r:id="rId7"/>
    <p:sldId id="1492" r:id="rId8"/>
    <p:sldId id="361" r:id="rId9"/>
    <p:sldId id="1494" r:id="rId10"/>
    <p:sldId id="297" r:id="rId11"/>
    <p:sldId id="1499" r:id="rId12"/>
    <p:sldId id="1503" r:id="rId13"/>
    <p:sldId id="362" r:id="rId14"/>
    <p:sldId id="1509" r:id="rId15"/>
    <p:sldId id="1505" r:id="rId16"/>
    <p:sldId id="1504" r:id="rId17"/>
    <p:sldId id="1508" r:id="rId18"/>
    <p:sldId id="363" r:id="rId19"/>
    <p:sldId id="1506" r:id="rId20"/>
    <p:sldId id="1498" r:id="rId21"/>
    <p:sldId id="1502" r:id="rId22"/>
    <p:sldId id="1501" r:id="rId23"/>
    <p:sldId id="364" r:id="rId24"/>
    <p:sldId id="365" r:id="rId25"/>
    <p:sldId id="367" r:id="rId26"/>
    <p:sldId id="368" r:id="rId27"/>
    <p:sldId id="273" r:id="rId28"/>
    <p:sldId id="274" r:id="rId29"/>
    <p:sldId id="1507" r:id="rId30"/>
    <p:sldId id="278" r:id="rId31"/>
    <p:sldId id="275" r:id="rId32"/>
    <p:sldId id="267" r:id="rId33"/>
    <p:sldId id="268" r:id="rId34"/>
    <p:sldId id="269" r:id="rId35"/>
    <p:sldId id="270" r:id="rId36"/>
    <p:sldId id="14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7F"/>
    <a:srgbClr val="144E2F"/>
    <a:srgbClr val="FFFFFF"/>
    <a:srgbClr val="C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185" autoAdjust="0"/>
  </p:normalViewPr>
  <p:slideViewPr>
    <p:cSldViewPr snapToGrid="0">
      <p:cViewPr varScale="1">
        <p:scale>
          <a:sx n="90" d="100"/>
          <a:sy n="90" d="100"/>
        </p:scale>
        <p:origin x="33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72EF-BF4C-4067-9BF5-1AE99BC258A9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8755-5886-4499-94BE-FFFC03BCC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9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###</a:t>
            </a:r>
            <a:r>
              <a:rPr lang="zh-CN" altLang="en-US" dirty="0"/>
              <a:t>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1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0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6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###</a:t>
            </a:r>
            <a:r>
              <a:rPr lang="zh-CN" altLang="en-US" dirty="0"/>
              <a:t>公式 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90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54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###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1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1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1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8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###</a:t>
            </a:r>
            <a:r>
              <a:rPr lang="zh-CN" altLang="en-US" dirty="0"/>
              <a:t>公式 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7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根据通用近似定理，对于具有线性输出层和至少一个使用“挤压”性质的激活函数的隐藏层组成的前馈神经网络，只要其隐藏层神经元的数量足够，它可以任意的精度来近似任何一个定义在实数空间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ℝ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𝐷 中的有界闭集函数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Funahashi</a:t>
            </a:r>
            <a:r>
              <a:rPr lang="da-DK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al., 1993; Hornik et al., 1989]</a:t>
            </a:r>
            <a:r>
              <a:rPr lang="zh-CN" alt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．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是一个非常数、有界、单调递增的连续函数单位超立方体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2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行，利用了经验回放；在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行利用了独立的目标网络；第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[15]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行，更新动作值函数逼近网络参数；第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[17]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行更新目标网络参数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用神经网络对值函数进行逼近时，值函数的更新步更新的是参数</a:t>
            </a:r>
            <a:r>
              <a:rPr lang="en-US" altLang="zh-CN" dirty="0"/>
              <a:t>[</a:t>
            </a:r>
            <a:r>
              <a:rPr lang="zh-CN" altLang="en-US" dirty="0"/>
              <a:t>公式</a:t>
            </a:r>
            <a:r>
              <a:rPr lang="en-US" altLang="zh-CN" dirty="0"/>
              <a:t>]</a:t>
            </a:r>
            <a:r>
              <a:rPr lang="zh-CN" altLang="en-US" dirty="0"/>
              <a:t>，更新方法是梯度下降法。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6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3250" y="1198027"/>
            <a:ext cx="10972800" cy="4937760"/>
          </a:xfrm>
        </p:spPr>
        <p:txBody>
          <a:bodyPr/>
          <a:lstStyle>
            <a:lvl1pPr marL="228600" indent="-228600">
              <a:defRPr 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576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5078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5511" y="-2754"/>
            <a:ext cx="10223351" cy="69608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1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7473"/>
            <a:ext cx="1132926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35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3F16F-C8DC-400B-819E-A0F134F9F60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5D7D02-6FBA-439F-AAF9-825AA338F0EB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376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E2D5-D5B9-4877-9115-F933DE2AC51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defRPr lang="zh-CN" alt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defRPr lang="zh-CN" alt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defRPr lang="zh-CN" alt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defRPr lang="zh-CN" alt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defRPr lang="zh-CN" altLang="en-US" sz="2800" kern="1200" baseline="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E4743-18AD-466E-8A1E-44C2EDA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1D320-0EE4-45B1-A684-168AC278C557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8BF63-BACA-49D2-A39C-561C2BB5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5F222-6633-49B8-B260-1BC6DA876833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D61CE5-3D33-4E81-9554-995C735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60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051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5066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3"/>
            <a:ext cx="97536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3"/>
            <a:ext cx="3048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7"/>
            <a:ext cx="9144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483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770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3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6" r:id="rId3"/>
    <p:sldLayoutId id="2147483751" r:id="rId4"/>
    <p:sldLayoutId id="2147483752" r:id="rId5"/>
    <p:sldLayoutId id="2147483758" r:id="rId6"/>
    <p:sldLayoutId id="2147483759" r:id="rId7"/>
    <p:sldLayoutId id="2147483760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00B050"/>
          </a:solidFill>
          <a:latin typeface="Tahoma" panose="020B0604030504040204" pitchFamily="34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ahoma" panose="020B0604030504040204" pitchFamily="34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Tahoma" panose="020B0604030504040204" pitchFamily="34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ahoma" panose="020B0604030504040204" pitchFamily="34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ahoma" panose="020B0604030504040204" pitchFamily="34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ahoma" panose="020B0604030504040204" pitchFamily="34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1.png"/><Relationship Id="rId18" Type="http://schemas.openxmlformats.org/officeDocument/2006/relationships/image" Target="../media/image110.png"/><Relationship Id="rId3" Type="http://schemas.openxmlformats.org/officeDocument/2006/relationships/image" Target="../media/image281.png"/><Relationship Id="rId7" Type="http://schemas.openxmlformats.org/officeDocument/2006/relationships/image" Target="../media/image210.png"/><Relationship Id="rId12" Type="http://schemas.openxmlformats.org/officeDocument/2006/relationships/image" Target="../media/image100.png"/><Relationship Id="rId17" Type="http://schemas.openxmlformats.org/officeDocument/2006/relationships/image" Target="NULL"/><Relationship Id="rId2" Type="http://schemas.openxmlformats.org/officeDocument/2006/relationships/image" Target="../media/image270.png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11" Type="http://schemas.openxmlformats.org/officeDocument/2006/relationships/image" Target="../media/image80.png"/><Relationship Id="rId15" Type="http://schemas.openxmlformats.org/officeDocument/2006/relationships/image" Target="NULL"/><Relationship Id="rId10" Type="http://schemas.openxmlformats.org/officeDocument/2006/relationships/image" Target="../media/image301.png"/><Relationship Id="rId4" Type="http://schemas.openxmlformats.org/officeDocument/2006/relationships/image" Target="../media/image291.png"/><Relationship Id="rId9" Type="http://schemas.openxmlformats.org/officeDocument/2006/relationships/image" Target="../media/image40.png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12" Type="http://schemas.openxmlformats.org/officeDocument/2006/relationships/image" Target="../media/image331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6.png"/><Relationship Id="rId1" Type="http://schemas.openxmlformats.org/officeDocument/2006/relationships/tags" Target="../tags/tag1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33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30.png"/><Relationship Id="rId3" Type="http://schemas.openxmlformats.org/officeDocument/2006/relationships/image" Target="../media/image39.png"/><Relationship Id="rId7" Type="http://schemas.openxmlformats.org/officeDocument/2006/relationships/image" Target="../media/image44.sv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150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 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   人工智能实践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5400">
                <a:latin typeface="楷体" panose="02010609060101010101" pitchFamily="49" charset="-122"/>
                <a:ea typeface="楷体" panose="02010609060101010101" pitchFamily="49" charset="-122"/>
              </a:rPr>
              <a:t>深度强化学习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第一章 深度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网络（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DQN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回顾：神经网络的通用近似定理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60B929-C9BD-4B67-8E85-B156332F6914}"/>
                  </a:ext>
                </a:extLst>
              </p:cNvPr>
              <p:cNvSpPr txBox="1"/>
              <p:nvPr/>
            </p:nvSpPr>
            <p:spPr>
              <a:xfrm>
                <a:off x="718458" y="817270"/>
                <a:ext cx="10842172" cy="43271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通用近似定理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(Universal Approximation Theorem)[Cybenko,1989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4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Hornik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et al., 1989]:</a:t>
                </a:r>
              </a:p>
              <a:p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连续函数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altLang="zh-CN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(·)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=1,⋯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函数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的近似实现，即：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</a:t>
                </a:r>
              </a:p>
              <a:p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&gt;0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是一个很小的正数。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60B929-C9BD-4B67-8E85-B156332F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817270"/>
                <a:ext cx="10842172" cy="4327147"/>
              </a:xfrm>
              <a:prstGeom prst="rect">
                <a:avLst/>
              </a:prstGeom>
              <a:blipFill>
                <a:blip r:embed="rId3"/>
                <a:stretch>
                  <a:fillRect l="-1124" t="-983" r="-281" b="-2528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82031F8-5013-4C30-83EF-2E0CC41093A2}"/>
              </a:ext>
            </a:extLst>
          </p:cNvPr>
          <p:cNvSpPr txBox="1"/>
          <p:nvPr/>
        </p:nvSpPr>
        <p:spPr>
          <a:xfrm>
            <a:off x="1404906" y="5443910"/>
            <a:ext cx="10068636" cy="794705"/>
          </a:xfrm>
          <a:prstGeom prst="rect">
            <a:avLst/>
          </a:prstGeom>
          <a:solidFill>
            <a:srgbClr val="FFC17F"/>
          </a:solidFill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用深度神经网络逼近值函数</a:t>
            </a:r>
            <a:r>
              <a:rPr lang="en-US" altLang="zh-CN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Q Net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4" descr="灯泡灯丝简笔画">
            <a:extLst>
              <a:ext uri="{FF2B5EF4-FFF2-40B4-BE49-F238E27FC236}">
                <a16:creationId xmlns:a16="http://schemas.microsoft.com/office/drawing/2014/main" id="{E282C110-B5F9-434F-B127-E9E773FE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8" y="5626415"/>
            <a:ext cx="414050" cy="414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21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E5A-4BBD-43D1-9085-94D2B4E7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全连接前馈神经网络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064B06-02E5-4136-AD87-A17AEA7A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0653A3-1C24-4D74-9002-420885219CFD}"/>
              </a:ext>
            </a:extLst>
          </p:cNvPr>
          <p:cNvGrpSpPr/>
          <p:nvPr/>
        </p:nvGrpSpPr>
        <p:grpSpPr>
          <a:xfrm>
            <a:off x="3295650" y="1930401"/>
            <a:ext cx="5639759" cy="3161796"/>
            <a:chOff x="2980718" y="2836878"/>
            <a:chExt cx="7345032" cy="366956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7867F5D-940B-4798-A0F5-7E7FD675A533}"/>
                </a:ext>
              </a:extLst>
            </p:cNvPr>
            <p:cNvSpPr/>
            <p:nvPr/>
          </p:nvSpPr>
          <p:spPr>
            <a:xfrm>
              <a:off x="7169636" y="3794291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81D1EA-54D6-4FC1-A18F-207112C36F6F}"/>
                </a:ext>
              </a:extLst>
            </p:cNvPr>
            <p:cNvSpPr/>
            <p:nvPr/>
          </p:nvSpPr>
          <p:spPr>
            <a:xfrm>
              <a:off x="7169637" y="459989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25AE55B-DEA7-484D-A190-C2C692FFA6C9}"/>
                </a:ext>
              </a:extLst>
            </p:cNvPr>
            <p:cNvSpPr/>
            <p:nvPr/>
          </p:nvSpPr>
          <p:spPr>
            <a:xfrm>
              <a:off x="7169636" y="5446989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3667939-9EFE-491A-9F86-21CEDEE3C16C}"/>
                </a:ext>
              </a:extLst>
            </p:cNvPr>
            <p:cNvCxnSpPr>
              <a:stCxn id="25" idx="6"/>
              <a:endCxn id="5" idx="2"/>
            </p:cNvCxnSpPr>
            <p:nvPr/>
          </p:nvCxnSpPr>
          <p:spPr>
            <a:xfrm>
              <a:off x="5609179" y="3254710"/>
              <a:ext cx="1560457" cy="73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11105E0-20DC-4484-9CB5-CA8C8DA93B6F}"/>
                </a:ext>
              </a:extLst>
            </p:cNvPr>
            <p:cNvCxnSpPr>
              <a:stCxn id="25" idx="6"/>
              <a:endCxn id="6" idx="2"/>
            </p:cNvCxnSpPr>
            <p:nvPr/>
          </p:nvCxnSpPr>
          <p:spPr>
            <a:xfrm>
              <a:off x="5609179" y="3254710"/>
              <a:ext cx="1560458" cy="153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C6F7BCB-774D-4C69-BCDD-BA254559DCF1}"/>
                </a:ext>
              </a:extLst>
            </p:cNvPr>
            <p:cNvCxnSpPr>
              <a:stCxn id="25" idx="6"/>
              <a:endCxn id="7" idx="2"/>
            </p:cNvCxnSpPr>
            <p:nvPr/>
          </p:nvCxnSpPr>
          <p:spPr>
            <a:xfrm>
              <a:off x="5609179" y="3254710"/>
              <a:ext cx="1560457" cy="238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B39A8ED-F5E1-4739-B914-5B5A9AB7E58D}"/>
                </a:ext>
              </a:extLst>
            </p:cNvPr>
            <p:cNvCxnSpPr>
              <a:stCxn id="26" idx="6"/>
              <a:endCxn id="5" idx="2"/>
            </p:cNvCxnSpPr>
            <p:nvPr/>
          </p:nvCxnSpPr>
          <p:spPr>
            <a:xfrm flipV="1">
              <a:off x="5609180" y="3985677"/>
              <a:ext cx="1560456" cy="4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C83E96D-238C-4947-8D05-3B0241B018EA}"/>
                </a:ext>
              </a:extLst>
            </p:cNvPr>
            <p:cNvCxnSpPr>
              <a:stCxn id="26" idx="6"/>
              <a:endCxn id="6" idx="2"/>
            </p:cNvCxnSpPr>
            <p:nvPr/>
          </p:nvCxnSpPr>
          <p:spPr>
            <a:xfrm>
              <a:off x="5609180" y="4026444"/>
              <a:ext cx="1560457" cy="764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C0B6A9-ACDA-4BF7-B699-40C6A5930B2F}"/>
                </a:ext>
              </a:extLst>
            </p:cNvPr>
            <p:cNvCxnSpPr>
              <a:stCxn id="26" idx="6"/>
              <a:endCxn id="7" idx="2"/>
            </p:cNvCxnSpPr>
            <p:nvPr/>
          </p:nvCxnSpPr>
          <p:spPr>
            <a:xfrm>
              <a:off x="5609180" y="4026444"/>
              <a:ext cx="1560456" cy="16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7785A0-3E2D-4B65-AEF2-515448C9D5C4}"/>
                </a:ext>
              </a:extLst>
            </p:cNvPr>
            <p:cNvCxnSpPr>
              <a:stCxn id="27" idx="6"/>
              <a:endCxn id="5" idx="2"/>
            </p:cNvCxnSpPr>
            <p:nvPr/>
          </p:nvCxnSpPr>
          <p:spPr>
            <a:xfrm flipV="1">
              <a:off x="5609179" y="3985677"/>
              <a:ext cx="1560457" cy="83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5E2EEFF-3252-4192-8F13-52D081FAC1E5}"/>
                </a:ext>
              </a:extLst>
            </p:cNvPr>
            <p:cNvCxnSpPr>
              <a:stCxn id="27" idx="6"/>
              <a:endCxn id="6" idx="2"/>
            </p:cNvCxnSpPr>
            <p:nvPr/>
          </p:nvCxnSpPr>
          <p:spPr>
            <a:xfrm flipV="1">
              <a:off x="5609179" y="4791279"/>
              <a:ext cx="1560458" cy="3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86B643F-8709-4849-82F4-E7A2D72FD9E5}"/>
                </a:ext>
              </a:extLst>
            </p:cNvPr>
            <p:cNvCxnSpPr>
              <a:stCxn id="27" idx="6"/>
              <a:endCxn id="7" idx="2"/>
            </p:cNvCxnSpPr>
            <p:nvPr/>
          </p:nvCxnSpPr>
          <p:spPr>
            <a:xfrm>
              <a:off x="5609179" y="4822170"/>
              <a:ext cx="1560457" cy="81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38B23F9-0F76-491E-B2DF-D002E5F57E5A}"/>
                </a:ext>
              </a:extLst>
            </p:cNvPr>
            <p:cNvCxnSpPr>
              <a:stCxn id="28" idx="6"/>
              <a:endCxn id="5" idx="2"/>
            </p:cNvCxnSpPr>
            <p:nvPr/>
          </p:nvCxnSpPr>
          <p:spPr>
            <a:xfrm flipV="1">
              <a:off x="5607806" y="3985677"/>
              <a:ext cx="1561830" cy="164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C7EA622-1C5F-4939-A0E6-39B783559A5C}"/>
                </a:ext>
              </a:extLst>
            </p:cNvPr>
            <p:cNvCxnSpPr>
              <a:stCxn id="28" idx="6"/>
              <a:endCxn id="6" idx="2"/>
            </p:cNvCxnSpPr>
            <p:nvPr/>
          </p:nvCxnSpPr>
          <p:spPr>
            <a:xfrm flipV="1">
              <a:off x="5607806" y="4791279"/>
              <a:ext cx="1561831" cy="83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DE0D37A-B688-4598-826B-9052BBB863C0}"/>
                </a:ext>
              </a:extLst>
            </p:cNvPr>
            <p:cNvCxnSpPr>
              <a:stCxn id="28" idx="6"/>
              <a:endCxn id="7" idx="2"/>
            </p:cNvCxnSpPr>
            <p:nvPr/>
          </p:nvCxnSpPr>
          <p:spPr>
            <a:xfrm>
              <a:off x="5607806" y="5630419"/>
              <a:ext cx="1561830" cy="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EC20966-A47A-43F2-B626-9257AD3857AF}"/>
                </a:ext>
              </a:extLst>
            </p:cNvPr>
            <p:cNvSpPr/>
            <p:nvPr/>
          </p:nvSpPr>
          <p:spPr>
            <a:xfrm>
              <a:off x="8523514" y="4598398"/>
              <a:ext cx="404037" cy="3827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2CD9568-14F1-473E-82CD-C1CA3A0172B6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573673" y="3985677"/>
              <a:ext cx="949842" cy="8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C848FF8-704A-4A83-AD62-F556EE1DFA54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V="1">
              <a:off x="7573674" y="4789784"/>
              <a:ext cx="949840" cy="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43DCE89-06AC-44E6-8C6D-CA2A58206C7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V="1">
              <a:off x="7573673" y="4789784"/>
              <a:ext cx="949841" cy="84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51C64EF-028B-4217-945D-D5647399A23D}"/>
                </a:ext>
              </a:extLst>
            </p:cNvPr>
            <p:cNvCxnSpPr>
              <a:stCxn id="20" idx="6"/>
            </p:cNvCxnSpPr>
            <p:nvPr/>
          </p:nvCxnSpPr>
          <p:spPr>
            <a:xfrm>
              <a:off x="8927551" y="4789784"/>
              <a:ext cx="443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94BAB67-3460-4E61-AEAA-ED08ADCE6AE9}"/>
                </a:ext>
              </a:extLst>
            </p:cNvPr>
            <p:cNvSpPr/>
            <p:nvPr/>
          </p:nvSpPr>
          <p:spPr>
            <a:xfrm>
              <a:off x="5205142" y="306332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D4731F5-2D59-4A9C-915C-D58E39A04C47}"/>
                </a:ext>
              </a:extLst>
            </p:cNvPr>
            <p:cNvSpPr/>
            <p:nvPr/>
          </p:nvSpPr>
          <p:spPr>
            <a:xfrm>
              <a:off x="5205143" y="3835058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E65303B-4D79-417F-B132-F5ABB7E4BD92}"/>
                </a:ext>
              </a:extLst>
            </p:cNvPr>
            <p:cNvSpPr/>
            <p:nvPr/>
          </p:nvSpPr>
          <p:spPr>
            <a:xfrm>
              <a:off x="5205142" y="463078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9C75D4C-22F3-4A91-831D-46F8E7889CD2}"/>
                </a:ext>
              </a:extLst>
            </p:cNvPr>
            <p:cNvSpPr/>
            <p:nvPr/>
          </p:nvSpPr>
          <p:spPr>
            <a:xfrm>
              <a:off x="5203769" y="543903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A7F829E-1568-48F8-856A-19AB2F0BA9C5}"/>
                </a:ext>
              </a:extLst>
            </p:cNvPr>
            <p:cNvSpPr/>
            <p:nvPr/>
          </p:nvSpPr>
          <p:spPr>
            <a:xfrm>
              <a:off x="5218432" y="612367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5E1EB56-5B22-46A2-A550-EBC184ABC188}"/>
                </a:ext>
              </a:extLst>
            </p:cNvPr>
            <p:cNvCxnSpPr>
              <a:stCxn id="42" idx="6"/>
              <a:endCxn id="26" idx="2"/>
            </p:cNvCxnSpPr>
            <p:nvPr/>
          </p:nvCxnSpPr>
          <p:spPr>
            <a:xfrm>
              <a:off x="3737715" y="3603614"/>
              <a:ext cx="1467428" cy="42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2674A55-55B6-42D6-939C-B577234D3025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640779" y="3531492"/>
              <a:ext cx="1564363" cy="129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2D21F77-AB43-4E37-B05E-742C94B03E69}"/>
                </a:ext>
              </a:extLst>
            </p:cNvPr>
            <p:cNvCxnSpPr>
              <a:stCxn id="42" idx="6"/>
              <a:endCxn id="28" idx="2"/>
            </p:cNvCxnSpPr>
            <p:nvPr/>
          </p:nvCxnSpPr>
          <p:spPr>
            <a:xfrm>
              <a:off x="3737715" y="3603614"/>
              <a:ext cx="1466054" cy="202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29BA978-90BF-4899-AA10-4D696D95EA10}"/>
                </a:ext>
              </a:extLst>
            </p:cNvPr>
            <p:cNvCxnSpPr>
              <a:stCxn id="43" idx="6"/>
              <a:endCxn id="26" idx="2"/>
            </p:cNvCxnSpPr>
            <p:nvPr/>
          </p:nvCxnSpPr>
          <p:spPr>
            <a:xfrm flipV="1">
              <a:off x="3737716" y="4026444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C4A6FD4-6ED1-4CB3-B494-75B5E9E7DFE5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614198" y="4371464"/>
              <a:ext cx="1590944" cy="4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8476990-39B6-447B-B363-B741F86C38CB}"/>
                </a:ext>
              </a:extLst>
            </p:cNvPr>
            <p:cNvCxnSpPr>
              <a:stCxn id="43" idx="6"/>
              <a:endCxn id="28" idx="2"/>
            </p:cNvCxnSpPr>
            <p:nvPr/>
          </p:nvCxnSpPr>
          <p:spPr>
            <a:xfrm>
              <a:off x="3737716" y="4409216"/>
              <a:ext cx="1466053" cy="12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A58822-ADA2-444B-A013-29BE982A09ED}"/>
                </a:ext>
              </a:extLst>
            </p:cNvPr>
            <p:cNvCxnSpPr>
              <a:stCxn id="44" idx="6"/>
              <a:endCxn id="26" idx="2"/>
            </p:cNvCxnSpPr>
            <p:nvPr/>
          </p:nvCxnSpPr>
          <p:spPr>
            <a:xfrm flipV="1">
              <a:off x="3737715" y="4026444"/>
              <a:ext cx="1467428" cy="117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C2B5AF5-0F64-4F8F-9FCD-15C7AF5C2518}"/>
                </a:ext>
              </a:extLst>
            </p:cNvPr>
            <p:cNvCxnSpPr>
              <a:stCxn id="44" idx="6"/>
              <a:endCxn id="27" idx="2"/>
            </p:cNvCxnSpPr>
            <p:nvPr/>
          </p:nvCxnSpPr>
          <p:spPr>
            <a:xfrm flipV="1">
              <a:off x="3737715" y="4822170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98A5693-5471-4737-AC70-FC88E7DD4CFA}"/>
                </a:ext>
              </a:extLst>
            </p:cNvPr>
            <p:cNvCxnSpPr>
              <a:endCxn id="28" idx="2"/>
            </p:cNvCxnSpPr>
            <p:nvPr/>
          </p:nvCxnSpPr>
          <p:spPr>
            <a:xfrm>
              <a:off x="3587615" y="5166966"/>
              <a:ext cx="1616154" cy="46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1B07CBC-259C-4EBC-A9B6-7522AC460E28}"/>
                </a:ext>
              </a:extLst>
            </p:cNvPr>
            <p:cNvCxnSpPr>
              <a:stCxn id="45" idx="6"/>
              <a:endCxn id="26" idx="2"/>
            </p:cNvCxnSpPr>
            <p:nvPr/>
          </p:nvCxnSpPr>
          <p:spPr>
            <a:xfrm flipV="1">
              <a:off x="3736342" y="4026444"/>
              <a:ext cx="1468801" cy="19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8A70A7C-E1A9-49B3-A3FC-7C061320F304}"/>
                </a:ext>
              </a:extLst>
            </p:cNvPr>
            <p:cNvCxnSpPr>
              <a:stCxn id="45" idx="6"/>
              <a:endCxn id="27" idx="2"/>
            </p:cNvCxnSpPr>
            <p:nvPr/>
          </p:nvCxnSpPr>
          <p:spPr>
            <a:xfrm flipV="1">
              <a:off x="3736342" y="4822170"/>
              <a:ext cx="1468800" cy="119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E6BC1CB-A0D5-441D-9AE3-17F532D29B30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3587615" y="5630419"/>
              <a:ext cx="1616154" cy="41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809F64A-EF6C-469A-BF6C-09AFE6479070}"/>
                </a:ext>
              </a:extLst>
            </p:cNvPr>
            <p:cNvSpPr/>
            <p:nvPr/>
          </p:nvSpPr>
          <p:spPr>
            <a:xfrm>
              <a:off x="3333678" y="3412228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FFAAE2E-5D36-41B6-B1B8-5207D1C57D7F}"/>
                </a:ext>
              </a:extLst>
            </p:cNvPr>
            <p:cNvSpPr/>
            <p:nvPr/>
          </p:nvSpPr>
          <p:spPr>
            <a:xfrm>
              <a:off x="3333679" y="4217830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3F0169-58CC-4F62-8990-84B4D00B6D54}"/>
                </a:ext>
              </a:extLst>
            </p:cNvPr>
            <p:cNvSpPr/>
            <p:nvPr/>
          </p:nvSpPr>
          <p:spPr>
            <a:xfrm>
              <a:off x="3333678" y="5013556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D88FC83-C9DB-4C45-80DD-2F2AEF1C498D}"/>
                </a:ext>
              </a:extLst>
            </p:cNvPr>
            <p:cNvSpPr/>
            <p:nvPr/>
          </p:nvSpPr>
          <p:spPr>
            <a:xfrm>
              <a:off x="3332305" y="5821805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DF0A6F2-B285-4464-A69D-A3EFDBC1F81E}"/>
                </a:ext>
              </a:extLst>
            </p:cNvPr>
            <p:cNvCxnSpPr>
              <a:stCxn id="45" idx="6"/>
              <a:endCxn id="25" idx="2"/>
            </p:cNvCxnSpPr>
            <p:nvPr/>
          </p:nvCxnSpPr>
          <p:spPr>
            <a:xfrm flipV="1">
              <a:off x="3736342" y="3254710"/>
              <a:ext cx="1468800" cy="275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ABA3523-4E4E-447A-894C-C02E97ABA422}"/>
                </a:ext>
              </a:extLst>
            </p:cNvPr>
            <p:cNvCxnSpPr>
              <a:stCxn id="45" idx="6"/>
              <a:endCxn id="29" idx="2"/>
            </p:cNvCxnSpPr>
            <p:nvPr/>
          </p:nvCxnSpPr>
          <p:spPr>
            <a:xfrm>
              <a:off x="3736342" y="6013191"/>
              <a:ext cx="1482090" cy="30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58A852E-4E39-40A6-9615-DD2F52BCF9AA}"/>
                </a:ext>
              </a:extLst>
            </p:cNvPr>
            <p:cNvCxnSpPr>
              <a:stCxn id="44" idx="6"/>
              <a:endCxn id="25" idx="2"/>
            </p:cNvCxnSpPr>
            <p:nvPr/>
          </p:nvCxnSpPr>
          <p:spPr>
            <a:xfrm flipV="1">
              <a:off x="3737715" y="3254710"/>
              <a:ext cx="1467427" cy="195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F0D531-70A7-4402-BD46-69FB2DCBDB91}"/>
                </a:ext>
              </a:extLst>
            </p:cNvPr>
            <p:cNvCxnSpPr>
              <a:stCxn id="44" idx="6"/>
              <a:endCxn id="29" idx="2"/>
            </p:cNvCxnSpPr>
            <p:nvPr/>
          </p:nvCxnSpPr>
          <p:spPr>
            <a:xfrm>
              <a:off x="3737715" y="5204942"/>
              <a:ext cx="1480717" cy="111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BFEE87A-9A69-40A0-9B07-EE39BE39A740}"/>
                </a:ext>
              </a:extLst>
            </p:cNvPr>
            <p:cNvCxnSpPr>
              <a:stCxn id="29" idx="6"/>
              <a:endCxn id="7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2630262-BA83-4919-9F93-A011FB017F38}"/>
                </a:ext>
              </a:extLst>
            </p:cNvPr>
            <p:cNvCxnSpPr>
              <a:stCxn id="29" idx="6"/>
              <a:endCxn id="5" idx="2"/>
            </p:cNvCxnSpPr>
            <p:nvPr/>
          </p:nvCxnSpPr>
          <p:spPr>
            <a:xfrm flipV="1">
              <a:off x="5622469" y="3985677"/>
              <a:ext cx="1547167" cy="23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94F957D-502C-4337-927E-2B4DDF2AB808}"/>
                </a:ext>
              </a:extLst>
            </p:cNvPr>
            <p:cNvCxnSpPr>
              <a:stCxn id="29" idx="6"/>
              <a:endCxn id="6" idx="2"/>
            </p:cNvCxnSpPr>
            <p:nvPr/>
          </p:nvCxnSpPr>
          <p:spPr>
            <a:xfrm flipV="1">
              <a:off x="5622469" y="4791279"/>
              <a:ext cx="1547168" cy="152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D901D39-26C5-4608-96A1-A10883B81F8A}"/>
                </a:ext>
              </a:extLst>
            </p:cNvPr>
            <p:cNvCxnSpPr>
              <a:stCxn id="29" idx="6"/>
              <a:endCxn id="7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45AD085-E3AF-47D1-8FD1-4616B328974E}"/>
                </a:ext>
              </a:extLst>
            </p:cNvPr>
            <p:cNvCxnSpPr>
              <a:stCxn id="43" idx="6"/>
              <a:endCxn id="29" idx="2"/>
            </p:cNvCxnSpPr>
            <p:nvPr/>
          </p:nvCxnSpPr>
          <p:spPr>
            <a:xfrm>
              <a:off x="3737716" y="4409216"/>
              <a:ext cx="1480716" cy="190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13723C8-C439-47E6-9554-F23BB422F449}"/>
                </a:ext>
              </a:extLst>
            </p:cNvPr>
            <p:cNvCxnSpPr>
              <a:stCxn id="42" idx="6"/>
              <a:endCxn id="25" idx="2"/>
            </p:cNvCxnSpPr>
            <p:nvPr/>
          </p:nvCxnSpPr>
          <p:spPr>
            <a:xfrm flipV="1">
              <a:off x="3737715" y="3254710"/>
              <a:ext cx="1467427" cy="34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4CA19E9-CB8F-420F-9D40-02C4BCDF07F4}"/>
                </a:ext>
              </a:extLst>
            </p:cNvPr>
            <p:cNvCxnSpPr>
              <a:stCxn id="43" idx="6"/>
              <a:endCxn id="25" idx="2"/>
            </p:cNvCxnSpPr>
            <p:nvPr/>
          </p:nvCxnSpPr>
          <p:spPr>
            <a:xfrm flipV="1">
              <a:off x="3737716" y="3254710"/>
              <a:ext cx="1467426" cy="115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EEA5F0D-4FB3-4922-91C0-817CA56D5D50}"/>
                    </a:ext>
                  </a:extLst>
                </p:cNvPr>
                <p:cNvSpPr/>
                <p:nvPr/>
              </p:nvSpPr>
              <p:spPr>
                <a:xfrm>
                  <a:off x="2980718" y="2836878"/>
                  <a:ext cx="1616295" cy="428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输入向量</a:t>
                  </a:r>
                  <a14:m>
                    <m:oMath xmlns:m="http://schemas.openxmlformats.org/officeDocument/2006/math">
                      <m:r>
                        <a:rPr lang="zh-CN" alt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zh-CN" altLang="en-US" b="1" i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EEA5F0D-4FB3-4922-91C0-817CA56D5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718" y="2836878"/>
                  <a:ext cx="1616295" cy="428645"/>
                </a:xfrm>
                <a:prstGeom prst="rect">
                  <a:avLst/>
                </a:prstGeom>
                <a:blipFill>
                  <a:blip r:embed="rId2"/>
                  <a:stretch>
                    <a:fillRect l="-4433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25EDB8F1-022A-4691-A601-691BC9B10159}"/>
                    </a:ext>
                  </a:extLst>
                </p:cNvPr>
                <p:cNvSpPr/>
                <p:nvPr/>
              </p:nvSpPr>
              <p:spPr>
                <a:xfrm>
                  <a:off x="9331587" y="4420451"/>
                  <a:ext cx="994163" cy="428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输出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25EDB8F1-022A-4691-A601-691BC9B10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7" y="4420451"/>
                  <a:ext cx="994163" cy="428645"/>
                </a:xfrm>
                <a:prstGeom prst="rect">
                  <a:avLst/>
                </a:prstGeom>
                <a:blipFill>
                  <a:blip r:embed="rId3"/>
                  <a:stretch>
                    <a:fillRect l="-7200" t="-11475" r="-36000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AB12A1E-A91D-4779-B4B1-2B963F1CC488}"/>
                  </a:ext>
                </a:extLst>
              </p:cNvPr>
              <p:cNvSpPr txBox="1"/>
              <p:nvPr/>
            </p:nvSpPr>
            <p:spPr>
              <a:xfrm>
                <a:off x="5969000" y="2094635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AB12A1E-A91D-4779-B4B1-2B963F1CC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0" y="2094635"/>
                <a:ext cx="17526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779AF4-AB79-4CFE-B605-0DDF5A3AC3AC}"/>
                  </a:ext>
                </a:extLst>
              </p:cNvPr>
              <p:cNvSpPr txBox="1"/>
              <p:nvPr/>
            </p:nvSpPr>
            <p:spPr>
              <a:xfrm>
                <a:off x="4498574" y="1636940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zh-CN" altLang="en-US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779AF4-AB79-4CFE-B605-0DDF5A3A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74" y="1636940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r="-3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61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CE3EA8-A3B2-4034-B3A7-1F7A60F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第</a:t>
            </a:r>
            <a:fld id="{A7EB049D-2BDA-4100-846B-C83E7A7D80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楷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DF900FF-97AD-4EB0-A41E-9756402659A0}"/>
              </a:ext>
            </a:extLst>
          </p:cNvPr>
          <p:cNvSpPr txBox="1">
            <a:spLocks/>
          </p:cNvSpPr>
          <p:nvPr/>
        </p:nvSpPr>
        <p:spPr>
          <a:xfrm>
            <a:off x="838200" y="3021496"/>
            <a:ext cx="10515600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如何用神经网络逼近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函数？</a:t>
            </a:r>
          </a:p>
        </p:txBody>
      </p:sp>
    </p:spTree>
    <p:extLst>
      <p:ext uri="{BB962C8B-B14F-4D97-AF65-F5344CB8AC3E}">
        <p14:creationId xmlns:p14="http://schemas.microsoft.com/office/powerpoint/2010/main" val="339405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简单版本的</a:t>
            </a:r>
            <a:r>
              <a:rPr lang="en-US" altLang="zh-CN" dirty="0"/>
              <a:t>DQN(Deep Q Network)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200" dirty="0"/>
              <a:t>DQN</a:t>
            </a:r>
            <a:r>
              <a:rPr lang="zh-CN" altLang="en-US" sz="3200" dirty="0"/>
              <a:t>通过</a:t>
            </a:r>
            <a:r>
              <a:rPr lang="en-US" altLang="zh-CN" sz="3200" dirty="0"/>
              <a:t>Q-Learning</a:t>
            </a:r>
            <a:r>
              <a:rPr lang="zh-CN" altLang="en-US" sz="3200" dirty="0"/>
              <a:t>的差分目标定义损失函数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200" dirty="0"/>
              <a:t>DQN</a:t>
            </a:r>
            <a:r>
              <a:rPr lang="zh-CN" altLang="en-US" sz="3200" dirty="0"/>
              <a:t>交叉应用了神经科学</a:t>
            </a:r>
            <a:endParaRPr lang="en-US" altLang="zh-CN" sz="3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 DQN</a:t>
            </a:r>
            <a:r>
              <a:rPr lang="zh-CN" altLang="en-US" sz="2400" dirty="0"/>
              <a:t>的经验回放池把过去的经验回放，用长期记忆提高训练效率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 经验回放池类似海马体的概念，睡眠时海马体活跃，似乎是在存储和保护现有记忆来巩固记忆，对长期记忆至关重要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 经验回访池可解决相关性和非静态分布问题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7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2EB77-2939-41A4-B02A-B765FC95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全连接前馈神经网络逼近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00A0B-A6B4-4F98-888D-595C061A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7697202-878D-4CC2-A82B-B8B700F5C529}"/>
              </a:ext>
            </a:extLst>
          </p:cNvPr>
          <p:cNvSpPr txBox="1">
            <a:spLocks/>
          </p:cNvSpPr>
          <p:nvPr/>
        </p:nvSpPr>
        <p:spPr>
          <a:xfrm>
            <a:off x="865973" y="5718737"/>
            <a:ext cx="10515600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神经网络的损失函数如何定义？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026F17-D3AC-449C-8427-2C15ED9163F1}"/>
              </a:ext>
            </a:extLst>
          </p:cNvPr>
          <p:cNvGrpSpPr/>
          <p:nvPr/>
        </p:nvGrpSpPr>
        <p:grpSpPr>
          <a:xfrm>
            <a:off x="2870080" y="1758130"/>
            <a:ext cx="6110533" cy="3334066"/>
            <a:chOff x="2426470" y="2636942"/>
            <a:chExt cx="7958152" cy="38695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E95E41D-2E1C-475B-A734-BD94E7B7CFA4}"/>
                </a:ext>
              </a:extLst>
            </p:cNvPr>
            <p:cNvSpPr/>
            <p:nvPr/>
          </p:nvSpPr>
          <p:spPr>
            <a:xfrm>
              <a:off x="7169636" y="3794291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D93ADBD-4CFE-4C79-B147-8A419E6D992C}"/>
                </a:ext>
              </a:extLst>
            </p:cNvPr>
            <p:cNvSpPr/>
            <p:nvPr/>
          </p:nvSpPr>
          <p:spPr>
            <a:xfrm>
              <a:off x="7169637" y="459989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7EC52A-FF1A-490C-9EF2-EC4473149A2B}"/>
                </a:ext>
              </a:extLst>
            </p:cNvPr>
            <p:cNvSpPr/>
            <p:nvPr/>
          </p:nvSpPr>
          <p:spPr>
            <a:xfrm>
              <a:off x="7169636" y="5446989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5EC8D5C-B328-4AFA-8818-2554D188D889}"/>
                </a:ext>
              </a:extLst>
            </p:cNvPr>
            <p:cNvCxnSpPr>
              <a:stCxn id="27" idx="6"/>
              <a:endCxn id="7" idx="2"/>
            </p:cNvCxnSpPr>
            <p:nvPr/>
          </p:nvCxnSpPr>
          <p:spPr>
            <a:xfrm>
              <a:off x="5609179" y="3254710"/>
              <a:ext cx="1560457" cy="73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8E9BD76-1832-436D-890A-D492300B275E}"/>
                </a:ext>
              </a:extLst>
            </p:cNvPr>
            <p:cNvCxnSpPr>
              <a:stCxn id="27" idx="6"/>
              <a:endCxn id="8" idx="2"/>
            </p:cNvCxnSpPr>
            <p:nvPr/>
          </p:nvCxnSpPr>
          <p:spPr>
            <a:xfrm>
              <a:off x="5609179" y="3254710"/>
              <a:ext cx="1560458" cy="153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C36DB3E-0EB3-44D9-AC28-5861DD7E6CD1}"/>
                </a:ext>
              </a:extLst>
            </p:cNvPr>
            <p:cNvCxnSpPr>
              <a:stCxn id="27" idx="6"/>
              <a:endCxn id="9" idx="2"/>
            </p:cNvCxnSpPr>
            <p:nvPr/>
          </p:nvCxnSpPr>
          <p:spPr>
            <a:xfrm>
              <a:off x="5609179" y="3254710"/>
              <a:ext cx="1560457" cy="238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6D966D-97A9-4C12-AA84-786E34A2806D}"/>
                </a:ext>
              </a:extLst>
            </p:cNvPr>
            <p:cNvCxnSpPr>
              <a:stCxn id="28" idx="6"/>
              <a:endCxn id="7" idx="2"/>
            </p:cNvCxnSpPr>
            <p:nvPr/>
          </p:nvCxnSpPr>
          <p:spPr>
            <a:xfrm flipV="1">
              <a:off x="5609180" y="3985677"/>
              <a:ext cx="1560456" cy="4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B05D656-AB8F-4650-BF2F-E83EDD73C2E6}"/>
                </a:ext>
              </a:extLst>
            </p:cNvPr>
            <p:cNvCxnSpPr>
              <a:stCxn id="28" idx="6"/>
              <a:endCxn id="8" idx="2"/>
            </p:cNvCxnSpPr>
            <p:nvPr/>
          </p:nvCxnSpPr>
          <p:spPr>
            <a:xfrm>
              <a:off x="5609180" y="4026444"/>
              <a:ext cx="1560457" cy="764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80B91A-98CE-467D-B5CE-E35E5969A9BA}"/>
                </a:ext>
              </a:extLst>
            </p:cNvPr>
            <p:cNvCxnSpPr>
              <a:stCxn id="28" idx="6"/>
              <a:endCxn id="9" idx="2"/>
            </p:cNvCxnSpPr>
            <p:nvPr/>
          </p:nvCxnSpPr>
          <p:spPr>
            <a:xfrm>
              <a:off x="5609180" y="4026444"/>
              <a:ext cx="1560456" cy="16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106EEB2-0E5F-4796-9FD2-8E11376A86F0}"/>
                </a:ext>
              </a:extLst>
            </p:cNvPr>
            <p:cNvCxnSpPr>
              <a:stCxn id="29" idx="6"/>
              <a:endCxn id="7" idx="2"/>
            </p:cNvCxnSpPr>
            <p:nvPr/>
          </p:nvCxnSpPr>
          <p:spPr>
            <a:xfrm flipV="1">
              <a:off x="5609179" y="3985677"/>
              <a:ext cx="1560457" cy="83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160D5C1-5CB1-4475-896B-020872792BEB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09179" y="4791279"/>
              <a:ext cx="1560458" cy="3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56CEF76-B574-4E73-8BBA-CEC277AEC479}"/>
                </a:ext>
              </a:extLst>
            </p:cNvPr>
            <p:cNvCxnSpPr>
              <a:stCxn id="29" idx="6"/>
              <a:endCxn id="9" idx="2"/>
            </p:cNvCxnSpPr>
            <p:nvPr/>
          </p:nvCxnSpPr>
          <p:spPr>
            <a:xfrm>
              <a:off x="5609179" y="4822170"/>
              <a:ext cx="1560457" cy="81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3638CA4-4EC6-4A1B-BC85-E3C0DB67DDAE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5607806" y="3985677"/>
              <a:ext cx="1561830" cy="164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9E00401-ED13-43C4-8024-09CE7CCE45FE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 flipV="1">
              <a:off x="5607806" y="4791279"/>
              <a:ext cx="1561831" cy="83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BDCFC55-E075-470A-98BC-AEA81620F061}"/>
                </a:ext>
              </a:extLst>
            </p:cNvPr>
            <p:cNvCxnSpPr>
              <a:stCxn id="30" idx="6"/>
              <a:endCxn id="9" idx="2"/>
            </p:cNvCxnSpPr>
            <p:nvPr/>
          </p:nvCxnSpPr>
          <p:spPr>
            <a:xfrm>
              <a:off x="5607806" y="5630419"/>
              <a:ext cx="1561830" cy="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A9542C4-3580-4E0A-969D-5F92CADE8D4B}"/>
                </a:ext>
              </a:extLst>
            </p:cNvPr>
            <p:cNvSpPr/>
            <p:nvPr/>
          </p:nvSpPr>
          <p:spPr>
            <a:xfrm>
              <a:off x="8523514" y="4598398"/>
              <a:ext cx="404037" cy="3827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632EBCF-B287-40BA-B9D3-FD4D81BA8FC5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7573673" y="3985677"/>
              <a:ext cx="949842" cy="8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53E944A-71E2-43DE-85CB-020850105B84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V="1">
              <a:off x="7573674" y="4789784"/>
              <a:ext cx="949840" cy="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29A1E5F-0F22-4E33-942A-5E12B115A51A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V="1">
              <a:off x="7573673" y="4789784"/>
              <a:ext cx="949841" cy="84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128AFB2-F14C-48B5-8F56-FA843769E23B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8927551" y="4789784"/>
              <a:ext cx="443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375CFB-1C4F-475E-9130-9CBC3F74AC80}"/>
                </a:ext>
              </a:extLst>
            </p:cNvPr>
            <p:cNvSpPr/>
            <p:nvPr/>
          </p:nvSpPr>
          <p:spPr>
            <a:xfrm>
              <a:off x="5205142" y="306332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C24481C-2BA3-4B2C-B033-7F574AD500B7}"/>
                </a:ext>
              </a:extLst>
            </p:cNvPr>
            <p:cNvSpPr/>
            <p:nvPr/>
          </p:nvSpPr>
          <p:spPr>
            <a:xfrm>
              <a:off x="5205143" y="3835058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DD9E578-2BA2-4481-9C3E-45F4F0D29CA5}"/>
                </a:ext>
              </a:extLst>
            </p:cNvPr>
            <p:cNvSpPr/>
            <p:nvPr/>
          </p:nvSpPr>
          <p:spPr>
            <a:xfrm>
              <a:off x="5205142" y="463078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D525667-7EAD-4F03-8D8A-EA0CCDA16C0C}"/>
                </a:ext>
              </a:extLst>
            </p:cNvPr>
            <p:cNvSpPr/>
            <p:nvPr/>
          </p:nvSpPr>
          <p:spPr>
            <a:xfrm>
              <a:off x="5203769" y="543903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293B1AC-2C56-4864-B7F5-10520FDFFA27}"/>
                </a:ext>
              </a:extLst>
            </p:cNvPr>
            <p:cNvSpPr/>
            <p:nvPr/>
          </p:nvSpPr>
          <p:spPr>
            <a:xfrm>
              <a:off x="5218432" y="612367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6294FC4-EAA5-4327-87B8-7F8EDAEE855D}"/>
                </a:ext>
              </a:extLst>
            </p:cNvPr>
            <p:cNvCxnSpPr>
              <a:stCxn id="44" idx="6"/>
              <a:endCxn id="28" idx="2"/>
            </p:cNvCxnSpPr>
            <p:nvPr/>
          </p:nvCxnSpPr>
          <p:spPr>
            <a:xfrm>
              <a:off x="3737715" y="3603614"/>
              <a:ext cx="1467428" cy="42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C49570A-8283-496A-B83D-D21D7BE44EE3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3640779" y="3531492"/>
              <a:ext cx="1564363" cy="129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1965BD1-3AD1-4D00-A625-C837705BB60A}"/>
                </a:ext>
              </a:extLst>
            </p:cNvPr>
            <p:cNvCxnSpPr>
              <a:stCxn id="44" idx="6"/>
              <a:endCxn id="30" idx="2"/>
            </p:cNvCxnSpPr>
            <p:nvPr/>
          </p:nvCxnSpPr>
          <p:spPr>
            <a:xfrm>
              <a:off x="3737715" y="3603614"/>
              <a:ext cx="1466054" cy="202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C31D143-1AFC-407B-A8CC-E433A3CB379A}"/>
                </a:ext>
              </a:extLst>
            </p:cNvPr>
            <p:cNvCxnSpPr>
              <a:stCxn id="45" idx="6"/>
              <a:endCxn id="28" idx="2"/>
            </p:cNvCxnSpPr>
            <p:nvPr/>
          </p:nvCxnSpPr>
          <p:spPr>
            <a:xfrm flipV="1">
              <a:off x="3737716" y="4026444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1699E4C-CF52-452C-8BAB-A8FECEA4D6CE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3614198" y="4371464"/>
              <a:ext cx="1590944" cy="4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93AA4C0-5036-4CA7-AC56-98BDB6A0EB7A}"/>
                </a:ext>
              </a:extLst>
            </p:cNvPr>
            <p:cNvCxnSpPr>
              <a:stCxn id="45" idx="6"/>
              <a:endCxn id="30" idx="2"/>
            </p:cNvCxnSpPr>
            <p:nvPr/>
          </p:nvCxnSpPr>
          <p:spPr>
            <a:xfrm>
              <a:off x="3737716" y="4409216"/>
              <a:ext cx="1466053" cy="12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CF9D976-E0D6-4146-A3E0-010B0B455117}"/>
                </a:ext>
              </a:extLst>
            </p:cNvPr>
            <p:cNvCxnSpPr>
              <a:stCxn id="46" idx="6"/>
              <a:endCxn id="28" idx="2"/>
            </p:cNvCxnSpPr>
            <p:nvPr/>
          </p:nvCxnSpPr>
          <p:spPr>
            <a:xfrm flipV="1">
              <a:off x="3737715" y="4026444"/>
              <a:ext cx="1467428" cy="117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665FA0D-9884-4D83-BA7F-6E972F68C28D}"/>
                </a:ext>
              </a:extLst>
            </p:cNvPr>
            <p:cNvCxnSpPr>
              <a:stCxn id="46" idx="6"/>
              <a:endCxn id="29" idx="2"/>
            </p:cNvCxnSpPr>
            <p:nvPr/>
          </p:nvCxnSpPr>
          <p:spPr>
            <a:xfrm flipV="1">
              <a:off x="3737715" y="4822170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56C1BC2-4B18-4ED8-876C-4DB2C2AA5975}"/>
                </a:ext>
              </a:extLst>
            </p:cNvPr>
            <p:cNvCxnSpPr>
              <a:endCxn id="30" idx="2"/>
            </p:cNvCxnSpPr>
            <p:nvPr/>
          </p:nvCxnSpPr>
          <p:spPr>
            <a:xfrm>
              <a:off x="3587615" y="5166966"/>
              <a:ext cx="1616154" cy="46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5DDAF5E-2607-43E5-83C2-3EEF32E9E1A8}"/>
                </a:ext>
              </a:extLst>
            </p:cNvPr>
            <p:cNvCxnSpPr>
              <a:stCxn id="47" idx="6"/>
              <a:endCxn id="28" idx="2"/>
            </p:cNvCxnSpPr>
            <p:nvPr/>
          </p:nvCxnSpPr>
          <p:spPr>
            <a:xfrm flipV="1">
              <a:off x="3736342" y="4026444"/>
              <a:ext cx="1468801" cy="19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48A6755-33F8-4123-91B8-E9C9BD94A11B}"/>
                </a:ext>
              </a:extLst>
            </p:cNvPr>
            <p:cNvCxnSpPr>
              <a:stCxn id="47" idx="6"/>
              <a:endCxn id="29" idx="2"/>
            </p:cNvCxnSpPr>
            <p:nvPr/>
          </p:nvCxnSpPr>
          <p:spPr>
            <a:xfrm flipV="1">
              <a:off x="3736342" y="4822170"/>
              <a:ext cx="1468800" cy="119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9D6D1F0-82D4-4FDF-A9F7-8A9AF9B609CA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3587615" y="5630419"/>
              <a:ext cx="1616154" cy="41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52D62E7-2688-47E3-97D5-DDBC306BAAD0}"/>
                </a:ext>
              </a:extLst>
            </p:cNvPr>
            <p:cNvSpPr/>
            <p:nvPr/>
          </p:nvSpPr>
          <p:spPr>
            <a:xfrm>
              <a:off x="3333678" y="3412228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51517A2-62E1-4635-BF1F-F7699E79F150}"/>
                </a:ext>
              </a:extLst>
            </p:cNvPr>
            <p:cNvSpPr/>
            <p:nvPr/>
          </p:nvSpPr>
          <p:spPr>
            <a:xfrm>
              <a:off x="3333679" y="4217830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6641ED9-9095-4776-B5FD-9673F4F787E4}"/>
                </a:ext>
              </a:extLst>
            </p:cNvPr>
            <p:cNvSpPr/>
            <p:nvPr/>
          </p:nvSpPr>
          <p:spPr>
            <a:xfrm>
              <a:off x="3333678" y="5013556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2FCD899-4CEA-4C80-AD4B-DD009E364FCD}"/>
                </a:ext>
              </a:extLst>
            </p:cNvPr>
            <p:cNvSpPr/>
            <p:nvPr/>
          </p:nvSpPr>
          <p:spPr>
            <a:xfrm>
              <a:off x="3332305" y="5821805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A8BFD8C-27FE-4BB6-8277-85525D5DA29A}"/>
                </a:ext>
              </a:extLst>
            </p:cNvPr>
            <p:cNvCxnSpPr>
              <a:stCxn id="47" idx="6"/>
              <a:endCxn id="27" idx="2"/>
            </p:cNvCxnSpPr>
            <p:nvPr/>
          </p:nvCxnSpPr>
          <p:spPr>
            <a:xfrm flipV="1">
              <a:off x="3736342" y="3254710"/>
              <a:ext cx="1468800" cy="275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8801F4C-4F5F-43E4-B25E-71CAF3236331}"/>
                </a:ext>
              </a:extLst>
            </p:cNvPr>
            <p:cNvCxnSpPr>
              <a:stCxn id="47" idx="6"/>
              <a:endCxn id="31" idx="2"/>
            </p:cNvCxnSpPr>
            <p:nvPr/>
          </p:nvCxnSpPr>
          <p:spPr>
            <a:xfrm>
              <a:off x="3736342" y="6013191"/>
              <a:ext cx="1482090" cy="30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78ABD40-B489-4454-8442-DB6BC46D60B9}"/>
                </a:ext>
              </a:extLst>
            </p:cNvPr>
            <p:cNvCxnSpPr>
              <a:stCxn id="46" idx="6"/>
              <a:endCxn id="27" idx="2"/>
            </p:cNvCxnSpPr>
            <p:nvPr/>
          </p:nvCxnSpPr>
          <p:spPr>
            <a:xfrm flipV="1">
              <a:off x="3737715" y="3254710"/>
              <a:ext cx="1467427" cy="195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6F3DD87-C7FD-4A58-BF93-1D63884D0B55}"/>
                </a:ext>
              </a:extLst>
            </p:cNvPr>
            <p:cNvCxnSpPr>
              <a:stCxn id="46" idx="6"/>
              <a:endCxn id="31" idx="2"/>
            </p:cNvCxnSpPr>
            <p:nvPr/>
          </p:nvCxnSpPr>
          <p:spPr>
            <a:xfrm>
              <a:off x="3737715" y="5204942"/>
              <a:ext cx="1480717" cy="111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95EF07F-726F-4081-8F3B-4C006FDCEFB3}"/>
                </a:ext>
              </a:extLst>
            </p:cNvPr>
            <p:cNvCxnSpPr>
              <a:stCxn id="31" idx="6"/>
              <a:endCxn id="9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7A07F67-E565-4904-90A0-02D5EC0E4BB9}"/>
                </a:ext>
              </a:extLst>
            </p:cNvPr>
            <p:cNvCxnSpPr>
              <a:stCxn id="31" idx="6"/>
              <a:endCxn id="7" idx="2"/>
            </p:cNvCxnSpPr>
            <p:nvPr/>
          </p:nvCxnSpPr>
          <p:spPr>
            <a:xfrm flipV="1">
              <a:off x="5622469" y="3985677"/>
              <a:ext cx="1547167" cy="23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3F83DB5-76B4-4701-B289-781476F6F61F}"/>
                </a:ext>
              </a:extLst>
            </p:cNvPr>
            <p:cNvCxnSpPr>
              <a:stCxn id="31" idx="6"/>
              <a:endCxn id="8" idx="2"/>
            </p:cNvCxnSpPr>
            <p:nvPr/>
          </p:nvCxnSpPr>
          <p:spPr>
            <a:xfrm flipV="1">
              <a:off x="5622469" y="4791279"/>
              <a:ext cx="1547168" cy="152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71EA2D0-84B0-402F-BFF0-D26484205A06}"/>
                </a:ext>
              </a:extLst>
            </p:cNvPr>
            <p:cNvCxnSpPr>
              <a:stCxn id="31" idx="6"/>
              <a:endCxn id="9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C37BC3A-F728-4F88-A379-29DA3890D82A}"/>
                </a:ext>
              </a:extLst>
            </p:cNvPr>
            <p:cNvCxnSpPr>
              <a:stCxn id="45" idx="6"/>
              <a:endCxn id="31" idx="2"/>
            </p:cNvCxnSpPr>
            <p:nvPr/>
          </p:nvCxnSpPr>
          <p:spPr>
            <a:xfrm>
              <a:off x="3737716" y="4409216"/>
              <a:ext cx="1480716" cy="190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9187021-2590-47E2-93DA-8A0C1AF0D690}"/>
                </a:ext>
              </a:extLst>
            </p:cNvPr>
            <p:cNvCxnSpPr>
              <a:stCxn id="44" idx="6"/>
              <a:endCxn id="27" idx="2"/>
            </p:cNvCxnSpPr>
            <p:nvPr/>
          </p:nvCxnSpPr>
          <p:spPr>
            <a:xfrm flipV="1">
              <a:off x="3737715" y="3254710"/>
              <a:ext cx="1467427" cy="34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238AB99-1DCA-4DF5-9C67-3F5004CE1EE5}"/>
                </a:ext>
              </a:extLst>
            </p:cNvPr>
            <p:cNvCxnSpPr>
              <a:stCxn id="45" idx="6"/>
              <a:endCxn id="27" idx="2"/>
            </p:cNvCxnSpPr>
            <p:nvPr/>
          </p:nvCxnSpPr>
          <p:spPr>
            <a:xfrm flipV="1">
              <a:off x="3737716" y="3254710"/>
              <a:ext cx="1467426" cy="115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D3CB092-0672-40D4-9F5C-C82161072110}"/>
                </a:ext>
              </a:extLst>
            </p:cNvPr>
            <p:cNvSpPr/>
            <p:nvPr/>
          </p:nvSpPr>
          <p:spPr>
            <a:xfrm>
              <a:off x="2426470" y="2636942"/>
              <a:ext cx="2044272" cy="7501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状态动作向量</a:t>
              </a:r>
              <a:endParaRPr lang="zh-CN" altLang="en-US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7340634-2696-4091-912F-6AE1E60F8D97}"/>
                    </a:ext>
                  </a:extLst>
                </p:cNvPr>
                <p:cNvSpPr/>
                <p:nvPr/>
              </p:nvSpPr>
              <p:spPr>
                <a:xfrm>
                  <a:off x="9331587" y="4420451"/>
                  <a:ext cx="1053035" cy="439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输出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a14:m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7340634-2696-4091-912F-6AE1E60F8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7" y="4420451"/>
                  <a:ext cx="1053035" cy="439436"/>
                </a:xfrm>
                <a:prstGeom prst="rect">
                  <a:avLst/>
                </a:prstGeom>
                <a:blipFill>
                  <a:blip r:embed="rId2"/>
                  <a:stretch>
                    <a:fillRect l="-6818" t="-9524" r="-31061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标题 1">
            <a:extLst>
              <a:ext uri="{FF2B5EF4-FFF2-40B4-BE49-F238E27FC236}">
                <a16:creationId xmlns:a16="http://schemas.microsoft.com/office/drawing/2014/main" id="{D52FB3D0-38AF-48D0-A65C-FF9D15515218}"/>
              </a:ext>
            </a:extLst>
          </p:cNvPr>
          <p:cNvSpPr txBox="1">
            <a:spLocks/>
          </p:cNvSpPr>
          <p:nvPr/>
        </p:nvSpPr>
        <p:spPr>
          <a:xfrm>
            <a:off x="8921750" y="2357075"/>
            <a:ext cx="3139707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计算损失函数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  <a:p>
            <a:pPr lvl="0">
              <a:defRPr/>
            </a:pPr>
            <a:r>
              <a:rPr lang="zh-CN" altLang="en-US" sz="3600" dirty="0">
                <a:solidFill>
                  <a:srgbClr val="FF0000"/>
                </a:solidFill>
                <a:latin typeface="楷体"/>
                <a:ea typeface="楷体"/>
              </a:rPr>
              <a:t>即真</a:t>
            </a:r>
            <a:r>
              <a:rPr lang="en-US" altLang="zh-CN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zh-CN" altLang="en-US" sz="3600" dirty="0">
                <a:solidFill>
                  <a:srgbClr val="FF0000"/>
                </a:solidFill>
                <a:latin typeface="楷体"/>
                <a:ea typeface="楷体"/>
              </a:rPr>
              <a:t>与估</a:t>
            </a:r>
            <a:r>
              <a:rPr lang="en-US" altLang="zh-CN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的误差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F0000"/>
                </a:solidFill>
                <a:latin typeface="楷体"/>
                <a:ea typeface="楷体"/>
              </a:rPr>
              <a:t>再反向传播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FB9063-22EC-49D1-A6AC-6D812DED8234}"/>
                  </a:ext>
                </a:extLst>
              </p:cNvPr>
              <p:cNvSpPr txBox="1"/>
              <p:nvPr/>
            </p:nvSpPr>
            <p:spPr>
              <a:xfrm>
                <a:off x="164724" y="1139722"/>
                <a:ext cx="4947224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000" baseline="30000">
                              <a:latin typeface="Cambria Math" panose="02040503050406030204" pitchFamily="18" charset="0"/>
                            </a:rPr>
                            <m:t>T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FB9063-22EC-49D1-A6AC-6D812DED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24" y="1139722"/>
                <a:ext cx="4947224" cy="55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DF7C3C0-E091-4990-83E7-E58D682E0D09}"/>
                  </a:ext>
                </a:extLst>
              </p:cNvPr>
              <p:cNvSpPr txBox="1"/>
              <p:nvPr/>
            </p:nvSpPr>
            <p:spPr>
              <a:xfrm>
                <a:off x="7277400" y="2937798"/>
                <a:ext cx="894658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DF7C3C0-E091-4990-83E7-E58D682E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00" y="2937798"/>
                <a:ext cx="894658" cy="381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EF4254B-71FA-4584-8E4E-A45939326743}"/>
                  </a:ext>
                </a:extLst>
              </p:cNvPr>
              <p:cNvSpPr txBox="1"/>
              <p:nvPr/>
            </p:nvSpPr>
            <p:spPr>
              <a:xfrm>
                <a:off x="6250506" y="2169045"/>
                <a:ext cx="894658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EF4254B-71FA-4584-8E4E-A4593932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506" y="2169045"/>
                <a:ext cx="894658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EC242A5-D14A-4452-B1FB-57FE991DB31D}"/>
                  </a:ext>
                </a:extLst>
              </p:cNvPr>
              <p:cNvSpPr txBox="1"/>
              <p:nvPr/>
            </p:nvSpPr>
            <p:spPr>
              <a:xfrm>
                <a:off x="4789382" y="1711816"/>
                <a:ext cx="894658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EC242A5-D14A-4452-B1FB-57FE991D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82" y="1711816"/>
                <a:ext cx="894658" cy="381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9CBCBED-C5FB-421F-A1D9-6DE745636C74}"/>
                  </a:ext>
                </a:extLst>
              </p:cNvPr>
              <p:cNvSpPr txBox="1"/>
              <p:nvPr/>
            </p:nvSpPr>
            <p:spPr>
              <a:xfrm>
                <a:off x="5434514" y="1174286"/>
                <a:ext cx="2960185" cy="8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zh-CN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sz="2000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9CBCBED-C5FB-421F-A1D9-6DE74563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514" y="1174286"/>
                <a:ext cx="2960185" cy="858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FEF8A56-34B6-4849-A367-12722EABC65E}"/>
                  </a:ext>
                </a:extLst>
              </p:cNvPr>
              <p:cNvSpPr txBox="1"/>
              <p:nvPr/>
            </p:nvSpPr>
            <p:spPr>
              <a:xfrm>
                <a:off x="8248797" y="1174437"/>
                <a:ext cx="2748464" cy="551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zh-CN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FEF8A56-34B6-4849-A367-12722EA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797" y="1174437"/>
                <a:ext cx="2748464" cy="551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E7288BD8-C5F8-450A-A0C4-031337B48208}"/>
              </a:ext>
            </a:extLst>
          </p:cNvPr>
          <p:cNvSpPr txBox="1"/>
          <p:nvPr/>
        </p:nvSpPr>
        <p:spPr>
          <a:xfrm>
            <a:off x="3473381" y="5167837"/>
            <a:ext cx="843928" cy="364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HGH4_CNKI" panose="02000500000000000000" pitchFamily="2" charset="-122"/>
                <a:ea typeface="HGH4_CNKI" panose="02000500000000000000" pitchFamily="2" charset="-122"/>
              </a:rPr>
              <a:t>输入层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71AD6BA-D06A-450C-A45F-BCD8822EDBA2}"/>
              </a:ext>
            </a:extLst>
          </p:cNvPr>
          <p:cNvSpPr txBox="1"/>
          <p:nvPr/>
        </p:nvSpPr>
        <p:spPr>
          <a:xfrm>
            <a:off x="4871246" y="5175994"/>
            <a:ext cx="843928" cy="364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HGH4_CNKI" panose="02000500000000000000" pitchFamily="2" charset="-122"/>
                <a:ea typeface="HGH4_CNKI" panose="02000500000000000000" pitchFamily="2" charset="-122"/>
              </a:rPr>
              <a:t>隐藏层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F30A79-B212-4EAF-9B62-D74FD542D4B1}"/>
              </a:ext>
            </a:extLst>
          </p:cNvPr>
          <p:cNvSpPr txBox="1"/>
          <p:nvPr/>
        </p:nvSpPr>
        <p:spPr>
          <a:xfrm>
            <a:off x="6248133" y="5170750"/>
            <a:ext cx="843928" cy="364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HGH4_CNKI" panose="02000500000000000000" pitchFamily="2" charset="-122"/>
                <a:ea typeface="HGH4_CNKI" panose="02000500000000000000" pitchFamily="2" charset="-122"/>
              </a:rPr>
              <a:t>隐藏层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5EBCB2-69E3-45A0-9517-13E9AECF1928}"/>
              </a:ext>
            </a:extLst>
          </p:cNvPr>
          <p:cNvSpPr txBox="1"/>
          <p:nvPr/>
        </p:nvSpPr>
        <p:spPr>
          <a:xfrm>
            <a:off x="7358540" y="5167836"/>
            <a:ext cx="843928" cy="364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HGH4_CNKI" panose="02000500000000000000" pitchFamily="2" charset="-122"/>
                <a:ea typeface="HGH4_CNKI" panose="02000500000000000000" pitchFamily="2" charset="-122"/>
              </a:rPr>
              <a:t>输出层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E0CCE39-39D5-45B1-9F76-F75037B3CE4B}"/>
              </a:ext>
            </a:extLst>
          </p:cNvPr>
          <p:cNvSpPr txBox="1"/>
          <p:nvPr/>
        </p:nvSpPr>
        <p:spPr>
          <a:xfrm>
            <a:off x="3534780" y="5331492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0                           1                        2                    3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AE0CF60-C4E0-4BC1-A5E0-7762C0A98B0B}"/>
              </a:ext>
            </a:extLst>
          </p:cNvPr>
          <p:cNvSpPr/>
          <p:nvPr/>
        </p:nvSpPr>
        <p:spPr>
          <a:xfrm>
            <a:off x="7445829" y="1759978"/>
            <a:ext cx="560890" cy="332367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EC64427-1835-4EC0-B492-E923CF36DF89}"/>
              </a:ext>
            </a:extLst>
          </p:cNvPr>
          <p:cNvSpPr/>
          <p:nvPr/>
        </p:nvSpPr>
        <p:spPr>
          <a:xfrm>
            <a:off x="6322650" y="1767235"/>
            <a:ext cx="560890" cy="332367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09088 0.003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11472 0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3" grpId="0"/>
      <p:bldP spid="65" grpId="0"/>
      <p:bldP spid="67" grpId="0"/>
      <p:bldP spid="68" grpId="0"/>
      <p:bldP spid="69" grpId="0"/>
      <p:bldP spid="71" grpId="0"/>
      <p:bldP spid="73" grpId="0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AC94E-0483-4C56-8367-AB25BDFF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难题</a:t>
            </a:r>
            <a:r>
              <a:rPr lang="en-US" altLang="zh-CN" dirty="0"/>
              <a:t>1</a:t>
            </a:r>
            <a:r>
              <a:rPr lang="zh-CN" altLang="en-US" dirty="0"/>
              <a:t>：以往训练样本有标签，现在无标签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53B902-1219-4384-A9C4-CF23DE587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0BA709-E729-470D-8795-1DF326D8E109}"/>
              </a:ext>
            </a:extLst>
          </p:cNvPr>
          <p:cNvSpPr txBox="1"/>
          <p:nvPr/>
        </p:nvSpPr>
        <p:spPr>
          <a:xfrm>
            <a:off x="266700" y="1092835"/>
            <a:ext cx="11760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有标签情况下，可把标签和网络输出之间的平方差作为损失函数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A7A6E-48C7-426B-BF30-CD1042DBF8C1}"/>
              </a:ext>
            </a:extLst>
          </p:cNvPr>
          <p:cNvSpPr txBox="1"/>
          <p:nvPr/>
        </p:nvSpPr>
        <p:spPr>
          <a:xfrm>
            <a:off x="266700" y="2155541"/>
            <a:ext cx="11760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现在无标签，如何定义损失函数？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BD627-3369-47C6-80FD-B1DD1E2D4CB8}"/>
              </a:ext>
            </a:extLst>
          </p:cNvPr>
          <p:cNvSpPr txBox="1"/>
          <p:nvPr/>
        </p:nvSpPr>
        <p:spPr>
          <a:xfrm>
            <a:off x="1895475" y="4387544"/>
            <a:ext cx="840105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从</a:t>
            </a:r>
            <a:r>
              <a:rPr lang="en-US" altLang="zh-CN" sz="4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Q-Learning</a:t>
            </a:r>
            <a:r>
              <a:rPr lang="zh-CN" altLang="en-US" sz="4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的时序差分公式中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寻找答案！</a:t>
            </a:r>
            <a:endParaRPr lang="zh-CN" altLang="en-US" sz="4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0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5ECFA-F1C5-4C14-9C12-089BFC40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差分目标和简单版本的损失函数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22A0F6-8C19-4317-8B93-D30EE52DA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49927C-7516-4999-B381-744BDE194B2D}"/>
                  </a:ext>
                </a:extLst>
              </p:cNvPr>
              <p:cNvSpPr/>
              <p:nvPr/>
            </p:nvSpPr>
            <p:spPr>
              <a:xfrm>
                <a:off x="958885" y="1397510"/>
                <a:ext cx="9813327" cy="689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49927C-7516-4999-B381-744BDE194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85" y="1397510"/>
                <a:ext cx="9813327" cy="689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5D75439-9894-4CAB-BB72-124D45DF12FB}"/>
              </a:ext>
            </a:extLst>
          </p:cNvPr>
          <p:cNvGrpSpPr/>
          <p:nvPr/>
        </p:nvGrpSpPr>
        <p:grpSpPr>
          <a:xfrm>
            <a:off x="1115828" y="1985252"/>
            <a:ext cx="9489191" cy="403640"/>
            <a:chOff x="1507589" y="5937986"/>
            <a:chExt cx="9489191" cy="4036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FBFDE0-ED1A-4C70-BDE1-836D82B9F031}"/>
                </a:ext>
              </a:extLst>
            </p:cNvPr>
            <p:cNvSpPr txBox="1"/>
            <p:nvPr/>
          </p:nvSpPr>
          <p:spPr>
            <a:xfrm>
              <a:off x="3659017" y="5972294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C930B5-7F7F-43D8-A782-B9371EB7BE9D}"/>
                </a:ext>
              </a:extLst>
            </p:cNvPr>
            <p:cNvSpPr txBox="1"/>
            <p:nvPr/>
          </p:nvSpPr>
          <p:spPr>
            <a:xfrm>
              <a:off x="9581637" y="5937986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B256EB-C1B7-4E84-8026-D16830931BD3}"/>
                </a:ext>
              </a:extLst>
            </p:cNvPr>
            <p:cNvSpPr txBox="1"/>
            <p:nvPr/>
          </p:nvSpPr>
          <p:spPr>
            <a:xfrm>
              <a:off x="7158895" y="5972294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16AA88-5393-453D-A7B8-94701AAB1C39}"/>
                </a:ext>
              </a:extLst>
            </p:cNvPr>
            <p:cNvSpPr txBox="1"/>
            <p:nvPr/>
          </p:nvSpPr>
          <p:spPr>
            <a:xfrm>
              <a:off x="1507589" y="5972294"/>
              <a:ext cx="207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k+1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B312C05-7C6B-4388-8207-DDE9317531E7}"/>
              </a:ext>
            </a:extLst>
          </p:cNvPr>
          <p:cNvSpPr txBox="1"/>
          <p:nvPr/>
        </p:nvSpPr>
        <p:spPr>
          <a:xfrm>
            <a:off x="1115828" y="270930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时序差分目标：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37934F-9856-4DEE-9665-FE5AB7AE8390}"/>
              </a:ext>
            </a:extLst>
          </p:cNvPr>
          <p:cNvSpPr/>
          <p:nvPr/>
        </p:nvSpPr>
        <p:spPr>
          <a:xfrm>
            <a:off x="958885" y="839817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Q-learning 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算法核心公式：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BFD05D-3B53-46A8-AD6B-73A8E315C1CC}"/>
                  </a:ext>
                </a:extLst>
              </p:cNvPr>
              <p:cNvSpPr txBox="1"/>
              <p:nvPr/>
            </p:nvSpPr>
            <p:spPr>
              <a:xfrm>
                <a:off x="2403476" y="3071661"/>
                <a:ext cx="7661274" cy="753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BFD05D-3B53-46A8-AD6B-73A8E315C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76" y="3071661"/>
                <a:ext cx="7661274" cy="753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673FD3-BF08-4E8C-822C-2CCBFCEF8BCD}"/>
                  </a:ext>
                </a:extLst>
              </p:cNvPr>
              <p:cNvSpPr txBox="1"/>
              <p:nvPr/>
            </p:nvSpPr>
            <p:spPr>
              <a:xfrm>
                <a:off x="361064" y="5301757"/>
                <a:ext cx="11084885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673FD3-BF08-4E8C-822C-2CCBFCEF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4" y="5301757"/>
                <a:ext cx="11084885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061B74-072B-4946-A138-127E76ADC0BA}"/>
                  </a:ext>
                </a:extLst>
              </p:cNvPr>
              <p:cNvSpPr txBox="1"/>
              <p:nvPr/>
            </p:nvSpPr>
            <p:spPr>
              <a:xfrm>
                <a:off x="1115828" y="3939066"/>
                <a:ext cx="8997273" cy="670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func>
                      <m:func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061B74-072B-4946-A138-127E76ADC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28" y="3939066"/>
                <a:ext cx="8997273" cy="670376"/>
              </a:xfrm>
              <a:prstGeom prst="rect">
                <a:avLst/>
              </a:prstGeom>
              <a:blipFill>
                <a:blip r:embed="rId5"/>
                <a:stretch>
                  <a:fillRect l="-1355" t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468E9B1-D95D-4774-BE0F-5F3F057048FB}"/>
                  </a:ext>
                </a:extLst>
              </p:cNvPr>
              <p:cNvSpPr txBox="1"/>
              <p:nvPr/>
            </p:nvSpPr>
            <p:spPr>
              <a:xfrm>
                <a:off x="1814035" y="4716982"/>
                <a:ext cx="85639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/>
                  <a:t> </a:t>
                </a:r>
                <a:r>
                  <a:rPr lang="zh-CN" altLang="en-US" sz="3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让参数为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的神经网络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zh-CN" altLang="en-US" sz="3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逼近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3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468E9B1-D95D-4774-BE0F-5F3F0570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5" y="4716982"/>
                <a:ext cx="8563929" cy="584775"/>
              </a:xfrm>
              <a:prstGeom prst="rect">
                <a:avLst/>
              </a:prstGeom>
              <a:blipFill>
                <a:blip r:embed="rId6"/>
                <a:stretch>
                  <a:fillRect l="-783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6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40E9F-9BA8-4BB9-ABE8-210EEA68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简单版损失函数与其粗略的梯度下降法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1A66EB-6DFB-4047-8916-66431031A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7A9329-980E-43E3-9CDD-EFFF299CA6E3}"/>
                  </a:ext>
                </a:extLst>
              </p:cNvPr>
              <p:cNvSpPr txBox="1"/>
              <p:nvPr/>
            </p:nvSpPr>
            <p:spPr>
              <a:xfrm>
                <a:off x="3178693" y="635722"/>
                <a:ext cx="5724304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7A9329-980E-43E3-9CDD-EFFF299C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93" y="635722"/>
                <a:ext cx="5724304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E80D04-24C9-4D9D-A376-70385BDE6BED}"/>
                  </a:ext>
                </a:extLst>
              </p:cNvPr>
              <p:cNvSpPr txBox="1"/>
              <p:nvPr/>
            </p:nvSpPr>
            <p:spPr>
              <a:xfrm>
                <a:off x="726113" y="1625864"/>
                <a:ext cx="7262479" cy="816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3200" dirty="0"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𝛻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E80D04-24C9-4D9D-A376-70385BDE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3" y="1625864"/>
                <a:ext cx="7262479" cy="816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1A9DD7-499F-4F65-97F7-D79E7607670A}"/>
                  </a:ext>
                </a:extLst>
              </p:cNvPr>
              <p:cNvSpPr txBox="1"/>
              <p:nvPr/>
            </p:nvSpPr>
            <p:spPr>
              <a:xfrm>
                <a:off x="726113" y="3498973"/>
                <a:ext cx="67024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dirty="0"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1A9DD7-499F-4F65-97F7-D79E7607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3" y="3498973"/>
                <a:ext cx="67024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5CEE3C-1826-4183-A01C-12F1E1AD9D4D}"/>
                  </a:ext>
                </a:extLst>
              </p:cNvPr>
              <p:cNvSpPr txBox="1"/>
              <p:nvPr/>
            </p:nvSpPr>
            <p:spPr>
              <a:xfrm>
                <a:off x="504568" y="2400257"/>
                <a:ext cx="7705568" cy="1028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y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5CEE3C-1826-4183-A01C-12F1E1AD9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8" y="2400257"/>
                <a:ext cx="7705568" cy="1028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90DB1B-A0FE-48F0-B4F8-7C4A185233E4}"/>
                  </a:ext>
                </a:extLst>
              </p:cNvPr>
              <p:cNvSpPr txBox="1"/>
              <p:nvPr/>
            </p:nvSpPr>
            <p:spPr>
              <a:xfrm>
                <a:off x="39985" y="5584169"/>
                <a:ext cx="12001720" cy="753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′;</m:t>
                              </m:r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90DB1B-A0FE-48F0-B4F8-7C4A1852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" y="5584169"/>
                <a:ext cx="12001720" cy="7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EFB8CA-EC48-46AA-98F9-15FCAE57F91F}"/>
                  </a:ext>
                </a:extLst>
              </p:cNvPr>
              <p:cNvSpPr txBox="1"/>
              <p:nvPr/>
            </p:nvSpPr>
            <p:spPr>
              <a:xfrm>
                <a:off x="1861582" y="4802632"/>
                <a:ext cx="6127010" cy="73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’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′;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EFB8CA-EC48-46AA-98F9-15FCAE57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82" y="4802632"/>
                <a:ext cx="6127010" cy="736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BBC15C-E12C-435E-A8CF-4DCE18763AB1}"/>
                  </a:ext>
                </a:extLst>
              </p:cNvPr>
              <p:cNvSpPr txBox="1"/>
              <p:nvPr/>
            </p:nvSpPr>
            <p:spPr>
              <a:xfrm>
                <a:off x="308546" y="4146159"/>
                <a:ext cx="80976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BBC15C-E12C-435E-A8CF-4DCE1876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6" y="4146159"/>
                <a:ext cx="809761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01670E89-4FF2-43F9-BAB7-8BEF3A5E3727}"/>
              </a:ext>
            </a:extLst>
          </p:cNvPr>
          <p:cNvSpPr/>
          <p:nvPr/>
        </p:nvSpPr>
        <p:spPr>
          <a:xfrm>
            <a:off x="8349699" y="1213639"/>
            <a:ext cx="3507181" cy="2079285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大家发现有没有哪里似乎不妥？</a:t>
            </a:r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8B1ACEC8-DBD4-4809-BF4E-AC1B15B7BB0B}"/>
              </a:ext>
            </a:extLst>
          </p:cNvPr>
          <p:cNvSpPr/>
          <p:nvPr/>
        </p:nvSpPr>
        <p:spPr>
          <a:xfrm>
            <a:off x="8249093" y="3498973"/>
            <a:ext cx="3462494" cy="2381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本页推导有错误！！</a:t>
            </a:r>
          </a:p>
        </p:txBody>
      </p:sp>
    </p:spTree>
    <p:extLst>
      <p:ext uri="{BB962C8B-B14F-4D97-AF65-F5344CB8AC3E}">
        <p14:creationId xmlns:p14="http://schemas.microsoft.com/office/powerpoint/2010/main" val="7014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简单版本的</a:t>
            </a:r>
            <a:r>
              <a:rPr lang="en-US" altLang="zh-CN" dirty="0"/>
              <a:t>DQN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0904"/>
                <a:ext cx="11131550" cy="52360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900" dirty="0"/>
                  <a:t>简单版</a:t>
                </a:r>
                <a:r>
                  <a:rPr lang="en-US" altLang="zh-CN" sz="3900" dirty="0"/>
                  <a:t>DQN</a:t>
                </a:r>
                <a:r>
                  <a:rPr lang="zh-CN" altLang="en-US" sz="3900" dirty="0"/>
                  <a:t>的网络参数为</a:t>
                </a:r>
                <a14:m>
                  <m:oMath xmlns:m="http://schemas.openxmlformats.org/officeDocument/2006/math">
                    <m:r>
                      <a:rPr lang="en-US" altLang="zh-CN" sz="39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900" dirty="0"/>
                  <a:t>，其采用梯度下降法逐步逼近值函数：</a:t>
                </a:r>
                <a:endParaRPr lang="en-US" altLang="zh-CN" sz="3900" dirty="0"/>
              </a:p>
              <a:p>
                <a:pPr marL="0" indent="0">
                  <a:buNone/>
                </a:pPr>
                <a:endParaRPr lang="en-US" altLang="zh-CN" sz="33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3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′;</m:t>
                              </m:r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3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3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33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3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    </m:t>
                    </m:r>
                    <m:r>
                      <a:rPr lang="zh-CN" altLang="en-US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其中：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′;</m:t>
                            </m:r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33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</a:t>
                </a:r>
                <a:r>
                  <a:rPr lang="en-US" altLang="zh-CN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Q-Learning</a:t>
                </a:r>
                <a:r>
                  <a:rPr lang="zh-CN" altLang="en-US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的时序差分目标</a:t>
                </a:r>
                <a:endParaRPr lang="en-US" altLang="zh-CN" sz="33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33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此</a:t>
                </a:r>
                <a:r>
                  <a:rPr lang="en-US" altLang="zh-CN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DQN</a:t>
                </a:r>
                <a:r>
                  <a:rPr lang="zh-CN" altLang="en-US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用同样的神经网络参数计算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′;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33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，并据此优化策略。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0904"/>
                <a:ext cx="11131550" cy="5236059"/>
              </a:xfrm>
              <a:blipFill>
                <a:blip r:embed="rId3"/>
                <a:stretch>
                  <a:fillRect l="-1698" t="-2095" r="-548" b="-2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2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841A-D81B-4B02-9A9C-31598C9B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难题</a:t>
            </a:r>
            <a:r>
              <a:rPr lang="en-US" altLang="zh-CN" dirty="0"/>
              <a:t>2</a:t>
            </a:r>
            <a:r>
              <a:rPr lang="zh-CN" altLang="en-US" dirty="0"/>
              <a:t>：分布问题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E4523B-415F-42F7-86D9-AC521687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905D8B-9BD0-41DF-A86C-413DB820DDFA}"/>
              </a:ext>
            </a:extLst>
          </p:cNvPr>
          <p:cNvSpPr txBox="1"/>
          <p:nvPr/>
        </p:nvSpPr>
        <p:spPr>
          <a:xfrm>
            <a:off x="609600" y="957143"/>
            <a:ext cx="11125200" cy="5205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楷体" panose="02010609060101010101" pitchFamily="49" charset="-122"/>
                <a:cs typeface="+mn-cs"/>
              </a:rPr>
              <a:t>强化学习训练过程中，样本间有时序关系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" panose="02010609060101010101" pitchFamily="49" charset="-122"/>
              <a:cs typeface="+mn-cs"/>
            </a:endParaRPr>
          </a:p>
          <a:p>
            <a:pPr marL="685800" lvl="1" indent="-228600" defTabSz="914400">
              <a:lnSpc>
                <a:spcPct val="130000"/>
              </a:lnSpc>
              <a:buClr>
                <a:srgbClr val="ED7D3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3600" dirty="0">
                <a:solidFill>
                  <a:prstClr val="black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不符合统计学样本独立原则</a:t>
            </a:r>
            <a:endParaRPr lang="en-US" altLang="zh-CN" sz="3600" dirty="0">
              <a:solidFill>
                <a:prstClr val="black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楷体" panose="02010609060101010101" pitchFamily="49" charset="-122"/>
                <a:cs typeface="+mn-cs"/>
              </a:rPr>
              <a:t>样本间相互关联，不独立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" panose="02010609060101010101" pitchFamily="49" charset="-122"/>
              <a:cs typeface="+mn-cs"/>
            </a:endParaRPr>
          </a:p>
          <a:p>
            <a:pPr marL="228600" indent="-228600" defTabSz="914400">
              <a:lnSpc>
                <a:spcPct val="1300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4000" dirty="0">
                <a:solidFill>
                  <a:prstClr val="black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强化学习训练数据中非静态分布问题</a:t>
            </a:r>
            <a:endParaRPr lang="en-US" altLang="zh-CN" sz="4000" dirty="0">
              <a:solidFill>
                <a:prstClr val="black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685800" lvl="1" indent="-228600" defTabSz="914400">
              <a:lnSpc>
                <a:spcPct val="130000"/>
              </a:lnSpc>
              <a:buClr>
                <a:srgbClr val="ED7D3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3600" dirty="0">
                <a:solidFill>
                  <a:prstClr val="black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深度学习的样本分布是固定的</a:t>
            </a:r>
            <a:endParaRPr lang="en-US" altLang="zh-CN" sz="3600" dirty="0">
              <a:solidFill>
                <a:prstClr val="black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685800" lvl="1" indent="-228600" defTabSz="914400">
              <a:lnSpc>
                <a:spcPct val="130000"/>
              </a:lnSpc>
              <a:buClr>
                <a:srgbClr val="ED7D3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3600" dirty="0">
                <a:solidFill>
                  <a:prstClr val="black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强化学习的状态动作分布是变化的（训练数据按时间持续流入，均值的估计随时间变化）</a:t>
            </a:r>
            <a:endParaRPr lang="en-US" altLang="zh-CN" sz="3600" dirty="0">
              <a:solidFill>
                <a:prstClr val="black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2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484" y="2812767"/>
            <a:ext cx="12147516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ea typeface="楷体" panose="02010609060101010101" pitchFamily="49" charset="-122"/>
            </a:endParaRPr>
          </a:p>
          <a:p>
            <a:pPr marL="177800" lvl="2" algn="just"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</a:rPr>
              <a:t>★</a:t>
            </a:r>
            <a:r>
              <a:rPr lang="en-US" altLang="zh-CN" sz="2400" b="1" dirty="0" err="1">
                <a:ea typeface="楷体" panose="02010609060101010101" pitchFamily="49" charset="-122"/>
              </a:rPr>
              <a:t>Sarsa</a:t>
            </a:r>
            <a:r>
              <a:rPr lang="zh-CN" altLang="en-US" sz="2400" b="1" dirty="0"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五元组：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400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en-US" altLang="zh-CN" sz="2400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en-US" altLang="zh-CN" sz="2400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+ 1</a:t>
            </a:r>
            <a:r>
              <a:rPr lang="zh-CN" altLang="en-US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</a:t>
            </a:r>
            <a:r>
              <a:rPr lang="en-US" altLang="zh-CN" sz="2400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+ 1 </a:t>
            </a:r>
            <a:r>
              <a:rPr lang="zh-CN" altLang="en-US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en-US" altLang="zh-CN" sz="2400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+ </a:t>
            </a:r>
            <a:r>
              <a:rPr lang="en-US" altLang="zh-CN" sz="2400" i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7800" lvl="2" algn="just"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marL="177800" lvl="2" algn="just">
              <a:spcBef>
                <a:spcPct val="55000"/>
              </a:spcBef>
              <a:buClr>
                <a:srgbClr val="FFC000"/>
              </a:buClr>
            </a:pPr>
            <a:endParaRPr lang="en-US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1"/>
            <a:ext cx="12192000" cy="286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1C1C1C"/>
                </a:solidFill>
                <a:ea typeface="楷体" panose="02010609060101010101" pitchFamily="49" charset="-122"/>
              </a:rPr>
              <a:t>    人工智能（下）</a:t>
            </a:r>
            <a:endParaRPr lang="en-US" altLang="zh-CN" sz="5400" dirty="0">
              <a:solidFill>
                <a:srgbClr val="1C1C1C"/>
              </a:solidFill>
              <a:ea typeface="楷体" panose="02010609060101010101" pitchFamily="49" charset="-122"/>
            </a:endParaRPr>
          </a:p>
          <a:p>
            <a:pPr algn="ctr"/>
            <a:r>
              <a:rPr lang="zh-CN" altLang="en-US" sz="5400" dirty="0">
                <a:solidFill>
                  <a:srgbClr val="1C1C1C"/>
                </a:solidFill>
                <a:ea typeface="楷体" panose="02010609060101010101" pitchFamily="49" charset="-122"/>
              </a:rPr>
              <a:t>强化学习板块</a:t>
            </a:r>
            <a:endParaRPr lang="en-US" altLang="zh-CN" sz="5400" dirty="0">
              <a:solidFill>
                <a:srgbClr val="1C1C1C"/>
              </a:solidFill>
              <a:ea typeface="楷体" panose="02010609060101010101" pitchFamily="49" charset="-122"/>
            </a:endParaRPr>
          </a:p>
          <a:p>
            <a:pPr algn="ctr"/>
            <a:r>
              <a:rPr lang="en-US" altLang="zh-CN" sz="5400" dirty="0" err="1">
                <a:solidFill>
                  <a:srgbClr val="1C1C1C"/>
                </a:solidFill>
                <a:ea typeface="楷体" panose="02010609060101010101" pitchFamily="49" charset="-122"/>
              </a:rPr>
              <a:t>Sarsa</a:t>
            </a:r>
            <a:r>
              <a:rPr lang="zh-CN" altLang="en-US" sz="5400" dirty="0">
                <a:solidFill>
                  <a:srgbClr val="1C1C1C"/>
                </a:solidFill>
                <a:ea typeface="楷体" panose="02010609060101010101" pitchFamily="49" charset="-122"/>
              </a:rPr>
              <a:t>和</a:t>
            </a:r>
            <a:r>
              <a:rPr lang="en-US" altLang="zh-CN" sz="5400" dirty="0">
                <a:solidFill>
                  <a:srgbClr val="1C1C1C"/>
                </a:solidFill>
                <a:ea typeface="楷体" panose="02010609060101010101" pitchFamily="49" charset="-122"/>
              </a:rPr>
              <a:t>Q-Learning</a:t>
            </a:r>
            <a:r>
              <a:rPr lang="zh-CN" altLang="en-US" sz="5400" dirty="0">
                <a:solidFill>
                  <a:srgbClr val="1C1C1C"/>
                </a:solidFill>
                <a:ea typeface="楷体" panose="02010609060101010101" pitchFamily="49" charset="-122"/>
              </a:rPr>
              <a:t>算法</a:t>
            </a:r>
            <a:r>
              <a:rPr lang="en-US" altLang="zh-CN" sz="5400" dirty="0">
                <a:solidFill>
                  <a:srgbClr val="1C1C1C"/>
                </a:solidFill>
                <a:ea typeface="楷体" panose="02010609060101010101" pitchFamily="49" charset="-122"/>
              </a:rPr>
              <a:t>(</a:t>
            </a:r>
            <a:r>
              <a:rPr lang="zh-CN" altLang="en-US" sz="5400" dirty="0">
                <a:solidFill>
                  <a:srgbClr val="1C1C1C"/>
                </a:solidFill>
                <a:ea typeface="楷体" panose="02010609060101010101" pitchFamily="49" charset="-122"/>
              </a:rPr>
              <a:t>复习</a:t>
            </a:r>
            <a:r>
              <a:rPr lang="en-US" altLang="zh-CN" sz="5400" dirty="0">
                <a:solidFill>
                  <a:srgbClr val="1C1C1C"/>
                </a:solidFill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5126" y="5716749"/>
            <a:ext cx="987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可否用多层神经网络近似最优状态动作值函数？</a:t>
            </a:r>
          </a:p>
        </p:txBody>
      </p:sp>
      <p:pic>
        <p:nvPicPr>
          <p:cNvPr id="7" name="Picture 4" descr="灯泡灯丝简笔画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620" y="5771334"/>
            <a:ext cx="414050" cy="414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D7365AE-C017-4638-A3EB-D635C9F27806}"/>
              </a:ext>
            </a:extLst>
          </p:cNvPr>
          <p:cNvGrpSpPr/>
          <p:nvPr/>
        </p:nvGrpSpPr>
        <p:grpSpPr>
          <a:xfrm>
            <a:off x="2495803" y="4028539"/>
            <a:ext cx="7963729" cy="1528623"/>
            <a:chOff x="2586180" y="3883829"/>
            <a:chExt cx="7963729" cy="152862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2B9C2DD-FAD9-4D54-857E-E4CF0D82FBD0}"/>
                </a:ext>
              </a:extLst>
            </p:cNvPr>
            <p:cNvGrpSpPr/>
            <p:nvPr/>
          </p:nvGrpSpPr>
          <p:grpSpPr>
            <a:xfrm>
              <a:off x="2586180" y="3883829"/>
              <a:ext cx="7963729" cy="771060"/>
              <a:chOff x="3814240" y="3212245"/>
              <a:chExt cx="7963729" cy="7710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BB71A593-99D4-49C6-8C09-4AE33A8249E1}"/>
                      </a:ext>
                    </a:extLst>
                  </p:cNvPr>
                  <p:cNvSpPr/>
                  <p:nvPr/>
                </p:nvSpPr>
                <p:spPr>
                  <a:xfrm>
                    <a:off x="3814240" y="3212245"/>
                    <a:ext cx="776616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)]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BB71A593-99D4-49C6-8C09-4AE33A8249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4240" y="3212245"/>
                    <a:ext cx="776616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B4C9C15A-D1A4-49B4-A7DF-A921305C567B}"/>
                  </a:ext>
                </a:extLst>
              </p:cNvPr>
              <p:cNvGrpSpPr/>
              <p:nvPr/>
            </p:nvGrpSpPr>
            <p:grpSpPr>
              <a:xfrm>
                <a:off x="3950182" y="3613973"/>
                <a:ext cx="7827787" cy="369332"/>
                <a:chOff x="1872740" y="5972294"/>
                <a:chExt cx="7827787" cy="369332"/>
              </a:xfrm>
            </p:grpSpPr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69A5BF5-0173-4724-BC68-F9D714286388}"/>
                    </a:ext>
                  </a:extLst>
                </p:cNvPr>
                <p:cNvSpPr txBox="1"/>
                <p:nvPr/>
              </p:nvSpPr>
              <p:spPr>
                <a:xfrm>
                  <a:off x="3659017" y="5972294"/>
                  <a:ext cx="1415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第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k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次结果</a:t>
                  </a: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C02DDC9-576E-4F3F-B28F-9C4576028E4D}"/>
                    </a:ext>
                  </a:extLst>
                </p:cNvPr>
                <p:cNvSpPr txBox="1"/>
                <p:nvPr/>
              </p:nvSpPr>
              <p:spPr>
                <a:xfrm>
                  <a:off x="8285384" y="5972294"/>
                  <a:ext cx="1415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第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k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次结果</a:t>
                  </a:r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2C736277-F3D3-42F3-91E6-6CC4EDF039A1}"/>
                    </a:ext>
                  </a:extLst>
                </p:cNvPr>
                <p:cNvSpPr txBox="1"/>
                <p:nvPr/>
              </p:nvSpPr>
              <p:spPr>
                <a:xfrm>
                  <a:off x="6612984" y="5972294"/>
                  <a:ext cx="1415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第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k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次结果</a:t>
                  </a: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B0618F9-54E8-4677-ACD0-F43CD1ABD0B8}"/>
                    </a:ext>
                  </a:extLst>
                </p:cNvPr>
                <p:cNvSpPr txBox="1"/>
                <p:nvPr/>
              </p:nvSpPr>
              <p:spPr>
                <a:xfrm>
                  <a:off x="1872740" y="5972294"/>
                  <a:ext cx="1707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第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k+1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次结果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6637AAC-11D1-4B01-87AF-82D4CD604E65}"/>
                    </a:ext>
                  </a:extLst>
                </p:cNvPr>
                <p:cNvSpPr/>
                <p:nvPr/>
              </p:nvSpPr>
              <p:spPr>
                <a:xfrm>
                  <a:off x="3951514" y="4700782"/>
                  <a:ext cx="4333455" cy="7116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8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8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e>
                              <m:lim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𝓐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6637AAC-11D1-4B01-87AF-82D4CD604E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514" y="4700782"/>
                  <a:ext cx="4333455" cy="7116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76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5FD1CA-DD10-4648-AF2F-D8EAC3C9F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84CBC4-0FB4-4FF5-A347-E216B26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难题</a:t>
            </a:r>
            <a:r>
              <a:rPr lang="en-US" altLang="zh-CN" dirty="0"/>
              <a:t>3</a:t>
            </a:r>
            <a:r>
              <a:rPr lang="zh-CN" altLang="en-US" dirty="0"/>
              <a:t>：神经网络的参数学习受到干扰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B234ED-D100-46FD-9ECE-51444F958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0904"/>
                <a:ext cx="10515600" cy="44394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4000" dirty="0"/>
                  <a:t>简单版</a:t>
                </a:r>
                <a:r>
                  <a:rPr lang="en-US" altLang="zh-CN" sz="4000" dirty="0"/>
                  <a:t>DQN</a:t>
                </a:r>
                <a:r>
                  <a:rPr lang="zh-CN" altLang="en-US" sz="4000" dirty="0"/>
                  <a:t>中包含参数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4000" dirty="0"/>
                  <a:t>的公式</a:t>
                </a:r>
                <a:endParaRPr lang="en-US" altLang="zh-CN" sz="40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3600" dirty="0"/>
                  <a:t>逼近</a:t>
                </a:r>
                <a:r>
                  <a:rPr lang="en-US" altLang="zh-CN" sz="3600" dirty="0"/>
                  <a:t>Q</a:t>
                </a:r>
                <a:r>
                  <a:rPr lang="zh-CN" altLang="en-US" sz="3600" dirty="0"/>
                  <a:t>：</a:t>
                </a:r>
                <a:r>
                  <a:rPr lang="en-US" altLang="zh-CN" sz="3600" dirty="0"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3600" dirty="0"/>
                  <a:t>目标策略优化：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′;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3600" dirty="0">
                  <a:cs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3600" dirty="0"/>
                  <a:t>（梯度下降时未对它求导，实际不正确）</a:t>
                </a:r>
                <a:endParaRPr lang="en-US" altLang="zh-CN" sz="3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4000" dirty="0"/>
                  <a:t>参数学习与优化互相干扰，训练不稳定</a:t>
                </a:r>
                <a:endParaRPr lang="en-US" altLang="zh-CN" sz="4800" dirty="0"/>
              </a:p>
              <a:p>
                <a:endParaRPr lang="zh-CN" altLang="en-US" sz="4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B234ED-D100-46FD-9ECE-51444F95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0904"/>
                <a:ext cx="10515600" cy="4439479"/>
              </a:xfrm>
              <a:blipFill>
                <a:blip r:embed="rId2"/>
                <a:stretch>
                  <a:fillRect l="-1043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CE3EA8-A3B2-4034-B3A7-1F7A60F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第</a:t>
            </a:r>
            <a:fld id="{A7EB049D-2BDA-4100-846B-C83E7A7D80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楷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DF900FF-97AD-4EB0-A41E-9756402659A0}"/>
              </a:ext>
            </a:extLst>
          </p:cNvPr>
          <p:cNvSpPr txBox="1">
            <a:spLocks/>
          </p:cNvSpPr>
          <p:nvPr/>
        </p:nvSpPr>
        <p:spPr>
          <a:xfrm>
            <a:off x="838200" y="3021496"/>
            <a:ext cx="10515600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简单版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DQN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还不可行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16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51F0-D293-48E0-9740-33022848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升级版本的</a:t>
            </a:r>
            <a:r>
              <a:rPr lang="en-US" altLang="zh-CN" dirty="0"/>
              <a:t>DQN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B20ED-7941-4634-86A4-92D90B7A796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329260" cy="4937760"/>
              </a:xfrm>
            </p:spPr>
            <p:txBody>
              <a:bodyPr/>
              <a:lstStyle/>
              <a:p>
                <a:r>
                  <a:rPr lang="zh-CN" altLang="en-US" sz="44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两个神经网络：</a:t>
                </a:r>
                <a:r>
                  <a:rPr lang="en-US" altLang="zh-CN" sz="4400" dirty="0" err="1">
                    <a:latin typeface="Tahoma" panose="020B0604030504040204" pitchFamily="34" charset="0"/>
                    <a:ea typeface="楷体" panose="02010609060101010101" pitchFamily="49" charset="-122"/>
                  </a:rPr>
                  <a:t>MainNet</a:t>
                </a:r>
                <a:r>
                  <a:rPr lang="en-US" altLang="zh-CN" sz="44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44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和</a:t>
                </a:r>
                <a:r>
                  <a:rPr lang="en-US" altLang="zh-CN" sz="4400" dirty="0" err="1">
                    <a:latin typeface="Tahoma" panose="020B0604030504040204" pitchFamily="34" charset="0"/>
                    <a:ea typeface="楷体" panose="02010609060101010101" pitchFamily="49" charset="-122"/>
                  </a:rPr>
                  <a:t>TargetNet</a:t>
                </a:r>
                <a:endParaRPr lang="en-US" altLang="zh-CN" sz="4400" dirty="0">
                  <a:latin typeface="Tahoma" panose="020B0604030504040204" pitchFamily="34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4000" dirty="0" err="1">
                    <a:latin typeface="Tahoma" panose="020B0604030504040204" pitchFamily="34" charset="0"/>
                    <a:ea typeface="楷体" panose="02010609060101010101" pitchFamily="49" charset="-122"/>
                  </a:rPr>
                  <a:t>MainNet</a:t>
                </a:r>
                <a:r>
                  <a:rPr lang="en-US" altLang="zh-CN" sz="40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40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负责逼近值函数，即参数学习</a:t>
                </a:r>
                <a:endParaRPr lang="en-US" altLang="zh-CN" sz="4000" dirty="0">
                  <a:latin typeface="Tahoma" panose="020B0604030504040204" pitchFamily="34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4000" dirty="0" err="1">
                    <a:latin typeface="Tahoma" panose="020B0604030504040204" pitchFamily="34" charset="0"/>
                    <a:ea typeface="楷体" panose="02010609060101010101" pitchFamily="49" charset="-122"/>
                  </a:rPr>
                  <a:t>TargetNet</a:t>
                </a:r>
                <a:r>
                  <a:rPr lang="en-US" altLang="zh-CN" sz="40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40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负责目标策略优化的计算，即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𝑚𝑎𝑥</m:t>
                    </m:r>
                  </m:oMath>
                </a14:m>
                <a:endParaRPr lang="en-US" altLang="zh-CN" sz="4000" dirty="0">
                  <a:latin typeface="Tahoma" panose="020B0604030504040204" pitchFamily="34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5000" dirty="0">
                  <a:latin typeface="Tahoma" panose="020B0604030504040204" pitchFamily="34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4400" dirty="0">
                    <a:latin typeface="Tahoma" panose="020B0604030504040204" pitchFamily="34" charset="0"/>
                    <a:ea typeface="楷体" panose="02010609060101010101" pitchFamily="49" charset="-122"/>
                  </a:rPr>
                  <a:t>用于参数学习的网络训练过程可趋稳定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B20ED-7941-4634-86A4-92D90B7A7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329260" cy="4937760"/>
              </a:xfrm>
              <a:blipFill>
                <a:blip r:embed="rId2"/>
                <a:stretch>
                  <a:fillRect l="-1938" t="-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5DD01-EAF2-4EDE-BB34-499BA5895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1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升级版</a:t>
            </a:r>
            <a:r>
              <a:rPr lang="en-US" altLang="zh-CN" dirty="0"/>
              <a:t>DQN</a:t>
            </a:r>
            <a:r>
              <a:rPr lang="zh-CN" altLang="en-US" dirty="0"/>
              <a:t>算法的核心公式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如果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𝑒𝑝𝑖𝑠𝑜𝑑𝑒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 不在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+1结束：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’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’;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计算损失函数对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的梯度：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代入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’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′;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如果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𝑒𝑝𝑖𝑠𝑜𝑑𝑒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不在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+1结束：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网络参数更新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’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′;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)]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1319" y="701729"/>
                <a:ext cx="11303000" cy="6134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[1]   Initialize replay memory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capacity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[2]   Initialize action-value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random weights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[3]   Initialize target action-value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[4]   For episode = 1,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[5]       Initialize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preprocessed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[6]       For t = 1,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[7]             With probability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random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[8]             otherwise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[9]             Execute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rPr>
                  <a:t>in emulator and observe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[10]         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preprocess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[11]           Store transition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[12]           Sample random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minibatch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transitions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[13]         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𝑒𝑝𝑖𝑠𝑜𝑑𝑒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𝑡𝑒𝑟𝑚𝑖𝑛𝑎𝑡𝑒𝑠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𝑠𝑡𝑒𝑝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’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’;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[14]           Perform a gradient descent step on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the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[15]           network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[16]          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steps reset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[17]     End For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[18]  End For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9" y="701729"/>
                <a:ext cx="11303000" cy="6134180"/>
              </a:xfrm>
              <a:prstGeom prst="rect">
                <a:avLst/>
              </a:prstGeom>
              <a:blipFill>
                <a:blip r:embed="rId2"/>
                <a:stretch>
                  <a:fillRect l="-485" t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5CFC7EC-145E-4CA1-8AF1-9BEC6273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6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0DFDC7-44B9-41EB-AE41-C1C6A548D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F5EF775D-4786-4242-B337-955E49E5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  <a:r>
              <a:rPr lang="zh-CN" altLang="en-US" dirty="0"/>
              <a:t>原理图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C8D620-909A-4023-A42B-337B9827EC98}"/>
              </a:ext>
            </a:extLst>
          </p:cNvPr>
          <p:cNvGrpSpPr/>
          <p:nvPr/>
        </p:nvGrpSpPr>
        <p:grpSpPr>
          <a:xfrm>
            <a:off x="138914" y="792712"/>
            <a:ext cx="11634059" cy="5514756"/>
            <a:chOff x="146263" y="1161982"/>
            <a:chExt cx="11634059" cy="5514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BF9941E-3B6B-44DE-9BDD-43FAAAA56028}"/>
                    </a:ext>
                  </a:extLst>
                </p:cNvPr>
                <p:cNvSpPr/>
                <p:nvPr/>
              </p:nvSpPr>
              <p:spPr>
                <a:xfrm>
                  <a:off x="5620859" y="1172898"/>
                  <a:ext cx="4547710" cy="7121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损失函数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（采用梯度下降更新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BF9941E-3B6B-44DE-9BDD-43FAAAA560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859" y="1172898"/>
                  <a:ext cx="4547710" cy="712100"/>
                </a:xfrm>
                <a:prstGeom prst="rect">
                  <a:avLst/>
                </a:prstGeom>
                <a:blipFill>
                  <a:blip r:embed="rId2"/>
                  <a:stretch>
                    <a:fillRect b="-92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E33341D-3E6A-4C1C-9CE3-6A5B8DC7E79D}"/>
                    </a:ext>
                  </a:extLst>
                </p:cNvPr>
                <p:cNvSpPr/>
                <p:nvPr/>
              </p:nvSpPr>
              <p:spPr>
                <a:xfrm>
                  <a:off x="3391374" y="3681923"/>
                  <a:ext cx="2520000" cy="7121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动作值函数网络</a:t>
                  </a: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E33341D-3E6A-4C1C-9CE3-6A5B8DC7E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374" y="3681923"/>
                  <a:ext cx="2520000" cy="712100"/>
                </a:xfrm>
                <a:prstGeom prst="rect">
                  <a:avLst/>
                </a:prstGeom>
                <a:blipFill>
                  <a:blip r:embed="rId3"/>
                  <a:stretch>
                    <a:fillRect b="-100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B1D6395-41D6-4996-9579-9E9148D0C339}"/>
                    </a:ext>
                  </a:extLst>
                </p:cNvPr>
                <p:cNvSpPr/>
                <p:nvPr/>
              </p:nvSpPr>
              <p:spPr>
                <a:xfrm>
                  <a:off x="9260322" y="3681923"/>
                  <a:ext cx="2520000" cy="7121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’;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目标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动作值函数网络</a:t>
                  </a: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B1D6395-41D6-4996-9579-9E9148D0C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322" y="3681923"/>
                  <a:ext cx="2520000" cy="712100"/>
                </a:xfrm>
                <a:prstGeom prst="rect">
                  <a:avLst/>
                </a:prstGeom>
                <a:blipFill>
                  <a:blip r:embed="rId4"/>
                  <a:stretch>
                    <a:fillRect b="-109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A0BA72A-43AC-468B-98FB-39AAC5614661}"/>
                    </a:ext>
                  </a:extLst>
                </p:cNvPr>
                <p:cNvSpPr/>
                <p:nvPr/>
              </p:nvSpPr>
              <p:spPr>
                <a:xfrm>
                  <a:off x="6803712" y="2241048"/>
                  <a:ext cx="4954112" cy="7761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第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+1步是终止态，即动作幕结束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’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’;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           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712" y="2241048"/>
                  <a:ext cx="4954112" cy="7761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肘形连接符 6">
              <a:extLst>
                <a:ext uri="{FF2B5EF4-FFF2-40B4-BE49-F238E27FC236}">
                  <a16:creationId xmlns:a16="http://schemas.microsoft.com/office/drawing/2014/main" id="{E2821F50-7461-4AE5-A751-0B588369E6B1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9568195" y="2729796"/>
              <a:ext cx="664700" cy="12395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7">
              <a:extLst>
                <a:ext uri="{FF2B5EF4-FFF2-40B4-BE49-F238E27FC236}">
                  <a16:creationId xmlns:a16="http://schemas.microsoft.com/office/drawing/2014/main" id="{12D51DB9-491C-4A13-8F7D-011287790C7C}"/>
                </a:ext>
              </a:extLst>
            </p:cNvPr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4969212" y="2571867"/>
              <a:ext cx="792219" cy="14278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8FFD761-AC3F-43E6-85F8-971C9B6DBB9E}"/>
                    </a:ext>
                  </a:extLst>
                </p:cNvPr>
                <p:cNvSpPr/>
                <p:nvPr/>
              </p:nvSpPr>
              <p:spPr>
                <a:xfrm>
                  <a:off x="5423288" y="2513126"/>
                  <a:ext cx="1311961" cy="376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288" y="2513126"/>
                  <a:ext cx="1311961" cy="376578"/>
                </a:xfrm>
                <a:prstGeom prst="rect">
                  <a:avLst/>
                </a:prstGeom>
                <a:blipFill>
                  <a:blip r:embed="rId7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5B2FDAA-86C3-4445-8381-1DC146DB70E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6079269" y="1931370"/>
              <a:ext cx="0" cy="581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D2E2A1-D26C-4501-990F-E1AEC3417DC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280768" y="1884998"/>
              <a:ext cx="0" cy="356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1C75DA1-B8D8-4713-B87A-0B5DF006D4E6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911374" y="4037973"/>
              <a:ext cx="30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CD09543C-99EE-4F5C-B961-6C3134B83B4B}"/>
                </a:ext>
              </a:extLst>
            </p:cNvPr>
            <p:cNvSpPr/>
            <p:nvPr/>
          </p:nvSpPr>
          <p:spPr>
            <a:xfrm>
              <a:off x="6215623" y="3527453"/>
              <a:ext cx="2644049" cy="1021040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dirty="0">
                  <a:solidFill>
                    <a:prstClr val="black"/>
                  </a:solidFill>
                </a:rPr>
                <a:t>步数达到</a:t>
              </a:r>
              <a:r>
                <a:rPr lang="en-US" altLang="zh-CN" dirty="0">
                  <a:solidFill>
                    <a:prstClr val="black"/>
                  </a:solidFill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</a:rPr>
                <a:t>的整数倍？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0268DFB-D999-4C9D-B44E-AC200A257622}"/>
                    </a:ext>
                  </a:extLst>
                </p:cNvPr>
                <p:cNvSpPr/>
                <p:nvPr/>
              </p:nvSpPr>
              <p:spPr>
                <a:xfrm>
                  <a:off x="7670170" y="4517266"/>
                  <a:ext cx="4780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170" y="4517266"/>
                  <a:ext cx="47801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肘形连接符 14">
              <a:extLst>
                <a:ext uri="{FF2B5EF4-FFF2-40B4-BE49-F238E27FC236}">
                  <a16:creationId xmlns:a16="http://schemas.microsoft.com/office/drawing/2014/main" id="{9A09F8F6-6F9F-4941-8CE0-DE2831D55245}"/>
                </a:ext>
              </a:extLst>
            </p:cNvPr>
            <p:cNvCxnSpPr>
              <a:stCxn id="14" idx="2"/>
              <a:endCxn id="6" idx="2"/>
            </p:cNvCxnSpPr>
            <p:nvPr/>
          </p:nvCxnSpPr>
          <p:spPr>
            <a:xfrm rot="5400000" flipH="1" flipV="1">
              <a:off x="8951750" y="2979921"/>
              <a:ext cx="154470" cy="2982674"/>
            </a:xfrm>
            <a:prstGeom prst="bentConnector3">
              <a:avLst>
                <a:gd name="adj1" fmla="val -2264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180ED51-5452-4423-9B87-DA0311DD4150}"/>
                    </a:ext>
                  </a:extLst>
                </p:cNvPr>
                <p:cNvSpPr/>
                <p:nvPr/>
              </p:nvSpPr>
              <p:spPr>
                <a:xfrm>
                  <a:off x="8011008" y="4885048"/>
                  <a:ext cx="2331664" cy="35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prstClr val="black"/>
                      </a:solidFill>
                    </a:rPr>
                    <a:t>把网络参数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zh-CN" altLang="en-US" dirty="0"/>
                    <a:t>拷贝给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008" y="4885048"/>
                  <a:ext cx="2331664" cy="355610"/>
                </a:xfrm>
                <a:prstGeom prst="rect">
                  <a:avLst/>
                </a:prstGeom>
                <a:blipFill>
                  <a:blip r:embed="rId9"/>
                  <a:stretch>
                    <a:fillRect l="-1828" t="-8475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BCCAF19-5D43-468A-A1F8-55428624F73D}"/>
                    </a:ext>
                  </a:extLst>
                </p:cNvPr>
                <p:cNvSpPr/>
                <p:nvPr/>
              </p:nvSpPr>
              <p:spPr>
                <a:xfrm>
                  <a:off x="270017" y="3718604"/>
                  <a:ext cx="1768112" cy="35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BCCAF19-5D43-468A-A1F8-55428624F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17" y="3718604"/>
                  <a:ext cx="1768112" cy="355610"/>
                </a:xfrm>
                <a:prstGeom prst="rect">
                  <a:avLst/>
                </a:prstGeom>
                <a:blipFill>
                  <a:blip r:embed="rId10"/>
                  <a:stretch>
                    <a:fillRect l="-1034"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圆角右箭头 17">
              <a:extLst>
                <a:ext uri="{FF2B5EF4-FFF2-40B4-BE49-F238E27FC236}">
                  <a16:creationId xmlns:a16="http://schemas.microsoft.com/office/drawing/2014/main" id="{ACCE8CB8-0B5B-4E35-B476-77DDF738860C}"/>
                </a:ext>
              </a:extLst>
            </p:cNvPr>
            <p:cNvSpPr/>
            <p:nvPr/>
          </p:nvSpPr>
          <p:spPr>
            <a:xfrm>
              <a:off x="2016086" y="3877936"/>
              <a:ext cx="1375287" cy="1376444"/>
            </a:xfrm>
            <a:prstGeom prst="bentArrow">
              <a:avLst>
                <a:gd name="adj1" fmla="val 11273"/>
                <a:gd name="adj2" fmla="val 13696"/>
                <a:gd name="adj3" fmla="val 22578"/>
                <a:gd name="adj4" fmla="val 4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281613B7-5AB8-4900-B311-299A2674D3E0}"/>
                </a:ext>
              </a:extLst>
            </p:cNvPr>
            <p:cNvSpPr/>
            <p:nvPr/>
          </p:nvSpPr>
          <p:spPr>
            <a:xfrm>
              <a:off x="146263" y="1979579"/>
              <a:ext cx="1189821" cy="1067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环境</a:t>
              </a:r>
            </a:p>
          </p:txBody>
        </p:sp>
        <p:sp>
          <p:nvSpPr>
            <p:cNvPr id="21" name="圆柱形 19">
              <a:extLst>
                <a:ext uri="{FF2B5EF4-FFF2-40B4-BE49-F238E27FC236}">
                  <a16:creationId xmlns:a16="http://schemas.microsoft.com/office/drawing/2014/main" id="{9EC99B1B-AEDC-45A1-8C28-3B718132600D}"/>
                </a:ext>
              </a:extLst>
            </p:cNvPr>
            <p:cNvSpPr/>
            <p:nvPr/>
          </p:nvSpPr>
          <p:spPr>
            <a:xfrm>
              <a:off x="146894" y="5180470"/>
              <a:ext cx="2743980" cy="1455884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状态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动作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奖励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状态转换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经验回放池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DC88723-66DC-41B2-B1FA-9F6091D63D38}"/>
                    </a:ext>
                  </a:extLst>
                </p:cNvPr>
                <p:cNvSpPr/>
                <p:nvPr/>
              </p:nvSpPr>
              <p:spPr>
                <a:xfrm>
                  <a:off x="2238605" y="4116639"/>
                  <a:ext cx="749629" cy="376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605" y="4116639"/>
                  <a:ext cx="749629" cy="376578"/>
                </a:xfrm>
                <a:prstGeom prst="rect">
                  <a:avLst/>
                </a:prstGeom>
                <a:blipFill>
                  <a:blip r:embed="rId11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直角上箭头 21">
              <a:extLst>
                <a:ext uri="{FF2B5EF4-FFF2-40B4-BE49-F238E27FC236}">
                  <a16:creationId xmlns:a16="http://schemas.microsoft.com/office/drawing/2014/main" id="{B2DC99D2-8D96-414B-AD37-9DC20610D480}"/>
                </a:ext>
              </a:extLst>
            </p:cNvPr>
            <p:cNvSpPr/>
            <p:nvPr/>
          </p:nvSpPr>
          <p:spPr>
            <a:xfrm>
              <a:off x="2890874" y="4394024"/>
              <a:ext cx="8489550" cy="1685484"/>
            </a:xfrm>
            <a:prstGeom prst="bentUpArrow">
              <a:avLst>
                <a:gd name="adj1" fmla="val 9313"/>
                <a:gd name="adj2" fmla="val 12260"/>
                <a:gd name="adj3" fmla="val 191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06F4D37-7061-45A0-A690-2C680B59448F}"/>
                    </a:ext>
                  </a:extLst>
                </p:cNvPr>
                <p:cNvSpPr/>
                <p:nvPr/>
              </p:nvSpPr>
              <p:spPr>
                <a:xfrm>
                  <a:off x="5786823" y="5516510"/>
                  <a:ext cx="937308" cy="376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823" y="5516510"/>
                  <a:ext cx="937308" cy="376578"/>
                </a:xfrm>
                <a:prstGeom prst="rect">
                  <a:avLst/>
                </a:prstGeom>
                <a:blipFill>
                  <a:blip r:embed="rId1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肘形连接符 23">
              <a:extLst>
                <a:ext uri="{FF2B5EF4-FFF2-40B4-BE49-F238E27FC236}">
                  <a16:creationId xmlns:a16="http://schemas.microsoft.com/office/drawing/2014/main" id="{B8DCEB19-3DE0-4A61-A1DF-49FD9B40D67D}"/>
                </a:ext>
              </a:extLst>
            </p:cNvPr>
            <p:cNvCxnSpPr/>
            <p:nvPr/>
          </p:nvCxnSpPr>
          <p:spPr>
            <a:xfrm rot="16200000" flipV="1">
              <a:off x="3759276" y="2913266"/>
              <a:ext cx="777150" cy="7601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2BF0E80-5459-4FF6-BCF2-42F740B27AAD}"/>
                    </a:ext>
                  </a:extLst>
                </p:cNvPr>
                <p:cNvSpPr/>
                <p:nvPr/>
              </p:nvSpPr>
              <p:spPr>
                <a:xfrm>
                  <a:off x="2088907" y="1363036"/>
                  <a:ext cx="3327527" cy="15538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贪婪策略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若随机数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【0,1】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小于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，</a:t>
                  </a:r>
                  <a:endParaRPr lang="en-US" altLang="zh-CN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/>
                  <a:r>
                    <a:rPr lang="en-US" altLang="zh-CN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则：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ea typeface="MS Mincho" charset="0"/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随机选动作，</a:t>
                  </a:r>
                  <a:endParaRPr lang="en-US" altLang="zh-CN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/>
                  <a:r>
                    <a:rPr lang="zh-CN" alt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否则：</a:t>
                  </a:r>
                  <a:endParaRPr lang="en-US" altLang="zh-CN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2BF0E80-5459-4FF6-BCF2-42F740B27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907" y="1363036"/>
                  <a:ext cx="3327527" cy="1553894"/>
                </a:xfrm>
                <a:prstGeom prst="rect">
                  <a:avLst/>
                </a:prstGeom>
                <a:blipFill>
                  <a:blip r:embed="rId13"/>
                  <a:stretch>
                    <a:fillRect l="-40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肘形连接符 25">
              <a:extLst>
                <a:ext uri="{FF2B5EF4-FFF2-40B4-BE49-F238E27FC236}">
                  <a16:creationId xmlns:a16="http://schemas.microsoft.com/office/drawing/2014/main" id="{87A5D81A-CE83-4CDB-86DA-746EE48F7675}"/>
                </a:ext>
              </a:extLst>
            </p:cNvPr>
            <p:cNvCxnSpPr>
              <a:cxnSpLocks/>
              <a:stCxn id="26" idx="1"/>
              <a:endCxn id="20" idx="3"/>
            </p:cNvCxnSpPr>
            <p:nvPr/>
          </p:nvCxnSpPr>
          <p:spPr>
            <a:xfrm rot="10800000" flipV="1">
              <a:off x="1336085" y="2139982"/>
              <a:ext cx="752823" cy="3731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E18393B-34A7-423C-8F8A-8CC8F693F631}"/>
                    </a:ext>
                  </a:extLst>
                </p:cNvPr>
                <p:cNvSpPr/>
                <p:nvPr/>
              </p:nvSpPr>
              <p:spPr>
                <a:xfrm>
                  <a:off x="1675050" y="2100048"/>
                  <a:ext cx="463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050" y="2100048"/>
                  <a:ext cx="46320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肘形连接符 27">
              <a:extLst>
                <a:ext uri="{FF2B5EF4-FFF2-40B4-BE49-F238E27FC236}">
                  <a16:creationId xmlns:a16="http://schemas.microsoft.com/office/drawing/2014/main" id="{09F801F1-A15E-4E8C-90DD-6D5B7A9DB010}"/>
                </a:ext>
              </a:extLst>
            </p:cNvPr>
            <p:cNvCxnSpPr>
              <a:stCxn id="20" idx="2"/>
              <a:endCxn id="21" idx="1"/>
            </p:cNvCxnSpPr>
            <p:nvPr/>
          </p:nvCxnSpPr>
          <p:spPr>
            <a:xfrm rot="16200000" flipH="1">
              <a:off x="63130" y="3724716"/>
              <a:ext cx="2133798" cy="7777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8">
              <a:extLst>
                <a:ext uri="{FF2B5EF4-FFF2-40B4-BE49-F238E27FC236}">
                  <a16:creationId xmlns:a16="http://schemas.microsoft.com/office/drawing/2014/main" id="{3EB1C577-44A8-417D-ACA9-04644DA0AD93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 flipH="1">
              <a:off x="4651374" y="1528948"/>
              <a:ext cx="5517195" cy="2865075"/>
            </a:xfrm>
            <a:prstGeom prst="bentConnector4">
              <a:avLst>
                <a:gd name="adj1" fmla="val -33696"/>
                <a:gd name="adj2" fmla="val 1768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0482616-99AB-4105-B281-8B1BD4F74383}"/>
                    </a:ext>
                  </a:extLst>
                </p:cNvPr>
                <p:cNvSpPr/>
                <p:nvPr/>
              </p:nvSpPr>
              <p:spPr>
                <a:xfrm>
                  <a:off x="10516511" y="1161982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6511" y="1161982"/>
                  <a:ext cx="43505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B2451FD-4C85-43D0-AB9A-835526220EA9}"/>
                    </a:ext>
                  </a:extLst>
                </p:cNvPr>
                <p:cNvSpPr/>
                <p:nvPr/>
              </p:nvSpPr>
              <p:spPr>
                <a:xfrm>
                  <a:off x="4585971" y="4660846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矩形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971" y="4660846"/>
                  <a:ext cx="4350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E07E732D-CFF7-4BCC-87C5-5CF1BA7B5CEB}"/>
                    </a:ext>
                  </a:extLst>
                </p:cNvPr>
                <p:cNvSpPr/>
                <p:nvPr/>
              </p:nvSpPr>
              <p:spPr>
                <a:xfrm>
                  <a:off x="9042795" y="4607768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795" y="4607768"/>
                  <a:ext cx="4350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F20F207-2B95-4556-A246-05327D531DB7}"/>
                    </a:ext>
                  </a:extLst>
                </p:cNvPr>
                <p:cNvSpPr/>
                <p:nvPr/>
              </p:nvSpPr>
              <p:spPr>
                <a:xfrm>
                  <a:off x="9042795" y="6307406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795" y="6307406"/>
                  <a:ext cx="4350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15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  <a:r>
              <a:rPr lang="zh-CN" altLang="en-US" dirty="0"/>
              <a:t>算法的大致运行过程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4500" y="1179195"/>
                <a:ext cx="11303000" cy="6134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[1]   Initialize replay memory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capacity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[2]   Initialize action-value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random weights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[3]   Initialize target action-value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[4]   For episode = 1,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[5]       Initialize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preprocessed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[6]       For t = 1,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[7]             With probability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random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[8]             otherwise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[9]             Execute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rPr>
                  <a:t>in emulator and observe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[10]         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preprocess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[11]           Store transition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[12]           Sample random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minibatch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transitions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[13]         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𝑒𝑝𝑖𝑠𝑜𝑑𝑒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𝑡𝑒𝑟𝑚𝑖𝑛𝑎𝑡𝑒𝑠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𝑠𝑡𝑒𝑝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’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’;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[14]           Perform a gradient descent step on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the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[15]           network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[16]          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steps reset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[17]     End For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[18]  End For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179195"/>
                <a:ext cx="11303000" cy="6134180"/>
              </a:xfrm>
              <a:prstGeom prst="rect">
                <a:avLst/>
              </a:prstGeom>
              <a:blipFill>
                <a:blip r:embed="rId2"/>
                <a:stretch>
                  <a:fillRect l="-485" t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5CD99E-BCAE-4BB8-8714-41F89F440FD1}"/>
              </a:ext>
            </a:extLst>
          </p:cNvPr>
          <p:cNvSpPr/>
          <p:nvPr/>
        </p:nvSpPr>
        <p:spPr>
          <a:xfrm>
            <a:off x="861154" y="1212365"/>
            <a:ext cx="7754754" cy="8531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3325AD-BE69-49D4-B90A-C4C39761C267}"/>
              </a:ext>
            </a:extLst>
          </p:cNvPr>
          <p:cNvSpPr/>
          <p:nvPr/>
        </p:nvSpPr>
        <p:spPr>
          <a:xfrm>
            <a:off x="1336222" y="2909946"/>
            <a:ext cx="7279686" cy="1325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4D3C42-AA7A-40A0-9130-38E80C7256D9}"/>
              </a:ext>
            </a:extLst>
          </p:cNvPr>
          <p:cNvSpPr/>
          <p:nvPr/>
        </p:nvSpPr>
        <p:spPr>
          <a:xfrm>
            <a:off x="1336222" y="4282367"/>
            <a:ext cx="7834672" cy="15160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95864FF-A6D3-4BA6-B9B6-0CA206BC473D}"/>
              </a:ext>
            </a:extLst>
          </p:cNvPr>
          <p:cNvSpPr/>
          <p:nvPr/>
        </p:nvSpPr>
        <p:spPr>
          <a:xfrm>
            <a:off x="1336222" y="5798372"/>
            <a:ext cx="7279686" cy="3621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1227C701-8857-43E1-9373-0C8840A27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5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2563" y="701729"/>
            <a:ext cx="36490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通过Q-Learning使用reward来构造训练样本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使用一个CNN（MainNet）产生当前Q值，使用另外一个CNN（Target）产生Target Q值。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求 L(θ) 关于 θ 的梯度，使用SGD等方法更新网络参数 θ。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EE4B9F9-B7D2-4FB9-B3E4-720A02E7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0E6C9FFE-822F-4688-874B-5D378DE06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</a:rPr>
              <a:t>第</a:t>
            </a:r>
            <a:fld id="{A7EB049D-2BDA-4100-846B-C83E7A7D8094}" type="slidenum">
              <a:rPr lang="zh-CN" altLang="en-US" smtClean="0">
                <a:latin typeface="Tahoma" panose="020B0604030504040204" pitchFamily="34" charset="0"/>
              </a:rPr>
              <a:pPr/>
              <a:t>27</a:t>
            </a:fld>
            <a:r>
              <a:rPr lang="zh-CN" altLang="en-US" dirty="0">
                <a:latin typeface="Tahoma" panose="020B0604030504040204" pitchFamily="34" charset="0"/>
              </a:rPr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516661"/>
                  </p:ext>
                </p:extLst>
              </p:nvPr>
            </p:nvGraphicFramePr>
            <p:xfrm>
              <a:off x="3544939" y="2333903"/>
              <a:ext cx="15840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302965417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604935357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12851521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981734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701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516661"/>
                  </p:ext>
                </p:extLst>
              </p:nvPr>
            </p:nvGraphicFramePr>
            <p:xfrm>
              <a:off x="3544939" y="2333903"/>
              <a:ext cx="15840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302965417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604935357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12851521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9817349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38" t="-1515" r="-30461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515" r="-2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077" t="-1515" r="-10307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77" t="-1515" r="-3077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701343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7" name="组合 76"/>
          <p:cNvGrpSpPr/>
          <p:nvPr/>
        </p:nvGrpSpPr>
        <p:grpSpPr>
          <a:xfrm>
            <a:off x="33885" y="1037590"/>
            <a:ext cx="8498476" cy="5261610"/>
            <a:chOff x="-1287140" y="1037590"/>
            <a:chExt cx="8498476" cy="5318760"/>
          </a:xfrm>
        </p:grpSpPr>
        <p:sp>
          <p:nvSpPr>
            <p:cNvPr id="5" name="矩形 4"/>
            <p:cNvSpPr/>
            <p:nvPr/>
          </p:nvSpPr>
          <p:spPr>
            <a:xfrm>
              <a:off x="1588168" y="1037590"/>
              <a:ext cx="2855496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Replay memory D</a:t>
              </a:r>
              <a:endParaRPr lang="zh-CN" altLang="en-US" sz="2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1161446" y="3015356"/>
              <a:ext cx="263705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MainNet</a:t>
              </a:r>
              <a:endParaRPr lang="zh-CN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43664" y="3015356"/>
              <a:ext cx="2682626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TargetNet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57231" y="5026823"/>
                  <a:ext cx="4832787" cy="13295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/>
                    <a:t>Loss function</a:t>
                  </a:r>
                  <a:r>
                    <a:rPr lang="zh-CN" altLang="en-US" sz="2800" dirty="0"/>
                    <a:t>（</a:t>
                  </a:r>
                  <a:r>
                    <a:rPr lang="zh-CN" altLang="en-US" sz="28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非终止态</a:t>
                  </a:r>
                  <a:r>
                    <a:rPr lang="zh-CN" altLang="en-US" sz="2800" dirty="0"/>
                    <a:t>）</a:t>
                  </a:r>
                  <a:endParaRPr lang="en-US" altLang="zh-CN" sz="28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′,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31" y="5026823"/>
                  <a:ext cx="4832787" cy="13295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>
              <a:stCxn id="5" idx="2"/>
              <a:endCxn id="44" idx="0"/>
            </p:cNvCxnSpPr>
            <p:nvPr/>
          </p:nvCxnSpPr>
          <p:spPr>
            <a:xfrm>
              <a:off x="3015916" y="1951990"/>
              <a:ext cx="16623" cy="381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cxnSpLocks/>
              <a:stCxn id="44" idx="3"/>
              <a:endCxn id="14" idx="0"/>
            </p:cNvCxnSpPr>
            <p:nvPr/>
          </p:nvCxnSpPr>
          <p:spPr>
            <a:xfrm>
              <a:off x="3807914" y="2532023"/>
              <a:ext cx="1977063" cy="48333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cxnSpLocks/>
              <a:stCxn id="44" idx="1"/>
              <a:endCxn id="12" idx="0"/>
            </p:cNvCxnSpPr>
            <p:nvPr/>
          </p:nvCxnSpPr>
          <p:spPr>
            <a:xfrm rot="10800000" flipV="1">
              <a:off x="157080" y="2532022"/>
              <a:ext cx="2066835" cy="48333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3215415" y="2721368"/>
              <a:ext cx="0" cy="2305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cxnSpLocks/>
              <a:stCxn id="14" idx="2"/>
              <a:endCxn id="15" idx="3"/>
            </p:cNvCxnSpPr>
            <p:nvPr/>
          </p:nvCxnSpPr>
          <p:spPr>
            <a:xfrm rot="5400000">
              <a:off x="4609383" y="4515992"/>
              <a:ext cx="1956231" cy="39495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cxnSpLocks/>
              <a:stCxn id="12" idx="2"/>
              <a:endCxn id="15" idx="1"/>
            </p:cNvCxnSpPr>
            <p:nvPr/>
          </p:nvCxnSpPr>
          <p:spPr>
            <a:xfrm rot="16200000" flipH="1">
              <a:off x="-620960" y="4513395"/>
              <a:ext cx="1956231" cy="40015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/>
            <p:nvPr/>
          </p:nvCxnSpPr>
          <p:spPr>
            <a:xfrm rot="10800000" flipV="1">
              <a:off x="181703" y="2738891"/>
              <a:ext cx="2628000" cy="1764000"/>
            </a:xfrm>
            <a:prstGeom prst="bentConnector3">
              <a:avLst>
                <a:gd name="adj1" fmla="val -83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65789" y="2011174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Input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57683" y="2011174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036332" y="4521170"/>
                  <a:ext cx="15324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Find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32" y="4521170"/>
                  <a:ext cx="153240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375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/>
                <p:cNvSpPr/>
                <p:nvPr/>
              </p:nvSpPr>
              <p:spPr>
                <a:xfrm>
                  <a:off x="3736092" y="4477181"/>
                  <a:ext cx="1922321" cy="594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092" y="4477181"/>
                  <a:ext cx="1922321" cy="5943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组合 75"/>
            <p:cNvGrpSpPr/>
            <p:nvPr/>
          </p:nvGrpSpPr>
          <p:grpSpPr>
            <a:xfrm>
              <a:off x="-1287140" y="3735355"/>
              <a:ext cx="2762745" cy="725199"/>
              <a:chOff x="-1287140" y="3735355"/>
              <a:chExt cx="2762745" cy="725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矩形 58"/>
                  <p:cNvSpPr/>
                  <p:nvPr/>
                </p:nvSpPr>
                <p:spPr>
                  <a:xfrm>
                    <a:off x="-613314" y="4091222"/>
                    <a:ext cx="8269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矩形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3314" y="4091222"/>
                    <a:ext cx="8269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/>
                  <p:cNvSpPr/>
                  <p:nvPr/>
                </p:nvSpPr>
                <p:spPr>
                  <a:xfrm>
                    <a:off x="-1287140" y="4091222"/>
                    <a:ext cx="82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矩形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87140" y="4091222"/>
                    <a:ext cx="82163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634542" y="4091222"/>
                    <a:ext cx="8410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42" y="4091222"/>
                    <a:ext cx="84106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/>
              <p:cNvCxnSpPr>
                <a:stCxn id="61" idx="0"/>
              </p:cNvCxnSpPr>
              <p:nvPr/>
            </p:nvCxnSpPr>
            <p:spPr>
              <a:xfrm flipH="1" flipV="1">
                <a:off x="-876323" y="3735355"/>
                <a:ext cx="1" cy="35586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cxnSpLocks/>
                <a:stCxn id="59" idx="0"/>
              </p:cNvCxnSpPr>
              <p:nvPr/>
            </p:nvCxnSpPr>
            <p:spPr>
              <a:xfrm flipV="1">
                <a:off x="-199835" y="3735355"/>
                <a:ext cx="0" cy="35586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68" idx="0"/>
              </p:cNvCxnSpPr>
              <p:nvPr/>
            </p:nvCxnSpPr>
            <p:spPr>
              <a:xfrm flipH="1" flipV="1">
                <a:off x="1055073" y="3735356"/>
                <a:ext cx="1" cy="355866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225410" y="3752674"/>
                    <a:ext cx="33182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410" y="3752674"/>
                    <a:ext cx="3318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556" r="-74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/>
            <p:cNvGrpSpPr/>
            <p:nvPr/>
          </p:nvGrpSpPr>
          <p:grpSpPr>
            <a:xfrm>
              <a:off x="4448591" y="3735355"/>
              <a:ext cx="2762745" cy="730635"/>
              <a:chOff x="-1287140" y="3729919"/>
              <a:chExt cx="2762745" cy="7306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/>
                  <p:cNvSpPr/>
                  <p:nvPr/>
                </p:nvSpPr>
                <p:spPr>
                  <a:xfrm>
                    <a:off x="-644549" y="4091222"/>
                    <a:ext cx="8269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44549" y="4091222"/>
                    <a:ext cx="82695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-1287140" y="4091222"/>
                    <a:ext cx="82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87140" y="4091222"/>
                    <a:ext cx="82163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634542" y="4091222"/>
                    <a:ext cx="8410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42" y="4091222"/>
                    <a:ext cx="84106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直接箭头连接符 81"/>
              <p:cNvCxnSpPr>
                <a:stCxn id="80" idx="0"/>
              </p:cNvCxnSpPr>
              <p:nvPr/>
            </p:nvCxnSpPr>
            <p:spPr>
              <a:xfrm flipH="1" flipV="1">
                <a:off x="-876323" y="3735355"/>
                <a:ext cx="1" cy="35586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cxnSpLocks/>
                <a:stCxn id="79" idx="0"/>
              </p:cNvCxnSpPr>
              <p:nvPr/>
            </p:nvCxnSpPr>
            <p:spPr>
              <a:xfrm flipV="1">
                <a:off x="-231070" y="3729919"/>
                <a:ext cx="0" cy="36130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81" idx="0"/>
              </p:cNvCxnSpPr>
              <p:nvPr/>
            </p:nvCxnSpPr>
            <p:spPr>
              <a:xfrm flipH="1" flipV="1">
                <a:off x="1055073" y="3735356"/>
                <a:ext cx="1" cy="355866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225410" y="3752674"/>
                    <a:ext cx="33182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410" y="3752674"/>
                    <a:ext cx="33182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56" r="-74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11" name="图片 1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3196467" y="421091"/>
            <a:ext cx="7938395" cy="5935259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54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3AC6CD-DF31-4E81-934C-FF260396C2D9}"/>
              </a:ext>
            </a:extLst>
          </p:cNvPr>
          <p:cNvGrpSpPr/>
          <p:nvPr/>
        </p:nvGrpSpPr>
        <p:grpSpPr>
          <a:xfrm>
            <a:off x="1037888" y="872544"/>
            <a:ext cx="10982661" cy="1604611"/>
            <a:chOff x="1037889" y="872544"/>
            <a:chExt cx="9272270" cy="1604611"/>
          </a:xfrm>
        </p:grpSpPr>
        <p:sp>
          <p:nvSpPr>
            <p:cNvPr id="2" name="文本框 1"/>
            <p:cNvSpPr txBox="1"/>
            <p:nvPr/>
          </p:nvSpPr>
          <p:spPr>
            <a:xfrm>
              <a:off x="1037889" y="872544"/>
              <a:ext cx="1322705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创新点：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500929" y="970280"/>
              <a:ext cx="4485005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基于Q-Learning构造Loss Function。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500929" y="1492885"/>
              <a:ext cx="780923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通过经验池回放池解决相关性及非静态分布问题。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00929" y="2015490"/>
              <a:ext cx="481076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使用TargetNet解决稳定性问题。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17F118D-49FD-4E12-990C-C3D23CDE2E27}"/>
              </a:ext>
            </a:extLst>
          </p:cNvPr>
          <p:cNvGrpSpPr/>
          <p:nvPr/>
        </p:nvGrpSpPr>
        <p:grpSpPr>
          <a:xfrm>
            <a:off x="1037889" y="2567940"/>
            <a:ext cx="8760161" cy="1889527"/>
            <a:chOff x="1037889" y="2567940"/>
            <a:chExt cx="4938315" cy="1889527"/>
          </a:xfrm>
        </p:grpSpPr>
        <p:sp>
          <p:nvSpPr>
            <p:cNvPr id="6" name="文本框 5"/>
            <p:cNvSpPr txBox="1"/>
            <p:nvPr/>
          </p:nvSpPr>
          <p:spPr>
            <a:xfrm>
              <a:off x="1037889" y="2567940"/>
              <a:ext cx="25400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优点：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9039" y="2855782"/>
              <a:ext cx="3987165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算法通用性，可玩不同游戏。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14776" y="3373996"/>
              <a:ext cx="25400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End-to-End 训练方式。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18849" y="3995802"/>
              <a:ext cx="2359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可生产大量样本供监督学习。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0DDFB2F-EAEB-44C4-9C55-7720C324A02A}"/>
              </a:ext>
            </a:extLst>
          </p:cNvPr>
          <p:cNvGrpSpPr/>
          <p:nvPr/>
        </p:nvGrpSpPr>
        <p:grpSpPr>
          <a:xfrm>
            <a:off x="1037888" y="4439920"/>
            <a:ext cx="9566341" cy="1871352"/>
            <a:chOff x="1037889" y="4574727"/>
            <a:chExt cx="6784303" cy="1871352"/>
          </a:xfrm>
        </p:grpSpPr>
        <p:sp>
          <p:nvSpPr>
            <p:cNvPr id="10" name="文本框 9"/>
            <p:cNvSpPr txBox="1"/>
            <p:nvPr/>
          </p:nvSpPr>
          <p:spPr>
            <a:xfrm>
              <a:off x="1037889" y="4574727"/>
              <a:ext cx="78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缺点：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34469" y="4875907"/>
              <a:ext cx="275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无法应用于连续动作控制。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34469" y="5466200"/>
              <a:ext cx="5587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只能处理只需短时记忆问题，无法处理需长时记忆问题。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34469" y="5984414"/>
              <a:ext cx="307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CNN不一定收敛，需精良调参。</a:t>
              </a:r>
            </a:p>
          </p:txBody>
        </p:sp>
      </p:grpSp>
      <p:sp>
        <p:nvSpPr>
          <p:cNvPr id="15" name="标题 14">
            <a:extLst>
              <a:ext uri="{FF2B5EF4-FFF2-40B4-BE49-F238E27FC236}">
                <a16:creationId xmlns:a16="http://schemas.microsoft.com/office/drawing/2014/main" id="{F28151C0-F2B3-46D3-B784-9ABEC7A5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DQN</a:t>
            </a:r>
            <a:r>
              <a:rPr lang="zh-CN" altLang="en-US" dirty="0"/>
              <a:t>算法分析</a:t>
            </a:r>
          </a:p>
        </p:txBody>
      </p:sp>
    </p:spTree>
    <p:extLst>
      <p:ext uri="{BB962C8B-B14F-4D97-AF65-F5344CB8AC3E}">
        <p14:creationId xmlns:p14="http://schemas.microsoft.com/office/powerpoint/2010/main" val="1444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CE3EA8-A3B2-4034-B3A7-1F7A60F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第</a:t>
            </a:r>
            <a:fld id="{A7EB049D-2BDA-4100-846B-C83E7A7D80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楷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DF900FF-97AD-4EB0-A41E-9756402659A0}"/>
              </a:ext>
            </a:extLst>
          </p:cNvPr>
          <p:cNvSpPr txBox="1">
            <a:spLocks/>
          </p:cNvSpPr>
          <p:nvPr/>
        </p:nvSpPr>
        <p:spPr>
          <a:xfrm>
            <a:off x="279400" y="2113446"/>
            <a:ext cx="11074400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一句话：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DQN</a:t>
            </a: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用时序差分目标定义损失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函数</a:t>
            </a: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、双网络防止训练干扰、经验回放池减轻非独立和非静态分布，初步解决了</a:t>
            </a:r>
            <a:endParaRPr kumimoji="0" lang="en-US" altLang="zh-CN" sz="4400" b="1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深度网络逼近值函数的</a:t>
            </a:r>
            <a:endParaRPr kumimoji="0" lang="en-US" altLang="zh-CN" sz="4400" b="1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三大难题。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798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复习：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Q-learning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（又称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SarsaMax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0485" y="1932536"/>
                <a:ext cx="986859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85" y="1932536"/>
                <a:ext cx="9868599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5008" y="3302558"/>
                <a:ext cx="98685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08" y="3302558"/>
                <a:ext cx="98685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234275" y="3040514"/>
            <a:ext cx="8764772" cy="412852"/>
            <a:chOff x="1543999" y="6062155"/>
            <a:chExt cx="8764772" cy="412852"/>
          </a:xfrm>
        </p:grpSpPr>
        <p:sp>
          <p:nvSpPr>
            <p:cNvPr id="9" name="文本框 8"/>
            <p:cNvSpPr txBox="1"/>
            <p:nvPr/>
          </p:nvSpPr>
          <p:spPr>
            <a:xfrm>
              <a:off x="3616246" y="6083397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第</a:t>
              </a:r>
              <a:r>
                <a:rPr lang="en-US" altLang="zh-CN" dirty="0">
                  <a:solidFill>
                    <a:srgbClr val="00B050"/>
                  </a:solidFill>
                </a:rPr>
                <a:t>k</a:t>
              </a:r>
              <a:r>
                <a:rPr lang="zh-CN" altLang="en-US" dirty="0">
                  <a:solidFill>
                    <a:srgbClr val="00B050"/>
                  </a:solidFill>
                </a:rPr>
                <a:t>次结果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93628" y="6105675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第</a:t>
              </a:r>
              <a:r>
                <a:rPr lang="en-US" altLang="zh-CN" dirty="0">
                  <a:solidFill>
                    <a:srgbClr val="00B050"/>
                  </a:solidFill>
                </a:rPr>
                <a:t>k</a:t>
              </a:r>
              <a:r>
                <a:rPr lang="zh-CN" altLang="en-US" dirty="0">
                  <a:solidFill>
                    <a:srgbClr val="00B050"/>
                  </a:solidFill>
                </a:rPr>
                <a:t>次结果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87733" y="6087216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第</a:t>
              </a:r>
              <a:r>
                <a:rPr lang="en-US" altLang="zh-CN" dirty="0">
                  <a:solidFill>
                    <a:srgbClr val="00B050"/>
                  </a:solidFill>
                </a:rPr>
                <a:t>k</a:t>
              </a:r>
              <a:r>
                <a:rPr lang="zh-CN" altLang="en-US" dirty="0">
                  <a:solidFill>
                    <a:srgbClr val="00B050"/>
                  </a:solidFill>
                </a:rPr>
                <a:t>次结果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43999" y="6062155"/>
              <a:ext cx="1707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第</a:t>
              </a:r>
              <a:r>
                <a:rPr lang="en-US" altLang="zh-CN" dirty="0">
                  <a:solidFill>
                    <a:srgbClr val="00B050"/>
                  </a:solidFill>
                </a:rPr>
                <a:t>k+1</a:t>
              </a:r>
              <a:r>
                <a:rPr lang="zh-CN" altLang="en-US" dirty="0">
                  <a:solidFill>
                    <a:srgbClr val="00B050"/>
                  </a:solidFill>
                </a:rPr>
                <a:t>次结果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7428" y="2520278"/>
            <a:ext cx="9489191" cy="403640"/>
            <a:chOff x="1507589" y="5937986"/>
            <a:chExt cx="9489191" cy="403640"/>
          </a:xfrm>
        </p:grpSpPr>
        <p:sp>
          <p:nvSpPr>
            <p:cNvPr id="14" name="文本框 13"/>
            <p:cNvSpPr txBox="1"/>
            <p:nvPr/>
          </p:nvSpPr>
          <p:spPr>
            <a:xfrm>
              <a:off x="3659017" y="5972294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581637" y="5937986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58895" y="5972294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07589" y="5972294"/>
              <a:ext cx="207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k+1</a:t>
              </a:r>
              <a:r>
                <a:rPr lang="zh-CN" altLang="en-US" dirty="0">
                  <a:solidFill>
                    <a:srgbClr val="FF0000"/>
                  </a:solidFill>
                </a:rPr>
                <a:t>次结果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60485" y="1374843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Q-learning 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算法核心公式：</a:t>
            </a:r>
          </a:p>
        </p:txBody>
      </p:sp>
      <p:sp>
        <p:nvSpPr>
          <p:cNvPr id="18" name="矩形 17"/>
          <p:cNvSpPr/>
          <p:nvPr/>
        </p:nvSpPr>
        <p:spPr>
          <a:xfrm>
            <a:off x="4014093" y="4629402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对比</a:t>
            </a:r>
            <a:r>
              <a:rPr lang="en-US" altLang="zh-CN" sz="2400" b="1" dirty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SARSA</a:t>
            </a:r>
            <a:r>
              <a:rPr lang="zh-CN" altLang="en-US" sz="2400" b="1" dirty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算法核心公式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818ED0-AD6D-40E3-BC39-78F85D1905E0}"/>
              </a:ext>
            </a:extLst>
          </p:cNvPr>
          <p:cNvGrpSpPr/>
          <p:nvPr/>
        </p:nvGrpSpPr>
        <p:grpSpPr>
          <a:xfrm>
            <a:off x="6274233" y="1987550"/>
            <a:ext cx="2539567" cy="1825998"/>
            <a:chOff x="6274233" y="1987550"/>
            <a:chExt cx="2539567" cy="182599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AA62312-1876-4046-9A6E-3FB9482547B5}"/>
                </a:ext>
              </a:extLst>
            </p:cNvPr>
            <p:cNvSpPr/>
            <p:nvPr/>
          </p:nvSpPr>
          <p:spPr>
            <a:xfrm>
              <a:off x="6274233" y="1987550"/>
              <a:ext cx="2539567" cy="58973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7A53CBA-01B7-4941-BB82-C13CB323365C}"/>
                </a:ext>
              </a:extLst>
            </p:cNvPr>
            <p:cNvSpPr/>
            <p:nvPr/>
          </p:nvSpPr>
          <p:spPr>
            <a:xfrm>
              <a:off x="6274233" y="3380914"/>
              <a:ext cx="1881130" cy="43263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1492DF-41D5-4C32-AE2A-DD9EFF39C4BC}"/>
              </a:ext>
            </a:extLst>
          </p:cNvPr>
          <p:cNvGrpSpPr/>
          <p:nvPr/>
        </p:nvGrpSpPr>
        <p:grpSpPr>
          <a:xfrm>
            <a:off x="6602967" y="1363036"/>
            <a:ext cx="669813" cy="3266366"/>
            <a:chOff x="6602967" y="1363036"/>
            <a:chExt cx="669813" cy="326636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A9FFD2-FDFB-4A8E-99FD-7116B1635351}"/>
                </a:ext>
              </a:extLst>
            </p:cNvPr>
            <p:cNvSpPr txBox="1"/>
            <p:nvPr/>
          </p:nvSpPr>
          <p:spPr>
            <a:xfrm rot="10800000">
              <a:off x="6868734" y="1363036"/>
              <a:ext cx="40404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↑</a:t>
              </a:r>
              <a:endPara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CD0227-D2BC-4DDE-8D2B-8CE4EBD9166A}"/>
                </a:ext>
              </a:extLst>
            </p:cNvPr>
            <p:cNvSpPr txBox="1"/>
            <p:nvPr/>
          </p:nvSpPr>
          <p:spPr>
            <a:xfrm>
              <a:off x="6602967" y="3859961"/>
              <a:ext cx="61183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↑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8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DQN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4800" dirty="0">
                <a:solidFill>
                  <a:srgbClr val="FF0000"/>
                </a:solidFill>
              </a:rPr>
              <a:t>深度神经网络模拟值函数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sz="4000" dirty="0">
                <a:solidFill>
                  <a:srgbClr val="00B050"/>
                </a:solidFill>
              </a:rPr>
              <a:t>简单版</a:t>
            </a:r>
            <a:r>
              <a:rPr lang="en-US" altLang="zh-CN" sz="4000" dirty="0">
                <a:solidFill>
                  <a:srgbClr val="00B050"/>
                </a:solidFill>
              </a:rPr>
              <a:t>DQN</a:t>
            </a:r>
            <a:r>
              <a:rPr lang="zh-CN" altLang="en-US" sz="4000" dirty="0">
                <a:solidFill>
                  <a:srgbClr val="00B050"/>
                </a:solidFill>
              </a:rPr>
              <a:t>面临的问题</a:t>
            </a:r>
            <a:endParaRPr lang="en-US" altLang="zh-CN" sz="4000" dirty="0">
              <a:solidFill>
                <a:srgbClr val="00B050"/>
              </a:solidFill>
            </a:endParaRPr>
          </a:p>
          <a:p>
            <a:pPr lvl="1"/>
            <a:endParaRPr lang="en-US" altLang="zh-CN" sz="40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sz="4800" dirty="0">
                <a:solidFill>
                  <a:srgbClr val="FF0000"/>
                </a:solidFill>
              </a:rPr>
              <a:t>DQN</a:t>
            </a:r>
            <a:r>
              <a:rPr lang="zh-CN" altLang="en-US" sz="4800" dirty="0">
                <a:solidFill>
                  <a:srgbClr val="FF0000"/>
                </a:solidFill>
              </a:rPr>
              <a:t>的关键创新</a:t>
            </a:r>
            <a:endParaRPr lang="zh-CN" altLang="en-US" sz="40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00B050"/>
                </a:solidFill>
              </a:rPr>
              <a:t>经验回放池仿生海马体</a:t>
            </a:r>
            <a:endParaRPr lang="en-US" altLang="zh-CN" sz="40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00B050"/>
                </a:solidFill>
              </a:rPr>
              <a:t>两个神经网络：主网络和目标网络</a:t>
            </a:r>
          </a:p>
          <a:p>
            <a:endParaRPr lang="zh-CN" altLang="en-US" sz="5400" dirty="0">
              <a:solidFill>
                <a:srgbClr val="FF0000"/>
              </a:solidFill>
            </a:endParaRPr>
          </a:p>
          <a:p>
            <a:endParaRPr lang="en-US" altLang="zh-CN" sz="5400" dirty="0">
              <a:solidFill>
                <a:srgbClr val="FF0000"/>
              </a:solidFill>
            </a:endParaRPr>
          </a:p>
          <a:p>
            <a:endParaRPr lang="en-US" altLang="zh-CN" sz="5400" dirty="0">
              <a:solidFill>
                <a:srgbClr val="FF0000"/>
              </a:solidFill>
            </a:endParaRPr>
          </a:p>
          <a:p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58152" y="588021"/>
            <a:ext cx="10972800" cy="493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dirty="0"/>
          </a:p>
          <a:p>
            <a:pPr marL="0" indent="0" algn="ctr">
              <a:buNone/>
            </a:pPr>
            <a:endParaRPr lang="en-US" altLang="zh-CN" sz="7200" dirty="0"/>
          </a:p>
          <a:p>
            <a:pPr marL="0" indent="0" algn="ctr">
              <a:buNone/>
            </a:pPr>
            <a:r>
              <a:rPr lang="zh-CN" altLang="en-US" sz="7200" dirty="0">
                <a:solidFill>
                  <a:srgbClr val="00B050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6591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12DF-5EB5-403C-8499-52394F7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算法运行：</a:t>
            </a:r>
            <a:r>
              <a:rPr lang="en-US" altLang="zh-CN" dirty="0"/>
              <a:t>Q-Learning </a:t>
            </a:r>
            <a:r>
              <a:rPr lang="zh-CN" altLang="en-US" dirty="0"/>
              <a:t>表格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D7630-8920-4554-A3DB-D57846B0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068"/>
            <a:ext cx="10910777" cy="502589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将State与Action构建成一张Q表存储目前最优Q函数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B050"/>
                </a:solidFill>
              </a:rPr>
              <a:t>（状态</a:t>
            </a:r>
            <a:r>
              <a:rPr lang="en-US" altLang="zh-CN" b="1" dirty="0">
                <a:solidFill>
                  <a:srgbClr val="00B050"/>
                </a:solidFill>
              </a:rPr>
              <a:t>-</a:t>
            </a:r>
            <a:r>
              <a:rPr lang="zh-CN" altLang="en-US" b="1" dirty="0">
                <a:solidFill>
                  <a:srgbClr val="00B050"/>
                </a:solidFill>
              </a:rPr>
              <a:t>动作对，</a:t>
            </a:r>
            <a:r>
              <a:rPr lang="en-US" altLang="zh-CN" b="1" dirty="0">
                <a:solidFill>
                  <a:srgbClr val="00B050"/>
                </a:solidFill>
              </a:rPr>
              <a:t>Q</a:t>
            </a:r>
            <a:r>
              <a:rPr lang="zh-CN" altLang="en-US" b="1" dirty="0">
                <a:solidFill>
                  <a:srgbClr val="00B050"/>
                </a:solidFill>
              </a:rPr>
              <a:t>值）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/>
              <a:t>根据Q值来选取动作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675241" y="3135888"/>
              <a:ext cx="6444152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1472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26882"/>
                  </p:ext>
                </p:extLst>
              </p:nvPr>
            </p:nvGraphicFramePr>
            <p:xfrm>
              <a:off x="2675241" y="3135888"/>
              <a:ext cx="6444152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1386038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639" t="-1667" r="-302203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4912" t="-1667" r="-200877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6079" t="-1667" r="-101762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4474" t="-1667" r="-1316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85915" r="-616892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639" t="-85915" r="-302203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4912" t="-85915" r="-200877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6079" t="-85915" r="-101762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4474" t="-85915" r="-1316" b="-332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185915" r="-616892" b="-2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639" t="-185915" r="-302203" b="-2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4912" t="-185915" r="-200877" b="-2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6079" t="-185915" r="-101762" b="-2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4474" t="-185915" r="-1316" b="-232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290000" r="-616892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639" t="-290000" r="-302203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4912" t="-290000" r="-200877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6079" t="-290000" r="-101762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4474" t="-290000" r="-1316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384507" r="-616892" b="-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639" t="-384507" r="-302203" b="-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4912" t="-384507" r="-200877" b="-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6079" t="-384507" r="-101762" b="-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4474" t="-384507" r="-1316" b="-3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53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3165" y="1690552"/>
            <a:ext cx="53322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Step 1：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初始化Q表，比如都设置为0。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15695" y="2570972"/>
                <a:ext cx="5142865" cy="30469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楷体" panose="02010609060101010101" pitchFamily="49" charset="-122"/>
                    <a:cs typeface="Tahoma" panose="020B0604030504040204" pitchFamily="34" charset="0"/>
                  </a:rPr>
                  <a:t>：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开始迭代，根据当前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</a:t>
                </a:r>
                <a:r>
                  <a:rPr lang="zh-CN" altLang="en-US" sz="24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进行动作选择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，这里，具体策略为基于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_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贪婪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/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（复习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_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贪婪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_greedy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 algn="just" latinLnBrk="0"/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 latinLnBrk="0"/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注意：当前处在状态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，在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状态这一行，每列的动作目前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值都是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，可选择任意动作。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95" y="2570972"/>
                <a:ext cx="5142865" cy="3046988"/>
              </a:xfrm>
              <a:prstGeom prst="rect">
                <a:avLst/>
              </a:prstGeom>
              <a:blipFill>
                <a:blip r:embed="rId4"/>
                <a:stretch>
                  <a:fillRect l="-1777" t="-2000" r="-1896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070545" y="5957527"/>
            <a:ext cx="86577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假设智能体选择a2动作，然后得到的reward是1，并且进入到s3状态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18F8123-A61B-4234-B75B-4761764F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081969" y="2374096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1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kern="1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Q</a:t>
                          </a:r>
                          <a:endParaRPr lang="zh-CN" sz="2400" b="1" kern="100" dirty="0">
                            <a:effectLst/>
                            <a:latin typeface="Tahoma" panose="020B0604030504040204" pitchFamily="34" charset="0"/>
                            <a:ea typeface="等线" panose="02010600030101010101" pitchFamily="2" charset="-122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081969" y="2374096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kern="1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Q</a:t>
                          </a:r>
                          <a:endParaRPr lang="zh-CN" sz="2400" b="1" kern="100" dirty="0">
                            <a:effectLst/>
                            <a:latin typeface="Tahoma" panose="020B0604030504040204" pitchFamily="34" charset="0"/>
                            <a:ea typeface="等线" panose="02010600030101010101" pitchFamily="2" charset="-122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25000" r="-300676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041" t="-25000" r="-20272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25000" r="-10135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25000" r="-135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105634" r="-400676" b="-3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205634" r="-400676" b="-2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310000" r="-400676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404225" r="-400676" b="-35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8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77A7-1E09-49AC-9959-EF104A03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40904"/>
                <a:ext cx="11299371" cy="523605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/>
                      <m:t>根据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"/>
                                <m:endChr m:val="(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/>
                  <a:t>来更新Q值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是1，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也等于1，也就是每一次都把目标Q值赋给Q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所以：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 状态，最大值是0，即：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0=1</m:t>
                    </m:r>
                  </m:oMath>
                </a14:m>
                <a:r>
                  <a:rPr lang="zh-CN" altLang="en-US" sz="2400" dirty="0"/>
                  <a:t>        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表格就变成：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40904"/>
                <a:ext cx="11299371" cy="5236059"/>
              </a:xfr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814" y="6965367"/>
            <a:ext cx="7792954" cy="1026796"/>
          </a:xfrm>
          <a:prstGeom prst="rect">
            <a:avLst/>
          </a:prstGeom>
          <a:noFill/>
        </p:spPr>
      </p:pic>
      <p:pic>
        <p:nvPicPr>
          <p:cNvPr id="103" name="图片 102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7779" y="7014286"/>
            <a:ext cx="4263390" cy="487045"/>
          </a:xfrm>
          <a:prstGeom prst="rect">
            <a:avLst/>
          </a:prstGeom>
          <a:noFill/>
        </p:spPr>
      </p:pic>
      <p:pic>
        <p:nvPicPr>
          <p:cNvPr id="104" name="图片 103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6750" y="7768008"/>
            <a:ext cx="3239770" cy="448310"/>
          </a:xfrm>
          <a:prstGeom prst="rect">
            <a:avLst/>
          </a:prstGeom>
          <a:noFill/>
        </p:spPr>
      </p:pic>
      <p:pic>
        <p:nvPicPr>
          <p:cNvPr id="105" name="图片 104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255821" y="3760470"/>
            <a:ext cx="2052320" cy="269875"/>
          </a:xfrm>
          <a:prstGeom prst="rect">
            <a:avLst/>
          </a:prstGeom>
          <a:noFill/>
        </p:spPr>
      </p:pic>
      <p:pic>
        <p:nvPicPr>
          <p:cNvPr id="106" name="图片 105"/>
          <p:cNvPicPr/>
          <p:nvPr/>
        </p:nvPicPr>
        <p:blipFill>
          <a:blip r:embed="rId12"/>
          <a:srcRect l="15764" t="3069" r="20816" b="1287"/>
          <a:stretch>
            <a:fillRect/>
          </a:stretch>
        </p:blipFill>
        <p:spPr>
          <a:xfrm>
            <a:off x="-4009609" y="5160010"/>
            <a:ext cx="4255770" cy="168719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/>
            </p:nvGraphicFramePr>
            <p:xfrm>
              <a:off x="3496750" y="4030345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1472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831488"/>
                  </p:ext>
                </p:extLst>
              </p:nvPr>
            </p:nvGraphicFramePr>
            <p:xfrm>
              <a:off x="3496750" y="4030345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676" t="-1667" r="-300676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041" t="-1667" r="-20272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000" t="-1667" r="-10135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0000" t="-1667" r="-1351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76" t="-85915" r="-400676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76" t="-188571" r="-400676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76" t="-284507" r="-400676" b="-1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76" t="-390000" r="-400676" b="-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9975" y="2214440"/>
                <a:ext cx="4725011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75" y="2214440"/>
                <a:ext cx="4725011" cy="5755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26354" y="2756836"/>
                <a:ext cx="4012252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54" y="2756836"/>
                <a:ext cx="4012252" cy="5755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7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372BB78B-FFAD-42CF-8EA9-893596707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Step 3：</a:t>
                </a:r>
                <a:r>
                  <a:rPr lang="zh-CN" altLang="en-US" dirty="0"/>
                  <a:t>接下来就是进入下一次动作，这次的状态是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，假设选择动作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，然后得到1的reward，状态变成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Q表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Step 4： </a:t>
                </a:r>
                <a:r>
                  <a:rPr lang="en-US" altLang="zh-CN" dirty="0" err="1"/>
                  <a:t>goto</a:t>
                </a:r>
                <a:r>
                  <a:rPr lang="en-US" altLang="zh-CN" dirty="0"/>
                  <a:t> step 2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372BB78B-FFAD-42CF-8EA9-893596707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200" y="5373370"/>
            <a:ext cx="250190" cy="27559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81E7EC8-1576-43CB-9C5D-448517974FD5}"/>
              </a:ext>
            </a:extLst>
          </p:cNvPr>
          <p:cNvGraphicFramePr/>
          <p:nvPr/>
        </p:nvGraphicFramePr>
        <p:xfrm>
          <a:off x="1326755" y="6858000"/>
          <a:ext cx="383921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r:id="rId6" imgW="4053205" imgH="444500" progId="Equation.KSEE3">
                  <p:embed/>
                </p:oleObj>
              </mc:Choice>
              <mc:Fallback>
                <p:oleObj r:id="rId6" imgW="4053205" imgH="444500" progId="Equation.KSEE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81E7EC8-1576-43CB-9C5D-448517974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6755" y="6858000"/>
                        <a:ext cx="383921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8E031605-9BBD-4353-B4F7-501FEF98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44196" y="1905281"/>
                <a:ext cx="568841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6" y="1905281"/>
                <a:ext cx="5688417" cy="57554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4669200" y="3170263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1472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579021"/>
                  </p:ext>
                </p:extLst>
              </p:nvPr>
            </p:nvGraphicFramePr>
            <p:xfrm>
              <a:off x="4669200" y="3170263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676" t="-1667" r="-30135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0676" t="-1667" r="-20135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676" t="-1667" r="-10135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0676" t="-1667" r="-1351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6" t="-85915" r="-401351" b="-332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6" t="-188571" r="-401351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6" t="-284507" r="-401351" b="-1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6" t="-390000" r="-401351" b="-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37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469E26-C14E-4BD8-8A40-C8FDDFE6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A4EF62A-0EB7-4CBF-8C63-46F538383F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9923" y="4688"/>
              <a:ext cx="10548258" cy="4962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48258">
                      <a:extLst>
                        <a:ext uri="{9D8B030D-6E8A-4147-A177-3AD203B41FA5}">
                          <a16:colId xmlns:a16="http://schemas.microsoft.com/office/drawing/2014/main" val="2081142677"/>
                        </a:ext>
                      </a:extLst>
                    </a:gridCol>
                  </a:tblGrid>
                  <a:tr h="460565">
                    <a:tc>
                      <a:txBody>
                        <a:bodyPr/>
                        <a:lstStyle/>
                        <a:p>
                          <a:pPr marL="457200" indent="-457200" algn="just">
                            <a:lnSpc>
                              <a:spcPts val="1575"/>
                            </a:lnSpc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28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Q</a:t>
                          </a:r>
                          <a:r>
                            <a:rPr lang="en-US" altLang="zh-CN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–Learning </a:t>
                          </a:r>
                          <a:r>
                            <a:rPr lang="zh-CN" altLang="en-US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强化学习算法</a:t>
                          </a:r>
                          <a:endParaRPr lang="zh-CN" sz="2800" kern="100" dirty="0"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108000" marB="0" anchor="ctr">
                        <a:solidFill>
                          <a:srgbClr val="00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045258"/>
                      </a:ext>
                    </a:extLst>
                  </a:tr>
                  <a:tr h="4489834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𝓢</m:t>
                              </m:r>
                            </m:oMath>
                          </a14:m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初始化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</m:oMath>
                          </a14:m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随机值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</m:oMath>
                          </a14:m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随机值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CN" altLang="en-US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终止态</m:t>
                                  </m:r>
                                  <m: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,⦁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kumimoji="0" lang="en-US" altLang="zh-CN" sz="24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while True </a:t>
                          </a:r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每一个动作幕</a:t>
                          </a:r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):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zh-CN" sz="2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zh-CN" altLang="en-US" sz="2400" b="1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2400" b="0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动作幕的初始状态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for</a:t>
                          </a: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每一个动作幕的每一步</a:t>
                          </a: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) do: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从 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在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上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选择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zh-CN" alt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（可使用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基于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的策略）</a:t>
                          </a:r>
                          <a:endParaRPr lang="en-US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执行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zh-CN" altLang="en-US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然后观察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, S’ </a:t>
                          </a:r>
                          <a:endParaRPr lang="en-US" sz="24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cs typeface="+mn-cs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←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  <m:r>
                                <a:rPr kumimoji="0" lang="en-US" altLang="zh-CN" sz="2400" b="0" i="1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en-US" altLang="zh-CN" sz="2400" b="0" i="1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kumimoji="0" lang="zh-CN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CN" altLang="en-US" sz="2400" i="1" kern="1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0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400" i="0" kern="10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𝐧𝐭𝐢𝐥</m:t>
                              </m:r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是终止态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A4EF62A-0EB7-4CBF-8C63-46F538383F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9923" y="4688"/>
              <a:ext cx="10548258" cy="4962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48258">
                      <a:extLst>
                        <a:ext uri="{9D8B030D-6E8A-4147-A177-3AD203B41FA5}">
                          <a16:colId xmlns:a16="http://schemas.microsoft.com/office/drawing/2014/main" val="2081142677"/>
                        </a:ext>
                      </a:extLst>
                    </a:gridCol>
                  </a:tblGrid>
                  <a:tr h="460565">
                    <a:tc>
                      <a:txBody>
                        <a:bodyPr/>
                        <a:lstStyle/>
                        <a:p>
                          <a:pPr marL="457200" indent="-457200" algn="just">
                            <a:lnSpc>
                              <a:spcPts val="1575"/>
                            </a:lnSpc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28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Q</a:t>
                          </a:r>
                          <a:r>
                            <a:rPr lang="en-US" altLang="zh-CN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–Learning </a:t>
                          </a:r>
                          <a:r>
                            <a:rPr lang="zh-CN" altLang="en-US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强化学习算法</a:t>
                          </a:r>
                          <a:endParaRPr lang="zh-CN" sz="2800" kern="100" dirty="0"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108000" marB="0" anchor="ctr">
                        <a:solidFill>
                          <a:srgbClr val="00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045258"/>
                      </a:ext>
                    </a:extLst>
                  </a:tr>
                  <a:tr h="45018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6" t="-13396" r="-231" b="-4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049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组合 31"/>
          <p:cNvGrpSpPr/>
          <p:nvPr/>
        </p:nvGrpSpPr>
        <p:grpSpPr>
          <a:xfrm>
            <a:off x="3" y="933200"/>
            <a:ext cx="2122069" cy="3564567"/>
            <a:chOff x="8697784" y="891127"/>
            <a:chExt cx="2365370" cy="4313405"/>
          </a:xfrm>
        </p:grpSpPr>
        <p:grpSp>
          <p:nvGrpSpPr>
            <p:cNvPr id="26" name="组合 25"/>
            <p:cNvGrpSpPr/>
            <p:nvPr/>
          </p:nvGrpSpPr>
          <p:grpSpPr>
            <a:xfrm>
              <a:off x="9608999" y="1427531"/>
              <a:ext cx="1454155" cy="3777001"/>
              <a:chOff x="9724729" y="1440960"/>
              <a:chExt cx="1454155" cy="37770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724730" y="1440960"/>
                <a:ext cx="144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初始化</a:t>
                </a:r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表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738883" y="3742577"/>
                <a:ext cx="1440000" cy="3641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执行动作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9738878" y="4228497"/>
                <a:ext cx="1440000" cy="364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得到奖励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738885" y="4677961"/>
                <a:ext cx="1439999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更新</a:t>
                </a:r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表</a:t>
                </a:r>
              </a:p>
            </p:txBody>
          </p:sp>
          <p:cxnSp>
            <p:nvCxnSpPr>
              <p:cNvPr id="11" name="直接箭头连接符 10"/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10444729" y="1980960"/>
                <a:ext cx="1" cy="1239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cxnSpLocks/>
                <a:endCxn id="7" idx="0"/>
              </p:cNvCxnSpPr>
              <p:nvPr/>
            </p:nvCxnSpPr>
            <p:spPr>
              <a:xfrm>
                <a:off x="10458883" y="3270230"/>
                <a:ext cx="1" cy="472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10458878" y="4106762"/>
                <a:ext cx="4" cy="121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cxnSpLocks/>
                <a:stCxn id="9" idx="2"/>
                <a:endCxn id="10" idx="0"/>
              </p:cNvCxnSpPr>
              <p:nvPr/>
            </p:nvCxnSpPr>
            <p:spPr>
              <a:xfrm>
                <a:off x="10458879" y="4592681"/>
                <a:ext cx="7" cy="8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>
                <a:cxnSpLocks/>
                <a:stCxn id="10" idx="1"/>
                <a:endCxn id="6" idx="1"/>
              </p:cNvCxnSpPr>
              <p:nvPr/>
            </p:nvCxnSpPr>
            <p:spPr>
              <a:xfrm rot="10800000">
                <a:off x="9724729" y="3402800"/>
                <a:ext cx="14156" cy="1545161"/>
              </a:xfrm>
              <a:prstGeom prst="bentConnector3">
                <a:avLst>
                  <a:gd name="adj1" fmla="val 19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9724729" y="3220708"/>
                    <a:ext cx="1439999" cy="3641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latin typeface="+mn-ea"/>
                      </a:rPr>
                      <a:t>选择动作</a:t>
                    </a:r>
                    <a14:m>
                      <m:oMath xmlns:m="http://schemas.openxmlformats.org/officeDocument/2006/math">
                        <m:r>
                          <a:rPr lang="en-US" altLang="zh-CN" b="0" i="0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endParaRPr lang="zh-CN" altLang="en-US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729" y="3220708"/>
                    <a:ext cx="1439999" cy="3641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71" t="-19608" b="-411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文本框 27"/>
            <p:cNvSpPr txBox="1"/>
            <p:nvPr/>
          </p:nvSpPr>
          <p:spPr>
            <a:xfrm>
              <a:off x="8697784" y="891127"/>
              <a:ext cx="1349386" cy="44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kern="100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算法流程</a:t>
              </a:r>
              <a:endPara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468132" y="4602024"/>
                <a:ext cx="61098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是用在决策上的一种策略，比如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0.9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时，就说明有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90%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的情况会按照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表的最优值选择行为，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10%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的时间使用随机选行为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是学习率，来决定这次的误差有多少是要被学习的，是一个小于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</a:t>
                </a:r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/>
                  <a:t>3.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是对未来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reward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的衰减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32" y="4602024"/>
                <a:ext cx="6109889" cy="1754326"/>
              </a:xfrm>
              <a:prstGeom prst="rect">
                <a:avLst/>
              </a:prstGeom>
              <a:blipFill>
                <a:blip r:embed="rId5"/>
                <a:stretch>
                  <a:fillRect l="-798" t="-2778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02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444317"/>
                  </p:ext>
                </p:extLst>
              </p:nvPr>
            </p:nvGraphicFramePr>
            <p:xfrm>
              <a:off x="805542" y="1160417"/>
              <a:ext cx="10548258" cy="4962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48258">
                      <a:extLst>
                        <a:ext uri="{9D8B030D-6E8A-4147-A177-3AD203B41FA5}">
                          <a16:colId xmlns:a16="http://schemas.microsoft.com/office/drawing/2014/main" val="2081142677"/>
                        </a:ext>
                      </a:extLst>
                    </a:gridCol>
                  </a:tblGrid>
                  <a:tr h="460565">
                    <a:tc>
                      <a:txBody>
                        <a:bodyPr/>
                        <a:lstStyle/>
                        <a:p>
                          <a:pPr marL="457200" indent="-457200" algn="just">
                            <a:lnSpc>
                              <a:spcPts val="1575"/>
                            </a:lnSpc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28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Q</a:t>
                          </a:r>
                          <a:r>
                            <a:rPr lang="en-US" altLang="zh-CN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–Learning </a:t>
                          </a:r>
                          <a:r>
                            <a:rPr lang="zh-CN" altLang="en-US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强化学习算法</a:t>
                          </a:r>
                          <a:endParaRPr lang="zh-CN" sz="2800" kern="100" dirty="0"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108000" marB="0" anchor="ctr">
                        <a:solidFill>
                          <a:srgbClr val="00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045258"/>
                      </a:ext>
                    </a:extLst>
                  </a:tr>
                  <a:tr h="4489834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𝓢</m:t>
                              </m:r>
                            </m:oMath>
                          </a14:m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初始化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</m:oMath>
                          </a14:m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随机值或</a:t>
                          </a:r>
                          <a:r>
                            <a:rPr lang="en-US" altLang="zh-CN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b="0" i="0" kern="1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</m:oMath>
                          </a14:m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随机值</a:t>
                          </a:r>
                          <a:endParaRPr lang="zh-CN" sz="2400" b="0" i="0" kern="1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CN" altLang="en-US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终止态</m:t>
                                  </m:r>
                                  <m: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kumimoji="0" lang="en-US" altLang="zh-CN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,⦁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kumimoji="0" lang="en-US" altLang="zh-CN" sz="24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while True </a:t>
                          </a:r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每一个动作幕</a:t>
                          </a:r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):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zh-CN" sz="2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zh-CN" altLang="en-US" sz="2400" b="1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2400" b="0" i="0" kern="100" noProof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动作幕</a:t>
                          </a:r>
                          <a:r>
                            <a:rPr lang="zh-CN" altLang="en-US" sz="2400" b="0" i="0" kern="100" noProof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的初始状态 </a:t>
                          </a:r>
                          <a:endParaRPr lang="zh-CN" altLang="en-US" sz="2400" b="0" i="0" kern="1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for</a:t>
                          </a: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每一个动作幕的每一步</a:t>
                          </a: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) do: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从 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i="0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在</m:t>
                              </m:r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zh-CN" altLang="en-US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上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选择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zh-CN" alt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可使用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i="0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基于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kern="1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的策略如𝜀</a:t>
                          </a:r>
                          <a:r>
                            <a:rPr lang="en-US" altLang="zh-CN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_greedy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en-US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执行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然后观察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4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, S’ </a:t>
                          </a:r>
                          <a:endParaRPr lang="en-US" sz="2400" b="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cs typeface="+mn-cs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←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2400" b="0" i="1" u="none" strike="noStrike" kern="1200" cap="none" spc="0" normalizeH="0" baseline="-2500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  <m:r>
                                <a:rPr kumimoji="0" lang="en-US" altLang="zh-CN" sz="2400" b="0" i="1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en-US" altLang="zh-CN" sz="2400" b="0" i="1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kumimoji="0" lang="zh-CN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CN" altLang="en-US" sz="2400" i="1" kern="1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0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400" i="0" kern="10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𝐧𝐭𝐢𝐥</m:t>
                              </m:r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zh-CN" sz="2400" b="0" i="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400" b="0" i="0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是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终止态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444317"/>
                  </p:ext>
                </p:extLst>
              </p:nvPr>
            </p:nvGraphicFramePr>
            <p:xfrm>
              <a:off x="805542" y="1160417"/>
              <a:ext cx="10548258" cy="4962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48258">
                      <a:extLst>
                        <a:ext uri="{9D8B030D-6E8A-4147-A177-3AD203B41FA5}">
                          <a16:colId xmlns:a16="http://schemas.microsoft.com/office/drawing/2014/main" val="2081142677"/>
                        </a:ext>
                      </a:extLst>
                    </a:gridCol>
                  </a:tblGrid>
                  <a:tr h="460565">
                    <a:tc>
                      <a:txBody>
                        <a:bodyPr/>
                        <a:lstStyle/>
                        <a:p>
                          <a:pPr marL="457200" indent="-457200" algn="just">
                            <a:lnSpc>
                              <a:spcPts val="1575"/>
                            </a:lnSpc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28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Q</a:t>
                          </a:r>
                          <a:r>
                            <a:rPr lang="en-US" altLang="zh-CN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–Learning </a:t>
                          </a:r>
                          <a:r>
                            <a:rPr lang="zh-CN" altLang="en-US" sz="2800" kern="100" baseline="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强化学习算法</a:t>
                          </a:r>
                          <a:endParaRPr lang="zh-CN" sz="2800" kern="100" dirty="0"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108000" marB="0" anchor="ctr">
                        <a:solidFill>
                          <a:srgbClr val="00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045258"/>
                      </a:ext>
                    </a:extLst>
                  </a:tr>
                  <a:tr h="45018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8" t="-13396" r="-231" b="-40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04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CCCDA49-067C-4876-8630-97F8880C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Q-learning:</a:t>
            </a:r>
            <a:r>
              <a:rPr lang="zh-CN" altLang="en-US" dirty="0">
                <a:latin typeface="Tahoma" panose="020B0604030504040204" pitchFamily="34" charset="0"/>
              </a:rPr>
              <a:t>策略</a:t>
            </a:r>
            <a:r>
              <a:rPr lang="zh-CN" altLang="en-US" dirty="0"/>
              <a:t>异轨的</a:t>
            </a:r>
            <a:r>
              <a:rPr lang="en-US" altLang="zh-CN" dirty="0">
                <a:latin typeface="Tahoma" panose="020B0604030504040204" pitchFamily="34" charset="0"/>
              </a:rPr>
              <a:t>TD</a:t>
            </a:r>
            <a:r>
              <a:rPr lang="zh-CN" altLang="en-US" dirty="0">
                <a:latin typeface="Tahoma" panose="020B0604030504040204" pitchFamily="34" charset="0"/>
              </a:rPr>
              <a:t>控制算法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ADF9A-EB1A-4F06-9342-23605E8A9FAF}"/>
              </a:ext>
            </a:extLst>
          </p:cNvPr>
          <p:cNvSpPr/>
          <p:nvPr/>
        </p:nvSpPr>
        <p:spPr>
          <a:xfrm>
            <a:off x="1336222" y="4200100"/>
            <a:ext cx="7754754" cy="3802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1336222" y="4918558"/>
            <a:ext cx="8285434" cy="536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1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5569525" y="4918558"/>
            <a:ext cx="2261062" cy="536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2D0C4D-2EA2-4933-8B77-A2D920EF19F4}"/>
              </a:ext>
            </a:extLst>
          </p:cNvPr>
          <p:cNvGrpSpPr/>
          <p:nvPr/>
        </p:nvGrpSpPr>
        <p:grpSpPr>
          <a:xfrm>
            <a:off x="9231731" y="2083096"/>
            <a:ext cx="2122069" cy="3419274"/>
            <a:chOff x="8697784" y="891127"/>
            <a:chExt cx="2365370" cy="413758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722BFAB-0D7A-44F2-8746-890CA2BC20FC}"/>
                </a:ext>
              </a:extLst>
            </p:cNvPr>
            <p:cNvGrpSpPr/>
            <p:nvPr/>
          </p:nvGrpSpPr>
          <p:grpSpPr>
            <a:xfrm>
              <a:off x="9608999" y="1427531"/>
              <a:ext cx="1454155" cy="3601185"/>
              <a:chOff x="9724729" y="1440960"/>
              <a:chExt cx="1454155" cy="360118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C25E4D6-56F1-4E67-8A62-E1303D044A8D}"/>
                  </a:ext>
                </a:extLst>
              </p:cNvPr>
              <p:cNvSpPr/>
              <p:nvPr/>
            </p:nvSpPr>
            <p:spPr>
              <a:xfrm>
                <a:off x="9724730" y="1440960"/>
                <a:ext cx="144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初始化</a:t>
                </a:r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表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A9083DC-5AF4-446B-9D96-F0CF97959DD3}"/>
                  </a:ext>
                </a:extLst>
              </p:cNvPr>
              <p:cNvSpPr/>
              <p:nvPr/>
            </p:nvSpPr>
            <p:spPr>
              <a:xfrm>
                <a:off x="9738883" y="3742577"/>
                <a:ext cx="1440000" cy="3641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执行动作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0DE6EC-C985-4EE7-8E01-16BE83D1785A}"/>
                  </a:ext>
                </a:extLst>
              </p:cNvPr>
              <p:cNvSpPr/>
              <p:nvPr/>
            </p:nvSpPr>
            <p:spPr>
              <a:xfrm>
                <a:off x="9738878" y="4228497"/>
                <a:ext cx="1440000" cy="364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得到奖励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3D1FF4-F7AA-4293-895C-AF44B3DFB47C}"/>
                  </a:ext>
                </a:extLst>
              </p:cNvPr>
              <p:cNvSpPr/>
              <p:nvPr/>
            </p:nvSpPr>
            <p:spPr>
              <a:xfrm>
                <a:off x="9738885" y="4677961"/>
                <a:ext cx="1439999" cy="364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n-ea"/>
                  </a:rPr>
                  <a:t>更新</a:t>
                </a:r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表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306398BD-B3E8-4CB0-9D57-485441518529}"/>
                  </a:ext>
                </a:extLst>
              </p:cNvPr>
              <p:cNvCxnSpPr>
                <a:cxnSpLocks/>
                <a:stCxn id="14" idx="2"/>
                <a:endCxn id="23" idx="0"/>
              </p:cNvCxnSpPr>
              <p:nvPr/>
            </p:nvCxnSpPr>
            <p:spPr>
              <a:xfrm flipH="1">
                <a:off x="10444729" y="1980960"/>
                <a:ext cx="1" cy="1239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2700525-E72D-47EF-81AC-D077BA240EBE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10458883" y="3270230"/>
                <a:ext cx="1" cy="472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8CE8A51-7B87-4D3C-99B0-5092A750F4FE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10458878" y="4106762"/>
                <a:ext cx="4" cy="121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613E5516-6813-49C3-BEB0-EFFF36C32258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10458878" y="4592681"/>
                <a:ext cx="7" cy="8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2">
                <a:extLst>
                  <a:ext uri="{FF2B5EF4-FFF2-40B4-BE49-F238E27FC236}">
                    <a16:creationId xmlns:a16="http://schemas.microsoft.com/office/drawing/2014/main" id="{8BFDEE79-7FFE-4730-85EC-7F3C4D4A451B}"/>
                  </a:ext>
                </a:extLst>
              </p:cNvPr>
              <p:cNvCxnSpPr>
                <a:cxnSpLocks/>
                <a:stCxn id="17" idx="1"/>
                <a:endCxn id="23" idx="1"/>
              </p:cNvCxnSpPr>
              <p:nvPr/>
            </p:nvCxnSpPr>
            <p:spPr>
              <a:xfrm rot="10800000">
                <a:off x="9724729" y="3402800"/>
                <a:ext cx="14156" cy="1457253"/>
              </a:xfrm>
              <a:prstGeom prst="bentConnector3">
                <a:avLst>
                  <a:gd name="adj1" fmla="val 19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ECB0AB10-0322-4C40-BFD8-D67896C190E6}"/>
                      </a:ext>
                    </a:extLst>
                  </p:cNvPr>
                  <p:cNvSpPr/>
                  <p:nvPr/>
                </p:nvSpPr>
                <p:spPr>
                  <a:xfrm>
                    <a:off x="9724729" y="3220708"/>
                    <a:ext cx="1439999" cy="3641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latin typeface="+mn-ea"/>
                      </a:rPr>
                      <a:t>选择动作</a:t>
                    </a:r>
                    <a14:m>
                      <m:oMath xmlns:m="http://schemas.openxmlformats.org/officeDocument/2006/math">
                        <m:r>
                          <a:rPr lang="en-US" altLang="zh-CN" b="0" i="0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endParaRPr lang="zh-CN" altLang="en-US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ECB0AB10-0322-4C40-BFD8-D67896C190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729" y="3220708"/>
                    <a:ext cx="1439999" cy="3641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71" t="-19608" b="-39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622E77-CB41-468E-9703-51CC49A3E4C0}"/>
                </a:ext>
              </a:extLst>
            </p:cNvPr>
            <p:cNvSpPr txBox="1"/>
            <p:nvPr/>
          </p:nvSpPr>
          <p:spPr>
            <a:xfrm>
              <a:off x="8697784" y="891127"/>
              <a:ext cx="1349386" cy="44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kern="100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算法流程</a:t>
              </a:r>
              <a:endPara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3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ACB230-EE03-405C-91E0-0566F04BBF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Richard S. Sutton, Andrew G. </a:t>
            </a:r>
            <a:r>
              <a:rPr lang="en-US" altLang="zh-CN" dirty="0" err="1">
                <a:solidFill>
                  <a:srgbClr val="00B0F0"/>
                </a:solidFill>
              </a:rPr>
              <a:t>Barto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著，俞凯 等 译，电子工业出版社</a:t>
            </a:r>
            <a:r>
              <a:rPr lang="en-US" altLang="zh-CN" dirty="0">
                <a:solidFill>
                  <a:srgbClr val="00B0F0"/>
                </a:solidFill>
              </a:rPr>
              <a:t>2019</a:t>
            </a:r>
            <a:r>
              <a:rPr lang="zh-CN" altLang="en-US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09</a:t>
            </a:r>
            <a:r>
              <a:rPr lang="zh-CN" altLang="en-US" dirty="0">
                <a:solidFill>
                  <a:srgbClr val="00B0F0"/>
                </a:solidFill>
              </a:rPr>
              <a:t>月出版</a:t>
            </a:r>
            <a:r>
              <a:rPr lang="en-US" altLang="zh-CN" dirty="0">
                <a:solidFill>
                  <a:srgbClr val="00B0F0"/>
                </a:solidFill>
              </a:rPr>
              <a:t>《</a:t>
            </a:r>
            <a:r>
              <a:rPr lang="zh-CN" altLang="en-US" dirty="0">
                <a:solidFill>
                  <a:srgbClr val="00B0F0"/>
                </a:solidFill>
              </a:rPr>
              <a:t>强化学习</a:t>
            </a:r>
            <a:r>
              <a:rPr lang="en-US" altLang="zh-CN" dirty="0">
                <a:solidFill>
                  <a:srgbClr val="00B0F0"/>
                </a:solidFill>
              </a:rPr>
              <a:t>》</a:t>
            </a:r>
            <a:r>
              <a:rPr lang="zh-CN" altLang="en-US" dirty="0">
                <a:solidFill>
                  <a:srgbClr val="00B0F0"/>
                </a:solidFill>
              </a:rPr>
              <a:t>英文名</a:t>
            </a:r>
            <a:r>
              <a:rPr lang="en-US" altLang="zh-CN" dirty="0">
                <a:solidFill>
                  <a:srgbClr val="00B0F0"/>
                </a:solidFill>
              </a:rPr>
              <a:t>《Reinforcement Learning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r>
              <a:rPr lang="en-US" altLang="zh-CN" dirty="0">
                <a:solidFill>
                  <a:srgbClr val="00B0F0"/>
                </a:solidFill>
              </a:rPr>
              <a:t>An Introduction》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solidFill>
                  <a:srgbClr val="00B0F0"/>
                </a:solidFill>
              </a:rPr>
              <a:t>连晓峰等译，机械工业出版社</a:t>
            </a:r>
            <a:r>
              <a:rPr lang="en-US" altLang="zh-CN" dirty="0">
                <a:solidFill>
                  <a:srgbClr val="00B0F0"/>
                </a:solidFill>
              </a:rPr>
              <a:t>2017</a:t>
            </a:r>
            <a:r>
              <a:rPr lang="zh-CN" altLang="zh-CN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07</a:t>
            </a:r>
            <a:r>
              <a:rPr lang="zh-CN" altLang="en-US" dirty="0">
                <a:solidFill>
                  <a:srgbClr val="00B0F0"/>
                </a:solidFill>
              </a:rPr>
              <a:t>月</a:t>
            </a:r>
            <a:r>
              <a:rPr lang="zh-CN" altLang="zh-CN" dirty="0">
                <a:solidFill>
                  <a:srgbClr val="00B0F0"/>
                </a:solidFill>
              </a:rPr>
              <a:t>出版《多智能体机器学习：强化学习方法》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 dirty="0"/>
              <a:t>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D292D6A-FEF8-4BF7-A77C-590854FB83DB}"/>
              </a:ext>
            </a:extLst>
          </p:cNvPr>
          <p:cNvSpPr txBox="1">
            <a:spLocks/>
          </p:cNvSpPr>
          <p:nvPr/>
        </p:nvSpPr>
        <p:spPr>
          <a:xfrm>
            <a:off x="1966533" y="38662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2874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511" y="37473"/>
            <a:ext cx="11618352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 楷体"/>
              </a:rPr>
              <a:t>简单引言：深度</a:t>
            </a:r>
            <a:r>
              <a:rPr lang="en-US" altLang="zh-CN" dirty="0">
                <a:latin typeface=" 楷体"/>
              </a:rPr>
              <a:t>Q</a:t>
            </a:r>
            <a:r>
              <a:rPr lang="zh-CN" altLang="en-US" dirty="0">
                <a:latin typeface=" 楷体"/>
              </a:rPr>
              <a:t>网络的朴素思想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0775" y="6356358"/>
            <a:ext cx="2843025" cy="365125"/>
          </a:xfrm>
        </p:spPr>
        <p:txBody>
          <a:bodyPr/>
          <a:lstStyle/>
          <a:p>
            <a:r>
              <a:rPr lang="zh-CN" altLang="en-US">
                <a:latin typeface=" 楷体"/>
              </a:rPr>
              <a:t>第</a:t>
            </a:r>
            <a:fld id="{A7EB049D-2BDA-4100-846B-C83E7A7D8094}" type="slidenum">
              <a:rPr lang="zh-CN" altLang="en-US" smtClean="0">
                <a:latin typeface=" 楷体"/>
              </a:rPr>
              <a:pPr/>
              <a:t>6</a:t>
            </a:fld>
            <a:r>
              <a:rPr lang="zh-CN" altLang="en-US">
                <a:latin typeface=" 楷体"/>
              </a:rPr>
              <a:t>页</a:t>
            </a:r>
            <a:endParaRPr lang="zh-CN" altLang="en-US" dirty="0">
              <a:latin typeface=" 楷体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829" y="1076096"/>
            <a:ext cx="11679809" cy="7338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最初想法：能不能用深度神经网络来近似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函数？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50829" y="2311463"/>
            <a:ext cx="11679809" cy="789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路线：测试各种状态动作的奖励、构建动作值函数的逼近网络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50829" y="3851177"/>
            <a:ext cx="11679809" cy="8071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：如何像监督学习那样训练神经网络参数？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50829" y="5408069"/>
            <a:ext cx="11679810" cy="83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：相邻状态动作样本是否独立？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3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CE3EA8-A3B2-4034-B3A7-1F7A60F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第</a:t>
            </a:r>
            <a:fld id="{A7EB049D-2BDA-4100-846B-C83E7A7D80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楷体"/>
                <a:cs typeface="+mn-cs"/>
              </a:rPr>
              <a:t>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楷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DF900FF-97AD-4EB0-A41E-9756402659A0}"/>
              </a:ext>
            </a:extLst>
          </p:cNvPr>
          <p:cNvSpPr txBox="1">
            <a:spLocks/>
          </p:cNvSpPr>
          <p:nvPr/>
        </p:nvSpPr>
        <p:spPr>
          <a:xfrm>
            <a:off x="838200" y="3021496"/>
            <a:ext cx="10515600" cy="701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现在，开始探索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DQN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ahoma" panose="020B0604030504040204" pitchFamily="34" charset="0"/>
              </a:rPr>
              <a:t>的奥秘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/>
                <a:ea typeface="楷体"/>
                <a:cs typeface="+mj-cs"/>
              </a:rPr>
              <a:t>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/>
              <a:ea typeface="楷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777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FC52-9BCE-4FAE-9C5C-C020F52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简单用深度神经网络逼近值函数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71808-3B30-40B6-866B-3D6E0E8D4F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Q-learning 的 Q-表格存储每个状态动作对的 Q 值</a:t>
            </a: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若状态和动作空间维度增大，计算量和空间都急剧增长</a:t>
            </a: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000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 dirty="0"/>
              <a:t>页</a:t>
            </a:r>
          </a:p>
        </p:txBody>
      </p:sp>
      <p:sp>
        <p:nvSpPr>
          <p:cNvPr id="6" name="AutoShape 2" descr="[公式]"/>
          <p:cNvSpPr>
            <a:spLocks noChangeAspect="1" noChangeArrowheads="1"/>
          </p:cNvSpPr>
          <p:nvPr/>
        </p:nvSpPr>
        <p:spPr bwMode="auto">
          <a:xfrm>
            <a:off x="754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54D206-BDED-45A5-B5C1-22BB6C5FBA66}"/>
              </a:ext>
            </a:extLst>
          </p:cNvPr>
          <p:cNvSpPr txBox="1"/>
          <p:nvPr/>
        </p:nvSpPr>
        <p:spPr>
          <a:xfrm>
            <a:off x="490506" y="3805343"/>
            <a:ext cx="11091893" cy="2379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优势</a:t>
            </a:r>
            <a:endParaRPr lang="en-US" altLang="zh-CN" sz="40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深度神经网络逼近值函数，避免存储</a:t>
            </a:r>
            <a:r>
              <a:rPr lang="zh-CN" altLang="en-US" sz="4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表和穷举，极大提高时空效率！</a:t>
            </a: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FF47EE5C-3115-448E-B934-0BBC3CD59B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459835"/>
                  </p:ext>
                </p:extLst>
              </p:nvPr>
            </p:nvGraphicFramePr>
            <p:xfrm>
              <a:off x="5335891" y="1096002"/>
              <a:ext cx="5871861" cy="1518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0073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64918">
                    <a:tc>
                      <a:txBody>
                        <a:bodyPr/>
                        <a:lstStyle/>
                        <a:p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endParaRPr lang="zh-CN" sz="18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FF47EE5C-3115-448E-B934-0BBC3CD59B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459835"/>
                  </p:ext>
                </p:extLst>
              </p:nvPr>
            </p:nvGraphicFramePr>
            <p:xfrm>
              <a:off x="5335891" y="1096002"/>
              <a:ext cx="5871861" cy="1518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0073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1262947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700" t="-2222" r="-30144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700" t="-2222" r="-20144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423" t="-2222" r="-10048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184" t="-2222" r="-96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90196" r="-61555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700" t="-90196" r="-301449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700" t="-90196" r="-201449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423" t="-90196" r="-100481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184" t="-90196" r="-966" b="-3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186538" r="-615556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700" t="-186538" r="-301449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700" t="-186538" r="-201449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423" t="-186538" r="-100481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184" t="-186538" r="-966" b="-2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292157" r="-615556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700" t="-292157" r="-301449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700" t="-292157" r="-201449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423" t="-292157" r="-100481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184" t="-292157" r="-966" b="-13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3110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392157" r="-615556" b="-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700" t="-392157" r="-301449" b="-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700" t="-392157" r="-201449" b="-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423" t="-392157" r="-100481" b="-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184" t="-392157" r="-966" b="-3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48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77A7-1E09-49AC-9959-EF104A03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Q-learning 的 Q-表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643447" y="774225"/>
                <a:ext cx="11453284" cy="24381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"/>
                                <m:endChr m:val="(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sz="32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zh-CN" altLang="en-US" sz="3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zh-CN" altLang="en-US" sz="3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3200" dirty="0"/>
                  <a:t>迭代更新Q-表的值</a:t>
                </a:r>
                <a:endParaRPr lang="en-US" altLang="zh-CN" sz="3200" dirty="0"/>
              </a:p>
              <a:p>
                <a:pPr>
                  <a:lnSpc>
                    <a:spcPct val="100000"/>
                  </a:lnSpc>
                </a:pPr>
                <a:endParaRPr lang="en-US" altLang="zh-CN" sz="3200" dirty="0"/>
              </a:p>
              <a:p>
                <a:pPr>
                  <a:lnSpc>
                    <a:spcPct val="100000"/>
                  </a:lnSpc>
                </a:pP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32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47" y="774225"/>
                <a:ext cx="11453284" cy="24381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12723"/>
                  </p:ext>
                </p:extLst>
              </p:nvPr>
            </p:nvGraphicFramePr>
            <p:xfrm>
              <a:off x="3496750" y="4230413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21472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b="1" kern="12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12723"/>
                  </p:ext>
                </p:extLst>
              </p:nvPr>
            </p:nvGraphicFramePr>
            <p:xfrm>
              <a:off x="3496750" y="4230413"/>
              <a:ext cx="4500000" cy="2083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437305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9543005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891427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6789464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0740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6" t="-1667" r="-300676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041" t="-1667" r="-20272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667" r="-10135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667" r="-135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3410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6" t="-85915" r="-400676" b="-3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b="1" kern="12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955392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6" t="-185915" r="-400676" b="-23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736098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6" t="-290000" r="-400676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2803307"/>
                      </a:ext>
                    </a:extLst>
                  </a:tr>
                  <a:tr h="429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6" t="-384507" r="-400676" b="-35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24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703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705992" y="2540749"/>
                <a:ext cx="9328195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例如：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3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/>
                  <a:t>]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2" y="2540749"/>
                <a:ext cx="9328195" cy="736548"/>
              </a:xfrm>
              <a:prstGeom prst="rect">
                <a:avLst/>
              </a:prstGeom>
              <a:blipFill>
                <a:blip r:embed="rId5"/>
                <a:stretch>
                  <a:fillRect l="-1699" t="-14050" r="-915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7D7B9AD-E96F-4196-84D8-BF4F07FB477F}"/>
              </a:ext>
            </a:extLst>
          </p:cNvPr>
          <p:cNvSpPr/>
          <p:nvPr/>
        </p:nvSpPr>
        <p:spPr>
          <a:xfrm>
            <a:off x="5301661" y="4600877"/>
            <a:ext cx="890178" cy="423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3CA879-EE6E-42D9-9552-AFA59E442E8E}"/>
                  </a:ext>
                </a:extLst>
              </p:cNvPr>
              <p:cNvSpPr txBox="1"/>
              <p:nvPr/>
            </p:nvSpPr>
            <p:spPr>
              <a:xfrm>
                <a:off x="1705992" y="3429000"/>
                <a:ext cx="99510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0，所以：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0=1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endParaRPr lang="en-US" altLang="zh-CN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3CA879-EE6E-42D9-9552-AFA59E44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2" y="3429000"/>
                <a:ext cx="9951094" cy="584775"/>
              </a:xfrm>
              <a:prstGeom prst="rect">
                <a:avLst/>
              </a:prstGeom>
              <a:blipFill>
                <a:blip r:embed="rId6"/>
                <a:stretch>
                  <a:fillRect l="-1593" t="-16842" b="-3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9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5538</TotalTime>
  <Words>3348</Words>
  <Application>Microsoft Office PowerPoint</Application>
  <PresentationFormat>宽屏</PresentationFormat>
  <Paragraphs>559</Paragraphs>
  <Slides>36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 楷体</vt:lpstr>
      <vt:lpstr>HGH4_CNKI</vt:lpstr>
      <vt:lpstr>等线</vt:lpstr>
      <vt:lpstr>黑体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Chiller</vt:lpstr>
      <vt:lpstr>Tahoma</vt:lpstr>
      <vt:lpstr>Times New Roman</vt:lpstr>
      <vt:lpstr>Wingdings</vt:lpstr>
      <vt:lpstr>1_Office 主题​​</vt:lpstr>
      <vt:lpstr>WPS 公式 3.0</vt:lpstr>
      <vt:lpstr>PowerPoint 演示文稿</vt:lpstr>
      <vt:lpstr>PowerPoint 演示文稿</vt:lpstr>
      <vt:lpstr>复习：Q-learning（又称SarsaMax）</vt:lpstr>
      <vt:lpstr>Q-learning:策略异轨的TD控制算法</vt:lpstr>
      <vt:lpstr>参考文献</vt:lpstr>
      <vt:lpstr>简单引言：深度Q网络的朴素思想</vt:lpstr>
      <vt:lpstr>PowerPoint 演示文稿</vt:lpstr>
      <vt:lpstr>1.1.1 简单用深度神经网络逼近值函数</vt:lpstr>
      <vt:lpstr>Q-learning 的 Q-表</vt:lpstr>
      <vt:lpstr>回顾：神经网络的通用近似定理</vt:lpstr>
      <vt:lpstr>全连接前馈神经网络</vt:lpstr>
      <vt:lpstr>PowerPoint 演示文稿</vt:lpstr>
      <vt:lpstr>1.2 简单版本的DQN(Deep Q Network)</vt:lpstr>
      <vt:lpstr>全连接前馈神经网络逼近Q</vt:lpstr>
      <vt:lpstr>难题1：以往训练样本有标签，现在无标签</vt:lpstr>
      <vt:lpstr>差分目标和简单版本的损失函数</vt:lpstr>
      <vt:lpstr>简单版损失函数与其粗略的梯度下降法</vt:lpstr>
      <vt:lpstr>简单版本的DQN</vt:lpstr>
      <vt:lpstr>难题2：分布问题</vt:lpstr>
      <vt:lpstr>难题3：神经网络的参数学习受到干扰</vt:lpstr>
      <vt:lpstr>PowerPoint 演示文稿</vt:lpstr>
      <vt:lpstr>1.3 升级版本的DQN</vt:lpstr>
      <vt:lpstr>升级版DQN算法的核心公式</vt:lpstr>
      <vt:lpstr>DQN算法</vt:lpstr>
      <vt:lpstr>DQN原理图</vt:lpstr>
      <vt:lpstr>DQN算法的大致运行过程</vt:lpstr>
      <vt:lpstr>PowerPoint 演示文稿</vt:lpstr>
      <vt:lpstr>DQN算法分析</vt:lpstr>
      <vt:lpstr>PowerPoint 演示文稿</vt:lpstr>
      <vt:lpstr>第一章 DQN算法---小结</vt:lpstr>
      <vt:lpstr>PowerPoint 演示文稿</vt:lpstr>
      <vt:lpstr>算法运行：Q-Learning 表格 </vt:lpstr>
      <vt:lpstr>初始化</vt:lpstr>
      <vt:lpstr>更新Q值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人工智能原理</dc:title>
  <dc:creator>wu</dc:creator>
  <cp:lastModifiedBy>h w</cp:lastModifiedBy>
  <cp:revision>513</cp:revision>
  <dcterms:created xsi:type="dcterms:W3CDTF">2020-07-29T04:12:12Z</dcterms:created>
  <dcterms:modified xsi:type="dcterms:W3CDTF">2025-03-24T07:58:30Z</dcterms:modified>
</cp:coreProperties>
</file>