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239" r:id="rId2"/>
    <p:sldId id="1290" r:id="rId3"/>
    <p:sldId id="1291" r:id="rId4"/>
    <p:sldId id="1293" r:id="rId5"/>
    <p:sldId id="1292" r:id="rId6"/>
    <p:sldId id="1294" r:id="rId7"/>
    <p:sldId id="1301" r:id="rId8"/>
    <p:sldId id="1296" r:id="rId9"/>
    <p:sldId id="1295" r:id="rId10"/>
    <p:sldId id="1297" r:id="rId11"/>
    <p:sldId id="1298" r:id="rId12"/>
    <p:sldId id="1304" r:id="rId13"/>
    <p:sldId id="1299" r:id="rId14"/>
    <p:sldId id="1305" r:id="rId15"/>
    <p:sldId id="1307" r:id="rId16"/>
    <p:sldId id="1312" r:id="rId17"/>
    <p:sldId id="1309" r:id="rId18"/>
    <p:sldId id="1313" r:id="rId19"/>
    <p:sldId id="1310" r:id="rId20"/>
    <p:sldId id="1303" r:id="rId21"/>
    <p:sldId id="1311" r:id="rId22"/>
    <p:sldId id="1302" r:id="rId23"/>
    <p:sldId id="1306" r:id="rId24"/>
    <p:sldId id="125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" initials="w" lastIdx="1" clrIdx="0">
    <p:extLst>
      <p:ext uri="{19B8F6BF-5375-455C-9EA6-DF929625EA0E}">
        <p15:presenceInfo xmlns:p15="http://schemas.microsoft.com/office/powerpoint/2012/main" userId="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6CBF5"/>
    <a:srgbClr val="BADFE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90" autoAdjust="0"/>
  </p:normalViewPr>
  <p:slideViewPr>
    <p:cSldViewPr snapToGrid="0">
      <p:cViewPr varScale="1">
        <p:scale>
          <a:sx n="89" d="100"/>
          <a:sy n="89" d="100"/>
        </p:scale>
        <p:origin x="492" y="5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A6AEA-CC6D-42D6-A327-2CB52FFE86D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9EECB-0AC6-44D9-9EA0-D4799961D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37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8AB4D-FFD2-46C7-BCA1-FABC99D253F2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A9CE1-EB40-4A8C-876F-26689E0A8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10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8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各种参数关系，输入门： </a:t>
            </a:r>
            <a:r>
              <a:rPr lang="en-US" altLang="zh-CN" dirty="0" err="1"/>
              <a:t>i_t</a:t>
            </a:r>
            <a:r>
              <a:rPr lang="en-US" altLang="zh-CN" dirty="0"/>
              <a:t>, </a:t>
            </a:r>
            <a:r>
              <a:rPr lang="zh-CN" altLang="en-US" dirty="0"/>
              <a:t>遗忘门：</a:t>
            </a:r>
            <a:r>
              <a:rPr lang="en-US" altLang="zh-CN" dirty="0" err="1"/>
              <a:t>f_t</a:t>
            </a:r>
            <a:r>
              <a:rPr lang="en-US" altLang="zh-CN" dirty="0"/>
              <a:t> </a:t>
            </a:r>
            <a:r>
              <a:rPr lang="zh-CN" altLang="en-US" dirty="0"/>
              <a:t>细胞状态：</a:t>
            </a:r>
            <a:r>
              <a:rPr lang="en-US" altLang="zh-CN" dirty="0" err="1"/>
              <a:t>c_t</a:t>
            </a:r>
            <a:r>
              <a:rPr lang="en-US" altLang="zh-CN" dirty="0"/>
              <a:t>, </a:t>
            </a:r>
            <a:r>
              <a:rPr lang="zh-CN" altLang="en-US" dirty="0"/>
              <a:t>输出门：</a:t>
            </a:r>
            <a:r>
              <a:rPr lang="en-US" altLang="zh-CN" dirty="0" err="1"/>
              <a:t>o_t</a:t>
            </a:r>
            <a:r>
              <a:rPr lang="en-US" altLang="zh-CN" dirty="0"/>
              <a:t>,  </a:t>
            </a:r>
            <a:r>
              <a:rPr lang="en-US" altLang="zh-CN" baseline="0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BE95C-E3EC-4435-A505-BCA892ADBD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01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81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8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3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4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2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 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表示常规的数学上定义的矩阵相乘；* 表示两个矩阵对应位置处的两个元素相乘：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列， </a:t>
            </a:r>
            <a:r>
              <a:rPr lang="en-US" altLang="zh-CN" sz="1200" b="1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W_i:m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列； 计算后：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</a:t>
            </a:r>
            <a:endParaRPr lang="zh-CN" alt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遗忘门： </a:t>
            </a:r>
            <a:r>
              <a:rPr lang="en-US" altLang="zh-CN" dirty="0"/>
              <a:t>0---</a:t>
            </a:r>
            <a:r>
              <a:rPr lang="zh-CN" altLang="en-US" dirty="0"/>
              <a:t>不通过（忘掉）  </a:t>
            </a:r>
            <a:r>
              <a:rPr lang="en-US" altLang="zh-CN" dirty="0"/>
              <a:t>1---</a:t>
            </a:r>
            <a:r>
              <a:rPr lang="zh-CN" altLang="en-US" dirty="0"/>
              <a:t>通过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17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更新传输带 </a:t>
            </a:r>
            <a:r>
              <a:rPr lang="en-US" altLang="zh-CN" dirty="0"/>
              <a:t>con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* 表示两个矩阵对应位置处的两个元素相乘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  <a:p>
            <a:r>
              <a:rPr lang="en-US" altLang="zh-CN" dirty="0" err="1"/>
              <a:t>veyor</a:t>
            </a:r>
            <a:r>
              <a:rPr lang="en-US" altLang="zh-CN" baseline="0" dirty="0"/>
              <a:t> belt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05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New value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3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输出门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61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更新状态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BE95C-E3EC-4435-A505-BCA892ADBD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239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99A6-433C-460E-8D6E-E818EF7ACF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rgbClr val="0070C0"/>
          </a:solidFill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人工智能原理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929A4-DE86-4A99-9F33-5F72E1DCE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01CF0-F059-4503-AD59-142E7CAF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9905-FEA2-4A7D-BEFE-B5766225863A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EAFA4-8E8D-4831-817D-3686CDA9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ED0D4-C669-4ECA-A3CE-B882A75C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633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2CA4C3-2094-4A91-BAA1-F5D16952F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3DA2D5-0CB5-49C5-8D46-9F7C22715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C14BA-DC44-4444-A4EA-B82EF919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E35B-C09C-40C5-8E98-18D63A818C1D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18383-98EF-4308-8E27-6747920C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7B0C9-0CD4-41CE-9D59-63763AA1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0ED06E-A538-478D-8E89-C9C3B179341E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F2BFC2-6A29-4DE1-8640-562BED061C0E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1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DE2D5-D5B9-4877-9115-F933DE2A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E4743-18AD-466E-8A1E-44C2EDA6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1D320-0EE4-45B1-A684-168AC278C557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8BF63-BACA-49D2-A39C-561C2BB5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4D6B2-B604-46E7-84B7-D46ECA69E79C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85F222-6633-49B8-B260-1BC6DA876833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71D61CE5-3D33-4E81-9554-995C735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160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804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1578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3"/>
            <a:ext cx="97536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3"/>
            <a:ext cx="3048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7"/>
            <a:ext cx="9144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72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D7D-CC98-43F2-A7AF-9C0ED4B08482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77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4442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5992" y="1"/>
            <a:ext cx="10515600" cy="701728"/>
          </a:xfrm>
        </p:spPr>
        <p:txBody>
          <a:bodyPr>
            <a:normAutofit/>
          </a:bodyPr>
          <a:lstStyle>
            <a:lvl1pPr algn="l">
              <a:defRPr lang="zh-CN" altLang="en-US" sz="3600" kern="12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6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9E2E-843A-4B92-BF3B-2CE4FC95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6278"/>
            <a:ext cx="10515600" cy="781268"/>
          </a:xfrm>
        </p:spPr>
        <p:txBody>
          <a:bodyPr/>
          <a:lstStyle>
            <a:lvl1pPr algn="l">
              <a:defRPr b="1" baseline="0">
                <a:solidFill>
                  <a:srgbClr val="00B050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AB3BD-0740-43E1-AAB9-A021F96B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5A1B3-4DC2-4EEF-9638-C2E71D59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B78-7D93-453B-8820-5C9EAC7B53F0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04865-8165-46BF-98F2-07E9E627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95B88-E340-461D-8B7B-4E79466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F328A9-5A40-4758-8E85-6705C92A7594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C933FB-EDAB-463B-8E57-C8147B5FDB08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1EF4-E516-494C-8BCE-E8E29944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1"/>
          </a:solidFill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57584-77EF-4E34-A500-0876BCD8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4F19C-E3EC-4B14-9A57-844CFA79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C3FB-DAB1-495D-8DED-152BE05B4083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5202A-8EC8-45BB-9B41-AC04C0EC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D719-58A5-445C-8D45-0A6365AB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09581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0F29-6443-42E3-908F-33CAD16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C3D9D-3126-41F3-9289-E154AB1C8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D8F8C-E535-4669-A75E-DAAFBD00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2CBE0-4CFB-46BF-AF2C-D1F2C35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306-5715-4D2B-A3B2-EE751F4A31A5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D5B09-BF4C-4585-BADE-F0E4E672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9F7B9-33B8-4296-A379-BF2A01B7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F0FB2-7602-4948-8312-D84A4048388A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D91383C-DA25-49B6-AD1F-03F7BBE110E2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FD684-9330-4C21-8084-C2D4752D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3C3D4-B49F-411C-BE54-63B9CD1B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5AD4C-38EA-4873-AD8A-90C44840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F7E1E2-CD2B-45DE-91F4-90337DDA0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97A118-A921-4BDF-8E8E-3768BB925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3155A2-D933-4085-B9FC-DCB37C83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06BC-B296-4BCC-81A6-C6B49EA3D7DB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40D41-BBA6-45FB-86C8-47CEE8A8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02672A-D87B-4ED3-B996-2D109C9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D0A11A-7B95-4F1F-AEC4-D316EAAB87C7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B3426D7-72DC-4180-9D44-EC4478DA4325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CB06C-CDA2-455A-979C-3DA4ED53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487CEE-3461-4C9F-B76E-670E4CCC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1B09-C23D-463B-BEDA-6B7396549DEA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217F-2789-4BB9-B5A4-7FE7350E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BBC68-F04F-49CD-A735-F0794C2B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ECDB-A551-454D-9EA5-C5FCA96056B6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FF6278-CAB3-4838-9C69-D1DA1532C774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3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99C23-150D-46DF-9EE3-9C025EE5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6F718-31FE-48A9-9604-F8C2FC5C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FA7E3-561F-4D56-81D7-E0BD68BB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B3270-9289-47CE-85A4-627CCFE4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CE2-B847-44DC-87F9-8141B661E3F0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4D6B4-CDED-4C96-A576-E6A65EDE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E92E5-7DB9-467E-B803-381E4AC2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39787-A866-475A-AE65-58BB20EF47A9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1A32E-DCD7-45A9-8599-A81F4E0BDDE5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2971-0D91-41BD-9ECF-F113FDBD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3F875-4B6C-4366-BAB9-AD73B70D4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3E2C8-4D17-43B8-B1D5-07E93CD9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1D898-F952-40E1-A8F4-A1A548FC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88F6-FE2F-4A56-B7D4-D3AA7F68D0D0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0BB52-AE4C-4C3A-9E5C-67EC2F5E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8AE3A-DAB1-4DA9-A4AC-69F7B1CE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C2FE07-D1F1-48A8-AFC2-F7858B045E8A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962632-48FC-4A14-B896-B0AFDF3D3F8A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1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F791-8627-4AEA-B482-26BE4E6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7BA13-FA8F-46CF-845B-2D723B92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577E5-55B8-476C-BA92-96E7AE0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D62-AC81-4B59-81E0-1E6786DEB131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0B12C-FEC5-4B3F-ADA5-5261B992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51663-0399-4E3D-ABB1-1C87EF4C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1C8E6-0F39-458C-AC29-F60350E42F03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38F443-9112-42F7-B7D8-0C77CCAA15BA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74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15CE81-0E60-4B57-96D3-1F8AD3DA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6197"/>
            <a:ext cx="10515600" cy="78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208A5-1F6A-4739-8EB2-20A3F17B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4900"/>
            <a:ext cx="10515600" cy="489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93595-308D-42F3-9AC5-AABCCADDB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E34C-ECA7-4037-9BD2-E7F9A1EAEEA1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A30BE-EF0D-4E12-BF00-4F4DF7E24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42A54-3833-4C76-8A16-AD3888DF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E44AAB-F96B-4A6E-BE41-D4014D6D0B15}"/>
              </a:ext>
            </a:extLst>
          </p:cNvPr>
          <p:cNvCxnSpPr>
            <a:cxnSpLocks/>
          </p:cNvCxnSpPr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B05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 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SzPct val="80000"/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 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790.png"/><Relationship Id="rId26" Type="http://schemas.openxmlformats.org/officeDocument/2006/relationships/image" Target="../media/image64.png"/><Relationship Id="rId39" Type="http://schemas.openxmlformats.org/officeDocument/2006/relationships/image" Target="../media/image215.png"/><Relationship Id="rId3" Type="http://schemas.openxmlformats.org/officeDocument/2006/relationships/image" Target="../media/image61.png"/><Relationship Id="rId21" Type="http://schemas.openxmlformats.org/officeDocument/2006/relationships/image" Target="../media/image820.png"/><Relationship Id="rId34" Type="http://schemas.openxmlformats.org/officeDocument/2006/relationships/image" Target="../media/image71.png"/><Relationship Id="rId25" Type="http://schemas.openxmlformats.org/officeDocument/2006/relationships/image" Target="../media/image199.png"/><Relationship Id="rId33" Type="http://schemas.openxmlformats.org/officeDocument/2006/relationships/image" Target="../media/image208.png"/><Relationship Id="rId38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810.png"/><Relationship Id="rId29" Type="http://schemas.openxmlformats.org/officeDocument/2006/relationships/image" Target="../media/image67.png"/><Relationship Id="rId41" Type="http://schemas.openxmlformats.org/officeDocument/2006/relationships/image" Target="../media/image74.png"/><Relationship Id="rId1" Type="http://schemas.openxmlformats.org/officeDocument/2006/relationships/slideLayout" Target="../slideLayouts/slideLayout15.xml"/><Relationship Id="rId24" Type="http://schemas.openxmlformats.org/officeDocument/2006/relationships/image" Target="../media/image42.emf"/><Relationship Id="rId32" Type="http://schemas.openxmlformats.org/officeDocument/2006/relationships/image" Target="../media/image70.png"/><Relationship Id="rId37" Type="http://schemas.openxmlformats.org/officeDocument/2006/relationships/image" Target="../media/image213.png"/><Relationship Id="rId40" Type="http://schemas.openxmlformats.org/officeDocument/2006/relationships/image" Target="../media/image216.png"/><Relationship Id="rId23" Type="http://schemas.openxmlformats.org/officeDocument/2006/relationships/image" Target="../media/image26.png"/><Relationship Id="rId28" Type="http://schemas.openxmlformats.org/officeDocument/2006/relationships/image" Target="../media/image66.png"/><Relationship Id="rId36" Type="http://schemas.openxmlformats.org/officeDocument/2006/relationships/image" Target="../media/image212.png"/><Relationship Id="rId19" Type="http://schemas.openxmlformats.org/officeDocument/2006/relationships/image" Target="../media/image800.png"/><Relationship Id="rId31" Type="http://schemas.openxmlformats.org/officeDocument/2006/relationships/image" Target="../media/image69.png"/><Relationship Id="rId4" Type="http://schemas.openxmlformats.org/officeDocument/2006/relationships/image" Target="../media/image62.png"/><Relationship Id="rId22" Type="http://schemas.openxmlformats.org/officeDocument/2006/relationships/image" Target="../media/image25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7.png"/><Relationship Id="rId39" Type="http://schemas.openxmlformats.org/officeDocument/2006/relationships/image" Target="../media/image229.png"/><Relationship Id="rId3" Type="http://schemas.openxmlformats.org/officeDocument/2006/relationships/image" Target="../media/image43.emf"/><Relationship Id="rId34" Type="http://schemas.openxmlformats.org/officeDocument/2006/relationships/image" Target="../media/image224.png"/><Relationship Id="rId42" Type="http://schemas.openxmlformats.org/officeDocument/2006/relationships/image" Target="../media/image233.png"/><Relationship Id="rId25" Type="http://schemas.openxmlformats.org/officeDocument/2006/relationships/image" Target="../media/image1050.png"/><Relationship Id="rId33" Type="http://schemas.openxmlformats.org/officeDocument/2006/relationships/image" Target="../media/image223.png"/><Relationship Id="rId38" Type="http://schemas.openxmlformats.org/officeDocument/2006/relationships/image" Target="../media/image228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218.png"/><Relationship Id="rId41" Type="http://schemas.openxmlformats.org/officeDocument/2006/relationships/image" Target="../media/image232.png"/><Relationship Id="rId1" Type="http://schemas.openxmlformats.org/officeDocument/2006/relationships/slideLayout" Target="../slideLayouts/slideLayout15.xml"/><Relationship Id="rId24" Type="http://schemas.openxmlformats.org/officeDocument/2006/relationships/image" Target="../media/image76.png"/><Relationship Id="rId32" Type="http://schemas.openxmlformats.org/officeDocument/2006/relationships/image" Target="../media/image222.png"/><Relationship Id="rId37" Type="http://schemas.openxmlformats.org/officeDocument/2006/relationships/image" Target="../media/image227.png"/><Relationship Id="rId40" Type="http://schemas.openxmlformats.org/officeDocument/2006/relationships/image" Target="../media/image231.png"/><Relationship Id="rId5" Type="http://schemas.openxmlformats.org/officeDocument/2006/relationships/image" Target="../media/image27.emf"/><Relationship Id="rId23" Type="http://schemas.openxmlformats.org/officeDocument/2006/relationships/image" Target="../media/image1030.png"/><Relationship Id="rId28" Type="http://schemas.openxmlformats.org/officeDocument/2006/relationships/image" Target="../media/image217.png"/><Relationship Id="rId36" Type="http://schemas.openxmlformats.org/officeDocument/2006/relationships/image" Target="../media/image226.png"/><Relationship Id="rId31" Type="http://schemas.openxmlformats.org/officeDocument/2006/relationships/image" Target="../media/image221.png"/><Relationship Id="rId44" Type="http://schemas.openxmlformats.org/officeDocument/2006/relationships/image" Target="../media/image80.png"/><Relationship Id="rId4" Type="http://schemas.openxmlformats.org/officeDocument/2006/relationships/image" Target="../media/image42.emf"/><Relationship Id="rId22" Type="http://schemas.openxmlformats.org/officeDocument/2006/relationships/image" Target="../media/image1020.png"/><Relationship Id="rId27" Type="http://schemas.openxmlformats.org/officeDocument/2006/relationships/image" Target="../media/image78.png"/><Relationship Id="rId30" Type="http://schemas.openxmlformats.org/officeDocument/2006/relationships/image" Target="../media/image219.png"/><Relationship Id="rId35" Type="http://schemas.openxmlformats.org/officeDocument/2006/relationships/image" Target="../media/image225.png"/><Relationship Id="rId43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13" Type="http://schemas.openxmlformats.org/officeDocument/2006/relationships/image" Target="../media/image481.png"/><Relationship Id="rId18" Type="http://schemas.openxmlformats.org/officeDocument/2006/relationships/image" Target="../media/image531.png"/><Relationship Id="rId3" Type="http://schemas.openxmlformats.org/officeDocument/2006/relationships/image" Target="../media/image380.png"/><Relationship Id="rId7" Type="http://schemas.openxmlformats.org/officeDocument/2006/relationships/image" Target="../media/image422.png"/><Relationship Id="rId12" Type="http://schemas.openxmlformats.org/officeDocument/2006/relationships/image" Target="../media/image471.png"/><Relationship Id="rId17" Type="http://schemas.openxmlformats.org/officeDocument/2006/relationships/image" Target="../media/image52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1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3.png"/><Relationship Id="rId11" Type="http://schemas.openxmlformats.org/officeDocument/2006/relationships/image" Target="../media/image461.png"/><Relationship Id="rId5" Type="http://schemas.openxmlformats.org/officeDocument/2006/relationships/image" Target="../media/image400.png"/><Relationship Id="rId15" Type="http://schemas.openxmlformats.org/officeDocument/2006/relationships/image" Target="../media/image501.png"/><Relationship Id="rId10" Type="http://schemas.openxmlformats.org/officeDocument/2006/relationships/image" Target="../media/image451.png"/><Relationship Id="rId19" Type="http://schemas.openxmlformats.org/officeDocument/2006/relationships/image" Target="../media/image590.png"/><Relationship Id="rId4" Type="http://schemas.openxmlformats.org/officeDocument/2006/relationships/image" Target="../media/image390.png"/><Relationship Id="rId9" Type="http://schemas.openxmlformats.org/officeDocument/2006/relationships/image" Target="../media/image441.png"/><Relationship Id="rId14" Type="http://schemas.openxmlformats.org/officeDocument/2006/relationships/image" Target="../media/image49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26" Type="http://schemas.openxmlformats.org/officeDocument/2006/relationships/image" Target="../media/image148.png"/><Relationship Id="rId39" Type="http://schemas.openxmlformats.org/officeDocument/2006/relationships/image" Target="../media/image163.png"/><Relationship Id="rId3" Type="http://schemas.openxmlformats.org/officeDocument/2006/relationships/image" Target="../media/image21.png"/><Relationship Id="rId34" Type="http://schemas.openxmlformats.org/officeDocument/2006/relationships/image" Target="../media/image157.png"/><Relationship Id="rId42" Type="http://schemas.openxmlformats.org/officeDocument/2006/relationships/image" Target="../media/image29.png"/><Relationship Id="rId47" Type="http://schemas.openxmlformats.org/officeDocument/2006/relationships/image" Target="../media/image3.png"/><Relationship Id="rId7" Type="http://schemas.openxmlformats.org/officeDocument/2006/relationships/image" Target="../media/image25.png"/><Relationship Id="rId33" Type="http://schemas.openxmlformats.org/officeDocument/2006/relationships/image" Target="../media/image156.png"/><Relationship Id="rId38" Type="http://schemas.openxmlformats.org/officeDocument/2006/relationships/image" Target="../media/image162.png"/><Relationship Id="rId46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52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32" Type="http://schemas.openxmlformats.org/officeDocument/2006/relationships/image" Target="../media/image155.png"/><Relationship Id="rId37" Type="http://schemas.openxmlformats.org/officeDocument/2006/relationships/image" Target="../media/image161.png"/><Relationship Id="rId40" Type="http://schemas.openxmlformats.org/officeDocument/2006/relationships/image" Target="../media/image164.png"/><Relationship Id="rId45" Type="http://schemas.openxmlformats.org/officeDocument/2006/relationships/image" Target="../media/image32.png"/><Relationship Id="rId5" Type="http://schemas.openxmlformats.org/officeDocument/2006/relationships/image" Target="../media/image23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31" Type="http://schemas.openxmlformats.org/officeDocument/2006/relationships/image" Target="../media/image154.png"/><Relationship Id="rId44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27" Type="http://schemas.openxmlformats.org/officeDocument/2006/relationships/image" Target="../media/image149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43" Type="http://schemas.openxmlformats.org/officeDocument/2006/relationships/image" Target="../media/image30.png"/><Relationship Id="rId48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45.png"/><Relationship Id="rId51" Type="http://schemas.openxmlformats.org/officeDocument/2006/relationships/image" Target="../media/image39.png"/><Relationship Id="rId3" Type="http://schemas.openxmlformats.org/officeDocument/2006/relationships/image" Target="../media/image34.png"/><Relationship Id="rId34" Type="http://schemas.openxmlformats.org/officeDocument/2006/relationships/image" Target="../media/image139.png"/><Relationship Id="rId42" Type="http://schemas.openxmlformats.org/officeDocument/2006/relationships/image" Target="../media/image35.png"/><Relationship Id="rId47" Type="http://schemas.openxmlformats.org/officeDocument/2006/relationships/image" Target="../media/image25.png"/><Relationship Id="rId50" Type="http://schemas.openxmlformats.org/officeDocument/2006/relationships/image" Target="../media/image29.png"/><Relationship Id="rId33" Type="http://schemas.openxmlformats.org/officeDocument/2006/relationships/image" Target="../media/image135.png"/><Relationship Id="rId38" Type="http://schemas.openxmlformats.org/officeDocument/2006/relationships/image" Target="../media/image144.png"/><Relationship Id="rId46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311.png"/><Relationship Id="rId41" Type="http://schemas.openxmlformats.org/officeDocument/2006/relationships/image" Target="../media/image147.png"/><Relationship Id="rId1" Type="http://schemas.openxmlformats.org/officeDocument/2006/relationships/slideLayout" Target="../slideLayouts/slideLayout15.xml"/><Relationship Id="rId32" Type="http://schemas.openxmlformats.org/officeDocument/2006/relationships/image" Target="../media/image134.png"/><Relationship Id="rId37" Type="http://schemas.openxmlformats.org/officeDocument/2006/relationships/image" Target="../media/image143.png"/><Relationship Id="rId40" Type="http://schemas.openxmlformats.org/officeDocument/2006/relationships/image" Target="../media/image146.png"/><Relationship Id="rId45" Type="http://schemas.openxmlformats.org/officeDocument/2006/relationships/image" Target="../media/image37.png"/><Relationship Id="rId53" Type="http://schemas.openxmlformats.org/officeDocument/2006/relationships/image" Target="../media/image40.png"/><Relationship Id="rId28" Type="http://schemas.openxmlformats.org/officeDocument/2006/relationships/image" Target="../media/image1300.png"/><Relationship Id="rId36" Type="http://schemas.openxmlformats.org/officeDocument/2006/relationships/image" Target="../media/image142.png"/><Relationship Id="rId49" Type="http://schemas.openxmlformats.org/officeDocument/2006/relationships/image" Target="../media/image28.png"/><Relationship Id="rId31" Type="http://schemas.openxmlformats.org/officeDocument/2006/relationships/image" Target="../media/image133.png"/><Relationship Id="rId44" Type="http://schemas.openxmlformats.org/officeDocument/2006/relationships/image" Target="../media/image36.png"/><Relationship Id="rId52" Type="http://schemas.openxmlformats.org/officeDocument/2006/relationships/image" Target="../media/image32.png"/><Relationship Id="rId27" Type="http://schemas.openxmlformats.org/officeDocument/2006/relationships/image" Target="../media/image1290.png"/><Relationship Id="rId30" Type="http://schemas.openxmlformats.org/officeDocument/2006/relationships/image" Target="../media/image132.png"/><Relationship Id="rId35" Type="http://schemas.openxmlformats.org/officeDocument/2006/relationships/image" Target="../media/image141.png"/><Relationship Id="rId43" Type="http://schemas.openxmlformats.org/officeDocument/2006/relationships/image" Target="../media/image21.png"/><Relationship Id="rId48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26" Type="http://schemas.openxmlformats.org/officeDocument/2006/relationships/image" Target="../media/image182.png"/><Relationship Id="rId39" Type="http://schemas.openxmlformats.org/officeDocument/2006/relationships/image" Target="../media/image196.png"/><Relationship Id="rId3" Type="http://schemas.openxmlformats.org/officeDocument/2006/relationships/image" Target="../media/image26.png"/><Relationship Id="rId34" Type="http://schemas.openxmlformats.org/officeDocument/2006/relationships/image" Target="../media/image191.png"/><Relationship Id="rId42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9.png"/><Relationship Id="rId33" Type="http://schemas.openxmlformats.org/officeDocument/2006/relationships/image" Target="../media/image189.png"/><Relationship Id="rId38" Type="http://schemas.openxmlformats.org/officeDocument/2006/relationships/image" Target="../media/image195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85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32" Type="http://schemas.openxmlformats.org/officeDocument/2006/relationships/image" Target="../media/image188.png"/><Relationship Id="rId37" Type="http://schemas.openxmlformats.org/officeDocument/2006/relationships/image" Target="../media/image194.png"/><Relationship Id="rId40" Type="http://schemas.openxmlformats.org/officeDocument/2006/relationships/image" Target="../media/image197.png"/><Relationship Id="rId5" Type="http://schemas.openxmlformats.org/officeDocument/2006/relationships/image" Target="../media/image42.png"/><Relationship Id="rId28" Type="http://schemas.openxmlformats.org/officeDocument/2006/relationships/image" Target="../media/image184.png"/><Relationship Id="rId36" Type="http://schemas.openxmlformats.org/officeDocument/2006/relationships/image" Target="../media/image193.png"/><Relationship Id="rId10" Type="http://schemas.openxmlformats.org/officeDocument/2006/relationships/image" Target="../media/image47.png"/><Relationship Id="rId31" Type="http://schemas.openxmlformats.org/officeDocument/2006/relationships/image" Target="../media/image187.png"/><Relationship Id="rId4" Type="http://schemas.openxmlformats.org/officeDocument/2006/relationships/image" Target="../media/image27.emf"/><Relationship Id="rId9" Type="http://schemas.openxmlformats.org/officeDocument/2006/relationships/image" Target="../media/image46.png"/><Relationship Id="rId27" Type="http://schemas.openxmlformats.org/officeDocument/2006/relationships/image" Target="../media/image183.png"/><Relationship Id="rId30" Type="http://schemas.openxmlformats.org/officeDocument/2006/relationships/image" Target="../media/image186.png"/><Relationship Id="rId35" Type="http://schemas.openxmlformats.org/officeDocument/2006/relationships/image" Target="../media/image192.png"/><Relationship Id="rId43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6.png"/><Relationship Id="rId39" Type="http://schemas.openxmlformats.org/officeDocument/2006/relationships/image" Target="../media/image181.png"/><Relationship Id="rId3" Type="http://schemas.openxmlformats.org/officeDocument/2006/relationships/image" Target="../media/image53.png"/><Relationship Id="rId34" Type="http://schemas.openxmlformats.org/officeDocument/2006/relationships/image" Target="../media/image175.png"/><Relationship Id="rId42" Type="http://schemas.openxmlformats.org/officeDocument/2006/relationships/image" Target="../media/image26.png"/><Relationship Id="rId47" Type="http://schemas.openxmlformats.org/officeDocument/2006/relationships/image" Target="../media/image25.png"/><Relationship Id="rId50" Type="http://schemas.openxmlformats.org/officeDocument/2006/relationships/image" Target="../media/image60.png"/><Relationship Id="rId25" Type="http://schemas.openxmlformats.org/officeDocument/2006/relationships/image" Target="../media/image165.png"/><Relationship Id="rId33" Type="http://schemas.openxmlformats.org/officeDocument/2006/relationships/image" Target="../media/image174.png"/><Relationship Id="rId38" Type="http://schemas.openxmlformats.org/officeDocument/2006/relationships/image" Target="../media/image179.png"/><Relationship Id="rId46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169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15.xml"/><Relationship Id="rId32" Type="http://schemas.openxmlformats.org/officeDocument/2006/relationships/image" Target="../media/image173.png"/><Relationship Id="rId37" Type="http://schemas.openxmlformats.org/officeDocument/2006/relationships/image" Target="../media/image178.png"/><Relationship Id="rId40" Type="http://schemas.openxmlformats.org/officeDocument/2006/relationships/image" Target="../media/image56.png"/><Relationship Id="rId45" Type="http://schemas.openxmlformats.org/officeDocument/2006/relationships/image" Target="../media/image58.png"/><Relationship Id="rId5" Type="http://schemas.openxmlformats.org/officeDocument/2006/relationships/image" Target="../media/image55.png"/><Relationship Id="rId28" Type="http://schemas.openxmlformats.org/officeDocument/2006/relationships/image" Target="../media/image168.png"/><Relationship Id="rId36" Type="http://schemas.openxmlformats.org/officeDocument/2006/relationships/image" Target="../media/image177.png"/><Relationship Id="rId49" Type="http://schemas.openxmlformats.org/officeDocument/2006/relationships/image" Target="../media/image37.png"/><Relationship Id="rId31" Type="http://schemas.openxmlformats.org/officeDocument/2006/relationships/image" Target="../media/image172.png"/><Relationship Id="rId44" Type="http://schemas.openxmlformats.org/officeDocument/2006/relationships/image" Target="../media/image29.png"/><Relationship Id="rId4" Type="http://schemas.openxmlformats.org/officeDocument/2006/relationships/image" Target="../media/image54.png"/><Relationship Id="rId27" Type="http://schemas.openxmlformats.org/officeDocument/2006/relationships/image" Target="../media/image167.png"/><Relationship Id="rId30" Type="http://schemas.openxmlformats.org/officeDocument/2006/relationships/image" Target="../media/image171.png"/><Relationship Id="rId35" Type="http://schemas.openxmlformats.org/officeDocument/2006/relationships/image" Target="../media/image176.png"/><Relationship Id="rId43" Type="http://schemas.openxmlformats.org/officeDocument/2006/relationships/image" Target="../media/image28.png"/><Relationship Id="rId48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>
            <a:extLst>
              <a:ext uri="{FF2B5EF4-FFF2-40B4-BE49-F238E27FC236}">
                <a16:creationId xmlns:a16="http://schemas.microsoft.com/office/drawing/2014/main" id="{36ECB81E-B981-4CEF-8356-442322CDFB32}"/>
              </a:ext>
            </a:extLst>
          </p:cNvPr>
          <p:cNvSpPr txBox="1">
            <a:spLocks/>
          </p:cNvSpPr>
          <p:nvPr/>
        </p:nvSpPr>
        <p:spPr>
          <a:xfrm>
            <a:off x="1701567" y="4853199"/>
            <a:ext cx="8788866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b="1" dirty="0">
              <a:latin typeface="+mj-lt"/>
            </a:endParaRPr>
          </a:p>
          <a:p>
            <a:r>
              <a:rPr lang="zh-CN" altLang="en-US" sz="4000" b="1" dirty="0">
                <a:latin typeface="+mj-lt"/>
              </a:rPr>
              <a:t>吴贺俊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0"/>
            <a:ext cx="12192000" cy="3232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   人工智能实践</a:t>
            </a:r>
            <a:r>
              <a:rPr lang="en-US" altLang="zh-CN" sz="5400" dirty="0"/>
              <a:t>-</a:t>
            </a:r>
            <a:r>
              <a:rPr lang="zh-CN" altLang="en-US" sz="5400" dirty="0"/>
              <a:t>深度学习板块</a:t>
            </a:r>
          </a:p>
          <a:p>
            <a:pPr algn="ctr"/>
            <a:r>
              <a:rPr lang="zh-CN" altLang="en-US" sz="5400" dirty="0"/>
              <a:t>程序一：</a:t>
            </a:r>
            <a:r>
              <a:rPr lang="en-US" altLang="zh-CN" sz="5400" dirty="0"/>
              <a:t>LSTM</a:t>
            </a:r>
            <a:r>
              <a:rPr lang="zh-CN" altLang="en-US" sz="5400"/>
              <a:t>分类器</a:t>
            </a:r>
            <a:endParaRPr lang="zh-CN" altLang="en-US" sz="5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21012" r="24884" b="-5112"/>
          <a:stretch/>
        </p:blipFill>
        <p:spPr>
          <a:xfrm>
            <a:off x="4944233" y="3973189"/>
            <a:ext cx="2298138" cy="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10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LSTM-Long Short Term Memory:</a:t>
                </a:r>
                <a:r>
                  <a:rPr lang="zh-CN" altLang="en-US" dirty="0"/>
                  <a:t>输出门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97" t="-15652" b="-2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内容占位符 2"/>
              <p:cNvSpPr txBox="1">
                <a:spLocks/>
              </p:cNvSpPr>
              <p:nvPr/>
            </p:nvSpPr>
            <p:spPr>
              <a:xfrm>
                <a:off x="665720" y="1177448"/>
                <a:ext cx="10972800" cy="493776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sz="24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输出门 </a:t>
                </a:r>
                <a:r>
                  <a:rPr lang="en-US" altLang="zh-CN" dirty="0"/>
                  <a:t>Output Gate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0" y="1177448"/>
                <a:ext cx="10972800" cy="4937760"/>
              </a:xfrm>
              <a:prstGeom prst="rect">
                <a:avLst/>
              </a:prstGeom>
              <a:blipFill>
                <a:blip r:embed="rId4"/>
                <a:stretch>
                  <a:fillRect l="-1000" t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组合 136"/>
          <p:cNvGrpSpPr/>
          <p:nvPr/>
        </p:nvGrpSpPr>
        <p:grpSpPr>
          <a:xfrm>
            <a:off x="7432059" y="1480812"/>
            <a:ext cx="4302781" cy="1881294"/>
            <a:chOff x="6733877" y="4068024"/>
            <a:chExt cx="4791186" cy="2217409"/>
          </a:xfrm>
        </p:grpSpPr>
        <p:grpSp>
          <p:nvGrpSpPr>
            <p:cNvPr id="138" name="组合 137"/>
            <p:cNvGrpSpPr/>
            <p:nvPr/>
          </p:nvGrpSpPr>
          <p:grpSpPr>
            <a:xfrm>
              <a:off x="7135654" y="4158019"/>
              <a:ext cx="4389409" cy="1937068"/>
              <a:chOff x="940956" y="707571"/>
              <a:chExt cx="4845328" cy="21632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940956" y="1349598"/>
                    <a:ext cx="649553" cy="4468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/>
                      <a:t>=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956" y="1349598"/>
                    <a:ext cx="649553" cy="44683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458"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左中括号 144"/>
              <p:cNvSpPr/>
              <p:nvPr/>
            </p:nvSpPr>
            <p:spPr>
              <a:xfrm>
                <a:off x="1877152" y="707571"/>
                <a:ext cx="117018" cy="1609755"/>
              </a:xfrm>
              <a:prstGeom prst="leftBracket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左中括号 145"/>
              <p:cNvSpPr/>
              <p:nvPr/>
            </p:nvSpPr>
            <p:spPr>
              <a:xfrm flipH="1">
                <a:off x="5078235" y="707571"/>
                <a:ext cx="110246" cy="1609755"/>
              </a:xfrm>
              <a:prstGeom prst="leftBracket">
                <a:avLst/>
              </a:prstGeom>
              <a:ln w="222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流程图: 接点 146"/>
              <p:cNvSpPr/>
              <p:nvPr/>
            </p:nvSpPr>
            <p:spPr>
              <a:xfrm>
                <a:off x="4387174" y="1512448"/>
                <a:ext cx="72000" cy="7200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8" name="曲线连接符 147"/>
              <p:cNvCxnSpPr/>
              <p:nvPr/>
            </p:nvCxnSpPr>
            <p:spPr>
              <a:xfrm flipV="1">
                <a:off x="5009745" y="1215957"/>
                <a:ext cx="465379" cy="133641"/>
              </a:xfrm>
              <a:prstGeom prst="curvedConnector3">
                <a:avLst/>
              </a:prstGeom>
              <a:ln w="15875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曲线连接符 148"/>
              <p:cNvCxnSpPr/>
              <p:nvPr/>
            </p:nvCxnSpPr>
            <p:spPr>
              <a:xfrm>
                <a:off x="5009744" y="1991626"/>
                <a:ext cx="465380" cy="92322"/>
              </a:xfrm>
              <a:prstGeom prst="curvedConnector3">
                <a:avLst/>
              </a:prstGeom>
              <a:ln w="158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曲线连接符 149"/>
              <p:cNvCxnSpPr/>
              <p:nvPr/>
            </p:nvCxnSpPr>
            <p:spPr>
              <a:xfrm rot="5400000">
                <a:off x="3264295" y="2201929"/>
                <a:ext cx="286701" cy="239339"/>
              </a:xfrm>
              <a:prstGeom prst="curvedConnector3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文本框 150"/>
                  <p:cNvSpPr txBox="1"/>
                  <p:nvPr/>
                </p:nvSpPr>
                <p:spPr>
                  <a:xfrm>
                    <a:off x="5502417" y="1077457"/>
                    <a:ext cx="277303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5" name="文本框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2417" y="1077457"/>
                    <a:ext cx="277303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3333" r="-90476" b="-292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文本框 151"/>
                  <p:cNvSpPr txBox="1"/>
                  <p:nvPr/>
                </p:nvSpPr>
                <p:spPr>
                  <a:xfrm>
                    <a:off x="5502417" y="1953967"/>
                    <a:ext cx="28386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6" name="文本框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2417" y="1953967"/>
                    <a:ext cx="283867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3953" r="-4651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本框 152"/>
                  <p:cNvSpPr txBox="1"/>
                  <p:nvPr/>
                </p:nvSpPr>
                <p:spPr>
                  <a:xfrm>
                    <a:off x="3037391" y="2458383"/>
                    <a:ext cx="647922" cy="4124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7" name="文本框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391" y="2458383"/>
                    <a:ext cx="647922" cy="41246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0550336" y="4068024"/>
              <a:ext cx="198824" cy="1719597"/>
            </a:xfrm>
            <a:prstGeom prst="rect">
              <a:avLst/>
            </a:prstGeom>
          </p:spPr>
        </p:pic>
        <p:pic>
          <p:nvPicPr>
            <p:cNvPr id="140" name="图片 13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310223" y="4342451"/>
              <a:ext cx="1855688" cy="1037217"/>
            </a:xfrm>
            <a:prstGeom prst="rect">
              <a:avLst/>
            </a:prstGeom>
          </p:spPr>
        </p:pic>
        <p:pic>
          <p:nvPicPr>
            <p:cNvPr id="141" name="图片 140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851257" y="4271180"/>
              <a:ext cx="227269" cy="1203733"/>
            </a:xfrm>
            <a:prstGeom prst="rect">
              <a:avLst/>
            </a:prstGeom>
          </p:spPr>
        </p:pic>
        <p:cxnSp>
          <p:nvCxnSpPr>
            <p:cNvPr id="142" name="直接箭头连接符 141"/>
            <p:cNvCxnSpPr/>
            <p:nvPr/>
          </p:nvCxnSpPr>
          <p:spPr>
            <a:xfrm flipH="1">
              <a:off x="6964891" y="5567918"/>
              <a:ext cx="19226" cy="397178"/>
            </a:xfrm>
            <a:prstGeom prst="straightConnector1">
              <a:avLst/>
            </a:prstGeom>
            <a:ln w="2222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 142"/>
                <p:cNvSpPr/>
                <p:nvPr/>
              </p:nvSpPr>
              <p:spPr>
                <a:xfrm>
                  <a:off x="6733877" y="5916101"/>
                  <a:ext cx="463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" name="矩形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877" y="5916101"/>
                  <a:ext cx="46320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615808" y="1480812"/>
            <a:ext cx="5890687" cy="2978160"/>
            <a:chOff x="612800" y="899786"/>
            <a:chExt cx="7537932" cy="42071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612800" y="1835110"/>
                  <a:ext cx="796466" cy="4782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00" y="1835110"/>
                  <a:ext cx="796466" cy="47826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/>
                <p:cNvSpPr/>
                <p:nvPr/>
              </p:nvSpPr>
              <p:spPr>
                <a:xfrm>
                  <a:off x="612800" y="3873385"/>
                  <a:ext cx="796466" cy="47826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5" name="矩形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00" y="3873385"/>
                  <a:ext cx="796466" cy="47826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7305396" y="1928576"/>
                  <a:ext cx="796466" cy="34783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0" rIns="0" bIns="0" rtlCol="0" anchor="t" anchorCtr="0">
                  <a:spAutoFit/>
                </a:bodyPr>
                <a:lstStyle/>
                <a:p>
                  <a:pPr algn="ctr">
                    <a:lnSpc>
                      <a:spcPts val="192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396" y="1928576"/>
                  <a:ext cx="796466" cy="347830"/>
                </a:xfrm>
                <a:prstGeom prst="rect">
                  <a:avLst/>
                </a:prstGeom>
                <a:blipFill>
                  <a:blip r:embed="rId28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7354266" y="3871523"/>
                  <a:ext cx="796466" cy="47826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266" y="3871523"/>
                  <a:ext cx="796466" cy="47826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333717" y="4628694"/>
                  <a:ext cx="796466" cy="4782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717" y="4628694"/>
                  <a:ext cx="796466" cy="47826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箭头连接符 81"/>
            <p:cNvCxnSpPr>
              <a:stCxn id="116" idx="0"/>
              <a:endCxn id="115" idx="0"/>
            </p:cNvCxnSpPr>
            <p:nvPr/>
          </p:nvCxnSpPr>
          <p:spPr>
            <a:xfrm flipV="1">
              <a:off x="2334441" y="2169536"/>
              <a:ext cx="0" cy="8393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3910447" y="2169535"/>
              <a:ext cx="0" cy="352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8" idx="0"/>
            </p:cNvCxnSpPr>
            <p:nvPr/>
          </p:nvCxnSpPr>
          <p:spPr>
            <a:xfrm flipV="1">
              <a:off x="3363313" y="2701707"/>
              <a:ext cx="468684" cy="307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79" idx="0"/>
            </p:cNvCxnSpPr>
            <p:nvPr/>
          </p:nvCxnSpPr>
          <p:spPr>
            <a:xfrm flipH="1" flipV="1">
              <a:off x="3988899" y="2701707"/>
              <a:ext cx="403286" cy="307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4003352" y="4661818"/>
              <a:ext cx="1138859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向量元素乘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253302" y="4669026"/>
              <a:ext cx="777838" cy="369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向量和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/>
                <p:cNvSpPr/>
                <p:nvPr/>
              </p:nvSpPr>
              <p:spPr>
                <a:xfrm>
                  <a:off x="6498833" y="899786"/>
                  <a:ext cx="796466" cy="478267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5" name="矩形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833" y="899786"/>
                  <a:ext cx="796466" cy="47826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流程图: 接点 113"/>
            <p:cNvSpPr>
              <a:spLocks noChangeAspect="1"/>
            </p:cNvSpPr>
            <p:nvPr/>
          </p:nvSpPr>
          <p:spPr>
            <a:xfrm rot="10800000">
              <a:off x="3824431" y="4664399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⊙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流程图: 接点 114"/>
            <p:cNvSpPr/>
            <p:nvPr/>
          </p:nvSpPr>
          <p:spPr>
            <a:xfrm rot="10800000">
              <a:off x="2223496" y="1959045"/>
              <a:ext cx="221891" cy="210491"/>
            </a:xfrm>
            <a:prstGeom prst="flowChartConnecto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⊙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 115"/>
                <p:cNvSpPr/>
                <p:nvPr/>
              </p:nvSpPr>
              <p:spPr>
                <a:xfrm>
                  <a:off x="1936208" y="2954398"/>
                  <a:ext cx="796466" cy="4782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6" name="矩形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208" y="2954398"/>
                  <a:ext cx="796466" cy="478267"/>
                </a:xfrm>
                <a:prstGeom prst="rect">
                  <a:avLst/>
                </a:prstGeom>
                <a:blipFill>
                  <a:blip r:embed="rId32"/>
                  <a:stretch>
                    <a:fillRect b="-10345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接箭头连接符 116"/>
            <p:cNvCxnSpPr/>
            <p:nvPr/>
          </p:nvCxnSpPr>
          <p:spPr>
            <a:xfrm flipV="1">
              <a:off x="2337061" y="3378197"/>
              <a:ext cx="1" cy="216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/>
                <p:cNvSpPr/>
                <p:nvPr/>
              </p:nvSpPr>
              <p:spPr>
                <a:xfrm>
                  <a:off x="2073440" y="3594669"/>
                  <a:ext cx="522000" cy="262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矩形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40" y="3594669"/>
                  <a:ext cx="522000" cy="262800"/>
                </a:xfrm>
                <a:prstGeom prst="rect">
                  <a:avLst/>
                </a:prstGeom>
                <a:blipFill>
                  <a:blip r:embed="rId33"/>
                  <a:stretch>
                    <a:fillRect b="-10417"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箭头连接符 120"/>
            <p:cNvCxnSpPr/>
            <p:nvPr/>
          </p:nvCxnSpPr>
          <p:spPr>
            <a:xfrm flipV="1">
              <a:off x="2337061" y="3849731"/>
              <a:ext cx="1" cy="2926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73" idx="3"/>
              <a:endCxn id="76" idx="1"/>
            </p:cNvCxnSpPr>
            <p:nvPr/>
          </p:nvCxnSpPr>
          <p:spPr>
            <a:xfrm flipV="1">
              <a:off x="1409265" y="2061043"/>
              <a:ext cx="5896131" cy="132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621682" y="1835110"/>
              <a:ext cx="796466" cy="47826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7305396" y="1932502"/>
              <a:ext cx="796466" cy="46611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7" name="流程图: 接点 126"/>
            <p:cNvSpPr>
              <a:spLocks noChangeAspect="1"/>
            </p:cNvSpPr>
            <p:nvPr/>
          </p:nvSpPr>
          <p:spPr>
            <a:xfrm rot="10800000">
              <a:off x="3794759" y="1948865"/>
              <a:ext cx="223200" cy="223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5600" rtlCol="0" anchor="ctr"/>
            <a:lstStyle/>
            <a:p>
              <a:pPr algn="ctr">
                <a:spcBef>
                  <a:spcPts val="15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流程图: 接点 127"/>
            <p:cNvSpPr>
              <a:spLocks noChangeAspect="1"/>
            </p:cNvSpPr>
            <p:nvPr/>
          </p:nvSpPr>
          <p:spPr>
            <a:xfrm rot="10800000">
              <a:off x="5073298" y="4689973"/>
              <a:ext cx="221891" cy="223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5600" rtlCol="0" anchor="ctr"/>
            <a:lstStyle/>
            <a:p>
              <a:pPr algn="ctr">
                <a:spcBef>
                  <a:spcPts val="15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+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直接连接符 128"/>
            <p:cNvCxnSpPr>
              <a:stCxn id="114" idx="4"/>
              <a:endCxn id="114" idx="4"/>
            </p:cNvCxnSpPr>
            <p:nvPr/>
          </p:nvCxnSpPr>
          <p:spPr>
            <a:xfrm>
              <a:off x="3935376" y="4664399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流程图: 接点 129"/>
            <p:cNvSpPr>
              <a:spLocks noChangeAspect="1"/>
            </p:cNvSpPr>
            <p:nvPr/>
          </p:nvSpPr>
          <p:spPr>
            <a:xfrm rot="10800000">
              <a:off x="2223495" y="1949985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⊙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流程图: 接点 131"/>
            <p:cNvSpPr>
              <a:spLocks noChangeAspect="1"/>
            </p:cNvSpPr>
            <p:nvPr/>
          </p:nvSpPr>
          <p:spPr>
            <a:xfrm rot="10800000">
              <a:off x="3795414" y="2518775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⊙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/>
                <p:cNvSpPr/>
                <p:nvPr/>
              </p:nvSpPr>
              <p:spPr>
                <a:xfrm>
                  <a:off x="2965080" y="2954398"/>
                  <a:ext cx="796466" cy="4782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8" name="矩形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80" y="2954398"/>
                  <a:ext cx="796466" cy="47826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/>
                <p:cNvSpPr/>
                <p:nvPr/>
              </p:nvSpPr>
              <p:spPr>
                <a:xfrm>
                  <a:off x="3993953" y="2954398"/>
                  <a:ext cx="796466" cy="4782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79" name="矩形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3953" y="2954398"/>
                  <a:ext cx="796466" cy="47826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/>
            <p:cNvCxnSpPr>
              <a:stCxn id="135" idx="0"/>
              <a:endCxn id="78" idx="2"/>
            </p:cNvCxnSpPr>
            <p:nvPr/>
          </p:nvCxnSpPr>
          <p:spPr>
            <a:xfrm flipV="1">
              <a:off x="3363312" y="3378197"/>
              <a:ext cx="1" cy="214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33" idx="0"/>
              <a:endCxn id="79" idx="2"/>
            </p:cNvCxnSpPr>
            <p:nvPr/>
          </p:nvCxnSpPr>
          <p:spPr>
            <a:xfrm flipV="1">
              <a:off x="4392185" y="3378197"/>
              <a:ext cx="0" cy="2072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V="1">
              <a:off x="3363311" y="3854111"/>
              <a:ext cx="1585" cy="2647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H="1" flipV="1">
              <a:off x="4390111" y="3854113"/>
              <a:ext cx="2072" cy="284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矩形 132"/>
                <p:cNvSpPr/>
                <p:nvPr/>
              </p:nvSpPr>
              <p:spPr>
                <a:xfrm>
                  <a:off x="4130409" y="3585407"/>
                  <a:ext cx="523551" cy="2629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矩形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409" y="3585407"/>
                  <a:ext cx="523551" cy="26293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/>
                <p:cNvSpPr/>
                <p:nvPr/>
              </p:nvSpPr>
              <p:spPr>
                <a:xfrm>
                  <a:off x="3102312" y="3592689"/>
                  <a:ext cx="522000" cy="262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矩形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312" y="3592689"/>
                  <a:ext cx="522000" cy="262800"/>
                </a:xfrm>
                <a:prstGeom prst="rect">
                  <a:avLst/>
                </a:prstGeom>
                <a:blipFill>
                  <a:blip r:embed="rId37"/>
                  <a:stretch>
                    <a:fillRect b="-10417"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圆角矩形 71"/>
            <p:cNvSpPr/>
            <p:nvPr/>
          </p:nvSpPr>
          <p:spPr>
            <a:xfrm>
              <a:off x="1506442" y="1746829"/>
              <a:ext cx="5675699" cy="27437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cxnSp>
          <p:nvCxnSpPr>
            <p:cNvPr id="155" name="肘形连接符 154"/>
            <p:cNvCxnSpPr/>
            <p:nvPr/>
          </p:nvCxnSpPr>
          <p:spPr>
            <a:xfrm rot="16200000" flipH="1">
              <a:off x="5879550" y="2639019"/>
              <a:ext cx="2049304" cy="8728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/>
                <p:cNvSpPr/>
                <p:nvPr/>
              </p:nvSpPr>
              <p:spPr>
                <a:xfrm>
                  <a:off x="5022824" y="2954398"/>
                  <a:ext cx="796466" cy="47826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824" y="2954398"/>
                  <a:ext cx="796466" cy="47826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接箭头连接符 85"/>
            <p:cNvCxnSpPr>
              <a:stCxn id="80" idx="3"/>
            </p:cNvCxnSpPr>
            <p:nvPr/>
          </p:nvCxnSpPr>
          <p:spPr>
            <a:xfrm>
              <a:off x="5819289" y="3193531"/>
              <a:ext cx="533616" cy="32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H="1" flipV="1">
              <a:off x="6897065" y="1369062"/>
              <a:ext cx="3274" cy="27310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36" idx="0"/>
              <a:endCxn id="80" idx="2"/>
            </p:cNvCxnSpPr>
            <p:nvPr/>
          </p:nvCxnSpPr>
          <p:spPr>
            <a:xfrm flipV="1">
              <a:off x="5421056" y="3378197"/>
              <a:ext cx="1" cy="2043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 flipV="1">
              <a:off x="5415322" y="3843176"/>
              <a:ext cx="1" cy="2926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flipV="1">
              <a:off x="1716287" y="4118890"/>
              <a:ext cx="3715200" cy="1353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/>
                <p:cNvSpPr/>
                <p:nvPr/>
              </p:nvSpPr>
              <p:spPr>
                <a:xfrm>
                  <a:off x="6215032" y="2517381"/>
                  <a:ext cx="523551" cy="2629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矩形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32" y="2517381"/>
                  <a:ext cx="523551" cy="262931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/>
                <p:cNvSpPr/>
                <p:nvPr/>
              </p:nvSpPr>
              <p:spPr>
                <a:xfrm>
                  <a:off x="5160056" y="3582524"/>
                  <a:ext cx="522000" cy="262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矩形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056" y="3582524"/>
                  <a:ext cx="522000" cy="262800"/>
                </a:xfrm>
                <a:prstGeom prst="rect">
                  <a:avLst/>
                </a:prstGeom>
                <a:blipFill>
                  <a:blip r:embed="rId40"/>
                  <a:stretch>
                    <a:fillRect b="-10417"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流程图: 接点 153"/>
            <p:cNvSpPr>
              <a:spLocks noChangeAspect="1"/>
            </p:cNvSpPr>
            <p:nvPr/>
          </p:nvSpPr>
          <p:spPr>
            <a:xfrm rot="10800000">
              <a:off x="6348734" y="3085849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⊙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1409264" y="4137758"/>
              <a:ext cx="322685" cy="255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flipH="1" flipV="1">
              <a:off x="1721062" y="4116657"/>
              <a:ext cx="1" cy="642675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3550" y="4523307"/>
            <a:ext cx="11504885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o_t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 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𝑜 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𝑜 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),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⊙tanh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self.W_o = nn.Parameter(torch.Tensor(input_sz, hidden_sz))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self.U_o = nn.Parameter(torch.Tensor(hidden_sz, hidden_sz))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self.b_o = nn.Parameter(torch.Tensor(hidden_sz))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992582" y="3790828"/>
                <a:ext cx="46385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582" y="3790828"/>
                <a:ext cx="4638514" cy="5232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3550" y="5905691"/>
            <a:ext cx="1150488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o_t = torch.sigmoid(x_t @ self.W_o + h_t @ self.U_o + self.b_o)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48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294325" y="1196094"/>
            <a:ext cx="2899921" cy="2035539"/>
            <a:chOff x="8289704" y="1276306"/>
            <a:chExt cx="2899921" cy="2035539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4363" y="1281289"/>
              <a:ext cx="227269" cy="120373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8991" y="1280385"/>
              <a:ext cx="227269" cy="120373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58064" y="1276306"/>
              <a:ext cx="227269" cy="1203733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8821034" y="169350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9867974" y="1733163"/>
                  <a:ext cx="7312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7974" y="1733163"/>
                  <a:ext cx="73128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左中括号 60"/>
            <p:cNvSpPr/>
            <p:nvPr/>
          </p:nvSpPr>
          <p:spPr>
            <a:xfrm>
              <a:off x="10571789" y="1289800"/>
              <a:ext cx="82556" cy="1168587"/>
            </a:xfrm>
            <a:prstGeom prst="leftBracket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左中括号 61"/>
            <p:cNvSpPr/>
            <p:nvPr/>
          </p:nvSpPr>
          <p:spPr>
            <a:xfrm flipH="1">
              <a:off x="11068135" y="1289799"/>
              <a:ext cx="77778" cy="1168587"/>
            </a:xfrm>
            <a:prstGeom prst="leftBracket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8518772" y="2571116"/>
              <a:ext cx="19225" cy="39117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H="1">
              <a:off x="9442625" y="2577123"/>
              <a:ext cx="19226" cy="397178"/>
            </a:xfrm>
            <a:prstGeom prst="straightConnector1">
              <a:avLst/>
            </a:prstGeom>
            <a:ln w="2222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10881311" y="2571116"/>
              <a:ext cx="42725" cy="403185"/>
            </a:xfrm>
            <a:prstGeom prst="straightConnector1">
              <a:avLst/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8289704" y="2942513"/>
                  <a:ext cx="463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704" y="2942513"/>
                  <a:ext cx="46320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9211611" y="2925306"/>
                  <a:ext cx="4632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D9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D966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D96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D966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611" y="2925306"/>
                  <a:ext cx="46320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/>
                <p:cNvSpPr/>
                <p:nvPr/>
              </p:nvSpPr>
              <p:spPr>
                <a:xfrm>
                  <a:off x="10754506" y="2925306"/>
                  <a:ext cx="4351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矩形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4506" y="2925306"/>
                  <a:ext cx="435119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LSTM-Long Short Term Memory</a:t>
                </a:r>
                <a:r>
                  <a:rPr lang="zh-CN" altLang="en-US" dirty="0"/>
                  <a:t>：隐藏状态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6"/>
                <a:stretch>
                  <a:fillRect l="-1797" t="-15652" b="-2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内容占位符 2"/>
              <p:cNvSpPr txBox="1">
                <a:spLocks/>
              </p:cNvSpPr>
              <p:nvPr/>
            </p:nvSpPr>
            <p:spPr>
              <a:xfrm>
                <a:off x="609600" y="1219200"/>
                <a:ext cx="10972800" cy="493776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sz="24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更新隐藏状态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10972800" cy="4937760"/>
              </a:xfrm>
              <a:prstGeom prst="rect">
                <a:avLst/>
              </a:prstGeom>
              <a:blipFill>
                <a:blip r:embed="rId27"/>
                <a:stretch>
                  <a:fillRect l="-1000" t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组合 123"/>
          <p:cNvGrpSpPr/>
          <p:nvPr/>
        </p:nvGrpSpPr>
        <p:grpSpPr>
          <a:xfrm>
            <a:off x="918628" y="1564748"/>
            <a:ext cx="5941520" cy="3319201"/>
            <a:chOff x="612800" y="1080952"/>
            <a:chExt cx="7537932" cy="3971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矩形 126"/>
                <p:cNvSpPr/>
                <p:nvPr/>
              </p:nvSpPr>
              <p:spPr>
                <a:xfrm>
                  <a:off x="612800" y="1889578"/>
                  <a:ext cx="796465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7" name="矩形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00" y="1889578"/>
                  <a:ext cx="79646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/>
                <p:cNvSpPr/>
                <p:nvPr/>
              </p:nvSpPr>
              <p:spPr>
                <a:xfrm>
                  <a:off x="612800" y="3927852"/>
                  <a:ext cx="796465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8" name="矩形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00" y="3927852"/>
                  <a:ext cx="796465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/>
                <p:cNvSpPr/>
                <p:nvPr/>
              </p:nvSpPr>
              <p:spPr>
                <a:xfrm>
                  <a:off x="7305396" y="1876377"/>
                  <a:ext cx="796465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9" name="矩形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396" y="1876377"/>
                  <a:ext cx="79646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/>
                <p:cNvSpPr/>
                <p:nvPr/>
              </p:nvSpPr>
              <p:spPr>
                <a:xfrm>
                  <a:off x="7354267" y="3925991"/>
                  <a:ext cx="796465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1" name="矩形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267" y="3925991"/>
                  <a:ext cx="796465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/>
                <p:cNvSpPr/>
                <p:nvPr/>
              </p:nvSpPr>
              <p:spPr>
                <a:xfrm>
                  <a:off x="1333717" y="4683160"/>
                  <a:ext cx="796465" cy="36933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矩形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3717" y="4683160"/>
                  <a:ext cx="796465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/>
            <p:cNvCxnSpPr>
              <a:stCxn id="147" idx="0"/>
              <a:endCxn id="146" idx="0"/>
            </p:cNvCxnSpPr>
            <p:nvPr/>
          </p:nvCxnSpPr>
          <p:spPr>
            <a:xfrm flipV="1">
              <a:off x="2334441" y="2169536"/>
              <a:ext cx="0" cy="8393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3910447" y="2169535"/>
              <a:ext cx="0" cy="3525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>
              <a:stCxn id="161" idx="0"/>
            </p:cNvCxnSpPr>
            <p:nvPr/>
          </p:nvCxnSpPr>
          <p:spPr>
            <a:xfrm flipV="1">
              <a:off x="3363313" y="2701707"/>
              <a:ext cx="468684" cy="307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162" idx="0"/>
            </p:cNvCxnSpPr>
            <p:nvPr/>
          </p:nvCxnSpPr>
          <p:spPr>
            <a:xfrm flipH="1" flipV="1">
              <a:off x="3988899" y="2701707"/>
              <a:ext cx="403286" cy="3071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3678303" y="4653655"/>
              <a:ext cx="891025" cy="24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向量元素乘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253302" y="4669026"/>
              <a:ext cx="603597" cy="24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向量和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矩形 143"/>
                <p:cNvSpPr/>
                <p:nvPr/>
              </p:nvSpPr>
              <p:spPr>
                <a:xfrm>
                  <a:off x="6502107" y="1080952"/>
                  <a:ext cx="796465" cy="3693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4" name="矩形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107" y="1080952"/>
                  <a:ext cx="796465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流程图: 接点 144"/>
            <p:cNvSpPr>
              <a:spLocks noChangeAspect="1"/>
            </p:cNvSpPr>
            <p:nvPr/>
          </p:nvSpPr>
          <p:spPr>
            <a:xfrm rot="10800000">
              <a:off x="3490793" y="4710794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⊙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流程图: 接点 145"/>
            <p:cNvSpPr/>
            <p:nvPr/>
          </p:nvSpPr>
          <p:spPr>
            <a:xfrm rot="10800000">
              <a:off x="2223496" y="1959045"/>
              <a:ext cx="221891" cy="210491"/>
            </a:xfrm>
            <a:prstGeom prst="flowChartConnector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⊙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/>
                <p:cNvSpPr/>
                <p:nvPr/>
              </p:nvSpPr>
              <p:spPr>
                <a:xfrm>
                  <a:off x="1936208" y="3008865"/>
                  <a:ext cx="79646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7" name="矩形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208" y="3008865"/>
                  <a:ext cx="796465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12903"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接箭头连接符 147"/>
            <p:cNvCxnSpPr/>
            <p:nvPr/>
          </p:nvCxnSpPr>
          <p:spPr>
            <a:xfrm flipV="1">
              <a:off x="2337061" y="3378197"/>
              <a:ext cx="1" cy="2164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矩形 149"/>
                <p:cNvSpPr/>
                <p:nvPr/>
              </p:nvSpPr>
              <p:spPr>
                <a:xfrm>
                  <a:off x="2073440" y="3594669"/>
                  <a:ext cx="522000" cy="262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矩形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440" y="3594669"/>
                  <a:ext cx="522000" cy="262800"/>
                </a:xfrm>
                <a:prstGeom prst="rect">
                  <a:avLst/>
                </a:prstGeom>
                <a:blipFill>
                  <a:blip r:embed="rId35"/>
                  <a:stretch>
                    <a:fillRect b="-10417"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直接箭头连接符 150"/>
            <p:cNvCxnSpPr/>
            <p:nvPr/>
          </p:nvCxnSpPr>
          <p:spPr>
            <a:xfrm flipV="1">
              <a:off x="2337061" y="3849731"/>
              <a:ext cx="1" cy="2926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27" idx="3"/>
              <a:endCxn id="129" idx="1"/>
            </p:cNvCxnSpPr>
            <p:nvPr/>
          </p:nvCxnSpPr>
          <p:spPr>
            <a:xfrm flipV="1">
              <a:off x="1409265" y="2061043"/>
              <a:ext cx="5896131" cy="132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矩形 153"/>
            <p:cNvSpPr/>
            <p:nvPr/>
          </p:nvSpPr>
          <p:spPr>
            <a:xfrm>
              <a:off x="621682" y="1889578"/>
              <a:ext cx="796465" cy="359819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/>
            <p:cNvSpPr/>
            <p:nvPr/>
          </p:nvSpPr>
          <p:spPr>
            <a:xfrm>
              <a:off x="7305259" y="1889578"/>
              <a:ext cx="796465" cy="34185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流程图: 接点 155"/>
            <p:cNvSpPr>
              <a:spLocks noChangeAspect="1"/>
            </p:cNvSpPr>
            <p:nvPr/>
          </p:nvSpPr>
          <p:spPr>
            <a:xfrm rot="10800000">
              <a:off x="3794759" y="1948865"/>
              <a:ext cx="223200" cy="223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5600" rtlCol="0" anchor="ctr"/>
            <a:lstStyle/>
            <a:p>
              <a:pPr algn="ctr">
                <a:spcBef>
                  <a:spcPts val="150"/>
                </a:spcBef>
              </a:pPr>
              <a:r>
                <a:rPr lang="en-US" altLang="zh-CN" sz="2800" dirty="0">
                  <a:solidFill>
                    <a:schemeClr val="tx1"/>
                  </a:solidFill>
                </a:rPr>
                <a:t>+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7" name="流程图: 接点 156"/>
            <p:cNvSpPr>
              <a:spLocks noChangeAspect="1"/>
            </p:cNvSpPr>
            <p:nvPr/>
          </p:nvSpPr>
          <p:spPr>
            <a:xfrm rot="10800000">
              <a:off x="5073298" y="4689973"/>
              <a:ext cx="221891" cy="223200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75600" rtlCol="0" anchor="ctr"/>
            <a:lstStyle/>
            <a:p>
              <a:pPr algn="ctr">
                <a:spcBef>
                  <a:spcPts val="150"/>
                </a:spcBef>
              </a:pPr>
              <a:r>
                <a:rPr lang="en-US" altLang="zh-CN" sz="2800" dirty="0">
                  <a:solidFill>
                    <a:schemeClr val="tx1"/>
                  </a:solidFill>
                </a:rPr>
                <a:t>+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直接连接符 157"/>
            <p:cNvCxnSpPr>
              <a:stCxn id="145" idx="4"/>
              <a:endCxn id="145" idx="4"/>
            </p:cNvCxnSpPr>
            <p:nvPr/>
          </p:nvCxnSpPr>
          <p:spPr>
            <a:xfrm>
              <a:off x="3935376" y="4664399"/>
              <a:ext cx="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流程图: 接点 158"/>
            <p:cNvSpPr>
              <a:spLocks noChangeAspect="1"/>
            </p:cNvSpPr>
            <p:nvPr/>
          </p:nvSpPr>
          <p:spPr>
            <a:xfrm rot="10800000">
              <a:off x="2223495" y="1949985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⊙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0" name="流程图: 接点 159"/>
            <p:cNvSpPr>
              <a:spLocks noChangeAspect="1"/>
            </p:cNvSpPr>
            <p:nvPr/>
          </p:nvSpPr>
          <p:spPr>
            <a:xfrm rot="10800000">
              <a:off x="3795414" y="2518775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⊙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/>
                <p:cNvSpPr/>
                <p:nvPr/>
              </p:nvSpPr>
              <p:spPr>
                <a:xfrm>
                  <a:off x="2965080" y="3008865"/>
                  <a:ext cx="79646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1" name="矩形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080" y="3008865"/>
                  <a:ext cx="796465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/>
                <p:cNvSpPr/>
                <p:nvPr/>
              </p:nvSpPr>
              <p:spPr>
                <a:xfrm>
                  <a:off x="3993952" y="3008865"/>
                  <a:ext cx="796465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2" name="矩形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3952" y="3008865"/>
                  <a:ext cx="796465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62"/>
            <p:cNvCxnSpPr>
              <a:stCxn id="170" idx="0"/>
              <a:endCxn id="161" idx="2"/>
            </p:cNvCxnSpPr>
            <p:nvPr/>
          </p:nvCxnSpPr>
          <p:spPr>
            <a:xfrm flipV="1">
              <a:off x="3363312" y="3378197"/>
              <a:ext cx="1" cy="2144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/>
            <p:cNvCxnSpPr>
              <a:stCxn id="169" idx="0"/>
              <a:endCxn id="162" idx="2"/>
            </p:cNvCxnSpPr>
            <p:nvPr/>
          </p:nvCxnSpPr>
          <p:spPr>
            <a:xfrm flipV="1">
              <a:off x="4392185" y="3378197"/>
              <a:ext cx="0" cy="2072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V="1">
              <a:off x="3363311" y="3854111"/>
              <a:ext cx="1585" cy="2647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 flipV="1">
              <a:off x="4390111" y="3854113"/>
              <a:ext cx="2072" cy="284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矩形 168"/>
                <p:cNvSpPr/>
                <p:nvPr/>
              </p:nvSpPr>
              <p:spPr>
                <a:xfrm>
                  <a:off x="4130409" y="3585407"/>
                  <a:ext cx="523551" cy="2629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矩形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409" y="3585407"/>
                  <a:ext cx="523551" cy="26293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/>
                <p:cNvSpPr/>
                <p:nvPr/>
              </p:nvSpPr>
              <p:spPr>
                <a:xfrm>
                  <a:off x="3102312" y="3592689"/>
                  <a:ext cx="522000" cy="262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矩形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312" y="3592689"/>
                  <a:ext cx="522000" cy="262800"/>
                </a:xfrm>
                <a:prstGeom prst="rect">
                  <a:avLst/>
                </a:prstGeom>
                <a:blipFill>
                  <a:blip r:embed="rId39"/>
                  <a:stretch>
                    <a:fillRect b="-10417"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圆角矩形 171"/>
            <p:cNvSpPr/>
            <p:nvPr/>
          </p:nvSpPr>
          <p:spPr>
            <a:xfrm>
              <a:off x="1506442" y="1746829"/>
              <a:ext cx="5675699" cy="27437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4" name="肘形连接符 173"/>
            <p:cNvCxnSpPr/>
            <p:nvPr/>
          </p:nvCxnSpPr>
          <p:spPr>
            <a:xfrm rot="16200000" flipH="1">
              <a:off x="5879550" y="2639019"/>
              <a:ext cx="2049304" cy="8728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/>
                <p:cNvSpPr/>
                <p:nvPr/>
              </p:nvSpPr>
              <p:spPr>
                <a:xfrm>
                  <a:off x="5022824" y="3008865"/>
                  <a:ext cx="796465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5" name="矩形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824" y="3008865"/>
                  <a:ext cx="796465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直接箭头连接符 175"/>
            <p:cNvCxnSpPr>
              <a:stCxn id="175" idx="3"/>
            </p:cNvCxnSpPr>
            <p:nvPr/>
          </p:nvCxnSpPr>
          <p:spPr>
            <a:xfrm>
              <a:off x="5819289" y="3193531"/>
              <a:ext cx="533616" cy="32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/>
            <p:cNvCxnSpPr>
              <a:endCxn id="144" idx="2"/>
            </p:cNvCxnSpPr>
            <p:nvPr/>
          </p:nvCxnSpPr>
          <p:spPr>
            <a:xfrm flipV="1">
              <a:off x="6900340" y="1450284"/>
              <a:ext cx="0" cy="26498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/>
            <p:cNvCxnSpPr>
              <a:stCxn id="183" idx="0"/>
              <a:endCxn id="175" idx="2"/>
            </p:cNvCxnSpPr>
            <p:nvPr/>
          </p:nvCxnSpPr>
          <p:spPr>
            <a:xfrm flipV="1">
              <a:off x="5421056" y="3378197"/>
              <a:ext cx="1" cy="2043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 flipV="1">
              <a:off x="5415322" y="3843176"/>
              <a:ext cx="1" cy="2926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716287" y="4118890"/>
              <a:ext cx="3715200" cy="1353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矩形 181"/>
                <p:cNvSpPr/>
                <p:nvPr/>
              </p:nvSpPr>
              <p:spPr>
                <a:xfrm>
                  <a:off x="6215032" y="2517381"/>
                  <a:ext cx="523551" cy="26293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矩形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32" y="2517381"/>
                  <a:ext cx="523551" cy="26293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矩形 182"/>
                <p:cNvSpPr/>
                <p:nvPr/>
              </p:nvSpPr>
              <p:spPr>
                <a:xfrm>
                  <a:off x="5160056" y="3582524"/>
                  <a:ext cx="522000" cy="2628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矩形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056" y="3582524"/>
                  <a:ext cx="522000" cy="262800"/>
                </a:xfrm>
                <a:prstGeom prst="rect">
                  <a:avLst/>
                </a:prstGeom>
                <a:blipFill>
                  <a:blip r:embed="rId42"/>
                  <a:stretch>
                    <a:fillRect b="-10417"/>
                  </a:stretch>
                </a:blipFill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流程图: 接点 187"/>
            <p:cNvSpPr>
              <a:spLocks noChangeAspect="1"/>
            </p:cNvSpPr>
            <p:nvPr/>
          </p:nvSpPr>
          <p:spPr>
            <a:xfrm rot="10800000">
              <a:off x="6348734" y="3085849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⊙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1409264" y="4137758"/>
              <a:ext cx="322685" cy="2553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H="1" flipV="1">
              <a:off x="1721062" y="4116657"/>
              <a:ext cx="1" cy="642675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9592733" y="1652951"/>
                <a:ext cx="197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733" y="1652951"/>
                <a:ext cx="197060" cy="369332"/>
              </a:xfrm>
              <a:prstGeom prst="rect">
                <a:avLst/>
              </a:prstGeom>
              <a:blipFill>
                <a:blip r:embed="rId43"/>
                <a:stretch>
                  <a:fillRect r="-9687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19092" y="5003284"/>
                <a:ext cx="320863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92" y="5003284"/>
                <a:ext cx="3208634" cy="5232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19093" y="5848048"/>
            <a:ext cx="330760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h_t = o_t * torch.tanh(c_t)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0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参数初始化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642" y="951288"/>
            <a:ext cx="9584308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def init_weights(self):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   stdv = 1.0 / math.sqrt(self.hidden_size)  #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   for weight in self.parameters():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       weight.data.uniform_(-stdv, stdv)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642" y="2729146"/>
            <a:ext cx="10479658" cy="331116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初始化程序说明：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参数初始化会对模型的学习能力产生很大影响。初始化的一般规则是使值接近零而不会太小。一个常见的初始化是从均值为 0 和方差为 1 / n 的正态分布中提取，其中n是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隐藏状态维度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，这意味着标准偏差为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 1 / sqrt(n)。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rgbClr val="202124"/>
              </a:solidFill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本程序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使用均匀分布而不是正态分布，但总体思路是相似的。根据神经元的数量确定最小/最大值，但避免使它们太小。如果最小值/最大值为 1 / n，则值会变得非常小，因此使用 1 / sqrt(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hidden_size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) 更合适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例如256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维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j-ea"/>
                <a:ea typeface="+mj-ea"/>
              </a:rPr>
              <a:t>：1 / 256 = 0.0039，而 1 / sqrt(256) = 0.0625。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92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/>
              <p:cNvSpPr txBox="1"/>
              <p:nvPr/>
            </p:nvSpPr>
            <p:spPr>
              <a:xfrm>
                <a:off x="2136893" y="4941289"/>
                <a:ext cx="3950184" cy="1955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输入门：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遗忘门：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输出门：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6" name="文本框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93" y="4941289"/>
                <a:ext cx="3950184" cy="1955856"/>
              </a:xfrm>
              <a:prstGeom prst="rect">
                <a:avLst/>
              </a:prstGeom>
              <a:blipFill>
                <a:blip r:embed="rId3"/>
                <a:stretch>
                  <a:fillRect l="-1389" r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文本框 197"/>
              <p:cNvSpPr txBox="1"/>
              <p:nvPr/>
            </p:nvSpPr>
            <p:spPr>
              <a:xfrm>
                <a:off x="6613766" y="4985330"/>
                <a:ext cx="4536242" cy="1338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中间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结果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细胞状态：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隐藏状态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8" name="文本框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766" y="4985330"/>
                <a:ext cx="4536242" cy="1338828"/>
              </a:xfrm>
              <a:prstGeom prst="rect">
                <a:avLst/>
              </a:prstGeom>
              <a:blipFill>
                <a:blip r:embed="rId4"/>
                <a:stretch>
                  <a:fillRect l="-1210" b="-1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13</a:t>
            </a:fld>
            <a:r>
              <a:rPr lang="zh-CN" altLang="en-US" dirty="0"/>
              <a:t>页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长短期记忆神经网络：</a:t>
            </a:r>
            <a:r>
              <a:rPr lang="en-US" altLang="zh-CN" dirty="0"/>
              <a:t>LSTM</a:t>
            </a:r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3289039" y="1603434"/>
            <a:ext cx="5675699" cy="274375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395397" y="1746183"/>
                <a:ext cx="796465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397" y="1746183"/>
                <a:ext cx="7964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395397" y="3784457"/>
                <a:ext cx="796465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397" y="3784457"/>
                <a:ext cx="796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9087993" y="1732982"/>
                <a:ext cx="796465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993" y="1732982"/>
                <a:ext cx="7964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9136864" y="3782596"/>
                <a:ext cx="796465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864" y="3782596"/>
                <a:ext cx="7964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4747677" y="2865470"/>
                <a:ext cx="7964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77" y="2865470"/>
                <a:ext cx="7964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776549" y="2865470"/>
                <a:ext cx="796465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49" y="2865470"/>
                <a:ext cx="7964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6805421" y="2865470"/>
                <a:ext cx="7964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421" y="2865470"/>
                <a:ext cx="7964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3116314" y="4539765"/>
                <a:ext cx="796465" cy="36933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314" y="4539765"/>
                <a:ext cx="79646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>
            <a:stCxn id="80" idx="0"/>
            <a:endCxn id="79" idx="0"/>
          </p:cNvCxnSpPr>
          <p:nvPr/>
        </p:nvCxnSpPr>
        <p:spPr>
          <a:xfrm flipV="1">
            <a:off x="4117038" y="2026141"/>
            <a:ext cx="0" cy="8393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5693044" y="2026140"/>
            <a:ext cx="0" cy="3525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0"/>
          </p:cNvCxnSpPr>
          <p:nvPr/>
        </p:nvCxnSpPr>
        <p:spPr>
          <a:xfrm flipV="1">
            <a:off x="5145910" y="2558312"/>
            <a:ext cx="468684" cy="3071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9" idx="0"/>
          </p:cNvCxnSpPr>
          <p:nvPr/>
        </p:nvCxnSpPr>
        <p:spPr>
          <a:xfrm flipH="1" flipV="1">
            <a:off x="5771496" y="2558312"/>
            <a:ext cx="403286" cy="3071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3"/>
          </p:cNvCxnSpPr>
          <p:nvPr/>
        </p:nvCxnSpPr>
        <p:spPr>
          <a:xfrm>
            <a:off x="7601886" y="3050136"/>
            <a:ext cx="533616" cy="324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785949" y="4518423"/>
            <a:ext cx="891024" cy="244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向量元素乘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7035899" y="4525631"/>
            <a:ext cx="603597" cy="244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向量和</a:t>
            </a:r>
          </a:p>
        </p:txBody>
      </p:sp>
      <p:cxnSp>
        <p:nvCxnSpPr>
          <p:cNvPr id="69" name="直接箭头连接符 68"/>
          <p:cNvCxnSpPr>
            <a:stCxn id="99" idx="0"/>
            <a:endCxn id="58" idx="2"/>
          </p:cNvCxnSpPr>
          <p:nvPr/>
        </p:nvCxnSpPr>
        <p:spPr>
          <a:xfrm flipV="1">
            <a:off x="5145909" y="3234802"/>
            <a:ext cx="1" cy="2144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8679662" y="1225667"/>
            <a:ext cx="3274" cy="2731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8282940" y="836817"/>
                <a:ext cx="796465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940" y="836817"/>
                <a:ext cx="79646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接箭头连接符 72"/>
          <p:cNvCxnSpPr>
            <a:stCxn id="98" idx="0"/>
            <a:endCxn id="59" idx="2"/>
          </p:cNvCxnSpPr>
          <p:nvPr/>
        </p:nvCxnSpPr>
        <p:spPr>
          <a:xfrm flipV="1">
            <a:off x="6174782" y="3234802"/>
            <a:ext cx="0" cy="20721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100" idx="0"/>
            <a:endCxn id="60" idx="2"/>
          </p:cNvCxnSpPr>
          <p:nvPr/>
        </p:nvCxnSpPr>
        <p:spPr>
          <a:xfrm flipV="1">
            <a:off x="7203653" y="3234802"/>
            <a:ext cx="1" cy="20432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5147492" y="3710715"/>
            <a:ext cx="1" cy="2926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H="1" flipV="1">
            <a:off x="6172707" y="3710716"/>
            <a:ext cx="2075" cy="2681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7197919" y="3699781"/>
            <a:ext cx="1" cy="2926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流程图: 接点 77"/>
          <p:cNvSpPr>
            <a:spLocks noChangeAspect="1"/>
          </p:cNvSpPr>
          <p:nvPr/>
        </p:nvSpPr>
        <p:spPr>
          <a:xfrm rot="10800000">
            <a:off x="5607028" y="4521004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9" name="流程图: 接点 78"/>
          <p:cNvSpPr/>
          <p:nvPr/>
        </p:nvSpPr>
        <p:spPr>
          <a:xfrm rot="10800000">
            <a:off x="4006093" y="1815650"/>
            <a:ext cx="221891" cy="21049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⊙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3718805" y="2865470"/>
                <a:ext cx="7964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5" y="2865470"/>
                <a:ext cx="796465" cy="369332"/>
              </a:xfrm>
              <a:prstGeom prst="rect">
                <a:avLst/>
              </a:prstGeom>
              <a:blipFill>
                <a:blip r:embed="rId14"/>
                <a:stretch>
                  <a:fillRect b="-12698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/>
          <p:cNvCxnSpPr/>
          <p:nvPr/>
        </p:nvCxnSpPr>
        <p:spPr>
          <a:xfrm flipV="1">
            <a:off x="4119658" y="3234802"/>
            <a:ext cx="1" cy="21647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/>
              <p:cNvSpPr/>
              <p:nvPr/>
            </p:nvSpPr>
            <p:spPr>
              <a:xfrm>
                <a:off x="3856037" y="3451274"/>
                <a:ext cx="522000" cy="262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矩形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037" y="3451274"/>
                <a:ext cx="522000" cy="262800"/>
              </a:xfrm>
              <a:prstGeom prst="rect">
                <a:avLst/>
              </a:prstGeom>
              <a:blipFill>
                <a:blip r:embed="rId15"/>
                <a:stretch>
                  <a:fillRect b="-14583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接连接符 82"/>
          <p:cNvCxnSpPr/>
          <p:nvPr/>
        </p:nvCxnSpPr>
        <p:spPr>
          <a:xfrm>
            <a:off x="3191861" y="3994363"/>
            <a:ext cx="322685" cy="255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3503659" y="3973262"/>
            <a:ext cx="1" cy="6426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4119658" y="3706336"/>
            <a:ext cx="1" cy="2926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4" idx="3"/>
            <a:endCxn id="56" idx="1"/>
          </p:cNvCxnSpPr>
          <p:nvPr/>
        </p:nvCxnSpPr>
        <p:spPr>
          <a:xfrm flipV="1">
            <a:off x="3191862" y="1917648"/>
            <a:ext cx="5896131" cy="1320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流程图: 接点 91"/>
          <p:cNvSpPr>
            <a:spLocks noChangeAspect="1"/>
          </p:cNvSpPr>
          <p:nvPr/>
        </p:nvSpPr>
        <p:spPr>
          <a:xfrm rot="10800000">
            <a:off x="5577356" y="1805470"/>
            <a:ext cx="223200" cy="223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5600" rtlCol="0" anchor="ctr"/>
          <a:lstStyle/>
          <a:p>
            <a:pPr algn="ctr">
              <a:spcBef>
                <a:spcPts val="15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3" name="流程图: 接点 92"/>
          <p:cNvSpPr>
            <a:spLocks noChangeAspect="1"/>
          </p:cNvSpPr>
          <p:nvPr/>
        </p:nvSpPr>
        <p:spPr>
          <a:xfrm rot="10800000">
            <a:off x="6855895" y="4546578"/>
            <a:ext cx="221891" cy="223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5600" rtlCol="0" anchor="ctr"/>
          <a:lstStyle/>
          <a:p>
            <a:pPr algn="ctr">
              <a:spcBef>
                <a:spcPts val="15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/>
          <p:cNvCxnSpPr>
            <a:stCxn id="78" idx="4"/>
            <a:endCxn id="78" idx="4"/>
          </p:cNvCxnSpPr>
          <p:nvPr/>
        </p:nvCxnSpPr>
        <p:spPr>
          <a:xfrm>
            <a:off x="5717973" y="4521004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流程图: 接点 94"/>
          <p:cNvSpPr>
            <a:spLocks noChangeAspect="1"/>
          </p:cNvSpPr>
          <p:nvPr/>
        </p:nvSpPr>
        <p:spPr>
          <a:xfrm rot="10800000">
            <a:off x="4006092" y="1806590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V="1">
            <a:off x="3498884" y="3978605"/>
            <a:ext cx="3715200" cy="1353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流程图: 接点 96"/>
          <p:cNvSpPr>
            <a:spLocks noChangeAspect="1"/>
          </p:cNvSpPr>
          <p:nvPr/>
        </p:nvSpPr>
        <p:spPr>
          <a:xfrm rot="10800000">
            <a:off x="5578011" y="2375380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/>
              <p:cNvSpPr/>
              <p:nvPr/>
            </p:nvSpPr>
            <p:spPr>
              <a:xfrm>
                <a:off x="5913006" y="3442012"/>
                <a:ext cx="523551" cy="262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矩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06" y="3442012"/>
                <a:ext cx="523551" cy="262931"/>
              </a:xfrm>
              <a:prstGeom prst="rect">
                <a:avLst/>
              </a:prstGeom>
              <a:blipFill>
                <a:blip r:embed="rId16"/>
                <a:stretch>
                  <a:fillRect l="-1099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/>
              <p:cNvSpPr/>
              <p:nvPr/>
            </p:nvSpPr>
            <p:spPr>
              <a:xfrm>
                <a:off x="4884909" y="3449294"/>
                <a:ext cx="522000" cy="262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矩形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9" y="3449294"/>
                <a:ext cx="522000" cy="262800"/>
              </a:xfrm>
              <a:prstGeom prst="rect">
                <a:avLst/>
              </a:prstGeom>
              <a:blipFill>
                <a:blip r:embed="rId17"/>
                <a:stretch>
                  <a:fillRect b="-14583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/>
              <p:cNvSpPr/>
              <p:nvPr/>
            </p:nvSpPr>
            <p:spPr>
              <a:xfrm>
                <a:off x="6942653" y="3439129"/>
                <a:ext cx="522000" cy="262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0" name="矩形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53" y="3439129"/>
                <a:ext cx="522000" cy="262800"/>
              </a:xfrm>
              <a:prstGeom prst="rect">
                <a:avLst/>
              </a:prstGeom>
              <a:blipFill>
                <a:blip r:embed="rId18"/>
                <a:stretch>
                  <a:fillRect b="-14583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肘形连接符 100"/>
          <p:cNvCxnSpPr/>
          <p:nvPr/>
        </p:nvCxnSpPr>
        <p:spPr>
          <a:xfrm rot="16200000" flipH="1">
            <a:off x="7658214" y="2505878"/>
            <a:ext cx="2049304" cy="8728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/>
              <p:cNvSpPr/>
              <p:nvPr/>
            </p:nvSpPr>
            <p:spPr>
              <a:xfrm>
                <a:off x="7997985" y="2350361"/>
                <a:ext cx="523551" cy="262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矩形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985" y="2350361"/>
                <a:ext cx="523551" cy="262931"/>
              </a:xfrm>
              <a:prstGeom prst="rect">
                <a:avLst/>
              </a:prstGeom>
              <a:blipFill>
                <a:blip r:embed="rId19"/>
                <a:stretch>
                  <a:fillRect l="-1099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流程图: 接点 102"/>
          <p:cNvSpPr>
            <a:spLocks noChangeAspect="1"/>
          </p:cNvSpPr>
          <p:nvPr/>
        </p:nvSpPr>
        <p:spPr>
          <a:xfrm rot="10800000">
            <a:off x="8141519" y="2942454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>
            <a:endCxn id="103" idx="4"/>
          </p:cNvCxnSpPr>
          <p:nvPr/>
        </p:nvCxnSpPr>
        <p:spPr>
          <a:xfrm>
            <a:off x="8246445" y="2613292"/>
            <a:ext cx="6019" cy="329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37063D4-005D-49D8-85AA-F9F496A88D01}"/>
              </a:ext>
            </a:extLst>
          </p:cNvPr>
          <p:cNvSpPr/>
          <p:nvPr/>
        </p:nvSpPr>
        <p:spPr>
          <a:xfrm>
            <a:off x="9710057" y="500743"/>
            <a:ext cx="2128157" cy="6640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重要内容</a:t>
            </a:r>
          </a:p>
        </p:txBody>
      </p:sp>
    </p:spTree>
    <p:extLst>
      <p:ext uri="{BB962C8B-B14F-4D97-AF65-F5344CB8AC3E}">
        <p14:creationId xmlns:p14="http://schemas.microsoft.com/office/powerpoint/2010/main" val="134155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r>
              <a:rPr lang="zh-CN" altLang="en-US" dirty="0"/>
              <a:t>构建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84646"/>
            <a:ext cx="12192000" cy="54476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init_states=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bs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seq_sz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= x.size()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hidden_seq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初始话隐藏状态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以及记忆状态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init_states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is 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h_t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c_t = (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torch.zeros(bs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.hidden_size).to(x.device)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torch.zeros(bs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.hidden_size).to(x.device)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h_t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c_t = init_states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(seq_sz):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将序列依次放入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LSTM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单元中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 = x[: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为矩阵运算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i_t = torch.sigmoid(x_t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.W_i + h_t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.U_i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.b_i)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输入门，调整输入的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x_t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h_t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比例  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 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 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f_t = torch.sigmoid(x_t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.W_f + h_t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.U_f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.b_f)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遗忘门，以往上一次的 𝑓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 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 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g_t = torch.tanh(x_t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.W_c + h_t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.U_c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.b_c)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补给记忆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中间结果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c ̃_t = tanh(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 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 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o_t = torch.sigmoid(x_t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.W_o + h_t @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.U_o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.b_o)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输出门，用于生成输出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c_t = f_t * c_t + i_t * g_t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计算下一个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cell state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记忆状态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c_t+1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⊙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⊙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 ̃_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\\ c ̃_t = tanh(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 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 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h_t = o_t * torch.tanh(c_t)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计算下一个隐藏状态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h_t+1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𝑜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⊙tanh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hidden_seq.append(h_t.unsqueeze(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一直以来的隐藏状态记录到列表中， 添加一个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dim=1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的向量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[batch_size, 1, hidden_dim]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unsqueeze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（）函数对数据维度进行扩充，给指定位置加上维数为一的维度，比如原本有个两行两列的数据【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】，在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的位置加了一维就变成一行两列【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】。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hidden_seq = torch.cat(hidden_seq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连接为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tensor  concate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torch.cat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函数： 在给定维度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dim=1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上对输入的张量序列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seq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进行连接操作。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hidden_dim   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h_t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（序列维度一般都设为第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个），每个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h_t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的维度是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hidden_size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hidden_seq = hidden_seq.transpose(0, 1).contiguous()        # contiguous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使矩阵连续存放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hidden_seq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输出隐藏状态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[batch_size, seq_len, hidden_dim]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26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LSTM</a:t>
            </a:r>
            <a:r>
              <a:rPr lang="zh-CN" altLang="en-US" dirty="0"/>
              <a:t>分类器程序设计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文本数据处理</a:t>
            </a:r>
            <a:r>
              <a:rPr lang="en-US" altLang="zh-CN" dirty="0"/>
              <a:t>: </a:t>
            </a:r>
            <a:r>
              <a:rPr lang="zh-CN" altLang="en-US" dirty="0"/>
              <a:t>考虑（</a:t>
            </a:r>
            <a:r>
              <a:rPr lang="en-US" altLang="zh-CN" dirty="0"/>
              <a:t>1</a:t>
            </a:r>
            <a:r>
              <a:rPr lang="zh-CN" altLang="en-US" dirty="0"/>
              <a:t>）文档集合</a:t>
            </a:r>
            <a:r>
              <a:rPr lang="en-US" altLang="zh-CN" dirty="0"/>
              <a:t>→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）单篇文档</a:t>
            </a:r>
            <a:r>
              <a:rPr lang="en-US" altLang="zh-CN" dirty="0"/>
              <a:t>→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）单段落</a:t>
            </a:r>
            <a:r>
              <a:rPr lang="en-US" altLang="zh-CN" dirty="0"/>
              <a:t>→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）单句子</a:t>
            </a:r>
            <a:r>
              <a:rPr lang="en-US" altLang="zh-CN" dirty="0"/>
              <a:t>→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）单短语</a:t>
            </a:r>
            <a:r>
              <a:rPr lang="en-US" altLang="zh-CN" dirty="0"/>
              <a:t>→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）单词</a:t>
            </a:r>
            <a:r>
              <a:rPr lang="en-US" altLang="zh-CN" dirty="0"/>
              <a:t>→</a:t>
            </a:r>
            <a:r>
              <a:rPr lang="zh-CN" altLang="en-US" dirty="0"/>
              <a:t> （</a:t>
            </a:r>
            <a:r>
              <a:rPr lang="en-US" altLang="zh-CN" dirty="0"/>
              <a:t>7</a:t>
            </a:r>
            <a:r>
              <a:rPr lang="zh-CN" altLang="en-US" dirty="0"/>
              <a:t>）子词</a:t>
            </a:r>
            <a:r>
              <a:rPr lang="en-US" altLang="zh-CN" dirty="0"/>
              <a:t>→</a:t>
            </a:r>
            <a:r>
              <a:rPr lang="zh-CN" altLang="en-US" dirty="0"/>
              <a:t> （</a:t>
            </a:r>
            <a:r>
              <a:rPr lang="en-US" altLang="zh-CN" dirty="0"/>
              <a:t>8</a:t>
            </a:r>
            <a:r>
              <a:rPr lang="zh-CN" altLang="en-US" dirty="0"/>
              <a:t>）字符</a:t>
            </a:r>
          </a:p>
          <a:p>
            <a:pPr lvl="1"/>
            <a:r>
              <a:rPr lang="zh-CN" altLang="en-US" dirty="0"/>
              <a:t>每句分词（</a:t>
            </a:r>
            <a:r>
              <a:rPr lang="en-US" altLang="zh-CN" dirty="0"/>
              <a:t>tokenize</a:t>
            </a:r>
            <a:r>
              <a:rPr lang="zh-CN" altLang="en-US" dirty="0"/>
              <a:t>）：每个新出现的单词都存入字典中，字典应便于检索，对每个不同的单词进行编号</a:t>
            </a:r>
            <a:r>
              <a:rPr lang="en-US" altLang="zh-CN" dirty="0"/>
              <a:t>,</a:t>
            </a:r>
            <a:r>
              <a:rPr lang="zh-CN" altLang="en-US" dirty="0"/>
              <a:t>用数字代替单词</a:t>
            </a:r>
            <a:endParaRPr lang="en-US" altLang="zh-CN" dirty="0"/>
          </a:p>
          <a:p>
            <a:pPr lvl="1"/>
            <a:r>
              <a:rPr lang="zh-CN" altLang="en-US" dirty="0"/>
              <a:t>词嵌入</a:t>
            </a:r>
            <a:r>
              <a:rPr lang="en-US" altLang="zh-CN" dirty="0"/>
              <a:t>(embedding)</a:t>
            </a:r>
            <a:r>
              <a:rPr lang="zh-CN" altLang="en-US" dirty="0"/>
              <a:t>：这是一个编码的过程，后续详细展开</a:t>
            </a:r>
            <a:endParaRPr lang="en-US" altLang="zh-CN" dirty="0"/>
          </a:p>
          <a:p>
            <a:pPr lvl="1"/>
            <a:r>
              <a:rPr lang="zh-CN" altLang="en-US" dirty="0"/>
              <a:t>完成准备工作：词嵌入后的向量作为输入，以便用</a:t>
            </a:r>
            <a:r>
              <a:rPr lang="en-US" altLang="zh-CN" dirty="0"/>
              <a:t>LSTM</a:t>
            </a:r>
            <a:r>
              <a:rPr lang="zh-CN" altLang="en-US" dirty="0"/>
              <a:t>模型作分类</a:t>
            </a:r>
            <a:endParaRPr lang="en-US" altLang="zh-CN" dirty="0"/>
          </a:p>
          <a:p>
            <a:r>
              <a:rPr lang="en-US" altLang="zh-CN" dirty="0"/>
              <a:t>LSTM</a:t>
            </a:r>
            <a:r>
              <a:rPr lang="zh-CN" altLang="en-US" dirty="0"/>
              <a:t>模型构建、运行和评估</a:t>
            </a:r>
            <a:endParaRPr lang="en-US" altLang="zh-CN" dirty="0"/>
          </a:p>
          <a:p>
            <a:pPr lvl="1"/>
            <a:r>
              <a:rPr lang="zh-CN" altLang="en-US" dirty="0"/>
              <a:t>构建：根据</a:t>
            </a:r>
            <a:r>
              <a:rPr lang="en-US" altLang="zh-CN" dirty="0"/>
              <a:t>LSTM</a:t>
            </a:r>
            <a:r>
              <a:rPr lang="zh-CN" altLang="en-US" dirty="0"/>
              <a:t>结构定义参数，计算规则，用训练集进行参数学习</a:t>
            </a:r>
            <a:endParaRPr lang="en-US" altLang="zh-CN" dirty="0"/>
          </a:p>
          <a:p>
            <a:pPr lvl="1"/>
            <a:r>
              <a:rPr lang="zh-CN" altLang="en-US" dirty="0"/>
              <a:t>运行：输入测试集数据，输出结果</a:t>
            </a:r>
            <a:endParaRPr lang="en-US" altLang="zh-CN" dirty="0"/>
          </a:p>
          <a:p>
            <a:pPr lvl="1"/>
            <a:r>
              <a:rPr lang="zh-CN" altLang="en-US" dirty="0"/>
              <a:t>评估：性能评估，画图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72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程序逻辑框图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81050" y="1030900"/>
            <a:ext cx="10515600" cy="4892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分五个部分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489918" y="1691829"/>
            <a:ext cx="9309521" cy="3317914"/>
            <a:chOff x="444194" y="1385408"/>
            <a:chExt cx="9309521" cy="3317914"/>
          </a:xfrm>
        </p:grpSpPr>
        <p:sp>
          <p:nvSpPr>
            <p:cNvPr id="6" name="矩形 5"/>
            <p:cNvSpPr/>
            <p:nvPr/>
          </p:nvSpPr>
          <p:spPr>
            <a:xfrm>
              <a:off x="1580744" y="3161211"/>
              <a:ext cx="1305333" cy="15421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语句</a:t>
              </a:r>
              <a:endParaRPr lang="en-US" altLang="zh-CN" dirty="0"/>
            </a:p>
            <a:p>
              <a:pPr algn="ctr"/>
              <a:r>
                <a:rPr lang="zh-CN" altLang="en-US" dirty="0"/>
                <a:t>分词</a:t>
              </a:r>
              <a:endParaRPr lang="en-US" altLang="zh-CN" dirty="0"/>
            </a:p>
            <a:p>
              <a:pPr algn="ctr"/>
              <a:r>
                <a:rPr lang="zh-CN" altLang="en-US" dirty="0"/>
                <a:t>处理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345349" y="1385408"/>
              <a:ext cx="1304048" cy="1342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LSTM</a:t>
              </a:r>
            </a:p>
            <a:p>
              <a:pPr algn="ctr"/>
              <a:r>
                <a:rPr lang="zh-CN" altLang="en-US" dirty="0"/>
                <a:t>参数</a:t>
              </a:r>
              <a:endParaRPr lang="en-US" altLang="zh-CN" dirty="0"/>
            </a:p>
            <a:p>
              <a:pPr algn="ctr"/>
              <a:r>
                <a:rPr lang="zh-CN" altLang="en-US" dirty="0"/>
                <a:t>初始化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344064" y="3161211"/>
              <a:ext cx="1305333" cy="15421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训练</a:t>
              </a:r>
              <a:endParaRPr lang="en-US" altLang="zh-CN" dirty="0"/>
            </a:p>
            <a:p>
              <a:pPr algn="ctr"/>
              <a:r>
                <a:rPr lang="en-US" altLang="zh-CN" dirty="0"/>
                <a:t>LSTM</a:t>
              </a:r>
            </a:p>
            <a:p>
              <a:pPr algn="ctr"/>
              <a:r>
                <a:rPr lang="zh-CN" altLang="en-US" dirty="0"/>
                <a:t>模型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225724" y="3161211"/>
              <a:ext cx="1305333" cy="15421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线性分类器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462404" y="3161211"/>
              <a:ext cx="1305333" cy="1542111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词嵌入</a:t>
              </a:r>
              <a:endParaRPr lang="en-US" altLang="zh-CN" dirty="0"/>
            </a:p>
            <a:p>
              <a:pPr algn="ctr"/>
              <a:r>
                <a:rPr lang="zh-CN" altLang="en-US" dirty="0"/>
                <a:t>处理</a:t>
              </a:r>
            </a:p>
          </p:txBody>
        </p:sp>
        <p:cxnSp>
          <p:nvCxnSpPr>
            <p:cNvPr id="12" name="直接箭头连接符 11"/>
            <p:cNvCxnSpPr>
              <a:stCxn id="6" idx="3"/>
              <a:endCxn id="10" idx="1"/>
            </p:cNvCxnSpPr>
            <p:nvPr/>
          </p:nvCxnSpPr>
          <p:spPr>
            <a:xfrm>
              <a:off x="2886077" y="3932267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4767737" y="3932267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49397" y="3931317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 flipH="1">
              <a:off x="5996731" y="2727825"/>
              <a:ext cx="642" cy="43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8531057" y="3934281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9107384" y="374665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分类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44194" y="371327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新闻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04417" y="3897941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8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文本中的分词处理（</a:t>
            </a:r>
            <a:r>
              <a:rPr lang="en-US" altLang="zh-CN" dirty="0"/>
              <a:t>tokenize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81050" y="1030900"/>
            <a:ext cx="10515600" cy="4892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各种方式</a:t>
            </a:r>
            <a:r>
              <a:rPr lang="en-US" altLang="zh-CN" dirty="0"/>
              <a:t>: word-level(</a:t>
            </a:r>
            <a:r>
              <a:rPr lang="zh-CN" altLang="en-US" dirty="0"/>
              <a:t>按单词切分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char-level(</a:t>
            </a:r>
            <a:r>
              <a:rPr lang="zh-CN" altLang="en-US" dirty="0"/>
              <a:t>太细，计算量大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subword</a:t>
            </a:r>
            <a:r>
              <a:rPr lang="en-US" altLang="zh-CN" dirty="0"/>
              <a:t>-level(</a:t>
            </a:r>
            <a:r>
              <a:rPr lang="zh-CN" altLang="en-US" dirty="0"/>
              <a:t>尽量不分解常用词，而是将不常用词分解为常用的子词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6000" y="2266428"/>
            <a:ext cx="11023600" cy="39857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tokenize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DATA_DIR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path = os.path.join(DATA_DIR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‘r’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tokens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words = line.split() + 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‘&lt;eos&gt;’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连成一句话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words line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每次读一行，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line.split()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按空格切分单词放到单词列表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‘&lt;eos&gt;’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end of string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tokens 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(words)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统计多少个单词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words: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.dictionary.add_word(word)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里的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都加入字典（上面定义的，按顺序的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Tokenize file content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‘r’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这里是否有必要再打开文件？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可以把文件指针重设为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 f.seek(0, 0)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ids = torch.LongTensor(tokens)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定义一个文件所有单词个数那么大的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tensor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words = line.split() + 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‘&lt;eos&gt;’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这里重复操作了，可以优化成边加字典的单词，边查出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idx,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tokenize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words: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ids[token]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.dictionary.word2idx[word]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token +=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把单词切分且标号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ids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文本中的词嵌入操作（</a:t>
            </a:r>
            <a:r>
              <a:rPr lang="en-US" altLang="zh-CN" dirty="0"/>
              <a:t>Word Embedding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284900"/>
            <a:ext cx="10515600" cy="48920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lt"/>
              </a:rPr>
              <a:t>词嵌入操作是从大型语料库学习中得到表达一个词的向量</a:t>
            </a:r>
            <a:endParaRPr lang="en-US" altLang="zh-CN" dirty="0">
              <a:latin typeface="+mj-lt"/>
            </a:endParaRPr>
          </a:p>
          <a:p>
            <a:pPr marL="0" indent="0">
              <a:buNone/>
            </a:pPr>
            <a:r>
              <a:rPr lang="zh-CN" altLang="en-US" dirty="0">
                <a:latin typeface="+mj-lt"/>
              </a:rPr>
              <a:t>（或通过预训练好的词嵌入模型产生词嵌入向量）</a:t>
            </a:r>
            <a:endParaRPr lang="en-US" altLang="zh-CN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每个单词通过词嵌入后表征为一个特征向量，特征向量中每个元素都是对该单词某一特征（例如性别、年龄、形状等）的量化描述，取值通常为</a:t>
            </a:r>
            <a:r>
              <a:rPr lang="en-US" altLang="zh-CN" dirty="0"/>
              <a:t>[-1,1]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根据特征向量的量化描述，可以清晰地知道不同单词之间的相似程度。例如，苹果和橘子都是水果，词性相近，它们词嵌入后的特征向量的内积会更大。而由于</a:t>
            </a:r>
            <a:r>
              <a:rPr lang="en-US" altLang="zh-CN" dirty="0"/>
              <a:t>one hot</a:t>
            </a:r>
            <a:r>
              <a:rPr lang="zh-CN" altLang="en-US" dirty="0"/>
              <a:t>编码的内积为零，无法度量二者的相似性。在</a:t>
            </a:r>
            <a:r>
              <a:rPr lang="en-US" altLang="zh-CN" dirty="0"/>
              <a:t>NLP</a:t>
            </a:r>
            <a:r>
              <a:rPr lang="zh-CN" altLang="en-US" dirty="0"/>
              <a:t>任务中，我们更希望能够掌握不同单词之间的语义相似性。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可以通过迁移学习，让词嵌入模型适应新的任务</a:t>
            </a:r>
            <a:endParaRPr lang="en-US" altLang="zh-CN" dirty="0"/>
          </a:p>
          <a:p>
            <a:pPr lvl="1"/>
            <a:r>
              <a:rPr lang="zh-CN" altLang="en-US" dirty="0"/>
              <a:t>可以从海量的词汇库中学习词嵌入模型，或者使用别人预训练好的词嵌入模型。</a:t>
            </a:r>
            <a:endParaRPr lang="en-US" altLang="zh-CN" dirty="0"/>
          </a:p>
          <a:p>
            <a:pPr lvl="1"/>
            <a:r>
              <a:rPr lang="zh-CN" altLang="en-US" sz="2400" dirty="0"/>
              <a:t>使用少量的训练样本，将词嵌入模型迁移到新任务中。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r>
              <a:rPr lang="zh-CN" altLang="en-US" dirty="0"/>
              <a:t>词嵌入模型还可以后续不断的调优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77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文本中的独热编码（</a:t>
            </a:r>
            <a:r>
              <a:rPr lang="en-US" altLang="zh-CN" dirty="0"/>
              <a:t>one-hot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284900"/>
            <a:ext cx="10515600" cy="4892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one-hot</a:t>
            </a:r>
            <a:r>
              <a:rPr lang="zh-CN" altLang="en-US" dirty="0"/>
              <a:t>编码</a:t>
            </a:r>
            <a:r>
              <a:rPr lang="en-US" altLang="zh-CN" dirty="0"/>
              <a:t>:</a:t>
            </a:r>
            <a:r>
              <a:rPr lang="zh-CN" altLang="en-US" dirty="0"/>
              <a:t>起源于用</a:t>
            </a:r>
            <a:r>
              <a:rPr lang="en-US" altLang="zh-CN" dirty="0"/>
              <a:t>N</a:t>
            </a:r>
            <a:r>
              <a:rPr lang="zh-CN" altLang="en-US" dirty="0"/>
              <a:t>位状态寄存器对</a:t>
            </a:r>
            <a:r>
              <a:rPr lang="en-US" altLang="zh-CN" dirty="0"/>
              <a:t>N</a:t>
            </a:r>
            <a:r>
              <a:rPr lang="zh-CN" altLang="en-US" dirty="0"/>
              <a:t>个状态编码</a:t>
            </a:r>
            <a:endParaRPr lang="en-US" altLang="zh-CN" dirty="0"/>
          </a:p>
          <a:p>
            <a:pPr marL="685800" lvl="1" indent="0">
              <a:buNone/>
            </a:pPr>
            <a:r>
              <a:rPr lang="zh-CN" altLang="en-US" dirty="0"/>
              <a:t>设词典总共有</a:t>
            </a:r>
            <a:r>
              <a:rPr lang="en-US" altLang="zh-CN" dirty="0"/>
              <a:t>n</a:t>
            </a:r>
            <a:r>
              <a:rPr lang="zh-CN" altLang="en-US" dirty="0"/>
              <a:t>个单词，假如某个单词在词典中的位置为</a:t>
            </a:r>
            <a:r>
              <a:rPr lang="en-US" altLang="zh-CN" dirty="0"/>
              <a:t>j</a:t>
            </a:r>
            <a:r>
              <a:rPr lang="zh-CN" altLang="en-US" dirty="0"/>
              <a:t>，则用一个</a:t>
            </a:r>
            <a:r>
              <a:rPr lang="en-US" altLang="zh-CN" dirty="0"/>
              <a:t>n</a:t>
            </a:r>
            <a:r>
              <a:rPr lang="zh-CN" altLang="en-US" dirty="0"/>
              <a:t>维列向量，第</a:t>
            </a:r>
            <a:r>
              <a:rPr lang="en-US" altLang="zh-CN" dirty="0"/>
              <a:t>j</a:t>
            </a:r>
            <a:r>
              <a:rPr lang="zh-CN" altLang="en-US" dirty="0"/>
              <a:t>维的元素为</a:t>
            </a:r>
            <a:r>
              <a:rPr lang="en-US" altLang="zh-CN" dirty="0"/>
              <a:t>1</a:t>
            </a:r>
            <a:r>
              <a:rPr lang="zh-CN" altLang="en-US" dirty="0"/>
              <a:t>，其余元素全都置</a:t>
            </a:r>
            <a:r>
              <a:rPr lang="en-US" altLang="zh-CN" dirty="0"/>
              <a:t>0</a:t>
            </a:r>
            <a:r>
              <a:rPr lang="zh-CN" altLang="en-US" dirty="0"/>
              <a:t>。这个思想就是</a:t>
            </a:r>
            <a:r>
              <a:rPr lang="en-US" altLang="zh-CN" dirty="0"/>
              <a:t>one-hot</a:t>
            </a:r>
            <a:r>
              <a:rPr lang="zh-CN" altLang="en-US" dirty="0"/>
              <a:t>编码，中文叫</a:t>
            </a:r>
            <a:r>
              <a:rPr lang="zh-CN" altLang="en-US" b="1" dirty="0"/>
              <a:t>独热</a:t>
            </a:r>
            <a:r>
              <a:rPr lang="zh-CN" altLang="en-US" dirty="0"/>
              <a:t>编码（浩瀚的</a:t>
            </a:r>
            <a:r>
              <a:rPr lang="en-US" altLang="zh-CN" dirty="0"/>
              <a:t>0</a:t>
            </a:r>
            <a:r>
              <a:rPr lang="zh-CN" altLang="en-US" dirty="0"/>
              <a:t>海中只有一个在</a:t>
            </a:r>
            <a:r>
              <a:rPr lang="en-US" altLang="zh-CN" dirty="0"/>
              <a:t>1</a:t>
            </a:r>
            <a:r>
              <a:rPr lang="zh-CN" altLang="en-US" dirty="0"/>
              <a:t>孤独地发热）。如</a:t>
            </a:r>
            <a:r>
              <a:rPr lang="en-US" altLang="zh-CN" dirty="0"/>
              <a:t>7</a:t>
            </a:r>
            <a:r>
              <a:rPr lang="zh-CN" altLang="en-US" dirty="0"/>
              <a:t>个单词的词典，其中第</a:t>
            </a:r>
            <a:r>
              <a:rPr lang="en-US" altLang="zh-CN" dirty="0"/>
              <a:t>3</a:t>
            </a:r>
            <a:r>
              <a:rPr lang="zh-CN" altLang="en-US" dirty="0"/>
              <a:t>个单词的编码为：</a:t>
            </a:r>
            <a:r>
              <a:rPr lang="en-US" altLang="zh-CN" dirty="0"/>
              <a:t>[0,0,1,0,0,0,0]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1</a:t>
            </a:r>
            <a:r>
              <a:rPr lang="zh-CN" altLang="en-US" dirty="0"/>
              <a:t>：涉及到的单词很多时，词典会变得超大，动辄上万维度</a:t>
            </a:r>
            <a:endParaRPr lang="en-US" altLang="zh-CN" dirty="0"/>
          </a:p>
          <a:p>
            <a:pPr marL="685800" lvl="1" indent="0">
              <a:buNone/>
            </a:pPr>
            <a:r>
              <a:rPr lang="zh-CN" altLang="en-US" dirty="0"/>
              <a:t>每个样本的特征向量也会变得极其稀疏（大部分维度的值为</a:t>
            </a:r>
            <a:r>
              <a:rPr lang="en-US" altLang="zh-CN" dirty="0"/>
              <a:t>0</a:t>
            </a:r>
            <a:r>
              <a:rPr lang="zh-CN" altLang="en-US" dirty="0"/>
              <a:t>），这么高的维数让很多机器学习模型比如神经网络面临灾难性后果。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2</a:t>
            </a:r>
            <a:r>
              <a:rPr lang="zh-CN" altLang="en-US" dirty="0"/>
              <a:t>：忽略了单词的语义！相似的词义可能编码距离很远，或者语义相同的单词编码也不同。比如“犬”和“狗” 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9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1"/>
            <a:ext cx="12192000" cy="286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rgbClr val="1C1C1C"/>
                </a:solidFill>
              </a:rPr>
              <a:t>    人工智能实践</a:t>
            </a:r>
            <a:r>
              <a:rPr lang="en-US" altLang="zh-CN" sz="5400" dirty="0">
                <a:solidFill>
                  <a:srgbClr val="1C1C1C"/>
                </a:solidFill>
              </a:rPr>
              <a:t>-</a:t>
            </a:r>
            <a:r>
              <a:rPr lang="zh-CN" altLang="en-US" sz="5400" dirty="0">
                <a:solidFill>
                  <a:srgbClr val="1C1C1C"/>
                </a:solidFill>
              </a:rPr>
              <a:t>深度学习板块</a:t>
            </a:r>
            <a:endParaRPr lang="en-US" altLang="zh-CN" sz="5400" dirty="0">
              <a:solidFill>
                <a:srgbClr val="1C1C1C"/>
              </a:solidFill>
            </a:endParaRPr>
          </a:p>
          <a:p>
            <a:pPr algn="ctr"/>
            <a:r>
              <a:rPr lang="zh-CN" altLang="en-US" sz="5400" dirty="0">
                <a:solidFill>
                  <a:srgbClr val="1C1C1C"/>
                </a:solidFill>
              </a:rPr>
              <a:t>程序</a:t>
            </a:r>
            <a:r>
              <a:rPr lang="en-US" altLang="zh-CN" sz="5400" dirty="0">
                <a:solidFill>
                  <a:srgbClr val="1C1C1C"/>
                </a:solidFill>
              </a:rPr>
              <a:t>s</a:t>
            </a:r>
            <a:r>
              <a:rPr lang="zh-CN" altLang="en-US" sz="5400" dirty="0">
                <a:solidFill>
                  <a:srgbClr val="1C1C1C"/>
                </a:solidFill>
              </a:rPr>
              <a:t> 卷积神经网络</a:t>
            </a:r>
            <a:r>
              <a:rPr lang="en-US" altLang="zh-CN" sz="5400" dirty="0">
                <a:solidFill>
                  <a:srgbClr val="1C1C1C"/>
                </a:solidFill>
              </a:rPr>
              <a:t>(</a:t>
            </a:r>
            <a:r>
              <a:rPr lang="zh-CN" altLang="en-US" sz="5400" dirty="0">
                <a:solidFill>
                  <a:srgbClr val="1C1C1C"/>
                </a:solidFill>
              </a:rPr>
              <a:t>复习</a:t>
            </a:r>
            <a:r>
              <a:rPr lang="en-US" altLang="zh-CN" sz="5400" dirty="0">
                <a:solidFill>
                  <a:srgbClr val="1C1C1C"/>
                </a:solidFill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4484" y="2812767"/>
            <a:ext cx="121475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 </a:t>
            </a:r>
            <a:r>
              <a:rPr lang="zh-CN" altLang="en-US" sz="2000" b="1" dirty="0"/>
              <a:t>任务：在</a:t>
            </a:r>
            <a:r>
              <a:rPr lang="en-US" altLang="zh-CN" sz="2000" b="1" dirty="0"/>
              <a:t>MNIST</a:t>
            </a:r>
            <a:r>
              <a:rPr lang="zh-CN" altLang="en-US" sz="2000" b="1" dirty="0"/>
              <a:t>数据集上做手写阿拉伯数字识别</a:t>
            </a:r>
            <a:endParaRPr lang="en-US" altLang="zh-CN" sz="2000" b="1" dirty="0"/>
          </a:p>
          <a:p>
            <a:pPr marL="977900" lvl="3" indent="-342900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/>
              <a:t>MNIST </a:t>
            </a:r>
            <a:r>
              <a:rPr lang="zh-CN" altLang="en-US" sz="2000" b="1" dirty="0"/>
              <a:t>：不同人手写的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到</a:t>
            </a:r>
            <a:r>
              <a:rPr lang="en-US" altLang="zh-CN" sz="2000" b="1" dirty="0"/>
              <a:t>9</a:t>
            </a:r>
            <a:r>
              <a:rPr lang="zh-CN" altLang="en-US" sz="2000" dirty="0"/>
              <a:t>图片，尺寸</a:t>
            </a:r>
            <a:r>
              <a:rPr lang="en-US" altLang="zh-CN" sz="2000" dirty="0"/>
              <a:t>28x28</a:t>
            </a:r>
            <a:r>
              <a:rPr lang="zh-CN" altLang="en-US" sz="2000" dirty="0"/>
              <a:t>，黑白</a:t>
            </a:r>
            <a:endParaRPr lang="en-US" altLang="zh-CN" sz="2000" dirty="0"/>
          </a:p>
          <a:p>
            <a:pPr marL="977900" lvl="3" indent="-342900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/>
              <a:t> 6</a:t>
            </a:r>
            <a:r>
              <a:rPr lang="zh-CN" altLang="en-US" sz="2000" dirty="0"/>
              <a:t>万张训练图片和</a:t>
            </a:r>
            <a:r>
              <a:rPr lang="en-US" altLang="zh-CN" sz="2000" dirty="0"/>
              <a:t>1</a:t>
            </a:r>
            <a:r>
              <a:rPr lang="zh-CN" altLang="en-US" sz="2000" dirty="0"/>
              <a:t>万张测试图片</a:t>
            </a:r>
            <a:endParaRPr lang="en-US" altLang="zh-CN" sz="2000" b="1" dirty="0"/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★编写</a:t>
            </a:r>
            <a:r>
              <a:rPr lang="zh-CN" altLang="en-US" sz="2400" b="1" dirty="0"/>
              <a:t>卷积神经网络的组成部分：卷积层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池化层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</a:pPr>
            <a:endParaRPr lang="en-US" altLang="zh-CN" sz="700" dirty="0"/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★连接</a:t>
            </a:r>
            <a:r>
              <a:rPr lang="zh-CN" altLang="en-US" sz="2400" b="1" dirty="0"/>
              <a:t>成卷积神经网络（前馈）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9819" y="6261821"/>
            <a:ext cx="3287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如何分类？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全连接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206" y="2905680"/>
            <a:ext cx="3045317" cy="3423781"/>
          </a:xfrm>
          <a:prstGeom prst="rect">
            <a:avLst/>
          </a:prstGeom>
        </p:spPr>
      </p:pic>
      <p:sp>
        <p:nvSpPr>
          <p:cNvPr id="63" name="Rectangle 2"/>
          <p:cNvSpPr>
            <a:spLocks noChangeArrowheads="1"/>
          </p:cNvSpPr>
          <p:nvPr/>
        </p:nvSpPr>
        <p:spPr bwMode="auto">
          <a:xfrm>
            <a:off x="874532" y="4534488"/>
            <a:ext cx="8098673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.conv1 = nn.Conv2d(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kernel_size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stride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padding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1600" dirty="0">
                <a:solidFill>
                  <a:srgbClr val="FF0000"/>
                </a:solidFill>
                <a:latin typeface="Arial Unicode MS"/>
                <a:ea typeface="JetBrains Mono"/>
              </a:rPr>
              <a:t>.pool1 = nn.MaxPool2d(</a:t>
            </a:r>
            <a:r>
              <a:rPr lang="zh-CN" altLang="zh-CN" sz="1600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6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600" dirty="0">
                <a:solidFill>
                  <a:srgbClr val="6897B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600" dirty="0">
                <a:solidFill>
                  <a:srgbClr val="A9B7C6"/>
                </a:solidFill>
                <a:latin typeface="Arial Unicode MS"/>
                <a:ea typeface="JetBrains Mono"/>
              </a:rPr>
              <a:t>) </a:t>
            </a:r>
            <a:endParaRPr lang="zh-CN" altLang="zh-CN" sz="4000" dirty="0">
              <a:latin typeface="Arial" panose="020B0604020202020204" pitchFamily="34" charset="0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5048654" y="3667719"/>
            <a:ext cx="392455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m_d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ata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_set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= datasets.MNIST(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root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="../data/",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…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874532" y="5539087"/>
            <a:ext cx="8098673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x):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FF0000"/>
                </a:solidFill>
                <a:latin typeface="Arial Unicode MS"/>
                <a:ea typeface="JetBrains Mono"/>
              </a:rPr>
              <a:t>x = self.pool1(F.relu(self.conv1(x)))  # torch.nn.relu()</a:t>
            </a:r>
            <a: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zh-CN" sz="1600" dirty="0">
                <a:solidFill>
                  <a:srgbClr val="FF0000"/>
                </a:solidFill>
                <a:latin typeface="Arial Unicode MS"/>
                <a:ea typeface="JetBrains Mono"/>
              </a:rPr>
              <a:t>ReLU</a:t>
            </a:r>
            <a:r>
              <a:rPr lang="zh-CN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添加到网络。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4" descr="灯泡灯丝简笔画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4" y="6309364"/>
            <a:ext cx="367736" cy="285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4727643" y="6305180"/>
            <a:ext cx="4245562" cy="487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self.fc1 = nn.Linear(64 * 7 * 7, 1024)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JetBrains Mono"/>
            </a:endParaRPr>
          </a:p>
          <a:p>
            <a:pPr eaLnBrk="0" fontAlgn="base" hangingPunct="0">
              <a:lnSpc>
                <a:spcPts val="19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FF0000"/>
                </a:solidFill>
                <a:latin typeface="Arial Unicode MS"/>
                <a:ea typeface="JetBrains Mono"/>
              </a:rPr>
              <a:t>x = F.relu(self.fc1(x))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3" grpId="0" animBg="1"/>
      <p:bldP spid="65" grpId="0" animBg="1"/>
      <p:bldP spid="66" grpId="0" animBg="1"/>
      <p:bldP spid="6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程序文件组织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200316"/>
            <a:ext cx="10858500" cy="495785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550" y="5162941"/>
            <a:ext cx="1207770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TRANSFORMER</a:t>
            </a:r>
            <a:r>
              <a:rPr lang="zh-CN" altLang="en-US" sz="6600" dirty="0"/>
              <a:t>程序</a:t>
            </a:r>
            <a:r>
              <a:rPr lang="en-US" altLang="zh-CN" sz="6600" dirty="0"/>
              <a:t>,</a:t>
            </a:r>
            <a:r>
              <a:rPr lang="zh-CN" altLang="en-US" sz="6600" dirty="0"/>
              <a:t>下次使用</a:t>
            </a:r>
          </a:p>
        </p:txBody>
      </p:sp>
    </p:spTree>
    <p:extLst>
      <p:ext uri="{BB962C8B-B14F-4D97-AF65-F5344CB8AC3E}">
        <p14:creationId xmlns:p14="http://schemas.microsoft.com/office/powerpoint/2010/main" val="15176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21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LSTM.py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876" y="873549"/>
            <a:ext cx="11916924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CC7832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dirty="0">
                <a:solidFill>
                  <a:srgbClr val="B200B2"/>
                </a:solidFill>
                <a:latin typeface="Arial Unicode MS"/>
                <a:ea typeface="JetBrains Mono"/>
              </a:rPr>
              <a:t>__init__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CN" altLang="zh-CN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input_sz</a:t>
            </a:r>
            <a:r>
              <a:rPr lang="zh-CN" altLang="zh-CN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hidden_sz):</a:t>
            </a:r>
            <a:b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dirty="0">
                <a:solidFill>
                  <a:srgbClr val="8888C6"/>
                </a:solidFill>
                <a:latin typeface="Arial Unicode MS"/>
                <a:ea typeface="JetBrains Mono"/>
              </a:rPr>
              <a:t>super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().</a:t>
            </a:r>
            <a:r>
              <a:rPr lang="zh-CN" altLang="zh-CN" dirty="0">
                <a:solidFill>
                  <a:srgbClr val="B200B2"/>
                </a:solidFill>
                <a:latin typeface="Arial Unicode MS"/>
                <a:ea typeface="JetBrains Mono"/>
              </a:rPr>
              <a:t>__init__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()</a:t>
            </a:r>
            <a:b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.input_size = input_sz</a:t>
            </a:r>
            <a:b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.hidden_size = hidden_sz</a:t>
            </a:r>
            <a:endParaRPr lang="zh-CN" altLang="zh-CN" sz="4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chemeClr val="bg1"/>
                </a:solidFill>
                <a:latin typeface="Arial Unicode MS"/>
                <a:ea typeface="JetBrains Mono"/>
              </a:rPr>
              <a:t>#</a:t>
            </a:r>
            <a:r>
              <a:rPr lang="en-US" altLang="zh-CN" dirty="0">
                <a:solidFill>
                  <a:schemeClr val="bg1"/>
                </a:solidFill>
                <a:latin typeface="Arial Unicode MS"/>
                <a:ea typeface="JetBrains Mono"/>
              </a:rPr>
              <a:t>...</a:t>
            </a:r>
            <a:r>
              <a:rPr lang="zh-CN" altLang="en-US" dirty="0">
                <a:solidFill>
                  <a:schemeClr val="bg1"/>
                </a:solidFill>
                <a:latin typeface="Arial Unicode MS"/>
                <a:ea typeface="JetBrains Mono"/>
                <a:hlinkClick r:id="rId3" action="ppaction://hlinksldjump"/>
              </a:rPr>
              <a:t>这里是</a:t>
            </a:r>
            <a:r>
              <a:rPr lang="en-US" altLang="zh-CN" dirty="0">
                <a:solidFill>
                  <a:schemeClr val="bg1"/>
                </a:solidFill>
                <a:latin typeface="Arial Unicode MS"/>
                <a:ea typeface="JetBrains Mono"/>
                <a:hlinkClick r:id="rId3" action="ppaction://hlinksldjump"/>
              </a:rPr>
              <a:t>LSTM</a:t>
            </a:r>
            <a:r>
              <a:rPr lang="zh-CN" altLang="en-US" dirty="0">
                <a:solidFill>
                  <a:schemeClr val="bg1"/>
                </a:solidFill>
                <a:latin typeface="Arial Unicode MS"/>
                <a:ea typeface="JetBrains Mono"/>
                <a:hlinkClick r:id="rId3" action="ppaction://hlinksldjump"/>
              </a:rPr>
              <a:t>参数部分</a:t>
            </a:r>
            <a:endParaRPr lang="en-US" altLang="zh-CN" dirty="0">
              <a:solidFill>
                <a:schemeClr val="bg1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en-US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   </a:t>
            </a:r>
            <a:r>
              <a:rPr lang="zh-CN" altLang="zh-CN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dirty="0">
                <a:solidFill>
                  <a:srgbClr val="A9B7C6"/>
                </a:solidFill>
                <a:latin typeface="Arial Unicode MS"/>
                <a:ea typeface="JetBrains Mono"/>
              </a:rPr>
              <a:t>.init_weights()</a:t>
            </a:r>
            <a:endParaRPr lang="zh-CN" altLang="zh-CN" sz="4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init_weights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stdv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1.0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 math.sqrt(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.hidden_size)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weight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.parameters():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weight.data.uniform_(-stdv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stdv)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这里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  <a:hlinkClick r:id="rId4" action="ppaction://hlinksldjump"/>
              </a:rPr>
              <a:t>uniform()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把数值范围限定在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  <a:hlinkClick r:id="rId4" action="ppaction://hlinksldjump"/>
              </a:rPr>
              <a:t>[-stdv, stdv]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  <a:t>均匀分布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hlinkClick r:id="rId4" action="ppaction://hlinksldjump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init_states=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hidden_seq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输出隐藏状态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[batch_size, seq_len, hidden_dim]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7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DataProcessing.py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791714"/>
            <a:ext cx="10850147" cy="5340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DataProcessing.py</a:t>
            </a:r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900" y="1308763"/>
            <a:ext cx="118999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Dictionary(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.word2idx = {}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#key</a:t>
            </a:r>
            <a:r>
              <a:rPr lang="zh-CN" altLang="zh-CN" dirty="0">
                <a:solidFill>
                  <a:schemeClr val="bg1"/>
                </a:solidFill>
                <a:latin typeface="Arial Unicode MS"/>
                <a:ea typeface="JetBrains Mono"/>
              </a:rPr>
              <a:t> --&gt;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字典是另一种可变容器模型，且可存储任意类型对象。字典的每个键值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key:value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用冒号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: 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---&gt; value,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通过单词给出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.idx2word = []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#idx --&gt; word,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跟上面的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word2idx = {} </a:t>
            </a:r>
            <a:r>
              <a:rPr lang="zh-CN" altLang="en-US" dirty="0">
                <a:solidFill>
                  <a:schemeClr val="bg1"/>
                </a:solidFill>
                <a:latin typeface="Arial Unicode MS"/>
                <a:ea typeface="JetBrains Mono"/>
              </a:rPr>
              <a:t>实际上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保存数组下标，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下标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900" y="2876076"/>
            <a:ext cx="1189990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add_word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 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.word2idx: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idx2word.append(word)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idx2word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，同时给数组下标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，以后可用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查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word2idx[word] = len(self.idx2word) - 1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lang="zh-CN" altLang="en-US" dirty="0">
                <a:solidFill>
                  <a:schemeClr val="bg1"/>
                </a:solidFill>
                <a:latin typeface="Arial Unicode MS"/>
                <a:ea typeface="JetBrains Mono"/>
              </a:rPr>
              <a:t>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下标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word2idx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.word2idx[word]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61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DataProcessing.py(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250" y="701729"/>
            <a:ext cx="11588750" cy="61247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Corpus(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 = Dictionary()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.data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.tokenize(DATA_DIR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 把句子转换为数字代表的token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tokenize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path = os.path.join(DATA_DIR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tokens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words = line.split() + 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'&lt;eos&gt;'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连成一句话words line每次读一行，line.split()按空格切分单词放到单词列表words。 '&lt;eos&gt;'是end of string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tokens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(words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#统计多少个单词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.dictionary.add_word(word)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#把words里的word都加入字典（上面定义的，按顺序的idx）</a:t>
            </a:r>
            <a:b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Tokenize file content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  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#这里是否有必要再打开文件？其实可以把文件指针重设为0 f.seek(0, 0)</a:t>
            </a:r>
            <a:b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ids = torch.LongTensor(tokens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#定义一个文件所有单词个数那么大的tensor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words = line.split() + 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'&lt;eos&gt;'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这里重复操作了，可以优化成边加字典的单词，边查出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tokenize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ids[token]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.dictionary.word2idx[word]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token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 真正的token,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ids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6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52688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01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给定各类新闻文本，将文本进行分类</a:t>
            </a:r>
            <a:endParaRPr lang="en-US" altLang="zh-CN" dirty="0"/>
          </a:p>
          <a:p>
            <a:pPr marL="6858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训练数据文件的目录文件：</a:t>
            </a:r>
            <a:r>
              <a:rPr lang="en-US" altLang="zh-CN" dirty="0"/>
              <a:t>LSTM_ code/data/train_txt.txt</a:t>
            </a:r>
          </a:p>
          <a:p>
            <a:pPr marL="685800" lvl="1" indent="0">
              <a:buNone/>
            </a:pPr>
            <a:r>
              <a:rPr lang="zh-CN" altLang="en-US" dirty="0"/>
              <a:t>所有训练数据文件路径：</a:t>
            </a:r>
            <a:r>
              <a:rPr lang="en-US" altLang="zh-CN" dirty="0"/>
              <a:t> LSTM_ code/data/</a:t>
            </a:r>
            <a:r>
              <a:rPr lang="en-US" altLang="zh-CN" dirty="0" err="1"/>
              <a:t>train_txt</a:t>
            </a:r>
            <a:r>
              <a:rPr lang="en-US" altLang="zh-CN" dirty="0"/>
              <a:t>/</a:t>
            </a:r>
          </a:p>
          <a:p>
            <a:pPr marL="6858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6858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测试数据文件的目录文件：</a:t>
            </a:r>
            <a:r>
              <a:rPr lang="en-US" altLang="zh-CN" dirty="0"/>
              <a:t>LSTM_ code/data/test_txt.txt</a:t>
            </a:r>
          </a:p>
          <a:p>
            <a:pPr marL="685800" lvl="1" indent="0">
              <a:buNone/>
            </a:pPr>
            <a:r>
              <a:rPr lang="zh-CN" altLang="en-US" dirty="0"/>
              <a:t>所有测试数据文件路径：</a:t>
            </a:r>
            <a:r>
              <a:rPr lang="en-US" altLang="zh-CN" dirty="0"/>
              <a:t> LSTM_ code/data/</a:t>
            </a:r>
            <a:r>
              <a:rPr lang="en-US" altLang="zh-CN" dirty="0" err="1"/>
              <a:t>test_txt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471" y="1877736"/>
            <a:ext cx="1441524" cy="4153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64517"/>
          <a:stretch/>
        </p:blipFill>
        <p:spPr>
          <a:xfrm>
            <a:off x="1957869" y="4131641"/>
            <a:ext cx="6204269" cy="15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+mn-ea"/>
              </a:rPr>
              <a:t>任务（续）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135C-8460-4F7B-97C2-1FF773FE217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类别：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38005" y="1776418"/>
            <a:ext cx="6172595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R8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，进行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新闻分类，类别如下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船，运输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金钱外汇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粮食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收购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贸易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赚钱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原油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利益，利息，利润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3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复习：</a:t>
            </a:r>
            <a:r>
              <a:rPr lang="en-US" altLang="zh-CN" dirty="0"/>
              <a:t>LSTM</a:t>
            </a:r>
            <a:r>
              <a:rPr lang="zh-CN" altLang="en-US" dirty="0"/>
              <a:t>神经元结构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142344" y="2116867"/>
            <a:ext cx="5675699" cy="2743754"/>
          </a:xfrm>
          <a:prstGeom prst="roundRect">
            <a:avLst/>
          </a:prstGeom>
          <a:solidFill>
            <a:schemeClr val="accent6">
              <a:lumMod val="20000"/>
              <a:lumOff val="80000"/>
              <a:alpha val="9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48702" y="2259616"/>
                <a:ext cx="796465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02" y="2259616"/>
                <a:ext cx="79646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248702" y="4297890"/>
                <a:ext cx="796465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702" y="4297890"/>
                <a:ext cx="796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941298" y="2246415"/>
                <a:ext cx="796465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98" y="2246415"/>
                <a:ext cx="7964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90169" y="4296029"/>
                <a:ext cx="796465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169" y="4296029"/>
                <a:ext cx="7964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600982" y="3378903"/>
                <a:ext cx="7964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982" y="3378903"/>
                <a:ext cx="796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629854" y="3378903"/>
                <a:ext cx="796465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54" y="3378903"/>
                <a:ext cx="7964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58726" y="3378903"/>
                <a:ext cx="7964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26" y="3378903"/>
                <a:ext cx="7964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969619" y="5053198"/>
                <a:ext cx="796465" cy="36933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619" y="5053198"/>
                <a:ext cx="7964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>
            <a:stCxn id="31" idx="0"/>
            <a:endCxn id="30" idx="0"/>
          </p:cNvCxnSpPr>
          <p:nvPr/>
        </p:nvCxnSpPr>
        <p:spPr>
          <a:xfrm flipV="1">
            <a:off x="3970343" y="2539574"/>
            <a:ext cx="0" cy="8393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546349" y="2539573"/>
            <a:ext cx="0" cy="35250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</p:cNvCxnSpPr>
          <p:nvPr/>
        </p:nvCxnSpPr>
        <p:spPr>
          <a:xfrm flipV="1">
            <a:off x="4999215" y="3071745"/>
            <a:ext cx="468684" cy="3071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0"/>
          </p:cNvCxnSpPr>
          <p:nvPr/>
        </p:nvCxnSpPr>
        <p:spPr>
          <a:xfrm flipH="1" flipV="1">
            <a:off x="5624801" y="3071745"/>
            <a:ext cx="403286" cy="3071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</p:cNvCxnSpPr>
          <p:nvPr/>
        </p:nvCxnSpPr>
        <p:spPr>
          <a:xfrm>
            <a:off x="7455191" y="3563569"/>
            <a:ext cx="533616" cy="324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39254" y="5031856"/>
            <a:ext cx="891024" cy="244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向量元素乘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889204" y="5039064"/>
            <a:ext cx="603597" cy="244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向量和</a:t>
            </a:r>
          </a:p>
        </p:txBody>
      </p:sp>
      <p:cxnSp>
        <p:nvCxnSpPr>
          <p:cNvPr id="21" name="直接箭头连接符 20"/>
          <p:cNvCxnSpPr>
            <a:stCxn id="45" idx="0"/>
            <a:endCxn id="10" idx="2"/>
          </p:cNvCxnSpPr>
          <p:nvPr/>
        </p:nvCxnSpPr>
        <p:spPr>
          <a:xfrm flipV="1">
            <a:off x="4999214" y="3748235"/>
            <a:ext cx="1" cy="2144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8532967" y="1739100"/>
            <a:ext cx="3274" cy="2731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8136245" y="1350250"/>
                <a:ext cx="796465" cy="369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245" y="1350250"/>
                <a:ext cx="7964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>
            <a:stCxn id="44" idx="0"/>
            <a:endCxn id="11" idx="2"/>
          </p:cNvCxnSpPr>
          <p:nvPr/>
        </p:nvCxnSpPr>
        <p:spPr>
          <a:xfrm flipV="1">
            <a:off x="6028087" y="3748235"/>
            <a:ext cx="0" cy="20721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6" idx="0"/>
            <a:endCxn id="12" idx="2"/>
          </p:cNvCxnSpPr>
          <p:nvPr/>
        </p:nvCxnSpPr>
        <p:spPr>
          <a:xfrm flipV="1">
            <a:off x="7056958" y="3748235"/>
            <a:ext cx="1" cy="20432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000797" y="4224148"/>
            <a:ext cx="1" cy="2926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6026012" y="4224149"/>
            <a:ext cx="2075" cy="2681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051224" y="4213214"/>
            <a:ext cx="1" cy="2926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流程图: 接点 28"/>
          <p:cNvSpPr>
            <a:spLocks noChangeAspect="1"/>
          </p:cNvSpPr>
          <p:nvPr/>
        </p:nvSpPr>
        <p:spPr>
          <a:xfrm rot="10800000">
            <a:off x="5460333" y="5034437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流程图: 接点 29"/>
          <p:cNvSpPr/>
          <p:nvPr/>
        </p:nvSpPr>
        <p:spPr>
          <a:xfrm rot="10800000">
            <a:off x="3859398" y="2329083"/>
            <a:ext cx="221891" cy="21049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⊙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3572110" y="3378903"/>
                <a:ext cx="7964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110" y="3378903"/>
                <a:ext cx="796465" cy="369332"/>
              </a:xfrm>
              <a:prstGeom prst="rect">
                <a:avLst/>
              </a:prstGeom>
              <a:blipFill>
                <a:blip r:embed="rId11"/>
                <a:stretch>
                  <a:fillRect b="-12698"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/>
          <p:nvPr/>
        </p:nvCxnSpPr>
        <p:spPr>
          <a:xfrm flipV="1">
            <a:off x="3972963" y="3748235"/>
            <a:ext cx="1" cy="21647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709342" y="3964707"/>
                <a:ext cx="522000" cy="262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342" y="3964707"/>
                <a:ext cx="522000" cy="262800"/>
              </a:xfrm>
              <a:prstGeom prst="rect">
                <a:avLst/>
              </a:prstGeom>
              <a:blipFill>
                <a:blip r:embed="rId12"/>
                <a:stretch>
                  <a:fillRect b="-14583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/>
          <p:cNvCxnSpPr/>
          <p:nvPr/>
        </p:nvCxnSpPr>
        <p:spPr>
          <a:xfrm>
            <a:off x="3045166" y="4507796"/>
            <a:ext cx="322685" cy="255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3356964" y="4486695"/>
            <a:ext cx="1" cy="6426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972963" y="4219769"/>
            <a:ext cx="1" cy="2926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8" idx="1"/>
          </p:cNvCxnSpPr>
          <p:nvPr/>
        </p:nvCxnSpPr>
        <p:spPr>
          <a:xfrm flipV="1">
            <a:off x="3045167" y="2431081"/>
            <a:ext cx="5896131" cy="1320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流程图: 接点 37"/>
          <p:cNvSpPr>
            <a:spLocks noChangeAspect="1"/>
          </p:cNvSpPr>
          <p:nvPr/>
        </p:nvSpPr>
        <p:spPr>
          <a:xfrm rot="10800000">
            <a:off x="5430661" y="2318903"/>
            <a:ext cx="223200" cy="223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5600" rtlCol="0" anchor="ctr"/>
          <a:lstStyle/>
          <a:p>
            <a:pPr algn="ctr">
              <a:spcBef>
                <a:spcPts val="15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流程图: 接点 38"/>
          <p:cNvSpPr>
            <a:spLocks noChangeAspect="1"/>
          </p:cNvSpPr>
          <p:nvPr/>
        </p:nvSpPr>
        <p:spPr>
          <a:xfrm rot="10800000">
            <a:off x="6709200" y="5060011"/>
            <a:ext cx="221891" cy="2232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5600" rtlCol="0" anchor="ctr"/>
          <a:lstStyle/>
          <a:p>
            <a:pPr algn="ctr">
              <a:spcBef>
                <a:spcPts val="15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+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>
            <a:stCxn id="29" idx="4"/>
            <a:endCxn id="29" idx="4"/>
          </p:cNvCxnSpPr>
          <p:nvPr/>
        </p:nvCxnSpPr>
        <p:spPr>
          <a:xfrm>
            <a:off x="5571278" y="5034437"/>
            <a:ext cx="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接点 40"/>
          <p:cNvSpPr>
            <a:spLocks noChangeAspect="1"/>
          </p:cNvSpPr>
          <p:nvPr/>
        </p:nvSpPr>
        <p:spPr>
          <a:xfrm rot="10800000">
            <a:off x="3859397" y="2320023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 flipV="1">
            <a:off x="3352189" y="4492038"/>
            <a:ext cx="3715200" cy="1353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流程图: 接点 42"/>
          <p:cNvSpPr>
            <a:spLocks noChangeAspect="1"/>
          </p:cNvSpPr>
          <p:nvPr/>
        </p:nvSpPr>
        <p:spPr>
          <a:xfrm rot="10800000">
            <a:off x="5431316" y="2888813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5766311" y="3955445"/>
                <a:ext cx="523551" cy="262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311" y="3955445"/>
                <a:ext cx="523551" cy="262931"/>
              </a:xfrm>
              <a:prstGeom prst="rect">
                <a:avLst/>
              </a:prstGeom>
              <a:blipFill>
                <a:blip r:embed="rId13"/>
                <a:stretch>
                  <a:fillRect l="-1099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738214" y="3962727"/>
                <a:ext cx="522000" cy="262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14" y="3962727"/>
                <a:ext cx="522000" cy="262800"/>
              </a:xfrm>
              <a:prstGeom prst="rect">
                <a:avLst/>
              </a:prstGeom>
              <a:blipFill>
                <a:blip r:embed="rId14"/>
                <a:stretch>
                  <a:fillRect b="-14583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6795958" y="3952562"/>
                <a:ext cx="522000" cy="262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58" y="3952562"/>
                <a:ext cx="522000" cy="262800"/>
              </a:xfrm>
              <a:prstGeom prst="rect">
                <a:avLst/>
              </a:prstGeom>
              <a:blipFill>
                <a:blip r:embed="rId15"/>
                <a:stretch>
                  <a:fillRect b="-14583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肘形连接符 46"/>
          <p:cNvCxnSpPr/>
          <p:nvPr/>
        </p:nvCxnSpPr>
        <p:spPr>
          <a:xfrm rot="16200000" flipH="1">
            <a:off x="7511519" y="3019311"/>
            <a:ext cx="2049304" cy="8728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7851290" y="2863794"/>
                <a:ext cx="523551" cy="262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290" y="2863794"/>
                <a:ext cx="523551" cy="262931"/>
              </a:xfrm>
              <a:prstGeom prst="rect">
                <a:avLst/>
              </a:prstGeom>
              <a:blipFill>
                <a:blip r:embed="rId16"/>
                <a:stretch>
                  <a:fillRect l="-1099"/>
                </a:stretch>
              </a:blip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流程图: 接点 48"/>
          <p:cNvSpPr>
            <a:spLocks noChangeAspect="1"/>
          </p:cNvSpPr>
          <p:nvPr/>
        </p:nvSpPr>
        <p:spPr>
          <a:xfrm rot="10800000">
            <a:off x="7994824" y="3455887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endCxn id="49" idx="4"/>
          </p:cNvCxnSpPr>
          <p:nvPr/>
        </p:nvCxnSpPr>
        <p:spPr>
          <a:xfrm>
            <a:off x="8099750" y="3126725"/>
            <a:ext cx="6019" cy="329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7335547" y="2389635"/>
                <a:ext cx="1606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47" y="2389635"/>
                <a:ext cx="1606164" cy="400110"/>
              </a:xfrm>
              <a:prstGeom prst="rect">
                <a:avLst/>
              </a:prstGeom>
              <a:blipFill>
                <a:blip r:embed="rId3"/>
                <a:stretch>
                  <a:fillRect l="-3788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左中括号 63"/>
          <p:cNvSpPr/>
          <p:nvPr/>
        </p:nvSpPr>
        <p:spPr>
          <a:xfrm>
            <a:off x="7993867" y="1817998"/>
            <a:ext cx="106007" cy="1441429"/>
          </a:xfrm>
          <a:prstGeom prst="leftBracket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/>
          <p:cNvSpPr/>
          <p:nvPr/>
        </p:nvSpPr>
        <p:spPr>
          <a:xfrm flipH="1">
            <a:off x="11618072" y="1817998"/>
            <a:ext cx="99872" cy="1441429"/>
          </a:xfrm>
          <a:prstGeom prst="leftBracket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曲线连接符 69"/>
          <p:cNvCxnSpPr>
            <a:stCxn id="137" idx="2"/>
            <a:endCxn id="71" idx="0"/>
          </p:cNvCxnSpPr>
          <p:nvPr/>
        </p:nvCxnSpPr>
        <p:spPr>
          <a:xfrm rot="5400000">
            <a:off x="6954701" y="3173837"/>
            <a:ext cx="342058" cy="16525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988888" y="3353128"/>
                <a:ext cx="2571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888" y="3353128"/>
                <a:ext cx="257157" cy="276999"/>
              </a:xfrm>
              <a:prstGeom prst="rect">
                <a:avLst/>
              </a:prstGeom>
              <a:blipFill>
                <a:blip r:embed="rId4"/>
                <a:stretch>
                  <a:fillRect l="-1395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/>
          <p:cNvGrpSpPr/>
          <p:nvPr/>
        </p:nvGrpSpPr>
        <p:grpSpPr>
          <a:xfrm>
            <a:off x="9572055" y="1526309"/>
            <a:ext cx="1471527" cy="2288484"/>
            <a:chOff x="8269824" y="1511426"/>
            <a:chExt cx="1471527" cy="2288484"/>
          </a:xfrm>
        </p:grpSpPr>
        <p:cxnSp>
          <p:nvCxnSpPr>
            <p:cNvPr id="67" name="曲线连接符 66"/>
            <p:cNvCxnSpPr>
              <a:stCxn id="60" idx="0"/>
              <a:endCxn id="72" idx="2"/>
            </p:cNvCxnSpPr>
            <p:nvPr/>
          </p:nvCxnSpPr>
          <p:spPr>
            <a:xfrm rot="16200000" flipV="1">
              <a:off x="9462414" y="1845675"/>
              <a:ext cx="203201" cy="88701"/>
            </a:xfrm>
            <a:prstGeom prst="curvedConnector3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线连接符 68"/>
            <p:cNvCxnSpPr>
              <a:stCxn id="61" idx="2"/>
              <a:endCxn id="74" idx="0"/>
            </p:cNvCxnSpPr>
            <p:nvPr/>
          </p:nvCxnSpPr>
          <p:spPr>
            <a:xfrm rot="16200000" flipH="1">
              <a:off x="8694614" y="3155720"/>
              <a:ext cx="407785" cy="141930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9297975" y="1511426"/>
                  <a:ext cx="4433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975" y="1511426"/>
                  <a:ext cx="44337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808" r="-8219"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8724884" y="3430578"/>
                  <a:ext cx="489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884" y="3430578"/>
                  <a:ext cx="48917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0" name="图片 59"/>
            <p:cNvPicPr>
              <a:picLocks noChangeAspect="1"/>
            </p:cNvPicPr>
            <p:nvPr/>
          </p:nvPicPr>
          <p:blipFill rotWithShape="1">
            <a:blip r:embed="rId7"/>
            <a:srcRect r="66" b="39782"/>
            <a:stretch/>
          </p:blipFill>
          <p:spPr>
            <a:xfrm>
              <a:off x="9509018" y="1991626"/>
              <a:ext cx="198692" cy="1035518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8"/>
            <a:srcRect r="39891"/>
            <a:stretch/>
          </p:blipFill>
          <p:spPr>
            <a:xfrm>
              <a:off x="8269824" y="1985576"/>
              <a:ext cx="1115434" cy="1037217"/>
            </a:xfrm>
            <a:prstGeom prst="rect">
              <a:avLst/>
            </a:prstGeom>
          </p:spPr>
        </p:pic>
      </p:grpSp>
      <p:sp>
        <p:nvSpPr>
          <p:cNvPr id="76" name="内容占位符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输入门 </a:t>
            </a:r>
            <a:r>
              <a:rPr lang="en-US" altLang="zh-CN" dirty="0"/>
              <a:t>Input Gate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6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144" name="流程图: 接点 143"/>
          <p:cNvSpPr>
            <a:spLocks noChangeAspect="1"/>
          </p:cNvSpPr>
          <p:nvPr/>
        </p:nvSpPr>
        <p:spPr>
          <a:xfrm rot="10800000">
            <a:off x="5115314" y="3159639"/>
            <a:ext cx="221891" cy="223200"/>
          </a:xfrm>
          <a:prstGeom prst="flowChartConnector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⊙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标题 3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LSTM-Long Short Term Memory</a:t>
                </a:r>
                <a:r>
                  <a:rPr lang="zh-CN" altLang="en-US" dirty="0"/>
                  <a:t>：输入门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标题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9"/>
                <a:stretch>
                  <a:fillRect l="-1797" t="-15652" b="-2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558223" y="1363036"/>
            <a:ext cx="5999052" cy="3550883"/>
            <a:chOff x="558223" y="1363036"/>
            <a:chExt cx="7537932" cy="3971540"/>
          </a:xfrm>
        </p:grpSpPr>
        <p:grpSp>
          <p:nvGrpSpPr>
            <p:cNvPr id="11" name="组合 10"/>
            <p:cNvGrpSpPr/>
            <p:nvPr/>
          </p:nvGrpSpPr>
          <p:grpSpPr>
            <a:xfrm>
              <a:off x="558223" y="1363036"/>
              <a:ext cx="7537932" cy="3971540"/>
              <a:chOff x="558223" y="1363036"/>
              <a:chExt cx="7537932" cy="3971540"/>
            </a:xfrm>
          </p:grpSpPr>
          <p:cxnSp>
            <p:nvCxnSpPr>
              <p:cNvPr id="145" name="肘形连接符 144"/>
              <p:cNvCxnSpPr/>
              <p:nvPr/>
            </p:nvCxnSpPr>
            <p:spPr>
              <a:xfrm rot="16200000" flipH="1">
                <a:off x="5829829" y="2943294"/>
                <a:ext cx="2049304" cy="872841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组合 76"/>
              <p:cNvGrpSpPr/>
              <p:nvPr/>
            </p:nvGrpSpPr>
            <p:grpSpPr>
              <a:xfrm>
                <a:off x="558223" y="1363036"/>
                <a:ext cx="7537932" cy="3971540"/>
                <a:chOff x="2331108" y="2039296"/>
                <a:chExt cx="7537932" cy="397154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矩形 78"/>
                    <p:cNvSpPr/>
                    <p:nvPr/>
                  </p:nvSpPr>
                  <p:spPr>
                    <a:xfrm>
                      <a:off x="2331108" y="2847922"/>
                      <a:ext cx="796465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9" name="矩形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08" y="2847922"/>
                      <a:ext cx="796465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矩形 79"/>
                    <p:cNvSpPr/>
                    <p:nvPr/>
                  </p:nvSpPr>
                  <p:spPr>
                    <a:xfrm>
                      <a:off x="2331108" y="4886196"/>
                      <a:ext cx="796465" cy="36933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0" name="矩形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1108" y="4886196"/>
                      <a:ext cx="796465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矩形 80"/>
                    <p:cNvSpPr/>
                    <p:nvPr/>
                  </p:nvSpPr>
                  <p:spPr>
                    <a:xfrm>
                      <a:off x="9023704" y="2834721"/>
                      <a:ext cx="796465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1" name="矩形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3704" y="2834721"/>
                      <a:ext cx="796465" cy="3693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矩形 81"/>
                    <p:cNvSpPr/>
                    <p:nvPr/>
                  </p:nvSpPr>
                  <p:spPr>
                    <a:xfrm>
                      <a:off x="9072575" y="4884335"/>
                      <a:ext cx="796465" cy="36933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2" name="矩形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2575" y="4884335"/>
                      <a:ext cx="796465" cy="3693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矩形 84"/>
                    <p:cNvSpPr/>
                    <p:nvPr/>
                  </p:nvSpPr>
                  <p:spPr>
                    <a:xfrm>
                      <a:off x="6741132" y="3967209"/>
                      <a:ext cx="796465" cy="36933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5" name="矩形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1132" y="3967209"/>
                      <a:ext cx="79646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矩形 85"/>
                    <p:cNvSpPr/>
                    <p:nvPr/>
                  </p:nvSpPr>
                  <p:spPr>
                    <a:xfrm>
                      <a:off x="3052025" y="5641504"/>
                      <a:ext cx="796465" cy="369332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6" name="矩形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025" y="5641504"/>
                      <a:ext cx="796465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直接箭头连接符 86"/>
                <p:cNvCxnSpPr>
                  <a:stCxn id="106" idx="0"/>
                  <a:endCxn id="105" idx="0"/>
                </p:cNvCxnSpPr>
                <p:nvPr/>
              </p:nvCxnSpPr>
              <p:spPr>
                <a:xfrm flipV="1">
                  <a:off x="4052749" y="3127880"/>
                  <a:ext cx="0" cy="83932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/>
                <p:cNvCxnSpPr/>
                <p:nvPr/>
              </p:nvCxnSpPr>
              <p:spPr>
                <a:xfrm flipV="1">
                  <a:off x="5628755" y="3127879"/>
                  <a:ext cx="0" cy="35250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箭头连接符 88"/>
                <p:cNvCxnSpPr>
                  <a:stCxn id="83" idx="0"/>
                </p:cNvCxnSpPr>
                <p:nvPr/>
              </p:nvCxnSpPr>
              <p:spPr>
                <a:xfrm flipV="1">
                  <a:off x="5081621" y="3660051"/>
                  <a:ext cx="468684" cy="30715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/>
                <p:cNvCxnSpPr>
                  <a:stCxn id="84" idx="0"/>
                </p:cNvCxnSpPr>
                <p:nvPr/>
              </p:nvCxnSpPr>
              <p:spPr>
                <a:xfrm flipH="1" flipV="1">
                  <a:off x="5707207" y="3660051"/>
                  <a:ext cx="403286" cy="307158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/>
                <p:cNvCxnSpPr>
                  <a:stCxn id="85" idx="3"/>
                </p:cNvCxnSpPr>
                <p:nvPr/>
              </p:nvCxnSpPr>
              <p:spPr>
                <a:xfrm>
                  <a:off x="7537597" y="4151875"/>
                  <a:ext cx="533616" cy="324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/>
                <p:cNvSpPr txBox="1"/>
                <p:nvPr/>
              </p:nvSpPr>
              <p:spPr>
                <a:xfrm>
                  <a:off x="5721660" y="5620162"/>
                  <a:ext cx="1253240" cy="3098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向量元素乘 </a:t>
                  </a:r>
                </a:p>
              </p:txBody>
            </p:sp>
            <p:sp>
              <p:nvSpPr>
                <p:cNvPr id="93" name="文本框 92"/>
                <p:cNvSpPr txBox="1"/>
                <p:nvPr/>
              </p:nvSpPr>
              <p:spPr>
                <a:xfrm>
                  <a:off x="7296494" y="5632809"/>
                  <a:ext cx="603597" cy="244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向量和</a:t>
                  </a:r>
                </a:p>
              </p:txBody>
            </p:sp>
            <p:cxnSp>
              <p:nvCxnSpPr>
                <p:cNvPr id="97" name="直接箭头连接符 96"/>
                <p:cNvCxnSpPr/>
                <p:nvPr/>
              </p:nvCxnSpPr>
              <p:spPr>
                <a:xfrm flipH="1" flipV="1">
                  <a:off x="8615373" y="2327406"/>
                  <a:ext cx="3274" cy="273102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矩形 97"/>
                    <p:cNvSpPr/>
                    <p:nvPr/>
                  </p:nvSpPr>
                  <p:spPr>
                    <a:xfrm>
                      <a:off x="8220415" y="2039296"/>
                      <a:ext cx="796465" cy="369332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98" name="矩形 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20415" y="2039296"/>
                      <a:ext cx="796465" cy="369332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直接箭头连接符 99"/>
                <p:cNvCxnSpPr>
                  <a:stCxn id="126" idx="0"/>
                  <a:endCxn id="85" idx="2"/>
                </p:cNvCxnSpPr>
                <p:nvPr/>
              </p:nvCxnSpPr>
              <p:spPr>
                <a:xfrm flipV="1">
                  <a:off x="7139364" y="4336541"/>
                  <a:ext cx="1" cy="2043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/>
                <p:cNvCxnSpPr/>
                <p:nvPr/>
              </p:nvCxnSpPr>
              <p:spPr>
                <a:xfrm flipV="1">
                  <a:off x="7133630" y="4801520"/>
                  <a:ext cx="1" cy="2926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流程图: 接点 103"/>
                <p:cNvSpPr>
                  <a:spLocks noChangeAspect="1"/>
                </p:cNvSpPr>
                <p:nvPr/>
              </p:nvSpPr>
              <p:spPr>
                <a:xfrm rot="10800000">
                  <a:off x="5542739" y="5622743"/>
                  <a:ext cx="221891" cy="223200"/>
                </a:xfrm>
                <a:prstGeom prst="flowChartConnector">
                  <a:avLst/>
                </a:prstGeom>
                <a:solidFill>
                  <a:srgbClr val="2E75B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54000" rtlCol="0" anchor="ctr" anchorCtr="1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⊙  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流程图: 接点 104"/>
                <p:cNvSpPr/>
                <p:nvPr/>
              </p:nvSpPr>
              <p:spPr>
                <a:xfrm rot="10800000">
                  <a:off x="3941804" y="2917389"/>
                  <a:ext cx="221891" cy="210491"/>
                </a:xfrm>
                <a:prstGeom prst="flowChartConnector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</a:rPr>
                    <a:t>⊙</a:t>
                  </a:r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矩形 105"/>
                    <p:cNvSpPr/>
                    <p:nvPr/>
                  </p:nvSpPr>
                  <p:spPr>
                    <a:xfrm>
                      <a:off x="3654516" y="3967209"/>
                      <a:ext cx="796465" cy="36933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6" name="矩形 1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4516" y="3967209"/>
                      <a:ext cx="796465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12903"/>
                      </a:stretch>
                    </a:blip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直接箭头连接符 106"/>
                <p:cNvCxnSpPr/>
                <p:nvPr/>
              </p:nvCxnSpPr>
              <p:spPr>
                <a:xfrm flipV="1">
                  <a:off x="4055369" y="4336541"/>
                  <a:ext cx="1" cy="21647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矩形 107"/>
                    <p:cNvSpPr/>
                    <p:nvPr/>
                  </p:nvSpPr>
                  <p:spPr>
                    <a:xfrm>
                      <a:off x="3791748" y="4553013"/>
                      <a:ext cx="522000" cy="2628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矩形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91748" y="4553013"/>
                      <a:ext cx="522000" cy="26280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10417"/>
                      </a:stretch>
                    </a:blip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1" name="直接箭头连接符 110"/>
                <p:cNvCxnSpPr/>
                <p:nvPr/>
              </p:nvCxnSpPr>
              <p:spPr>
                <a:xfrm flipV="1">
                  <a:off x="4055369" y="4808075"/>
                  <a:ext cx="1" cy="29264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/>
                <p:cNvCxnSpPr>
                  <a:stCxn id="79" idx="3"/>
                  <a:endCxn id="81" idx="1"/>
                </p:cNvCxnSpPr>
                <p:nvPr/>
              </p:nvCxnSpPr>
              <p:spPr>
                <a:xfrm flipV="1">
                  <a:off x="3127573" y="3019387"/>
                  <a:ext cx="5896131" cy="1320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矩形 112"/>
                <p:cNvSpPr/>
                <p:nvPr/>
              </p:nvSpPr>
              <p:spPr>
                <a:xfrm>
                  <a:off x="8218777" y="2039296"/>
                  <a:ext cx="796465" cy="3539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>
                  <a:off x="2339990" y="2847922"/>
                  <a:ext cx="796465" cy="35981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/>
              </p:nvSpPr>
              <p:spPr>
                <a:xfrm>
                  <a:off x="9023567" y="2847922"/>
                  <a:ext cx="796465" cy="34185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/>
              </p:nvSpPr>
              <p:spPr>
                <a:xfrm>
                  <a:off x="9054998" y="4883712"/>
                  <a:ext cx="796465" cy="36995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7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流程图: 接点 116"/>
                <p:cNvSpPr>
                  <a:spLocks noChangeAspect="1"/>
                </p:cNvSpPr>
                <p:nvPr/>
              </p:nvSpPr>
              <p:spPr>
                <a:xfrm rot="10800000">
                  <a:off x="5513067" y="2907209"/>
                  <a:ext cx="223200" cy="223200"/>
                </a:xfrm>
                <a:prstGeom prst="flowChartConnector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75600" rtlCol="0" anchor="ctr"/>
                <a:lstStyle/>
                <a:p>
                  <a:pPr algn="ctr">
                    <a:spcBef>
                      <a:spcPts val="150"/>
                    </a:spcBef>
                  </a:pPr>
                  <a:r>
                    <a:rPr lang="en-US" altLang="zh-CN" sz="2800" dirty="0">
                      <a:solidFill>
                        <a:schemeClr val="tx1"/>
                      </a:solidFill>
                    </a:rPr>
                    <a:t>+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流程图: 接点 117"/>
                <p:cNvSpPr>
                  <a:spLocks noChangeAspect="1"/>
                </p:cNvSpPr>
                <p:nvPr/>
              </p:nvSpPr>
              <p:spPr>
                <a:xfrm rot="10800000">
                  <a:off x="7116490" y="5653756"/>
                  <a:ext cx="221891" cy="223200"/>
                </a:xfrm>
                <a:prstGeom prst="flowChartConnector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75600" rtlCol="0" anchor="ctr"/>
                <a:lstStyle/>
                <a:p>
                  <a:pPr algn="ctr">
                    <a:spcBef>
                      <a:spcPts val="150"/>
                    </a:spcBef>
                  </a:pPr>
                  <a:r>
                    <a:rPr lang="en-US" altLang="zh-CN" sz="2800" dirty="0">
                      <a:solidFill>
                        <a:schemeClr val="tx1"/>
                      </a:solidFill>
                    </a:rPr>
                    <a:t>+</a:t>
                  </a:r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9" name="直接连接符 118"/>
                <p:cNvCxnSpPr>
                  <a:stCxn id="104" idx="4"/>
                  <a:endCxn id="104" idx="4"/>
                </p:cNvCxnSpPr>
                <p:nvPr/>
              </p:nvCxnSpPr>
              <p:spPr>
                <a:xfrm>
                  <a:off x="5653684" y="5622743"/>
                  <a:ext cx="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流程图: 接点 119"/>
                <p:cNvSpPr>
                  <a:spLocks noChangeAspect="1"/>
                </p:cNvSpPr>
                <p:nvPr/>
              </p:nvSpPr>
              <p:spPr>
                <a:xfrm rot="10800000">
                  <a:off x="3941803" y="2908329"/>
                  <a:ext cx="221891" cy="223200"/>
                </a:xfrm>
                <a:prstGeom prst="flowChartConnector">
                  <a:avLst/>
                </a:prstGeom>
                <a:solidFill>
                  <a:srgbClr val="2E75B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54000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⊙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 flipV="1">
                  <a:off x="3442661" y="5080626"/>
                  <a:ext cx="3706552" cy="1377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流程图: 接点 121"/>
                <p:cNvSpPr>
                  <a:spLocks noChangeAspect="1"/>
                </p:cNvSpPr>
                <p:nvPr/>
              </p:nvSpPr>
              <p:spPr>
                <a:xfrm rot="10800000">
                  <a:off x="5513722" y="3477119"/>
                  <a:ext cx="221891" cy="223200"/>
                </a:xfrm>
                <a:prstGeom prst="flowChartConnector">
                  <a:avLst/>
                </a:prstGeom>
                <a:solidFill>
                  <a:srgbClr val="2E75B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54000" rtlCol="0" anchor="ctr" anchorCtr="1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⊙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矩形 123"/>
                    <p:cNvSpPr/>
                    <p:nvPr/>
                  </p:nvSpPr>
                  <p:spPr>
                    <a:xfrm>
                      <a:off x="7876852" y="3550821"/>
                      <a:ext cx="523551" cy="2629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tanh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矩形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852" y="3550821"/>
                      <a:ext cx="523551" cy="262931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矩形 125"/>
                    <p:cNvSpPr/>
                    <p:nvPr/>
                  </p:nvSpPr>
                  <p:spPr>
                    <a:xfrm>
                      <a:off x="6878364" y="4540868"/>
                      <a:ext cx="522000" cy="2628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矩形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8364" y="4540868"/>
                      <a:ext cx="522000" cy="26280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10417"/>
                      </a:stretch>
                    </a:blip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8" name="圆角矩形 77"/>
                <p:cNvSpPr/>
                <p:nvPr/>
              </p:nvSpPr>
              <p:spPr>
                <a:xfrm>
                  <a:off x="3237101" y="2717590"/>
                  <a:ext cx="5675699" cy="274375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  <a:alpha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矩形 83"/>
                    <p:cNvSpPr/>
                    <p:nvPr/>
                  </p:nvSpPr>
                  <p:spPr>
                    <a:xfrm>
                      <a:off x="5712260" y="3967209"/>
                      <a:ext cx="796465" cy="36933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4" name="矩形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2260" y="3967209"/>
                      <a:ext cx="796465" cy="369332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1" name="直接箭头连接符 100"/>
                <p:cNvCxnSpPr/>
                <p:nvPr/>
              </p:nvCxnSpPr>
              <p:spPr>
                <a:xfrm flipV="1">
                  <a:off x="5080844" y="4812455"/>
                  <a:ext cx="2360" cy="27277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矩形 122"/>
                    <p:cNvSpPr/>
                    <p:nvPr/>
                  </p:nvSpPr>
                  <p:spPr>
                    <a:xfrm>
                      <a:off x="5848717" y="4543751"/>
                      <a:ext cx="523551" cy="2629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tanh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矩形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17" y="4543751"/>
                      <a:ext cx="523551" cy="262931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矩形 124"/>
                    <p:cNvSpPr/>
                    <p:nvPr/>
                  </p:nvSpPr>
                  <p:spPr>
                    <a:xfrm>
                      <a:off x="4820620" y="4551033"/>
                      <a:ext cx="522000" cy="2628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矩形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0620" y="4551033"/>
                      <a:ext cx="522000" cy="262800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10417"/>
                      </a:stretch>
                    </a:blipFill>
                    <a:ln w="28575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直接箭头连接符 93"/>
                <p:cNvCxnSpPr>
                  <a:stCxn id="125" idx="0"/>
                  <a:endCxn id="83" idx="2"/>
                </p:cNvCxnSpPr>
                <p:nvPr/>
              </p:nvCxnSpPr>
              <p:spPr>
                <a:xfrm flipV="1">
                  <a:off x="5081620" y="4336541"/>
                  <a:ext cx="1" cy="21449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/>
                <p:cNvCxnSpPr/>
                <p:nvPr/>
              </p:nvCxnSpPr>
              <p:spPr>
                <a:xfrm flipV="1">
                  <a:off x="6107237" y="4336541"/>
                  <a:ext cx="0" cy="2072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矩形 82"/>
                    <p:cNvSpPr/>
                    <p:nvPr/>
                  </p:nvSpPr>
                  <p:spPr>
                    <a:xfrm>
                      <a:off x="4683388" y="3967209"/>
                      <a:ext cx="796465" cy="36933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3" name="矩形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3388" y="3967209"/>
                      <a:ext cx="796465" cy="369332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9" name="直接连接符 108"/>
                <p:cNvCxnSpPr/>
                <p:nvPr/>
              </p:nvCxnSpPr>
              <p:spPr>
                <a:xfrm>
                  <a:off x="3127572" y="5096102"/>
                  <a:ext cx="322685" cy="255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 flipV="1">
                  <a:off x="3439372" y="5094165"/>
                  <a:ext cx="3288" cy="62351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/>
                <p:cNvCxnSpPr/>
                <p:nvPr/>
              </p:nvCxnSpPr>
              <p:spPr>
                <a:xfrm flipV="1">
                  <a:off x="6110492" y="4812457"/>
                  <a:ext cx="1299" cy="287569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7" name="直接连接符 126"/>
            <p:cNvCxnSpPr/>
            <p:nvPr/>
          </p:nvCxnSpPr>
          <p:spPr>
            <a:xfrm flipV="1">
              <a:off x="1666487" y="4420970"/>
              <a:ext cx="2689854" cy="5997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8420177" y="1076504"/>
            <a:ext cx="248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编程序：两个矩阵参数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9151318" y="1445836"/>
            <a:ext cx="210908" cy="408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0167164" y="1445836"/>
            <a:ext cx="209076" cy="408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483744" y="4563929"/>
            <a:ext cx="551660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input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  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𝜎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 𝑥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 ℎ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.W_i = nn.Parameter(torch.Tensor(input_sz, hidden_sz))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.U_i = nn.Parameter(torch.Tensor(hidden_sz, hidden_sz))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.b_i = nn.Parameter(torch.Tensor(hidden_sz))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/>
              <p:cNvSpPr txBox="1"/>
              <p:nvPr/>
            </p:nvSpPr>
            <p:spPr>
              <a:xfrm>
                <a:off x="9227845" y="230543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845" y="2305437"/>
                <a:ext cx="421910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/>
              <p:cNvSpPr txBox="1"/>
              <p:nvPr/>
            </p:nvSpPr>
            <p:spPr>
              <a:xfrm>
                <a:off x="10987509" y="2308860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2" name="文本框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509" y="2308860"/>
                <a:ext cx="421910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曲线连接符 133"/>
          <p:cNvCxnSpPr>
            <a:endCxn id="135" idx="2"/>
          </p:cNvCxnSpPr>
          <p:nvPr/>
        </p:nvCxnSpPr>
        <p:spPr>
          <a:xfrm rot="16200000" flipV="1">
            <a:off x="11381434" y="1832052"/>
            <a:ext cx="127987" cy="100712"/>
          </a:xfrm>
          <a:prstGeom prst="curvedConnector3">
            <a:avLst/>
          </a:prstGeom>
          <a:ln w="15875">
            <a:solidFill>
              <a:srgbClr val="56CB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/>
              <p:cNvSpPr txBox="1"/>
              <p:nvPr/>
            </p:nvSpPr>
            <p:spPr>
              <a:xfrm>
                <a:off x="11269466" y="1541415"/>
                <a:ext cx="2512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5" name="文本框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466" y="1541415"/>
                <a:ext cx="251210" cy="276999"/>
              </a:xfrm>
              <a:prstGeom prst="rect">
                <a:avLst/>
              </a:prstGeom>
              <a:blipFill>
                <a:blip r:embed="rId43"/>
                <a:stretch>
                  <a:fillRect l="-21951" r="-731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77095"/>
              </p:ext>
            </p:extLst>
          </p:nvPr>
        </p:nvGraphicFramePr>
        <p:xfrm>
          <a:off x="11409791" y="1949409"/>
          <a:ext cx="168095" cy="103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5">
                  <a:extLst>
                    <a:ext uri="{9D8B030D-6E8A-4147-A177-3AD203B41FA5}">
                      <a16:colId xmlns:a16="http://schemas.microsoft.com/office/drawing/2014/main" val="312285484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800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8544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0371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43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1451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40919"/>
                  </a:ext>
                </a:extLst>
              </a:tr>
            </a:tbl>
          </a:graphicData>
        </a:graphic>
      </p:graphicFrame>
      <p:graphicFrame>
        <p:nvGraphicFramePr>
          <p:cNvPr id="137" name="表格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71286"/>
              </p:ext>
            </p:extLst>
          </p:nvPr>
        </p:nvGraphicFramePr>
        <p:xfrm>
          <a:off x="7049945" y="1978560"/>
          <a:ext cx="168095" cy="103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5">
                  <a:extLst>
                    <a:ext uri="{9D8B030D-6E8A-4147-A177-3AD203B41FA5}">
                      <a16:colId xmlns:a16="http://schemas.microsoft.com/office/drawing/2014/main" val="312285484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800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8544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0371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43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1451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409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7367619" y="3868873"/>
                <a:ext cx="44242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619" y="3868873"/>
                <a:ext cx="4424288" cy="5232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组合 137"/>
          <p:cNvGrpSpPr/>
          <p:nvPr/>
        </p:nvGrpSpPr>
        <p:grpSpPr>
          <a:xfrm>
            <a:off x="8217640" y="2010875"/>
            <a:ext cx="1187225" cy="1781540"/>
            <a:chOff x="9975827" y="1959557"/>
            <a:chExt cx="1187225" cy="1781540"/>
          </a:xfrm>
        </p:grpSpPr>
        <p:cxnSp>
          <p:nvCxnSpPr>
            <p:cNvPr id="139" name="曲线连接符 138"/>
            <p:cNvCxnSpPr>
              <a:stCxn id="142" idx="2"/>
              <a:endCxn id="140" idx="0"/>
            </p:cNvCxnSpPr>
            <p:nvPr/>
          </p:nvCxnSpPr>
          <p:spPr>
            <a:xfrm rot="16200000" flipH="1">
              <a:off x="10828273" y="2915504"/>
              <a:ext cx="304661" cy="10774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/>
                <p:cNvSpPr txBox="1"/>
                <p:nvPr/>
              </p:nvSpPr>
              <p:spPr>
                <a:xfrm>
                  <a:off x="10905895" y="3121706"/>
                  <a:ext cx="25715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0" name="文本框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5895" y="3121706"/>
                  <a:ext cx="257157" cy="153888"/>
                </a:xfrm>
                <a:prstGeom prst="rect">
                  <a:avLst/>
                </a:prstGeom>
                <a:blipFill>
                  <a:blip r:embed="rId45"/>
                  <a:stretch>
                    <a:fillRect l="-14286" t="-24000" r="-7143" b="-4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1" name="图片 140"/>
            <p:cNvPicPr>
              <a:picLocks noChangeAspect="1"/>
            </p:cNvPicPr>
            <p:nvPr/>
          </p:nvPicPr>
          <p:blipFill rotWithShape="1">
            <a:blip r:embed="rId8"/>
            <a:srcRect l="59121"/>
            <a:stretch/>
          </p:blipFill>
          <p:spPr>
            <a:xfrm>
              <a:off x="9975827" y="1959557"/>
              <a:ext cx="758590" cy="1037217"/>
            </a:xfrm>
            <a:prstGeom prst="rect">
              <a:avLst/>
            </a:prstGeom>
          </p:spPr>
        </p:pic>
        <p:pic>
          <p:nvPicPr>
            <p:cNvPr id="142" name="图片 141"/>
            <p:cNvPicPr>
              <a:picLocks noChangeAspect="1"/>
            </p:cNvPicPr>
            <p:nvPr/>
          </p:nvPicPr>
          <p:blipFill rotWithShape="1">
            <a:blip r:embed="rId7"/>
            <a:srcRect l="-6223" t="59375" r="-1"/>
            <a:stretch/>
          </p:blipFill>
          <p:spPr>
            <a:xfrm>
              <a:off x="10821134" y="2118452"/>
              <a:ext cx="211195" cy="698593"/>
            </a:xfrm>
            <a:prstGeom prst="rect">
              <a:avLst/>
            </a:prstGeom>
          </p:spPr>
        </p:pic>
        <p:cxnSp>
          <p:nvCxnSpPr>
            <p:cNvPr id="143" name="曲线连接符 142"/>
            <p:cNvCxnSpPr>
              <a:stCxn id="141" idx="2"/>
            </p:cNvCxnSpPr>
            <p:nvPr/>
          </p:nvCxnSpPr>
          <p:spPr>
            <a:xfrm rot="5400000">
              <a:off x="10127874" y="3150394"/>
              <a:ext cx="380869" cy="73628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/>
                <p:cNvSpPr txBox="1"/>
                <p:nvPr/>
              </p:nvSpPr>
              <p:spPr>
                <a:xfrm>
                  <a:off x="10054488" y="3371764"/>
                  <a:ext cx="548483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6" name="文本框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488" y="3371764"/>
                  <a:ext cx="548483" cy="369333"/>
                </a:xfrm>
                <a:prstGeom prst="rect">
                  <a:avLst/>
                </a:prstGeom>
                <a:blipFill>
                  <a:blip r:embed="rId4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文本框 42"/>
          <p:cNvSpPr txBox="1"/>
          <p:nvPr/>
        </p:nvSpPr>
        <p:spPr>
          <a:xfrm>
            <a:off x="751564" y="5665726"/>
            <a:ext cx="560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类似前馈神经网络一层中的计算</a:t>
            </a:r>
          </a:p>
        </p:txBody>
      </p:sp>
      <p:pic>
        <p:nvPicPr>
          <p:cNvPr id="147" name="Picture 4" descr="灯泡灯丝简笔画"/>
          <p:cNvPicPr>
            <a:picLocks noChangeAspect="1" noChangeArrowheads="1"/>
          </p:cNvPicPr>
          <p:nvPr/>
        </p:nvPicPr>
        <p:blipFill>
          <a:blip r:embed="rId47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8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0" y="5750910"/>
            <a:ext cx="367736" cy="285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5388462" y="5737334"/>
            <a:ext cx="6611888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i_t = torch.sigmoid(x_t @ self.W_i + h_t @ self.U_i + self.b_i)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0240" y="6364492"/>
            <a:ext cx="11020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注：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@ 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表示常规的数学上定义的矩阵相乘；</a:t>
            </a:r>
            <a:r>
              <a:rPr lang="en-US" altLang="zh-CN" b="1" dirty="0" err="1"/>
              <a:t>x_t</a:t>
            </a:r>
            <a:r>
              <a:rPr lang="en-US" altLang="zh-CN" b="1" dirty="0"/>
              <a:t>: 1</a:t>
            </a:r>
            <a:r>
              <a:rPr lang="zh-CN" altLang="en-US" b="1" dirty="0"/>
              <a:t>行</a:t>
            </a:r>
            <a:r>
              <a:rPr lang="en-US" altLang="zh-CN" b="1" dirty="0"/>
              <a:t>m</a:t>
            </a:r>
            <a:r>
              <a:rPr lang="zh-CN" altLang="en-US" b="1" dirty="0"/>
              <a:t>列， </a:t>
            </a:r>
            <a:r>
              <a:rPr lang="en-US" altLang="zh-CN" b="1" dirty="0" err="1"/>
              <a:t>W_i:m</a:t>
            </a:r>
            <a:r>
              <a:rPr lang="zh-CN" altLang="en-US" b="1" dirty="0"/>
              <a:t>行</a:t>
            </a:r>
            <a:r>
              <a:rPr lang="en-US" altLang="zh-CN" b="1" dirty="0"/>
              <a:t>h</a:t>
            </a:r>
            <a:r>
              <a:rPr lang="zh-CN" altLang="en-US" b="1" dirty="0"/>
              <a:t>列； 计算后：</a:t>
            </a:r>
            <a:r>
              <a:rPr lang="en-US" altLang="zh-CN" b="1" dirty="0"/>
              <a:t>1</a:t>
            </a:r>
            <a:r>
              <a:rPr lang="zh-CN" altLang="en-US" b="1" dirty="0"/>
              <a:t>行</a:t>
            </a:r>
            <a:r>
              <a:rPr lang="en-US" altLang="zh-CN" b="1" dirty="0"/>
              <a:t>h</a:t>
            </a:r>
            <a:r>
              <a:rPr lang="zh-CN" altLang="en-US" b="1" dirty="0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150973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43" grpId="0"/>
      <p:bldP spid="44" grpId="0" animBg="1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内容占位符 2"/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遗忘门 </a:t>
            </a:r>
            <a:r>
              <a:rPr lang="en-US" altLang="zh-CN" dirty="0"/>
              <a:t>Forget Gate</a:t>
            </a:r>
            <a:endParaRPr lang="zh-CN" altLang="en-US" dirty="0"/>
          </a:p>
        </p:txBody>
      </p:sp>
      <p:sp>
        <p:nvSpPr>
          <p:cNvPr id="54" name="灯片编号占位符 5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7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LSTM-Long Short Term Memory</a:t>
                </a:r>
                <a:r>
                  <a:rPr lang="zh-CN" altLang="en-US" dirty="0"/>
                  <a:t>：遗忘门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97" t="-15652" b="-2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908346" y="1252755"/>
            <a:ext cx="5579862" cy="3252894"/>
            <a:chOff x="322174" y="1205780"/>
            <a:chExt cx="7537932" cy="3971540"/>
          </a:xfrm>
        </p:grpSpPr>
        <p:cxnSp>
          <p:nvCxnSpPr>
            <p:cNvPr id="130" name="肘形连接符 129"/>
            <p:cNvCxnSpPr/>
            <p:nvPr/>
          </p:nvCxnSpPr>
          <p:spPr>
            <a:xfrm rot="16200000" flipH="1">
              <a:off x="5607126" y="2773525"/>
              <a:ext cx="2049304" cy="8728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流程图: 接点 128"/>
            <p:cNvSpPr>
              <a:spLocks noChangeAspect="1"/>
            </p:cNvSpPr>
            <p:nvPr/>
          </p:nvSpPr>
          <p:spPr>
            <a:xfrm rot="10800000">
              <a:off x="6062277" y="3206759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⊙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322174" y="1205780"/>
              <a:ext cx="7537932" cy="3971540"/>
              <a:chOff x="2331108" y="2039296"/>
              <a:chExt cx="7537932" cy="3971540"/>
            </a:xfrm>
          </p:grpSpPr>
          <p:cxnSp>
            <p:nvCxnSpPr>
              <p:cNvPr id="121" name="直接连接符 120"/>
              <p:cNvCxnSpPr/>
              <p:nvPr/>
            </p:nvCxnSpPr>
            <p:spPr>
              <a:xfrm flipV="1">
                <a:off x="3442661" y="5080626"/>
                <a:ext cx="3706552" cy="1377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/>
                  <p:cNvSpPr/>
                  <p:nvPr/>
                </p:nvSpPr>
                <p:spPr>
                  <a:xfrm>
                    <a:off x="2331108" y="2847922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9" name="矩形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108" y="2847922"/>
                    <a:ext cx="79646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2331108" y="4886196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108" y="4886196"/>
                    <a:ext cx="79646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9023704" y="2834721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3704" y="2834721"/>
                    <a:ext cx="79646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9072575" y="4884335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2575" y="4884335"/>
                    <a:ext cx="79646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4683388" y="3967209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3388" y="3967209"/>
                    <a:ext cx="796465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5712260" y="3967209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2260" y="3967209"/>
                    <a:ext cx="796465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/>
                  <p:cNvSpPr/>
                  <p:nvPr/>
                </p:nvSpPr>
                <p:spPr>
                  <a:xfrm>
                    <a:off x="6741132" y="3967209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132" y="3967209"/>
                    <a:ext cx="79646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3052025" y="5641504"/>
                    <a:ext cx="796465" cy="36933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2025" y="5641504"/>
                    <a:ext cx="796465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/>
              <p:cNvCxnSpPr>
                <a:stCxn id="106" idx="0"/>
                <a:endCxn id="105" idx="0"/>
              </p:cNvCxnSpPr>
              <p:nvPr/>
            </p:nvCxnSpPr>
            <p:spPr>
              <a:xfrm flipV="1">
                <a:off x="4052749" y="3127880"/>
                <a:ext cx="0" cy="8393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 flipV="1">
                <a:off x="5628755" y="3127879"/>
                <a:ext cx="0" cy="35250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3" idx="0"/>
              </p:cNvCxnSpPr>
              <p:nvPr/>
            </p:nvCxnSpPr>
            <p:spPr>
              <a:xfrm flipV="1">
                <a:off x="5081621" y="3660051"/>
                <a:ext cx="468684" cy="3071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4" idx="0"/>
              </p:cNvCxnSpPr>
              <p:nvPr/>
            </p:nvCxnSpPr>
            <p:spPr>
              <a:xfrm flipH="1" flipV="1">
                <a:off x="5707207" y="3660051"/>
                <a:ext cx="403286" cy="3071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5" idx="3"/>
              </p:cNvCxnSpPr>
              <p:nvPr/>
            </p:nvCxnSpPr>
            <p:spPr>
              <a:xfrm>
                <a:off x="7537597" y="4151875"/>
                <a:ext cx="533616" cy="32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文本框 91"/>
              <p:cNvSpPr txBox="1"/>
              <p:nvPr/>
            </p:nvSpPr>
            <p:spPr>
              <a:xfrm>
                <a:off x="5721660" y="5620162"/>
                <a:ext cx="891024" cy="24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向量元素乘</a:t>
                </a: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7149214" y="5615085"/>
                <a:ext cx="1099601" cy="338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向量和</a:t>
                </a:r>
              </a:p>
            </p:txBody>
          </p:sp>
          <p:cxnSp>
            <p:nvCxnSpPr>
              <p:cNvPr id="94" name="直接箭头连接符 93"/>
              <p:cNvCxnSpPr>
                <a:stCxn id="125" idx="0"/>
                <a:endCxn id="83" idx="2"/>
              </p:cNvCxnSpPr>
              <p:nvPr/>
            </p:nvCxnSpPr>
            <p:spPr>
              <a:xfrm flipV="1">
                <a:off x="5081620" y="4336541"/>
                <a:ext cx="1" cy="2144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/>
              <p:nvPr/>
            </p:nvCxnSpPr>
            <p:spPr>
              <a:xfrm flipH="1" flipV="1">
                <a:off x="8615373" y="2327406"/>
                <a:ext cx="3274" cy="27310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矩形 97"/>
                  <p:cNvSpPr/>
                  <p:nvPr/>
                </p:nvSpPr>
                <p:spPr>
                  <a:xfrm>
                    <a:off x="8220415" y="2039296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8" name="矩形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0415" y="2039296"/>
                    <a:ext cx="796465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直接箭头连接符 98"/>
              <p:cNvCxnSpPr>
                <a:stCxn id="123" idx="0"/>
                <a:endCxn id="84" idx="2"/>
              </p:cNvCxnSpPr>
              <p:nvPr/>
            </p:nvCxnSpPr>
            <p:spPr>
              <a:xfrm flipV="1">
                <a:off x="6110493" y="4336541"/>
                <a:ext cx="0" cy="207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126" idx="0"/>
                <a:endCxn id="85" idx="2"/>
              </p:cNvCxnSpPr>
              <p:nvPr/>
            </p:nvCxnSpPr>
            <p:spPr>
              <a:xfrm flipV="1">
                <a:off x="7139364" y="4336541"/>
                <a:ext cx="1" cy="2043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/>
              <p:nvPr/>
            </p:nvCxnSpPr>
            <p:spPr>
              <a:xfrm flipV="1">
                <a:off x="5083203" y="4812454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/>
              <p:nvPr/>
            </p:nvCxnSpPr>
            <p:spPr>
              <a:xfrm flipV="1">
                <a:off x="6108417" y="4812454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/>
              <p:nvPr/>
            </p:nvCxnSpPr>
            <p:spPr>
              <a:xfrm flipV="1">
                <a:off x="7133630" y="4801520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流程图: 接点 103"/>
              <p:cNvSpPr>
                <a:spLocks noChangeAspect="1"/>
              </p:cNvSpPr>
              <p:nvPr/>
            </p:nvSpPr>
            <p:spPr>
              <a:xfrm rot="10800000">
                <a:off x="5542739" y="5622743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 anchorCtr="1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流程图: 接点 104"/>
              <p:cNvSpPr/>
              <p:nvPr/>
            </p:nvSpPr>
            <p:spPr>
              <a:xfrm rot="10800000">
                <a:off x="3941804" y="2917389"/>
                <a:ext cx="221891" cy="210491"/>
              </a:xfrm>
              <a:prstGeom prst="flowChartConnector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⊙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直接箭头连接符 111"/>
              <p:cNvCxnSpPr>
                <a:stCxn id="79" idx="3"/>
                <a:endCxn id="81" idx="1"/>
              </p:cNvCxnSpPr>
              <p:nvPr/>
            </p:nvCxnSpPr>
            <p:spPr>
              <a:xfrm flipV="1">
                <a:off x="3127573" y="3019387"/>
                <a:ext cx="5896131" cy="132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矩形 112"/>
              <p:cNvSpPr/>
              <p:nvPr/>
            </p:nvSpPr>
            <p:spPr>
              <a:xfrm>
                <a:off x="8218777" y="2039296"/>
                <a:ext cx="796465" cy="3539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339990" y="2847922"/>
                <a:ext cx="796465" cy="3598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9023567" y="2847922"/>
                <a:ext cx="796465" cy="3418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9054998" y="4883712"/>
                <a:ext cx="796465" cy="36995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流程图: 接点 116"/>
              <p:cNvSpPr>
                <a:spLocks noChangeAspect="1"/>
              </p:cNvSpPr>
              <p:nvPr/>
            </p:nvSpPr>
            <p:spPr>
              <a:xfrm rot="10800000">
                <a:off x="5513067" y="2907209"/>
                <a:ext cx="223200" cy="2232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5600" rtlCol="0" anchor="ctr"/>
              <a:lstStyle/>
              <a:p>
                <a:pPr algn="ctr">
                  <a:spcBef>
                    <a:spcPts val="15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流程图: 接点 117"/>
              <p:cNvSpPr>
                <a:spLocks noChangeAspect="1"/>
              </p:cNvSpPr>
              <p:nvPr/>
            </p:nvSpPr>
            <p:spPr>
              <a:xfrm rot="10800000">
                <a:off x="7022684" y="5644417"/>
                <a:ext cx="221891" cy="2232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5600" rtlCol="0" anchor="ctr"/>
              <a:lstStyle/>
              <a:p>
                <a:pPr algn="ctr">
                  <a:spcBef>
                    <a:spcPts val="15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" name="直接连接符 118"/>
              <p:cNvCxnSpPr>
                <a:stCxn id="104" idx="4"/>
                <a:endCxn id="104" idx="4"/>
              </p:cNvCxnSpPr>
              <p:nvPr/>
            </p:nvCxnSpPr>
            <p:spPr>
              <a:xfrm>
                <a:off x="5653684" y="5622743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流程图: 接点 119"/>
              <p:cNvSpPr>
                <a:spLocks noChangeAspect="1"/>
              </p:cNvSpPr>
              <p:nvPr/>
            </p:nvSpPr>
            <p:spPr>
              <a:xfrm rot="10800000">
                <a:off x="3941803" y="2908329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流程图: 接点 121"/>
              <p:cNvSpPr>
                <a:spLocks noChangeAspect="1"/>
              </p:cNvSpPr>
              <p:nvPr/>
            </p:nvSpPr>
            <p:spPr>
              <a:xfrm rot="10800000">
                <a:off x="5513722" y="3477119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 anchorCtr="1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矩形 122"/>
                  <p:cNvSpPr/>
                  <p:nvPr/>
                </p:nvSpPr>
                <p:spPr>
                  <a:xfrm>
                    <a:off x="5848717" y="4543751"/>
                    <a:ext cx="523551" cy="2629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矩形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8717" y="4543751"/>
                    <a:ext cx="523551" cy="26293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矩形 123"/>
                  <p:cNvSpPr/>
                  <p:nvPr/>
                </p:nvSpPr>
                <p:spPr>
                  <a:xfrm>
                    <a:off x="7876852" y="3550821"/>
                    <a:ext cx="523551" cy="2629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矩形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6852" y="3550821"/>
                    <a:ext cx="523551" cy="26293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/>
                  <p:cNvSpPr/>
                  <p:nvPr/>
                </p:nvSpPr>
                <p:spPr>
                  <a:xfrm>
                    <a:off x="4820620" y="4551033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620" y="4551033"/>
                    <a:ext cx="522000" cy="26280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/>
                  <p:cNvSpPr/>
                  <p:nvPr/>
                </p:nvSpPr>
                <p:spPr>
                  <a:xfrm>
                    <a:off x="6878364" y="4540868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8364" y="4540868"/>
                    <a:ext cx="522000" cy="26280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圆角矩形 77"/>
              <p:cNvSpPr/>
              <p:nvPr/>
            </p:nvSpPr>
            <p:spPr>
              <a:xfrm>
                <a:off x="3240027" y="2705173"/>
                <a:ext cx="5675699" cy="27437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/>
                  <p:cNvSpPr/>
                  <p:nvPr/>
                </p:nvSpPr>
                <p:spPr>
                  <a:xfrm>
                    <a:off x="3654516" y="3967209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6" name="矩形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516" y="3967209"/>
                    <a:ext cx="796465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111"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矩形 107"/>
                  <p:cNvSpPr/>
                  <p:nvPr/>
                </p:nvSpPr>
                <p:spPr>
                  <a:xfrm>
                    <a:off x="3791748" y="4553013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矩形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1748" y="4553013"/>
                    <a:ext cx="522000" cy="26280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直接箭头连接符 106"/>
              <p:cNvCxnSpPr/>
              <p:nvPr/>
            </p:nvCxnSpPr>
            <p:spPr>
              <a:xfrm flipV="1">
                <a:off x="4029557" y="4340920"/>
                <a:ext cx="1" cy="2164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/>
              <p:nvPr/>
            </p:nvCxnSpPr>
            <p:spPr>
              <a:xfrm flipV="1">
                <a:off x="4027488" y="4819713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H="1" flipV="1">
                <a:off x="3439370" y="5075001"/>
                <a:ext cx="1" cy="642675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3127572" y="5096102"/>
                <a:ext cx="322685" cy="255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直接连接符 126"/>
            <p:cNvCxnSpPr/>
            <p:nvPr/>
          </p:nvCxnSpPr>
          <p:spPr>
            <a:xfrm>
              <a:off x="1439398" y="4265058"/>
              <a:ext cx="599004" cy="145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74942" y="4712354"/>
            <a:ext cx="7543002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遗忘门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f_t forget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 𝑓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 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 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self.W_f = nn.Parameter(torch.Tensor(input_sz, hidden_sz))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self.U_f = nn.Parameter(torch.Tensor(hidden_sz, hidden_sz))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self.b_f = nn.Parameter(torch.Tensor(hidden_sz))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922201" y="4047177"/>
                <a:ext cx="4602414" cy="588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201" y="4047177"/>
                <a:ext cx="4602414" cy="58855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/>
              <p:cNvSpPr txBox="1"/>
              <p:nvPr/>
            </p:nvSpPr>
            <p:spPr>
              <a:xfrm>
                <a:off x="7335547" y="2389635"/>
                <a:ext cx="1606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6" name="文本框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547" y="2389635"/>
                <a:ext cx="1606164" cy="400110"/>
              </a:xfrm>
              <a:prstGeom prst="rect">
                <a:avLst/>
              </a:prstGeom>
              <a:blipFill>
                <a:blip r:embed="rId43"/>
                <a:stretch>
                  <a:fillRect l="-3788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左中括号 156"/>
          <p:cNvSpPr/>
          <p:nvPr/>
        </p:nvSpPr>
        <p:spPr>
          <a:xfrm>
            <a:off x="7993867" y="1817998"/>
            <a:ext cx="106007" cy="1441429"/>
          </a:xfrm>
          <a:prstGeom prst="leftBracket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左中括号 157"/>
          <p:cNvSpPr/>
          <p:nvPr/>
        </p:nvSpPr>
        <p:spPr>
          <a:xfrm flipH="1">
            <a:off x="11618072" y="1817998"/>
            <a:ext cx="99872" cy="1441429"/>
          </a:xfrm>
          <a:prstGeom prst="leftBracket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曲线连接符 158"/>
          <p:cNvCxnSpPr>
            <a:stCxn id="173" idx="2"/>
            <a:endCxn id="160" idx="0"/>
          </p:cNvCxnSpPr>
          <p:nvPr/>
        </p:nvCxnSpPr>
        <p:spPr>
          <a:xfrm rot="5400000">
            <a:off x="6954701" y="3173837"/>
            <a:ext cx="342058" cy="16525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6988888" y="3353128"/>
                <a:ext cx="2571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888" y="3353128"/>
                <a:ext cx="257157" cy="276999"/>
              </a:xfrm>
              <a:prstGeom prst="rect">
                <a:avLst/>
              </a:prstGeom>
              <a:blipFill>
                <a:blip r:embed="rId44"/>
                <a:stretch>
                  <a:fillRect l="-27907" r="-4651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组合 160"/>
          <p:cNvGrpSpPr/>
          <p:nvPr/>
        </p:nvGrpSpPr>
        <p:grpSpPr>
          <a:xfrm>
            <a:off x="9572055" y="1570686"/>
            <a:ext cx="1540304" cy="2273041"/>
            <a:chOff x="8269824" y="1555803"/>
            <a:chExt cx="1540304" cy="2273041"/>
          </a:xfrm>
        </p:grpSpPr>
        <p:cxnSp>
          <p:nvCxnSpPr>
            <p:cNvPr id="162" name="曲线连接符 161"/>
            <p:cNvCxnSpPr>
              <a:stCxn id="166" idx="0"/>
              <a:endCxn id="164" idx="2"/>
            </p:cNvCxnSpPr>
            <p:nvPr/>
          </p:nvCxnSpPr>
          <p:spPr>
            <a:xfrm rot="16200000" flipV="1">
              <a:off x="9479279" y="1862541"/>
              <a:ext cx="158824" cy="99346"/>
            </a:xfrm>
            <a:prstGeom prst="curvedConnector3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曲线连接符 162"/>
            <p:cNvCxnSpPr>
              <a:stCxn id="167" idx="2"/>
              <a:endCxn id="165" idx="0"/>
            </p:cNvCxnSpPr>
            <p:nvPr/>
          </p:nvCxnSpPr>
          <p:spPr>
            <a:xfrm rot="16200000" flipH="1">
              <a:off x="8690185" y="3160148"/>
              <a:ext cx="410493" cy="135781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/>
                <p:cNvSpPr txBox="1"/>
                <p:nvPr/>
              </p:nvSpPr>
              <p:spPr>
                <a:xfrm>
                  <a:off x="9207908" y="1555803"/>
                  <a:ext cx="6022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4" name="文本框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908" y="1555803"/>
                  <a:ext cx="602220" cy="276999"/>
                </a:xfrm>
                <a:prstGeom prst="rect">
                  <a:avLst/>
                </a:prstGeom>
                <a:blipFill>
                  <a:blip r:embed="rId45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/>
                <p:cNvSpPr txBox="1"/>
                <p:nvPr/>
              </p:nvSpPr>
              <p:spPr>
                <a:xfrm>
                  <a:off x="8718735" y="3433286"/>
                  <a:ext cx="489173" cy="395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5" name="文本框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735" y="3433286"/>
                  <a:ext cx="489173" cy="395558"/>
                </a:xfrm>
                <a:prstGeom prst="rect">
                  <a:avLst/>
                </a:prstGeom>
                <a:blipFill>
                  <a:blip r:embed="rId4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6" name="图片 165"/>
            <p:cNvPicPr>
              <a:picLocks noChangeAspect="1"/>
            </p:cNvPicPr>
            <p:nvPr/>
          </p:nvPicPr>
          <p:blipFill rotWithShape="1">
            <a:blip r:embed="rId47"/>
            <a:srcRect r="66" b="39782"/>
            <a:stretch/>
          </p:blipFill>
          <p:spPr>
            <a:xfrm>
              <a:off x="9509018" y="1991626"/>
              <a:ext cx="198692" cy="1035518"/>
            </a:xfrm>
            <a:prstGeom prst="rect">
              <a:avLst/>
            </a:prstGeom>
          </p:spPr>
        </p:pic>
        <p:pic>
          <p:nvPicPr>
            <p:cNvPr id="167" name="图片 166"/>
            <p:cNvPicPr>
              <a:picLocks noChangeAspect="1"/>
            </p:cNvPicPr>
            <p:nvPr/>
          </p:nvPicPr>
          <p:blipFill rotWithShape="1">
            <a:blip r:embed="rId48"/>
            <a:srcRect r="39891"/>
            <a:stretch/>
          </p:blipFill>
          <p:spPr>
            <a:xfrm>
              <a:off x="8269824" y="1985576"/>
              <a:ext cx="1115434" cy="103721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/>
              <p:cNvSpPr txBox="1"/>
              <p:nvPr/>
            </p:nvSpPr>
            <p:spPr>
              <a:xfrm>
                <a:off x="9227845" y="230543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845" y="2305437"/>
                <a:ext cx="421910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/>
              <p:cNvSpPr txBox="1"/>
              <p:nvPr/>
            </p:nvSpPr>
            <p:spPr>
              <a:xfrm>
                <a:off x="10987509" y="2308860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9" name="文本框 1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509" y="2308860"/>
                <a:ext cx="421910" cy="369332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曲线连接符 169"/>
          <p:cNvCxnSpPr>
            <a:stCxn id="181" idx="0"/>
            <a:endCxn id="171" idx="2"/>
          </p:cNvCxnSpPr>
          <p:nvPr/>
        </p:nvCxnSpPr>
        <p:spPr>
          <a:xfrm rot="16200000" flipV="1">
            <a:off x="11387723" y="1848013"/>
            <a:ext cx="165845" cy="151148"/>
          </a:xfrm>
          <a:prstGeom prst="curvedConnector3">
            <a:avLst/>
          </a:prstGeom>
          <a:ln w="15875">
            <a:solidFill>
              <a:srgbClr val="56CB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/>
              <p:cNvSpPr txBox="1"/>
              <p:nvPr/>
            </p:nvSpPr>
            <p:spPr>
              <a:xfrm>
                <a:off x="11269466" y="1541415"/>
                <a:ext cx="251210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1" name="文本框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466" y="1541415"/>
                <a:ext cx="251210" cy="299249"/>
              </a:xfrm>
              <a:prstGeom prst="rect">
                <a:avLst/>
              </a:prstGeom>
              <a:blipFill>
                <a:blip r:embed="rId51"/>
                <a:stretch>
                  <a:fillRect l="-26829" r="-2195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3" name="表格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0710"/>
              </p:ext>
            </p:extLst>
          </p:nvPr>
        </p:nvGraphicFramePr>
        <p:xfrm>
          <a:off x="7049945" y="1978560"/>
          <a:ext cx="168095" cy="103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5">
                  <a:extLst>
                    <a:ext uri="{9D8B030D-6E8A-4147-A177-3AD203B41FA5}">
                      <a16:colId xmlns:a16="http://schemas.microsoft.com/office/drawing/2014/main" val="312285484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800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8544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0371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43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1451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40919"/>
                  </a:ext>
                </a:extLst>
              </a:tr>
            </a:tbl>
          </a:graphicData>
        </a:graphic>
      </p:graphicFrame>
      <p:grpSp>
        <p:nvGrpSpPr>
          <p:cNvPr id="174" name="组合 173"/>
          <p:cNvGrpSpPr/>
          <p:nvPr/>
        </p:nvGrpSpPr>
        <p:grpSpPr>
          <a:xfrm>
            <a:off x="8217640" y="2010875"/>
            <a:ext cx="1187225" cy="1807765"/>
            <a:chOff x="9975827" y="1959557"/>
            <a:chExt cx="1187225" cy="1807765"/>
          </a:xfrm>
        </p:grpSpPr>
        <p:cxnSp>
          <p:nvCxnSpPr>
            <p:cNvPr id="175" name="曲线连接符 174"/>
            <p:cNvCxnSpPr>
              <a:stCxn id="178" idx="2"/>
              <a:endCxn id="176" idx="0"/>
            </p:cNvCxnSpPr>
            <p:nvPr/>
          </p:nvCxnSpPr>
          <p:spPr>
            <a:xfrm rot="16200000" flipH="1">
              <a:off x="10828273" y="2915504"/>
              <a:ext cx="304661" cy="10774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/>
                <p:cNvSpPr txBox="1"/>
                <p:nvPr/>
              </p:nvSpPr>
              <p:spPr>
                <a:xfrm>
                  <a:off x="10905895" y="3121706"/>
                  <a:ext cx="25715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6" name="文本框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5895" y="3121706"/>
                  <a:ext cx="257157" cy="153888"/>
                </a:xfrm>
                <a:prstGeom prst="rect">
                  <a:avLst/>
                </a:prstGeom>
                <a:blipFill>
                  <a:blip r:embed="rId52"/>
                  <a:stretch>
                    <a:fillRect l="-14286" t="-24000" r="-7143" b="-4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7" name="图片 176"/>
            <p:cNvPicPr>
              <a:picLocks noChangeAspect="1"/>
            </p:cNvPicPr>
            <p:nvPr/>
          </p:nvPicPr>
          <p:blipFill rotWithShape="1">
            <a:blip r:embed="rId48"/>
            <a:srcRect l="59121"/>
            <a:stretch/>
          </p:blipFill>
          <p:spPr>
            <a:xfrm>
              <a:off x="9975827" y="1959557"/>
              <a:ext cx="758590" cy="1037217"/>
            </a:xfrm>
            <a:prstGeom prst="rect">
              <a:avLst/>
            </a:prstGeom>
          </p:spPr>
        </p:pic>
        <p:pic>
          <p:nvPicPr>
            <p:cNvPr id="178" name="图片 177"/>
            <p:cNvPicPr>
              <a:picLocks noChangeAspect="1"/>
            </p:cNvPicPr>
            <p:nvPr/>
          </p:nvPicPr>
          <p:blipFill rotWithShape="1">
            <a:blip r:embed="rId47"/>
            <a:srcRect l="-6223" t="59375" r="-1"/>
            <a:stretch/>
          </p:blipFill>
          <p:spPr>
            <a:xfrm>
              <a:off x="10821134" y="2118452"/>
              <a:ext cx="211195" cy="698593"/>
            </a:xfrm>
            <a:prstGeom prst="rect">
              <a:avLst/>
            </a:prstGeom>
          </p:spPr>
        </p:pic>
        <p:cxnSp>
          <p:nvCxnSpPr>
            <p:cNvPr id="179" name="曲线连接符 178"/>
            <p:cNvCxnSpPr>
              <a:stCxn id="177" idx="2"/>
            </p:cNvCxnSpPr>
            <p:nvPr/>
          </p:nvCxnSpPr>
          <p:spPr>
            <a:xfrm rot="5400000">
              <a:off x="10127874" y="3150394"/>
              <a:ext cx="380869" cy="73628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/>
                <p:cNvSpPr txBox="1"/>
                <p:nvPr/>
              </p:nvSpPr>
              <p:spPr>
                <a:xfrm>
                  <a:off x="10054488" y="3371764"/>
                  <a:ext cx="580544" cy="3955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488" y="3371764"/>
                  <a:ext cx="580544" cy="395558"/>
                </a:xfrm>
                <a:prstGeom prst="rect">
                  <a:avLst/>
                </a:prstGeom>
                <a:blipFill>
                  <a:blip r:embed="rId53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81" name="表格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18892"/>
              </p:ext>
            </p:extLst>
          </p:nvPr>
        </p:nvGraphicFramePr>
        <p:xfrm>
          <a:off x="11462172" y="2006509"/>
          <a:ext cx="168095" cy="103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5">
                  <a:extLst>
                    <a:ext uri="{9D8B030D-6E8A-4147-A177-3AD203B41FA5}">
                      <a16:colId xmlns:a16="http://schemas.microsoft.com/office/drawing/2014/main" val="312285484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800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8544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0371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43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1451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40919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568700" y="5943548"/>
            <a:ext cx="814924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f_t = torch.sigmoid(x_t @ self.W_f + h_t @ self.U_f + self.b_f)  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3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736233" y="1344237"/>
            <a:ext cx="3334241" cy="2029067"/>
            <a:chOff x="8300259" y="3059687"/>
            <a:chExt cx="3334241" cy="2029067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 rotWithShape="1">
            <a:blip r:embed="rId3"/>
            <a:srcRect l="89808"/>
            <a:stretch/>
          </p:blipFill>
          <p:spPr>
            <a:xfrm>
              <a:off x="11377343" y="3074624"/>
              <a:ext cx="219243" cy="1202400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3817" y="3070422"/>
              <a:ext cx="227269" cy="1203733"/>
            </a:xfrm>
            <a:prstGeom prst="rect">
              <a:avLst/>
            </a:prstGeom>
          </p:spPr>
        </p:pic>
        <p:cxnSp>
          <p:nvCxnSpPr>
            <p:cNvPr id="76" name="直接箭头连接符 75"/>
            <p:cNvCxnSpPr/>
            <p:nvPr/>
          </p:nvCxnSpPr>
          <p:spPr>
            <a:xfrm>
              <a:off x="8427064" y="4365232"/>
              <a:ext cx="42725" cy="403185"/>
            </a:xfrm>
            <a:prstGeom prst="straightConnector1">
              <a:avLst/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/>
                <p:cNvSpPr/>
                <p:nvPr/>
              </p:nvSpPr>
              <p:spPr>
                <a:xfrm>
                  <a:off x="8300259" y="4719422"/>
                  <a:ext cx="4351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矩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259" y="4719422"/>
                  <a:ext cx="43511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文本框 77"/>
            <p:cNvSpPr txBox="1"/>
            <p:nvPr/>
          </p:nvSpPr>
          <p:spPr>
            <a:xfrm>
              <a:off x="8621716" y="345137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=</a:t>
              </a:r>
              <a:endParaRPr lang="zh-CN" altLang="en-US" dirty="0"/>
            </a:p>
          </p:txBody>
        </p:sp>
        <p:cxnSp>
          <p:nvCxnSpPr>
            <p:cNvPr id="79" name="曲线连接符 78"/>
            <p:cNvCxnSpPr/>
            <p:nvPr/>
          </p:nvCxnSpPr>
          <p:spPr>
            <a:xfrm rot="16200000" flipH="1">
              <a:off x="8972347" y="4546566"/>
              <a:ext cx="325430" cy="20282"/>
            </a:xfrm>
            <a:prstGeom prst="curvedConnector3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9034834" y="4759709"/>
                  <a:ext cx="22464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834" y="4759709"/>
                  <a:ext cx="22464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8889" r="-19444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2244" y="3075227"/>
              <a:ext cx="230488" cy="1202400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8598" y="3095884"/>
              <a:ext cx="227269" cy="1203733"/>
            </a:xfrm>
            <a:prstGeom prst="rect">
              <a:avLst/>
            </a:prstGeom>
          </p:spPr>
        </p:pic>
        <p:cxnSp>
          <p:nvCxnSpPr>
            <p:cNvPr id="84" name="直接箭头连接符 83"/>
            <p:cNvCxnSpPr/>
            <p:nvPr/>
          </p:nvCxnSpPr>
          <p:spPr>
            <a:xfrm>
              <a:off x="9865323" y="4360978"/>
              <a:ext cx="42725" cy="403185"/>
            </a:xfrm>
            <a:prstGeom prst="straightConnector1">
              <a:avLst/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/>
                <p:cNvSpPr/>
                <p:nvPr/>
              </p:nvSpPr>
              <p:spPr>
                <a:xfrm>
                  <a:off x="9738518" y="4715168"/>
                  <a:ext cx="65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5" name="矩形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518" y="4715168"/>
                  <a:ext cx="65473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文本框 85"/>
            <p:cNvSpPr txBox="1"/>
            <p:nvPr/>
          </p:nvSpPr>
          <p:spPr>
            <a:xfrm>
              <a:off x="10113823" y="345137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87" name="曲线连接符 86"/>
            <p:cNvCxnSpPr/>
            <p:nvPr/>
          </p:nvCxnSpPr>
          <p:spPr>
            <a:xfrm rot="16200000" flipH="1">
              <a:off x="10500030" y="4531026"/>
              <a:ext cx="325430" cy="20282"/>
            </a:xfrm>
            <a:prstGeom prst="curvedConnector3">
              <a:avLst/>
            </a:prstGeom>
            <a:ln w="158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/>
                <p:cNvSpPr txBox="1"/>
                <p:nvPr/>
              </p:nvSpPr>
              <p:spPr>
                <a:xfrm>
                  <a:off x="10562517" y="4744169"/>
                  <a:ext cx="22464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517" y="4744169"/>
                  <a:ext cx="22464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70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9" name="图片 8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59927" y="3059687"/>
              <a:ext cx="230488" cy="1202400"/>
            </a:xfrm>
            <a:prstGeom prst="rect">
              <a:avLst/>
            </a:prstGeom>
          </p:spPr>
        </p:pic>
        <p:cxnSp>
          <p:nvCxnSpPr>
            <p:cNvPr id="92" name="曲线连接符 91"/>
            <p:cNvCxnSpPr>
              <a:endCxn id="93" idx="0"/>
            </p:cNvCxnSpPr>
            <p:nvPr/>
          </p:nvCxnSpPr>
          <p:spPr>
            <a:xfrm rot="16200000" flipH="1">
              <a:off x="11324938" y="4545383"/>
              <a:ext cx="325430" cy="36538"/>
            </a:xfrm>
            <a:prstGeom prst="curvedConnector3">
              <a:avLst/>
            </a:prstGeom>
            <a:ln w="158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1377343" y="4726367"/>
                  <a:ext cx="2571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343" y="4726367"/>
                  <a:ext cx="2571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524" t="-2222" r="-7381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8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LSTM-Long Short Term Memory</a:t>
                </a:r>
                <a:r>
                  <a:rPr lang="zh-CN" altLang="en-US" dirty="0"/>
                  <a:t>：细胞状态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lang="en-US" altLang="zh-CN" sz="4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4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1"/>
                <a:stretch>
                  <a:fillRect l="-1797" t="-13913" b="-2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内容占位符 2"/>
              <p:cNvSpPr txBox="1">
                <a:spLocks/>
              </p:cNvSpPr>
              <p:nvPr/>
            </p:nvSpPr>
            <p:spPr>
              <a:xfrm>
                <a:off x="609600" y="1219200"/>
                <a:ext cx="10972800" cy="493776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sz="24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更新传输带：</a:t>
                </a:r>
                <a:r>
                  <a:rPr lang="en-US" altLang="zh-CN" dirty="0"/>
                  <a:t>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10972800" cy="4937760"/>
              </a:xfrm>
              <a:prstGeom prst="rect">
                <a:avLst/>
              </a:prstGeom>
              <a:blipFill>
                <a:blip r:embed="rId12"/>
                <a:stretch>
                  <a:fillRect l="-1000" t="-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509055" y="1834941"/>
            <a:ext cx="5765921" cy="3045119"/>
            <a:chOff x="509054" y="1834941"/>
            <a:chExt cx="7540877" cy="3971540"/>
          </a:xfrm>
        </p:grpSpPr>
        <p:cxnSp>
          <p:nvCxnSpPr>
            <p:cNvPr id="144" name="肘形连接符 143"/>
            <p:cNvCxnSpPr/>
            <p:nvPr/>
          </p:nvCxnSpPr>
          <p:spPr>
            <a:xfrm rot="16200000" flipH="1">
              <a:off x="5763307" y="3404903"/>
              <a:ext cx="2049304" cy="8728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流程图: 接点 142"/>
            <p:cNvSpPr>
              <a:spLocks noChangeAspect="1"/>
            </p:cNvSpPr>
            <p:nvPr/>
          </p:nvSpPr>
          <p:spPr>
            <a:xfrm rot="10800000">
              <a:off x="6247312" y="3842391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⊙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509054" y="1834941"/>
              <a:ext cx="7540877" cy="3971540"/>
              <a:chOff x="2329308" y="2039296"/>
              <a:chExt cx="7540877" cy="39715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矩形 94"/>
                  <p:cNvSpPr/>
                  <p:nvPr/>
                </p:nvSpPr>
                <p:spPr>
                  <a:xfrm>
                    <a:off x="2331108" y="2847922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5" name="矩形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108" y="2847922"/>
                    <a:ext cx="796465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/>
                  <p:cNvSpPr/>
                  <p:nvPr/>
                </p:nvSpPr>
                <p:spPr>
                  <a:xfrm>
                    <a:off x="2331108" y="4886196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6" name="矩形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1108" y="4886196"/>
                    <a:ext cx="79646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矩形 96"/>
                  <p:cNvSpPr/>
                  <p:nvPr/>
                </p:nvSpPr>
                <p:spPr>
                  <a:xfrm>
                    <a:off x="9023704" y="2834721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7" name="矩形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3704" y="2834721"/>
                    <a:ext cx="79646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矩形 97"/>
                  <p:cNvSpPr/>
                  <p:nvPr/>
                </p:nvSpPr>
                <p:spPr>
                  <a:xfrm>
                    <a:off x="9072575" y="4884335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8" name="矩形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2575" y="4884335"/>
                    <a:ext cx="79646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矩形 101"/>
                  <p:cNvSpPr/>
                  <p:nvPr/>
                </p:nvSpPr>
                <p:spPr>
                  <a:xfrm>
                    <a:off x="3052025" y="5641504"/>
                    <a:ext cx="796465" cy="36933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2" name="矩形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2025" y="5641504"/>
                    <a:ext cx="79646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直接箭头连接符 106"/>
              <p:cNvCxnSpPr>
                <a:stCxn id="101" idx="3"/>
              </p:cNvCxnSpPr>
              <p:nvPr/>
            </p:nvCxnSpPr>
            <p:spPr>
              <a:xfrm>
                <a:off x="7537597" y="4151875"/>
                <a:ext cx="533616" cy="32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文本框 107"/>
              <p:cNvSpPr txBox="1"/>
              <p:nvPr/>
            </p:nvSpPr>
            <p:spPr>
              <a:xfrm>
                <a:off x="4852705" y="5616606"/>
                <a:ext cx="891025" cy="24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向量元素乘</a:t>
                </a: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62479" y="5621081"/>
                <a:ext cx="603598" cy="24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向量和</a:t>
                </a:r>
              </a:p>
            </p:txBody>
          </p:sp>
          <p:cxnSp>
            <p:nvCxnSpPr>
              <p:cNvPr id="110" name="直接箭头连接符 109"/>
              <p:cNvCxnSpPr>
                <a:stCxn id="141" idx="0"/>
                <a:endCxn id="99" idx="2"/>
              </p:cNvCxnSpPr>
              <p:nvPr/>
            </p:nvCxnSpPr>
            <p:spPr>
              <a:xfrm flipV="1">
                <a:off x="5081620" y="4336541"/>
                <a:ext cx="1" cy="2144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endCxn id="114" idx="2"/>
              </p:cNvCxnSpPr>
              <p:nvPr/>
            </p:nvCxnSpPr>
            <p:spPr>
              <a:xfrm flipV="1">
                <a:off x="8618647" y="2408628"/>
                <a:ext cx="1" cy="26498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矩形 113"/>
                  <p:cNvSpPr/>
                  <p:nvPr/>
                </p:nvSpPr>
                <p:spPr>
                  <a:xfrm>
                    <a:off x="8220415" y="2039296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4" name="矩形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0415" y="2039296"/>
                    <a:ext cx="796465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直接箭头连接符 114"/>
              <p:cNvCxnSpPr>
                <a:stCxn id="139" idx="0"/>
                <a:endCxn id="100" idx="2"/>
              </p:cNvCxnSpPr>
              <p:nvPr/>
            </p:nvCxnSpPr>
            <p:spPr>
              <a:xfrm flipV="1">
                <a:off x="6110493" y="4336541"/>
                <a:ext cx="0" cy="207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>
                <a:stCxn id="142" idx="0"/>
                <a:endCxn id="101" idx="2"/>
              </p:cNvCxnSpPr>
              <p:nvPr/>
            </p:nvCxnSpPr>
            <p:spPr>
              <a:xfrm flipV="1">
                <a:off x="7139364" y="4336541"/>
                <a:ext cx="1" cy="2043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/>
              <p:cNvCxnSpPr/>
              <p:nvPr/>
            </p:nvCxnSpPr>
            <p:spPr>
              <a:xfrm flipV="1">
                <a:off x="5083203" y="4812454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/>
              <p:nvPr/>
            </p:nvCxnSpPr>
            <p:spPr>
              <a:xfrm flipH="1" flipV="1">
                <a:off x="6108418" y="4812455"/>
                <a:ext cx="2075" cy="2681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 flipV="1">
                <a:off x="7133630" y="4801520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流程图: 接点 119"/>
              <p:cNvSpPr>
                <a:spLocks noChangeAspect="1"/>
              </p:cNvSpPr>
              <p:nvPr/>
            </p:nvSpPr>
            <p:spPr>
              <a:xfrm rot="10800000">
                <a:off x="4615458" y="5669459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 anchorCtr="1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流程图: 接点 120"/>
              <p:cNvSpPr/>
              <p:nvPr/>
            </p:nvSpPr>
            <p:spPr>
              <a:xfrm rot="10800000">
                <a:off x="3941804" y="2917389"/>
                <a:ext cx="221891" cy="210491"/>
              </a:xfrm>
              <a:prstGeom prst="flowChartConnector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⊙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" name="直接箭头连接符 122"/>
              <p:cNvCxnSpPr/>
              <p:nvPr/>
            </p:nvCxnSpPr>
            <p:spPr>
              <a:xfrm flipV="1">
                <a:off x="4055369" y="4336541"/>
                <a:ext cx="1" cy="2164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矩形 123"/>
                  <p:cNvSpPr/>
                  <p:nvPr/>
                </p:nvSpPr>
                <p:spPr>
                  <a:xfrm>
                    <a:off x="3791748" y="4553013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矩形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1748" y="4553013"/>
                    <a:ext cx="522000" cy="26280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直接连接符 124"/>
              <p:cNvCxnSpPr/>
              <p:nvPr/>
            </p:nvCxnSpPr>
            <p:spPr>
              <a:xfrm>
                <a:off x="3127572" y="5096102"/>
                <a:ext cx="322685" cy="255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 flipH="1" flipV="1">
                <a:off x="3439370" y="5075001"/>
                <a:ext cx="1" cy="642675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 flipV="1">
                <a:off x="4055369" y="4808075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8218777" y="2039296"/>
                <a:ext cx="796465" cy="3539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329308" y="4888779"/>
                <a:ext cx="796465" cy="3598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3052025" y="5655243"/>
                <a:ext cx="796465" cy="3418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9073720" y="4883710"/>
                <a:ext cx="796465" cy="36995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流程图: 接点 133"/>
              <p:cNvSpPr>
                <a:spLocks noChangeAspect="1"/>
              </p:cNvSpPr>
              <p:nvPr/>
            </p:nvSpPr>
            <p:spPr>
              <a:xfrm rot="10800000">
                <a:off x="6431877" y="5669459"/>
                <a:ext cx="221891" cy="2232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5600" rtlCol="0" anchor="ctr"/>
              <a:lstStyle/>
              <a:p>
                <a:pPr algn="ctr">
                  <a:spcBef>
                    <a:spcPts val="15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5" name="直接连接符 134"/>
              <p:cNvCxnSpPr>
                <a:stCxn id="120" idx="4"/>
                <a:endCxn id="120" idx="4"/>
              </p:cNvCxnSpPr>
              <p:nvPr/>
            </p:nvCxnSpPr>
            <p:spPr>
              <a:xfrm>
                <a:off x="5653684" y="5622743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 flipV="1">
                <a:off x="3434595" y="5080344"/>
                <a:ext cx="3715200" cy="1353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矩形 138"/>
                  <p:cNvSpPr/>
                  <p:nvPr/>
                </p:nvSpPr>
                <p:spPr>
                  <a:xfrm>
                    <a:off x="5848717" y="4543751"/>
                    <a:ext cx="523551" cy="2629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9" name="矩形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8717" y="4543751"/>
                    <a:ext cx="523551" cy="26293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矩形 139"/>
                  <p:cNvSpPr/>
                  <p:nvPr/>
                </p:nvSpPr>
                <p:spPr>
                  <a:xfrm>
                    <a:off x="7876852" y="3550821"/>
                    <a:ext cx="523551" cy="2629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矩形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6852" y="3550821"/>
                    <a:ext cx="523551" cy="26293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矩形 140"/>
                  <p:cNvSpPr/>
                  <p:nvPr/>
                </p:nvSpPr>
                <p:spPr>
                  <a:xfrm>
                    <a:off x="4820620" y="4551033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矩形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620" y="4551033"/>
                    <a:ext cx="522000" cy="26280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矩形 141"/>
                  <p:cNvSpPr/>
                  <p:nvPr/>
                </p:nvSpPr>
                <p:spPr>
                  <a:xfrm>
                    <a:off x="6878364" y="4540868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矩形 1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8364" y="4540868"/>
                    <a:ext cx="522000" cy="26280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矩形 100"/>
                  <p:cNvSpPr/>
                  <p:nvPr/>
                </p:nvSpPr>
                <p:spPr>
                  <a:xfrm>
                    <a:off x="6741132" y="3967209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1" name="矩形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132" y="3967209"/>
                    <a:ext cx="796465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圆角矩形 93"/>
              <p:cNvSpPr/>
              <p:nvPr/>
            </p:nvSpPr>
            <p:spPr>
              <a:xfrm>
                <a:off x="3205888" y="2744815"/>
                <a:ext cx="5675699" cy="27437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04" name="直接箭头连接符 103"/>
              <p:cNvCxnSpPr/>
              <p:nvPr/>
            </p:nvCxnSpPr>
            <p:spPr>
              <a:xfrm flipV="1">
                <a:off x="5628755" y="3127879"/>
                <a:ext cx="0" cy="35250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99" idx="0"/>
              </p:cNvCxnSpPr>
              <p:nvPr/>
            </p:nvCxnSpPr>
            <p:spPr>
              <a:xfrm flipV="1">
                <a:off x="5081621" y="3660051"/>
                <a:ext cx="468684" cy="3071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>
                <a:stCxn id="100" idx="0"/>
              </p:cNvCxnSpPr>
              <p:nvPr/>
            </p:nvCxnSpPr>
            <p:spPr>
              <a:xfrm flipH="1" flipV="1">
                <a:off x="5707207" y="3660051"/>
                <a:ext cx="403286" cy="3071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95" idx="3"/>
                <a:endCxn id="97" idx="1"/>
              </p:cNvCxnSpPr>
              <p:nvPr/>
            </p:nvCxnSpPr>
            <p:spPr>
              <a:xfrm flipV="1">
                <a:off x="3127573" y="3019387"/>
                <a:ext cx="5896131" cy="132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流程图: 接点 132"/>
              <p:cNvSpPr>
                <a:spLocks noChangeAspect="1"/>
              </p:cNvSpPr>
              <p:nvPr/>
            </p:nvSpPr>
            <p:spPr>
              <a:xfrm rot="10800000">
                <a:off x="5513067" y="2907209"/>
                <a:ext cx="223200" cy="2232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5600" rtlCol="0" anchor="ctr"/>
              <a:lstStyle/>
              <a:p>
                <a:pPr algn="ctr">
                  <a:spcBef>
                    <a:spcPts val="15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流程图: 接点 135"/>
              <p:cNvSpPr>
                <a:spLocks noChangeAspect="1"/>
              </p:cNvSpPr>
              <p:nvPr/>
            </p:nvSpPr>
            <p:spPr>
              <a:xfrm rot="10800000">
                <a:off x="3941803" y="2908329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流程图: 接点 137"/>
              <p:cNvSpPr>
                <a:spLocks noChangeAspect="1"/>
              </p:cNvSpPr>
              <p:nvPr/>
            </p:nvSpPr>
            <p:spPr>
              <a:xfrm rot="10800000">
                <a:off x="5513722" y="3477119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 anchorCtr="1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直接箭头连接符 102"/>
              <p:cNvCxnSpPr>
                <a:stCxn id="122" idx="0"/>
                <a:endCxn id="121" idx="0"/>
              </p:cNvCxnSpPr>
              <p:nvPr/>
            </p:nvCxnSpPr>
            <p:spPr>
              <a:xfrm flipV="1">
                <a:off x="4052749" y="3127880"/>
                <a:ext cx="0" cy="8393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矩形 98"/>
                  <p:cNvSpPr/>
                  <p:nvPr/>
                </p:nvSpPr>
                <p:spPr>
                  <a:xfrm>
                    <a:off x="4683388" y="3967209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9" name="矩形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3388" y="3967209"/>
                    <a:ext cx="79646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/>
                  <p:cNvSpPr/>
                  <p:nvPr/>
                </p:nvSpPr>
                <p:spPr>
                  <a:xfrm>
                    <a:off x="5712260" y="3967209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0" name="矩形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2260" y="3967209"/>
                    <a:ext cx="796465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矩形 121"/>
                  <p:cNvSpPr/>
                  <p:nvPr/>
                </p:nvSpPr>
                <p:spPr>
                  <a:xfrm>
                    <a:off x="3654516" y="3967209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22" name="矩形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4516" y="3967209"/>
                    <a:ext cx="796465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1111"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073" y="4863493"/>
            <a:ext cx="1113264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传输带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c_t cell state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 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 ̃_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\\ c ̃_t = tanh(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 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 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lang="zh-CN" altLang="zh-CN" dirty="0">
                <a:solidFill>
                  <a:srgbClr val="FF0000"/>
                </a:solidFill>
                <a:latin typeface="Arial Unicode MS"/>
                <a:ea typeface="JetBrains Mono"/>
              </a:rPr>
              <a:t>c ̃_t =</a:t>
            </a:r>
            <a:r>
              <a:rPr lang="en-US" altLang="zh-CN" dirty="0">
                <a:solidFill>
                  <a:srgbClr val="FF0000"/>
                </a:solidFill>
                <a:latin typeface="Arial Unicode MS"/>
                <a:ea typeface="JetBrains Mono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Arial Unicode MS"/>
                <a:ea typeface="JetBrains Mono"/>
              </a:rPr>
              <a:t>g_t</a:t>
            </a:r>
            <a:endParaRPr lang="en-US" altLang="zh-CN" dirty="0">
              <a:solidFill>
                <a:srgbClr val="FF0000"/>
              </a:solidFill>
              <a:latin typeface="Arial Unicode MS"/>
              <a:ea typeface="JetBrains Mo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756662" y="1735929"/>
                <a:ext cx="197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662" y="1735929"/>
                <a:ext cx="197060" cy="369332"/>
              </a:xfrm>
              <a:prstGeom prst="rect">
                <a:avLst/>
              </a:prstGeom>
              <a:blipFill>
                <a:blip r:embed="rId41"/>
                <a:stretch>
                  <a:fillRect r="-9090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/>
              <p:cNvSpPr txBox="1"/>
              <p:nvPr/>
            </p:nvSpPr>
            <p:spPr>
              <a:xfrm>
                <a:off x="10376749" y="1735929"/>
                <a:ext cx="197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749" y="1735929"/>
                <a:ext cx="197060" cy="369332"/>
              </a:xfrm>
              <a:prstGeom prst="rect">
                <a:avLst/>
              </a:prstGeom>
              <a:blipFill>
                <a:blip r:embed="rId42"/>
                <a:stretch>
                  <a:fillRect r="-9090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369370" y="4236117"/>
                <a:ext cx="39661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370" y="4236117"/>
                <a:ext cx="3966150" cy="5232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1072" y="5607174"/>
            <a:ext cx="1113264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cell state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𝑓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𝑖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 ̃_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\\ c ̃_t =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g_t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FF0000"/>
                </a:solidFill>
                <a:latin typeface="Arial Unicode MS"/>
                <a:ea typeface="JetBrains Mono"/>
              </a:rPr>
              <a:t>c_t = f_t * c_t + i_t * g_t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60240" y="6364492"/>
            <a:ext cx="11020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注：* 表示两个矩阵对应位置处的两个元素相乘；</a:t>
            </a:r>
            <a:r>
              <a:rPr lang="zh-CN" altLang="en-US" b="1" dirty="0"/>
              <a:t>各个向量都是</a:t>
            </a:r>
            <a:r>
              <a:rPr lang="en-US" altLang="zh-CN" b="1" dirty="0" err="1"/>
              <a:t>hidden_size</a:t>
            </a:r>
            <a:r>
              <a:rPr lang="zh-CN" altLang="en-US" b="1" dirty="0"/>
              <a:t>维度</a:t>
            </a:r>
          </a:p>
        </p:txBody>
      </p:sp>
    </p:spTree>
    <p:extLst>
      <p:ext uri="{BB962C8B-B14F-4D97-AF65-F5344CB8AC3E}">
        <p14:creationId xmlns:p14="http://schemas.microsoft.com/office/powerpoint/2010/main" val="2953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 algn="r"/>
              <a:t>9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LSTM-Long Short Term Memory:</a:t>
                </a:r>
                <a:r>
                  <a:rPr lang="zh-CN" altLang="en-US" dirty="0"/>
                  <a:t>中间结果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97" t="-15652" b="-2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内容占位符 2"/>
              <p:cNvSpPr txBox="1">
                <a:spLocks/>
              </p:cNvSpPr>
              <p:nvPr/>
            </p:nvSpPr>
            <p:spPr>
              <a:xfrm>
                <a:off x="609600" y="1219200"/>
                <a:ext cx="10972800" cy="493776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p"/>
                  <a:defRPr sz="24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altLang="zh-CN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10972800" cy="49377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6670919" y="3390041"/>
                <a:ext cx="2571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19" y="3390041"/>
                <a:ext cx="257157" cy="276999"/>
              </a:xfrm>
              <a:prstGeom prst="rect">
                <a:avLst/>
              </a:prstGeom>
              <a:blipFill>
                <a:blip r:embed="rId5"/>
                <a:stretch>
                  <a:fillRect l="-9524" t="-2174" r="-76190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480113" y="1219200"/>
            <a:ext cx="5945170" cy="3056954"/>
            <a:chOff x="656113" y="1250995"/>
            <a:chExt cx="7537932" cy="3971540"/>
          </a:xfrm>
        </p:grpSpPr>
        <p:cxnSp>
          <p:nvCxnSpPr>
            <p:cNvPr id="149" name="肘形连接符 148"/>
            <p:cNvCxnSpPr/>
            <p:nvPr/>
          </p:nvCxnSpPr>
          <p:spPr>
            <a:xfrm rot="16200000" flipH="1">
              <a:off x="5933203" y="2825439"/>
              <a:ext cx="2049304" cy="872841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流程图: 接点 147"/>
            <p:cNvSpPr>
              <a:spLocks noChangeAspect="1"/>
            </p:cNvSpPr>
            <p:nvPr/>
          </p:nvSpPr>
          <p:spPr>
            <a:xfrm rot="10800000">
              <a:off x="6400235" y="3255892"/>
              <a:ext cx="221891" cy="223200"/>
            </a:xfrm>
            <a:prstGeom prst="flowChartConnector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 anchorCtr="1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⊙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656113" y="1250995"/>
              <a:ext cx="7537932" cy="3971540"/>
              <a:chOff x="867518" y="1623092"/>
              <a:chExt cx="7537932" cy="3971540"/>
            </a:xfrm>
          </p:grpSpPr>
          <p:cxnSp>
            <p:nvCxnSpPr>
              <p:cNvPr id="98" name="直接箭头连接符 97"/>
              <p:cNvCxnSpPr>
                <a:endCxn id="114" idx="2"/>
              </p:cNvCxnSpPr>
              <p:nvPr/>
            </p:nvCxnSpPr>
            <p:spPr>
              <a:xfrm flipH="1" flipV="1">
                <a:off x="7153419" y="1977026"/>
                <a:ext cx="1637" cy="2665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/>
                  <p:cNvSpPr/>
                  <p:nvPr/>
                </p:nvSpPr>
                <p:spPr>
                  <a:xfrm>
                    <a:off x="867518" y="2431718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矩形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518" y="2431718"/>
                    <a:ext cx="796465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867518" y="4469992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518" y="4469992"/>
                    <a:ext cx="796465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/>
                  <p:cNvSpPr/>
                  <p:nvPr/>
                </p:nvSpPr>
                <p:spPr>
                  <a:xfrm>
                    <a:off x="7560114" y="2418517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2" name="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114" y="2418517"/>
                    <a:ext cx="79646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/>
                  <p:cNvSpPr/>
                  <p:nvPr/>
                </p:nvSpPr>
                <p:spPr>
                  <a:xfrm>
                    <a:off x="7608985" y="4468131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3" name="矩形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985" y="4468131"/>
                    <a:ext cx="79646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/>
                  <p:cNvSpPr/>
                  <p:nvPr/>
                </p:nvSpPr>
                <p:spPr>
                  <a:xfrm>
                    <a:off x="3219798" y="3551005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4" name="矩形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9798" y="3551005"/>
                    <a:ext cx="79646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/>
                  <p:cNvSpPr/>
                  <p:nvPr/>
                </p:nvSpPr>
                <p:spPr>
                  <a:xfrm>
                    <a:off x="4248670" y="3551005"/>
                    <a:ext cx="796465" cy="36933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5" name="矩形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8670" y="3551005"/>
                    <a:ext cx="79646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/>
                  <p:cNvSpPr/>
                  <p:nvPr/>
                </p:nvSpPr>
                <p:spPr>
                  <a:xfrm>
                    <a:off x="5277542" y="3551005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6" name="矩形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7542" y="3551005"/>
                    <a:ext cx="796465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矩形 86"/>
                  <p:cNvSpPr/>
                  <p:nvPr/>
                </p:nvSpPr>
                <p:spPr>
                  <a:xfrm>
                    <a:off x="1588435" y="5225300"/>
                    <a:ext cx="796465" cy="369332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7" name="矩形 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8435" y="5225300"/>
                    <a:ext cx="796465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直接箭头连接符 87"/>
              <p:cNvCxnSpPr>
                <a:stCxn id="107" idx="0"/>
                <a:endCxn id="106" idx="0"/>
              </p:cNvCxnSpPr>
              <p:nvPr/>
            </p:nvCxnSpPr>
            <p:spPr>
              <a:xfrm flipV="1">
                <a:off x="2589159" y="2711676"/>
                <a:ext cx="0" cy="8393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V="1">
                <a:off x="4165165" y="2711675"/>
                <a:ext cx="0" cy="35250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>
                <a:stCxn id="84" idx="0"/>
              </p:cNvCxnSpPr>
              <p:nvPr/>
            </p:nvCxnSpPr>
            <p:spPr>
              <a:xfrm flipV="1">
                <a:off x="3618031" y="3243847"/>
                <a:ext cx="468684" cy="3071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5" idx="0"/>
              </p:cNvCxnSpPr>
              <p:nvPr/>
            </p:nvCxnSpPr>
            <p:spPr>
              <a:xfrm flipH="1" flipV="1">
                <a:off x="4243617" y="3243847"/>
                <a:ext cx="403286" cy="30715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stCxn id="86" idx="3"/>
              </p:cNvCxnSpPr>
              <p:nvPr/>
            </p:nvCxnSpPr>
            <p:spPr>
              <a:xfrm>
                <a:off x="6074007" y="3735671"/>
                <a:ext cx="533616" cy="32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文本框 92"/>
              <p:cNvSpPr txBox="1"/>
              <p:nvPr/>
            </p:nvSpPr>
            <p:spPr>
              <a:xfrm>
                <a:off x="4258070" y="5203958"/>
                <a:ext cx="891024" cy="24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向量元素乘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5508020" y="5211166"/>
                <a:ext cx="603597" cy="244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向量和</a:t>
                </a:r>
              </a:p>
            </p:txBody>
          </p:sp>
          <p:cxnSp>
            <p:nvCxnSpPr>
              <p:cNvPr id="95" name="直接箭头连接符 94"/>
              <p:cNvCxnSpPr>
                <a:stCxn id="126" idx="0"/>
                <a:endCxn id="84" idx="2"/>
              </p:cNvCxnSpPr>
              <p:nvPr/>
            </p:nvCxnSpPr>
            <p:spPr>
              <a:xfrm flipV="1">
                <a:off x="3618030" y="3920337"/>
                <a:ext cx="1" cy="2144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矩形 98"/>
                  <p:cNvSpPr/>
                  <p:nvPr/>
                </p:nvSpPr>
                <p:spPr>
                  <a:xfrm>
                    <a:off x="6756825" y="1623092"/>
                    <a:ext cx="796465" cy="36933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9" name="矩形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6825" y="1623092"/>
                    <a:ext cx="79646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直接箭头连接符 99"/>
              <p:cNvCxnSpPr>
                <a:stCxn id="124" idx="0"/>
                <a:endCxn id="85" idx="2"/>
              </p:cNvCxnSpPr>
              <p:nvPr/>
            </p:nvCxnSpPr>
            <p:spPr>
              <a:xfrm flipV="1">
                <a:off x="4646903" y="3920337"/>
                <a:ext cx="0" cy="2072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stCxn id="127" idx="0"/>
                <a:endCxn id="86" idx="2"/>
              </p:cNvCxnSpPr>
              <p:nvPr/>
            </p:nvCxnSpPr>
            <p:spPr>
              <a:xfrm flipV="1">
                <a:off x="5675774" y="3920337"/>
                <a:ext cx="1" cy="20432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/>
              <p:nvPr/>
            </p:nvCxnSpPr>
            <p:spPr>
              <a:xfrm flipV="1">
                <a:off x="3619613" y="4396250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/>
              <p:nvPr/>
            </p:nvCxnSpPr>
            <p:spPr>
              <a:xfrm flipH="1" flipV="1">
                <a:off x="4644828" y="4396251"/>
                <a:ext cx="2075" cy="2681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 flipV="1">
                <a:off x="5670040" y="4385316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流程图: 接点 104"/>
              <p:cNvSpPr>
                <a:spLocks noChangeAspect="1"/>
              </p:cNvSpPr>
              <p:nvPr/>
            </p:nvSpPr>
            <p:spPr>
              <a:xfrm rot="10800000">
                <a:off x="4079149" y="5206539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 anchorCtr="1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流程图: 接点 105"/>
              <p:cNvSpPr/>
              <p:nvPr/>
            </p:nvSpPr>
            <p:spPr>
              <a:xfrm rot="10800000">
                <a:off x="2478214" y="2501185"/>
                <a:ext cx="221891" cy="210491"/>
              </a:xfrm>
              <a:prstGeom prst="flowChartConnector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⊙</a:t>
                </a:r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直接箭头连接符 112"/>
              <p:cNvCxnSpPr>
                <a:stCxn id="80" idx="3"/>
                <a:endCxn id="82" idx="1"/>
              </p:cNvCxnSpPr>
              <p:nvPr/>
            </p:nvCxnSpPr>
            <p:spPr>
              <a:xfrm flipV="1">
                <a:off x="1663983" y="2603183"/>
                <a:ext cx="5896131" cy="1320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矩形 113"/>
              <p:cNvSpPr/>
              <p:nvPr/>
            </p:nvSpPr>
            <p:spPr>
              <a:xfrm>
                <a:off x="6755187" y="1623092"/>
                <a:ext cx="796465" cy="3539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876400" y="2431718"/>
                <a:ext cx="796465" cy="3598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t" anchorCtr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7559977" y="2431718"/>
                <a:ext cx="796465" cy="3418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7591408" y="4467508"/>
                <a:ext cx="796465" cy="36995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流程图: 接点 117"/>
              <p:cNvSpPr>
                <a:spLocks noChangeAspect="1"/>
              </p:cNvSpPr>
              <p:nvPr/>
            </p:nvSpPr>
            <p:spPr>
              <a:xfrm rot="10800000">
                <a:off x="4049477" y="2491005"/>
                <a:ext cx="223200" cy="2232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5600" rtlCol="0" anchor="ctr"/>
              <a:lstStyle/>
              <a:p>
                <a:pPr algn="ctr">
                  <a:spcBef>
                    <a:spcPts val="15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流程图: 接点 118"/>
              <p:cNvSpPr>
                <a:spLocks noChangeAspect="1"/>
              </p:cNvSpPr>
              <p:nvPr/>
            </p:nvSpPr>
            <p:spPr>
              <a:xfrm rot="10800000">
                <a:off x="5328016" y="5232113"/>
                <a:ext cx="221891" cy="223200"/>
              </a:xfrm>
              <a:prstGeom prst="flowChartConnec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75600" rtlCol="0" anchor="ctr"/>
              <a:lstStyle/>
              <a:p>
                <a:pPr algn="ctr">
                  <a:spcBef>
                    <a:spcPts val="150"/>
                  </a:spcBef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+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0" name="直接连接符 119"/>
              <p:cNvCxnSpPr>
                <a:stCxn id="105" idx="4"/>
                <a:endCxn id="105" idx="4"/>
              </p:cNvCxnSpPr>
              <p:nvPr/>
            </p:nvCxnSpPr>
            <p:spPr>
              <a:xfrm>
                <a:off x="4190094" y="5206539"/>
                <a:ext cx="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流程图: 接点 120"/>
              <p:cNvSpPr>
                <a:spLocks noChangeAspect="1"/>
              </p:cNvSpPr>
              <p:nvPr/>
            </p:nvSpPr>
            <p:spPr>
              <a:xfrm rot="10800000">
                <a:off x="2478213" y="2492125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V="1">
                <a:off x="1971005" y="4664140"/>
                <a:ext cx="3715200" cy="1353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流程图: 接点 122"/>
              <p:cNvSpPr>
                <a:spLocks noChangeAspect="1"/>
              </p:cNvSpPr>
              <p:nvPr/>
            </p:nvSpPr>
            <p:spPr>
              <a:xfrm rot="10800000">
                <a:off x="4050132" y="3060915"/>
                <a:ext cx="221891" cy="223200"/>
              </a:xfrm>
              <a:prstGeom prst="flowChartConnector">
                <a:avLst/>
              </a:prstGeom>
              <a:solidFill>
                <a:srgbClr val="2E75B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54000" rtlCol="0" anchor="ctr" anchorCtr="1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⊙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矩形 123"/>
                  <p:cNvSpPr/>
                  <p:nvPr/>
                </p:nvSpPr>
                <p:spPr>
                  <a:xfrm>
                    <a:off x="4385127" y="4127547"/>
                    <a:ext cx="523551" cy="2629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矩形 1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5127" y="4127547"/>
                    <a:ext cx="523551" cy="26293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/>
                  <p:cNvSpPr/>
                  <p:nvPr/>
                </p:nvSpPr>
                <p:spPr>
                  <a:xfrm>
                    <a:off x="6413262" y="3134617"/>
                    <a:ext cx="523551" cy="2629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矩形 1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262" y="3134617"/>
                    <a:ext cx="523551" cy="26293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/>
                  <p:cNvSpPr/>
                  <p:nvPr/>
                </p:nvSpPr>
                <p:spPr>
                  <a:xfrm>
                    <a:off x="3357030" y="4134829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矩形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7030" y="4134829"/>
                    <a:ext cx="522000" cy="26280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矩形 126"/>
                  <p:cNvSpPr/>
                  <p:nvPr/>
                </p:nvSpPr>
                <p:spPr>
                  <a:xfrm>
                    <a:off x="5414774" y="4124664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矩形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4774" y="4124664"/>
                    <a:ext cx="522000" cy="26280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圆角矩形 78"/>
              <p:cNvSpPr/>
              <p:nvPr/>
            </p:nvSpPr>
            <p:spPr>
              <a:xfrm>
                <a:off x="1761339" y="2314142"/>
                <a:ext cx="5675699" cy="27437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矩形 106"/>
                  <p:cNvSpPr/>
                  <p:nvPr/>
                </p:nvSpPr>
                <p:spPr>
                  <a:xfrm>
                    <a:off x="2190926" y="3551005"/>
                    <a:ext cx="796465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7" name="矩形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0926" y="3551005"/>
                    <a:ext cx="79646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1111"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直接箭头连接符 107"/>
              <p:cNvCxnSpPr/>
              <p:nvPr/>
            </p:nvCxnSpPr>
            <p:spPr>
              <a:xfrm flipV="1">
                <a:off x="2591779" y="3920337"/>
                <a:ext cx="1" cy="2164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矩形 108"/>
                  <p:cNvSpPr/>
                  <p:nvPr/>
                </p:nvSpPr>
                <p:spPr>
                  <a:xfrm>
                    <a:off x="2328158" y="4136809"/>
                    <a:ext cx="522000" cy="26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矩形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8158" y="4136809"/>
                    <a:ext cx="522000" cy="26280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0417"/>
                    </a:stretch>
                  </a:blipFill>
                  <a:ln w="28575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直接连接符 109"/>
              <p:cNvCxnSpPr/>
              <p:nvPr/>
            </p:nvCxnSpPr>
            <p:spPr>
              <a:xfrm>
                <a:off x="1663982" y="4679898"/>
                <a:ext cx="322685" cy="2553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H="1" flipV="1">
                <a:off x="1975780" y="4658797"/>
                <a:ext cx="1" cy="642675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 flipV="1">
                <a:off x="2591779" y="4391871"/>
                <a:ext cx="1" cy="2926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 flipV="1">
                <a:off x="1975780" y="4673271"/>
                <a:ext cx="631661" cy="224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Rectangle 1"/>
          <p:cNvSpPr>
            <a:spLocks noChangeArrowheads="1"/>
          </p:cNvSpPr>
          <p:nvPr/>
        </p:nvSpPr>
        <p:spPr bwMode="auto">
          <a:xfrm>
            <a:off x="350192" y="4510091"/>
            <a:ext cx="1144470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传输带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中间结果用于计算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cell state: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c ̃_t = tanh(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 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𝑈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 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𝑡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−1)+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𝑏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𝑐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self.W_c = nn.Parameter(torch.Tensor(input_sz, hidden_sz))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self.U_c = nn.Parameter(torch.Tensor(hidden_sz, hidden_sz))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self.b_c = nn.Parameter(torch.Tensor(hidden_sz))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/>
              <p:cNvSpPr txBox="1"/>
              <p:nvPr/>
            </p:nvSpPr>
            <p:spPr>
              <a:xfrm>
                <a:off x="7092869" y="2362289"/>
                <a:ext cx="1606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𝑡𝑎𝑛h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69" y="2362289"/>
                <a:ext cx="1606164" cy="400110"/>
              </a:xfrm>
              <a:prstGeom prst="rect">
                <a:avLst/>
              </a:prstGeom>
              <a:blipFill>
                <a:blip r:embed="rId40"/>
                <a:stretch>
                  <a:fillRect l="-4183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左中括号 96"/>
          <p:cNvSpPr/>
          <p:nvPr/>
        </p:nvSpPr>
        <p:spPr>
          <a:xfrm>
            <a:off x="7993867" y="1817998"/>
            <a:ext cx="106007" cy="1441429"/>
          </a:xfrm>
          <a:prstGeom prst="leftBracket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左中括号 145"/>
          <p:cNvSpPr/>
          <p:nvPr/>
        </p:nvSpPr>
        <p:spPr>
          <a:xfrm flipH="1">
            <a:off x="11618072" y="1817998"/>
            <a:ext cx="99872" cy="1441429"/>
          </a:xfrm>
          <a:prstGeom prst="leftBracket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曲线连接符 149"/>
          <p:cNvCxnSpPr>
            <a:stCxn id="164" idx="2"/>
          </p:cNvCxnSpPr>
          <p:nvPr/>
        </p:nvCxnSpPr>
        <p:spPr>
          <a:xfrm rot="5400000">
            <a:off x="6675301" y="3173837"/>
            <a:ext cx="342058" cy="16525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组合 151"/>
          <p:cNvGrpSpPr/>
          <p:nvPr/>
        </p:nvGrpSpPr>
        <p:grpSpPr>
          <a:xfrm>
            <a:off x="9572055" y="2000459"/>
            <a:ext cx="1115434" cy="1804421"/>
            <a:chOff x="8269824" y="1985576"/>
            <a:chExt cx="1115434" cy="1804421"/>
          </a:xfrm>
        </p:grpSpPr>
        <p:cxnSp>
          <p:nvCxnSpPr>
            <p:cNvPr id="154" name="曲线连接符 153"/>
            <p:cNvCxnSpPr>
              <a:stCxn id="158" idx="2"/>
              <a:endCxn id="156" idx="0"/>
            </p:cNvCxnSpPr>
            <p:nvPr/>
          </p:nvCxnSpPr>
          <p:spPr>
            <a:xfrm rot="16200000" flipH="1">
              <a:off x="8709632" y="3140701"/>
              <a:ext cx="397872" cy="162055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/>
                <p:cNvSpPr txBox="1"/>
                <p:nvPr/>
              </p:nvSpPr>
              <p:spPr>
                <a:xfrm>
                  <a:off x="8745009" y="3420665"/>
                  <a:ext cx="489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6" name="文本框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009" y="3420665"/>
                  <a:ext cx="489173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8" name="图片 157"/>
            <p:cNvPicPr>
              <a:picLocks noChangeAspect="1"/>
            </p:cNvPicPr>
            <p:nvPr/>
          </p:nvPicPr>
          <p:blipFill rotWithShape="1">
            <a:blip r:embed="rId42"/>
            <a:srcRect r="39891"/>
            <a:stretch/>
          </p:blipFill>
          <p:spPr>
            <a:xfrm>
              <a:off x="8269824" y="1985576"/>
              <a:ext cx="1115434" cy="103721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9227845" y="2305437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845" y="2305437"/>
                <a:ext cx="421910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10987509" y="2308860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509" y="2308860"/>
                <a:ext cx="421910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曲线连接符 160"/>
          <p:cNvCxnSpPr>
            <a:stCxn id="163" idx="0"/>
            <a:endCxn id="162" idx="2"/>
          </p:cNvCxnSpPr>
          <p:nvPr/>
        </p:nvCxnSpPr>
        <p:spPr>
          <a:xfrm rot="16200000" flipV="1">
            <a:off x="11376598" y="1836888"/>
            <a:ext cx="188095" cy="151148"/>
          </a:xfrm>
          <a:prstGeom prst="curvedConnector3">
            <a:avLst/>
          </a:prstGeom>
          <a:ln w="15875">
            <a:solidFill>
              <a:srgbClr val="56CB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文本框 161"/>
              <p:cNvSpPr txBox="1"/>
              <p:nvPr/>
            </p:nvSpPr>
            <p:spPr>
              <a:xfrm>
                <a:off x="11269466" y="1541415"/>
                <a:ext cx="2512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2" name="文本框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466" y="1541415"/>
                <a:ext cx="251210" cy="276999"/>
              </a:xfrm>
              <a:prstGeom prst="rect">
                <a:avLst/>
              </a:prstGeom>
              <a:blipFill>
                <a:blip r:embed="rId45"/>
                <a:stretch>
                  <a:fillRect l="-26829" r="-487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" name="表格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32409"/>
              </p:ext>
            </p:extLst>
          </p:nvPr>
        </p:nvGraphicFramePr>
        <p:xfrm>
          <a:off x="11462172" y="2006509"/>
          <a:ext cx="168095" cy="103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5">
                  <a:extLst>
                    <a:ext uri="{9D8B030D-6E8A-4147-A177-3AD203B41FA5}">
                      <a16:colId xmlns:a16="http://schemas.microsoft.com/office/drawing/2014/main" val="312285484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800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8544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0371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43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1451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40919"/>
                  </a:ext>
                </a:extLst>
              </a:tr>
            </a:tbl>
          </a:graphicData>
        </a:graphic>
      </p:graphicFrame>
      <p:graphicFrame>
        <p:nvGraphicFramePr>
          <p:cNvPr id="164" name="表格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2260"/>
              </p:ext>
            </p:extLst>
          </p:nvPr>
        </p:nvGraphicFramePr>
        <p:xfrm>
          <a:off x="6770545" y="1978560"/>
          <a:ext cx="168095" cy="103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95">
                  <a:extLst>
                    <a:ext uri="{9D8B030D-6E8A-4147-A177-3AD203B41FA5}">
                      <a16:colId xmlns:a16="http://schemas.microsoft.com/office/drawing/2014/main" val="3122854841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800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885441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703712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743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14515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ts val="0"/>
                        </a:lnSpc>
                      </a:pPr>
                      <a:endParaRPr lang="zh-CN" altLang="en-US" sz="105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440919"/>
                  </a:ext>
                </a:extLst>
              </a:tr>
            </a:tbl>
          </a:graphicData>
        </a:graphic>
      </p:graphicFrame>
      <p:grpSp>
        <p:nvGrpSpPr>
          <p:cNvPr id="165" name="组合 164"/>
          <p:cNvGrpSpPr/>
          <p:nvPr/>
        </p:nvGrpSpPr>
        <p:grpSpPr>
          <a:xfrm>
            <a:off x="8217640" y="2010875"/>
            <a:ext cx="1187225" cy="1781539"/>
            <a:chOff x="9975827" y="1959557"/>
            <a:chExt cx="1187225" cy="1781539"/>
          </a:xfrm>
        </p:grpSpPr>
        <p:cxnSp>
          <p:nvCxnSpPr>
            <p:cNvPr id="166" name="曲线连接符 165"/>
            <p:cNvCxnSpPr>
              <a:stCxn id="169" idx="2"/>
              <a:endCxn id="167" idx="0"/>
            </p:cNvCxnSpPr>
            <p:nvPr/>
          </p:nvCxnSpPr>
          <p:spPr>
            <a:xfrm rot="16200000" flipH="1">
              <a:off x="10828273" y="2915504"/>
              <a:ext cx="304661" cy="10774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/>
                <p:cNvSpPr txBox="1"/>
                <p:nvPr/>
              </p:nvSpPr>
              <p:spPr>
                <a:xfrm>
                  <a:off x="10905895" y="3121706"/>
                  <a:ext cx="257157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12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7" name="文本框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5895" y="3121706"/>
                  <a:ext cx="257157" cy="153888"/>
                </a:xfrm>
                <a:prstGeom prst="rect">
                  <a:avLst/>
                </a:prstGeom>
                <a:blipFill>
                  <a:blip r:embed="rId46"/>
                  <a:stretch>
                    <a:fillRect l="-14286" t="-24000" r="-7143" b="-4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8" name="图片 167"/>
            <p:cNvPicPr>
              <a:picLocks noChangeAspect="1"/>
            </p:cNvPicPr>
            <p:nvPr/>
          </p:nvPicPr>
          <p:blipFill rotWithShape="1">
            <a:blip r:embed="rId42"/>
            <a:srcRect l="59121"/>
            <a:stretch/>
          </p:blipFill>
          <p:spPr>
            <a:xfrm>
              <a:off x="9975827" y="1959557"/>
              <a:ext cx="758590" cy="1037217"/>
            </a:xfrm>
            <a:prstGeom prst="rect">
              <a:avLst/>
            </a:prstGeom>
          </p:spPr>
        </p:pic>
        <p:pic>
          <p:nvPicPr>
            <p:cNvPr id="169" name="图片 168"/>
            <p:cNvPicPr>
              <a:picLocks noChangeAspect="1"/>
            </p:cNvPicPr>
            <p:nvPr/>
          </p:nvPicPr>
          <p:blipFill rotWithShape="1">
            <a:blip r:embed="rId47"/>
            <a:srcRect l="-6223" t="59375" r="-1"/>
            <a:stretch/>
          </p:blipFill>
          <p:spPr>
            <a:xfrm>
              <a:off x="10821134" y="2118452"/>
              <a:ext cx="211195" cy="698593"/>
            </a:xfrm>
            <a:prstGeom prst="rect">
              <a:avLst/>
            </a:prstGeom>
          </p:spPr>
        </p:pic>
        <p:cxnSp>
          <p:nvCxnSpPr>
            <p:cNvPr id="170" name="曲线连接符 169"/>
            <p:cNvCxnSpPr>
              <a:stCxn id="168" idx="2"/>
            </p:cNvCxnSpPr>
            <p:nvPr/>
          </p:nvCxnSpPr>
          <p:spPr>
            <a:xfrm rot="5400000">
              <a:off x="10127874" y="3150394"/>
              <a:ext cx="380869" cy="73628"/>
            </a:xfrm>
            <a:prstGeom prst="curvedConnector3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/>
                <p:cNvSpPr txBox="1"/>
                <p:nvPr/>
              </p:nvSpPr>
              <p:spPr>
                <a:xfrm>
                  <a:off x="10054488" y="3371764"/>
                  <a:ext cx="570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71" name="文本框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488" y="3371764"/>
                  <a:ext cx="570926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2" name="曲线连接符 171"/>
          <p:cNvCxnSpPr>
            <a:stCxn id="174" idx="0"/>
            <a:endCxn id="173" idx="2"/>
          </p:cNvCxnSpPr>
          <p:nvPr/>
        </p:nvCxnSpPr>
        <p:spPr>
          <a:xfrm rot="16200000" flipV="1">
            <a:off x="10781510" y="1877424"/>
            <a:ext cx="158824" cy="99346"/>
          </a:xfrm>
          <a:prstGeom prst="curvedConnector3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/>
              <p:cNvSpPr txBox="1"/>
              <p:nvPr/>
            </p:nvSpPr>
            <p:spPr>
              <a:xfrm>
                <a:off x="10510139" y="1570686"/>
                <a:ext cx="6022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3" name="文本框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139" y="1570686"/>
                <a:ext cx="602220" cy="276999"/>
              </a:xfrm>
              <a:prstGeom prst="rect">
                <a:avLst/>
              </a:prstGeom>
              <a:blipFill>
                <a:blip r:embed="rId4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" name="图片 173"/>
          <p:cNvPicPr>
            <a:picLocks noChangeAspect="1"/>
          </p:cNvPicPr>
          <p:nvPr/>
        </p:nvPicPr>
        <p:blipFill rotWithShape="1">
          <a:blip r:embed="rId47"/>
          <a:srcRect r="66" b="39782"/>
          <a:stretch/>
        </p:blipFill>
        <p:spPr>
          <a:xfrm>
            <a:off x="10811249" y="2006509"/>
            <a:ext cx="198692" cy="1035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38829" y="3965299"/>
                <a:ext cx="51582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829" y="3965299"/>
                <a:ext cx="5158272" cy="52322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50191" y="5919123"/>
            <a:ext cx="1144470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g_t = torch.tanh(x_t @ self.W_c + h_t @ self.U_c + self.b_c)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5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17153</TotalTime>
  <Words>4482</Words>
  <Application>Microsoft Office PowerPoint</Application>
  <PresentationFormat>宽屏</PresentationFormat>
  <Paragraphs>426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 </vt:lpstr>
      <vt:lpstr>Arial Unicode MS</vt:lpstr>
      <vt:lpstr>PingFang SC</vt:lpstr>
      <vt:lpstr>等线</vt:lpstr>
      <vt:lpstr>黑体</vt:lpstr>
      <vt:lpstr>华文楷体</vt:lpstr>
      <vt:lpstr>楷体</vt:lpstr>
      <vt:lpstr>宋体</vt:lpstr>
      <vt:lpstr>微软雅黑</vt:lpstr>
      <vt:lpstr>Arial</vt:lpstr>
      <vt:lpstr>Cambria</vt:lpstr>
      <vt:lpstr>Cambria Math</vt:lpstr>
      <vt:lpstr>Wingdings</vt:lpstr>
      <vt:lpstr>Office 主题​​</vt:lpstr>
      <vt:lpstr>PowerPoint 演示文稿</vt:lpstr>
      <vt:lpstr>PowerPoint 演示文稿</vt:lpstr>
      <vt:lpstr>4.1 任务</vt:lpstr>
      <vt:lpstr>任务（续）</vt:lpstr>
      <vt:lpstr>4.2 复习：LSTM神经元结构</vt:lpstr>
      <vt:lpstr>LSTM-Long Short Term Memory：输入门i_t</vt:lpstr>
      <vt:lpstr>LSTM-Long Short Term Memory：遗忘门f_t</vt:lpstr>
      <vt:lpstr>LSTM-Long Short Term Memory：细胞状态c_t</vt:lpstr>
      <vt:lpstr>LSTM-Long Short Term Memory:中间结果c ̃_t</vt:lpstr>
      <vt:lpstr>LSTM-Long Short Term Memory:输出门〖 o〗_t</vt:lpstr>
      <vt:lpstr>LSTM-Long Short Term Memory：隐藏状态h_t</vt:lpstr>
      <vt:lpstr>参数初始化</vt:lpstr>
      <vt:lpstr>长短期记忆神经网络：LSTM</vt:lpstr>
      <vt:lpstr>LSTM构建</vt:lpstr>
      <vt:lpstr>4.3 LSTM分类器程序设计</vt:lpstr>
      <vt:lpstr>程序逻辑框图</vt:lpstr>
      <vt:lpstr>文本中的分词处理（tokenize）</vt:lpstr>
      <vt:lpstr>文本中的词嵌入操作（Word Embedding）</vt:lpstr>
      <vt:lpstr>文本中的独热编码（one-hot）</vt:lpstr>
      <vt:lpstr>4.4 程序文件组织</vt:lpstr>
      <vt:lpstr>LSTM.py</vt:lpstr>
      <vt:lpstr>DataProcessing.py</vt:lpstr>
      <vt:lpstr>DataProcessing.py(续)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h w</cp:lastModifiedBy>
  <cp:revision>601</cp:revision>
  <dcterms:created xsi:type="dcterms:W3CDTF">2020-08-02T03:23:08Z</dcterms:created>
  <dcterms:modified xsi:type="dcterms:W3CDTF">2025-03-25T03:02:33Z</dcterms:modified>
</cp:coreProperties>
</file>