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239" r:id="rId2"/>
    <p:sldId id="1290" r:id="rId3"/>
    <p:sldId id="1291" r:id="rId4"/>
    <p:sldId id="1293" r:id="rId5"/>
    <p:sldId id="1292" r:id="rId6"/>
    <p:sldId id="1430" r:id="rId7"/>
    <p:sldId id="1433" r:id="rId8"/>
    <p:sldId id="1434" r:id="rId9"/>
    <p:sldId id="1435" r:id="rId10"/>
    <p:sldId id="1431" r:id="rId11"/>
    <p:sldId id="1436" r:id="rId12"/>
    <p:sldId id="1457" r:id="rId13"/>
    <p:sldId id="1458" r:id="rId14"/>
    <p:sldId id="1459" r:id="rId15"/>
    <p:sldId id="1307" r:id="rId16"/>
    <p:sldId id="1312" r:id="rId17"/>
    <p:sldId id="1309" r:id="rId18"/>
    <p:sldId id="1313" r:id="rId19"/>
    <p:sldId id="1310" r:id="rId20"/>
    <p:sldId id="1303" r:id="rId21"/>
    <p:sldId id="1302" r:id="rId22"/>
    <p:sldId id="1306" r:id="rId23"/>
    <p:sldId id="1445" r:id="rId24"/>
    <p:sldId id="1456" r:id="rId25"/>
    <p:sldId id="1446" r:id="rId26"/>
    <p:sldId id="1447" r:id="rId27"/>
    <p:sldId id="1449" r:id="rId28"/>
    <p:sldId id="1450" r:id="rId29"/>
    <p:sldId id="1451" r:id="rId30"/>
    <p:sldId id="1453" r:id="rId31"/>
    <p:sldId id="1454" r:id="rId32"/>
    <p:sldId id="1311" r:id="rId33"/>
    <p:sldId id="1438" r:id="rId34"/>
    <p:sldId id="1439" r:id="rId35"/>
    <p:sldId id="1442" r:id="rId36"/>
    <p:sldId id="1444" r:id="rId37"/>
    <p:sldId id="1440" r:id="rId38"/>
    <p:sldId id="1441" r:id="rId39"/>
    <p:sldId id="1258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" initials="w" lastIdx="1" clrIdx="0">
    <p:extLst>
      <p:ext uri="{19B8F6BF-5375-455C-9EA6-DF929625EA0E}">
        <p15:presenceInfo xmlns:p15="http://schemas.microsoft.com/office/powerpoint/2012/main" userId="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56CBF5"/>
    <a:srgbClr val="BADFE2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90" autoAdjust="0"/>
  </p:normalViewPr>
  <p:slideViewPr>
    <p:cSldViewPr snapToGrid="0">
      <p:cViewPr varScale="1">
        <p:scale>
          <a:sx n="89" d="100"/>
          <a:sy n="89" d="100"/>
        </p:scale>
        <p:origin x="492" y="51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A6AEA-CC6D-42D6-A327-2CB52FFE86DB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9EECB-0AC6-44D9-9EA0-D4799961D8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37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8AB4D-FFD2-46C7-BCA1-FABC99D253F2}" type="datetimeFigureOut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A9CE1-EB40-4A8C-876F-26689E0A8D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103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7.0645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4829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536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573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24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026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2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2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###</a:t>
            </a:r>
            <a:r>
              <a:rPr lang="zh-CN" altLang="en-US" dirty="0"/>
              <a:t>箭头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54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###</a:t>
                </a:r>
                <a:r>
                  <a:rPr lang="zh-CN" altLang="en-US" dirty="0"/>
                  <a:t>箭头</a:t>
                </a: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dirty="0"/>
                  <a:t> 与每一个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向量</m:t>
                    </m:r>
                  </m:oMath>
                </a14:m>
                <a:r>
                  <a:rPr lang="zh-CN" altLang="en-US" dirty="0"/>
                  <a:t>  都有关，因为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/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###</a:t>
                </a:r>
                <a:r>
                  <a:rPr lang="zh-CN" altLang="en-US" dirty="0"/>
                  <a:t>箭头</a:t>
                </a: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b="1" i="0">
                    <a:latin typeface="Cambria Math" panose="02040503050406030204" pitchFamily="18" charset="0"/>
                  </a:rPr>
                  <a:t>𝒄_𝒊</a:t>
                </a:r>
                <a:r>
                  <a:rPr lang="zh-CN" altLang="en-US" dirty="0"/>
                  <a:t> 与每一个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𝑥</a:t>
                </a:r>
                <a:r>
                  <a:rPr lang="zh-CN" altLang="en-US" b="0" i="0">
                    <a:latin typeface="Cambria Math" panose="02040503050406030204" pitchFamily="18" charset="0"/>
                  </a:rPr>
                  <a:t>向量</a:t>
                </a:r>
                <a:r>
                  <a:rPr lang="zh-CN" altLang="en-US" dirty="0"/>
                  <a:t>  都有关，因为</a:t>
                </a:r>
                <a:r>
                  <a:rPr lang="en-US" altLang="zh-CN" b="1" i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𝑲^</a:t>
                </a:r>
                <a:r>
                  <a:rPr lang="en-US" altLang="zh-CN" i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𝑇</a:t>
                </a:r>
                <a:r>
                  <a:rPr lang="en-US" altLang="zh-CN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b="1" i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𝒒_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4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###</a:t>
            </a:r>
            <a:r>
              <a:rPr lang="zh-CN" altLang="en-US" dirty="0"/>
              <a:t>箭头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71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post-norm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pre-norm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其实各有优势，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post-norm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在残差之后做归一化，对参数正则化的效果更强，进而模型的鲁棒性也会更好；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pre-norm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相对于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post-norm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，因为有一部分参数直接加在了后面，不需要对这部分参数进行正则化，正好可以防止模型的梯度爆炸或者梯度消失，因此，这里笔者可以得出的一个结论是如果层数少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post-norm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的效果其实要好一些，如果要把层数加大，为了保证模型的训练，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pre-norm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显然更好一些。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378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Applies Layer Normalization over a mini-batch of inputs as described in the paper </a:t>
            </a:r>
            <a:r>
              <a:rPr lang="en-US" altLang="zh-CN" b="0" i="0" u="none" strike="noStrike" dirty="0">
                <a:solidFill>
                  <a:srgbClr val="EE4C2C"/>
                </a:solidFill>
                <a:effectLst/>
                <a:latin typeface="FreightSans"/>
                <a:hlinkClick r:id="rId3"/>
              </a:rPr>
              <a:t>Layer Normalization</a:t>
            </a:r>
            <a:endParaRPr lang="en-US" altLang="zh-CN" b="0" i="0" u="none" strike="noStrike" dirty="0">
              <a:solidFill>
                <a:srgbClr val="EE4C2C"/>
              </a:solidFill>
              <a:effectLst/>
              <a:latin typeface="FreightSans"/>
            </a:endParaRPr>
          </a:p>
          <a:p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Unlike Batch Normalization and Instance Normalization, which applies scalar scale and bias for each entire channel/plane with the </a:t>
            </a:r>
            <a:r>
              <a:rPr lang="en-US" altLang="zh-CN" dirty="0">
                <a:solidFill>
                  <a:srgbClr val="6C6C6D"/>
                </a:solidFill>
                <a:effectLst/>
                <a:latin typeface="IBMPlexMono"/>
              </a:rPr>
              <a:t>affine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 option, Layer Normalization applies per-element scale and bias with </a:t>
            </a:r>
            <a:r>
              <a:rPr lang="en-US" altLang="zh-CN" dirty="0" err="1">
                <a:solidFill>
                  <a:srgbClr val="6C6C6D"/>
                </a:solidFill>
                <a:effectLst/>
                <a:latin typeface="IBMPlexMono"/>
              </a:rPr>
              <a:t>elementwise_affine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eps (float) – a value added to the denominator for numerical stability. Default: 1e-5</a:t>
            </a:r>
          </a:p>
          <a:p>
            <a:endParaRPr lang="en-US" altLang="zh-CN" dirty="0"/>
          </a:p>
          <a:p>
            <a:r>
              <a:rPr lang="en-US" altLang="zh-CN" dirty="0" err="1"/>
              <a:t>elementwise_affine</a:t>
            </a:r>
            <a:r>
              <a:rPr lang="en-US" altLang="zh-CN" dirty="0"/>
              <a:t> (bool) – a </a:t>
            </a:r>
            <a:r>
              <a:rPr lang="en-US" altLang="zh-CN" dirty="0" err="1"/>
              <a:t>boolean</a:t>
            </a:r>
            <a:r>
              <a:rPr lang="en-US" altLang="zh-CN" dirty="0"/>
              <a:t> value that when set to True, this module has learnable per-element affine parameters initialized to ones (for weights) and zeros (for biases). Default: True.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27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42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81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99A6-433C-460E-8D6E-E818EF7ACF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solidFill>
            <a:srgbClr val="0070C0"/>
          </a:solidFill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人工智能原理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9929A4-DE86-4A99-9F33-5F72E1DCE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E01CF0-F059-4503-AD59-142E7CAF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F9905-FEA2-4A7D-BEFE-B5766225863A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9EAFA4-8E8D-4831-817D-3686CDA9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ED0D4-C669-4ECA-A3CE-B882A75CB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66331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2CA4C3-2094-4A91-BAA1-F5D16952F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3DA2D5-0CB5-49C5-8D46-9F7C22715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C14BA-DC44-4444-A4EA-B82EF919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E35B-C09C-40C5-8E98-18D63A818C1D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18383-98EF-4308-8E27-6747920C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87B0C9-0CD4-41CE-9D59-63763AA1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0ED06E-A538-478D-8E89-C9C3B179341E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5F2BFC2-6A29-4DE1-8640-562BED061C0E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1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DE2D5-D5B9-4877-9115-F933DE2AC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E4743-18AD-466E-8A1E-44C2EDA6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6C1D320-0EE4-45B1-A684-168AC278C557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68BF63-BACA-49D2-A39C-561C2BB5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026BA-651A-4AC0-B21E-F52AC6B5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C4D6B2-B604-46E7-84B7-D46ECA69E79C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285F222-6633-49B8-B260-1BC6DA876833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71D61CE5-3D33-4E81-9554-995C7359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1600"/>
            <a:ext cx="105156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8044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44F026BA-651A-4AC0-B21E-F52AC6B5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31578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999067" y="2438403"/>
            <a:ext cx="9753600" cy="1956197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999067" y="2438403"/>
            <a:ext cx="304800" cy="1956197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180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418167" y="2676527"/>
            <a:ext cx="9144000" cy="1514475"/>
          </a:xfrm>
        </p:spPr>
        <p:txBody>
          <a:bodyPr anchor="ctr"/>
          <a:lstStyle>
            <a:lvl1pPr algn="ctr"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4F026BA-651A-4AC0-B21E-F52AC6B5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7254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FED7D-CC98-43F2-A7AF-9C0ED4B08482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77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-4442" y="-2754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5992" y="1"/>
            <a:ext cx="10515600" cy="701728"/>
          </a:xfrm>
        </p:spPr>
        <p:txBody>
          <a:bodyPr>
            <a:normAutofit/>
          </a:bodyPr>
          <a:lstStyle>
            <a:lvl1pPr algn="l">
              <a:defRPr lang="zh-CN" altLang="en-US" sz="3600" kern="1200" baseline="0">
                <a:solidFill>
                  <a:srgbClr val="00B050"/>
                </a:solidFill>
                <a:latin typeface="Tahoma" panose="020B0604030504040204" pitchFamily="34" charset="0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61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-4442" y="-2754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5992" y="1"/>
            <a:ext cx="10515600" cy="701728"/>
          </a:xfrm>
        </p:spPr>
        <p:txBody>
          <a:bodyPr>
            <a:normAutofit/>
          </a:bodyPr>
          <a:lstStyle>
            <a:lvl1pPr algn="l">
              <a:defRPr lang="zh-CN" altLang="en-US" sz="3600" kern="1200" baseline="0">
                <a:solidFill>
                  <a:srgbClr val="00B050"/>
                </a:solidFill>
                <a:latin typeface="Tahoma" panose="020B0604030504040204" pitchFamily="34" charset="0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FAB3BD-0740-43E1-AAB9-A021F96B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/>
          <a:lstStyle>
            <a:lvl1pPr marL="228600" indent="-2286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3683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-4442" y="-2754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5992" y="1"/>
            <a:ext cx="10515600" cy="701728"/>
          </a:xfrm>
        </p:spPr>
        <p:txBody>
          <a:bodyPr>
            <a:normAutofit/>
          </a:bodyPr>
          <a:lstStyle>
            <a:lvl1pPr algn="l">
              <a:defRPr lang="zh-CN" altLang="en-US" sz="3600" kern="1200" baseline="0">
                <a:solidFill>
                  <a:srgbClr val="00B050"/>
                </a:solidFill>
                <a:latin typeface="Tahoma" panose="020B0604030504040204" pitchFamily="34" charset="0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FAB3BD-0740-43E1-AAB9-A021F96B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/>
          <a:lstStyle>
            <a:lvl1pPr marL="228600" indent="-2286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156691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-4442" y="-2754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5992" y="1"/>
            <a:ext cx="10515600" cy="701728"/>
          </a:xfrm>
        </p:spPr>
        <p:txBody>
          <a:bodyPr>
            <a:normAutofit/>
          </a:bodyPr>
          <a:lstStyle>
            <a:lvl1pPr algn="l">
              <a:defRPr lang="zh-CN" altLang="en-US" sz="3600" kern="1200" baseline="0">
                <a:solidFill>
                  <a:srgbClr val="00B050"/>
                </a:solidFill>
                <a:latin typeface="Tahoma" panose="020B0604030504040204" pitchFamily="34" charset="0"/>
                <a:ea typeface="楷体" panose="02010609060101010101" pitchFamily="49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FAB3BD-0740-43E1-AAB9-A021F96B5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5236059"/>
          </a:xfrm>
        </p:spPr>
        <p:txBody>
          <a:bodyPr/>
          <a:lstStyle>
            <a:lvl1pPr marL="228600" indent="-2286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3060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C9E2E-843A-4B92-BF3B-2CE4FC95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6278"/>
            <a:ext cx="10515600" cy="781268"/>
          </a:xfrm>
        </p:spPr>
        <p:txBody>
          <a:bodyPr/>
          <a:lstStyle>
            <a:lvl1pPr algn="l">
              <a:defRPr b="1" baseline="0">
                <a:solidFill>
                  <a:srgbClr val="00B050"/>
                </a:solidFill>
                <a:latin typeface="Tahoma" panose="020B060403050404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AB3BD-0740-43E1-AAB9-A021F96B5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  <a:defRPr>
                <a:latin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25A1B3-4DC2-4EEF-9638-C2E71D59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DB78-7D93-453B-8820-5C9EAC7B53F0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04865-8165-46BF-98F2-07E9E627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95B88-E340-461D-8B7B-4E79466A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F328A9-5A40-4758-8E85-6705C92A7594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C933FB-EDAB-463B-8E57-C8147B5FDB08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4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D1EF4-E516-494C-8BCE-E8E29944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accent1"/>
          </a:solidFill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57584-77EF-4E34-A500-0876BCD85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4F19C-E3EC-4B14-9A57-844CFA79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C3FB-DAB1-495D-8DED-152BE05B4083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45202A-8EC8-45BB-9B41-AC04C0EC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6D719-58A5-445C-8D45-0A6365AB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09581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40F29-6443-42E3-908F-33CAD169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C3D9D-3126-41F3-9289-E154AB1C8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1D8F8C-E535-4669-A75E-DAAFBD009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2CBE0-4CFB-46BF-AF2C-D1F2C350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5F306-5715-4D2B-A3B2-EE751F4A31A5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E4D5B09-BF4C-4585-BADE-F0E4E672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59F7B9-33B8-4296-A379-BF2A01B7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3F0FB2-7602-4948-8312-D84A4048388A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D91383C-DA25-49B6-AD1F-03F7BBE110E2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FD684-9330-4C21-8084-C2D4752D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75"/>
            <a:ext cx="10515600" cy="1325563"/>
          </a:xfrm>
        </p:spPr>
        <p:txBody>
          <a:bodyPr/>
          <a:lstStyle>
            <a:lvl1pPr>
              <a:defRPr b="1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3C3D4-B49F-411C-BE54-63B9CD1BE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5AD4C-38EA-4873-AD8A-90C44840BF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F7E1E2-CD2B-45DE-91F4-90337DDA0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97A118-A921-4BDF-8E8E-3768BB925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3155A2-D933-4085-B9FC-DCB37C83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306BC-B296-4BCC-81A6-C6B49EA3D7DB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E40D41-BBA6-45FB-86C8-47CEE8A8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02672A-D87B-4ED3-B996-2D109C9B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D0A11A-7B95-4F1F-AEC4-D316EAAB87C7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B3426D7-72DC-4180-9D44-EC4478DA4325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1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CB06C-CDA2-455A-979C-3DA4ED53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487CEE-3461-4C9F-B76E-670E4CCC4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1B09-C23D-463B-BEDA-6B7396549DEA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6217F-2789-4BB9-B5A4-7FE7350E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4BBC68-F04F-49CD-A735-F0794C2B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17ECDB-A551-454D-9EA5-C5FCA96056B6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EFF6278-CAB3-4838-9C69-D1DA1532C774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63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99C23-150D-46DF-9EE3-9C025EE5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6F718-31FE-48A9-9604-F8C2FC5C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0FA7E3-561F-4D56-81D7-E0BD68BB4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7B3270-9289-47CE-85A4-627CCFE4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8CE2-B847-44DC-87F9-8141B661E3F0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34D6B4-CDED-4C96-A576-E6A65EDEB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FE92E5-7DB9-467E-B803-381E4AC23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239787-A866-475A-AE65-58BB20EF47A9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681A32E-DCD7-45A9-8599-A81F4E0BDDE5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43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2971-0D91-41BD-9ECF-F113FDBD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13F875-4B6C-4366-BAB9-AD73B70D4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43E2C8-4D17-43B8-B1D5-07E93CD9E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01D898-F952-40E1-A8F4-A1A548FC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88F6-FE2F-4A56-B7D4-D3AA7F68D0D0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0BB52-AE4C-4C3A-9E5C-67EC2F5E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28AE3A-DAB1-4DA9-A4AC-69F7B1CE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C2FE07-D1F1-48A8-AFC2-F7858B045E8A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6962632-48FC-4A14-B896-B0AFDF3D3F8A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71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DF791-8627-4AEA-B482-26BE4E66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7BA13-FA8F-46CF-845B-2D723B92F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577E5-55B8-476C-BA92-96E7AE0A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68D62-AC81-4B59-81E0-1E6786DEB131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0B12C-FEC5-4B3F-ADA5-5261B992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451663-0399-4E3D-ABB1-1C87EF4C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E1C8E6-0F39-458C-AC29-F60350E42F03}"/>
              </a:ext>
            </a:extLst>
          </p:cNvPr>
          <p:cNvSpPr/>
          <p:nvPr userDrawn="1"/>
        </p:nvSpPr>
        <p:spPr>
          <a:xfrm>
            <a:off x="0" y="365125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038F443-9112-42F7-B7D8-0C77CCAA15BA}"/>
              </a:ext>
            </a:extLst>
          </p:cNvPr>
          <p:cNvCxnSpPr>
            <a:cxnSpLocks/>
          </p:cNvCxnSpPr>
          <p:nvPr userDrawn="1"/>
        </p:nvCxnSpPr>
        <p:spPr>
          <a:xfrm>
            <a:off x="660400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74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15CE81-0E60-4B57-96D3-1F8AD3DA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96197"/>
            <a:ext cx="10515600" cy="7812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A208A5-1F6A-4739-8EB2-20A3F17B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4900"/>
            <a:ext cx="10515600" cy="489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393595-308D-42F3-9AC5-AABCCADDB7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E34C-ECA7-4037-9BD2-E7F9A1EAEEA1}" type="datetime1">
              <a:rPr lang="zh-CN" altLang="en-US" smtClean="0"/>
              <a:t>2025/3/25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A30BE-EF0D-4E12-BF00-4F4DF7E24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42A54-3833-4C76-8A16-AD3888DFE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E44AAB-F96B-4A6E-BE41-D4014D6D0B15}"/>
              </a:ext>
            </a:extLst>
          </p:cNvPr>
          <p:cNvCxnSpPr>
            <a:cxnSpLocks/>
          </p:cNvCxnSpPr>
          <p:nvPr userDrawn="1"/>
        </p:nvCxnSpPr>
        <p:spPr>
          <a:xfrm>
            <a:off x="660400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71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B050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SzPct val="80000"/>
        <a:buFont typeface="Wingdings" panose="05000000000000000000" pitchFamily="2" charset="2"/>
        <a:buChar char="p"/>
        <a:defRPr sz="2400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511.png"/><Relationship Id="rId11" Type="http://schemas.openxmlformats.org/officeDocument/2006/relationships/image" Target="../media/image255.png"/><Relationship Id="rId5" Type="http://schemas.openxmlformats.org/officeDocument/2006/relationships/image" Target="../media/image2500.png"/><Relationship Id="rId10" Type="http://schemas.openxmlformats.org/officeDocument/2006/relationships/image" Target="../media/image29.png"/><Relationship Id="rId4" Type="http://schemas.openxmlformats.org/officeDocument/2006/relationships/image" Target="../media/image2440.png"/><Relationship Id="rId9" Type="http://schemas.openxmlformats.org/officeDocument/2006/relationships/image" Target="../media/image25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0.png"/><Relationship Id="rId3" Type="http://schemas.openxmlformats.org/officeDocument/2006/relationships/image" Target="../media/image244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2511.png"/><Relationship Id="rId10" Type="http://schemas.openxmlformats.org/officeDocument/2006/relationships/image" Target="../media/image255.png"/><Relationship Id="rId4" Type="http://schemas.openxmlformats.org/officeDocument/2006/relationships/image" Target="../media/image2500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198.png"/><Relationship Id="rId7" Type="http://schemas.openxmlformats.org/officeDocument/2006/relationships/image" Target="../media/image201.png"/><Relationship Id="rId12" Type="http://schemas.openxmlformats.org/officeDocument/2006/relationships/image" Target="../media/image20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0.png"/><Relationship Id="rId11" Type="http://schemas.openxmlformats.org/officeDocument/2006/relationships/image" Target="../media/image205.png"/><Relationship Id="rId5" Type="http://schemas.openxmlformats.org/officeDocument/2006/relationships/image" Target="../media/image199.png"/><Relationship Id="rId10" Type="http://schemas.openxmlformats.org/officeDocument/2006/relationships/image" Target="../media/image204.png"/><Relationship Id="rId4" Type="http://schemas.openxmlformats.org/officeDocument/2006/relationships/image" Target="../media/image180.png"/><Relationship Id="rId9" Type="http://schemas.openxmlformats.org/officeDocument/2006/relationships/image" Target="../media/image2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47.png"/><Relationship Id="rId7" Type="http://schemas.openxmlformats.org/officeDocument/2006/relationships/image" Target="../media/image110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9.png"/><Relationship Id="rId11" Type="http://schemas.openxmlformats.org/officeDocument/2006/relationships/image" Target="../media/image17.png"/><Relationship Id="rId5" Type="http://schemas.openxmlformats.org/officeDocument/2006/relationships/image" Target="../media/image87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75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2">
            <a:extLst>
              <a:ext uri="{FF2B5EF4-FFF2-40B4-BE49-F238E27FC236}">
                <a16:creationId xmlns:a16="http://schemas.microsoft.com/office/drawing/2014/main" id="{36ECB81E-B981-4CEF-8356-442322CDFB32}"/>
              </a:ext>
            </a:extLst>
          </p:cNvPr>
          <p:cNvSpPr txBox="1">
            <a:spLocks/>
          </p:cNvSpPr>
          <p:nvPr/>
        </p:nvSpPr>
        <p:spPr>
          <a:xfrm>
            <a:off x="1701567" y="4853199"/>
            <a:ext cx="8788866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b="1" dirty="0">
              <a:latin typeface="+mj-lt"/>
            </a:endParaRPr>
          </a:p>
          <a:p>
            <a:r>
              <a:rPr lang="zh-CN" altLang="en-US" sz="4000" b="1" dirty="0">
                <a:latin typeface="+mj-lt"/>
              </a:rPr>
              <a:t>吴贺俊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F38092-996A-4213-9BAB-C07FDDF4E9E3}"/>
              </a:ext>
            </a:extLst>
          </p:cNvPr>
          <p:cNvSpPr/>
          <p:nvPr/>
        </p:nvSpPr>
        <p:spPr>
          <a:xfrm>
            <a:off x="0" y="0"/>
            <a:ext cx="12192000" cy="3232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   人工智能实践</a:t>
            </a:r>
            <a:r>
              <a:rPr lang="en-US" altLang="zh-CN" sz="5400" dirty="0"/>
              <a:t>-</a:t>
            </a:r>
            <a:r>
              <a:rPr lang="zh-CN" altLang="en-US" sz="5400" dirty="0"/>
              <a:t>深度学习板块</a:t>
            </a:r>
          </a:p>
          <a:p>
            <a:pPr algn="ctr"/>
            <a:r>
              <a:rPr lang="zh-CN" altLang="en-US" sz="5400"/>
              <a:t>程序二 </a:t>
            </a:r>
            <a:r>
              <a:rPr lang="en-US" altLang="zh-CN" sz="5400" dirty="0"/>
              <a:t>Transformer</a:t>
            </a:r>
            <a:r>
              <a:rPr lang="zh-CN" altLang="en-US" sz="5400" dirty="0"/>
              <a:t>编码器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4" t="21012" r="24884" b="-5112"/>
          <a:stretch/>
        </p:blipFill>
        <p:spPr>
          <a:xfrm>
            <a:off x="4944233" y="3973189"/>
            <a:ext cx="2298138" cy="7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43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多个编码块串联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5E1B6F0-7A7E-48E8-8D94-F648B50D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5"/>
            <a:ext cx="10515600" cy="251052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78" name="圆角矩形 81">
            <a:extLst>
              <a:ext uri="{FF2B5EF4-FFF2-40B4-BE49-F238E27FC236}">
                <a16:creationId xmlns:a16="http://schemas.microsoft.com/office/drawing/2014/main" id="{0DB72AAA-FE48-4D48-BE55-117F02B7ED63}"/>
              </a:ext>
            </a:extLst>
          </p:cNvPr>
          <p:cNvSpPr/>
          <p:nvPr/>
        </p:nvSpPr>
        <p:spPr>
          <a:xfrm>
            <a:off x="1562080" y="2931770"/>
            <a:ext cx="8778478" cy="52283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Multi-Head Self-Attention Layer</a:t>
            </a:r>
            <a:endParaRPr lang="zh-CN" altLang="en-US" sz="2400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07050" y="2114590"/>
            <a:ext cx="7902647" cy="788116"/>
            <a:chOff x="1251207" y="1541745"/>
            <a:chExt cx="7902647" cy="788116"/>
          </a:xfrm>
        </p:grpSpPr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B7D1EE46-BF55-487D-AE7A-7FDF3FB56DA9}"/>
                </a:ext>
              </a:extLst>
            </p:cNvPr>
            <p:cNvCxnSpPr>
              <a:cxnSpLocks/>
              <a:stCxn id="175" idx="0"/>
            </p:cNvCxnSpPr>
            <p:nvPr/>
          </p:nvCxnSpPr>
          <p:spPr>
            <a:xfrm flipH="1" flipV="1">
              <a:off x="5528732" y="1541745"/>
              <a:ext cx="804" cy="3647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D4D3AC26-E834-4760-A040-0CF22F79E12A}"/>
                </a:ext>
              </a:extLst>
            </p:cNvPr>
            <p:cNvCxnSpPr>
              <a:cxnSpLocks/>
              <a:stCxn id="176" idx="0"/>
            </p:cNvCxnSpPr>
            <p:nvPr/>
          </p:nvCxnSpPr>
          <p:spPr>
            <a:xfrm flipH="1" flipV="1">
              <a:off x="8518796" y="1541746"/>
              <a:ext cx="100" cy="364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5C001EF2-D5A8-46E4-A2BE-8CDE4CBCF807}"/>
                </a:ext>
              </a:extLst>
            </p:cNvPr>
            <p:cNvCxnSpPr>
              <a:cxnSpLocks/>
              <a:stCxn id="174" idx="0"/>
            </p:cNvCxnSpPr>
            <p:nvPr/>
          </p:nvCxnSpPr>
          <p:spPr>
            <a:xfrm flipV="1">
              <a:off x="3704464" y="1541802"/>
              <a:ext cx="0" cy="364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F508579A-3499-4D71-B9CA-E620679E1FF7}"/>
                </a:ext>
              </a:extLst>
            </p:cNvPr>
            <p:cNvCxnSpPr>
              <a:cxnSpLocks/>
              <a:stCxn id="173" idx="0"/>
            </p:cNvCxnSpPr>
            <p:nvPr/>
          </p:nvCxnSpPr>
          <p:spPr>
            <a:xfrm flipV="1">
              <a:off x="1886165" y="1544922"/>
              <a:ext cx="0" cy="361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3" name="圆角矩形 25">
              <a:extLst>
                <a:ext uri="{FF2B5EF4-FFF2-40B4-BE49-F238E27FC236}">
                  <a16:creationId xmlns:a16="http://schemas.microsoft.com/office/drawing/2014/main" id="{197D7751-DDE9-4C8C-8CDD-11CC43C70AC6}"/>
                </a:ext>
              </a:extLst>
            </p:cNvPr>
            <p:cNvSpPr/>
            <p:nvPr/>
          </p:nvSpPr>
          <p:spPr>
            <a:xfrm>
              <a:off x="1251207" y="1906466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174" name="圆角矩形 34">
              <a:extLst>
                <a:ext uri="{FF2B5EF4-FFF2-40B4-BE49-F238E27FC236}">
                  <a16:creationId xmlns:a16="http://schemas.microsoft.com/office/drawing/2014/main" id="{DD23BEA9-448B-491B-AB3C-867577EDE99F}"/>
                </a:ext>
              </a:extLst>
            </p:cNvPr>
            <p:cNvSpPr/>
            <p:nvPr/>
          </p:nvSpPr>
          <p:spPr>
            <a:xfrm>
              <a:off x="3069506" y="1906466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175" name="圆角矩形 35">
              <a:extLst>
                <a:ext uri="{FF2B5EF4-FFF2-40B4-BE49-F238E27FC236}">
                  <a16:creationId xmlns:a16="http://schemas.microsoft.com/office/drawing/2014/main" id="{51CCCF65-9C46-465A-B79C-090F50DCC510}"/>
                </a:ext>
              </a:extLst>
            </p:cNvPr>
            <p:cNvSpPr/>
            <p:nvPr/>
          </p:nvSpPr>
          <p:spPr>
            <a:xfrm>
              <a:off x="4894578" y="1906466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176" name="圆角矩形 36">
              <a:extLst>
                <a:ext uri="{FF2B5EF4-FFF2-40B4-BE49-F238E27FC236}">
                  <a16:creationId xmlns:a16="http://schemas.microsoft.com/office/drawing/2014/main" id="{85FFCA44-1966-4895-BBBD-7B86CF3220F4}"/>
                </a:ext>
              </a:extLst>
            </p:cNvPr>
            <p:cNvSpPr/>
            <p:nvPr/>
          </p:nvSpPr>
          <p:spPr>
            <a:xfrm>
              <a:off x="7883938" y="1906466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3DA798B2-00C6-4B39-92EC-2D7118D230B5}"/>
                </a:ext>
              </a:extLst>
            </p:cNvPr>
            <p:cNvSpPr txBox="1"/>
            <p:nvPr/>
          </p:nvSpPr>
          <p:spPr>
            <a:xfrm>
              <a:off x="6821732" y="1806641"/>
              <a:ext cx="453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2C1EA8D3-323C-4296-B5D1-A19C844C988F}"/>
                </a:ext>
              </a:extLst>
            </p:cNvPr>
            <p:cNvSpPr txBox="1"/>
            <p:nvPr/>
          </p:nvSpPr>
          <p:spPr>
            <a:xfrm>
              <a:off x="4381526" y="1756180"/>
              <a:ext cx="453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E642B0D-A77A-490C-9F45-598EF1B736F8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6177849" y="3453472"/>
            <a:ext cx="757" cy="36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6B867A51-9EF8-4C7A-9273-FFCF191AFE78}"/>
              </a:ext>
            </a:extLst>
          </p:cNvPr>
          <p:cNvCxnSpPr>
            <a:cxnSpLocks/>
            <a:stCxn id="146" idx="0"/>
          </p:cNvCxnSpPr>
          <p:nvPr/>
        </p:nvCxnSpPr>
        <p:spPr>
          <a:xfrm flipV="1">
            <a:off x="9161945" y="3453473"/>
            <a:ext cx="0" cy="3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30FFFED-221E-4810-BA96-4B01E837A9AA}"/>
              </a:ext>
            </a:extLst>
          </p:cNvPr>
          <p:cNvCxnSpPr>
            <a:cxnSpLocks/>
            <a:stCxn id="144" idx="0"/>
          </p:cNvCxnSpPr>
          <p:nvPr/>
        </p:nvCxnSpPr>
        <p:spPr>
          <a:xfrm flipH="1" flipV="1">
            <a:off x="4353534" y="3453529"/>
            <a:ext cx="48" cy="369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EF48114F-B79F-40AC-BD80-D787D3B08286}"/>
              </a:ext>
            </a:extLst>
          </p:cNvPr>
          <p:cNvCxnSpPr>
            <a:cxnSpLocks/>
            <a:stCxn id="142" idx="0"/>
          </p:cNvCxnSpPr>
          <p:nvPr/>
        </p:nvCxnSpPr>
        <p:spPr>
          <a:xfrm flipH="1" flipV="1">
            <a:off x="2535235" y="3456649"/>
            <a:ext cx="0" cy="375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5371C60-5A0E-4A69-914A-180B2502DBEA}"/>
              </a:ext>
            </a:extLst>
          </p:cNvPr>
          <p:cNvSpPr/>
          <p:nvPr/>
        </p:nvSpPr>
        <p:spPr>
          <a:xfrm>
            <a:off x="1494043" y="3675798"/>
            <a:ext cx="9474406" cy="2059428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64AF864-93CB-45D0-B6AB-06BD25AEF4C1}"/>
              </a:ext>
            </a:extLst>
          </p:cNvPr>
          <p:cNvSpPr/>
          <p:nvPr/>
        </p:nvSpPr>
        <p:spPr>
          <a:xfrm>
            <a:off x="1447774" y="1569030"/>
            <a:ext cx="9474406" cy="2059428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8D90E75-7910-4F6E-9B33-B782CA61AC37}"/>
              </a:ext>
            </a:extLst>
          </p:cNvPr>
          <p:cNvGrpSpPr/>
          <p:nvPr/>
        </p:nvGrpSpPr>
        <p:grpSpPr>
          <a:xfrm>
            <a:off x="1630245" y="3612240"/>
            <a:ext cx="8647612" cy="2702293"/>
            <a:chOff x="920653" y="3406501"/>
            <a:chExt cx="8647612" cy="270229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17EB85F1-D84C-4094-8832-B518D8DB243E}"/>
                </a:ext>
              </a:extLst>
            </p:cNvPr>
            <p:cNvGrpSpPr/>
            <p:nvPr/>
          </p:nvGrpSpPr>
          <p:grpSpPr>
            <a:xfrm>
              <a:off x="1681672" y="3406501"/>
              <a:ext cx="6919232" cy="589080"/>
              <a:chOff x="1730870" y="3200121"/>
              <a:chExt cx="6919232" cy="589080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5F792199-894E-4AE9-8A55-EA559B4F80C2}"/>
                  </a:ext>
                </a:extLst>
              </p:cNvPr>
              <p:cNvGrpSpPr/>
              <p:nvPr/>
            </p:nvGrpSpPr>
            <p:grpSpPr>
              <a:xfrm>
                <a:off x="3553739" y="3420324"/>
                <a:ext cx="5096363" cy="360056"/>
                <a:chOff x="3553739" y="3971433"/>
                <a:chExt cx="5096363" cy="3600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A1E6169B-FDFD-4E79-BACA-E285C8416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3739" y="3971489"/>
                      <a:ext cx="288000" cy="36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180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矩形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3739" y="3971489"/>
                      <a:ext cx="288000" cy="3600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6122"/>
                      </a:stretch>
                    </a:blipFill>
                    <a:ln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矩形 88">
                      <a:extLst>
                        <a:ext uri="{FF2B5EF4-FFF2-40B4-BE49-F238E27FC236}">
                          <a16:creationId xmlns:a16="http://schemas.microsoft.com/office/drawing/2014/main" id="{93A9F112-4865-4910-B4ED-285673DCC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78006" y="3971433"/>
                      <a:ext cx="288000" cy="36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180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矩形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8006" y="3971433"/>
                      <a:ext cx="288000" cy="3600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矩形 89">
                      <a:extLst>
                        <a:ext uri="{FF2B5EF4-FFF2-40B4-BE49-F238E27FC236}">
                          <a16:creationId xmlns:a16="http://schemas.microsoft.com/office/drawing/2014/main" id="{6045CF83-41B4-4105-B130-5E2403273E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102" y="3971433"/>
                      <a:ext cx="288000" cy="36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180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矩形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2102" y="3971433"/>
                      <a:ext cx="288000" cy="36000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0204" r="-8163"/>
                      </a:stretch>
                    </a:blipFill>
                    <a:ln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B72D7F0A-4C86-4B3F-9D0E-74FCEC9980AE}"/>
                  </a:ext>
                </a:extLst>
              </p:cNvPr>
              <p:cNvSpPr txBox="1"/>
              <p:nvPr/>
            </p:nvSpPr>
            <p:spPr>
              <a:xfrm>
                <a:off x="6809039" y="3200121"/>
                <a:ext cx="4539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657C829D-C1DE-4541-8D87-0735BECBD579}"/>
                      </a:ext>
                    </a:extLst>
                  </p:cNvPr>
                  <p:cNvSpPr/>
                  <p:nvPr/>
                </p:nvSpPr>
                <p:spPr>
                  <a:xfrm>
                    <a:off x="1730870" y="3429201"/>
                    <a:ext cx="288000" cy="36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657C829D-C1DE-4541-8D87-0735BECBD5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0870" y="3429201"/>
                    <a:ext cx="288000" cy="360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00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F087E2F1-EF2F-4CEA-ADF0-6195CF7F41FE}"/>
                  </a:ext>
                </a:extLst>
              </p:cNvPr>
              <p:cNvSpPr txBox="1"/>
              <p:nvPr/>
            </p:nvSpPr>
            <p:spPr>
              <a:xfrm>
                <a:off x="4368833" y="3222620"/>
                <a:ext cx="4539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6E1A5F4-FE31-4771-8B2D-1CF89658C346}"/>
                </a:ext>
              </a:extLst>
            </p:cNvPr>
            <p:cNvCxnSpPr>
              <a:cxnSpLocks/>
              <a:stCxn id="80" idx="0"/>
              <a:endCxn id="89" idx="2"/>
            </p:cNvCxnSpPr>
            <p:nvPr/>
          </p:nvCxnSpPr>
          <p:spPr>
            <a:xfrm flipV="1">
              <a:off x="5463167" y="3986704"/>
              <a:ext cx="0" cy="168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3ADB3BD0-A6C2-43E4-8080-DC7D08508C21}"/>
                </a:ext>
              </a:extLst>
            </p:cNvPr>
            <p:cNvCxnSpPr>
              <a:cxnSpLocks/>
              <a:stCxn id="79" idx="0"/>
              <a:endCxn id="90" idx="2"/>
            </p:cNvCxnSpPr>
            <p:nvPr/>
          </p:nvCxnSpPr>
          <p:spPr>
            <a:xfrm flipV="1">
              <a:off x="8456904" y="3986704"/>
              <a:ext cx="0" cy="1667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0DF82F1E-3406-481A-A785-327DDD7479E9}"/>
                </a:ext>
              </a:extLst>
            </p:cNvPr>
            <p:cNvCxnSpPr>
              <a:cxnSpLocks/>
              <a:stCxn id="81" idx="0"/>
              <a:endCxn id="88" idx="2"/>
            </p:cNvCxnSpPr>
            <p:nvPr/>
          </p:nvCxnSpPr>
          <p:spPr>
            <a:xfrm flipH="1" flipV="1">
              <a:off x="3648541" y="3986760"/>
              <a:ext cx="0" cy="166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F66B7D9-E9FC-41AA-B5AA-91AE4D3C7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4274" y="3989880"/>
              <a:ext cx="0" cy="1677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圆角矩形 25">
              <a:extLst>
                <a:ext uri="{FF2B5EF4-FFF2-40B4-BE49-F238E27FC236}">
                  <a16:creationId xmlns:a16="http://schemas.microsoft.com/office/drawing/2014/main" id="{5096D380-D087-41B0-9940-C18E9748CD87}"/>
                </a:ext>
              </a:extLst>
            </p:cNvPr>
            <p:cNvSpPr/>
            <p:nvPr/>
          </p:nvSpPr>
          <p:spPr>
            <a:xfrm>
              <a:off x="1189316" y="4349879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65" name="圆角矩形 34">
              <a:extLst>
                <a:ext uri="{FF2B5EF4-FFF2-40B4-BE49-F238E27FC236}">
                  <a16:creationId xmlns:a16="http://schemas.microsoft.com/office/drawing/2014/main" id="{37A0383B-D099-40CB-84CF-E9FE299DBE62}"/>
                </a:ext>
              </a:extLst>
            </p:cNvPr>
            <p:cNvSpPr/>
            <p:nvPr/>
          </p:nvSpPr>
          <p:spPr>
            <a:xfrm>
              <a:off x="3007615" y="4349137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66" name="圆角矩形 35">
              <a:extLst>
                <a:ext uri="{FF2B5EF4-FFF2-40B4-BE49-F238E27FC236}">
                  <a16:creationId xmlns:a16="http://schemas.microsoft.com/office/drawing/2014/main" id="{0066444F-0FBC-4792-AAE4-0AC106AF6E93}"/>
                </a:ext>
              </a:extLst>
            </p:cNvPr>
            <p:cNvSpPr/>
            <p:nvPr/>
          </p:nvSpPr>
          <p:spPr>
            <a:xfrm>
              <a:off x="4832687" y="4347660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67" name="圆角矩形 36">
              <a:extLst>
                <a:ext uri="{FF2B5EF4-FFF2-40B4-BE49-F238E27FC236}">
                  <a16:creationId xmlns:a16="http://schemas.microsoft.com/office/drawing/2014/main" id="{34903D37-6FEF-47AA-9D47-C71570D65163}"/>
                </a:ext>
              </a:extLst>
            </p:cNvPr>
            <p:cNvSpPr/>
            <p:nvPr/>
          </p:nvSpPr>
          <p:spPr>
            <a:xfrm>
              <a:off x="7822047" y="4351425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8129B1B-74E9-408A-B5EF-17A6D8C0A60A}"/>
                </a:ext>
              </a:extLst>
            </p:cNvPr>
            <p:cNvSpPr txBox="1"/>
            <p:nvPr/>
          </p:nvSpPr>
          <p:spPr>
            <a:xfrm>
              <a:off x="6759841" y="4178640"/>
              <a:ext cx="453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69" name="圆角矩形 81">
              <a:extLst>
                <a:ext uri="{FF2B5EF4-FFF2-40B4-BE49-F238E27FC236}">
                  <a16:creationId xmlns:a16="http://schemas.microsoft.com/office/drawing/2014/main" id="{1F107634-CBCF-4236-BD37-178B5F82B8A4}"/>
                </a:ext>
              </a:extLst>
            </p:cNvPr>
            <p:cNvSpPr/>
            <p:nvPr/>
          </p:nvSpPr>
          <p:spPr>
            <a:xfrm>
              <a:off x="920653" y="4769094"/>
              <a:ext cx="8647612" cy="522831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Multi-Head Self-Attention Layer</a:t>
              </a:r>
              <a:endParaRPr lang="zh-CN" altLang="en-US" sz="24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7B953BAE-7E10-47C7-8E87-9283BAA300F7}"/>
                </a:ext>
              </a:extLst>
            </p:cNvPr>
            <p:cNvSpPr txBox="1"/>
            <p:nvPr/>
          </p:nvSpPr>
          <p:spPr>
            <a:xfrm>
              <a:off x="4319635" y="4201139"/>
              <a:ext cx="453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E8BEAA25-261C-4490-8B15-795731E9FA4F}"/>
                </a:ext>
              </a:extLst>
            </p:cNvPr>
            <p:cNvGrpSpPr/>
            <p:nvPr/>
          </p:nvGrpSpPr>
          <p:grpSpPr>
            <a:xfrm>
              <a:off x="1092200" y="5459655"/>
              <a:ext cx="8267700" cy="649139"/>
              <a:chOff x="1092200" y="5459655"/>
              <a:chExt cx="8267700" cy="649139"/>
            </a:xfrm>
          </p:grpSpPr>
          <p:sp>
            <p:nvSpPr>
              <p:cNvPr id="76" name="圆角矩形 31">
                <a:extLst>
                  <a:ext uri="{FF2B5EF4-FFF2-40B4-BE49-F238E27FC236}">
                    <a16:creationId xmlns:a16="http://schemas.microsoft.com/office/drawing/2014/main" id="{8214D385-B5ED-4E33-950B-43ED66912588}"/>
                  </a:ext>
                </a:extLst>
              </p:cNvPr>
              <p:cNvSpPr/>
              <p:nvPr/>
            </p:nvSpPr>
            <p:spPr>
              <a:xfrm>
                <a:off x="1092200" y="5585963"/>
                <a:ext cx="8267700" cy="522831"/>
              </a:xfrm>
              <a:prstGeom prst="round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7" name="圆角矩形 31">
                <a:extLst>
                  <a:ext uri="{FF2B5EF4-FFF2-40B4-BE49-F238E27FC236}">
                    <a16:creationId xmlns:a16="http://schemas.microsoft.com/office/drawing/2014/main" id="{29C56848-C3CA-4CFD-B84D-D48E751BF77C}"/>
                  </a:ext>
                </a:extLst>
              </p:cNvPr>
              <p:cNvSpPr/>
              <p:nvPr/>
            </p:nvSpPr>
            <p:spPr>
              <a:xfrm>
                <a:off x="1092200" y="5585963"/>
                <a:ext cx="8267700" cy="522831"/>
              </a:xfrm>
              <a:prstGeom prst="round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6463D2BA-DEAE-485F-9931-C8293C60B215}"/>
                      </a:ext>
                    </a:extLst>
                  </p:cNvPr>
                  <p:cNvSpPr/>
                  <p:nvPr/>
                </p:nvSpPr>
                <p:spPr>
                  <a:xfrm>
                    <a:off x="1681936" y="5654132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6463D2BA-DEAE-485F-9931-C8293C60B2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36" y="5654132"/>
                    <a:ext cx="288000" cy="360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250" r="-10417" b="-339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9CE7D594-B21E-49A8-8AC9-D42861E28C10}"/>
                      </a:ext>
                    </a:extLst>
                  </p:cNvPr>
                  <p:cNvSpPr/>
                  <p:nvPr/>
                </p:nvSpPr>
                <p:spPr>
                  <a:xfrm>
                    <a:off x="8312904" y="5654132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i="1" dirty="0"/>
                  </a:p>
                </p:txBody>
              </p:sp>
            </mc:Choice>
            <mc:Fallback xmlns="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4662722D-76F1-4E8D-944B-A16FC13113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2904" y="5654132"/>
                    <a:ext cx="288000" cy="360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660" r="-25532" b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425C38C5-0259-4BB7-BEFA-8C9D5FE1CDD9}"/>
                      </a:ext>
                    </a:extLst>
                  </p:cNvPr>
                  <p:cNvSpPr/>
                  <p:nvPr/>
                </p:nvSpPr>
                <p:spPr>
                  <a:xfrm>
                    <a:off x="5319167" y="5667758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i="1" dirty="0"/>
                  </a:p>
                </p:txBody>
              </p:sp>
            </mc:Choice>
            <mc:Fallback xmlns=""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425C38C5-0259-4BB7-BEFA-8C9D5FE1CD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167" y="5667758"/>
                    <a:ext cx="288000" cy="360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0638" r="-10638" b="-101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8CEEF635-D2D0-461F-A598-BB8FD161A1F6}"/>
                      </a:ext>
                    </a:extLst>
                  </p:cNvPr>
                  <p:cNvSpPr/>
                  <p:nvPr/>
                </p:nvSpPr>
                <p:spPr>
                  <a:xfrm>
                    <a:off x="3507357" y="5654132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i="1" dirty="0"/>
                  </a:p>
                </p:txBody>
              </p:sp>
            </mc:Choice>
            <mc:Fallback xmlns="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61528EF8-BC8E-44A5-9952-CE2BDBD672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7357" y="5654132"/>
                    <a:ext cx="288000" cy="3600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4583" r="-16667" b="-101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96DACBD9-D5B7-4651-9CE2-212AC3875405}"/>
                  </a:ext>
                </a:extLst>
              </p:cNvPr>
              <p:cNvSpPr txBox="1"/>
              <p:nvPr/>
            </p:nvSpPr>
            <p:spPr>
              <a:xfrm>
                <a:off x="6759841" y="5513923"/>
                <a:ext cx="49404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  <a:endParaRPr lang="zh-CN" altLang="en-US" sz="32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6CD54CE-F90C-46D8-A0E6-A0F3A345B643}"/>
                  </a:ext>
                </a:extLst>
              </p:cNvPr>
              <p:cNvSpPr txBox="1"/>
              <p:nvPr/>
            </p:nvSpPr>
            <p:spPr>
              <a:xfrm>
                <a:off x="4295613" y="5459655"/>
                <a:ext cx="49404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  <a:endParaRPr lang="zh-CN" altLang="en-US" sz="32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6EF2D381-98F4-4174-9B6F-616D732E4EEE}"/>
                </a:ext>
              </a:extLst>
            </p:cNvPr>
            <p:cNvCxnSpPr>
              <a:cxnSpLocks/>
              <a:stCxn id="78" idx="0"/>
            </p:cNvCxnSpPr>
            <p:nvPr/>
          </p:nvCxnSpPr>
          <p:spPr>
            <a:xfrm flipH="1" flipV="1">
              <a:off x="1824274" y="5283468"/>
              <a:ext cx="0" cy="370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DA703CC6-E70C-423C-8B75-11B82100ECA8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 flipH="1" flipV="1">
              <a:off x="3642572" y="5290463"/>
              <a:ext cx="8785" cy="363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DBA5DF65-FF91-4381-B8CB-BED921571186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V="1">
              <a:off x="5463167" y="5251552"/>
              <a:ext cx="0" cy="416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5E1CD21-D0F1-4E24-AD2C-57FB9969C2FB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8456904" y="5290463"/>
              <a:ext cx="0" cy="363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5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11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---4</a:t>
            </a:r>
            <a:r>
              <a:rPr lang="zh-CN" altLang="en-US" dirty="0"/>
              <a:t>个编码块串联组成编码器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715384"/>
            <a:ext cx="11307184" cy="5927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TransformerModel(nn.Module):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input_dim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depth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mlp_dim):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#input_dim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：就是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embedding-dim 96, mlp_dim:hidden-dim 48, depth: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层数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layers = []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(depth):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#4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block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layers.extend(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[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Residual(PreNorm(input_dim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SelfAttention(input_dim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heads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=heads)))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自注意力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残差，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前置归一标准化。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808080"/>
                </a:solidFill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Residual(PreNorm(input_dim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FeedForward(input_dim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mlp_dim)))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96*48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)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.net = nn.Sequential(*layers)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zh-CN" altLang="en-US" sz="2200" dirty="0">
                <a:solidFill>
                  <a:srgbClr val="A9B7C6"/>
                </a:solidFill>
                <a:latin typeface="Arial Unicode MS"/>
                <a:ea typeface="JetBrains Mono"/>
              </a:rPr>
              <a:t>深度为</a:t>
            </a:r>
            <a:r>
              <a:rPr lang="en-US" altLang="zh-CN" sz="2200" dirty="0">
                <a:solidFill>
                  <a:srgbClr val="A9B7C6"/>
                </a:solidFill>
                <a:latin typeface="Arial Unicode MS"/>
                <a:ea typeface="JetBrains Mono"/>
              </a:rPr>
              <a:t>4</a:t>
            </a:r>
            <a:r>
              <a:rPr lang="zh-CN" altLang="en-US" sz="2200" dirty="0">
                <a:solidFill>
                  <a:srgbClr val="A9B7C6"/>
                </a:solidFill>
                <a:latin typeface="Arial Unicode MS"/>
                <a:ea typeface="JetBrains Mono"/>
              </a:rPr>
              <a:t>的编码器，</a:t>
            </a:r>
            <a:r>
              <a:rPr lang="en-US" altLang="zh-CN" sz="2200" dirty="0">
                <a:solidFill>
                  <a:srgbClr val="A9B7C6"/>
                </a:solidFill>
                <a:latin typeface="Arial Unicode MS"/>
                <a:ea typeface="JetBrains Mono"/>
              </a:rPr>
              <a:t>4</a:t>
            </a:r>
            <a:r>
              <a:rPr lang="zh-CN" altLang="en-US" sz="2200" dirty="0">
                <a:solidFill>
                  <a:srgbClr val="A9B7C6"/>
                </a:solidFill>
                <a:latin typeface="Arial Unicode MS"/>
                <a:ea typeface="JetBrains Mono"/>
              </a:rPr>
              <a:t>个编码块串联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x):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.net(x)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1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0101E3-90FF-4EB4-A416-B449AE1F4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12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7B05AD-D1EC-4786-967C-A5B560DD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残差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34027-9ABC-4597-8887-F1604E90D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904"/>
            <a:ext cx="10515600" cy="3112919"/>
          </a:xfrm>
        </p:spPr>
        <p:txBody>
          <a:bodyPr>
            <a:normAutofit/>
          </a:bodyPr>
          <a:lstStyle/>
          <a:p>
            <a:r>
              <a:rPr lang="zh-CN" altLang="en-US" dirty="0"/>
              <a:t>残差</a:t>
            </a:r>
            <a:endParaRPr lang="en-US" altLang="zh-CN" dirty="0"/>
          </a:p>
          <a:p>
            <a:pPr lvl="1"/>
            <a:r>
              <a:rPr lang="en-US" altLang="zh-CN" dirty="0"/>
              <a:t>ℎ(</a:t>
            </a:r>
            <a:r>
              <a:rPr lang="zh-CN" altLang="en-US" dirty="0"/>
              <a:t>𝒙</a:t>
            </a:r>
            <a:r>
              <a:rPr lang="en-US" altLang="zh-CN" dirty="0"/>
              <a:t>) = </a:t>
            </a:r>
            <a:r>
              <a:rPr lang="zh-CN" altLang="en-US" dirty="0"/>
              <a:t>恒等函数 </a:t>
            </a:r>
            <a:r>
              <a:rPr lang="en-US" altLang="zh-CN" dirty="0"/>
              <a:t>+ </a:t>
            </a:r>
            <a:r>
              <a:rPr lang="zh-CN" altLang="en-US" dirty="0"/>
              <a:t>残差函数</a:t>
            </a:r>
            <a:endParaRPr lang="en-US" altLang="zh-CN" dirty="0"/>
          </a:p>
          <a:p>
            <a:pPr lvl="1"/>
            <a:r>
              <a:rPr lang="zh-CN" altLang="en-US" dirty="0"/>
              <a:t>恒等函数</a:t>
            </a:r>
            <a:r>
              <a:rPr lang="en-US" altLang="zh-CN" dirty="0"/>
              <a:t>: </a:t>
            </a:r>
            <a:r>
              <a:rPr lang="zh-CN" altLang="en-US" dirty="0"/>
              <a:t>𝒙</a:t>
            </a:r>
            <a:endParaRPr lang="en-US" altLang="zh-CN" dirty="0"/>
          </a:p>
          <a:p>
            <a:pPr lvl="1"/>
            <a:r>
              <a:rPr lang="zh-CN" altLang="en-US" dirty="0"/>
              <a:t>残差函数： </a:t>
            </a:r>
            <a:r>
              <a:rPr lang="en-US" altLang="zh-CN" dirty="0"/>
              <a:t>ℎ(</a:t>
            </a:r>
            <a:r>
              <a:rPr lang="zh-CN" altLang="en-US" dirty="0"/>
              <a:t>𝒙</a:t>
            </a:r>
            <a:r>
              <a:rPr lang="en-US" altLang="zh-CN" dirty="0"/>
              <a:t>) − </a:t>
            </a:r>
            <a:r>
              <a:rPr lang="zh-CN" altLang="en-US" dirty="0"/>
              <a:t>𝒙</a:t>
            </a:r>
            <a:endParaRPr lang="en-US" altLang="zh-CN" dirty="0"/>
          </a:p>
          <a:p>
            <a:r>
              <a:rPr lang="zh-CN" altLang="en-US" dirty="0"/>
              <a:t>实际操作：让非线性单元𝑓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; </a:t>
            </a:r>
            <a:r>
              <a:rPr lang="zh-CN" altLang="en-US" dirty="0"/>
              <a:t>𝜃</a:t>
            </a:r>
            <a:r>
              <a:rPr lang="en-US" altLang="zh-CN" dirty="0"/>
              <a:t>)</a:t>
            </a:r>
            <a:r>
              <a:rPr lang="zh-CN" altLang="en-US" dirty="0"/>
              <a:t>去近似残差函数</a:t>
            </a:r>
            <a:r>
              <a:rPr lang="en-US" altLang="zh-CN" dirty="0"/>
              <a:t>ℎ(</a:t>
            </a:r>
            <a:r>
              <a:rPr lang="zh-CN" altLang="en-US" dirty="0"/>
              <a:t>𝒙</a:t>
            </a:r>
            <a:r>
              <a:rPr lang="en-US" altLang="zh-CN" dirty="0"/>
              <a:t>) − </a:t>
            </a:r>
            <a:r>
              <a:rPr lang="zh-CN" altLang="en-US" dirty="0"/>
              <a:t>𝒙，用𝑓</a:t>
            </a:r>
            <a:r>
              <a:rPr lang="en-US" altLang="zh-CN" dirty="0"/>
              <a:t>(</a:t>
            </a:r>
            <a:r>
              <a:rPr lang="zh-CN" altLang="en-US" dirty="0"/>
              <a:t>𝒙</a:t>
            </a:r>
            <a:r>
              <a:rPr lang="en-US" altLang="zh-CN" dirty="0"/>
              <a:t>; </a:t>
            </a:r>
            <a:r>
              <a:rPr lang="zh-CN" altLang="en-US" dirty="0"/>
              <a:t>𝜃</a:t>
            </a:r>
            <a:r>
              <a:rPr lang="en-US" altLang="zh-CN" dirty="0"/>
              <a:t>) + </a:t>
            </a:r>
            <a:r>
              <a:rPr lang="zh-CN" altLang="en-US" dirty="0"/>
              <a:t>𝒙去逼近</a:t>
            </a:r>
            <a:r>
              <a:rPr lang="en-US" altLang="zh-CN" dirty="0"/>
              <a:t>ℎ(</a:t>
            </a:r>
            <a:r>
              <a:rPr lang="zh-CN" altLang="en-US" dirty="0"/>
              <a:t>𝒙</a:t>
            </a:r>
            <a:r>
              <a:rPr lang="en-US" altLang="zh-CN" dirty="0"/>
              <a:t>)</a:t>
            </a:r>
            <a:r>
              <a:rPr lang="zh-CN" altLang="en-US" dirty="0"/>
              <a:t>．</a:t>
            </a:r>
            <a:endParaRPr lang="en-US" altLang="zh-CN" dirty="0"/>
          </a:p>
          <a:p>
            <a:r>
              <a:rPr lang="zh-CN" altLang="en-US" dirty="0"/>
              <a:t>一个卷积网络残差单元示意图：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950440E-79B1-4B43-8A5F-A4354433C8AA}"/>
              </a:ext>
            </a:extLst>
          </p:cNvPr>
          <p:cNvGrpSpPr/>
          <p:nvPr/>
        </p:nvGrpSpPr>
        <p:grpSpPr>
          <a:xfrm>
            <a:off x="5820851" y="3549650"/>
            <a:ext cx="2133541" cy="2989262"/>
            <a:chOff x="5781007" y="3027922"/>
            <a:chExt cx="2133541" cy="3683021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B7809E6-05CB-43E6-BAEB-F5320A4E8D01}"/>
                </a:ext>
              </a:extLst>
            </p:cNvPr>
            <p:cNvCxnSpPr/>
            <p:nvPr/>
          </p:nvCxnSpPr>
          <p:spPr>
            <a:xfrm flipV="1">
              <a:off x="6585285" y="6143338"/>
              <a:ext cx="0" cy="5676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4B225A4-C42F-45A9-ABDA-248DA47A85B4}"/>
                </a:ext>
              </a:extLst>
            </p:cNvPr>
            <p:cNvGrpSpPr/>
            <p:nvPr/>
          </p:nvGrpSpPr>
          <p:grpSpPr>
            <a:xfrm>
              <a:off x="5781007" y="3027922"/>
              <a:ext cx="2133541" cy="3585603"/>
              <a:chOff x="4280676" y="3135872"/>
              <a:chExt cx="2133541" cy="3585603"/>
            </a:xfrm>
          </p:grpSpPr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63160BDA-13AC-4D92-B955-5FC4056EADDE}"/>
                  </a:ext>
                </a:extLst>
              </p:cNvPr>
              <p:cNvSpPr/>
              <p:nvPr/>
            </p:nvSpPr>
            <p:spPr>
              <a:xfrm>
                <a:off x="4280676" y="4844585"/>
                <a:ext cx="1592132" cy="41954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等宽卷积</a:t>
                </a: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84304A1C-8FC5-4BFC-9FE6-4476A271C8C0}"/>
                  </a:ext>
                </a:extLst>
              </p:cNvPr>
              <p:cNvSpPr/>
              <p:nvPr/>
            </p:nvSpPr>
            <p:spPr>
              <a:xfrm>
                <a:off x="4280676" y="5831739"/>
                <a:ext cx="1592132" cy="419549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等宽卷积</a:t>
                </a:r>
              </a:p>
            </p:txBody>
          </p: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79C74F69-E5EC-4721-8F9C-5E4A21DD1F86}"/>
                  </a:ext>
                </a:extLst>
              </p:cNvPr>
              <p:cNvCxnSpPr>
                <a:cxnSpLocks/>
                <a:stCxn id="6" idx="0"/>
                <a:endCxn id="5" idx="2"/>
              </p:cNvCxnSpPr>
              <p:nvPr/>
            </p:nvCxnSpPr>
            <p:spPr>
              <a:xfrm flipV="1">
                <a:off x="5076742" y="5264134"/>
                <a:ext cx="0" cy="5676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99D4F3-3397-4BF1-92FE-DE0F63C15473}"/>
                  </a:ext>
                </a:extLst>
              </p:cNvPr>
              <p:cNvSpPr txBox="1"/>
              <p:nvPr/>
            </p:nvSpPr>
            <p:spPr>
              <a:xfrm>
                <a:off x="5193050" y="5342820"/>
                <a:ext cx="1221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ReLU</a:t>
                </a:r>
                <a:endParaRPr lang="zh-CN" altLang="en-US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C8DC3FC-07C7-4408-B771-6C895735B37C}"/>
                  </a:ext>
                </a:extLst>
              </p:cNvPr>
              <p:cNvCxnSpPr>
                <a:cxnSpLocks/>
                <a:stCxn id="5" idx="0"/>
                <a:endCxn id="12" idx="4"/>
              </p:cNvCxnSpPr>
              <p:nvPr/>
            </p:nvCxnSpPr>
            <p:spPr>
              <a:xfrm flipH="1" flipV="1">
                <a:off x="5072505" y="4289229"/>
                <a:ext cx="4237" cy="55535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11BBA9-3DFE-4362-9FFB-0B44D276E967}"/>
                  </a:ext>
                </a:extLst>
              </p:cNvPr>
              <p:cNvSpPr txBox="1"/>
              <p:nvPr/>
            </p:nvSpPr>
            <p:spPr>
              <a:xfrm>
                <a:off x="5193049" y="3255459"/>
                <a:ext cx="1221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/>
                  <a:t>ReLU</a:t>
                </a:r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ED03DA8A-E693-48B2-B6F9-54933A1BBD9E}"/>
                      </a:ext>
                    </a:extLst>
                  </p:cNvPr>
                  <p:cNvSpPr/>
                  <p:nvPr/>
                </p:nvSpPr>
                <p:spPr>
                  <a:xfrm>
                    <a:off x="4833535" y="3709827"/>
                    <a:ext cx="477940" cy="57940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altLang="zh-CN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2" name="椭圆 11">
                    <a:extLst>
                      <a:ext uri="{FF2B5EF4-FFF2-40B4-BE49-F238E27FC236}">
                        <a16:creationId xmlns:a16="http://schemas.microsoft.com/office/drawing/2014/main" id="{ED03DA8A-E693-48B2-B6F9-54933A1BBD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535" y="3709827"/>
                    <a:ext cx="477940" cy="579402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F2B1D2F-CEDC-42F0-AE6A-033A70AD1087}"/>
                  </a:ext>
                </a:extLst>
              </p:cNvPr>
              <p:cNvCxnSpPr/>
              <p:nvPr/>
            </p:nvCxnSpPr>
            <p:spPr>
              <a:xfrm flipV="1">
                <a:off x="5054184" y="3135872"/>
                <a:ext cx="0" cy="5676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7CD9CC-9E02-4160-ABC5-3B0E43CAB302}"/>
                  </a:ext>
                </a:extLst>
              </p:cNvPr>
              <p:cNvSpPr txBox="1"/>
              <p:nvPr/>
            </p:nvSpPr>
            <p:spPr>
              <a:xfrm>
                <a:off x="4405088" y="6444476"/>
                <a:ext cx="679866" cy="27699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lvl="1"/>
                <a:r>
                  <a:rPr lang="zh-CN" altLang="en-US" dirty="0"/>
                  <a:t>𝒙</a:t>
                </a:r>
                <a:endParaRPr lang="en-US" altLang="zh-CN" dirty="0"/>
              </a:p>
            </p:txBody>
          </p: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4121658F-CA31-460C-8C4D-98A114E7F061}"/>
                  </a:ext>
                </a:extLst>
              </p:cNvPr>
              <p:cNvCxnSpPr>
                <a:cxnSpLocks/>
                <a:stCxn id="16" idx="3"/>
                <a:endCxn id="12" idx="6"/>
              </p:cNvCxnSpPr>
              <p:nvPr/>
            </p:nvCxnSpPr>
            <p:spPr>
              <a:xfrm flipV="1">
                <a:off x="5084954" y="3999528"/>
                <a:ext cx="226521" cy="2583447"/>
              </a:xfrm>
              <a:prstGeom prst="bentConnector3">
                <a:avLst>
                  <a:gd name="adj1" fmla="val 509278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68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678C5B-2E04-467A-87A6-7D364F937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13</a:t>
            </a:fld>
            <a:r>
              <a:rPr lang="zh-CN" altLang="en-US" dirty="0"/>
              <a:t>页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2A9E5D7-BE47-4188-9947-B4F16C63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归一化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C122CF9-E651-4D9C-BFD1-5FD29D8C2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0904"/>
                <a:ext cx="10790816" cy="523605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归一化（</a:t>
                </a:r>
                <a:r>
                  <a:rPr lang="en-US" altLang="zh-CN" dirty="0"/>
                  <a:t>normalization</a:t>
                </a:r>
                <a:r>
                  <a:rPr lang="zh-CN" altLang="en-US" dirty="0"/>
                  <a:t>） ：</a:t>
                </a:r>
                <a:r>
                  <a:rPr lang="zh-CN" altLang="en-US" sz="2400" dirty="0"/>
                  <a:t>本程序采用</a:t>
                </a:r>
                <a:r>
                  <a:rPr lang="en-US" altLang="zh-CN" sz="2400" dirty="0" err="1"/>
                  <a:t>LayerNorm</a:t>
                </a:r>
                <a:r>
                  <a:rPr lang="zh-CN" altLang="en-US" sz="2400" dirty="0"/>
                  <a:t>，数据化简为参数为</a:t>
                </a:r>
                <a:r>
                  <a:rPr lang="en-US" altLang="zh-CN" sz="2400" dirty="0"/>
                  <a:t>(0,</a:t>
                </a:r>
                <a:r>
                  <a:rPr lang="zh-CN" altLang="en-US" sz="2400" dirty="0"/>
                  <a:t>１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的标准正态分布</a:t>
                </a:r>
                <a:endParaRPr lang="en-US" altLang="zh-CN" sz="2400" dirty="0"/>
              </a:p>
              <a:p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例如：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Tahoma" panose="020B0604030504040204" pitchFamily="34" charset="0"/>
                  </a:rPr>
                  <a:t>torch.nn.LayerNorm(normalized_shape = [c,h,w], eps = 0, elementwise_affine = False)</a:t>
                </a:r>
                <a:r>
                  <a:rPr kumimoji="0" lang="zh-CN" altLang="zh-CN" sz="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Tahoma" panose="020B0604030504040204" pitchFamily="34" charset="0"/>
                  </a:rPr>
                  <a:t> </a:t>
                </a:r>
                <a:endParaRPr kumimoji="0" lang="zh-CN" altLang="zh-CN" sz="5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Tahoma" panose="020B060403050404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𝐶𝐻𝑊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pt-B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𝑐h𝑤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𝐶𝐻𝑊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pt-B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pt-BR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pt-BR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𝑐h𝑤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nary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𝑒𝑝𝑠</m:t>
                            </m:r>
                          </m:e>
                        </m:nary>
                      </m:e>
                    </m:ra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-apple-system"/>
                  </a:rPr>
                  <a:t>对</a:t>
                </a:r>
                <a:r>
                  <a:rPr lang="en-US" altLang="zh-CN" dirty="0">
                    <a:solidFill>
                      <a:schemeClr val="tx1"/>
                    </a:solidFill>
                    <a:latin typeface="-apple-system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-apple-system"/>
                  </a:rPr>
                  <a:t>个张量</a:t>
                </a:r>
                <a:r>
                  <a:rPr kumimoji="0" lang="zh-CN" altLang="zh-CN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cs typeface="Tahoma" panose="020B0604030504040204" pitchFamily="34" charset="0"/>
                  </a:rPr>
                  <a:t>[c,h,w]</a:t>
                </a:r>
                <a:r>
                  <a:rPr lang="zh-CN" altLang="en-US" dirty="0">
                    <a:solidFill>
                      <a:schemeClr val="tx1"/>
                    </a:solidFill>
                    <a:latin typeface="-apple-system"/>
                  </a:rPr>
                  <a:t>的第</a:t>
                </a:r>
                <a:r>
                  <a:rPr lang="en-US" altLang="zh-CN" dirty="0">
                    <a:solidFill>
                      <a:schemeClr val="tx1"/>
                    </a:solidFill>
                    <a:latin typeface="-apple-system"/>
                  </a:rPr>
                  <a:t>n</a:t>
                </a:r>
                <a:r>
                  <a:rPr lang="zh-CN" altLang="en-US" dirty="0">
                    <a:latin typeface="-apple-system"/>
                  </a:rPr>
                  <a:t>个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求均值方差，得到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N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个均值和</a:t>
                </a:r>
                <a:r>
                  <a:rPr lang="en-US" altLang="zh-CN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N</a:t>
                </a:r>
                <a:r>
                  <a:rPr lang="zh-CN" alt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个方差</a:t>
                </a:r>
                <a:endParaRPr lang="en-US" altLang="zh-CN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-apple-system"/>
                  </a:rPr>
                  <a:t>分别对这</a:t>
                </a:r>
                <a:r>
                  <a:rPr lang="en-US" altLang="zh-CN" dirty="0">
                    <a:solidFill>
                      <a:schemeClr val="tx1"/>
                    </a:solidFill>
                    <a:latin typeface="-apple-system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latin typeface="-apple-system"/>
                  </a:rPr>
                  <a:t>个张量中每个元素进行归一化（均值为</a:t>
                </a:r>
                <a:r>
                  <a:rPr lang="en-US" altLang="zh-CN" dirty="0">
                    <a:solidFill>
                      <a:schemeClr val="tx1"/>
                    </a:solidFill>
                    <a:latin typeface="-apple-system"/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  <a:latin typeface="-apple-system"/>
                  </a:rPr>
                  <a:t>，方差为</a:t>
                </a:r>
                <a:r>
                  <a:rPr lang="en-US" altLang="zh-CN" dirty="0">
                    <a:solidFill>
                      <a:schemeClr val="tx1"/>
                    </a:solidFill>
                    <a:latin typeface="-apple-system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latin typeface="-apple-system"/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  <a:latin typeface="-apple-system"/>
                </a:endParaRPr>
              </a:p>
              <a:p>
                <a:r>
                  <a:rPr lang="en-US" altLang="zh-CN" dirty="0"/>
                  <a:t>post-norm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post-norm</a:t>
                </a:r>
                <a:r>
                  <a:rPr lang="zh-CN" altLang="en-US" dirty="0"/>
                  <a:t>在残差之后做归一化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对参数正则化的效果更强，模型的鲁棒性也会更好</a:t>
                </a:r>
                <a:endParaRPr lang="en-US" altLang="zh-CN" dirty="0"/>
              </a:p>
              <a:p>
                <a:r>
                  <a:rPr lang="en-US" altLang="zh-CN" dirty="0"/>
                  <a:t>pre-norm</a:t>
                </a:r>
                <a:r>
                  <a:rPr lang="zh-CN" altLang="en-US" dirty="0"/>
                  <a:t>：残差之前做归一化操作。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因有一部分参数直接加在了后面，不需要对这部分参数进行正则化，可减轻以下事件的程度：层数较深，模型发生梯度爆炸或者梯度消失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根据一般经验看，若层数少，</a:t>
                </a:r>
                <a:r>
                  <a:rPr lang="en-US" altLang="zh-CN" dirty="0"/>
                  <a:t>post-norm</a:t>
                </a:r>
                <a:r>
                  <a:rPr lang="zh-CN" altLang="en-US" dirty="0"/>
                  <a:t>的效果其实要好一些；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如果要加大层数，为保证模型的训练，</a:t>
                </a:r>
                <a:r>
                  <a:rPr lang="en-US" altLang="zh-CN" dirty="0"/>
                  <a:t>pre-norm</a:t>
                </a:r>
                <a:r>
                  <a:rPr lang="zh-CN" altLang="en-US" dirty="0"/>
                  <a:t>可能更好一些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DC122CF9-E651-4D9C-BFD1-5FD29D8C2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0904"/>
                <a:ext cx="10790816" cy="5236059"/>
              </a:xfrm>
              <a:blipFill>
                <a:blip r:embed="rId3"/>
                <a:stretch>
                  <a:fillRect l="-226" t="-2910" r="-2373" b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A25D5E5C-8B30-4099-8404-15CCF1E5D870}"/>
              </a:ext>
            </a:extLst>
          </p:cNvPr>
          <p:cNvGrpSpPr/>
          <p:nvPr/>
        </p:nvGrpSpPr>
        <p:grpSpPr>
          <a:xfrm>
            <a:off x="9040802" y="1704762"/>
            <a:ext cx="2439998" cy="2031971"/>
            <a:chOff x="8996352" y="1526962"/>
            <a:chExt cx="2439998" cy="203197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E0715BF-1398-484F-B57E-0B0F814C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96352" y="1526962"/>
              <a:ext cx="2439998" cy="20319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0169C32-15C8-4E6F-B5F9-A8632B173A2D}"/>
                    </a:ext>
                  </a:extLst>
                </p:cNvPr>
                <p:cNvSpPr txBox="1"/>
                <p:nvPr/>
              </p:nvSpPr>
              <p:spPr>
                <a:xfrm rot="16200000">
                  <a:off x="8870950" y="2247900"/>
                  <a:ext cx="78740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n-US" altLang="zh-CN" dirty="0"/>
                    <a:t>,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𝑊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0169C32-15C8-4E6F-B5F9-A8632B173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870950" y="2247900"/>
                  <a:ext cx="7874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0000" r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5273AE2-1DDD-417F-AB83-E3BCA7FB8AAC}"/>
                    </a:ext>
                  </a:extLst>
                </p:cNvPr>
                <p:cNvSpPr txBox="1"/>
                <p:nvPr/>
              </p:nvSpPr>
              <p:spPr>
                <a:xfrm>
                  <a:off x="9594850" y="3244335"/>
                  <a:ext cx="285750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5273AE2-1DDD-417F-AB83-E3BCA7FB8A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850" y="3244335"/>
                  <a:ext cx="2857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4255" r="-2128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287CC45-4391-4967-8D9A-55C59C668771}"/>
                    </a:ext>
                  </a:extLst>
                </p:cNvPr>
                <p:cNvSpPr txBox="1"/>
                <p:nvPr/>
              </p:nvSpPr>
              <p:spPr>
                <a:xfrm>
                  <a:off x="10649777" y="3263384"/>
                  <a:ext cx="361123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en-US" altLang="zh-CN" dirty="0"/>
                    <a:t> 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287CC45-4391-4967-8D9A-55C59C668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9777" y="3263384"/>
                  <a:ext cx="36112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667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668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6E751E-9D9A-4629-BC98-B30A055A3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14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063CE6-877D-48EB-95A9-3DFDA459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例子程序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D234CC-97CD-47F0-8DE2-B5C195CC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34" y="1961346"/>
            <a:ext cx="10830966" cy="376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2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TRANSFORMER</a:t>
            </a:r>
            <a:r>
              <a:rPr lang="zh-CN" altLang="en-US" dirty="0"/>
              <a:t>文本分类程序设计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文本数据处理</a:t>
            </a:r>
            <a:r>
              <a:rPr lang="en-US" altLang="zh-CN" dirty="0"/>
              <a:t>: </a:t>
            </a:r>
            <a:r>
              <a:rPr lang="zh-CN" altLang="en-US" dirty="0"/>
              <a:t>考虑（</a:t>
            </a:r>
            <a:r>
              <a:rPr lang="en-US" altLang="zh-CN" dirty="0"/>
              <a:t>1</a:t>
            </a:r>
            <a:r>
              <a:rPr lang="zh-CN" altLang="en-US" dirty="0"/>
              <a:t>）文档集合</a:t>
            </a:r>
            <a:r>
              <a:rPr lang="en-US" altLang="zh-CN" dirty="0"/>
              <a:t>→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）单篇文档</a:t>
            </a:r>
            <a:r>
              <a:rPr lang="en-US" altLang="zh-CN" dirty="0"/>
              <a:t>→</a:t>
            </a:r>
            <a:r>
              <a:rPr lang="zh-CN" altLang="en-US" dirty="0"/>
              <a:t> （</a:t>
            </a:r>
            <a:r>
              <a:rPr lang="en-US" altLang="zh-CN" dirty="0"/>
              <a:t>3</a:t>
            </a:r>
            <a:r>
              <a:rPr lang="zh-CN" altLang="en-US" dirty="0"/>
              <a:t>）单段落</a:t>
            </a:r>
            <a:r>
              <a:rPr lang="en-US" altLang="zh-CN" dirty="0"/>
              <a:t>→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）单句子</a:t>
            </a:r>
            <a:r>
              <a:rPr lang="en-US" altLang="zh-CN" dirty="0"/>
              <a:t>→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）单短语</a:t>
            </a:r>
            <a:r>
              <a:rPr lang="en-US" altLang="zh-CN" dirty="0"/>
              <a:t>→</a:t>
            </a:r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/>
              <a:t>）单词</a:t>
            </a:r>
            <a:r>
              <a:rPr lang="en-US" altLang="zh-CN" dirty="0"/>
              <a:t>→</a:t>
            </a:r>
            <a:r>
              <a:rPr lang="zh-CN" altLang="en-US" dirty="0"/>
              <a:t> （</a:t>
            </a:r>
            <a:r>
              <a:rPr lang="en-US" altLang="zh-CN" dirty="0"/>
              <a:t>7</a:t>
            </a:r>
            <a:r>
              <a:rPr lang="zh-CN" altLang="en-US" dirty="0"/>
              <a:t>）子词</a:t>
            </a:r>
            <a:r>
              <a:rPr lang="en-US" altLang="zh-CN" dirty="0"/>
              <a:t>→</a:t>
            </a:r>
            <a:r>
              <a:rPr lang="zh-CN" altLang="en-US" dirty="0"/>
              <a:t> （</a:t>
            </a:r>
            <a:r>
              <a:rPr lang="en-US" altLang="zh-CN" dirty="0"/>
              <a:t>8</a:t>
            </a:r>
            <a:r>
              <a:rPr lang="zh-CN" altLang="en-US" dirty="0"/>
              <a:t>）字符</a:t>
            </a:r>
          </a:p>
          <a:p>
            <a:pPr lvl="1"/>
            <a:r>
              <a:rPr lang="zh-CN" altLang="en-US" dirty="0"/>
              <a:t>每句分词（</a:t>
            </a:r>
            <a:r>
              <a:rPr lang="en-US" altLang="zh-CN" dirty="0"/>
              <a:t>tokenize</a:t>
            </a:r>
            <a:r>
              <a:rPr lang="zh-CN" altLang="en-US" dirty="0"/>
              <a:t>）：每个新出现的单词都存入字典中，字典应便于检索，对每个不同的单词进行编号</a:t>
            </a:r>
            <a:r>
              <a:rPr lang="en-US" altLang="zh-CN" dirty="0"/>
              <a:t>,</a:t>
            </a:r>
            <a:r>
              <a:rPr lang="zh-CN" altLang="en-US" dirty="0"/>
              <a:t>用数字代替单词</a:t>
            </a:r>
            <a:endParaRPr lang="en-US" altLang="zh-CN" dirty="0"/>
          </a:p>
          <a:p>
            <a:pPr lvl="1"/>
            <a:r>
              <a:rPr lang="zh-CN" altLang="en-US" dirty="0"/>
              <a:t>词嵌入</a:t>
            </a:r>
            <a:r>
              <a:rPr lang="en-US" altLang="zh-CN" dirty="0"/>
              <a:t>(embedding)</a:t>
            </a:r>
            <a:r>
              <a:rPr lang="zh-CN" altLang="en-US" dirty="0"/>
              <a:t>：这是一个编码的过程，后续详细展开</a:t>
            </a:r>
            <a:endParaRPr lang="en-US" altLang="zh-CN" dirty="0"/>
          </a:p>
          <a:p>
            <a:pPr lvl="1"/>
            <a:r>
              <a:rPr lang="zh-CN" altLang="en-US" dirty="0"/>
              <a:t>完成准备工作：词嵌入后的向量作为输入，以便用</a:t>
            </a:r>
            <a:r>
              <a:rPr lang="en-US" altLang="zh-CN" dirty="0"/>
              <a:t>LSTM</a:t>
            </a:r>
            <a:r>
              <a:rPr lang="zh-CN" altLang="en-US" dirty="0"/>
              <a:t>模型作分类</a:t>
            </a:r>
            <a:endParaRPr lang="en-US" altLang="zh-CN" dirty="0"/>
          </a:p>
          <a:p>
            <a:r>
              <a:rPr lang="en-US" altLang="zh-CN" dirty="0"/>
              <a:t>TRANSFORMER</a:t>
            </a:r>
            <a:r>
              <a:rPr lang="zh-CN" altLang="en-US" dirty="0"/>
              <a:t>模型构建、运行和评估</a:t>
            </a:r>
            <a:endParaRPr lang="en-US" altLang="zh-CN" dirty="0"/>
          </a:p>
          <a:p>
            <a:pPr lvl="1"/>
            <a:r>
              <a:rPr lang="zh-CN" altLang="en-US" dirty="0"/>
              <a:t>构建：定义参数，计算规则，用训练集进行参数学习</a:t>
            </a:r>
            <a:endParaRPr lang="en-US" altLang="zh-CN" dirty="0"/>
          </a:p>
          <a:p>
            <a:pPr lvl="1"/>
            <a:r>
              <a:rPr lang="zh-CN" altLang="en-US" dirty="0"/>
              <a:t>运行：输入测试集数据，输出结果</a:t>
            </a:r>
            <a:endParaRPr lang="en-US" altLang="zh-CN" dirty="0"/>
          </a:p>
          <a:p>
            <a:pPr lvl="1"/>
            <a:r>
              <a:rPr lang="zh-CN" altLang="en-US" dirty="0"/>
              <a:t>评估：性能评估，画图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722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16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程序逻辑框图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81050" y="1030900"/>
            <a:ext cx="10515600" cy="4892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Char char="p"/>
              <a:defRPr sz="24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分五个部分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489918" y="1691829"/>
            <a:ext cx="9309521" cy="3317914"/>
            <a:chOff x="444194" y="1385408"/>
            <a:chExt cx="9309521" cy="3317914"/>
          </a:xfrm>
        </p:grpSpPr>
        <p:sp>
          <p:nvSpPr>
            <p:cNvPr id="6" name="矩形 5"/>
            <p:cNvSpPr/>
            <p:nvPr/>
          </p:nvSpPr>
          <p:spPr>
            <a:xfrm>
              <a:off x="1580744" y="3161211"/>
              <a:ext cx="1305333" cy="154211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语句</a:t>
              </a:r>
              <a:endParaRPr lang="en-US" altLang="zh-CN" dirty="0"/>
            </a:p>
            <a:p>
              <a:pPr algn="ctr"/>
              <a:r>
                <a:rPr lang="zh-CN" altLang="en-US" dirty="0"/>
                <a:t>分词</a:t>
              </a:r>
              <a:endParaRPr lang="en-US" altLang="zh-CN" dirty="0"/>
            </a:p>
            <a:p>
              <a:pPr algn="ctr"/>
              <a:r>
                <a:rPr lang="zh-CN" altLang="en-US" dirty="0"/>
                <a:t>处理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345349" y="1385408"/>
              <a:ext cx="1304048" cy="134241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TRANSFORMER</a:t>
              </a:r>
            </a:p>
            <a:p>
              <a:pPr algn="ctr"/>
              <a:r>
                <a:rPr lang="zh-CN" altLang="en-US" dirty="0"/>
                <a:t>参数</a:t>
              </a:r>
              <a:endParaRPr lang="en-US" altLang="zh-CN" dirty="0"/>
            </a:p>
            <a:p>
              <a:pPr algn="ctr"/>
              <a:r>
                <a:rPr lang="zh-CN" altLang="en-US" dirty="0"/>
                <a:t>初始化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344064" y="3161211"/>
              <a:ext cx="1305333" cy="154211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训练</a:t>
              </a:r>
              <a:endParaRPr lang="en-US" altLang="zh-CN" dirty="0"/>
            </a:p>
            <a:p>
              <a:pPr algn="ctr"/>
              <a:r>
                <a:rPr lang="en-US" altLang="zh-CN" dirty="0"/>
                <a:t>TRANSFORMER</a:t>
              </a:r>
            </a:p>
            <a:p>
              <a:pPr algn="ctr"/>
              <a:r>
                <a:rPr lang="zh-CN" altLang="en-US" dirty="0"/>
                <a:t>模型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7225724" y="3161211"/>
              <a:ext cx="1305333" cy="15421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线性分类器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3462404" y="3161211"/>
              <a:ext cx="1305333" cy="1542111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50000">
                  <a:schemeClr val="accent4">
                    <a:lumMod val="105000"/>
                    <a:satMod val="103000"/>
                    <a:tint val="73000"/>
                  </a:schemeClr>
                </a:gs>
                <a:gs pos="100000">
                  <a:schemeClr val="accent4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词嵌入</a:t>
              </a:r>
              <a:endParaRPr lang="en-US" altLang="zh-CN" dirty="0"/>
            </a:p>
            <a:p>
              <a:pPr algn="ctr"/>
              <a:r>
                <a:rPr lang="zh-CN" altLang="en-US" dirty="0"/>
                <a:t>处理</a:t>
              </a:r>
            </a:p>
          </p:txBody>
        </p:sp>
        <p:cxnSp>
          <p:nvCxnSpPr>
            <p:cNvPr id="12" name="直接箭头连接符 11"/>
            <p:cNvCxnSpPr>
              <a:stCxn id="6" idx="3"/>
              <a:endCxn id="10" idx="1"/>
            </p:cNvCxnSpPr>
            <p:nvPr/>
          </p:nvCxnSpPr>
          <p:spPr>
            <a:xfrm>
              <a:off x="2886077" y="3932267"/>
              <a:ext cx="576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0" idx="3"/>
            </p:cNvCxnSpPr>
            <p:nvPr/>
          </p:nvCxnSpPr>
          <p:spPr>
            <a:xfrm>
              <a:off x="4767737" y="3932267"/>
              <a:ext cx="576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649397" y="3931317"/>
              <a:ext cx="576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 flipH="1">
              <a:off x="5996731" y="2727825"/>
              <a:ext cx="642" cy="433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8531057" y="3934281"/>
              <a:ext cx="576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9107384" y="3746651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分类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44194" y="3713275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新闻</a:t>
              </a: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1004417" y="3897941"/>
              <a:ext cx="5763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880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17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文本中的分词处理（</a:t>
            </a:r>
            <a:r>
              <a:rPr lang="en-US" altLang="zh-CN" dirty="0"/>
              <a:t>tokenize</a:t>
            </a:r>
            <a:r>
              <a:rPr lang="zh-CN" altLang="en-US" dirty="0"/>
              <a:t>）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各种方式</a:t>
            </a:r>
            <a:r>
              <a:rPr lang="en-US" altLang="zh-CN" dirty="0"/>
              <a:t>: word-level(</a:t>
            </a:r>
            <a:r>
              <a:rPr lang="zh-CN" altLang="en-US" dirty="0"/>
              <a:t>按单词切分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  <a:r>
              <a:rPr lang="en-US" altLang="zh-CN" dirty="0"/>
              <a:t>char-level(</a:t>
            </a:r>
            <a:r>
              <a:rPr lang="zh-CN" altLang="en-US" dirty="0"/>
              <a:t>太细，计算量大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 err="1"/>
              <a:t>subword</a:t>
            </a:r>
            <a:r>
              <a:rPr lang="en-US" altLang="zh-CN" dirty="0"/>
              <a:t>-level(</a:t>
            </a:r>
            <a:r>
              <a:rPr lang="zh-CN" altLang="en-US" dirty="0"/>
              <a:t>尽量不分解常用词，而是将不常用词分解为常用的子词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81050" y="1030900"/>
            <a:ext cx="10515600" cy="48920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Char char="p"/>
              <a:defRPr sz="24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16000" y="2418602"/>
            <a:ext cx="11205592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tokenize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path = os.path.join(DATA_DIR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‘r’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tokens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words = line.split() + 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‘&lt;eos&gt;’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#line.split()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按空格切分单词放到单词列表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words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‘&lt;eos&gt;’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end of string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tokens 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(words)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统计多少个单词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.dictionary.add_word(word)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words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里的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都加入字典（上面定义的，按顺序的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Tokenize file content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‘r’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这里是否有必要再打开文件？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是否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可以把文件指针重设为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0 f.seek(0, 0)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ids = torch.LongTensor(tokens)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定义一个文件所有单词个数那么大的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tensor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words = line.split() + 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‘&lt;eos&gt;’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这里重复操作了，可以优化成边加字典的单词，边查出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idx,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tokenize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ids[token]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.dictionary.word2idx[word]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token 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把单词切分且标号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ids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36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18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文本中的词嵌入操作（</a:t>
            </a:r>
            <a:r>
              <a:rPr lang="en-US" altLang="zh-CN" dirty="0"/>
              <a:t>Word Embedding</a:t>
            </a:r>
            <a:r>
              <a:rPr lang="zh-CN" altLang="en-US" dirty="0"/>
              <a:t>）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838200" y="1284900"/>
            <a:ext cx="10515600" cy="4892063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Char char="p"/>
              <a:defRPr sz="24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3000" dirty="0">
                <a:latin typeface="Tahoma" panose="020B0604030504040204" pitchFamily="34" charset="0"/>
              </a:rPr>
              <a:t>词嵌入操作是从大型语料库学习中得到表达一个词的向量</a:t>
            </a:r>
            <a:endParaRPr lang="en-US" altLang="zh-CN" sz="3000" dirty="0"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+mj-lt"/>
              </a:rPr>
              <a:t>（或通过预训练好的词嵌入模型产生词嵌入向量）</a:t>
            </a:r>
            <a:endParaRPr lang="en-US" altLang="zh-CN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/>
              <a:t>每个单词通过词嵌入后表征为一个特征向量，特征向量中每个元素都是对该单词某一特征（例如性别、年龄、形状等）的量化描述，取值通常为</a:t>
            </a:r>
            <a:r>
              <a:rPr lang="en-US" altLang="zh-CN" dirty="0"/>
              <a:t>[-1,1]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根据特征向量的量化描述，可以清晰地知道不同单词之间的相似程度。例如，苹果和橘子都是水果，词性相近，它们词嵌入后的特征向量的内积会更大。而由于</a:t>
            </a:r>
            <a:r>
              <a:rPr lang="en-US" altLang="zh-CN" dirty="0"/>
              <a:t>one hot</a:t>
            </a:r>
            <a:r>
              <a:rPr lang="zh-CN" altLang="en-US" dirty="0"/>
              <a:t>编码的内积为零，无法度量二者的相似性。在</a:t>
            </a:r>
            <a:r>
              <a:rPr lang="en-US" altLang="zh-CN" dirty="0"/>
              <a:t>NLP</a:t>
            </a:r>
            <a:r>
              <a:rPr lang="zh-CN" altLang="en-US" dirty="0"/>
              <a:t>任务中，我们更希望能够掌握不同单词之间的语义相似性。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10000"/>
              </a:lnSpc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3000" dirty="0">
                <a:latin typeface="Tahoma" panose="020B0604030504040204" pitchFamily="34" charset="0"/>
              </a:rPr>
              <a:t>可以通过迁移学习，让词嵌入模型适应新的任务</a:t>
            </a:r>
            <a:endParaRPr lang="en-US" altLang="zh-CN" sz="3000" dirty="0">
              <a:latin typeface="Tahoma" panose="020B0604030504040204" pitchFamily="34" charset="0"/>
            </a:endParaRPr>
          </a:p>
          <a:p>
            <a:pPr lvl="1"/>
            <a:r>
              <a:rPr lang="zh-CN" altLang="en-US" dirty="0"/>
              <a:t>可以从海量的词汇库中学习词嵌入模型，或者使用别人预训练好的词嵌入模型。</a:t>
            </a:r>
            <a:endParaRPr lang="en-US" altLang="zh-CN" dirty="0"/>
          </a:p>
          <a:p>
            <a:pPr lvl="1"/>
            <a:r>
              <a:rPr lang="zh-CN" altLang="en-US" sz="2400" dirty="0"/>
              <a:t>使用少量的训练样本，将词嵌入模型迁移到新任务中。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>
              <a:lnSpc>
                <a:spcPct val="100000"/>
              </a:lnSpc>
              <a:buClr>
                <a:srgbClr val="FFC000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3300" dirty="0">
                <a:latin typeface="Tahoma" panose="020B0604030504040204" pitchFamily="34" charset="0"/>
              </a:rPr>
              <a:t>词嵌入模型还可以后续不断的调优</a:t>
            </a:r>
            <a:endParaRPr lang="en-US" altLang="zh-CN" sz="3300" dirty="0"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177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19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文本中的独热编码（</a:t>
            </a:r>
            <a:r>
              <a:rPr lang="en-US" altLang="zh-CN" dirty="0"/>
              <a:t>one-hot</a:t>
            </a:r>
            <a:r>
              <a:rPr lang="zh-CN" altLang="en-US" dirty="0"/>
              <a:t>）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one-hot</a:t>
            </a:r>
            <a:r>
              <a:rPr lang="zh-CN" altLang="en-US" dirty="0"/>
              <a:t>编码</a:t>
            </a:r>
            <a:r>
              <a:rPr lang="en-US" altLang="zh-CN" dirty="0"/>
              <a:t>:</a:t>
            </a:r>
            <a:r>
              <a:rPr lang="zh-CN" altLang="en-US" dirty="0"/>
              <a:t>起源于用</a:t>
            </a:r>
            <a:r>
              <a:rPr lang="en-US" altLang="zh-CN" dirty="0"/>
              <a:t>N</a:t>
            </a:r>
            <a:r>
              <a:rPr lang="zh-CN" altLang="en-US" dirty="0"/>
              <a:t>位状态寄存器对</a:t>
            </a:r>
            <a:r>
              <a:rPr lang="en-US" altLang="zh-CN" dirty="0"/>
              <a:t>N</a:t>
            </a:r>
            <a:r>
              <a:rPr lang="zh-CN" altLang="en-US" dirty="0"/>
              <a:t>个状态编码</a:t>
            </a:r>
            <a:endParaRPr lang="en-US" altLang="zh-CN" dirty="0"/>
          </a:p>
          <a:p>
            <a:pPr marL="685800" lvl="1" indent="0">
              <a:buNone/>
            </a:pPr>
            <a:r>
              <a:rPr lang="zh-CN" altLang="en-US" dirty="0"/>
              <a:t>设词典总共有</a:t>
            </a:r>
            <a:r>
              <a:rPr lang="en-US" altLang="zh-CN" dirty="0"/>
              <a:t>n</a:t>
            </a:r>
            <a:r>
              <a:rPr lang="zh-CN" altLang="en-US" dirty="0"/>
              <a:t>个单词，假如某个单词在词典中的位置为</a:t>
            </a:r>
            <a:r>
              <a:rPr lang="en-US" altLang="zh-CN" dirty="0"/>
              <a:t>j</a:t>
            </a:r>
            <a:r>
              <a:rPr lang="zh-CN" altLang="en-US" dirty="0"/>
              <a:t>，则用一个</a:t>
            </a:r>
            <a:r>
              <a:rPr lang="en-US" altLang="zh-CN" dirty="0"/>
              <a:t>n</a:t>
            </a:r>
            <a:r>
              <a:rPr lang="zh-CN" altLang="en-US" dirty="0"/>
              <a:t>维列向量，第</a:t>
            </a:r>
            <a:r>
              <a:rPr lang="en-US" altLang="zh-CN" dirty="0"/>
              <a:t>j</a:t>
            </a:r>
            <a:r>
              <a:rPr lang="zh-CN" altLang="en-US" dirty="0"/>
              <a:t>维的元素为</a:t>
            </a:r>
            <a:r>
              <a:rPr lang="en-US" altLang="zh-CN" dirty="0"/>
              <a:t>1</a:t>
            </a:r>
            <a:r>
              <a:rPr lang="zh-CN" altLang="en-US" dirty="0"/>
              <a:t>，其余元素全都置</a:t>
            </a:r>
            <a:r>
              <a:rPr lang="en-US" altLang="zh-CN" dirty="0"/>
              <a:t>0</a:t>
            </a:r>
            <a:r>
              <a:rPr lang="zh-CN" altLang="en-US" dirty="0"/>
              <a:t>。这个思想就是</a:t>
            </a:r>
            <a:r>
              <a:rPr lang="en-US" altLang="zh-CN" dirty="0"/>
              <a:t>one-hot</a:t>
            </a:r>
            <a:r>
              <a:rPr lang="zh-CN" altLang="en-US" dirty="0"/>
              <a:t>编码，中文叫</a:t>
            </a:r>
            <a:r>
              <a:rPr lang="zh-CN" altLang="en-US" b="1" dirty="0"/>
              <a:t>独热</a:t>
            </a:r>
            <a:r>
              <a:rPr lang="zh-CN" altLang="en-US" dirty="0"/>
              <a:t>编码（浩瀚的</a:t>
            </a:r>
            <a:r>
              <a:rPr lang="en-US" altLang="zh-CN" dirty="0"/>
              <a:t>0</a:t>
            </a:r>
            <a:r>
              <a:rPr lang="zh-CN" altLang="en-US" dirty="0"/>
              <a:t>海中只有一个在</a:t>
            </a:r>
            <a:r>
              <a:rPr lang="en-US" altLang="zh-CN" dirty="0"/>
              <a:t>1</a:t>
            </a:r>
            <a:r>
              <a:rPr lang="zh-CN" altLang="en-US" dirty="0"/>
              <a:t>孤独地发热）。如</a:t>
            </a:r>
            <a:r>
              <a:rPr lang="en-US" altLang="zh-CN" dirty="0"/>
              <a:t>7</a:t>
            </a:r>
            <a:r>
              <a:rPr lang="zh-CN" altLang="en-US" dirty="0"/>
              <a:t>个单词的词典，其中第</a:t>
            </a:r>
            <a:r>
              <a:rPr lang="en-US" altLang="zh-CN" dirty="0"/>
              <a:t>3</a:t>
            </a:r>
            <a:r>
              <a:rPr lang="zh-CN" altLang="en-US" dirty="0"/>
              <a:t>个单词的编码为：</a:t>
            </a:r>
            <a:r>
              <a:rPr lang="en-US" altLang="zh-CN" dirty="0"/>
              <a:t>[0,0,1,0,0,0,0]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1</a:t>
            </a:r>
            <a:r>
              <a:rPr lang="zh-CN" altLang="en-US" dirty="0"/>
              <a:t>：涉及到的单词很多时，词典会变得超大，动辄上万维度</a:t>
            </a:r>
            <a:endParaRPr lang="en-US" altLang="zh-CN" dirty="0"/>
          </a:p>
          <a:p>
            <a:pPr marL="685800" lvl="1" indent="0">
              <a:buNone/>
            </a:pPr>
            <a:r>
              <a:rPr lang="zh-CN" altLang="en-US" dirty="0"/>
              <a:t>每个样本的特征向量也会变得极其稀疏（大部分维度的值为</a:t>
            </a:r>
            <a:r>
              <a:rPr lang="en-US" altLang="zh-CN" dirty="0"/>
              <a:t>0</a:t>
            </a:r>
            <a:r>
              <a:rPr lang="zh-CN" altLang="en-US" dirty="0"/>
              <a:t>），这么高的维数让很多机器学习模型比如神经网络面临灾难性后果。</a:t>
            </a:r>
            <a:endParaRPr lang="en-US" altLang="zh-CN" dirty="0"/>
          </a:p>
          <a:p>
            <a:r>
              <a:rPr lang="zh-CN" altLang="en-US" dirty="0"/>
              <a:t>缺点</a:t>
            </a:r>
            <a:r>
              <a:rPr lang="en-US" altLang="zh-CN" dirty="0"/>
              <a:t>2</a:t>
            </a:r>
            <a:r>
              <a:rPr lang="zh-CN" altLang="en-US" dirty="0"/>
              <a:t>：忽略了单词的语义！相似的词义可能编码距离很远，或者语义相同的单词编码也不同。比如“犬”和“狗” 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1901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F38092-996A-4213-9BAB-C07FDDF4E9E3}"/>
              </a:ext>
            </a:extLst>
          </p:cNvPr>
          <p:cNvSpPr/>
          <p:nvPr/>
        </p:nvSpPr>
        <p:spPr>
          <a:xfrm>
            <a:off x="0" y="1"/>
            <a:ext cx="12192000" cy="286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rgbClr val="1C1C1C"/>
                </a:solidFill>
              </a:rPr>
              <a:t>    人工智能（下）</a:t>
            </a:r>
            <a:endParaRPr lang="en-US" altLang="zh-CN" sz="5400" dirty="0">
              <a:solidFill>
                <a:srgbClr val="1C1C1C"/>
              </a:solidFill>
            </a:endParaRPr>
          </a:p>
          <a:p>
            <a:pPr algn="ctr"/>
            <a:r>
              <a:rPr lang="zh-CN" altLang="en-US" sz="5400" dirty="0">
                <a:solidFill>
                  <a:srgbClr val="1C1C1C"/>
                </a:solidFill>
              </a:rPr>
              <a:t>深度学习板块</a:t>
            </a:r>
            <a:endParaRPr lang="en-US" altLang="zh-CN" sz="5400" dirty="0">
              <a:solidFill>
                <a:srgbClr val="1C1C1C"/>
              </a:solidFill>
            </a:endParaRPr>
          </a:p>
          <a:p>
            <a:pPr algn="ctr"/>
            <a:r>
              <a:rPr lang="zh-CN" altLang="en-US" sz="5400" dirty="0">
                <a:solidFill>
                  <a:srgbClr val="1C1C1C"/>
                </a:solidFill>
              </a:rPr>
              <a:t>程序四 </a:t>
            </a:r>
            <a:r>
              <a:rPr lang="en-US" altLang="zh-CN" sz="5400" dirty="0">
                <a:solidFill>
                  <a:srgbClr val="1C1C1C"/>
                </a:solidFill>
              </a:rPr>
              <a:t>LSTM(</a:t>
            </a:r>
            <a:r>
              <a:rPr lang="zh-CN" altLang="en-US" sz="5400" dirty="0">
                <a:solidFill>
                  <a:srgbClr val="1C1C1C"/>
                </a:solidFill>
              </a:rPr>
              <a:t>复习</a:t>
            </a:r>
            <a:r>
              <a:rPr lang="en-US" altLang="zh-CN" sz="5400" dirty="0">
                <a:solidFill>
                  <a:srgbClr val="1C1C1C"/>
                </a:solidFill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4484" y="2812767"/>
            <a:ext cx="12147516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/>
              <a:t>给定各类新闻文本，将文本进行分类</a:t>
            </a:r>
            <a:endParaRPr lang="en-US" altLang="zh-CN" sz="2400" dirty="0"/>
          </a:p>
          <a:p>
            <a:pPr marL="177800" lvl="2" algn="just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★编写程序，构建</a:t>
            </a:r>
            <a:r>
              <a:rPr lang="en-US" altLang="zh-CN" sz="2400" b="1" dirty="0"/>
              <a:t>LSTM</a:t>
            </a:r>
            <a:r>
              <a:rPr lang="zh-CN" altLang="en-US" sz="2400" b="1" dirty="0"/>
              <a:t>分类器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177800" lvl="2" algn="just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endParaRPr lang="en-US" altLang="zh-CN" sz="2400" dirty="0"/>
          </a:p>
          <a:p>
            <a:pPr marL="177800" lvl="2" algn="just">
              <a:spcBef>
                <a:spcPts val="600"/>
              </a:spcBef>
              <a:buClr>
                <a:srgbClr val="FFC000"/>
              </a:buClr>
            </a:pPr>
            <a:endParaRPr lang="en-US" altLang="zh-CN" sz="700" dirty="0"/>
          </a:p>
          <a:p>
            <a:pPr marL="177800" lvl="2" algn="just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177800" lvl="2" algn="just">
              <a:spcBef>
                <a:spcPts val="6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FF0000"/>
                </a:solidFill>
              </a:rPr>
              <a:t>★单词</a:t>
            </a:r>
            <a:r>
              <a:rPr lang="zh-CN" altLang="en-US" sz="2400" b="1" dirty="0"/>
              <a:t>分词和词</a:t>
            </a:r>
            <a:r>
              <a:rPr lang="zh-CN" altLang="en-US" sz="2400" b="1"/>
              <a:t>嵌入操作 </a:t>
            </a:r>
            <a:endParaRPr lang="en-US" altLang="zh-CN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899819" y="6261821"/>
            <a:ext cx="494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序列到类别？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LSTM +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全连接</a:t>
            </a:r>
          </a:p>
        </p:txBody>
      </p:sp>
      <p:pic>
        <p:nvPicPr>
          <p:cNvPr id="7" name="Picture 4" descr="灯泡灯丝简笔画"/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94" y="6309364"/>
            <a:ext cx="367736" cy="2854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DEEF54-D997-42F6-B7FD-3191BD48DD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675"/>
          <a:stretch/>
        </p:blipFill>
        <p:spPr>
          <a:xfrm>
            <a:off x="10596706" y="2937365"/>
            <a:ext cx="1441524" cy="2339262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FEAF28A4-C8B1-48E1-ABF1-D5D508914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3209" y="2920489"/>
            <a:ext cx="4011255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R8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数据集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，进行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新闻分类，类别如下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船，运输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金钱外汇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粮食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收购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贸易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赚钱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原油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利益，利息，利润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53DCD04-4932-48C7-BEBD-F46C0350B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30" y="3724114"/>
            <a:ext cx="5715483" cy="49244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i_t = torch.sigmoid(x_t @ self.W_i + h_t @ self.U_i + self.b_i)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8D4A1FF-FB11-498D-A5A9-F1A38EED3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29" y="4320551"/>
            <a:ext cx="5715483" cy="55399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f_t = torch.sigmoid(x_t @ self.W_f + h_t @ self.U_f + self.b_f) 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524A6F-E5E1-4F73-B910-A65E111DF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58" y="5407131"/>
            <a:ext cx="11391287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self.word_embeddings = nn.Embedding(vocab_size, embedding_dim)  # embedding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嵌入，将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token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转化为向量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本程序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向量维度是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96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4.4 </a:t>
            </a:r>
            <a:r>
              <a:rPr lang="zh-CN" altLang="en-US" dirty="0"/>
              <a:t>程序文件组织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20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3C3F41"/>
              </a:clrFrom>
              <a:clrTo>
                <a:srgbClr val="3C3F41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2252" y="1028220"/>
            <a:ext cx="5495163" cy="558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87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21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DataProcessing.py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791714"/>
            <a:ext cx="10850147" cy="5340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Char char="p"/>
              <a:defRPr sz="24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 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8900" y="1308763"/>
            <a:ext cx="12103100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class Dictionary(object):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def __init__(self):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       self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word2idx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 {}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#key</a:t>
            </a:r>
            <a:r>
              <a:rPr lang="zh-CN" altLang="zh-CN" dirty="0">
                <a:latin typeface="Arial Unicode MS"/>
                <a:ea typeface="JetBrains Mono"/>
              </a:rPr>
              <a:t> --&gt;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value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字典是另一种可变容器模型，且可存储任意类型对象。字典的每个键值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key:value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用冒号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: key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---&gt; value,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通过单词给出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idx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idx2word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= []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#idx --&gt; word,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跟上面的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word2idx = {} </a:t>
            </a:r>
            <a:r>
              <a:rPr lang="zh-CN" altLang="en-US" dirty="0">
                <a:latin typeface="Arial Unicode MS"/>
                <a:ea typeface="JetBrains Mono"/>
              </a:rPr>
              <a:t>实际上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保存数组下标，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下标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word.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8900" y="2876076"/>
            <a:ext cx="12103100" cy="14773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add_word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not 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.word2idx: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idx2word.append(word)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加入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idx2word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，同时给数组下标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，以后可用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查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word2idx[word] = len(self.idx2word) - 1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lang="zh-CN" altLang="en-US" dirty="0">
                <a:solidFill>
                  <a:schemeClr val="bg1"/>
                </a:solidFill>
                <a:latin typeface="Arial Unicode MS"/>
                <a:ea typeface="JetBrains Mono"/>
              </a:rPr>
              <a:t>的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下标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存入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word2idx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以后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可用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word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查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idx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  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.word2idx[word]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161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22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DataProcessing.py(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49250" y="701729"/>
            <a:ext cx="11842750" cy="61247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Corpus(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object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.dictionary = Dictionary()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.data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.tokenize(DATA_DIR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 把句子转换为数字代表的token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tokenize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DATA_DIR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path = os.path.join(DATA_DIR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filename)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tokens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words = line.split() + 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'&lt;eos&gt;'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连成一句话words line每次读一行，line.split()按空格切分单词放到单词列表words。 '&lt;eos&gt;'是end of string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tokens 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(words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#统计多少个单词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.dictionary.add_word(word)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#把words里的word都加入字典（上面定义的，按顺序的idx）</a:t>
            </a:r>
            <a:b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Tokenize file content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with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(path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'r'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  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#这里是否有必要再打开文件？其实可以把文件指针重设为0 f.seek(0, 0)</a:t>
            </a:r>
            <a:b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ids = torch.LongTensor(tokens</a:t>
            </a:r>
            <a:r>
              <a:rPr lang="zh-CN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#定义一个文件所有单词个数那么大的tensor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token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words = line.split() + [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'&lt;eos&gt;'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这里重复操作了，可以优化成边加字典的单词，边查出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idx,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进行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JetBrains Mono"/>
              </a:rPr>
              <a:t>tokenize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words: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ids[token] 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.dictionary.word2idx[word]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token +=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 </a:t>
            </a:r>
            <a:r>
              <a:rPr lang="zh-CN" altLang="zh-CN" sz="1400" dirty="0">
                <a:solidFill>
                  <a:schemeClr val="bg1"/>
                </a:solidFill>
                <a:latin typeface="Arial Unicode MS"/>
                <a:ea typeface="JetBrains Mono"/>
              </a:rPr>
              <a:t># 真正的token, 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ids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6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main.py---P1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7792" y="701729"/>
            <a:ext cx="11353800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TransformerModel(nn.Module):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input_dim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depth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mlp_dim):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#input_dim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：就是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embedding-dim 96, mlp_dim:hidden-dim 48, depth: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层数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layers = []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(depth):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#4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block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layers.extend(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[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Residual(PreNorm(input_dim, SelfAttention(input_dim, heads=heads))), #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自注意力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残差，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前置归一标准化。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FF0000"/>
                </a:solidFill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Residual(PreNorm(input_dim, FeedForward(input_dim, mlp_dim))),# 96*48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)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.net = nn.Sequential(*layers)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zh-CN" altLang="en-US" sz="2200" dirty="0">
                <a:solidFill>
                  <a:srgbClr val="A9B7C6"/>
                </a:solidFill>
                <a:latin typeface="Arial Unicode MS"/>
                <a:ea typeface="JetBrains Mono"/>
              </a:rPr>
              <a:t>深度为</a:t>
            </a:r>
            <a:r>
              <a:rPr lang="en-US" altLang="zh-CN" sz="2200" dirty="0">
                <a:solidFill>
                  <a:srgbClr val="A9B7C6"/>
                </a:solidFill>
                <a:latin typeface="Arial Unicode MS"/>
                <a:ea typeface="JetBrains Mono"/>
              </a:rPr>
              <a:t>4</a:t>
            </a:r>
            <a:r>
              <a:rPr lang="zh-CN" altLang="en-US" sz="2200" dirty="0">
                <a:solidFill>
                  <a:srgbClr val="A9B7C6"/>
                </a:solidFill>
                <a:latin typeface="Arial Unicode MS"/>
                <a:ea typeface="JetBrains Mono"/>
              </a:rPr>
              <a:t>的编码器，</a:t>
            </a:r>
            <a:r>
              <a:rPr lang="en-US" altLang="zh-CN" sz="2200" dirty="0">
                <a:solidFill>
                  <a:srgbClr val="A9B7C6"/>
                </a:solidFill>
                <a:latin typeface="Arial Unicode MS"/>
                <a:ea typeface="JetBrains Mono"/>
              </a:rPr>
              <a:t>4</a:t>
            </a:r>
            <a:r>
              <a:rPr lang="zh-CN" altLang="en-US" sz="2200" dirty="0">
                <a:solidFill>
                  <a:srgbClr val="A9B7C6"/>
                </a:solidFill>
                <a:latin typeface="Arial Unicode MS"/>
                <a:ea typeface="JetBrains Mono"/>
              </a:rPr>
              <a:t>个编码块串联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x):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.net(x)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7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0285D-D4F0-4BA0-9C4B-53222DD6A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24</a:t>
            </a:fld>
            <a:r>
              <a:rPr lang="zh-CN" altLang="en-US" dirty="0"/>
              <a:t>页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83BA19-6DAA-4B96-A8E7-248E56C2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GELU </a:t>
            </a:r>
            <a:r>
              <a:rPr lang="zh-CN" altLang="en-US" dirty="0"/>
              <a:t>激活函数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0949D-1E76-42E5-983C-D6BB80D7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GELU </a:t>
            </a:r>
            <a:r>
              <a:rPr lang="zh-CN" altLang="en-US" dirty="0"/>
              <a:t>已经被很多目前最为领先的模型所采用。据不完全统计，</a:t>
            </a:r>
            <a:r>
              <a:rPr lang="en-US" altLang="zh-CN" b="1" dirty="0"/>
              <a:t>BERT</a:t>
            </a:r>
            <a:r>
              <a:rPr lang="zh-CN" altLang="en-US" b="1" dirty="0"/>
              <a:t>、</a:t>
            </a:r>
            <a:r>
              <a:rPr lang="en-US" altLang="zh-CN" b="1" dirty="0" err="1"/>
              <a:t>RoBERTa</a:t>
            </a:r>
            <a:r>
              <a:rPr lang="zh-CN" altLang="en-US" b="1" dirty="0"/>
              <a:t>、</a:t>
            </a:r>
            <a:r>
              <a:rPr lang="en-US" altLang="zh-CN" b="1" dirty="0"/>
              <a:t>ALBERT </a:t>
            </a:r>
            <a:r>
              <a:rPr lang="zh-CN" altLang="en-US" b="1" dirty="0"/>
              <a:t>等目前业内顶尖的 </a:t>
            </a:r>
            <a:r>
              <a:rPr lang="en-US" altLang="zh-CN" b="1" dirty="0"/>
              <a:t>NLP </a:t>
            </a:r>
            <a:r>
              <a:rPr lang="zh-CN" altLang="en-US" b="1" dirty="0"/>
              <a:t>模型都使用了这种激活函数</a:t>
            </a:r>
            <a:r>
              <a:rPr lang="zh-CN" altLang="en-US" dirty="0"/>
              <a:t>。另外，在 </a:t>
            </a:r>
            <a:r>
              <a:rPr lang="en-US" altLang="zh-CN" dirty="0" err="1"/>
              <a:t>OpenAI</a:t>
            </a:r>
            <a:r>
              <a:rPr lang="en-US" altLang="zh-CN" dirty="0"/>
              <a:t> </a:t>
            </a:r>
            <a:r>
              <a:rPr lang="zh-CN" altLang="en-US" dirty="0"/>
              <a:t>声名远播的无监督预训练模型 </a:t>
            </a:r>
            <a:r>
              <a:rPr lang="en-US" altLang="zh-CN" dirty="0"/>
              <a:t>GPT-2 </a:t>
            </a:r>
            <a:r>
              <a:rPr lang="zh-CN" altLang="en-US" dirty="0"/>
              <a:t>中，研究人员在所有编码器模块中都使用了 </a:t>
            </a:r>
            <a:r>
              <a:rPr lang="en-US" altLang="zh-CN" dirty="0"/>
              <a:t>GELU </a:t>
            </a:r>
            <a:r>
              <a:rPr lang="zh-CN" altLang="en-US" dirty="0"/>
              <a:t>激活函数。</a:t>
            </a:r>
          </a:p>
          <a:p>
            <a:pPr lvl="1"/>
            <a:r>
              <a:rPr lang="zh-CN" altLang="en-US" dirty="0">
                <a:latin typeface="Cambria Math" panose="02040503050406030204" pitchFamily="18" charset="0"/>
              </a:rPr>
              <a:t>后面程序的编码器模块中使用了</a:t>
            </a:r>
            <a:r>
              <a:rPr lang="zh-CN" altLang="en-US" dirty="0"/>
              <a:t> </a:t>
            </a:r>
            <a:r>
              <a:rPr lang="en-US" altLang="zh-CN" dirty="0"/>
              <a:t>GELU </a:t>
            </a:r>
            <a:r>
              <a:rPr lang="zh-CN" altLang="en-US" dirty="0"/>
              <a:t>激活函数。</a:t>
            </a:r>
          </a:p>
        </p:txBody>
      </p:sp>
    </p:spTree>
    <p:extLst>
      <p:ext uri="{BB962C8B-B14F-4D97-AF65-F5344CB8AC3E}">
        <p14:creationId xmlns:p14="http://schemas.microsoft.com/office/powerpoint/2010/main" val="2047009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25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main.py---P2 </a:t>
            </a:r>
            <a:r>
              <a:rPr lang="zh-CN" altLang="en-US" dirty="0"/>
              <a:t>（</a:t>
            </a:r>
            <a:r>
              <a:rPr lang="en-US" altLang="zh-CN" dirty="0"/>
              <a:t>main</a:t>
            </a:r>
            <a:r>
              <a:rPr lang="zh-CN" altLang="en-US" dirty="0"/>
              <a:t>函数入口）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70951"/>
            <a:ext cx="12221592" cy="624786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__name__==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'__main__'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embedding_dim = </a:t>
            </a:r>
            <a:r>
              <a:rPr lang="zh-CN" altLang="zh-CN" sz="2000" dirty="0">
                <a:solidFill>
                  <a:srgbClr val="6897BB"/>
                </a:solidFill>
                <a:latin typeface="Arial Unicode MS"/>
                <a:ea typeface="JetBrains Mono"/>
              </a:rPr>
              <a:t>96  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#token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转换的维度，把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token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映射成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96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维度的向量。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embedding layer</a:t>
            </a:r>
            <a:b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hidden_dim = </a:t>
            </a:r>
            <a:r>
              <a:rPr lang="zh-CN" altLang="zh-CN" sz="2000" dirty="0">
                <a:solidFill>
                  <a:srgbClr val="6897BB"/>
                </a:solidFill>
                <a:latin typeface="Arial Unicode MS"/>
                <a:ea typeface="JetBrains Mono"/>
              </a:rPr>
              <a:t>48  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隐藏状态的维度</a:t>
            </a:r>
            <a:b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sentence_len = </a:t>
            </a:r>
            <a:r>
              <a:rPr lang="zh-CN" altLang="zh-CN" sz="2000" dirty="0">
                <a:solidFill>
                  <a:srgbClr val="6897BB"/>
                </a:solidFill>
                <a:latin typeface="Arial Unicode MS"/>
                <a:ea typeface="JetBrains Mono"/>
              </a:rPr>
              <a:t>32 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多于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32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就截断，少于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32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就补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0</a:t>
            </a:r>
            <a:b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train_file = os.path.join(DATA_DIR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TRAIN_FILE)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训练文件路径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所有训练文件的列表文件名</a:t>
            </a:r>
            <a:b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test_file = os.path.join(DATA_DIR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TEST_FILE)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测试文件路径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  <a:b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fp_train = </a:t>
            </a:r>
            <a:r>
              <a:rPr lang="zh-CN" altLang="zh-CN" sz="2000" dirty="0">
                <a:solidFill>
                  <a:srgbClr val="8888C6"/>
                </a:solidFill>
                <a:latin typeface="Arial Unicode MS"/>
                <a:ea typeface="JetBrains Mono"/>
              </a:rPr>
              <a:t>open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(train_file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'r'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train_filenames = [os.path.join(TRAIN_DIR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line.strip()) 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line 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fp_train] 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真正的训练文件名 如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:2.txt</a:t>
            </a:r>
            <a:b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filenames = copy.deepcopy(train_filenames)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#deepcopy 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把所有字节都拷贝</a:t>
            </a:r>
            <a:b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fp_train.close()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列表文件关闭</a:t>
            </a:r>
            <a:b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fp_test = </a:t>
            </a:r>
            <a:r>
              <a:rPr lang="zh-CN" altLang="zh-CN" sz="2000" dirty="0">
                <a:solidFill>
                  <a:srgbClr val="8888C6"/>
                </a:solidFill>
                <a:latin typeface="Arial Unicode MS"/>
                <a:ea typeface="JetBrains Mono"/>
              </a:rPr>
              <a:t>open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(test_file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6A8759"/>
                </a:solidFill>
                <a:latin typeface="Arial Unicode MS"/>
                <a:ea typeface="JetBrains Mono"/>
              </a:rPr>
              <a:t>'r'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test_filenames = [os.path.join(TEST_DIR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line.strip()) 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line 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fp_test]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测试文件夹下面真正的测试文件名 如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:2.txt</a:t>
            </a:r>
            <a:b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fp_test.close()</a:t>
            </a:r>
            <a:b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    filenames.extend(test_filenames)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根据所有文件名组成字典</a:t>
            </a:r>
            <a:b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corpus = DP.Corpus(DATA_DIR</a:t>
            </a:r>
            <a:r>
              <a:rPr lang="zh-CN" altLang="zh-CN" sz="20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filenames)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#NLP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常用数据预处理，在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DataProcessing.py</a:t>
            </a:r>
            <a:r>
              <a:rPr lang="zh-CN" altLang="zh-CN" sz="20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中实现，它先建立字典，知道了字典的大小，把列表文件中所有的文件的句子转换为数字代表的</a:t>
            </a: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token</a:t>
            </a:r>
            <a:b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0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000" dirty="0">
                <a:solidFill>
                  <a:srgbClr val="A9B7C6"/>
                </a:solidFill>
                <a:latin typeface="Arial Unicode MS"/>
                <a:ea typeface="JetBrains Mono"/>
              </a:rPr>
              <a:t>nlabel = </a:t>
            </a:r>
            <a:r>
              <a:rPr lang="zh-CN" altLang="zh-CN" sz="2000" dirty="0">
                <a:solidFill>
                  <a:srgbClr val="6897BB"/>
                </a:solidFill>
                <a:latin typeface="Arial Unicode MS"/>
                <a:ea typeface="JetBrains Mono"/>
              </a:rPr>
              <a:t>8</a:t>
            </a:r>
            <a:endParaRPr lang="zh-CN" altLang="zh-CN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6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26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main.py---P3 </a:t>
            </a:r>
            <a:r>
              <a:rPr lang="zh-CN" altLang="en-US" dirty="0"/>
              <a:t>（模型定义和训练）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7792" y="794062"/>
            <a:ext cx="11353800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model = TransformerCL.TransformerClassifier(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embedding_dim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=embedding_dim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hidden_dim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=hidden_dim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                      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vocab_size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400" dirty="0">
                <a:solidFill>
                  <a:srgbClr val="8888C6"/>
                </a:solidFill>
                <a:latin typeface="Arial Unicode MS"/>
                <a:ea typeface="JetBrains Mono"/>
              </a:rPr>
              <a:t>len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(corpus.dictionary)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label_size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=nlabel)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#embedding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x_t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）的维度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96(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512),  m=32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hidden (h_t)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维度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48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，字典的大小，类的个数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use_gpu: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model = model.cuda()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训练数据加载及预处理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dtrain_set = DP.TxtDatasetProcessing(DATA_DIR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TRAIN_DIR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TRAIN_FILE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TRAIN_LABEL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sentence_len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corpus)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train_loader = DataLoader(dtrain_set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                     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batch_size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=batch_size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</a:t>
            </a:r>
            <a:b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                     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shuffle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True,</a:t>
            </a:r>
            <a:b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                     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num_workers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endParaRPr lang="zh-CN" altLang="zh-CN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7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27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main.py---P4 </a:t>
            </a:r>
            <a:r>
              <a:rPr lang="zh-CN" altLang="en-US" dirty="0"/>
              <a:t>（模型训练</a:t>
            </a:r>
            <a:r>
              <a:rPr lang="en-US" altLang="zh-CN" dirty="0"/>
              <a:t>-</a:t>
            </a:r>
            <a:r>
              <a:rPr lang="zh-CN" altLang="en-US" dirty="0"/>
              <a:t>优化器）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7792" y="2086723"/>
            <a:ext cx="11353800" cy="3416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优化器及损失函数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optimizer = optim.SGD(model.parameters()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lr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=learning_rate)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loss_function = nn.CrossEntropyLoss()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存放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loss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acc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准确率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train_loss_ = []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test_loss_ = []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train_acc_ = []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test_acc_ = []</a:t>
            </a:r>
            <a:endParaRPr lang="zh-CN" altLang="zh-CN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28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main.py---P5 </a:t>
            </a:r>
            <a:r>
              <a:rPr lang="zh-CN" altLang="en-US" dirty="0"/>
              <a:t>（模型训练</a:t>
            </a:r>
            <a:r>
              <a:rPr lang="en-US" altLang="zh-CN" dirty="0"/>
              <a:t>-</a:t>
            </a:r>
            <a:r>
              <a:rPr lang="zh-CN" altLang="en-US" dirty="0"/>
              <a:t>主体）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856357"/>
            <a:ext cx="12221592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训练主体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epoch 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400" dirty="0">
                <a:solidFill>
                  <a:srgbClr val="8888C6"/>
                </a:solidFill>
                <a:latin typeface="Arial Unicode MS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(epochs):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optimizer = adjust_learning_rate(optimizer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epoch)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total_acc = 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0.0</a:t>
            </a:r>
            <a:b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total_loss = 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0.0</a:t>
            </a:r>
            <a:b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total = 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0.0</a:t>
            </a:r>
            <a:r>
              <a:rPr lang="en-US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  </a:t>
            </a:r>
            <a:b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iter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traindata 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400" dirty="0">
                <a:solidFill>
                  <a:srgbClr val="8888C6"/>
                </a:solidFill>
                <a:latin typeface="Arial Unicode MS"/>
                <a:ea typeface="JetBrains Mono"/>
              </a:rPr>
              <a:t>enumerate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(train_loader):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train_inputs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train_labels = traindata</a:t>
            </a:r>
            <a:r>
              <a:rPr lang="en-US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获得 输入 输出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train_inputs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train_labels = train_inputs.to(device)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train_labels.to(device)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train_labels = torch.squeeze(train_labels)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optimizer.zero_grad()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output = model(train_inputs)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loss = loss_function(output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train_labels)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loss.backward()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optimizer.step()</a:t>
            </a:r>
            <a:endParaRPr lang="zh-CN" altLang="zh-CN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690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29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main.py---P6 </a:t>
            </a:r>
            <a:r>
              <a:rPr lang="zh-CN" altLang="en-US" dirty="0"/>
              <a:t>（模型训练</a:t>
            </a:r>
            <a:r>
              <a:rPr lang="en-US" altLang="zh-CN" dirty="0"/>
              <a:t>-</a:t>
            </a:r>
            <a:r>
              <a:rPr lang="zh-CN" altLang="en-US" dirty="0"/>
              <a:t>准确率）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733520"/>
            <a:ext cx="12221592" cy="424731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计算准确率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_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predicted = torch.max(output.data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total_acc += (predicted == train_labels).sum().cpu()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total += </a:t>
            </a:r>
            <a:r>
              <a:rPr lang="zh-CN" altLang="zh-CN" sz="2400" dirty="0">
                <a:solidFill>
                  <a:srgbClr val="8888C6"/>
                </a:solidFill>
                <a:latin typeface="Arial Unicode MS"/>
                <a:ea typeface="JetBrains Mono"/>
              </a:rPr>
              <a:t>len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(train_labels)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total_loss += loss.item()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计算单个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epoch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的训练集平均准确率和总损失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train_loss_.append(total_loss / total)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train_acc_.append(total_acc / total)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endParaRPr lang="zh-CN" altLang="zh-CN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 dirty="0"/>
              <a:t>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给定各类新闻文本，将文本进行分类</a:t>
            </a:r>
            <a:endParaRPr lang="en-US" altLang="zh-CN" dirty="0"/>
          </a:p>
          <a:p>
            <a:pPr marL="6858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训练数据文件的目录文件：</a:t>
            </a:r>
            <a:r>
              <a:rPr lang="en-US" altLang="zh-CN" dirty="0"/>
              <a:t>LSTM_ code/data/train_txt.txt</a:t>
            </a:r>
          </a:p>
          <a:p>
            <a:pPr marL="685800" lvl="1" indent="0">
              <a:buNone/>
            </a:pPr>
            <a:r>
              <a:rPr lang="zh-CN" altLang="en-US" dirty="0"/>
              <a:t>所有训练数据文件路径：</a:t>
            </a:r>
            <a:r>
              <a:rPr lang="en-US" altLang="zh-CN" dirty="0"/>
              <a:t> LSTM_ code/data/</a:t>
            </a:r>
            <a:r>
              <a:rPr lang="en-US" altLang="zh-CN" dirty="0" err="1"/>
              <a:t>train_txt</a:t>
            </a:r>
            <a:r>
              <a:rPr lang="en-US" altLang="zh-CN" dirty="0"/>
              <a:t>/</a:t>
            </a:r>
          </a:p>
          <a:p>
            <a:pPr marL="685800" lvl="1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68580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测试数据文件的目录文件：</a:t>
            </a:r>
            <a:r>
              <a:rPr lang="en-US" altLang="zh-CN" dirty="0"/>
              <a:t>LSTM_ code/data/test_txt.txt</a:t>
            </a:r>
          </a:p>
          <a:p>
            <a:pPr marL="685800" lvl="1" indent="0">
              <a:buNone/>
            </a:pPr>
            <a:r>
              <a:rPr lang="zh-CN" altLang="en-US" dirty="0"/>
              <a:t>所有测试数据文件路径：</a:t>
            </a:r>
            <a:r>
              <a:rPr lang="en-US" altLang="zh-CN" dirty="0"/>
              <a:t> LSTM_ code/data/</a:t>
            </a:r>
            <a:r>
              <a:rPr lang="en-US" altLang="zh-CN" dirty="0" err="1"/>
              <a:t>test_txt</a:t>
            </a:r>
            <a:r>
              <a:rPr lang="en-US" altLang="zh-CN" dirty="0"/>
              <a:t>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471" y="1877736"/>
            <a:ext cx="1441524" cy="41531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b="64517"/>
          <a:stretch/>
        </p:blipFill>
        <p:spPr>
          <a:xfrm>
            <a:off x="1957869" y="4131641"/>
            <a:ext cx="6204269" cy="159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3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30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main.py---P7 </a:t>
            </a:r>
            <a:r>
              <a:rPr lang="zh-CN" altLang="en-US" dirty="0"/>
              <a:t>（模型测试）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225689"/>
            <a:ext cx="12221592" cy="526297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测试阶段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total_acc = 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0.0</a:t>
            </a:r>
            <a:b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total_loss = 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0.0</a:t>
            </a:r>
            <a:b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total = 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0.0</a:t>
            </a:r>
            <a:b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</a:br>
            <a:b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with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torch.no_grad():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iter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testdata 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400" dirty="0">
                <a:solidFill>
                  <a:srgbClr val="8888C6"/>
                </a:solidFill>
                <a:latin typeface="Arial Unicode MS"/>
                <a:ea typeface="JetBrains Mono"/>
              </a:rPr>
              <a:t>enumerate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(test_loader):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test_inputs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test_labels = testdata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test_inputs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test_labels = test_inputs.to(device)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test_labels.to(device)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test_labels = torch.squeeze(test_labels)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output = model(test_inputs)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loss = loss_function(output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test_labels)</a:t>
            </a:r>
            <a:endParaRPr lang="zh-CN" altLang="zh-CN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73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31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main.py---P8 </a:t>
            </a:r>
            <a:r>
              <a:rPr lang="zh-CN" altLang="en-US" dirty="0"/>
              <a:t>（模型测试</a:t>
            </a:r>
            <a:r>
              <a:rPr lang="en-US" altLang="zh-CN" dirty="0"/>
              <a:t>-</a:t>
            </a:r>
            <a:r>
              <a:rPr lang="zh-CN" altLang="en-US" dirty="0"/>
              <a:t>准确率）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1410355"/>
            <a:ext cx="12221592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计算准确率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_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predicted = torch.max(output.data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total_acc += (predicted == test_labels).sum().cpu()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total += </a:t>
            </a:r>
            <a:r>
              <a:rPr lang="zh-CN" altLang="zh-CN" sz="2400" dirty="0">
                <a:solidFill>
                  <a:srgbClr val="8888C6"/>
                </a:solidFill>
                <a:latin typeface="Arial Unicode MS"/>
                <a:ea typeface="JetBrains Mono"/>
              </a:rPr>
              <a:t>len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(test_labels)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total_loss += loss.item()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计算单个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epoch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的测试集平均准确率和总损失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test_loss_.append(total_loss / total)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test_acc_.append(total_acc / total)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888C6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400" dirty="0">
                <a:solidFill>
                  <a:srgbClr val="6A8759"/>
                </a:solidFill>
                <a:latin typeface="Arial Unicode MS"/>
                <a:ea typeface="JetBrains Mono"/>
              </a:rPr>
              <a:t>'[Epoch: %3d/%3d] Training Loss: %.3f, Testing Loss: %.3f, Training Acc: %.3f, Testing Acc: %.3f'</a:t>
            </a:r>
            <a:br>
              <a:rPr lang="zh-CN" altLang="zh-CN" sz="2400" dirty="0">
                <a:solidFill>
                  <a:srgbClr val="6A8759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6A8759"/>
                </a:solidFill>
                <a:latin typeface="Arial Unicode MS"/>
                <a:ea typeface="JetBrains Mono"/>
              </a:rPr>
              <a:t>  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% (epoch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epochs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train_loss_[epoch]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test_loss_[epoch]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train_acc_[epoch]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test_acc_[epoch]))</a:t>
            </a:r>
            <a:endParaRPr lang="zh-CN" altLang="zh-CN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68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32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Transformers.py---P1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16668" y="713094"/>
            <a:ext cx="739967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Residual(nn.Module):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#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残差部分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fn):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.fn = fn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.fn(x) + x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直接和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相加，即残差是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fn(x)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+ x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6667" y="2739212"/>
            <a:ext cx="7399675" cy="2031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PreNorm(nn.Module):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#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预归一化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fn):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.norm = nn.LayerNorm(dim)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.fn = fn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x):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.fn(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.norm(x))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16667" y="4753929"/>
            <a:ext cx="7399676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FeedForward(nn.Module):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#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前馈层：全连接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激活函数</a:t>
            </a:r>
            <a:r>
              <a:rPr lang="en-US" altLang="zh-CN" sz="1400" dirty="0">
                <a:solidFill>
                  <a:srgbClr val="A9B7C6"/>
                </a:solidFill>
                <a:latin typeface="Arial Unicode MS"/>
                <a:ea typeface="JetBrains Mono"/>
              </a:rPr>
              <a:t>GELU</a:t>
            </a:r>
            <a:r>
              <a:rPr lang="zh-CN" altLang="en-US" sz="1400" dirty="0">
                <a:solidFill>
                  <a:srgbClr val="A9B7C6"/>
                </a:solidFill>
                <a:latin typeface="Arial Unicode MS"/>
                <a:ea typeface="JetBrains Mono"/>
              </a:rPr>
              <a:t>激活函数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input_dim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hidden_dim):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.net = nn.Sequential(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nn.Linear(input_dim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hidden_dim)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nn.GELU()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nn.Linear(hidden_dim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input_dim) )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x):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.net(x)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010F463-54F0-464B-B9AC-11C02A4F0CC3}"/>
              </a:ext>
            </a:extLst>
          </p:cNvPr>
          <p:cNvGrpSpPr/>
          <p:nvPr/>
        </p:nvGrpSpPr>
        <p:grpSpPr>
          <a:xfrm>
            <a:off x="7478017" y="790687"/>
            <a:ext cx="4629713" cy="5438607"/>
            <a:chOff x="68245" y="180327"/>
            <a:chExt cx="5903238" cy="7345960"/>
          </a:xfrm>
        </p:grpSpPr>
        <p:sp>
          <p:nvSpPr>
            <p:cNvPr id="66" name="矩形: 圆角 3">
              <a:extLst>
                <a:ext uri="{FF2B5EF4-FFF2-40B4-BE49-F238E27FC236}">
                  <a16:creationId xmlns:a16="http://schemas.microsoft.com/office/drawing/2014/main" id="{172AA78A-35BC-490E-9FC3-3BCF64AD8B5D}"/>
                </a:ext>
              </a:extLst>
            </p:cNvPr>
            <p:cNvSpPr/>
            <p:nvPr/>
          </p:nvSpPr>
          <p:spPr>
            <a:xfrm>
              <a:off x="3240466" y="1926594"/>
              <a:ext cx="1889760" cy="4027749"/>
            </a:xfrm>
            <a:prstGeom prst="roundRect">
              <a:avLst>
                <a:gd name="adj" fmla="val 5163"/>
              </a:avLst>
            </a:prstGeom>
            <a:solidFill>
              <a:srgbClr val="F3F3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00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67" name="矩形: 圆角 6">
              <a:extLst>
                <a:ext uri="{FF2B5EF4-FFF2-40B4-BE49-F238E27FC236}">
                  <a16:creationId xmlns:a16="http://schemas.microsoft.com/office/drawing/2014/main" id="{3C3FEFEF-7AF2-4D42-A79E-FC4E2A66D177}"/>
                </a:ext>
              </a:extLst>
            </p:cNvPr>
            <p:cNvSpPr/>
            <p:nvPr/>
          </p:nvSpPr>
          <p:spPr>
            <a:xfrm>
              <a:off x="3419407" y="4541684"/>
              <a:ext cx="1434004" cy="408590"/>
            </a:xfrm>
            <a:prstGeom prst="roundRect">
              <a:avLst>
                <a:gd name="adj" fmla="val 8142"/>
              </a:avLst>
            </a:prstGeom>
            <a:solidFill>
              <a:srgbClr val="F2F4C2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残差</a:t>
              </a:r>
              <a:r>
                <a:rPr lang="en-US" altLang="zh-CN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&amp;</a:t>
              </a:r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归一化</a:t>
              </a:r>
            </a:p>
          </p:txBody>
        </p:sp>
        <p:sp>
          <p:nvSpPr>
            <p:cNvPr id="68" name="矩形: 圆角 7">
              <a:extLst>
                <a:ext uri="{FF2B5EF4-FFF2-40B4-BE49-F238E27FC236}">
                  <a16:creationId xmlns:a16="http://schemas.microsoft.com/office/drawing/2014/main" id="{302204B0-B62A-4806-9154-EF14B4D788D1}"/>
                </a:ext>
              </a:extLst>
            </p:cNvPr>
            <p:cNvSpPr/>
            <p:nvPr/>
          </p:nvSpPr>
          <p:spPr>
            <a:xfrm>
              <a:off x="3419407" y="5061764"/>
              <a:ext cx="1434004" cy="580245"/>
            </a:xfrm>
            <a:prstGeom prst="roundRect">
              <a:avLst>
                <a:gd name="adj" fmla="val 7662"/>
              </a:avLst>
            </a:prstGeom>
            <a:solidFill>
              <a:srgbClr val="FFE3BC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带掩码</a:t>
              </a:r>
              <a:endParaRPr lang="en-US" altLang="zh-CN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多头自注意力</a:t>
              </a:r>
            </a:p>
          </p:txBody>
        </p:sp>
        <p:sp>
          <p:nvSpPr>
            <p:cNvPr id="69" name="矩形: 圆角 17">
              <a:extLst>
                <a:ext uri="{FF2B5EF4-FFF2-40B4-BE49-F238E27FC236}">
                  <a16:creationId xmlns:a16="http://schemas.microsoft.com/office/drawing/2014/main" id="{DB408813-E484-44B8-96ED-24DA61B3B1CD}"/>
                </a:ext>
              </a:extLst>
            </p:cNvPr>
            <p:cNvSpPr/>
            <p:nvPr/>
          </p:nvSpPr>
          <p:spPr>
            <a:xfrm>
              <a:off x="3420554" y="6521009"/>
              <a:ext cx="1434004" cy="371949"/>
            </a:xfrm>
            <a:prstGeom prst="roundRect">
              <a:avLst>
                <a:gd name="adj" fmla="val 7068"/>
              </a:avLst>
            </a:prstGeom>
            <a:solidFill>
              <a:srgbClr val="FCE1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输出嵌入</a:t>
              </a: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CA3454A-7981-443E-AE23-A802EBF77291}"/>
                </a:ext>
              </a:extLst>
            </p:cNvPr>
            <p:cNvSpPr txBox="1"/>
            <p:nvPr/>
          </p:nvSpPr>
          <p:spPr>
            <a:xfrm>
              <a:off x="3018816" y="180327"/>
              <a:ext cx="2237470" cy="380623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/>
              <a:r>
                <a:rPr lang="zh-CN" altLang="en-US" sz="1200" dirty="0"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输出概率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5C446083-4404-48DB-ABB1-44B2513FA21F}"/>
                    </a:ext>
                  </a:extLst>
                </p:cNvPr>
                <p:cNvSpPr txBox="1"/>
                <p:nvPr/>
              </p:nvSpPr>
              <p:spPr>
                <a:xfrm>
                  <a:off x="5078431" y="3592830"/>
                  <a:ext cx="575030" cy="338331"/>
                </a:xfrm>
                <a:prstGeom prst="rect">
                  <a:avLst/>
                </a:prstGeom>
                <a:noFill/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endParaRPr lang="zh-CN" altLang="en-US" sz="1000" dirty="0">
                    <a:latin typeface="Tahoma" panose="020B0604030504040204" pitchFamily="34" charset="0"/>
                    <a:ea typeface="宋体" panose="02010600030101010101" pitchFamily="2" charset="-122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35D40829-0C8A-4199-BECE-E4ED567B9B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8431" y="3592830"/>
                  <a:ext cx="575030" cy="338331"/>
                </a:xfrm>
                <a:prstGeom prst="rect">
                  <a:avLst/>
                </a:prstGeom>
                <a:blipFill>
                  <a:blip r:embed="rId3"/>
                  <a:stretch>
                    <a:fillRect t="-2500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矩形: 圆角 23">
              <a:extLst>
                <a:ext uri="{FF2B5EF4-FFF2-40B4-BE49-F238E27FC236}">
                  <a16:creationId xmlns:a16="http://schemas.microsoft.com/office/drawing/2014/main" id="{F8AFAB47-63C8-493A-BFB8-BEC6BE16A9E9}"/>
                </a:ext>
              </a:extLst>
            </p:cNvPr>
            <p:cNvSpPr/>
            <p:nvPr/>
          </p:nvSpPr>
          <p:spPr>
            <a:xfrm>
              <a:off x="3414199" y="3176634"/>
              <a:ext cx="1434004" cy="408590"/>
            </a:xfrm>
            <a:prstGeom prst="roundRect">
              <a:avLst>
                <a:gd name="adj" fmla="val 8142"/>
              </a:avLst>
            </a:prstGeom>
            <a:solidFill>
              <a:srgbClr val="F2F4C2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残差</a:t>
              </a:r>
              <a:r>
                <a:rPr lang="en-US" altLang="zh-CN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&amp;</a:t>
              </a:r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归一化</a:t>
              </a:r>
            </a:p>
          </p:txBody>
        </p:sp>
        <p:sp>
          <p:nvSpPr>
            <p:cNvPr id="73" name="矩形: 圆角 24">
              <a:extLst>
                <a:ext uri="{FF2B5EF4-FFF2-40B4-BE49-F238E27FC236}">
                  <a16:creationId xmlns:a16="http://schemas.microsoft.com/office/drawing/2014/main" id="{20CD6A81-DF2F-4D5C-AD07-F20237D5F6FC}"/>
                </a:ext>
              </a:extLst>
            </p:cNvPr>
            <p:cNvSpPr/>
            <p:nvPr/>
          </p:nvSpPr>
          <p:spPr>
            <a:xfrm>
              <a:off x="3419403" y="3736736"/>
              <a:ext cx="1434004" cy="400679"/>
            </a:xfrm>
            <a:prstGeom prst="roundRect">
              <a:avLst>
                <a:gd name="adj" fmla="val 7662"/>
              </a:avLst>
            </a:prstGeom>
            <a:solidFill>
              <a:srgbClr val="FFE3BC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多头注意力</a:t>
              </a:r>
            </a:p>
          </p:txBody>
        </p:sp>
        <p:sp>
          <p:nvSpPr>
            <p:cNvPr id="74" name="矩形: 圆角 25">
              <a:extLst>
                <a:ext uri="{FF2B5EF4-FFF2-40B4-BE49-F238E27FC236}">
                  <a16:creationId xmlns:a16="http://schemas.microsoft.com/office/drawing/2014/main" id="{8CE2A42B-DB98-42AA-97D9-EF8061931816}"/>
                </a:ext>
              </a:extLst>
            </p:cNvPr>
            <p:cNvSpPr/>
            <p:nvPr/>
          </p:nvSpPr>
          <p:spPr>
            <a:xfrm>
              <a:off x="3420554" y="2560560"/>
              <a:ext cx="1434004" cy="408590"/>
            </a:xfrm>
            <a:prstGeom prst="roundRect">
              <a:avLst>
                <a:gd name="adj" fmla="val 8142"/>
              </a:avLst>
            </a:prstGeom>
            <a:solidFill>
              <a:srgbClr val="C3E9F7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前馈层</a:t>
              </a:r>
            </a:p>
          </p:txBody>
        </p:sp>
        <p:sp>
          <p:nvSpPr>
            <p:cNvPr id="75" name="矩形: 圆角 26">
              <a:extLst>
                <a:ext uri="{FF2B5EF4-FFF2-40B4-BE49-F238E27FC236}">
                  <a16:creationId xmlns:a16="http://schemas.microsoft.com/office/drawing/2014/main" id="{97463897-ED65-446A-87EF-A3C887430882}"/>
                </a:ext>
              </a:extLst>
            </p:cNvPr>
            <p:cNvSpPr/>
            <p:nvPr/>
          </p:nvSpPr>
          <p:spPr>
            <a:xfrm>
              <a:off x="3419405" y="2043472"/>
              <a:ext cx="1434004" cy="408590"/>
            </a:xfrm>
            <a:prstGeom prst="roundRect">
              <a:avLst>
                <a:gd name="adj" fmla="val 8142"/>
              </a:avLst>
            </a:prstGeom>
            <a:solidFill>
              <a:srgbClr val="F2F4C2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残差</a:t>
              </a:r>
              <a:r>
                <a:rPr lang="en-US" altLang="zh-CN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&amp;</a:t>
              </a:r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归一化</a:t>
              </a: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E25AEA43-6FBA-4E33-B22B-DE0913BC7F93}"/>
                </a:ext>
              </a:extLst>
            </p:cNvPr>
            <p:cNvSpPr/>
            <p:nvPr/>
          </p:nvSpPr>
          <p:spPr>
            <a:xfrm>
              <a:off x="3994704" y="6053304"/>
              <a:ext cx="288001" cy="2880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345" r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  <a:endParaRPr lang="zh-CN" altLang="en-US" sz="1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7D865150-B0F7-4737-BB95-75BC8ACA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4583038" y="6013945"/>
              <a:ext cx="366712" cy="366712"/>
            </a:xfrm>
            <a:prstGeom prst="rect">
              <a:avLst/>
            </a:prstGeom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54702F4A-CD9C-445B-A193-56FC3BE94C53}"/>
                </a:ext>
              </a:extLst>
            </p:cNvPr>
            <p:cNvSpPr txBox="1"/>
            <p:nvPr/>
          </p:nvSpPr>
          <p:spPr>
            <a:xfrm>
              <a:off x="4949752" y="6028025"/>
              <a:ext cx="1021731" cy="380623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/>
              <a:r>
                <a:rPr lang="zh-CN" altLang="en-US" sz="1200" dirty="0"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位置编码</a:t>
              </a: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033E26D-E17C-41D2-9EB9-FF6F4F60CB31}"/>
                </a:ext>
              </a:extLst>
            </p:cNvPr>
            <p:cNvCxnSpPr>
              <a:stCxn id="77" idx="0"/>
              <a:endCxn id="76" idx="6"/>
            </p:cNvCxnSpPr>
            <p:nvPr/>
          </p:nvCxnSpPr>
          <p:spPr>
            <a:xfrm flipH="1">
              <a:off x="4282708" y="6197301"/>
              <a:ext cx="3003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991C765A-5053-4992-A301-545569F1913C}"/>
                </a:ext>
              </a:extLst>
            </p:cNvPr>
            <p:cNvCxnSpPr>
              <a:stCxn id="69" idx="0"/>
              <a:endCxn id="76" idx="4"/>
            </p:cNvCxnSpPr>
            <p:nvPr/>
          </p:nvCxnSpPr>
          <p:spPr>
            <a:xfrm flipV="1">
              <a:off x="4137554" y="6341308"/>
              <a:ext cx="1152" cy="179704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958CC003-91AB-47BD-BAA7-EC7355C780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7554" y="5642008"/>
              <a:ext cx="2295" cy="411293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连接符: 肘形 51">
              <a:extLst>
                <a:ext uri="{FF2B5EF4-FFF2-40B4-BE49-F238E27FC236}">
                  <a16:creationId xmlns:a16="http://schemas.microsoft.com/office/drawing/2014/main" id="{3EAF366C-962F-404E-81C1-869CB125BFF6}"/>
                </a:ext>
              </a:extLst>
            </p:cNvPr>
            <p:cNvCxnSpPr>
              <a:stCxn id="76" idx="0"/>
            </p:cNvCxnSpPr>
            <p:nvPr/>
          </p:nvCxnSpPr>
          <p:spPr>
            <a:xfrm rot="16200000" flipV="1">
              <a:off x="3749404" y="5664003"/>
              <a:ext cx="411293" cy="367315"/>
            </a:xfrm>
            <a:prstGeom prst="bentConnector3">
              <a:avLst>
                <a:gd name="adj1" fmla="val 63578"/>
              </a:avLst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连接符: 肘形 53">
              <a:extLst>
                <a:ext uri="{FF2B5EF4-FFF2-40B4-BE49-F238E27FC236}">
                  <a16:creationId xmlns:a16="http://schemas.microsoft.com/office/drawing/2014/main" id="{456DF5E1-5734-4513-9D45-A8F99324D651}"/>
                </a:ext>
              </a:extLst>
            </p:cNvPr>
            <p:cNvCxnSpPr>
              <a:stCxn id="76" idx="0"/>
            </p:cNvCxnSpPr>
            <p:nvPr/>
          </p:nvCxnSpPr>
          <p:spPr>
            <a:xfrm rot="5400000" flipH="1" flipV="1">
              <a:off x="4108115" y="5672608"/>
              <a:ext cx="411293" cy="350106"/>
            </a:xfrm>
            <a:prstGeom prst="bentConnector3">
              <a:avLst>
                <a:gd name="adj1" fmla="val 63577"/>
              </a:avLst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A6BA435-6C47-4F8C-90AF-4915D46A8BD8}"/>
                </a:ext>
              </a:extLst>
            </p:cNvPr>
            <p:cNvCxnSpPr>
              <a:stCxn id="68" idx="0"/>
              <a:endCxn id="67" idx="2"/>
            </p:cNvCxnSpPr>
            <p:nvPr/>
          </p:nvCxnSpPr>
          <p:spPr>
            <a:xfrm flipH="1" flipV="1">
              <a:off x="4136406" y="4950270"/>
              <a:ext cx="2" cy="111494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连接符: 肘形 79">
              <a:extLst>
                <a:ext uri="{FF2B5EF4-FFF2-40B4-BE49-F238E27FC236}">
                  <a16:creationId xmlns:a16="http://schemas.microsoft.com/office/drawing/2014/main" id="{F45409EF-1285-4D35-B9E2-71838A3DFC02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74577" y="4105544"/>
              <a:ext cx="273599" cy="350106"/>
            </a:xfrm>
            <a:prstGeom prst="bentConnector3">
              <a:avLst>
                <a:gd name="adj1" fmla="val -1252"/>
              </a:avLst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连接符: 肘形 87">
              <a:extLst>
                <a:ext uri="{FF2B5EF4-FFF2-40B4-BE49-F238E27FC236}">
                  <a16:creationId xmlns:a16="http://schemas.microsoft.com/office/drawing/2014/main" id="{01972981-6046-4A37-AA38-AF90229E1B24}"/>
                </a:ext>
              </a:extLst>
            </p:cNvPr>
            <p:cNvCxnSpPr>
              <a:stCxn id="67" idx="0"/>
              <a:endCxn id="72" idx="3"/>
            </p:cNvCxnSpPr>
            <p:nvPr/>
          </p:nvCxnSpPr>
          <p:spPr>
            <a:xfrm rot="5400000" flipH="1" flipV="1">
              <a:off x="3911929" y="3605410"/>
              <a:ext cx="1160756" cy="711796"/>
            </a:xfrm>
            <a:prstGeom prst="bentConnector4">
              <a:avLst>
                <a:gd name="adj1" fmla="val 10565"/>
                <a:gd name="adj2" fmla="val 117842"/>
              </a:avLst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7FE87D8B-E6DD-4178-867F-34A21CAE4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1197" y="3589985"/>
              <a:ext cx="4" cy="14035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1823B2F2-886E-4244-B7EC-373C43E008CD}"/>
                </a:ext>
              </a:extLst>
            </p:cNvPr>
            <p:cNvCxnSpPr>
              <a:stCxn id="72" idx="0"/>
              <a:endCxn id="74" idx="2"/>
            </p:cNvCxnSpPr>
            <p:nvPr/>
          </p:nvCxnSpPr>
          <p:spPr>
            <a:xfrm flipV="1">
              <a:off x="4131202" y="2969146"/>
              <a:ext cx="6355" cy="207484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98450A9C-CA49-46A9-A645-68F8F4D295C9}"/>
                </a:ext>
              </a:extLst>
            </p:cNvPr>
            <p:cNvCxnSpPr>
              <a:stCxn id="74" idx="0"/>
              <a:endCxn id="75" idx="2"/>
            </p:cNvCxnSpPr>
            <p:nvPr/>
          </p:nvCxnSpPr>
          <p:spPr>
            <a:xfrm flipH="1" flipV="1">
              <a:off x="4136404" y="2452057"/>
              <a:ext cx="1150" cy="108500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连接符: 肘形 110">
              <a:extLst>
                <a:ext uri="{FF2B5EF4-FFF2-40B4-BE49-F238E27FC236}">
                  <a16:creationId xmlns:a16="http://schemas.microsoft.com/office/drawing/2014/main" id="{8AF8FF9D-2E2C-4A1C-BDE5-529D5F7D5DF9}"/>
                </a:ext>
              </a:extLst>
            </p:cNvPr>
            <p:cNvCxnSpPr>
              <a:stCxn id="76" idx="0"/>
              <a:endCxn id="67" idx="3"/>
            </p:cNvCxnSpPr>
            <p:nvPr/>
          </p:nvCxnSpPr>
          <p:spPr>
            <a:xfrm rot="5400000" flipH="1" flipV="1">
              <a:off x="3842398" y="5042287"/>
              <a:ext cx="1307327" cy="714704"/>
            </a:xfrm>
            <a:prstGeom prst="bentConnector4">
              <a:avLst>
                <a:gd name="adj1" fmla="val 20133"/>
                <a:gd name="adj2" fmla="val 117548"/>
              </a:avLst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连接符: 肘形 122">
              <a:extLst>
                <a:ext uri="{FF2B5EF4-FFF2-40B4-BE49-F238E27FC236}">
                  <a16:creationId xmlns:a16="http://schemas.microsoft.com/office/drawing/2014/main" id="{BB66DB4E-9327-41F2-BFA4-9F324FCE8B38}"/>
                </a:ext>
              </a:extLst>
            </p:cNvPr>
            <p:cNvCxnSpPr>
              <a:stCxn id="72" idx="0"/>
              <a:endCxn id="75" idx="3"/>
            </p:cNvCxnSpPr>
            <p:nvPr/>
          </p:nvCxnSpPr>
          <p:spPr>
            <a:xfrm rot="5400000" flipH="1" flipV="1">
              <a:off x="4027871" y="2351099"/>
              <a:ext cx="928868" cy="722207"/>
            </a:xfrm>
            <a:prstGeom prst="bentConnector4">
              <a:avLst>
                <a:gd name="adj1" fmla="val 8240"/>
                <a:gd name="adj2" fmla="val 116706"/>
              </a:avLst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矩形: 圆角 128">
              <a:extLst>
                <a:ext uri="{FF2B5EF4-FFF2-40B4-BE49-F238E27FC236}">
                  <a16:creationId xmlns:a16="http://schemas.microsoft.com/office/drawing/2014/main" id="{00F03079-4532-4DBB-83E6-E22715863F30}"/>
                </a:ext>
              </a:extLst>
            </p:cNvPr>
            <p:cNvSpPr/>
            <p:nvPr/>
          </p:nvSpPr>
          <p:spPr>
            <a:xfrm>
              <a:off x="3420554" y="1377558"/>
              <a:ext cx="1434004" cy="338554"/>
            </a:xfrm>
            <a:prstGeom prst="roundRect">
              <a:avLst>
                <a:gd name="adj" fmla="val 8142"/>
              </a:avLst>
            </a:prstGeom>
            <a:solidFill>
              <a:srgbClr val="DCE0EF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线性层</a:t>
              </a:r>
            </a:p>
          </p:txBody>
        </p:sp>
        <p:sp>
          <p:nvSpPr>
            <p:cNvPr id="93" name="矩形: 圆角 129">
              <a:extLst>
                <a:ext uri="{FF2B5EF4-FFF2-40B4-BE49-F238E27FC236}">
                  <a16:creationId xmlns:a16="http://schemas.microsoft.com/office/drawing/2014/main" id="{087B28B6-5B46-49A0-B635-E6B78432D2A1}"/>
                </a:ext>
              </a:extLst>
            </p:cNvPr>
            <p:cNvSpPr/>
            <p:nvPr/>
          </p:nvSpPr>
          <p:spPr>
            <a:xfrm>
              <a:off x="3420554" y="810299"/>
              <a:ext cx="1434004" cy="313872"/>
            </a:xfrm>
            <a:prstGeom prst="roundRect">
              <a:avLst>
                <a:gd name="adj" fmla="val 8142"/>
              </a:avLst>
            </a:prstGeom>
            <a:solidFill>
              <a:srgbClr val="CDE8D0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 sz="1200" dirty="0" err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Softmax</a:t>
              </a:r>
              <a:endParaRPr lang="zh-CN" altLang="en-US" sz="12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97BB21D9-8689-48AF-BAAE-2B48B7D5B259}"/>
                </a:ext>
              </a:extLst>
            </p:cNvPr>
            <p:cNvCxnSpPr>
              <a:stCxn id="75" idx="0"/>
              <a:endCxn id="92" idx="2"/>
            </p:cNvCxnSpPr>
            <p:nvPr/>
          </p:nvCxnSpPr>
          <p:spPr>
            <a:xfrm flipV="1">
              <a:off x="4136404" y="1716118"/>
              <a:ext cx="1150" cy="327355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E201C0F7-49CB-4888-B533-E458468A3843}"/>
                </a:ext>
              </a:extLst>
            </p:cNvPr>
            <p:cNvCxnSpPr>
              <a:stCxn id="92" idx="0"/>
              <a:endCxn id="93" idx="2"/>
            </p:cNvCxnSpPr>
            <p:nvPr/>
          </p:nvCxnSpPr>
          <p:spPr>
            <a:xfrm flipV="1">
              <a:off x="4137552" y="1124168"/>
              <a:ext cx="0" cy="253392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E00334DF-76D3-4EE4-AB87-54EE9B547440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 flipV="1">
              <a:off x="4137552" y="532961"/>
              <a:ext cx="0" cy="277337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矩形: 圆角 140">
              <a:extLst>
                <a:ext uri="{FF2B5EF4-FFF2-40B4-BE49-F238E27FC236}">
                  <a16:creationId xmlns:a16="http://schemas.microsoft.com/office/drawing/2014/main" id="{9E9C3218-C273-4150-8786-90B2C79D231A}"/>
                </a:ext>
              </a:extLst>
            </p:cNvPr>
            <p:cNvSpPr/>
            <p:nvPr/>
          </p:nvSpPr>
          <p:spPr>
            <a:xfrm>
              <a:off x="1020406" y="3478810"/>
              <a:ext cx="1889760" cy="2472135"/>
            </a:xfrm>
            <a:prstGeom prst="roundRect">
              <a:avLst>
                <a:gd name="adj" fmla="val 5163"/>
              </a:avLst>
            </a:prstGeom>
            <a:solidFill>
              <a:srgbClr val="F3F3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zh-CN" altLang="en-US" sz="1000"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0CEECD68-FB80-4D57-802E-C7DE1961A386}"/>
                    </a:ext>
                  </a:extLst>
                </p:cNvPr>
                <p:cNvSpPr txBox="1"/>
                <p:nvPr/>
              </p:nvSpPr>
              <p:spPr>
                <a:xfrm>
                  <a:off x="442772" y="4490134"/>
                  <a:ext cx="575030" cy="338331"/>
                </a:xfrm>
                <a:prstGeom prst="rect">
                  <a:avLst/>
                </a:prstGeom>
                <a:noFill/>
              </p:spPr>
              <p:txBody>
                <a:bodyPr wrap="square" lIns="0" rIns="0">
                  <a:spAutoFit/>
                </a:bodyPr>
                <a:lstStyle/>
                <a:p>
                  <a:pPr algn="ctr"/>
                  <a:r>
                    <a:rPr lang="en-US" altLang="zh-CN" sz="1000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</a:t>
                  </a:r>
                  <a14:m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a14:m>
                  <a:endParaRPr lang="zh-CN" altLang="en-US" sz="1000" dirty="0">
                    <a:latin typeface="Tahoma" panose="020B0604030504040204" pitchFamily="34" charset="0"/>
                    <a:ea typeface="宋体" panose="02010600030101010101" pitchFamily="2" charset="-122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542D75B0-1146-4412-A919-0196F4B5CE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72" y="4490134"/>
                  <a:ext cx="575030" cy="338331"/>
                </a:xfrm>
                <a:prstGeom prst="rect">
                  <a:avLst/>
                </a:prstGeom>
                <a:blipFill>
                  <a:blip r:embed="rId3"/>
                  <a:stretch>
                    <a:fillRect t="-2500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矩形: 圆角 142">
              <a:extLst>
                <a:ext uri="{FF2B5EF4-FFF2-40B4-BE49-F238E27FC236}">
                  <a16:creationId xmlns:a16="http://schemas.microsoft.com/office/drawing/2014/main" id="{68F6F5E0-16DD-40D9-B305-DF35671B1305}"/>
                </a:ext>
              </a:extLst>
            </p:cNvPr>
            <p:cNvSpPr/>
            <p:nvPr/>
          </p:nvSpPr>
          <p:spPr>
            <a:xfrm>
              <a:off x="1245431" y="5239123"/>
              <a:ext cx="1434004" cy="400679"/>
            </a:xfrm>
            <a:prstGeom prst="roundRect">
              <a:avLst>
                <a:gd name="adj" fmla="val 7662"/>
              </a:avLst>
            </a:prstGeom>
            <a:solidFill>
              <a:srgbClr val="FFE3BC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多头自注意力</a:t>
              </a:r>
            </a:p>
          </p:txBody>
        </p:sp>
        <p:sp>
          <p:nvSpPr>
            <p:cNvPr id="100" name="矩形: 圆角 143">
              <a:extLst>
                <a:ext uri="{FF2B5EF4-FFF2-40B4-BE49-F238E27FC236}">
                  <a16:creationId xmlns:a16="http://schemas.microsoft.com/office/drawing/2014/main" id="{94B61560-4469-4FB4-8173-4791DFFAC871}"/>
                </a:ext>
              </a:extLst>
            </p:cNvPr>
            <p:cNvSpPr/>
            <p:nvPr/>
          </p:nvSpPr>
          <p:spPr>
            <a:xfrm>
              <a:off x="1245435" y="4723681"/>
              <a:ext cx="1434004" cy="408590"/>
            </a:xfrm>
            <a:prstGeom prst="roundRect">
              <a:avLst>
                <a:gd name="adj" fmla="val 8142"/>
              </a:avLst>
            </a:prstGeom>
            <a:solidFill>
              <a:srgbClr val="F2F4C2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残差</a:t>
              </a:r>
              <a:r>
                <a:rPr lang="en-US" altLang="zh-CN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&amp;</a:t>
              </a:r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归一化</a:t>
              </a:r>
            </a:p>
          </p:txBody>
        </p:sp>
        <p:sp>
          <p:nvSpPr>
            <p:cNvPr id="101" name="矩形: 圆角 144">
              <a:extLst>
                <a:ext uri="{FF2B5EF4-FFF2-40B4-BE49-F238E27FC236}">
                  <a16:creationId xmlns:a16="http://schemas.microsoft.com/office/drawing/2014/main" id="{DFD42045-9DCD-4506-AEAF-A269501DE714}"/>
                </a:ext>
              </a:extLst>
            </p:cNvPr>
            <p:cNvSpPr/>
            <p:nvPr/>
          </p:nvSpPr>
          <p:spPr>
            <a:xfrm>
              <a:off x="1245435" y="4131735"/>
              <a:ext cx="1434004" cy="408590"/>
            </a:xfrm>
            <a:prstGeom prst="roundRect">
              <a:avLst>
                <a:gd name="adj" fmla="val 8142"/>
              </a:avLst>
            </a:prstGeom>
            <a:solidFill>
              <a:srgbClr val="C3E9F7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前馈层</a:t>
              </a:r>
            </a:p>
          </p:txBody>
        </p:sp>
        <p:sp>
          <p:nvSpPr>
            <p:cNvPr id="102" name="矩形: 圆角 145">
              <a:extLst>
                <a:ext uri="{FF2B5EF4-FFF2-40B4-BE49-F238E27FC236}">
                  <a16:creationId xmlns:a16="http://schemas.microsoft.com/office/drawing/2014/main" id="{34C846B9-518F-4E60-ABF1-9136266D8726}"/>
                </a:ext>
              </a:extLst>
            </p:cNvPr>
            <p:cNvSpPr/>
            <p:nvPr/>
          </p:nvSpPr>
          <p:spPr>
            <a:xfrm>
              <a:off x="1245435" y="3620219"/>
              <a:ext cx="1434004" cy="408590"/>
            </a:xfrm>
            <a:prstGeom prst="roundRect">
              <a:avLst>
                <a:gd name="adj" fmla="val 8142"/>
              </a:avLst>
            </a:prstGeom>
            <a:solidFill>
              <a:srgbClr val="F2F4C2"/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残差</a:t>
              </a:r>
              <a:r>
                <a:rPr lang="en-US" altLang="zh-CN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&amp;</a:t>
              </a:r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归一化</a:t>
              </a:r>
            </a:p>
          </p:txBody>
        </p:sp>
        <p:sp>
          <p:nvSpPr>
            <p:cNvPr id="103" name="矩形: 圆角 146">
              <a:extLst>
                <a:ext uri="{FF2B5EF4-FFF2-40B4-BE49-F238E27FC236}">
                  <a16:creationId xmlns:a16="http://schemas.microsoft.com/office/drawing/2014/main" id="{9863F16C-F736-4563-AEA6-10D60156B324}"/>
                </a:ext>
              </a:extLst>
            </p:cNvPr>
            <p:cNvSpPr/>
            <p:nvPr/>
          </p:nvSpPr>
          <p:spPr>
            <a:xfrm>
              <a:off x="1248286" y="6521009"/>
              <a:ext cx="1434004" cy="371949"/>
            </a:xfrm>
            <a:prstGeom prst="roundRect">
              <a:avLst>
                <a:gd name="adj" fmla="val 7068"/>
              </a:avLst>
            </a:prstGeom>
            <a:solidFill>
              <a:srgbClr val="FCE1E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输入嵌入</a:t>
              </a:r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8AC6927-BC17-41B8-BDB7-865D15CCCA83}"/>
                </a:ext>
              </a:extLst>
            </p:cNvPr>
            <p:cNvSpPr/>
            <p:nvPr/>
          </p:nvSpPr>
          <p:spPr>
            <a:xfrm>
              <a:off x="1821286" y="6053304"/>
              <a:ext cx="288001" cy="28800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2345" r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+</a:t>
              </a:r>
              <a:endParaRPr lang="zh-CN" altLang="en-US" sz="1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Tahoma" panose="020B0604030504040204" pitchFamily="34" charset="0"/>
              </a:endParaRPr>
            </a:p>
          </p:txBody>
        </p:sp>
        <p:pic>
          <p:nvPicPr>
            <p:cNvPr id="105" name="图片 104">
              <a:extLst>
                <a:ext uri="{FF2B5EF4-FFF2-40B4-BE49-F238E27FC236}">
                  <a16:creationId xmlns:a16="http://schemas.microsoft.com/office/drawing/2014/main" id="{22ABEC38-FED9-4261-99F3-89114E264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087859" y="6014621"/>
              <a:ext cx="366712" cy="366712"/>
            </a:xfrm>
            <a:prstGeom prst="rect">
              <a:avLst/>
            </a:prstGeom>
          </p:spPr>
        </p:pic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5ED3DDE2-4843-4DF4-926E-3AF79D0C6266}"/>
                </a:ext>
              </a:extLst>
            </p:cNvPr>
            <p:cNvCxnSpPr>
              <a:stCxn id="105" idx="2"/>
              <a:endCxn id="104" idx="2"/>
            </p:cNvCxnSpPr>
            <p:nvPr/>
          </p:nvCxnSpPr>
          <p:spPr>
            <a:xfrm flipV="1">
              <a:off x="1454573" y="6197303"/>
              <a:ext cx="366712" cy="6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ECC10564-A840-4D88-89DE-628A8F8D7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2436" y="5132270"/>
              <a:ext cx="2" cy="1068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25F50C14-77B4-4A3F-9B93-30147C99DBC2}"/>
                </a:ext>
              </a:extLst>
            </p:cNvPr>
            <p:cNvCxnSpPr>
              <a:stCxn id="101" idx="0"/>
              <a:endCxn id="102" idx="2"/>
            </p:cNvCxnSpPr>
            <p:nvPr/>
          </p:nvCxnSpPr>
          <p:spPr>
            <a:xfrm flipV="1">
              <a:off x="1962433" y="4028807"/>
              <a:ext cx="0" cy="102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3E8316A5-DDAC-4265-9A0B-574CC9346591}"/>
                </a:ext>
              </a:extLst>
            </p:cNvPr>
            <p:cNvCxnSpPr>
              <a:stCxn id="100" idx="0"/>
              <a:endCxn id="101" idx="2"/>
            </p:cNvCxnSpPr>
            <p:nvPr/>
          </p:nvCxnSpPr>
          <p:spPr>
            <a:xfrm flipV="1">
              <a:off x="1962433" y="4540320"/>
              <a:ext cx="0" cy="183356"/>
            </a:xfrm>
            <a:prstGeom prst="straightConnector1">
              <a:avLst/>
            </a:prstGeom>
            <a:ln>
              <a:headEnd type="none" w="sm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连接符: 肘形 169">
              <a:extLst>
                <a:ext uri="{FF2B5EF4-FFF2-40B4-BE49-F238E27FC236}">
                  <a16:creationId xmlns:a16="http://schemas.microsoft.com/office/drawing/2014/main" id="{C7E815DC-E648-4EFB-8F9F-4D9EFE312883}"/>
                </a:ext>
              </a:extLst>
            </p:cNvPr>
            <p:cNvCxnSpPr>
              <a:cxnSpLocks/>
              <a:stCxn id="100" idx="0"/>
              <a:endCxn id="102" idx="1"/>
            </p:cNvCxnSpPr>
            <p:nvPr/>
          </p:nvCxnSpPr>
          <p:spPr>
            <a:xfrm rot="16200000" flipV="1">
              <a:off x="1154350" y="3915596"/>
              <a:ext cx="899166" cy="717003"/>
            </a:xfrm>
            <a:prstGeom prst="bentConnector4">
              <a:avLst>
                <a:gd name="adj1" fmla="val 5625"/>
                <a:gd name="adj2" fmla="val 119041"/>
              </a:avLst>
            </a:prstGeom>
            <a:ln>
              <a:headEnd type="none" w="sm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2CEB529D-D7AA-41BF-B243-526B7D5282E6}"/>
                </a:ext>
              </a:extLst>
            </p:cNvPr>
            <p:cNvCxnSpPr/>
            <p:nvPr/>
          </p:nvCxnSpPr>
          <p:spPr>
            <a:xfrm flipH="1" flipV="1">
              <a:off x="1965608" y="5639400"/>
              <a:ext cx="2295" cy="411293"/>
            </a:xfrm>
            <a:prstGeom prst="straightConnector1">
              <a:avLst/>
            </a:prstGeom>
            <a:ln>
              <a:headEnd type="none" w="sm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76">
              <a:extLst>
                <a:ext uri="{FF2B5EF4-FFF2-40B4-BE49-F238E27FC236}">
                  <a16:creationId xmlns:a16="http://schemas.microsoft.com/office/drawing/2014/main" id="{86633897-9B15-4542-BEC5-4D26FDF5C988}"/>
                </a:ext>
              </a:extLst>
            </p:cNvPr>
            <p:cNvCxnSpPr/>
            <p:nvPr/>
          </p:nvCxnSpPr>
          <p:spPr>
            <a:xfrm rot="16200000" flipV="1">
              <a:off x="1576940" y="5664003"/>
              <a:ext cx="411293" cy="367315"/>
            </a:xfrm>
            <a:prstGeom prst="bentConnector3">
              <a:avLst>
                <a:gd name="adj1" fmla="val 62028"/>
              </a:avLst>
            </a:prstGeom>
            <a:ln>
              <a:headEnd type="none" w="sm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连接符: 肘形 177">
              <a:extLst>
                <a:ext uri="{FF2B5EF4-FFF2-40B4-BE49-F238E27FC236}">
                  <a16:creationId xmlns:a16="http://schemas.microsoft.com/office/drawing/2014/main" id="{55F2E387-0D5E-4DAA-95D3-8A99A2DC7EC1}"/>
                </a:ext>
              </a:extLst>
            </p:cNvPr>
            <p:cNvCxnSpPr/>
            <p:nvPr/>
          </p:nvCxnSpPr>
          <p:spPr>
            <a:xfrm rot="5400000" flipH="1" flipV="1">
              <a:off x="1935649" y="5672606"/>
              <a:ext cx="411293" cy="350106"/>
            </a:xfrm>
            <a:prstGeom prst="bentConnector3">
              <a:avLst>
                <a:gd name="adj1" fmla="val 62028"/>
              </a:avLst>
            </a:prstGeom>
            <a:ln>
              <a:headEnd type="none" w="sm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A4B11108-0A0C-4D2E-A576-E3171E4D1FF7}"/>
                </a:ext>
              </a:extLst>
            </p:cNvPr>
            <p:cNvCxnSpPr>
              <a:stCxn id="103" idx="0"/>
              <a:endCxn id="104" idx="4"/>
            </p:cNvCxnSpPr>
            <p:nvPr/>
          </p:nvCxnSpPr>
          <p:spPr>
            <a:xfrm flipV="1">
              <a:off x="1965284" y="6341308"/>
              <a:ext cx="0" cy="179704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52DD68A0-C814-45AE-9D15-15BA0845C2C0}"/>
                </a:ext>
              </a:extLst>
            </p:cNvPr>
            <p:cNvSpPr txBox="1"/>
            <p:nvPr/>
          </p:nvSpPr>
          <p:spPr>
            <a:xfrm>
              <a:off x="68245" y="6028025"/>
              <a:ext cx="1021731" cy="380623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/>
              <a:r>
                <a:rPr lang="zh-CN" altLang="en-US" sz="1200" dirty="0"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位置编码</a:t>
              </a: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DD11DDF6-FEB7-46FB-B6FD-5159C74E02BD}"/>
                </a:ext>
              </a:extLst>
            </p:cNvPr>
            <p:cNvSpPr txBox="1"/>
            <p:nvPr/>
          </p:nvSpPr>
          <p:spPr>
            <a:xfrm>
              <a:off x="1655467" y="7145664"/>
              <a:ext cx="662092" cy="380623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/>
              <a:r>
                <a:rPr lang="zh-CN" altLang="en-US" sz="1200" dirty="0"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输入</a:t>
              </a:r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9BCBB8AD-191B-47D3-A410-983487E27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6143" y="6892959"/>
              <a:ext cx="0" cy="245951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32F9D51-0CB4-4B7B-BBA0-FC93CEC44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7552" y="6892959"/>
              <a:ext cx="0" cy="245951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8799B7F2-4F59-4405-BB4E-2311AB84F5D0}"/>
                </a:ext>
              </a:extLst>
            </p:cNvPr>
            <p:cNvSpPr txBox="1"/>
            <p:nvPr/>
          </p:nvSpPr>
          <p:spPr>
            <a:xfrm>
              <a:off x="3845317" y="7138043"/>
              <a:ext cx="641111" cy="380623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/>
              <a:r>
                <a:rPr lang="zh-CN" altLang="en-US" sz="1200" dirty="0">
                  <a:latin typeface="Tahoma" panose="020B0604030504040204" pitchFamily="34" charset="0"/>
                  <a:ea typeface="宋体" panose="02010600030101010101" pitchFamily="2" charset="-122"/>
                  <a:cs typeface="Tahoma" panose="020B0604030504040204" pitchFamily="34" charset="0"/>
                </a:rPr>
                <a:t>输出</a:t>
              </a:r>
            </a:p>
          </p:txBody>
        </p:sp>
        <p:cxnSp>
          <p:nvCxnSpPr>
            <p:cNvPr id="120" name="连接符: 肘形 194">
              <a:extLst>
                <a:ext uri="{FF2B5EF4-FFF2-40B4-BE49-F238E27FC236}">
                  <a16:creationId xmlns:a16="http://schemas.microsoft.com/office/drawing/2014/main" id="{E289D71B-3A72-46EC-9EA0-AE0ED49A5A0F}"/>
                </a:ext>
              </a:extLst>
            </p:cNvPr>
            <p:cNvCxnSpPr>
              <a:stCxn id="102" idx="0"/>
              <a:endCxn id="73" idx="2"/>
            </p:cNvCxnSpPr>
            <p:nvPr/>
          </p:nvCxnSpPr>
          <p:spPr>
            <a:xfrm rot="16200000" flipH="1">
              <a:off x="2790821" y="2791832"/>
              <a:ext cx="517196" cy="2173968"/>
            </a:xfrm>
            <a:prstGeom prst="bentConnector5">
              <a:avLst>
                <a:gd name="adj1" fmla="val -51567"/>
                <a:gd name="adj2" fmla="val 50876"/>
                <a:gd name="adj3" fmla="val 129467"/>
              </a:avLst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06D58BD9-3524-48B7-91C7-E5292B0FD9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1393" y="4144348"/>
              <a:ext cx="0" cy="147599"/>
            </a:xfrm>
            <a:prstGeom prst="straightConnector1">
              <a:avLst/>
            </a:prstGeom>
            <a:ln>
              <a:headEnd type="none" w="med" len="med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47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Transformers.py---P2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7792" y="701729"/>
            <a:ext cx="11353800" cy="61863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TransformerModel(nn.Module):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input_dim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depth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heads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mlp_dim):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#input_dim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：就是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embedding-dim 96, mlp_dim:hidden-dim 48, depth: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层数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layers = []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range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(depth):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#4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block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layers.extend(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[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Residual(PreNorm(input_dim, SelfAttention(input_dim, heads=heads))), #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自注意力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残差，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前置归一标准化。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</a:t>
            </a:r>
            <a:endParaRPr kumimoji="0" lang="en-US" altLang="zh-CN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200" dirty="0">
                <a:solidFill>
                  <a:srgbClr val="FF0000"/>
                </a:solidFill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Residual(PreNorm(input_dim, FeedForward(input_dim, mlp_dim))),# 96*48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)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.net = nn.Sequential(*layers)</a:t>
            </a:r>
            <a:r>
              <a:rPr kumimoji="0" lang="en-US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zh-CN" altLang="en-US" sz="2200" dirty="0">
                <a:solidFill>
                  <a:srgbClr val="A9B7C6"/>
                </a:solidFill>
                <a:latin typeface="Arial Unicode MS"/>
                <a:ea typeface="JetBrains Mono"/>
              </a:rPr>
              <a:t>深度为</a:t>
            </a:r>
            <a:r>
              <a:rPr lang="en-US" altLang="zh-CN" sz="2200" dirty="0">
                <a:solidFill>
                  <a:srgbClr val="A9B7C6"/>
                </a:solidFill>
                <a:latin typeface="Arial Unicode MS"/>
                <a:ea typeface="JetBrains Mono"/>
              </a:rPr>
              <a:t>4</a:t>
            </a:r>
            <a:r>
              <a:rPr lang="zh-CN" altLang="en-US" sz="2200" dirty="0">
                <a:solidFill>
                  <a:srgbClr val="A9B7C6"/>
                </a:solidFill>
                <a:latin typeface="Arial Unicode MS"/>
                <a:ea typeface="JetBrains Mono"/>
              </a:rPr>
              <a:t>的编码器，</a:t>
            </a:r>
            <a:r>
              <a:rPr lang="en-US" altLang="zh-CN" sz="2200" dirty="0">
                <a:solidFill>
                  <a:srgbClr val="A9B7C6"/>
                </a:solidFill>
                <a:latin typeface="Arial Unicode MS"/>
                <a:ea typeface="JetBrains Mono"/>
              </a:rPr>
              <a:t>4</a:t>
            </a:r>
            <a:r>
              <a:rPr lang="zh-CN" altLang="en-US" sz="2200" dirty="0">
                <a:solidFill>
                  <a:srgbClr val="A9B7C6"/>
                </a:solidFill>
                <a:latin typeface="Arial Unicode MS"/>
                <a:ea typeface="JetBrains Mono"/>
              </a:rPr>
              <a:t>个编码块串联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x):</a:t>
            </a:r>
            <a:b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2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.net(x)</a:t>
            </a: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04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34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Transformers.py---P3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7792" y="1532727"/>
            <a:ext cx="11353800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class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SelfAttention(nn.Module):</a:t>
            </a:r>
            <a:endParaRPr lang="zh-CN" altLang="zh-CN" sz="5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def </a:t>
            </a:r>
            <a:r>
              <a:rPr lang="zh-CN" altLang="zh-CN" sz="2400" dirty="0">
                <a:solidFill>
                  <a:srgbClr val="B200B2"/>
                </a:solidFill>
                <a:latin typeface="Arial Unicode MS"/>
                <a:ea typeface="JetBrains Mono"/>
              </a:rPr>
              <a:t>__init__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input_dim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heads=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8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):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头数，默认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8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8888C6"/>
                </a:solidFill>
                <a:latin typeface="Arial Unicode MS"/>
                <a:ea typeface="JetBrains Mono"/>
              </a:rPr>
              <a:t>super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().</a:t>
            </a:r>
            <a:r>
              <a:rPr lang="zh-CN" altLang="zh-CN" sz="2400" dirty="0">
                <a:solidFill>
                  <a:srgbClr val="B200B2"/>
                </a:solidFill>
                <a:latin typeface="Arial Unicode MS"/>
                <a:ea typeface="JetBrains Mono"/>
              </a:rPr>
              <a:t>__init__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.heads = heads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多头自注意力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.scale = input_dim ** -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0.5 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#1/input_dim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开根号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.input_dim = input_dim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自注意力的输入数据维度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.to_qkv1 = nn.Linear(input_dim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input_dim * 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bias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False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) 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线性连接层，又叫全连接层，是通过矩阵的乘法将前一层的矩阵变换为下一层矩阵。  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tensorflow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dense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把激活函数设为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None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的效果相同：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activation=None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QKV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三个参数矩阵合并了，称为一个参数矩阵。没有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bias.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.to_out = nn.Linear(input_dim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input_dim)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#out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线性层</a:t>
            </a:r>
            <a:endParaRPr lang="zh-CN" altLang="zh-CN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97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35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Transformers.py---P4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7792" y="1117228"/>
            <a:ext cx="11353800" cy="5355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def </a:t>
            </a:r>
            <a:r>
              <a:rPr lang="zh-CN" altLang="zh-CN" sz="2400" dirty="0">
                <a:solidFill>
                  <a:srgbClr val="FFC66D"/>
                </a:solidFill>
                <a:latin typeface="Arial Unicode MS"/>
                <a:ea typeface="JetBrains Mono"/>
              </a:rPr>
              <a:t>forward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x):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b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_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h = *x.shape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.heads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#b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n, _:x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的维度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5*32*96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h: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多头注意力的头数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x1 = x[: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:]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qkv =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.to_qkv1(x1)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调用全连接层， 得到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x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QKV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矩阵参数，每个矩阵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96*96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，矩阵参数尺寸：总共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96*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96*3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）元素 因为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to_qkv1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input_dim, input_dim * 3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的全连接层，没有偏置，只有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Wx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x: 5*32*96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#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下面再把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QKV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里的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Q,K,V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分离出来，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b:5, h:8, m:32, d:12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q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k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v = rearrange(qkv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6A8759"/>
                </a:solidFill>
                <a:latin typeface="Arial Unicode MS"/>
                <a:ea typeface="JetBrains Mono"/>
              </a:rPr>
              <a:t>'b m (qkv h d) -&gt; qkv b h m d'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qkv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h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=h)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b: batch-size h: head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多头注意力的头数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m: feature num ,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特征向量的个数，本程序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32   d:feat vector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d: input_dimension/head = 12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作为输入的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qkv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是张量通过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rearrange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分解为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q, k, v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张量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作为参数的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qkv=3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endParaRPr lang="zh-CN" altLang="zh-CN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094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36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Transformers.py---P5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609396"/>
            <a:ext cx="12221592" cy="6370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#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下面开始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K^T.q  b:5, h:8, i: 32, j:12, k^T, 5, 8, 12, 32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dots = torch.einsum(</a:t>
            </a:r>
            <a:r>
              <a:rPr lang="zh-CN" altLang="zh-CN" sz="2400" dirty="0">
                <a:solidFill>
                  <a:srgbClr val="6A8759"/>
                </a:solidFill>
                <a:latin typeface="Arial Unicode MS"/>
                <a:ea typeface="JetBrains Mono"/>
              </a:rPr>
              <a:t>'bhid,bhjd-&gt;bhij'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q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k) *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.scale  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内积：实现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q . k^T (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bhi,q[bhi]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d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维的行向量，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k[bhj]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d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维行向量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) q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维度（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b,h, i, d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k^T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维度（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b, h, d, j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 爱因斯坦求和，可实现向量内积、矩阵乘法等张量操作。以箭头分隔，箭头左边表示输入张量，箭头右边则表示输出张量。输入张量部分的逗号分割多个输入张量，。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#alpha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softmax, alpha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的尺寸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: 5,8,32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32 ,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所以一个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alpha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向量是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32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维的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attn = dots.softmax(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dim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=-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)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注意力的权重因子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alpha = softmax(K^Tq)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#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alpha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做权重，求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V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的向量的线性组合。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alpha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的尺寸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: 5,8,32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32 , v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尺寸：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5,8,32,12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求出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out: 5,8,32,12 (b h m d )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out = torch.einsum(</a:t>
            </a:r>
            <a:r>
              <a:rPr lang="zh-CN" altLang="zh-CN" sz="2400" dirty="0">
                <a:solidFill>
                  <a:srgbClr val="6A8759"/>
                </a:solidFill>
                <a:latin typeface="Arial Unicode MS"/>
                <a:ea typeface="JetBrains Mono"/>
              </a:rPr>
              <a:t>'bhij,bhjd-&gt;bhid'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attn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v)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上下文向量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=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用权重因子把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V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张量（维度是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b,h m,d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）的各个列向量进行线性组合。结果的维度是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b,h m,d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#b,h m,d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张量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rearrange, b=5, m=32, hd=96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8*12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）即：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5*32*96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out = rearrange(out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6A8759"/>
                </a:solidFill>
                <a:latin typeface="Arial Unicode MS"/>
                <a:ea typeface="JetBrains Mono"/>
              </a:rPr>
              <a:t>'b h m d -&gt; b m (h d)'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) 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b, h, m, d, b=5, h=8, m=32, d=96 ----&gt;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多头合并：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b=5, m=32, hd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8*12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out =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.to_out(out)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#5*32*96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return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out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6399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37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TransformerClassifier.py---P1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7792" y="794062"/>
            <a:ext cx="11353800" cy="60016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class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TransformerClassifier(nn.Module):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def </a:t>
            </a:r>
            <a:r>
              <a:rPr lang="zh-CN" altLang="zh-CN" sz="2400" dirty="0">
                <a:solidFill>
                  <a:srgbClr val="B200B2"/>
                </a:solidFill>
                <a:latin typeface="Arial Unicode MS"/>
                <a:ea typeface="JetBrains Mono"/>
              </a:rPr>
              <a:t>__init__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embedding_dim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hidden_dim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vocab_size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label_size):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8888C6"/>
                </a:solidFill>
                <a:latin typeface="Arial Unicode MS"/>
                <a:ea typeface="JetBrains Mono"/>
              </a:rPr>
              <a:t>super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(TransformerClassifier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).</a:t>
            </a:r>
            <a:r>
              <a:rPr lang="zh-CN" altLang="zh-CN" sz="2400" dirty="0">
                <a:solidFill>
                  <a:srgbClr val="B200B2"/>
                </a:solidFill>
                <a:latin typeface="Arial Unicode MS"/>
                <a:ea typeface="JetBrains Mono"/>
              </a:rPr>
              <a:t>__init__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.hidden_dim = hidden_dim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.word_embeddings = nn.Embedding(vocab_size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embedding_dim)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embedding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嵌入，将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token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转化为向量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.transformer = TransformerModel(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   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input_dim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=embedding_dim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depth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heads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8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A4926"/>
                </a:solidFill>
                <a:latin typeface="Arial Unicode MS"/>
                <a:ea typeface="JetBrains Mono"/>
              </a:rPr>
              <a:t>mlp_dim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=hidden_dim    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按本程序来说：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embedding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后每个词向量的维度是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96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mlp_dim =48, depth = block-num: 4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.hidden2label = nn.Linear(embedding_dim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label_size) 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线性层分类器</a:t>
            </a:r>
            <a:endParaRPr lang="zh-CN" altLang="zh-CN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06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38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TransformerClassifier.py ---P2</a:t>
            </a:r>
            <a:endParaRPr lang="zh-CN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67792" y="2102113"/>
            <a:ext cx="11353800" cy="33855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def </a:t>
            </a:r>
            <a:r>
              <a:rPr lang="zh-CN" altLang="zh-CN" sz="2400" dirty="0">
                <a:solidFill>
                  <a:srgbClr val="FFC66D"/>
                </a:solidFill>
                <a:latin typeface="Arial Unicode MS"/>
                <a:ea typeface="JetBrains Mono"/>
              </a:rPr>
              <a:t>forward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sentence):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sentence: batch-size 5 x sentence_len 32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embeds =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.word_embeddings(sentence)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wor_embedding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之后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:  5 x 32 x embedding_dim 96</a:t>
            </a:r>
            <a:b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transformer_out =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.transformer(embeds)</a:t>
            </a:r>
            <a:b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    y = </a:t>
            </a:r>
            <a:r>
              <a:rPr lang="zh-CN" altLang="zh-CN" sz="2400" dirty="0">
                <a:solidFill>
                  <a:srgbClr val="94558D"/>
                </a:solidFill>
                <a:latin typeface="Arial Unicode MS"/>
                <a:ea typeface="JetBrains Mono"/>
              </a:rPr>
              <a:t>self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.hidden2label(transformer_out[: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400" dirty="0">
                <a:solidFill>
                  <a:srgbClr val="6897BB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:]) 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取序列中最后一个隐藏状态作为输出， 也有取所有隐藏状态平均的做法</a:t>
            </a:r>
            <a:b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CC7832"/>
                </a:solidFill>
                <a:latin typeface="Arial Unicode MS"/>
                <a:ea typeface="JetBrains Mono"/>
              </a:rPr>
              <a:t>return </a:t>
            </a:r>
            <a:r>
              <a:rPr lang="zh-CN" altLang="zh-CN" sz="2400" dirty="0">
                <a:solidFill>
                  <a:srgbClr val="A9B7C6"/>
                </a:solidFill>
                <a:latin typeface="Arial Unicode MS"/>
                <a:ea typeface="JetBrains Mono"/>
              </a:rPr>
              <a:t>y  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#5 x 32 x embedding_dim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zh-CN" altLang="zh-CN" sz="2400" dirty="0">
                <a:solidFill>
                  <a:srgbClr val="808080"/>
                </a:solidFill>
                <a:latin typeface="Arial Unicode MS"/>
                <a:ea typeface="JetBrains Mono"/>
              </a:rPr>
              <a:t>96</a:t>
            </a:r>
            <a:r>
              <a:rPr lang="zh-CN" altLang="zh-CN" sz="2400" dirty="0">
                <a:solidFill>
                  <a:srgbClr val="808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zh-CN" sz="5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883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526888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01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latin typeface="+mn-ea"/>
              </a:rPr>
              <a:t>任务（续）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类别：</a:t>
            </a:r>
          </a:p>
          <a:p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93AF135C-8460-4F7B-97C2-1FF773FE217A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38005" y="1776418"/>
            <a:ext cx="6172595" cy="258532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R8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数据集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，进行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新闻分类，类别如下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船，运输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金钱外汇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粮食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收购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贸易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赚钱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原油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利益，利息，利润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3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复习：</a:t>
            </a:r>
            <a:r>
              <a:rPr lang="en-US" altLang="zh-CN" dirty="0"/>
              <a:t>Transformer</a:t>
            </a:r>
            <a:r>
              <a:rPr lang="zh-CN" altLang="en-US" dirty="0"/>
              <a:t>编码器结构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5</a:t>
            </a:fld>
            <a:r>
              <a:rPr lang="zh-CN" altLang="en-US"/>
              <a:t>页</a:t>
            </a:r>
            <a:endParaRPr lang="zh-CN" altLang="en-US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2A7A4637-E8AC-43E4-88E3-7957C4648CD4}"/>
              </a:ext>
            </a:extLst>
          </p:cNvPr>
          <p:cNvGrpSpPr/>
          <p:nvPr/>
        </p:nvGrpSpPr>
        <p:grpSpPr>
          <a:xfrm>
            <a:off x="6538266" y="2194550"/>
            <a:ext cx="3253563" cy="3093653"/>
            <a:chOff x="1621113" y="2781813"/>
            <a:chExt cx="3253563" cy="3093653"/>
          </a:xfrm>
        </p:grpSpPr>
        <p:sp>
          <p:nvSpPr>
            <p:cNvPr id="52" name="圆角矩形 8">
              <a:extLst>
                <a:ext uri="{FF2B5EF4-FFF2-40B4-BE49-F238E27FC236}">
                  <a16:creationId xmlns:a16="http://schemas.microsoft.com/office/drawing/2014/main" id="{B929D35A-7BF9-42D1-A9CF-66A164A4902F}"/>
                </a:ext>
              </a:extLst>
            </p:cNvPr>
            <p:cNvSpPr/>
            <p:nvPr/>
          </p:nvSpPr>
          <p:spPr>
            <a:xfrm>
              <a:off x="1621113" y="3207589"/>
              <a:ext cx="3253563" cy="1575717"/>
            </a:xfrm>
            <a:prstGeom prst="roundRect">
              <a:avLst>
                <a:gd name="adj" fmla="val 10165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圆角矩形 81">
              <a:extLst>
                <a:ext uri="{FF2B5EF4-FFF2-40B4-BE49-F238E27FC236}">
                  <a16:creationId xmlns:a16="http://schemas.microsoft.com/office/drawing/2014/main" id="{1B331E33-2B62-4AC5-B51E-FB2197BB9289}"/>
                </a:ext>
              </a:extLst>
            </p:cNvPr>
            <p:cNvSpPr/>
            <p:nvPr/>
          </p:nvSpPr>
          <p:spPr>
            <a:xfrm>
              <a:off x="1807895" y="4137533"/>
              <a:ext cx="2880000" cy="522831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Self-Attention Layer</a:t>
              </a:r>
              <a:endParaRPr lang="zh-CN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54" name="圆角矩形 81">
              <a:extLst>
                <a:ext uri="{FF2B5EF4-FFF2-40B4-BE49-F238E27FC236}">
                  <a16:creationId xmlns:a16="http://schemas.microsoft.com/office/drawing/2014/main" id="{7AADD30B-5E6E-4EA4-B545-E34BCAB8ABA6}"/>
                </a:ext>
              </a:extLst>
            </p:cNvPr>
            <p:cNvSpPr/>
            <p:nvPr/>
          </p:nvSpPr>
          <p:spPr>
            <a:xfrm>
              <a:off x="1807895" y="3330532"/>
              <a:ext cx="2880000" cy="522831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Dense Layer</a:t>
              </a:r>
              <a:endParaRPr lang="zh-CN" altLang="en-US" sz="20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31EAB8FC-0115-4B80-9968-ED7173DD8AC6}"/>
                    </a:ext>
                  </a:extLst>
                </p:cNvPr>
                <p:cNvSpPr txBox="1"/>
                <p:nvPr/>
              </p:nvSpPr>
              <p:spPr>
                <a:xfrm>
                  <a:off x="2467488" y="2781813"/>
                  <a:ext cx="156081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)×</m:t>
                      </m:r>
                    </m:oMath>
                  </a14:m>
                  <a:r>
                    <a:rPr lang="en-US" altLang="zh-CN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31EAB8FC-0115-4B80-9968-ED7173DD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488" y="2781813"/>
                  <a:ext cx="156081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0EE7A4D3-077A-4038-AE43-D477E1CAFDFB}"/>
                </a:ext>
              </a:extLst>
            </p:cNvPr>
            <p:cNvCxnSpPr>
              <a:cxnSpLocks/>
              <a:stCxn id="54" idx="0"/>
              <a:endCxn id="55" idx="2"/>
            </p:cNvCxnSpPr>
            <p:nvPr/>
          </p:nvCxnSpPr>
          <p:spPr>
            <a:xfrm flipH="1" flipV="1">
              <a:off x="3247894" y="3151145"/>
              <a:ext cx="1" cy="1793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ABED37B9-63E5-4EA0-9527-BC6B80C4410F}"/>
                    </a:ext>
                  </a:extLst>
                </p:cNvPr>
                <p:cNvSpPr txBox="1"/>
                <p:nvPr/>
              </p:nvSpPr>
              <p:spPr>
                <a:xfrm>
                  <a:off x="2467489" y="4835306"/>
                  <a:ext cx="15608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)×</m:t>
                        </m:r>
                        <m:r>
                          <m:rPr>
                            <m:nor/>
                          </m:rPr>
                          <a:rPr lang="en-US" altLang="zh-CN" dirty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ABED37B9-63E5-4EA0-9527-BC6B80C441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7489" y="4835306"/>
                  <a:ext cx="156081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EE67608F-7D81-4B6E-8875-846247F9DF79}"/>
                </a:ext>
              </a:extLst>
            </p:cNvPr>
            <p:cNvCxnSpPr>
              <a:cxnSpLocks/>
              <a:stCxn id="57" idx="0"/>
              <a:endCxn id="53" idx="2"/>
            </p:cNvCxnSpPr>
            <p:nvPr/>
          </p:nvCxnSpPr>
          <p:spPr>
            <a:xfrm flipV="1">
              <a:off x="3247894" y="4660364"/>
              <a:ext cx="1" cy="174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4A26B35-014D-43F6-9604-AB70E950BF1F}"/>
                </a:ext>
              </a:extLst>
            </p:cNvPr>
            <p:cNvCxnSpPr>
              <a:stCxn id="53" idx="0"/>
              <a:endCxn id="54" idx="2"/>
            </p:cNvCxnSpPr>
            <p:nvPr/>
          </p:nvCxnSpPr>
          <p:spPr>
            <a:xfrm flipV="1">
              <a:off x="3247895" y="3853363"/>
              <a:ext cx="0" cy="284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A27D039C-6B18-434E-A585-C0E48E32C19A}"/>
                </a:ext>
              </a:extLst>
            </p:cNvPr>
            <p:cNvSpPr txBox="1"/>
            <p:nvPr/>
          </p:nvSpPr>
          <p:spPr>
            <a:xfrm>
              <a:off x="2046283" y="550613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一个编码器的编码块</a:t>
              </a: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D40A8733-907B-452E-8088-637C982FA780}"/>
              </a:ext>
            </a:extLst>
          </p:cNvPr>
          <p:cNvGrpSpPr/>
          <p:nvPr/>
        </p:nvGrpSpPr>
        <p:grpSpPr>
          <a:xfrm>
            <a:off x="2328531" y="1961151"/>
            <a:ext cx="2495944" cy="3586410"/>
            <a:chOff x="1384542" y="2487126"/>
            <a:chExt cx="1972639" cy="3586410"/>
          </a:xfrm>
        </p:grpSpPr>
        <p:sp>
          <p:nvSpPr>
            <p:cNvPr id="62" name="圆角矩形 30">
              <a:extLst>
                <a:ext uri="{FF2B5EF4-FFF2-40B4-BE49-F238E27FC236}">
                  <a16:creationId xmlns:a16="http://schemas.microsoft.com/office/drawing/2014/main" id="{5A905EDE-DF55-4CB8-930D-A0714320861C}"/>
                </a:ext>
              </a:extLst>
            </p:cNvPr>
            <p:cNvSpPr/>
            <p:nvPr/>
          </p:nvSpPr>
          <p:spPr>
            <a:xfrm>
              <a:off x="1384542" y="3020602"/>
              <a:ext cx="1972639" cy="2493501"/>
            </a:xfrm>
            <a:prstGeom prst="roundRect">
              <a:avLst>
                <a:gd name="adj" fmla="val 11980"/>
              </a:avLst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圆角矩形 35">
              <a:extLst>
                <a:ext uri="{FF2B5EF4-FFF2-40B4-BE49-F238E27FC236}">
                  <a16:creationId xmlns:a16="http://schemas.microsoft.com/office/drawing/2014/main" id="{FB022C60-4181-41B0-9B48-771EAD70F9E7}"/>
                </a:ext>
              </a:extLst>
            </p:cNvPr>
            <p:cNvSpPr/>
            <p:nvPr/>
          </p:nvSpPr>
          <p:spPr>
            <a:xfrm>
              <a:off x="1560862" y="5027736"/>
              <a:ext cx="1620000" cy="360000"/>
            </a:xfrm>
            <a:prstGeom prst="roundRect">
              <a:avLst>
                <a:gd name="adj" fmla="val 10165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 1</a:t>
              </a:r>
              <a:endParaRPr lang="zh-CN" altLang="en-US" dirty="0"/>
            </a:p>
          </p:txBody>
        </p:sp>
        <p:sp>
          <p:nvSpPr>
            <p:cNvPr id="64" name="圆角矩形 36">
              <a:extLst>
                <a:ext uri="{FF2B5EF4-FFF2-40B4-BE49-F238E27FC236}">
                  <a16:creationId xmlns:a16="http://schemas.microsoft.com/office/drawing/2014/main" id="{E5401348-49ED-413D-B85E-A2618A91E063}"/>
                </a:ext>
              </a:extLst>
            </p:cNvPr>
            <p:cNvSpPr/>
            <p:nvPr/>
          </p:nvSpPr>
          <p:spPr>
            <a:xfrm>
              <a:off x="1560862" y="4456045"/>
              <a:ext cx="1620000" cy="360000"/>
            </a:xfrm>
            <a:prstGeom prst="roundRect">
              <a:avLst>
                <a:gd name="adj" fmla="val 10165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 2</a:t>
              </a:r>
              <a:endParaRPr lang="zh-CN" altLang="en-US" dirty="0"/>
            </a:p>
          </p:txBody>
        </p:sp>
        <p:sp>
          <p:nvSpPr>
            <p:cNvPr id="65" name="圆角矩形 37">
              <a:extLst>
                <a:ext uri="{FF2B5EF4-FFF2-40B4-BE49-F238E27FC236}">
                  <a16:creationId xmlns:a16="http://schemas.microsoft.com/office/drawing/2014/main" id="{41FEBC58-F5D4-4921-BE44-71256BBBF494}"/>
                </a:ext>
              </a:extLst>
            </p:cNvPr>
            <p:cNvSpPr/>
            <p:nvPr/>
          </p:nvSpPr>
          <p:spPr>
            <a:xfrm>
              <a:off x="1560862" y="3146969"/>
              <a:ext cx="1620000" cy="360000"/>
            </a:xfrm>
            <a:prstGeom prst="roundRect">
              <a:avLst>
                <a:gd name="adj" fmla="val 10165"/>
              </a:avLst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Block 6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FCCA7CA-1991-44B6-8C95-17E712B1F0D2}"/>
                    </a:ext>
                  </a:extLst>
                </p:cNvPr>
                <p:cNvSpPr txBox="1"/>
                <p:nvPr/>
              </p:nvSpPr>
              <p:spPr>
                <a:xfrm>
                  <a:off x="1655537" y="5691893"/>
                  <a:ext cx="1421332" cy="3816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dim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3FCCA7CA-1991-44B6-8C95-17E712B1F0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537" y="5691893"/>
                  <a:ext cx="1421332" cy="3816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FE8F3EAC-E2E2-4726-8AF5-28426779BC80}"/>
                    </a:ext>
                  </a:extLst>
                </p:cNvPr>
                <p:cNvSpPr txBox="1"/>
                <p:nvPr/>
              </p:nvSpPr>
              <p:spPr>
                <a:xfrm>
                  <a:off x="1560862" y="2487126"/>
                  <a:ext cx="16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FE8F3EAC-E2E2-4726-8AF5-28426779B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862" y="2487126"/>
                  <a:ext cx="162000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4C4F68DE-6210-484B-BECE-B89D25DD9AD5}"/>
                </a:ext>
              </a:extLst>
            </p:cNvPr>
            <p:cNvCxnSpPr>
              <a:cxnSpLocks/>
              <a:stCxn id="66" idx="0"/>
              <a:endCxn id="63" idx="2"/>
            </p:cNvCxnSpPr>
            <p:nvPr/>
          </p:nvCxnSpPr>
          <p:spPr>
            <a:xfrm flipV="1">
              <a:off x="2366203" y="5387736"/>
              <a:ext cx="4658" cy="304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1A2D78B-6D00-4FFF-87AD-2D4DD6C16B07}"/>
                </a:ext>
              </a:extLst>
            </p:cNvPr>
            <p:cNvCxnSpPr>
              <a:stCxn id="63" idx="0"/>
            </p:cNvCxnSpPr>
            <p:nvPr/>
          </p:nvCxnSpPr>
          <p:spPr>
            <a:xfrm flipV="1">
              <a:off x="2370862" y="4816045"/>
              <a:ext cx="0" cy="211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4C83ADB-5F5C-412E-9021-0BE33B2712A2}"/>
                </a:ext>
              </a:extLst>
            </p:cNvPr>
            <p:cNvCxnSpPr>
              <a:endCxn id="65" idx="2"/>
            </p:cNvCxnSpPr>
            <p:nvPr/>
          </p:nvCxnSpPr>
          <p:spPr>
            <a:xfrm flipV="1">
              <a:off x="2370860" y="3506969"/>
              <a:ext cx="2" cy="289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6CE11CA-92C0-452F-A427-799E27B81F82}"/>
                </a:ext>
              </a:extLst>
            </p:cNvPr>
            <p:cNvCxnSpPr>
              <a:cxnSpLocks/>
              <a:stCxn id="65" idx="0"/>
              <a:endCxn id="67" idx="2"/>
            </p:cNvCxnSpPr>
            <p:nvPr/>
          </p:nvCxnSpPr>
          <p:spPr>
            <a:xfrm flipV="1">
              <a:off x="2370861" y="2856458"/>
              <a:ext cx="0" cy="290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E3C61AFE-5643-4799-AE21-B8E90BCBCDE8}"/>
                    </a:ext>
                  </a:extLst>
                </p:cNvPr>
                <p:cNvSpPr txBox="1"/>
                <p:nvPr/>
              </p:nvSpPr>
              <p:spPr>
                <a:xfrm>
                  <a:off x="2208964" y="3797182"/>
                  <a:ext cx="2962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6" name="文本框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8964" y="3797182"/>
                  <a:ext cx="29625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6C1BEF34-7662-4382-89E2-F49B6448695E}"/>
                </a:ext>
              </a:extLst>
            </p:cNvPr>
            <p:cNvCxnSpPr>
              <a:stCxn id="64" idx="0"/>
            </p:cNvCxnSpPr>
            <p:nvPr/>
          </p:nvCxnSpPr>
          <p:spPr>
            <a:xfrm flipH="1" flipV="1">
              <a:off x="2370861" y="4162518"/>
              <a:ext cx="1" cy="2935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编码块：多头自注意力层</a:t>
            </a:r>
            <a:r>
              <a:rPr lang="en-US" altLang="zh-CN" dirty="0"/>
              <a:t>+</a:t>
            </a:r>
            <a:r>
              <a:rPr lang="zh-CN" altLang="en-US" dirty="0"/>
              <a:t>全连接层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C8D90E75-7910-4F6E-9B33-B782CA61AC37}"/>
              </a:ext>
            </a:extLst>
          </p:cNvPr>
          <p:cNvGrpSpPr/>
          <p:nvPr/>
        </p:nvGrpSpPr>
        <p:grpSpPr>
          <a:xfrm>
            <a:off x="1739090" y="3406501"/>
            <a:ext cx="8267700" cy="2702293"/>
            <a:chOff x="1092200" y="3406501"/>
            <a:chExt cx="8267700" cy="2702293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7EB85F1-D84C-4094-8832-B518D8DB243E}"/>
                </a:ext>
              </a:extLst>
            </p:cNvPr>
            <p:cNvGrpSpPr/>
            <p:nvPr/>
          </p:nvGrpSpPr>
          <p:grpSpPr>
            <a:xfrm>
              <a:off x="1681672" y="3406501"/>
              <a:ext cx="6919232" cy="589080"/>
              <a:chOff x="1730870" y="3200121"/>
              <a:chExt cx="6919232" cy="589080"/>
            </a:xfrm>
          </p:grpSpPr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5F792199-894E-4AE9-8A55-EA559B4F80C2}"/>
                  </a:ext>
                </a:extLst>
              </p:cNvPr>
              <p:cNvGrpSpPr/>
              <p:nvPr/>
            </p:nvGrpSpPr>
            <p:grpSpPr>
              <a:xfrm>
                <a:off x="3553739" y="3420324"/>
                <a:ext cx="5096363" cy="360056"/>
                <a:chOff x="3553739" y="3971433"/>
                <a:chExt cx="5096363" cy="36005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A1E6169B-FDFD-4E79-BACA-E285C8416F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3739" y="3971489"/>
                      <a:ext cx="288000" cy="36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180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矩形 2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3739" y="3971489"/>
                      <a:ext cx="288000" cy="36000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6122"/>
                      </a:stretch>
                    </a:blipFill>
                    <a:ln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矩形 85">
                      <a:extLst>
                        <a:ext uri="{FF2B5EF4-FFF2-40B4-BE49-F238E27FC236}">
                          <a16:creationId xmlns:a16="http://schemas.microsoft.com/office/drawing/2014/main" id="{93A9F112-4865-4910-B4ED-285673DCC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78006" y="3971433"/>
                      <a:ext cx="288000" cy="36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180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矩形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78006" y="3971433"/>
                      <a:ext cx="288000" cy="36000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6045CF83-41B4-4105-B130-5E2403273E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62102" y="3971433"/>
                      <a:ext cx="288000" cy="360000"/>
                    </a:xfrm>
                    <a:prstGeom prst="rect">
                      <a:avLst/>
                    </a:prstGeom>
                    <a:ln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lIns="180000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矩形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2102" y="3971433"/>
                      <a:ext cx="288000" cy="36000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0204" r="-8163"/>
                      </a:stretch>
                    </a:blipFill>
                    <a:ln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72D7F0A-4C86-4B3F-9D0E-74FCEC9980AE}"/>
                  </a:ext>
                </a:extLst>
              </p:cNvPr>
              <p:cNvSpPr txBox="1"/>
              <p:nvPr/>
            </p:nvSpPr>
            <p:spPr>
              <a:xfrm>
                <a:off x="6809039" y="3200121"/>
                <a:ext cx="4539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657C829D-C1DE-4541-8D87-0735BECBD579}"/>
                      </a:ext>
                    </a:extLst>
                  </p:cNvPr>
                  <p:cNvSpPr/>
                  <p:nvPr/>
                </p:nvSpPr>
                <p:spPr>
                  <a:xfrm>
                    <a:off x="1730870" y="3429201"/>
                    <a:ext cx="288000" cy="360000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657C829D-C1DE-4541-8D87-0735BECBD5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0870" y="3429201"/>
                    <a:ext cx="288000" cy="360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08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F087E2F1-EF2F-4CEA-ADF0-6195CF7F41FE}"/>
                  </a:ext>
                </a:extLst>
              </p:cNvPr>
              <p:cNvSpPr txBox="1"/>
              <p:nvPr/>
            </p:nvSpPr>
            <p:spPr>
              <a:xfrm>
                <a:off x="4368833" y="3222620"/>
                <a:ext cx="45397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  <a:endParaRPr lang="zh-CN" altLang="en-US" sz="28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36E1A5F4-FE31-4771-8B2D-1CF89658C346}"/>
                </a:ext>
              </a:extLst>
            </p:cNvPr>
            <p:cNvCxnSpPr>
              <a:cxnSpLocks/>
              <a:stCxn id="76" idx="0"/>
              <a:endCxn id="86" idx="2"/>
            </p:cNvCxnSpPr>
            <p:nvPr/>
          </p:nvCxnSpPr>
          <p:spPr>
            <a:xfrm flipV="1">
              <a:off x="5463167" y="3986704"/>
              <a:ext cx="0" cy="168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ADB3BD0-A6C2-43E4-8080-DC7D08508C21}"/>
                </a:ext>
              </a:extLst>
            </p:cNvPr>
            <p:cNvCxnSpPr>
              <a:cxnSpLocks/>
              <a:stCxn id="75" idx="0"/>
              <a:endCxn id="87" idx="2"/>
            </p:cNvCxnSpPr>
            <p:nvPr/>
          </p:nvCxnSpPr>
          <p:spPr>
            <a:xfrm flipV="1">
              <a:off x="8456904" y="3986704"/>
              <a:ext cx="0" cy="16674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DF82F1E-3406-481A-A785-327DDD7479E9}"/>
                </a:ext>
              </a:extLst>
            </p:cNvPr>
            <p:cNvCxnSpPr>
              <a:cxnSpLocks/>
              <a:stCxn id="77" idx="0"/>
              <a:endCxn id="84" idx="2"/>
            </p:cNvCxnSpPr>
            <p:nvPr/>
          </p:nvCxnSpPr>
          <p:spPr>
            <a:xfrm flipH="1" flipV="1">
              <a:off x="3648541" y="3986760"/>
              <a:ext cx="0" cy="1667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BF66B7D9-E9FC-41AA-B5AA-91AE4D3C7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4274" y="3989880"/>
              <a:ext cx="0" cy="1677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圆角矩形 25">
              <a:extLst>
                <a:ext uri="{FF2B5EF4-FFF2-40B4-BE49-F238E27FC236}">
                  <a16:creationId xmlns:a16="http://schemas.microsoft.com/office/drawing/2014/main" id="{5096D380-D087-41B0-9940-C18E9748CD87}"/>
                </a:ext>
              </a:extLst>
            </p:cNvPr>
            <p:cNvSpPr/>
            <p:nvPr/>
          </p:nvSpPr>
          <p:spPr>
            <a:xfrm>
              <a:off x="1189316" y="4349879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60" name="圆角矩形 34">
              <a:extLst>
                <a:ext uri="{FF2B5EF4-FFF2-40B4-BE49-F238E27FC236}">
                  <a16:creationId xmlns:a16="http://schemas.microsoft.com/office/drawing/2014/main" id="{37A0383B-D099-40CB-84CF-E9FE299DBE62}"/>
                </a:ext>
              </a:extLst>
            </p:cNvPr>
            <p:cNvSpPr/>
            <p:nvPr/>
          </p:nvSpPr>
          <p:spPr>
            <a:xfrm>
              <a:off x="3007615" y="4349137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61" name="圆角矩形 35">
              <a:extLst>
                <a:ext uri="{FF2B5EF4-FFF2-40B4-BE49-F238E27FC236}">
                  <a16:creationId xmlns:a16="http://schemas.microsoft.com/office/drawing/2014/main" id="{0066444F-0FBC-4792-AAE4-0AC106AF6E93}"/>
                </a:ext>
              </a:extLst>
            </p:cNvPr>
            <p:cNvSpPr/>
            <p:nvPr/>
          </p:nvSpPr>
          <p:spPr>
            <a:xfrm>
              <a:off x="4832687" y="4347660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62" name="圆角矩形 36">
              <a:extLst>
                <a:ext uri="{FF2B5EF4-FFF2-40B4-BE49-F238E27FC236}">
                  <a16:creationId xmlns:a16="http://schemas.microsoft.com/office/drawing/2014/main" id="{34903D37-6FEF-47AA-9D47-C71570D65163}"/>
                </a:ext>
              </a:extLst>
            </p:cNvPr>
            <p:cNvSpPr/>
            <p:nvPr/>
          </p:nvSpPr>
          <p:spPr>
            <a:xfrm>
              <a:off x="7822047" y="4351425"/>
              <a:ext cx="1269916" cy="41748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全连接层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8129B1B-74E9-408A-B5EF-17A6D8C0A60A}"/>
                </a:ext>
              </a:extLst>
            </p:cNvPr>
            <p:cNvSpPr txBox="1"/>
            <p:nvPr/>
          </p:nvSpPr>
          <p:spPr>
            <a:xfrm>
              <a:off x="6759841" y="4178640"/>
              <a:ext cx="453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64" name="圆角矩形 81">
              <a:extLst>
                <a:ext uri="{FF2B5EF4-FFF2-40B4-BE49-F238E27FC236}">
                  <a16:creationId xmlns:a16="http://schemas.microsoft.com/office/drawing/2014/main" id="{1F107634-CBCF-4236-BD37-178B5F82B8A4}"/>
                </a:ext>
              </a:extLst>
            </p:cNvPr>
            <p:cNvSpPr/>
            <p:nvPr/>
          </p:nvSpPr>
          <p:spPr>
            <a:xfrm>
              <a:off x="1092200" y="4769094"/>
              <a:ext cx="8267700" cy="522831"/>
            </a:xfrm>
            <a:prstGeom prst="roundRect">
              <a:avLst/>
            </a:pr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Multi-Head Self-Attention Layer</a:t>
              </a:r>
              <a:endParaRPr lang="zh-CN" altLang="en-US" sz="2400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B953BAE-7E10-47C7-8E87-9283BAA300F7}"/>
                </a:ext>
              </a:extLst>
            </p:cNvPr>
            <p:cNvSpPr txBox="1"/>
            <p:nvPr/>
          </p:nvSpPr>
          <p:spPr>
            <a:xfrm>
              <a:off x="4319635" y="4201139"/>
              <a:ext cx="45397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E8BEAA25-261C-4490-8B15-795731E9FA4F}"/>
                </a:ext>
              </a:extLst>
            </p:cNvPr>
            <p:cNvGrpSpPr/>
            <p:nvPr/>
          </p:nvGrpSpPr>
          <p:grpSpPr>
            <a:xfrm>
              <a:off x="1092200" y="5459655"/>
              <a:ext cx="8267700" cy="649139"/>
              <a:chOff x="1092200" y="5459655"/>
              <a:chExt cx="8267700" cy="649139"/>
            </a:xfrm>
          </p:grpSpPr>
          <p:sp>
            <p:nvSpPr>
              <p:cNvPr id="71" name="圆角矩形 31">
                <a:extLst>
                  <a:ext uri="{FF2B5EF4-FFF2-40B4-BE49-F238E27FC236}">
                    <a16:creationId xmlns:a16="http://schemas.microsoft.com/office/drawing/2014/main" id="{8214D385-B5ED-4E33-950B-43ED66912588}"/>
                  </a:ext>
                </a:extLst>
              </p:cNvPr>
              <p:cNvSpPr/>
              <p:nvPr/>
            </p:nvSpPr>
            <p:spPr>
              <a:xfrm>
                <a:off x="1092200" y="5585963"/>
                <a:ext cx="8267700" cy="522831"/>
              </a:xfrm>
              <a:prstGeom prst="round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p:sp>
            <p:nvSpPr>
              <p:cNvPr id="72" name="圆角矩形 31">
                <a:extLst>
                  <a:ext uri="{FF2B5EF4-FFF2-40B4-BE49-F238E27FC236}">
                    <a16:creationId xmlns:a16="http://schemas.microsoft.com/office/drawing/2014/main" id="{29C56848-C3CA-4CFD-B84D-D48E751BF77C}"/>
                  </a:ext>
                </a:extLst>
              </p:cNvPr>
              <p:cNvSpPr/>
              <p:nvPr/>
            </p:nvSpPr>
            <p:spPr>
              <a:xfrm>
                <a:off x="1092200" y="5585963"/>
                <a:ext cx="8267700" cy="522831"/>
              </a:xfrm>
              <a:prstGeom prst="round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6463D2BA-DEAE-485F-9931-C8293C60B215}"/>
                      </a:ext>
                    </a:extLst>
                  </p:cNvPr>
                  <p:cNvSpPr/>
                  <p:nvPr/>
                </p:nvSpPr>
                <p:spPr>
                  <a:xfrm>
                    <a:off x="1681936" y="5654132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6463D2BA-DEAE-485F-9931-C8293C60B2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1936" y="5654132"/>
                    <a:ext cx="288000" cy="360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6383" r="-12766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9CE7D594-B21E-49A8-8AC9-D42861E28C10}"/>
                      </a:ext>
                    </a:extLst>
                  </p:cNvPr>
                  <p:cNvSpPr/>
                  <p:nvPr/>
                </p:nvSpPr>
                <p:spPr>
                  <a:xfrm>
                    <a:off x="8312904" y="5654132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i="1" dirty="0"/>
                  </a:p>
                </p:txBody>
              </p:sp>
            </mc:Choice>
            <mc:Fallback xmlns=""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4662722D-76F1-4E8D-944B-A16FC13113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2904" y="5654132"/>
                    <a:ext cx="288000" cy="360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660" r="-25532" b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425C38C5-0259-4BB7-BEFA-8C9D5FE1CDD9}"/>
                      </a:ext>
                    </a:extLst>
                  </p:cNvPr>
                  <p:cNvSpPr/>
                  <p:nvPr/>
                </p:nvSpPr>
                <p:spPr>
                  <a:xfrm>
                    <a:off x="5319167" y="5667758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i="1" dirty="0"/>
                  </a:p>
                </p:txBody>
              </p:sp>
            </mc:Choice>
            <mc:Fallback xmlns=""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425C38C5-0259-4BB7-BEFA-8C9D5FE1CD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167" y="5667758"/>
                    <a:ext cx="288000" cy="360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0638" r="-10638" b="-101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8CEEF635-D2D0-461F-A598-BB8FD161A1F6}"/>
                      </a:ext>
                    </a:extLst>
                  </p:cNvPr>
                  <p:cNvSpPr/>
                  <p:nvPr/>
                </p:nvSpPr>
                <p:spPr>
                  <a:xfrm>
                    <a:off x="3507357" y="5654132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i="1" dirty="0"/>
                  </a:p>
                </p:txBody>
              </p:sp>
            </mc:Choice>
            <mc:Fallback xmlns="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61528EF8-BC8E-44A5-9952-CE2BDBD6729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7357" y="5654132"/>
                    <a:ext cx="288000" cy="360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4583" r="-16667" b="-101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6DACBD9-D5B7-4651-9CE2-212AC3875405}"/>
                  </a:ext>
                </a:extLst>
              </p:cNvPr>
              <p:cNvSpPr txBox="1"/>
              <p:nvPr/>
            </p:nvSpPr>
            <p:spPr>
              <a:xfrm>
                <a:off x="6759841" y="5513923"/>
                <a:ext cx="49404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  <a:endParaRPr lang="zh-CN" altLang="en-US" sz="3200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E6CD54CE-F90C-46D8-A0E6-A0F3A345B643}"/>
                  </a:ext>
                </a:extLst>
              </p:cNvPr>
              <p:cNvSpPr txBox="1"/>
              <p:nvPr/>
            </p:nvSpPr>
            <p:spPr>
              <a:xfrm>
                <a:off x="4295613" y="5459655"/>
                <a:ext cx="49404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  <a:endParaRPr lang="zh-CN" altLang="en-US" sz="3200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6EF2D381-98F4-4174-9B6F-616D732E4EEE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H="1" flipV="1">
              <a:off x="1824274" y="5283468"/>
              <a:ext cx="0" cy="370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DA703CC6-E70C-423C-8B75-11B82100ECA8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H="1" flipV="1">
              <a:off x="3642572" y="5290463"/>
              <a:ext cx="8785" cy="363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DBA5DF65-FF91-4381-B8CB-BED921571186}"/>
                </a:ext>
              </a:extLst>
            </p:cNvPr>
            <p:cNvCxnSpPr>
              <a:cxnSpLocks/>
              <a:stCxn id="76" idx="0"/>
            </p:cNvCxnSpPr>
            <p:nvPr/>
          </p:nvCxnSpPr>
          <p:spPr>
            <a:xfrm flipV="1">
              <a:off x="5463167" y="5251552"/>
              <a:ext cx="0" cy="416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65E1CD21-D0F1-4E24-AD2C-57FB9969C2FB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 flipV="1">
              <a:off x="8456904" y="5290463"/>
              <a:ext cx="0" cy="363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内容占位符 2">
                <a:extLst>
                  <a:ext uri="{FF2B5EF4-FFF2-40B4-BE49-F238E27FC236}">
                    <a16:creationId xmlns:a16="http://schemas.microsoft.com/office/drawing/2014/main" id="{88E7E21D-F692-4347-AB6F-A7C538CD9B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40904"/>
                <a:ext cx="10968318" cy="2426915"/>
              </a:xfrm>
            </p:spPr>
            <p:txBody>
              <a:bodyPr/>
              <a:lstStyle/>
              <a:p>
                <a:r>
                  <a:rPr lang="zh-CN" altLang="en-US" sz="3200" dirty="0">
                    <a:latin typeface="Cambria Math" panose="02040503050406030204" pitchFamily="18" charset="0"/>
                  </a:rPr>
                  <a:t>多头自注意力层</a:t>
                </a:r>
                <a:r>
                  <a:rPr lang="en-US" altLang="zh-CN" sz="3200" dirty="0">
                    <a:latin typeface="Cambria Math" panose="02040503050406030204" pitchFamily="18" charset="0"/>
                  </a:rPr>
                  <a:t>(self-attention)</a:t>
                </a:r>
              </a:p>
              <a:p>
                <a:pPr lvl="1"/>
                <a:r>
                  <a:rPr lang="zh-CN" altLang="en-US" dirty="0"/>
                  <a:t>再次注意：输入向量大小并没有改变，每个单头自注意力的参数矩阵处理的向量维度是：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dim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多个单头自注意力合并处理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的向量</a:t>
                </a:r>
                <a:endParaRPr lang="en-US" altLang="zh-CN" dirty="0"/>
              </a:p>
              <a:p>
                <a:r>
                  <a:rPr lang="zh-CN" altLang="en-US" sz="3200" dirty="0">
                    <a:latin typeface="Cambria Math" panose="02040503050406030204" pitchFamily="18" charset="0"/>
                  </a:rPr>
                  <a:t>全连接层</a:t>
                </a:r>
                <a:endParaRPr lang="en-US" altLang="zh-CN" sz="3200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sz="2800" dirty="0">
                    <a:latin typeface="Cambria Math" panose="02040503050406030204" pitchFamily="18" charset="0"/>
                  </a:rPr>
                  <a:t>全连接层只有线性计算（</a:t>
                </a:r>
                <a:r>
                  <a:rPr lang="en-US" altLang="zh-CN" sz="2800" dirty="0" err="1">
                    <a:latin typeface="Cambria Math" panose="02040503050406030204" pitchFamily="18" charset="0"/>
                  </a:rPr>
                  <a:t>nn.linear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）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89" name="内容占位符 2">
                <a:extLst>
                  <a:ext uri="{FF2B5EF4-FFF2-40B4-BE49-F238E27FC236}">
                    <a16:creationId xmlns:a16="http://schemas.microsoft.com/office/drawing/2014/main" id="{88E7E21D-F692-4347-AB6F-A7C538CD9B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40904"/>
                <a:ext cx="10968318" cy="2426915"/>
              </a:xfrm>
              <a:blipFill>
                <a:blip r:embed="rId11"/>
                <a:stretch>
                  <a:fillRect l="-667" t="-6030" b="-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281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自注意力层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+mj-ea"/>
                  </a:rPr>
                  <a:t>自注意力层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，输出：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Attn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。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输入：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Query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Key</a:t>
                </a:r>
                <a:r>
                  <a:rPr lang="zh-CN" altLang="en-US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 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Value</a:t>
                </a:r>
                <a:r>
                  <a:rPr lang="zh-CN" altLang="en-US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Softmax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𝑲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zh-CN" altLang="en-US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  <a:p>
                <a:pPr lvl="8"/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8CB88F40-1B16-44BA-B6C0-9F519664E2E9}"/>
              </a:ext>
            </a:extLst>
          </p:cNvPr>
          <p:cNvGrpSpPr/>
          <p:nvPr/>
        </p:nvGrpSpPr>
        <p:grpSpPr>
          <a:xfrm>
            <a:off x="831850" y="3837914"/>
            <a:ext cx="9244988" cy="2270880"/>
            <a:chOff x="831850" y="3837914"/>
            <a:chExt cx="9244988" cy="2270880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E792B4A-44A7-4AB1-A954-9202EDFB235E}"/>
                </a:ext>
              </a:extLst>
            </p:cNvPr>
            <p:cNvSpPr txBox="1"/>
            <p:nvPr/>
          </p:nvSpPr>
          <p:spPr>
            <a:xfrm>
              <a:off x="6802803" y="3837914"/>
              <a:ext cx="4940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3200" dirty="0">
                <a:latin typeface="Cambria Math" panose="02040503050406030204" pitchFamily="18" charset="0"/>
              </a:endParaRP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422F571-2D87-4C3A-9842-00F45F438E9A}"/>
                </a:ext>
              </a:extLst>
            </p:cNvPr>
            <p:cNvGrpSpPr/>
            <p:nvPr/>
          </p:nvGrpSpPr>
          <p:grpSpPr>
            <a:xfrm>
              <a:off x="831850" y="3930726"/>
              <a:ext cx="9244988" cy="2178068"/>
              <a:chOff x="831850" y="3930726"/>
              <a:chExt cx="9244988" cy="2178068"/>
            </a:xfrm>
          </p:grpSpPr>
          <p:cxnSp>
            <p:nvCxnSpPr>
              <p:cNvPr id="73" name="直接箭头连接符 72"/>
              <p:cNvCxnSpPr>
                <a:cxnSpLocks/>
              </p:cNvCxnSpPr>
              <p:nvPr/>
            </p:nvCxnSpPr>
            <p:spPr>
              <a:xfrm flipV="1">
                <a:off x="5516038" y="4331433"/>
                <a:ext cx="0" cy="1322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cxnSpLocks/>
              </p:cNvCxnSpPr>
              <p:nvPr/>
            </p:nvCxnSpPr>
            <p:spPr>
              <a:xfrm flipH="1" flipV="1">
                <a:off x="8506102" y="4331433"/>
                <a:ext cx="0" cy="13359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/>
              <p:cNvCxnSpPr>
                <a:cxnSpLocks/>
              </p:cNvCxnSpPr>
              <p:nvPr/>
            </p:nvCxnSpPr>
            <p:spPr>
              <a:xfrm flipV="1">
                <a:off x="3691771" y="4331489"/>
                <a:ext cx="0" cy="1322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/>
              <p:cNvCxnSpPr>
                <a:cxnSpLocks/>
              </p:cNvCxnSpPr>
              <p:nvPr/>
            </p:nvCxnSpPr>
            <p:spPr>
              <a:xfrm flipV="1">
                <a:off x="1873472" y="4334608"/>
                <a:ext cx="0" cy="1319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圆角矩形 81"/>
                  <p:cNvSpPr/>
                  <p:nvPr/>
                </p:nvSpPr>
                <p:spPr>
                  <a:xfrm>
                    <a:off x="831850" y="4636170"/>
                    <a:ext cx="9244988" cy="522831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5000"/>
                          <a:lumOff val="95000"/>
                        </a:schemeClr>
                      </a:gs>
                      <a:gs pos="74000">
                        <a:schemeClr val="accent5">
                          <a:lumMod val="45000"/>
                          <a:lumOff val="55000"/>
                        </a:schemeClr>
                      </a:gs>
                      <a:gs pos="83000">
                        <a:schemeClr val="accent5">
                          <a:lumMod val="45000"/>
                          <a:lumOff val="55000"/>
                        </a:schemeClr>
                      </a:gs>
                      <a:gs pos="100000">
                        <a:schemeClr val="accent5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  <a:ln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Self-Attention Layer</a:t>
                    </a:r>
                    <a:r>
                      <a:rPr lang="zh-CN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（</a:t>
                    </a:r>
                    <a:r>
                      <a:rPr lang="zh-CN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a:t>参数：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</m:oMath>
                    </a14:m>
                    <a:r>
                      <a:rPr lang="en-US" altLang="zh-CN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a14:m>
                    <a:r>
                      <a:rPr lang="en-US" altLang="zh-CN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a14:m>
                    <a:r>
                      <a:rPr lang="zh-CN" alt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）</a:t>
                    </a:r>
                    <a:endParaRPr lang="zh-CN" altLang="en-US" sz="2400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2" name="圆角矩形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850" y="4636170"/>
                    <a:ext cx="9244988" cy="522831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t="-9302" b="-1744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圆角矩形 31">
                <a:extLst>
                  <a:ext uri="{FF2B5EF4-FFF2-40B4-BE49-F238E27FC236}">
                    <a16:creationId xmlns:a16="http://schemas.microsoft.com/office/drawing/2014/main" id="{D4BD7C6C-2553-4733-AD93-CD77087891E8}"/>
                  </a:ext>
                </a:extLst>
              </p:cNvPr>
              <p:cNvSpPr/>
              <p:nvPr/>
            </p:nvSpPr>
            <p:spPr>
              <a:xfrm>
                <a:off x="1092200" y="5585963"/>
                <a:ext cx="8267700" cy="522831"/>
              </a:xfrm>
              <a:prstGeom prst="roundRect">
                <a:avLst/>
              </a:prstGeom>
              <a:noFill/>
              <a:ln w="254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6B761601-6023-42A5-8081-4D8DEF02B787}"/>
                      </a:ext>
                    </a:extLst>
                  </p:cNvPr>
                  <p:cNvSpPr/>
                  <p:nvPr/>
                </p:nvSpPr>
                <p:spPr>
                  <a:xfrm>
                    <a:off x="1735440" y="5654132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/>
                  </a:p>
                </p:txBody>
              </p:sp>
            </mc:Choice>
            <mc:Fallback xmlns=""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6B761601-6023-42A5-8081-4D8DEF02B7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5440" y="5654132"/>
                    <a:ext cx="288000" cy="36000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511" r="-12766" b="-169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D2F5AAAF-0F8D-4986-9037-DA22A9DF6B35}"/>
                      </a:ext>
                    </a:extLst>
                  </p:cNvPr>
                  <p:cNvSpPr/>
                  <p:nvPr/>
                </p:nvSpPr>
                <p:spPr>
                  <a:xfrm>
                    <a:off x="8373538" y="5667378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i="1" dirty="0"/>
                  </a:p>
                </p:txBody>
              </p:sp>
            </mc:Choice>
            <mc:Fallback xmlns="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D2F5AAAF-0F8D-4986-9037-DA22A9DF6B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3538" y="5667378"/>
                    <a:ext cx="288000" cy="36000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787" r="-23404" b="-5085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1F099ACE-3E9A-4DA3-821C-128C808D309B}"/>
                      </a:ext>
                    </a:extLst>
                  </p:cNvPr>
                  <p:cNvSpPr/>
                  <p:nvPr/>
                </p:nvSpPr>
                <p:spPr>
                  <a:xfrm>
                    <a:off x="5384731" y="5687613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i="1" dirty="0"/>
                  </a:p>
                </p:txBody>
              </p:sp>
            </mc:Choice>
            <mc:Fallback xmlns="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1F099ACE-3E9A-4DA3-821C-128C808D30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4731" y="5687613"/>
                    <a:ext cx="288000" cy="36000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333" r="-10417" b="-1186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19823A8D-A13E-44D5-9BA5-03801AA66D5B}"/>
                      </a:ext>
                    </a:extLst>
                  </p:cNvPr>
                  <p:cNvSpPr/>
                  <p:nvPr/>
                </p:nvSpPr>
                <p:spPr>
                  <a:xfrm>
                    <a:off x="3553739" y="5654132"/>
                    <a:ext cx="288000" cy="36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i="1" dirty="0"/>
                  </a:p>
                </p:txBody>
              </p:sp>
            </mc:Choice>
            <mc:Fallback xmlns="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19823A8D-A13E-44D5-9BA5-03801AA66D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3739" y="5654132"/>
                    <a:ext cx="288000" cy="36000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021" r="-19149" b="-101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2414706-6DAF-49AC-836E-20492C9A9279}"/>
                  </a:ext>
                </a:extLst>
              </p:cNvPr>
              <p:cNvSpPr txBox="1"/>
              <p:nvPr/>
            </p:nvSpPr>
            <p:spPr>
              <a:xfrm>
                <a:off x="6815007" y="5513299"/>
                <a:ext cx="494046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</a:t>
                </a:r>
                <a:endParaRPr lang="zh-CN" altLang="en-US" sz="3200" dirty="0">
                  <a:latin typeface="Cambria Math" panose="020405030504060302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59B28CA7-B960-4038-B232-70D3D7E448C4}"/>
                      </a:ext>
                    </a:extLst>
                  </p:cNvPr>
                  <p:cNvSpPr/>
                  <p:nvPr/>
                </p:nvSpPr>
                <p:spPr>
                  <a:xfrm>
                    <a:off x="3547771" y="3985471"/>
                    <a:ext cx="288000" cy="3600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59B28CA7-B960-4038-B232-70D3D7E448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7771" y="3985471"/>
                    <a:ext cx="288000" cy="36000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250" r="-833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B53E4CF6-8EDD-4E2A-A3A9-2E92CECF9416}"/>
                      </a:ext>
                    </a:extLst>
                  </p:cNvPr>
                  <p:cNvSpPr/>
                  <p:nvPr/>
                </p:nvSpPr>
                <p:spPr>
                  <a:xfrm>
                    <a:off x="5366069" y="3985471"/>
                    <a:ext cx="288000" cy="3600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B53E4CF6-8EDD-4E2A-A3A9-2E92CECF94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069" y="3985471"/>
                    <a:ext cx="288000" cy="36000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2041" b="-1667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EFB17B4E-4A3B-4752-8AED-C656916C3724}"/>
                      </a:ext>
                    </a:extLst>
                  </p:cNvPr>
                  <p:cNvSpPr/>
                  <p:nvPr/>
                </p:nvSpPr>
                <p:spPr>
                  <a:xfrm>
                    <a:off x="8373538" y="3930726"/>
                    <a:ext cx="288000" cy="3600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EFB17B4E-4A3B-4752-8AED-C656916C37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3538" y="3930726"/>
                    <a:ext cx="288000" cy="36000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667" r="-1458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3C72204F-4450-46AA-846B-1C62DDCDF489}"/>
                      </a:ext>
                    </a:extLst>
                  </p:cNvPr>
                  <p:cNvSpPr/>
                  <p:nvPr/>
                </p:nvSpPr>
                <p:spPr>
                  <a:xfrm>
                    <a:off x="1762770" y="3971433"/>
                    <a:ext cx="288000" cy="360000"/>
                  </a:xfrm>
                  <a:prstGeom prst="rect">
                    <a:avLst/>
                  </a:prstGeom>
                  <a:ln/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lIns="1800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3C72204F-4450-46AA-846B-1C62DDCDF4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2770" y="3971433"/>
                    <a:ext cx="288000" cy="3600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167" r="-8333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91D6F021-E734-4301-8402-61C873D3FD00}"/>
                  </a:ext>
                </a:extLst>
              </p:cNvPr>
              <p:cNvGrpSpPr/>
              <p:nvPr/>
            </p:nvGrpSpPr>
            <p:grpSpPr>
              <a:xfrm>
                <a:off x="4410103" y="4825079"/>
                <a:ext cx="500899" cy="1268849"/>
                <a:chOff x="4410103" y="4825079"/>
                <a:chExt cx="500899" cy="1268849"/>
              </a:xfrm>
            </p:grpSpPr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98BCDF12-CBBA-4E2E-95D1-8F77B67A790E}"/>
                    </a:ext>
                  </a:extLst>
                </p:cNvPr>
                <p:cNvSpPr txBox="1"/>
                <p:nvPr/>
              </p:nvSpPr>
              <p:spPr>
                <a:xfrm>
                  <a:off x="4416956" y="5509153"/>
                  <a:ext cx="494046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32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…</a:t>
                  </a:r>
                  <a:endParaRPr lang="zh-CN" altLang="en-US" sz="3200" dirty="0">
                    <a:latin typeface="Cambria Math" panose="02040503050406030204" pitchFamily="18" charset="0"/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C3A5F726-C1EB-4F71-BD6B-CFE00A921333}"/>
                    </a:ext>
                  </a:extLst>
                </p:cNvPr>
                <p:cNvSpPr txBox="1"/>
                <p:nvPr/>
              </p:nvSpPr>
              <p:spPr>
                <a:xfrm>
                  <a:off x="4410103" y="4825079"/>
                  <a:ext cx="184731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zh-CN" altLang="en-US" sz="3200" dirty="0">
                    <a:latin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95CFACCB-6565-4811-B31C-4700B8E46859}"/>
                </a:ext>
              </a:extLst>
            </p:cNvPr>
            <p:cNvSpPr txBox="1"/>
            <p:nvPr/>
          </p:nvSpPr>
          <p:spPr>
            <a:xfrm>
              <a:off x="4411421" y="3859862"/>
              <a:ext cx="4940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32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CE9F0D8-25C2-48E0-AD90-1A63C9ABBE4E}"/>
              </a:ext>
            </a:extLst>
          </p:cNvPr>
          <p:cNvCxnSpPr>
            <a:cxnSpLocks/>
          </p:cNvCxnSpPr>
          <p:nvPr/>
        </p:nvCxnSpPr>
        <p:spPr>
          <a:xfrm flipH="1" flipV="1">
            <a:off x="1873472" y="5159002"/>
            <a:ext cx="0" cy="4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C245E4-B628-4486-B0F2-F59DB88D50D5}"/>
              </a:ext>
            </a:extLst>
          </p:cNvPr>
          <p:cNvCxnSpPr>
            <a:cxnSpLocks/>
          </p:cNvCxnSpPr>
          <p:nvPr/>
        </p:nvCxnSpPr>
        <p:spPr>
          <a:xfrm flipH="1" flipV="1">
            <a:off x="3691770" y="5159002"/>
            <a:ext cx="0" cy="4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DC245E4-B628-4486-B0F2-F59DB88D50D5}"/>
              </a:ext>
            </a:extLst>
          </p:cNvPr>
          <p:cNvCxnSpPr>
            <a:cxnSpLocks/>
          </p:cNvCxnSpPr>
          <p:nvPr/>
        </p:nvCxnSpPr>
        <p:spPr>
          <a:xfrm flipH="1" flipV="1">
            <a:off x="5516038" y="5159002"/>
            <a:ext cx="0" cy="4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DC245E4-B628-4486-B0F2-F59DB88D50D5}"/>
              </a:ext>
            </a:extLst>
          </p:cNvPr>
          <p:cNvCxnSpPr>
            <a:cxnSpLocks/>
          </p:cNvCxnSpPr>
          <p:nvPr/>
        </p:nvCxnSpPr>
        <p:spPr>
          <a:xfrm flipH="1" flipV="1">
            <a:off x="8506102" y="5159002"/>
            <a:ext cx="0" cy="4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336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0285D-D4F0-4BA0-9C4B-53222DD6A8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8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83BA19-6DAA-4B96-A8E7-248E56C2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多头自注意力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20949D-1E76-42E5-983C-D6BB80D7E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不妨设多头自注意力层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使用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单头自注意力组成（不共享参数）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每个单头</a:t>
                </a:r>
                <a:r>
                  <a:rPr lang="zh-CN" altLang="en-US" dirty="0"/>
                  <a:t>自注意力层有三个矩阵参数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zh-CN" altLang="en-US" dirty="0">
                    <a:latin typeface="Cambria Math" panose="02040503050406030204" pitchFamily="18" charset="0"/>
                  </a:rPr>
                  <a:t>一个多头</a:t>
                </a:r>
                <a:r>
                  <a:rPr lang="zh-CN" altLang="en-US" dirty="0"/>
                  <a:t>自注意力层一共有 </a:t>
                </a:r>
                <a:r>
                  <a:rPr lang="en-US" altLang="zh-CN" dirty="0"/>
                  <a:t>3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个参数矩阵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620949D-1E76-42E5-983C-D6BB80D7E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B950D43-057A-4BAB-B61B-F404CB856DAC}"/>
              </a:ext>
            </a:extLst>
          </p:cNvPr>
          <p:cNvCxnSpPr>
            <a:cxnSpLocks/>
          </p:cNvCxnSpPr>
          <p:nvPr/>
        </p:nvCxnSpPr>
        <p:spPr>
          <a:xfrm flipV="1">
            <a:off x="5516038" y="4331433"/>
            <a:ext cx="0" cy="132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9CCB9F-0637-41CB-8606-A5A1E3E4069E}"/>
              </a:ext>
            </a:extLst>
          </p:cNvPr>
          <p:cNvCxnSpPr>
            <a:cxnSpLocks/>
          </p:cNvCxnSpPr>
          <p:nvPr/>
        </p:nvCxnSpPr>
        <p:spPr>
          <a:xfrm flipH="1" flipV="1">
            <a:off x="8506102" y="4331433"/>
            <a:ext cx="0" cy="133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D5C7FF0-F29A-4E89-A830-9ABF9D1E0E65}"/>
              </a:ext>
            </a:extLst>
          </p:cNvPr>
          <p:cNvCxnSpPr>
            <a:cxnSpLocks/>
          </p:cNvCxnSpPr>
          <p:nvPr/>
        </p:nvCxnSpPr>
        <p:spPr>
          <a:xfrm flipV="1">
            <a:off x="3691771" y="4331489"/>
            <a:ext cx="0" cy="132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30D0998-2977-46D8-AE95-ECC32C169CC7}"/>
              </a:ext>
            </a:extLst>
          </p:cNvPr>
          <p:cNvCxnSpPr>
            <a:cxnSpLocks/>
          </p:cNvCxnSpPr>
          <p:nvPr/>
        </p:nvCxnSpPr>
        <p:spPr>
          <a:xfrm flipV="1">
            <a:off x="1873472" y="4334608"/>
            <a:ext cx="0" cy="1319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圆角矩形 81">
                <a:extLst>
                  <a:ext uri="{FF2B5EF4-FFF2-40B4-BE49-F238E27FC236}">
                    <a16:creationId xmlns:a16="http://schemas.microsoft.com/office/drawing/2014/main" id="{B80E1D8F-9B7D-41C9-8E32-09D24869A15B}"/>
                  </a:ext>
                </a:extLst>
              </p:cNvPr>
              <p:cNvSpPr/>
              <p:nvPr/>
            </p:nvSpPr>
            <p:spPr>
              <a:xfrm>
                <a:off x="831850" y="4636170"/>
                <a:ext cx="9244988" cy="522831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5">
                      <a:lumMod val="5000"/>
                      <a:lumOff val="95000"/>
                    </a:schemeClr>
                  </a:gs>
                  <a:gs pos="74000">
                    <a:schemeClr val="accent5">
                      <a:lumMod val="45000"/>
                      <a:lumOff val="55000"/>
                    </a:schemeClr>
                  </a:gs>
                  <a:gs pos="83000">
                    <a:schemeClr val="accent5">
                      <a:lumMod val="45000"/>
                      <a:lumOff val="55000"/>
                    </a:schemeClr>
                  </a:gs>
                  <a:gs pos="100000">
                    <a:schemeClr val="accent5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Multi-head Self-Attention Layer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（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参数：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1..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[1..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[1..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）</a:t>
                </a:r>
                <a:endParaRPr lang="zh-CN" alt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圆角矩形 81">
                <a:extLst>
                  <a:ext uri="{FF2B5EF4-FFF2-40B4-BE49-F238E27FC236}">
                    <a16:creationId xmlns:a16="http://schemas.microsoft.com/office/drawing/2014/main" id="{B80E1D8F-9B7D-41C9-8E32-09D24869A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50" y="4636170"/>
                <a:ext cx="9244988" cy="522831"/>
              </a:xfrm>
              <a:prstGeom prst="roundRect">
                <a:avLst/>
              </a:prstGeom>
              <a:blipFill>
                <a:blip r:embed="rId3"/>
                <a:stretch>
                  <a:fillRect t="-6977" b="-197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圆角矩形 31">
            <a:extLst>
              <a:ext uri="{FF2B5EF4-FFF2-40B4-BE49-F238E27FC236}">
                <a16:creationId xmlns:a16="http://schemas.microsoft.com/office/drawing/2014/main" id="{1446DBA6-1108-46C6-9C11-BACA2BC99364}"/>
              </a:ext>
            </a:extLst>
          </p:cNvPr>
          <p:cNvSpPr/>
          <p:nvPr/>
        </p:nvSpPr>
        <p:spPr>
          <a:xfrm>
            <a:off x="1092200" y="5585963"/>
            <a:ext cx="8267700" cy="522831"/>
          </a:xfrm>
          <a:prstGeom prst="round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F36AE04-AA24-4C98-8D8A-DA7831FF84DE}"/>
                  </a:ext>
                </a:extLst>
              </p:cNvPr>
              <p:cNvSpPr/>
              <p:nvPr/>
            </p:nvSpPr>
            <p:spPr>
              <a:xfrm>
                <a:off x="1735440" y="5654132"/>
                <a:ext cx="288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FF36AE04-AA24-4C98-8D8A-DA7831FF84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440" y="5654132"/>
                <a:ext cx="288000" cy="360000"/>
              </a:xfrm>
              <a:prstGeom prst="rect">
                <a:avLst/>
              </a:prstGeom>
              <a:blipFill>
                <a:blip r:embed="rId4"/>
                <a:stretch>
                  <a:fillRect l="-8511" r="-12766" b="-16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475D718-5EBC-47BE-B5A6-AF096ED4A784}"/>
                  </a:ext>
                </a:extLst>
              </p:cNvPr>
              <p:cNvSpPr/>
              <p:nvPr/>
            </p:nvSpPr>
            <p:spPr>
              <a:xfrm>
                <a:off x="8373538" y="5667378"/>
                <a:ext cx="288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5475D718-5EBC-47BE-B5A6-AF096ED4A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538" y="5667378"/>
                <a:ext cx="288000" cy="360000"/>
              </a:xfrm>
              <a:prstGeom prst="rect">
                <a:avLst/>
              </a:prstGeom>
              <a:blipFill>
                <a:blip r:embed="rId5"/>
                <a:stretch>
                  <a:fillRect l="-29787" r="-23404" b="-5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E5AFD2D-5C77-4CD6-91BE-F7F855B112DF}"/>
                  </a:ext>
                </a:extLst>
              </p:cNvPr>
              <p:cNvSpPr/>
              <p:nvPr/>
            </p:nvSpPr>
            <p:spPr>
              <a:xfrm>
                <a:off x="5384731" y="5687613"/>
                <a:ext cx="288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E5AFD2D-5C77-4CD6-91BE-F7F855B11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731" y="5687613"/>
                <a:ext cx="288000" cy="360000"/>
              </a:xfrm>
              <a:prstGeom prst="rect">
                <a:avLst/>
              </a:prstGeom>
              <a:blipFill>
                <a:blip r:embed="rId6"/>
                <a:stretch>
                  <a:fillRect l="-8333" r="-10417" b="-1186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A163CA4-2E87-4F19-AF90-98C8F811D051}"/>
                  </a:ext>
                </a:extLst>
              </p:cNvPr>
              <p:cNvSpPr/>
              <p:nvPr/>
            </p:nvSpPr>
            <p:spPr>
              <a:xfrm>
                <a:off x="3553739" y="5654132"/>
                <a:ext cx="288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180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1A163CA4-2E87-4F19-AF90-98C8F811D0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739" y="5654132"/>
                <a:ext cx="288000" cy="360000"/>
              </a:xfrm>
              <a:prstGeom prst="rect">
                <a:avLst/>
              </a:prstGeom>
              <a:blipFill>
                <a:blip r:embed="rId7"/>
                <a:stretch>
                  <a:fillRect l="-17021" r="-19149" b="-101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67A82C3D-D453-49D6-80E9-D94003F43CA9}"/>
              </a:ext>
            </a:extLst>
          </p:cNvPr>
          <p:cNvSpPr txBox="1"/>
          <p:nvPr/>
        </p:nvSpPr>
        <p:spPr>
          <a:xfrm>
            <a:off x="6815007" y="5513299"/>
            <a:ext cx="49404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endParaRPr lang="zh-CN" altLang="en-US" sz="3200" dirty="0">
              <a:latin typeface="Cambria Math" panose="020405030504060302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869B544-00F3-4818-85F2-B370FF2C1F35}"/>
              </a:ext>
            </a:extLst>
          </p:cNvPr>
          <p:cNvGrpSpPr/>
          <p:nvPr/>
        </p:nvGrpSpPr>
        <p:grpSpPr>
          <a:xfrm>
            <a:off x="4410103" y="4825079"/>
            <a:ext cx="500899" cy="1268849"/>
            <a:chOff x="4410103" y="4825079"/>
            <a:chExt cx="500899" cy="1268849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097E3A3-7C16-46CF-B4E3-D5971F9F2527}"/>
                </a:ext>
              </a:extLst>
            </p:cNvPr>
            <p:cNvSpPr txBox="1"/>
            <p:nvPr/>
          </p:nvSpPr>
          <p:spPr>
            <a:xfrm>
              <a:off x="4416956" y="5509153"/>
              <a:ext cx="4940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3200" dirty="0">
                <a:latin typeface="Cambria Math" panose="020405030504060302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199DBFC-0391-42B7-B269-68C37394BC3F}"/>
                </a:ext>
              </a:extLst>
            </p:cNvPr>
            <p:cNvSpPr txBox="1"/>
            <p:nvPr/>
          </p:nvSpPr>
          <p:spPr>
            <a:xfrm>
              <a:off x="4410103" y="4825079"/>
              <a:ext cx="184731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zh-CN" altLang="en-US" sz="3200" dirty="0">
                <a:latin typeface="Cambria Math" panose="02040503050406030204" pitchFamily="18" charset="0"/>
              </a:endParaRPr>
            </a:p>
          </p:txBody>
        </p: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CE9F0D8-25C2-48E0-AD90-1A63C9ABBE4E}"/>
              </a:ext>
            </a:extLst>
          </p:cNvPr>
          <p:cNvCxnSpPr>
            <a:cxnSpLocks/>
          </p:cNvCxnSpPr>
          <p:nvPr/>
        </p:nvCxnSpPr>
        <p:spPr>
          <a:xfrm flipH="1" flipV="1">
            <a:off x="1873472" y="5159002"/>
            <a:ext cx="0" cy="4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EDC245E4-B628-4486-B0F2-F59DB88D50D5}"/>
              </a:ext>
            </a:extLst>
          </p:cNvPr>
          <p:cNvCxnSpPr>
            <a:cxnSpLocks/>
          </p:cNvCxnSpPr>
          <p:nvPr/>
        </p:nvCxnSpPr>
        <p:spPr>
          <a:xfrm flipH="1" flipV="1">
            <a:off x="3691770" y="5159002"/>
            <a:ext cx="0" cy="4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EDC245E4-B628-4486-B0F2-F59DB88D50D5}"/>
              </a:ext>
            </a:extLst>
          </p:cNvPr>
          <p:cNvCxnSpPr>
            <a:cxnSpLocks/>
          </p:cNvCxnSpPr>
          <p:nvPr/>
        </p:nvCxnSpPr>
        <p:spPr>
          <a:xfrm flipH="1" flipV="1">
            <a:off x="5516038" y="5159002"/>
            <a:ext cx="0" cy="4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EDC245E4-B628-4486-B0F2-F59DB88D50D5}"/>
              </a:ext>
            </a:extLst>
          </p:cNvPr>
          <p:cNvCxnSpPr>
            <a:cxnSpLocks/>
          </p:cNvCxnSpPr>
          <p:nvPr/>
        </p:nvCxnSpPr>
        <p:spPr>
          <a:xfrm flipH="1" flipV="1">
            <a:off x="8506102" y="5159002"/>
            <a:ext cx="0" cy="49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1699810" y="2509736"/>
            <a:ext cx="7160733" cy="1839469"/>
            <a:chOff x="1699810" y="2509736"/>
            <a:chExt cx="7160733" cy="183946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7DABCD8-40FF-48D1-9290-25FCFA066600}"/>
                </a:ext>
              </a:extLst>
            </p:cNvPr>
            <p:cNvSpPr txBox="1"/>
            <p:nvPr/>
          </p:nvSpPr>
          <p:spPr>
            <a:xfrm>
              <a:off x="6797337" y="3792033"/>
              <a:ext cx="403518" cy="5134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36000" rIns="0" bIns="36000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75327AF-FBEA-45CD-A7C0-6DE2970BFB63}"/>
                    </a:ext>
                  </a:extLst>
                </p:cNvPr>
                <p:cNvSpPr/>
                <p:nvPr/>
              </p:nvSpPr>
              <p:spPr>
                <a:xfrm>
                  <a:off x="3494770" y="4036213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175327AF-FBEA-45CD-A7C0-6DE2970BFB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770" y="4036213"/>
                  <a:ext cx="312247" cy="303874"/>
                </a:xfrm>
                <a:prstGeom prst="rect">
                  <a:avLst/>
                </a:prstGeom>
                <a:blipFill>
                  <a:blip r:embed="rId8"/>
                  <a:stretch>
                    <a:fillRect l="-11321" r="-16981" b="-137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D6F33CA7-0ADE-4EE4-96A2-4DB66565A79D}"/>
                    </a:ext>
                  </a:extLst>
                </p:cNvPr>
                <p:cNvSpPr/>
                <p:nvPr/>
              </p:nvSpPr>
              <p:spPr>
                <a:xfrm>
                  <a:off x="5346854" y="4036213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D6F33CA7-0ADE-4EE4-96A2-4DB66565A7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854" y="4036213"/>
                  <a:ext cx="312247" cy="303874"/>
                </a:xfrm>
                <a:prstGeom prst="rect">
                  <a:avLst/>
                </a:prstGeom>
                <a:blipFill>
                  <a:blip r:embed="rId9"/>
                  <a:stretch>
                    <a:fillRect l="-11538" r="-19231" b="-17647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8C7836B-174C-442C-8C28-810D243DF5CA}"/>
                    </a:ext>
                  </a:extLst>
                </p:cNvPr>
                <p:cNvSpPr/>
                <p:nvPr/>
              </p:nvSpPr>
              <p:spPr>
                <a:xfrm>
                  <a:off x="8339828" y="4021055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8C7836B-174C-442C-8C28-810D243DF5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828" y="4021055"/>
                  <a:ext cx="312247" cy="303874"/>
                </a:xfrm>
                <a:prstGeom prst="rect">
                  <a:avLst/>
                </a:prstGeom>
                <a:blipFill>
                  <a:blip r:embed="rId10"/>
                  <a:stretch>
                    <a:fillRect l="-11538" r="-19231" b="-12000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C34B495D-CF75-4268-92DE-B776B417BE0D}"/>
                    </a:ext>
                  </a:extLst>
                </p:cNvPr>
                <p:cNvSpPr/>
                <p:nvPr/>
              </p:nvSpPr>
              <p:spPr>
                <a:xfrm>
                  <a:off x="1709769" y="4021055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C34B495D-CF75-4268-92DE-B776B417BE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769" y="4021055"/>
                  <a:ext cx="312247" cy="303874"/>
                </a:xfrm>
                <a:prstGeom prst="rect">
                  <a:avLst/>
                </a:prstGeom>
                <a:blipFill>
                  <a:blip r:embed="rId11"/>
                  <a:stretch>
                    <a:fillRect l="-11321" t="-2000" r="-16981" b="-14000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B4F38C14-EB7B-4DA9-8CBD-B635028F65EF}"/>
                    </a:ext>
                  </a:extLst>
                </p:cNvPr>
                <p:cNvSpPr/>
                <p:nvPr/>
              </p:nvSpPr>
              <p:spPr>
                <a:xfrm>
                  <a:off x="3488944" y="3472107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B4F38C14-EB7B-4DA9-8CBD-B635028F65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944" y="3472107"/>
                  <a:ext cx="312247" cy="303874"/>
                </a:xfrm>
                <a:prstGeom prst="rect">
                  <a:avLst/>
                </a:prstGeom>
                <a:blipFill>
                  <a:blip r:embed="rId12"/>
                  <a:stretch>
                    <a:fillRect l="-11321" t="-2000" r="-16981" b="-14000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6252153-ED12-4766-82AB-03E85073460B}"/>
                    </a:ext>
                  </a:extLst>
                </p:cNvPr>
                <p:cNvSpPr/>
                <p:nvPr/>
              </p:nvSpPr>
              <p:spPr>
                <a:xfrm>
                  <a:off x="5341028" y="3472107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66252153-ED12-4766-82AB-03E8507346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1028" y="3472107"/>
                  <a:ext cx="312247" cy="303874"/>
                </a:xfrm>
                <a:prstGeom prst="rect">
                  <a:avLst/>
                </a:prstGeom>
                <a:blipFill>
                  <a:blip r:embed="rId13"/>
                  <a:stretch>
                    <a:fillRect l="-11538" t="-2000" r="-19231" b="-18000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BE4FFCA-6192-4E46-B213-18FF40D0AB8F}"/>
                    </a:ext>
                  </a:extLst>
                </p:cNvPr>
                <p:cNvSpPr/>
                <p:nvPr/>
              </p:nvSpPr>
              <p:spPr>
                <a:xfrm>
                  <a:off x="8334002" y="3456949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FBE4FFCA-6192-4E46-B213-18FF40D0AB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002" y="3456949"/>
                  <a:ext cx="312247" cy="303874"/>
                </a:xfrm>
                <a:prstGeom prst="rect">
                  <a:avLst/>
                </a:prstGeom>
                <a:blipFill>
                  <a:blip r:embed="rId14"/>
                  <a:stretch>
                    <a:fillRect l="-11538" r="-19231" b="-9804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E0C92CF-299A-4C69-8D36-DE73CEDCCB78}"/>
                    </a:ext>
                  </a:extLst>
                </p:cNvPr>
                <p:cNvSpPr/>
                <p:nvPr/>
              </p:nvSpPr>
              <p:spPr>
                <a:xfrm>
                  <a:off x="1703943" y="3456949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E0C92CF-299A-4C69-8D36-DE73CEDCCB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943" y="3456949"/>
                  <a:ext cx="312247" cy="303874"/>
                </a:xfrm>
                <a:prstGeom prst="rect">
                  <a:avLst/>
                </a:prstGeom>
                <a:blipFill>
                  <a:blip r:embed="rId15"/>
                  <a:stretch>
                    <a:fillRect l="-13462" r="-17308" b="-137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B34431C-E9B6-49AB-8AC9-BE9FFAA85F64}"/>
                    </a:ext>
                  </a:extLst>
                </p:cNvPr>
                <p:cNvSpPr/>
                <p:nvPr/>
              </p:nvSpPr>
              <p:spPr>
                <a:xfrm>
                  <a:off x="3501257" y="2778035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4B34431C-E9B6-49AB-8AC9-BE9FFAA85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1257" y="2778035"/>
                  <a:ext cx="312247" cy="303874"/>
                </a:xfrm>
                <a:prstGeom prst="rect">
                  <a:avLst/>
                </a:prstGeom>
                <a:blipFill>
                  <a:blip r:embed="rId16"/>
                  <a:stretch>
                    <a:fillRect l="-13208" r="-16981" b="-137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C4FC8C5-F7CA-4141-88AE-C008DA02D023}"/>
                    </a:ext>
                  </a:extLst>
                </p:cNvPr>
                <p:cNvSpPr/>
                <p:nvPr/>
              </p:nvSpPr>
              <p:spPr>
                <a:xfrm>
                  <a:off x="5343349" y="2770508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3C4FC8C5-F7CA-4141-88AE-C008DA02D0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349" y="2770508"/>
                  <a:ext cx="312247" cy="303874"/>
                </a:xfrm>
                <a:prstGeom prst="rect">
                  <a:avLst/>
                </a:prstGeom>
                <a:blipFill>
                  <a:blip r:embed="rId17"/>
                  <a:stretch>
                    <a:fillRect l="-15385" r="-17308" b="-17647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390CC6D-092C-43F6-9238-B54B1D5DED8D}"/>
                    </a:ext>
                  </a:extLst>
                </p:cNvPr>
                <p:cNvSpPr/>
                <p:nvPr/>
              </p:nvSpPr>
              <p:spPr>
                <a:xfrm>
                  <a:off x="8334002" y="2762877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7390CC6D-092C-43F6-9238-B54B1D5DED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4002" y="2762877"/>
                  <a:ext cx="312247" cy="303874"/>
                </a:xfrm>
                <a:prstGeom prst="rect">
                  <a:avLst/>
                </a:prstGeom>
                <a:blipFill>
                  <a:blip r:embed="rId18"/>
                  <a:stretch>
                    <a:fillRect l="-13462" r="-19231" b="-9804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700051B8-4369-4DDE-A251-24BE1251EC30}"/>
                    </a:ext>
                  </a:extLst>
                </p:cNvPr>
                <p:cNvSpPr/>
                <p:nvPr/>
              </p:nvSpPr>
              <p:spPr>
                <a:xfrm>
                  <a:off x="1703942" y="2762877"/>
                  <a:ext cx="312247" cy="303874"/>
                </a:xfrm>
                <a:prstGeom prst="rect">
                  <a:avLst/>
                </a:prstGeom>
                <a:ln/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72000" tIns="3600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700051B8-4369-4DDE-A251-24BE1251E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942" y="2762877"/>
                  <a:ext cx="312247" cy="303874"/>
                </a:xfrm>
                <a:prstGeom prst="rect">
                  <a:avLst/>
                </a:prstGeom>
                <a:blipFill>
                  <a:blip r:embed="rId19"/>
                  <a:stretch>
                    <a:fillRect l="-15385" r="-17308" b="-13725"/>
                  </a:stretch>
                </a:blipFill>
                <a:ln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1781E98-58C4-42C0-B511-482F23DB558C}"/>
                </a:ext>
              </a:extLst>
            </p:cNvPr>
            <p:cNvSpPr txBox="1"/>
            <p:nvPr/>
          </p:nvSpPr>
          <p:spPr>
            <a:xfrm rot="5400000">
              <a:off x="5372624" y="3043581"/>
              <a:ext cx="417020" cy="5134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36000" rIns="0" bIns="36000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202ECB6-7B18-44D5-B029-0B6CAED16E5E}"/>
                </a:ext>
              </a:extLst>
            </p:cNvPr>
            <p:cNvSpPr txBox="1"/>
            <p:nvPr/>
          </p:nvSpPr>
          <p:spPr>
            <a:xfrm rot="5400000">
              <a:off x="3549449" y="3037698"/>
              <a:ext cx="417022" cy="5134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36000" rIns="0" bIns="36000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33CFF75-183F-4B5A-A909-EB138AEF2495}"/>
                </a:ext>
              </a:extLst>
            </p:cNvPr>
            <p:cNvSpPr txBox="1"/>
            <p:nvPr/>
          </p:nvSpPr>
          <p:spPr>
            <a:xfrm rot="5400000">
              <a:off x="1748003" y="3026190"/>
              <a:ext cx="417020" cy="5134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36000" rIns="0" bIns="36000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F2F2FFA-61AE-482D-9D0D-EC8FB8840BC4}"/>
                </a:ext>
              </a:extLst>
            </p:cNvPr>
            <p:cNvSpPr txBox="1"/>
            <p:nvPr/>
          </p:nvSpPr>
          <p:spPr>
            <a:xfrm rot="5400000">
              <a:off x="8395331" y="3030840"/>
              <a:ext cx="417020" cy="5134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36000" rIns="0" bIns="36000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E2DCF55-3ADD-4326-8200-DE8569B8E933}"/>
                </a:ext>
              </a:extLst>
            </p:cNvPr>
            <p:cNvSpPr txBox="1"/>
            <p:nvPr/>
          </p:nvSpPr>
          <p:spPr>
            <a:xfrm>
              <a:off x="6801161" y="3152744"/>
              <a:ext cx="385041" cy="5134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36000" rIns="0" bIns="36000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013E9BD-497C-4329-88E3-A5F2B3560A6E}"/>
                </a:ext>
              </a:extLst>
            </p:cNvPr>
            <p:cNvSpPr txBox="1"/>
            <p:nvPr/>
          </p:nvSpPr>
          <p:spPr>
            <a:xfrm>
              <a:off x="6797336" y="2509736"/>
              <a:ext cx="385041" cy="5134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36000" rIns="0" bIns="36000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7DABCD8-40FF-48D1-9290-25FCFA066600}"/>
                </a:ext>
              </a:extLst>
            </p:cNvPr>
            <p:cNvSpPr txBox="1"/>
            <p:nvPr/>
          </p:nvSpPr>
          <p:spPr>
            <a:xfrm>
              <a:off x="4313622" y="3835800"/>
              <a:ext cx="403518" cy="5134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36000" rIns="0" bIns="36000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E2DCF55-3ADD-4326-8200-DE8569B8E933}"/>
                </a:ext>
              </a:extLst>
            </p:cNvPr>
            <p:cNvSpPr txBox="1"/>
            <p:nvPr/>
          </p:nvSpPr>
          <p:spPr>
            <a:xfrm>
              <a:off x="4317446" y="3196511"/>
              <a:ext cx="385041" cy="5134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36000" rIns="0" bIns="36000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013E9BD-497C-4329-88E3-A5F2B3560A6E}"/>
                </a:ext>
              </a:extLst>
            </p:cNvPr>
            <p:cNvSpPr txBox="1"/>
            <p:nvPr/>
          </p:nvSpPr>
          <p:spPr>
            <a:xfrm>
              <a:off x="4313621" y="2553503"/>
              <a:ext cx="385041" cy="5134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2000" tIns="36000" rIns="0" bIns="36000" rtlCol="0">
              <a:spAutoFit/>
            </a:bodyPr>
            <a:lstStyle/>
            <a:p>
              <a:r>
                <a:rPr lang="en-US" altLang="zh-CN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…</a:t>
              </a:r>
              <a:endParaRPr lang="zh-CN" altLang="en-US" sz="28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88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9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---Multi-Head Self-Attention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701729"/>
            <a:ext cx="11353800" cy="59733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SelfAttention(nn.Module):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input_dim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heads=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8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):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头数，默认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8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Arial Unicode MS"/>
                <a:ea typeface="JetBrains Mono"/>
              </a:rPr>
              <a:t>__init__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self.heads = heads  #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多头自注意力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.scale = input_dim ** 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0.5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#1/input_dim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开根号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.input_dim = input_dim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自注意力的输入数据维度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to_qkv1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nn.Linear(input_dim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input_dim 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bias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线性连接层，又叫全连接层，是通过矩阵的乘法将前一层的矩阵变换为下一层矩阵。  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tensorflow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dense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把激活函数设为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的效果相同：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activation=None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QKV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三个参数矩阵合并了，称为一个参数矩阵。没有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bias.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.to_out = nn.Linear(input_dim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input_dim)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#out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线性层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forward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x):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_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 = *x.shape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.heads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#b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n, _:x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的维度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5*32*96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多头注意力的头数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x1 = x[: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:]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qkv = self.to_qkv1(x1)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调用全连接层， 得到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QKV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矩阵参数，每个矩阵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96*96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，矩阵参数尺寸：总共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96*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96*3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）元素 因为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to_qkv1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input_dim, input_dim * 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的全连接层，没有偏置，只有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x: 5*32*96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下面再把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QKV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里的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Q,K,V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分离出来，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b:5, h:8, m:32, d:12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q, k, v = rearrange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(qkv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 m (qkv h d) -&gt; qkv b h m 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qkv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h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=h)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b: batch-size h: head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多头注意力的头数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m: feature num 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特征向量的个数，本程序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32   d:feat vector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d: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input_dimension/head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 12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作为输入的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qkv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是张量通过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rearrange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分解为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q, k, v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作为参数的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qkv=3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下面开始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K^T.q  b:5, h:8, i: 32, j:12, k^T, 5, 8, 12, 32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dots = torch.einsum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'bhid,bhjd-&gt;bhij'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q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k) *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.scale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内积：实现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q . k^T 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bhi,q[bhi]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维的行向量，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k[bhj]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维行向量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 q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维度（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b,h, i, 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k^T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维度（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b, h, d, j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  爱因斯坦求和，可实现向量内积、矩阵乘法等张量操作。以箭头分隔，箭头左边表示输入张量，箭头右边则表示输出张量。输入张量部分的逗号分割多个输入张量，。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#alpha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softmax, alpha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的尺寸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 5,8,32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32 ,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所以一个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alpha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向量是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维的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attn = dots.softmax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=-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注意力的权重因子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alpha = softmax(K^Tq)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alpha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做权重，求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的向量的线性组合。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alpha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的尺寸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 5,8,32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32 , 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尺寸：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5,8,32,12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 求出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out: 5,8,32,12 (b h m d )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out = torch.einsum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'bhij,bhjd-&gt;bhid'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attn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v)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上下文向量</a:t>
            </a:r>
            <a:r>
              <a:rPr kumimoji="0" lang="en-US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用权重因子把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张量（维度是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b,h m,d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）的各个列向量进行线性组合。结果的维度是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b,h m,d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#b,h m,d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张量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rearrange, b=5, m=32, hd=96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8*12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）即：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5*32*96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JetBrains Mono"/>
              </a:rPr>
              <a:t>out = rearrange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(out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'b h m d -&gt; b m (h d)'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b, h, m, d, b=5, h=8, m=32, d=96 ----&gt;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多头合并：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b=5, m=32, hd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8*12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 =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.to_out(out)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#5*32*96</a:t>
            </a:r>
            <a:b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Arial"/>
        <a:ea typeface="楷体"/>
        <a:cs typeface=""/>
      </a:majorFont>
      <a:minorFont>
        <a:latin typeface="Arial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19592</TotalTime>
  <Words>7187</Words>
  <Application>Microsoft Office PowerPoint</Application>
  <PresentationFormat>宽屏</PresentationFormat>
  <Paragraphs>355</Paragraphs>
  <Slides>39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7" baseType="lpstr">
      <vt:lpstr>-apple-system</vt:lpstr>
      <vt:lpstr>Arial </vt:lpstr>
      <vt:lpstr>Arial Unicode MS</vt:lpstr>
      <vt:lpstr>FreightSans</vt:lpstr>
      <vt:lpstr>IBMPlexMono</vt:lpstr>
      <vt:lpstr>等线</vt:lpstr>
      <vt:lpstr>黑体</vt:lpstr>
      <vt:lpstr>华文楷体</vt:lpstr>
      <vt:lpstr>楷体</vt:lpstr>
      <vt:lpstr>宋体</vt:lpstr>
      <vt:lpstr>微软雅黑</vt:lpstr>
      <vt:lpstr>Arial</vt:lpstr>
      <vt:lpstr>Cambria</vt:lpstr>
      <vt:lpstr>Cambria Math</vt:lpstr>
      <vt:lpstr>Courier New</vt:lpstr>
      <vt:lpstr>Tahoma</vt:lpstr>
      <vt:lpstr>Wingdings</vt:lpstr>
      <vt:lpstr>Office 主题​​</vt:lpstr>
      <vt:lpstr>PowerPoint 演示文稿</vt:lpstr>
      <vt:lpstr>PowerPoint 演示文稿</vt:lpstr>
      <vt:lpstr>5.1 任务</vt:lpstr>
      <vt:lpstr>任务（续）</vt:lpstr>
      <vt:lpstr>5.2 复习：Transformer编码器结构</vt:lpstr>
      <vt:lpstr>编码块：多头自注意力层+全连接层</vt:lpstr>
      <vt:lpstr>自注意力层</vt:lpstr>
      <vt:lpstr>多头自注意力</vt:lpstr>
      <vt:lpstr>程序---Multi-Head Self-Attention</vt:lpstr>
      <vt:lpstr>多个编码块串联</vt:lpstr>
      <vt:lpstr>程序---4个编码块串联组成编码器</vt:lpstr>
      <vt:lpstr>残差</vt:lpstr>
      <vt:lpstr>归一化</vt:lpstr>
      <vt:lpstr>例子程序</vt:lpstr>
      <vt:lpstr>5.3 TRANSFORMER文本分类程序设计</vt:lpstr>
      <vt:lpstr>程序逻辑框图</vt:lpstr>
      <vt:lpstr>文本中的分词处理（tokenize）</vt:lpstr>
      <vt:lpstr>文本中的词嵌入操作（Word Embedding）</vt:lpstr>
      <vt:lpstr>文本中的独热编码（one-hot）</vt:lpstr>
      <vt:lpstr>4.4 程序文件组织</vt:lpstr>
      <vt:lpstr>DataProcessing.py</vt:lpstr>
      <vt:lpstr>DataProcessing.py(续)</vt:lpstr>
      <vt:lpstr>main.py---P1</vt:lpstr>
      <vt:lpstr>GELU 激活函数</vt:lpstr>
      <vt:lpstr>main.py---P2 （main函数入口）</vt:lpstr>
      <vt:lpstr>main.py---P3 （模型定义和训练）</vt:lpstr>
      <vt:lpstr>main.py---P4 （模型训练-优化器）</vt:lpstr>
      <vt:lpstr>main.py---P5 （模型训练-主体）</vt:lpstr>
      <vt:lpstr>main.py---P6 （模型训练-准确率）</vt:lpstr>
      <vt:lpstr>main.py---P7 （模型测试）</vt:lpstr>
      <vt:lpstr>main.py---P8 （模型测试-准确率）</vt:lpstr>
      <vt:lpstr>Transformers.py---P1</vt:lpstr>
      <vt:lpstr>Transformers.py---P2</vt:lpstr>
      <vt:lpstr>Transformers.py---P3</vt:lpstr>
      <vt:lpstr>Transformers.py---P4</vt:lpstr>
      <vt:lpstr>Transformers.py---P5</vt:lpstr>
      <vt:lpstr>TransformerClassifier.py---P1</vt:lpstr>
      <vt:lpstr>TransformerClassifier.py ---P2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h w</cp:lastModifiedBy>
  <cp:revision>668</cp:revision>
  <dcterms:created xsi:type="dcterms:W3CDTF">2020-08-02T03:23:08Z</dcterms:created>
  <dcterms:modified xsi:type="dcterms:W3CDTF">2025-03-25T03:00:27Z</dcterms:modified>
</cp:coreProperties>
</file>