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57" r:id="rId4"/>
    <p:sldId id="258" r:id="rId5"/>
    <p:sldId id="274" r:id="rId6"/>
    <p:sldId id="266" r:id="rId7"/>
    <p:sldId id="268" r:id="rId8"/>
    <p:sldId id="262" r:id="rId9"/>
    <p:sldId id="261" r:id="rId10"/>
    <p:sldId id="275" r:id="rId11"/>
    <p:sldId id="269" r:id="rId12"/>
    <p:sldId id="259" r:id="rId13"/>
    <p:sldId id="276" r:id="rId14"/>
    <p:sldId id="260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Yulan" initials="G" lastIdx="1" clrIdx="0"/>
  <p:cmAuthor id="2" name="Lin kevin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3167" autoAdjust="0"/>
  </p:normalViewPr>
  <p:slideViewPr>
    <p:cSldViewPr showGuides="1">
      <p:cViewPr varScale="1">
        <p:scale>
          <a:sx n="139" d="100"/>
          <a:sy n="139" d="100"/>
        </p:scale>
        <p:origin x="495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2023/5/7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en-US" altLang="zh-CN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>
                <a:solidFill>
                  <a:srgbClr val="000000"/>
                </a:solidFill>
                <a:latin typeface="Calibri" panose="020F0502020204030204" charset="0"/>
                <a:ea typeface="等线" panose="02010600030101010101" pitchFamily="2" charset="-122"/>
              </a:rPr>
              <a:t>1</a:t>
            </a:fld>
            <a:endParaRPr lang="zh-CN" altLang="en-US" sz="1200">
              <a:solidFill>
                <a:srgbClr val="000000"/>
              </a:solidFill>
              <a:latin typeface="Calibri" panose="020F050202020403020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44902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 dirty="0"/>
              <a:t>交换</a:t>
            </a:r>
            <a:r>
              <a:rPr lang="en-US" altLang="zh-CN" dirty="0"/>
              <a:t>-</a:t>
            </a:r>
            <a:r>
              <a:rPr lang="zh-CN" altLang="en-US" dirty="0"/>
              <a:t>消元</a:t>
            </a:r>
            <a:r>
              <a:rPr lang="en-US" altLang="zh-CN" dirty="0"/>
              <a:t>-</a:t>
            </a:r>
            <a:r>
              <a:rPr lang="zh-CN" altLang="en-US" dirty="0"/>
              <a:t>回代</a:t>
            </a:r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lstStyle/>
          <a:p>
            <a:pPr lvl="0"/>
            <a:r>
              <a:rPr lang="zh-CN" altLang="en-US"/>
              <a:t>本节课所要学习的内容包括三个部分，变量和数组、变量初始化、二维数组和子数组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8"/>
          <p:cNvPicPr>
            <a:picLocks noChangeAspect="1"/>
          </p:cNvPicPr>
          <p:nvPr/>
        </p:nvPicPr>
        <p:blipFill>
          <a:blip r:embed="rId3"/>
          <a:srcRect t="34525" b="16338"/>
          <a:stretch>
            <a:fillRect/>
          </a:stretch>
        </p:blipFill>
        <p:spPr>
          <a:xfrm>
            <a:off x="0" y="0"/>
            <a:ext cx="9150350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" name="标题 1"/>
          <p:cNvSpPr txBox="1"/>
          <p:nvPr/>
        </p:nvSpPr>
        <p:spPr bwMode="auto">
          <a:xfrm>
            <a:off x="0" y="4292600"/>
            <a:ext cx="9144000" cy="17287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fontAlgn="base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24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charset="-122"/>
            </a:endParaRPr>
          </a:p>
          <a:p>
            <a:pPr algn="ctr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b="1" strike="noStrike" noProof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charset="-122"/>
              </a:rPr>
              <a:t>中山大学</a:t>
            </a:r>
            <a:endParaRPr lang="en-US" altLang="zh-CN" sz="24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Arial Unicode MS" charset="-122"/>
            </a:endParaRPr>
          </a:p>
          <a:p>
            <a:pPr algn="ctr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strike="noStrike" noProof="1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 Unicode MS" charset="-122"/>
              </a:rPr>
              <a:t>电子与通信工程学院</a:t>
            </a:r>
            <a:endParaRPr lang="en-US" altLang="zh-CN" sz="2000" b="1" strike="noStrike" noProof="1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99" name="标题 1"/>
          <p:cNvSpPr txBox="1"/>
          <p:nvPr/>
        </p:nvSpPr>
        <p:spPr>
          <a:xfrm>
            <a:off x="0" y="1238250"/>
            <a:ext cx="9150350" cy="1758950"/>
          </a:xfrm>
          <a:prstGeom prst="rect">
            <a:avLst/>
          </a:prstGeom>
          <a:solidFill>
            <a:srgbClr val="005825"/>
          </a:solidFill>
          <a:ln w="9525">
            <a:noFill/>
          </a:ln>
        </p:spPr>
        <p:txBody>
          <a:bodyPr anchor="ctr" anchorCtr="0"/>
          <a:lstStyle/>
          <a:p>
            <a:pPr algn="ctr">
              <a:lnSpc>
                <a:spcPct val="125000"/>
              </a:lnSpc>
            </a:pPr>
            <a:r>
              <a:rPr lang="en-US" altLang="zh-CN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MATLAB </a:t>
            </a:r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计算与仿真</a:t>
            </a:r>
          </a:p>
          <a:p>
            <a:pPr algn="ctr">
              <a:lnSpc>
                <a:spcPct val="125000"/>
              </a:lnSpc>
            </a:pPr>
            <a:r>
              <a:rPr lang="en-US" altLang="zh-CN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&amp;</a:t>
            </a:r>
            <a:r>
              <a:rPr lang="zh-CN" altLang="en-US" sz="4800">
                <a:solidFill>
                  <a:schemeClr val="bg1"/>
                </a:solidFill>
                <a:latin typeface="Calibri" panose="020F0502020204030204" charset="0"/>
                <a:ea typeface="等线" panose="02010600030101010101" pitchFamily="2" charset="-122"/>
              </a:rPr>
              <a:t>数值计算方法</a:t>
            </a:r>
          </a:p>
        </p:txBody>
      </p:sp>
      <p:sp>
        <p:nvSpPr>
          <p:cNvPr id="4100" name="Rectangle 2"/>
          <p:cNvSpPr txBox="1"/>
          <p:nvPr/>
        </p:nvSpPr>
        <p:spPr>
          <a:xfrm>
            <a:off x="776288" y="3451225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微软雅黑" panose="020B0503020204020204" charset="-122"/>
              </a:rPr>
              <a:t>用列主消元法</a:t>
            </a:r>
          </a:p>
          <a:p>
            <a:pPr algn="ctr"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微软雅黑" panose="020B0503020204020204" charset="-122"/>
              </a:rPr>
              <a:t>与三角分解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charset="-122"/>
              </a:rPr>
              <a:t>法分解</a:t>
            </a:r>
            <a:endParaRPr lang="zh-CN" altLang="zh-CN" sz="3200" b="1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微软雅黑" panose="020B0503020204020204" charset="-122"/>
              </a:rPr>
              <a:t>求解线性方程组</a:t>
            </a:r>
          </a:p>
        </p:txBody>
      </p:sp>
    </p:spTree>
  </p:cSld>
  <p:clrMapOvr>
    <a:masterClrMapping/>
  </p:clrMapOvr>
  <p:transition spd="slow" advTm="72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33450"/>
            <a:ext cx="8064500" cy="51593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An example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10</a:t>
            </a:fld>
            <a:endParaRPr lang="en-US" altLang="zh-CN" sz="1400"/>
          </a:p>
        </p:txBody>
      </p:sp>
      <p:pic>
        <p:nvPicPr>
          <p:cNvPr id="12291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三角（杜里特尔）分解解线性方程组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293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643325-FF94-B12C-B78C-A886C0868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844824"/>
            <a:ext cx="6015820" cy="2700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8D5990-CB31-0C0C-3F47-E76DA3426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67" y="4524820"/>
            <a:ext cx="7236296" cy="21266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33450"/>
            <a:ext cx="8064500" cy="51593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An example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11</a:t>
            </a:fld>
            <a:endParaRPr lang="en-US" altLang="zh-CN" sz="1400"/>
          </a:p>
        </p:txBody>
      </p:sp>
      <p:pic>
        <p:nvPicPr>
          <p:cNvPr id="12291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如何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LU</a:t>
            </a:r>
            <a:r>
              <a:rPr lang="zh-CN" altLang="en-US" sz="3200" b="1">
                <a:latin typeface="Arial" panose="020B0604020202020204" pitchFamily="34" charset="0"/>
                <a:ea typeface="黑体" panose="02010609060101010101" pitchFamily="49" charset="-122"/>
              </a:rPr>
              <a:t>分解？</a:t>
            </a:r>
          </a:p>
        </p:txBody>
      </p:sp>
      <p:sp>
        <p:nvSpPr>
          <p:cNvPr id="12293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8C49C7-9CAE-85A5-AA15-6F60726F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65" y="1722080"/>
            <a:ext cx="7171598" cy="47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01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064500" cy="51593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2.方程组 ： 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列主消元法与三角（杜里特尔）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分解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法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求解方程组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12</a:t>
            </a:fld>
            <a:endParaRPr lang="en-US" altLang="zh-CN" sz="1400"/>
          </a:p>
        </p:txBody>
      </p:sp>
      <p:pic>
        <p:nvPicPr>
          <p:cNvPr id="14339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习题</a:t>
            </a:r>
          </a:p>
        </p:txBody>
      </p:sp>
      <p:sp>
        <p:nvSpPr>
          <p:cNvPr id="14341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对象 -2147482622"/>
          <p:cNvGraphicFramePr>
            <a:graphicFrameLocks noChangeAspect="1"/>
          </p:cNvGraphicFramePr>
          <p:nvPr/>
        </p:nvGraphicFramePr>
        <p:xfrm>
          <a:off x="2603500" y="2178050"/>
          <a:ext cx="34385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38300" imgH="685800" progId="Equation.DSMT4">
                  <p:embed/>
                </p:oleObj>
              </mc:Choice>
              <mc:Fallback>
                <p:oleObj r:id="rId4" imgW="1638300" imgH="685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3500" y="2178050"/>
                        <a:ext cx="3438525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842770"/>
            <a:ext cx="8064500" cy="3166745"/>
          </a:xfrm>
        </p:spPr>
        <p:txBody>
          <a:bodyPr/>
          <a:lstStyle/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列主消元法，可以把矩阵转化为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行阶梯形矩阵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。列主消去法可用来为线性方程组求解，求出矩阵的秩，以及求出可逆方阵的逆矩阵。</a:t>
            </a: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算法原理：将矩阵化为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阶梯矩阵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三角矩阵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进行求解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2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列主消元法解线性方程组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3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列主消元法解线性方程组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720" y="2059940"/>
            <a:ext cx="8798560" cy="34467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4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列主消元法解线性方程组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0795" y="1165860"/>
            <a:ext cx="6279515" cy="3195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8090"/>
          <a:stretch>
            <a:fillRect/>
          </a:stretch>
        </p:blipFill>
        <p:spPr>
          <a:xfrm>
            <a:off x="1403985" y="4365625"/>
            <a:ext cx="5843905" cy="2400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/>
              <a:t>5</a:t>
            </a:fld>
            <a:endParaRPr lang="en-US" altLang="zh-CN" sz="1400"/>
          </a:p>
        </p:txBody>
      </p:sp>
      <p:pic>
        <p:nvPicPr>
          <p:cNvPr id="6147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列主消元法解线性方程组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9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3688" y="1556792"/>
            <a:ext cx="5542914" cy="4452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064500" cy="51593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An Example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 求下面方程的解</a:t>
            </a: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构造矩阵                                    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构造三角矩阵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构造阶梯矩阵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altLang="en-US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8195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列主消元法解线性方程组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7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8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3646488"/>
            <a:ext cx="2324100" cy="1058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9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2127250"/>
            <a:ext cx="2568575" cy="946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63" y="5300663"/>
            <a:ext cx="2073275" cy="1127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1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163" y="3646488"/>
            <a:ext cx="2401887" cy="1214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72795" y="1485265"/>
            <a:ext cx="7512685" cy="5194300"/>
          </a:xfrm>
        </p:spPr>
        <p:txBody>
          <a:bodyPr/>
          <a:lstStyle/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算法原理：三角分解法亦称因子分解法，由消元法演变而来的解线性方程组的一类方法。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 设方程组的矩阵形式为Ax=b，三角分解法就是将系数矩阵A分解为一个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下三角矩阵L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和一个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上三角矩阵U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之积：A=LU</a:t>
            </a: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三角（杜里特尔）分解</a:t>
            </a:r>
            <a:r>
              <a:rPr lang="zh-CN" altLang="en-US" sz="3200" b="1" dirty="0">
                <a:latin typeface="Arial" panose="020B0604020202020204" pitchFamily="34" charset="0"/>
                <a:ea typeface="黑体" panose="02010609060101010101" pitchFamily="49" charset="-122"/>
              </a:rPr>
              <a:t>法</a:t>
            </a:r>
            <a:r>
              <a:rPr lang="zh-CN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解线性方程组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20395" y="1628775"/>
            <a:ext cx="7994650" cy="425386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则线性方程组Ax=b变为LUx=b，若令Ux=y，则依次解两个三角形方程组Ly=b和Ux=y，可以得到原方程组的解，即求解Ly=b，得y，再求解Ux=y，得方程组的解x。三角分解法的关键问题在于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系数矩阵A的LU分解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kumimoji="0" lang="zh-CN" altLang="en-US" sz="2400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indent="-4572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AutoNum type="arabicPeriod"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等线 Light" panose="02010600030101010101" pitchFamily="2" charset="-122"/>
              <a:buNone/>
            </a:pPr>
            <a:endParaRPr kumimoji="0" lang="zh-CN" sz="2400" b="1" i="0" u="none" strike="noStrike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三角（杜里特尔）分解解线性方程组</a:t>
            </a:r>
            <a:endParaRPr lang="en-US" altLang="zh-CN" sz="32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2" descr="未命名文件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2700" y="1196752"/>
            <a:ext cx="1951541" cy="54265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>
                <a:latin typeface="Arial" panose="020B0604020202020204" pitchFamily="34" charset="0"/>
              </a:rPr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10244" name="Picture 4" descr="sysu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163" y="98425"/>
            <a:ext cx="781050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2"/>
          <p:cNvSpPr txBox="1"/>
          <p:nvPr/>
        </p:nvSpPr>
        <p:spPr>
          <a:xfrm>
            <a:off x="436563" y="430213"/>
            <a:ext cx="7772400" cy="695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zh-CN" sz="3200" b="1" dirty="0">
                <a:latin typeface="Arial" panose="020B0604020202020204" pitchFamily="34" charset="0"/>
                <a:ea typeface="黑体" panose="02010609060101010101" pitchFamily="49" charset="-122"/>
              </a:rPr>
              <a:t>三角（杜里特尔）分解解线性方程组</a:t>
            </a:r>
            <a:endParaRPr lang="en-US" altLang="zh-CN" sz="32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246" name="Rectangle 7"/>
          <p:cNvSpPr/>
          <p:nvPr/>
        </p:nvSpPr>
        <p:spPr>
          <a:xfrm>
            <a:off x="539750" y="1077913"/>
            <a:ext cx="5938838" cy="46037"/>
          </a:xfrm>
          <a:prstGeom prst="rect">
            <a:avLst/>
          </a:prstGeom>
          <a:gradFill rotWithShape="1">
            <a:gsLst>
              <a:gs pos="0">
                <a:srgbClr val="297359">
                  <a:alpha val="100000"/>
                </a:srgbClr>
              </a:gs>
              <a:gs pos="60001">
                <a:srgbClr val="92D05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05" y="1701165"/>
            <a:ext cx="6581140" cy="369697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BmNTk2MzFjMDg5ZjBhZjgxOGYzZWVjYTAwMTUzODc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581</Words>
  <Application>Microsoft Office PowerPoint</Application>
  <PresentationFormat>全屏显示(4:3)</PresentationFormat>
  <Paragraphs>80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 Light</vt:lpstr>
      <vt:lpstr>微软雅黑</vt:lpstr>
      <vt:lpstr>Arial</vt:lpstr>
      <vt:lpstr>Calibri</vt:lpstr>
      <vt:lpstr>Times New Roman</vt:lpstr>
      <vt:lpstr>默认设计模板</vt:lpstr>
      <vt:lpstr>1_默认设计模板</vt:lpstr>
      <vt:lpstr>2_默认设计模板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Liu</dc:creator>
  <cp:lastModifiedBy>Hu Jun</cp:lastModifiedBy>
  <cp:revision>23</cp:revision>
  <dcterms:created xsi:type="dcterms:W3CDTF">2022-05-07T09:28:00Z</dcterms:created>
  <dcterms:modified xsi:type="dcterms:W3CDTF">2023-05-07T15:30:12Z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CDA0A86A3B504B9C8E9D9A4A4D89BB9B</vt:lpwstr>
  </property>
</Properties>
</file>