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</p:sldMasterIdLst>
  <p:notesMasterIdLst>
    <p:notesMasterId r:id="rId15"/>
  </p:notesMasterIdLst>
  <p:sldIdLst>
    <p:sldId id="257" r:id="rId4"/>
    <p:sldId id="258" r:id="rId5"/>
    <p:sldId id="274" r:id="rId6"/>
    <p:sldId id="266" r:id="rId7"/>
    <p:sldId id="268" r:id="rId8"/>
    <p:sldId id="261" r:id="rId9"/>
    <p:sldId id="275" r:id="rId10"/>
    <p:sldId id="269" r:id="rId11"/>
    <p:sldId id="276" r:id="rId12"/>
    <p:sldId id="277" r:id="rId13"/>
    <p:sldId id="260" r:id="rId14"/>
  </p:sldIdLst>
  <p:sldSz cx="9144000" cy="6858000" type="screen4x3"/>
  <p:notesSz cx="6858000" cy="9144000"/>
  <p:custDataLst>
    <p:tags r:id="rId16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o Yulan" initials="G" lastIdx="1" clrIdx="0"/>
  <p:cmAuthor id="2" name="Lin kevin" initials="L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1" d="100"/>
          <a:sy n="111" d="100"/>
        </p:scale>
        <p:origin x="1012" y="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2023/5/13</a:t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2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lstStyle/>
          <a:p>
            <a:pPr lvl="0">
              <a:spcBef>
                <a:spcPct val="0"/>
              </a:spcBef>
            </a:pPr>
            <a:endParaRPr lang="en-US" altLang="zh-CN"/>
          </a:p>
        </p:txBody>
      </p:sp>
      <p:sp>
        <p:nvSpPr>
          <p:cNvPr id="512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>
                <a:solidFill>
                  <a:srgbClr val="000000"/>
                </a:solidFill>
                <a:latin typeface="Calibri" panose="020F0502020204030204" charset="0"/>
                <a:ea typeface="等线" panose="02010600030101010101" pitchFamily="2" charset="-122"/>
              </a:rPr>
              <a:t>1</a:t>
            </a:fld>
            <a:endParaRPr lang="zh-CN" altLang="en-US" sz="1200">
              <a:solidFill>
                <a:srgbClr val="000000"/>
              </a:solidFill>
              <a:latin typeface="Calibri" panose="020F050202020403020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0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717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/>
              <a:t>2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0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717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/>
              <a:t>3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0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lstStyle/>
          <a:p>
            <a:pPr lvl="0"/>
            <a:endParaRPr lang="zh-CN" altLang="en-US"/>
          </a:p>
        </p:txBody>
      </p:sp>
      <p:sp>
        <p:nvSpPr>
          <p:cNvPr id="717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/>
              <a:t>4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0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lstStyle/>
          <a:p>
            <a:pPr lvl="0"/>
            <a:endParaRPr lang="zh-CN" altLang="en-US"/>
          </a:p>
        </p:txBody>
      </p:sp>
      <p:sp>
        <p:nvSpPr>
          <p:cNvPr id="717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/>
              <a:t>5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6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1126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  <a:t>6</a:t>
            </a:fld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6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1126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  <a:t>7</a:t>
            </a:fld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6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1126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  <a:t>8</a:t>
            </a:fld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362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/>
              <a:t>11</a:t>
            </a:fld>
            <a:endParaRPr lang="en-US" altLang="zh-CN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80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图片 8"/>
          <p:cNvPicPr>
            <a:picLocks noChangeAspect="1"/>
          </p:cNvPicPr>
          <p:nvPr/>
        </p:nvPicPr>
        <p:blipFill>
          <a:blip r:embed="rId3"/>
          <a:srcRect t="34525" b="16338"/>
          <a:stretch>
            <a:fillRect/>
          </a:stretch>
        </p:blipFill>
        <p:spPr>
          <a:xfrm>
            <a:off x="0" y="0"/>
            <a:ext cx="9150350" cy="129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9" name="标题 1"/>
          <p:cNvSpPr txBox="1"/>
          <p:nvPr/>
        </p:nvSpPr>
        <p:spPr bwMode="auto">
          <a:xfrm>
            <a:off x="0" y="4292600"/>
            <a:ext cx="9144000" cy="172878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 fontAlgn="base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zh-CN" sz="2400" b="1" strike="noStrike" noProof="1">
              <a:solidFill>
                <a:schemeClr val="accent6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Arial Unicode MS" panose="020B0604020202020204" charset="-122"/>
            </a:endParaRPr>
          </a:p>
          <a:p>
            <a:pPr algn="ctr" fontAlgn="base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zh-CN" altLang="en-US" sz="2400" b="1" strike="noStrike" noProof="1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中山大学</a:t>
            </a:r>
            <a:endParaRPr lang="en-US" altLang="zh-CN" sz="2400" b="1" strike="noStrike" noProof="1">
              <a:solidFill>
                <a:schemeClr val="accent6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Arial Unicode MS" panose="020B0604020202020204" charset="-122"/>
            </a:endParaRPr>
          </a:p>
          <a:p>
            <a:pPr algn="ctr" fontAlgn="base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zh-CN" altLang="en-US" sz="2000" b="1" strike="noStrike" noProof="1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电子与通信工程学院</a:t>
            </a:r>
            <a:endParaRPr lang="en-US" altLang="zh-CN" sz="2000" b="1" strike="noStrike" noProof="1">
              <a:solidFill>
                <a:schemeClr val="accent6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99" name="标题 1"/>
          <p:cNvSpPr txBox="1"/>
          <p:nvPr/>
        </p:nvSpPr>
        <p:spPr>
          <a:xfrm>
            <a:off x="0" y="1238250"/>
            <a:ext cx="9150350" cy="1758950"/>
          </a:xfrm>
          <a:prstGeom prst="rect">
            <a:avLst/>
          </a:prstGeom>
          <a:solidFill>
            <a:srgbClr val="005825"/>
          </a:solidFill>
          <a:ln w="9525">
            <a:noFill/>
          </a:ln>
        </p:spPr>
        <p:txBody>
          <a:bodyPr anchor="ctr" anchorCtr="0"/>
          <a:lstStyle/>
          <a:p>
            <a:pPr algn="ctr">
              <a:lnSpc>
                <a:spcPct val="125000"/>
              </a:lnSpc>
            </a:pPr>
            <a:r>
              <a:rPr lang="en-US" altLang="zh-CN" sz="4800">
                <a:solidFill>
                  <a:schemeClr val="bg1"/>
                </a:solidFill>
                <a:latin typeface="Calibri" panose="020F0502020204030204" charset="0"/>
                <a:ea typeface="等线" panose="02010600030101010101" pitchFamily="2" charset="-122"/>
              </a:rPr>
              <a:t>MATLAB </a:t>
            </a:r>
            <a:r>
              <a:rPr lang="zh-CN" altLang="en-US" sz="4800">
                <a:solidFill>
                  <a:schemeClr val="bg1"/>
                </a:solidFill>
                <a:latin typeface="Calibri" panose="020F0502020204030204" charset="0"/>
                <a:ea typeface="等线" panose="02010600030101010101" pitchFamily="2" charset="-122"/>
              </a:rPr>
              <a:t>计算与仿真</a:t>
            </a:r>
          </a:p>
          <a:p>
            <a:pPr algn="ctr">
              <a:lnSpc>
                <a:spcPct val="125000"/>
              </a:lnSpc>
            </a:pPr>
            <a:r>
              <a:rPr lang="en-US" altLang="zh-CN" sz="4800">
                <a:solidFill>
                  <a:schemeClr val="bg1"/>
                </a:solidFill>
                <a:latin typeface="Calibri" panose="020F0502020204030204" charset="0"/>
                <a:ea typeface="等线" panose="02010600030101010101" pitchFamily="2" charset="-122"/>
              </a:rPr>
              <a:t>&amp;</a:t>
            </a:r>
            <a:r>
              <a:rPr lang="zh-CN" altLang="en-US" sz="4800">
                <a:solidFill>
                  <a:schemeClr val="bg1"/>
                </a:solidFill>
                <a:latin typeface="Calibri" panose="020F0502020204030204" charset="0"/>
                <a:ea typeface="等线" panose="02010600030101010101" pitchFamily="2" charset="-122"/>
              </a:rPr>
              <a:t>数值计算方法</a:t>
            </a:r>
          </a:p>
        </p:txBody>
      </p:sp>
      <p:sp>
        <p:nvSpPr>
          <p:cNvPr id="4100" name="Rectangle 2"/>
          <p:cNvSpPr txBox="1"/>
          <p:nvPr/>
        </p:nvSpPr>
        <p:spPr>
          <a:xfrm>
            <a:off x="776288" y="3451225"/>
            <a:ext cx="7772400" cy="6953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ctr">
              <a:lnSpc>
                <a:spcPct val="90000"/>
              </a:lnSpc>
            </a:pPr>
            <a:r>
              <a:rPr lang="zh-CN" altLang="en-US" sz="3200" b="1" dirty="0">
                <a:ea typeface="微软雅黑" panose="020B0503020204020204" charset="-122"/>
              </a:rPr>
              <a:t>平方根法与高斯赛德尔迭代法</a:t>
            </a:r>
            <a:endParaRPr lang="en-US" altLang="zh-CN" sz="3200" b="1" dirty="0">
              <a:ea typeface="微软雅黑" panose="020B0503020204020204" charset="-122"/>
            </a:endParaRPr>
          </a:p>
          <a:p>
            <a:pPr algn="ctr">
              <a:lnSpc>
                <a:spcPct val="90000"/>
              </a:lnSpc>
            </a:pPr>
            <a:r>
              <a:rPr lang="zh-CN" altLang="en-US" sz="3200" b="1" dirty="0">
                <a:ea typeface="微软雅黑" panose="020B0503020204020204" charset="-122"/>
              </a:rPr>
              <a:t>求解线性方程组</a:t>
            </a:r>
            <a:endParaRPr lang="zh-CN" altLang="zh-CN" sz="3200" b="1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 advTm="7217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sys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5163" y="98425"/>
            <a:ext cx="781050" cy="781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Rectangle 2"/>
          <p:cNvSpPr txBox="1"/>
          <p:nvPr/>
        </p:nvSpPr>
        <p:spPr>
          <a:xfrm>
            <a:off x="436563" y="430213"/>
            <a:ext cx="7772400" cy="6953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>
              <a:lnSpc>
                <a:spcPct val="90000"/>
              </a:lnSpc>
            </a:pPr>
            <a:r>
              <a:rPr lang="zh-CN" altLang="en-US" sz="3200" b="1" dirty="0">
                <a:latin typeface="Arial" panose="020B0604020202020204" pitchFamily="34" charset="0"/>
                <a:ea typeface="黑体" panose="02010609060101010101" pitchFamily="49" charset="-122"/>
              </a:rPr>
              <a:t>高斯</a:t>
            </a:r>
            <a:r>
              <a:rPr lang="en-US" altLang="zh-CN" sz="3200" b="1" dirty="0">
                <a:latin typeface="Arial" panose="020B0604020202020204" pitchFamily="34" charset="0"/>
                <a:ea typeface="黑体" panose="02010609060101010101" pitchFamily="49" charset="-122"/>
              </a:rPr>
              <a:t>-</a:t>
            </a:r>
            <a:r>
              <a:rPr lang="zh-CN" altLang="en-US" sz="3200" b="1" dirty="0">
                <a:latin typeface="Arial" panose="020B0604020202020204" pitchFamily="34" charset="0"/>
                <a:ea typeface="黑体" panose="02010609060101010101" pitchFamily="49" charset="-122"/>
              </a:rPr>
              <a:t>赛德尔迭代</a:t>
            </a:r>
            <a:endParaRPr lang="en-US" altLang="zh-CN" sz="3200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Rectangle 7"/>
          <p:cNvSpPr/>
          <p:nvPr/>
        </p:nvSpPr>
        <p:spPr>
          <a:xfrm>
            <a:off x="539750" y="1077913"/>
            <a:ext cx="5938838" cy="46037"/>
          </a:xfrm>
          <a:prstGeom prst="rect">
            <a:avLst/>
          </a:prstGeom>
          <a:gradFill rotWithShape="1">
            <a:gsLst>
              <a:gs pos="0">
                <a:srgbClr val="297359">
                  <a:alpha val="100000"/>
                </a:srgbClr>
              </a:gs>
              <a:gs pos="60001">
                <a:srgbClr val="92D050">
                  <a:alpha val="100000"/>
                </a:srgbClr>
              </a:gs>
              <a:gs pos="100000">
                <a:srgbClr val="FFFFFF">
                  <a:alpha val="100000"/>
                </a:srgbClr>
              </a:gs>
            </a:gsLst>
            <a:lin ang="0"/>
            <a:tileRect/>
          </a:gradFill>
          <a:ln w="9525">
            <a:noFill/>
          </a:ln>
        </p:spPr>
        <p:txBody>
          <a:bodyPr wrap="none" anchor="ctr" anchorCtr="0"/>
          <a:lstStyle/>
          <a:p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6563" y="14173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流程图：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268759"/>
            <a:ext cx="4176464" cy="534244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268413"/>
            <a:ext cx="8064500" cy="5159375"/>
          </a:xfrm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等线 Light" panose="02010600030101010101" pitchFamily="2" charset="-122"/>
              <a:buNone/>
            </a:pPr>
            <a:endParaRPr kumimoji="0" lang="en-US" altLang="zh-CN" sz="2400" b="1" i="0" u="none" strike="noStrike" kern="1200" cap="none" spc="0" normalizeH="0" baseline="0" noProof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等线 Light" panose="02010600030101010101" pitchFamily="2" charset="-122"/>
              <a:buNone/>
            </a:pPr>
            <a:endParaRPr kumimoji="0" lang="zh-CN" sz="2400" b="1" i="0" u="none" strike="noStrike" kern="1200" cap="none" spc="0" normalizeH="0" baseline="0" noProof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457200" marR="0" indent="-457200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等线 Light" panose="02010600030101010101" pitchFamily="2" charset="-122"/>
              <a:buAutoNum type="arabicPeriod"/>
            </a:pPr>
            <a:endParaRPr kumimoji="0" lang="zh-CN" sz="2400" b="1" i="0" u="none" strike="noStrike" kern="1200" cap="none" spc="0" normalizeH="0" baseline="0" noProof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等线 Light" panose="02010600030101010101" pitchFamily="2" charset="-122"/>
              <a:buNone/>
            </a:pPr>
            <a:endParaRPr kumimoji="0" lang="zh-CN" sz="2400" b="1" i="0" u="none" strike="noStrike" kern="1200" cap="none" spc="0" normalizeH="0" baseline="0" noProof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/>
              <a:t>11</a:t>
            </a:fld>
            <a:endParaRPr lang="en-US" altLang="zh-CN" sz="1400"/>
          </a:p>
        </p:txBody>
      </p:sp>
      <p:pic>
        <p:nvPicPr>
          <p:cNvPr id="14339" name="Picture 4" descr="sys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5163" y="98425"/>
            <a:ext cx="781050" cy="781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40" name="Rectangle 2"/>
          <p:cNvSpPr txBox="1"/>
          <p:nvPr/>
        </p:nvSpPr>
        <p:spPr>
          <a:xfrm>
            <a:off x="436563" y="430213"/>
            <a:ext cx="7772400" cy="6953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>
              <a:lnSpc>
                <a:spcPct val="90000"/>
              </a:lnSpc>
            </a:pPr>
            <a:r>
              <a:rPr lang="zh-CN" altLang="zh-CN" sz="3200" b="1">
                <a:latin typeface="Arial" panose="020B0604020202020204" pitchFamily="34" charset="0"/>
                <a:ea typeface="黑体" panose="02010609060101010101" pitchFamily="49" charset="-122"/>
              </a:rPr>
              <a:t>习题</a:t>
            </a:r>
          </a:p>
        </p:txBody>
      </p:sp>
      <p:sp>
        <p:nvSpPr>
          <p:cNvPr id="14341" name="Rectangle 7"/>
          <p:cNvSpPr/>
          <p:nvPr/>
        </p:nvSpPr>
        <p:spPr>
          <a:xfrm>
            <a:off x="539750" y="1077913"/>
            <a:ext cx="5938838" cy="46037"/>
          </a:xfrm>
          <a:prstGeom prst="rect">
            <a:avLst/>
          </a:prstGeom>
          <a:gradFill rotWithShape="1">
            <a:gsLst>
              <a:gs pos="0">
                <a:srgbClr val="297359">
                  <a:alpha val="100000"/>
                </a:srgbClr>
              </a:gs>
              <a:gs pos="60001">
                <a:srgbClr val="92D050">
                  <a:alpha val="100000"/>
                </a:srgbClr>
              </a:gs>
              <a:gs pos="100000">
                <a:srgbClr val="FFFFFF">
                  <a:alpha val="100000"/>
                </a:srgbClr>
              </a:gs>
            </a:gsLst>
            <a:lin ang="0"/>
            <a:tileRect/>
          </a:gradFill>
          <a:ln w="9525">
            <a:noFill/>
          </a:ln>
        </p:spPr>
        <p:txBody>
          <a:bodyPr wrap="none" anchor="ctr" anchorCtr="0"/>
          <a:lstStyle/>
          <a:p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023320" y="3649457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5" name="Rectangle 37"/>
          <p:cNvSpPr>
            <a:spLocks noChangeArrowheads="1"/>
          </p:cNvSpPr>
          <p:nvPr/>
        </p:nvSpPr>
        <p:spPr bwMode="auto">
          <a:xfrm>
            <a:off x="733969" y="1277633"/>
            <a:ext cx="148630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方程组 ：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119428"/>
              </p:ext>
            </p:extLst>
          </p:nvPr>
        </p:nvGraphicFramePr>
        <p:xfrm>
          <a:off x="2771800" y="1748613"/>
          <a:ext cx="2448272" cy="976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39900" imgH="685800" progId="Equation.DSMT4">
                  <p:embed/>
                </p:oleObj>
              </mc:Choice>
              <mc:Fallback>
                <p:oleObj name="Equation" r:id="rId4" imgW="1739900" imgH="68580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1748613"/>
                        <a:ext cx="2448272" cy="9766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38"/>
          <p:cNvSpPr>
            <a:spLocks noChangeArrowheads="1"/>
          </p:cNvSpPr>
          <p:nvPr/>
        </p:nvSpPr>
        <p:spPr bwMode="auto">
          <a:xfrm>
            <a:off x="933543" y="2639085"/>
            <a:ext cx="7886929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利用平方根法求解方程组。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要求：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构建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mchol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函数，输出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调用自己构建的函数求解，自己编的函数要具有通用性（改变系数时也能正确求解）。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40"/>
          <p:cNvSpPr>
            <a:spLocks noChangeArrowheads="1"/>
          </p:cNvSpPr>
          <p:nvPr/>
        </p:nvSpPr>
        <p:spPr bwMode="auto">
          <a:xfrm>
            <a:off x="827584" y="3951511"/>
            <a:ext cx="148630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方程组 ：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9945366"/>
              </p:ext>
            </p:extLst>
          </p:nvPr>
        </p:nvGraphicFramePr>
        <p:xfrm>
          <a:off x="2771315" y="4360208"/>
          <a:ext cx="2334220" cy="99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38300" imgH="685800" progId="Equation.DSMT4">
                  <p:embed/>
                </p:oleObj>
              </mc:Choice>
              <mc:Fallback>
                <p:oleObj name="Equation" r:id="rId6" imgW="1638300" imgH="68580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315" y="4360208"/>
                        <a:ext cx="2334220" cy="9906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41"/>
          <p:cNvSpPr>
            <a:spLocks noChangeArrowheads="1"/>
          </p:cNvSpPr>
          <p:nvPr/>
        </p:nvSpPr>
        <p:spPr bwMode="auto">
          <a:xfrm>
            <a:off x="1043608" y="5293460"/>
            <a:ext cx="7725192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利用高斯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赛德尔方法求解方程组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要求：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构建</a:t>
            </a:r>
            <a:r>
              <a:rPr kumimoji="0" lang="en-US" altLang="zh-CN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GaussSeidel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函数，调用自己构建的函数求解，自己编的</a:t>
            </a:r>
            <a:endParaRPr kumimoji="0" lang="en-US" altLang="zh-CN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函数要具有通用性（改变系数时也能正确求解）。</a:t>
            </a:r>
            <a:endParaRPr kumimoji="0" lang="zh-CN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514322" y="1442265"/>
            <a:ext cx="8064500" cy="3937317"/>
          </a:xfrm>
        </p:spPr>
        <p:txBody>
          <a:bodyPr/>
          <a:lstStyle/>
          <a:p>
            <a:pPr marL="457200" indent="-457200" rtl="0">
              <a:lnSpc>
                <a:spcPct val="200000"/>
              </a:lnSpc>
              <a:buFont typeface="等线 Light" panose="02010600030101010101" pitchFamily="2" charset="-122"/>
              <a:buAutoNum type="arabicPeriod"/>
            </a:pPr>
            <a:r>
              <a:rPr lang="zh-CN" altLang="en-US" sz="2400" b="1" noProof="1">
                <a:latin typeface="Times New Roman" panose="02020603050405020304" pitchFamily="18" charset="0"/>
                <a:ea typeface="黑体" panose="02010609060101010101" pitchFamily="49" charset="-122"/>
              </a:rPr>
              <a:t>平方根法适用范围为系数矩阵为</a:t>
            </a:r>
            <a:r>
              <a:rPr lang="zh-CN" altLang="en-US" sz="2400" b="1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正定对称矩阵</a:t>
            </a:r>
            <a:r>
              <a:rPr lang="zh-CN" altLang="en-US" sz="2400" b="1" noProof="1">
                <a:latin typeface="Times New Roman" panose="02020603050405020304" pitchFamily="18" charset="0"/>
                <a:ea typeface="黑体" panose="02010609060101010101" pitchFamily="49" charset="-122"/>
              </a:rPr>
              <a:t>的线性方程组。</a:t>
            </a:r>
          </a:p>
          <a:p>
            <a:pPr marL="457200" marR="0" indent="-457200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等线 Light" panose="02010600030101010101" pitchFamily="2" charset="-122"/>
              <a:buAutoNum type="arabicPeriod"/>
            </a:pPr>
            <a:r>
              <a: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算法原理：利用正定对称矩阵的</a:t>
            </a:r>
            <a:r>
              <a:rPr kumimoji="0" lang="zh-CN" altLang="en-US" sz="2400" b="1" i="0" u="none" strike="noStrike" kern="1200" cap="none" spc="0" normalizeH="0" baseline="0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乔累斯基分解</a:t>
            </a:r>
            <a:r>
              <a: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求解正定对称矩阵。</a:t>
            </a:r>
          </a:p>
          <a:p>
            <a:pPr marL="0" marR="0" indent="0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等线 Light" panose="02010600030101010101" pitchFamily="2" charset="-122"/>
              <a:buNone/>
            </a:pPr>
            <a:endParaRPr kumimoji="0" lang="zh-CN" altLang="en-US" sz="2400" b="1" i="0" u="none" strike="noStrike" kern="1200" cap="none" spc="0" normalizeH="0" baseline="0" noProof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等线 Light" panose="02010600030101010101" pitchFamily="2" charset="-122"/>
              <a:buNone/>
            </a:pPr>
            <a:endParaRPr kumimoji="0" lang="zh-CN" altLang="en-US" sz="2400" b="1" i="0" u="none" strike="noStrike" kern="1200" cap="none" spc="0" normalizeH="0" baseline="0" noProof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等线 Light" panose="02010600030101010101" pitchFamily="2" charset="-122"/>
              <a:buNone/>
            </a:pPr>
            <a:endParaRPr kumimoji="0" lang="zh-CN" sz="2400" b="1" i="0" u="none" strike="noStrike" kern="1200" cap="none" spc="0" normalizeH="0" baseline="0" noProof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457200" marR="0" indent="-457200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等线 Light" panose="02010600030101010101" pitchFamily="2" charset="-122"/>
              <a:buAutoNum type="arabicPeriod"/>
            </a:pPr>
            <a:endParaRPr kumimoji="0" lang="zh-CN" sz="2400" b="1" i="0" u="none" strike="noStrike" kern="1200" cap="none" spc="0" normalizeH="0" baseline="0" noProof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等线 Light" panose="02010600030101010101" pitchFamily="2" charset="-122"/>
              <a:buNone/>
            </a:pPr>
            <a:endParaRPr kumimoji="0" lang="zh-CN" sz="2400" b="1" i="0" u="none" strike="noStrike" kern="1200" cap="none" spc="0" normalizeH="0" baseline="0" noProof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/>
              <a:t>2</a:t>
            </a:fld>
            <a:endParaRPr lang="en-US" altLang="zh-CN" sz="1400"/>
          </a:p>
        </p:txBody>
      </p:sp>
      <p:pic>
        <p:nvPicPr>
          <p:cNvPr id="6147" name="Picture 4" descr="sys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5163" y="98425"/>
            <a:ext cx="781050" cy="781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8" name="Rectangle 2"/>
          <p:cNvSpPr txBox="1"/>
          <p:nvPr/>
        </p:nvSpPr>
        <p:spPr>
          <a:xfrm>
            <a:off x="436563" y="430213"/>
            <a:ext cx="7772400" cy="6953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>
              <a:lnSpc>
                <a:spcPct val="90000"/>
              </a:lnSpc>
            </a:pPr>
            <a:r>
              <a:rPr lang="zh-CN" altLang="en-US" sz="3200" b="1" dirty="0">
                <a:latin typeface="Arial" panose="020B0604020202020204" pitchFamily="34" charset="0"/>
                <a:ea typeface="黑体" panose="02010609060101010101" pitchFamily="49" charset="-122"/>
              </a:rPr>
              <a:t>平方根法</a:t>
            </a:r>
            <a:r>
              <a:rPr lang="zh-CN" altLang="zh-CN" sz="3200" b="1" dirty="0">
                <a:latin typeface="Arial" panose="020B0604020202020204" pitchFamily="34" charset="0"/>
                <a:ea typeface="黑体" panose="02010609060101010101" pitchFamily="49" charset="-122"/>
              </a:rPr>
              <a:t>解线性方程组</a:t>
            </a:r>
            <a:endParaRPr lang="en-US" altLang="zh-CN" sz="3200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149" name="Rectangle 7"/>
          <p:cNvSpPr/>
          <p:nvPr/>
        </p:nvSpPr>
        <p:spPr>
          <a:xfrm>
            <a:off x="539750" y="1077913"/>
            <a:ext cx="5938838" cy="46037"/>
          </a:xfrm>
          <a:prstGeom prst="rect">
            <a:avLst/>
          </a:prstGeom>
          <a:gradFill rotWithShape="1">
            <a:gsLst>
              <a:gs pos="0">
                <a:srgbClr val="297359">
                  <a:alpha val="100000"/>
                </a:srgbClr>
              </a:gs>
              <a:gs pos="60001">
                <a:srgbClr val="92D050">
                  <a:alpha val="100000"/>
                </a:srgbClr>
              </a:gs>
              <a:gs pos="100000">
                <a:srgbClr val="FFFFFF">
                  <a:alpha val="100000"/>
                </a:srgbClr>
              </a:gs>
            </a:gsLst>
            <a:lin ang="0"/>
            <a:tileRect/>
          </a:gradFill>
          <a:ln w="9525">
            <a:noFill/>
          </a:ln>
        </p:spPr>
        <p:txBody>
          <a:bodyPr wrap="none" anchor="ctr" anchorCtr="0"/>
          <a:lstStyle/>
          <a:p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DE1D9E6A-E4BA-FC0A-5B3F-CCF6289BBDEC}"/>
              </a:ext>
            </a:extLst>
          </p:cNvPr>
          <p:cNvCxnSpPr>
            <a:cxnSpLocks/>
          </p:cNvCxnSpPr>
          <p:nvPr/>
        </p:nvCxnSpPr>
        <p:spPr>
          <a:xfrm>
            <a:off x="2483768" y="5379582"/>
            <a:ext cx="6968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5B1F49D5-53E9-BFB4-42C6-66A31E5700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942079"/>
            <a:ext cx="1518523" cy="87500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16170EC-F65D-5482-5816-C8F6766781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07" y="5188480"/>
            <a:ext cx="1346719" cy="34811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B505227-8D71-EF34-6394-3B030D19946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754" y="5121373"/>
            <a:ext cx="1672137" cy="415217"/>
          </a:xfrm>
          <a:prstGeom prst="rect">
            <a:avLst/>
          </a:prstGeom>
        </p:spPr>
      </p:pic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01AA315-E011-04C6-3CD6-3E29E4B51937}"/>
              </a:ext>
            </a:extLst>
          </p:cNvPr>
          <p:cNvCxnSpPr>
            <a:cxnSpLocks/>
          </p:cNvCxnSpPr>
          <p:nvPr/>
        </p:nvCxnSpPr>
        <p:spPr>
          <a:xfrm>
            <a:off x="5364088" y="5379582"/>
            <a:ext cx="6968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/>
              <a:t>3</a:t>
            </a:fld>
            <a:endParaRPr lang="en-US" altLang="zh-CN" sz="1400"/>
          </a:p>
        </p:txBody>
      </p:sp>
      <p:pic>
        <p:nvPicPr>
          <p:cNvPr id="6147" name="Picture 4" descr="sys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5163" y="98425"/>
            <a:ext cx="781050" cy="781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8" name="Rectangle 2"/>
          <p:cNvSpPr txBox="1"/>
          <p:nvPr/>
        </p:nvSpPr>
        <p:spPr>
          <a:xfrm>
            <a:off x="436563" y="430213"/>
            <a:ext cx="7772400" cy="6953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>
              <a:lnSpc>
                <a:spcPct val="90000"/>
              </a:lnSpc>
            </a:pPr>
            <a:r>
              <a:rPr lang="zh-CN" altLang="en-US" sz="3200" b="1" dirty="0">
                <a:ea typeface="黑体" panose="02010609060101010101" pitchFamily="49" charset="-122"/>
              </a:rPr>
              <a:t>平方根法</a:t>
            </a:r>
            <a:r>
              <a:rPr lang="zh-CN" altLang="zh-CN" sz="3200" b="1" dirty="0">
                <a:ea typeface="黑体" panose="02010609060101010101" pitchFamily="49" charset="-122"/>
              </a:rPr>
              <a:t>解线性方程组</a:t>
            </a:r>
            <a:r>
              <a:rPr lang="zh-CN" altLang="en-US" sz="3200" b="1" dirty="0">
                <a:ea typeface="黑体" panose="02010609060101010101" pitchFamily="49" charset="-122"/>
              </a:rPr>
              <a:t>（</a:t>
            </a:r>
            <a:r>
              <a:rPr lang="en-US" altLang="zh-CN" sz="3200" b="1" dirty="0">
                <a:ea typeface="黑体" panose="02010609060101010101" pitchFamily="49" charset="-122"/>
              </a:rPr>
              <a:t>P87</a:t>
            </a:r>
            <a:r>
              <a:rPr lang="zh-CN" altLang="en-US" sz="3200" b="1" dirty="0">
                <a:ea typeface="黑体" panose="02010609060101010101" pitchFamily="49" charset="-122"/>
              </a:rPr>
              <a:t>）</a:t>
            </a:r>
            <a:endParaRPr lang="en-US" altLang="zh-CN" sz="3200" b="1" dirty="0">
              <a:ea typeface="黑体" panose="02010609060101010101" pitchFamily="49" charset="-122"/>
            </a:endParaRPr>
          </a:p>
        </p:txBody>
      </p:sp>
      <p:sp>
        <p:nvSpPr>
          <p:cNvPr id="6149" name="Rectangle 7"/>
          <p:cNvSpPr/>
          <p:nvPr/>
        </p:nvSpPr>
        <p:spPr>
          <a:xfrm>
            <a:off x="539750" y="1077913"/>
            <a:ext cx="5938838" cy="46037"/>
          </a:xfrm>
          <a:prstGeom prst="rect">
            <a:avLst/>
          </a:prstGeom>
          <a:gradFill rotWithShape="1">
            <a:gsLst>
              <a:gs pos="0">
                <a:srgbClr val="297359">
                  <a:alpha val="100000"/>
                </a:srgbClr>
              </a:gs>
              <a:gs pos="60001">
                <a:srgbClr val="92D050">
                  <a:alpha val="100000"/>
                </a:srgbClr>
              </a:gs>
              <a:gs pos="100000">
                <a:srgbClr val="FFFFFF">
                  <a:alpha val="100000"/>
                </a:srgbClr>
              </a:gs>
            </a:gsLst>
            <a:lin ang="0"/>
            <a:tileRect/>
          </a:gradFill>
          <a:ln w="9525">
            <a:noFill/>
          </a:ln>
        </p:spPr>
        <p:txBody>
          <a:bodyPr wrap="none" anchor="ctr" anchorCtr="0"/>
          <a:lstStyle/>
          <a:p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122" name="Picture 2" descr="previe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5397596"/>
            <a:ext cx="3627637" cy="132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5292080" y="6525344"/>
            <a:ext cx="926358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5428426-9AAE-7E57-1928-C9C80D0072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1200758"/>
            <a:ext cx="8064500" cy="3937317"/>
          </a:xfrm>
        </p:spPr>
        <p:txBody>
          <a:bodyPr/>
          <a:lstStyle/>
          <a:p>
            <a:pPr marL="0" indent="0" rtl="0">
              <a:lnSpc>
                <a:spcPct val="200000"/>
              </a:lnSpc>
              <a:buNone/>
            </a:pPr>
            <a:r>
              <a:rPr lang="en-US" altLang="zh-CN" sz="2400" b="1" noProof="1">
                <a:latin typeface="Times New Roman" panose="02020603050405020304" pitchFamily="18" charset="0"/>
                <a:ea typeface="黑体" panose="02010609060101010101" pitchFamily="49" charset="-122"/>
              </a:rPr>
              <a:t>3. </a:t>
            </a:r>
            <a:r>
              <a:rPr lang="zh-CN" altLang="en-US" sz="2400" b="1" noProof="1">
                <a:latin typeface="Times New Roman" panose="02020603050405020304" pitchFamily="18" charset="0"/>
                <a:ea typeface="黑体" panose="02010609060101010101" pitchFamily="49" charset="-122"/>
              </a:rPr>
              <a:t>乔累斯基分解</a:t>
            </a:r>
            <a:r>
              <a:rPr lang="en-US" altLang="zh-CN" sz="2400" b="1" noProof="1">
                <a:latin typeface="Times New Roman" panose="02020603050405020304" pitchFamily="18" charset="0"/>
                <a:ea typeface="黑体" panose="02010609060101010101" pitchFamily="49" charset="-122"/>
              </a:rPr>
              <a:t>: </a:t>
            </a:r>
            <a:r>
              <a:rPr lang="zh-CN" altLang="en-US" sz="2400" b="1" noProof="1">
                <a:latin typeface="Times New Roman" panose="02020603050405020304" pitchFamily="18" charset="0"/>
                <a:ea typeface="黑体" panose="02010609060101010101" pitchFamily="49" charset="-122"/>
              </a:rPr>
              <a:t>对正定对称矩阵 </a:t>
            </a:r>
            <a:r>
              <a:rPr lang="en-US" altLang="zh-CN" sz="2400" b="1" i="1" noProof="1">
                <a:latin typeface="Times New Roman" panose="02020603050405020304" pitchFamily="18" charset="0"/>
                <a:ea typeface="黑体" panose="02010609060101010101" pitchFamily="49" charset="-122"/>
              </a:rPr>
              <a:t>A </a:t>
            </a:r>
            <a:r>
              <a:rPr lang="zh-CN" altLang="en-US" sz="2400" b="1" noProof="1">
                <a:latin typeface="Times New Roman" panose="02020603050405020304" pitchFamily="18" charset="0"/>
                <a:ea typeface="黑体" panose="02010609060101010101" pitchFamily="49" charset="-122"/>
              </a:rPr>
              <a:t>存在唯一的</a:t>
            </a:r>
            <a:r>
              <a:rPr lang="zh-CN" altLang="en-US" sz="2400" b="1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对角元素均为正数的下三角矩阵 </a:t>
            </a:r>
            <a:r>
              <a:rPr lang="en-US" altLang="zh-CN" sz="2400" b="1" i="1" noProof="1">
                <a:latin typeface="Times New Roman" panose="02020603050405020304" pitchFamily="18" charset="0"/>
                <a:ea typeface="黑体" panose="02010609060101010101" pitchFamily="49" charset="-122"/>
              </a:rPr>
              <a:t>L</a:t>
            </a:r>
            <a:r>
              <a:rPr lang="zh-CN" altLang="en-US" sz="2400" b="1" noProof="1">
                <a:latin typeface="Times New Roman" panose="02020603050405020304" pitchFamily="18" charset="0"/>
                <a:ea typeface="黑体" panose="02010609060101010101" pitchFamily="49" charset="-122"/>
              </a:rPr>
              <a:t>，使</a:t>
            </a:r>
            <a:endParaRPr lang="en-US" altLang="zh-CN" sz="2400" b="1" noProof="1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0" rtl="0">
              <a:lnSpc>
                <a:spcPct val="200000"/>
              </a:lnSpc>
              <a:buNone/>
            </a:pPr>
            <a:endParaRPr kumimoji="0" lang="en-US" altLang="zh-CN" sz="2400" b="1" i="0" u="none" strike="noStrike" kern="1200" cap="none" spc="0" normalizeH="0" baseline="0" noProof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indent="0" rtl="0">
              <a:lnSpc>
                <a:spcPct val="200000"/>
              </a:lnSpc>
              <a:buNone/>
            </a:pPr>
            <a:endParaRPr lang="en-US" altLang="zh-CN" sz="2400" b="1" noProof="1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0" rtl="0">
              <a:lnSpc>
                <a:spcPct val="200000"/>
              </a:lnSpc>
              <a:buNone/>
            </a:pPr>
            <a:r>
              <a: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对于 </a:t>
            </a:r>
            <a:r>
              <a:rPr lang="en-US" altLang="zh-CN" sz="2400" b="1" i="1" noProof="1">
                <a:latin typeface="Times New Roman" panose="02020603050405020304" pitchFamily="18" charset="0"/>
                <a:ea typeface="黑体" panose="02010609060101010101" pitchFamily="49" charset="-122"/>
              </a:rPr>
              <a:t>i </a:t>
            </a:r>
            <a:r>
              <a:rPr lang="en-US" altLang="zh-CN" sz="2400" b="1" noProof="1">
                <a:latin typeface="Times New Roman" panose="02020603050405020304" pitchFamily="18" charset="0"/>
                <a:ea typeface="黑体" panose="02010609060101010101" pitchFamily="49" charset="-122"/>
              </a:rPr>
              <a:t>= 1,2,…,</a:t>
            </a:r>
            <a:r>
              <a:rPr lang="en-US" altLang="zh-CN" sz="2400" b="1" i="1" noProof="1">
                <a:latin typeface="Times New Roman" panose="02020603050405020304" pitchFamily="18" charset="0"/>
                <a:ea typeface="黑体" panose="02010609060101010101" pitchFamily="49" charset="-122"/>
              </a:rPr>
              <a:t>n, </a:t>
            </a:r>
            <a:r>
              <a:rPr lang="zh-CN" altLang="en-US" sz="2400" b="1" noProof="1">
                <a:latin typeface="Times New Roman" panose="02020603050405020304" pitchFamily="18" charset="0"/>
                <a:ea typeface="黑体" panose="02010609060101010101" pitchFamily="49" charset="-122"/>
              </a:rPr>
              <a:t>有</a:t>
            </a:r>
            <a:endParaRPr kumimoji="0" lang="zh-CN" altLang="en-US" sz="2400" b="1" u="none" strike="noStrike" kern="1200" cap="none" spc="0" normalizeH="0" baseline="0" noProof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等线 Light" panose="02010600030101010101" pitchFamily="2" charset="-122"/>
              <a:buNone/>
            </a:pPr>
            <a:endParaRPr kumimoji="0" lang="zh-CN" sz="2400" b="1" i="0" u="none" strike="noStrike" kern="1200" cap="none" spc="0" normalizeH="0" baseline="0" noProof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457200" marR="0" indent="-457200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等线 Light" panose="02010600030101010101" pitchFamily="2" charset="-122"/>
              <a:buAutoNum type="arabicPeriod"/>
            </a:pPr>
            <a:endParaRPr kumimoji="0" lang="zh-CN" sz="2400" b="1" i="0" u="none" strike="noStrike" kern="1200" cap="none" spc="0" normalizeH="0" baseline="0" noProof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等线 Light" panose="02010600030101010101" pitchFamily="2" charset="-122"/>
              <a:buNone/>
            </a:pPr>
            <a:endParaRPr kumimoji="0" lang="zh-CN" sz="2400" b="1" i="0" u="none" strike="noStrike" kern="1200" cap="none" spc="0" normalizeH="0" baseline="0" noProof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37E9E50-FA7F-BC5A-3861-3A997E36AF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204864"/>
            <a:ext cx="1382151" cy="34320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DD28861-5DCB-05BB-B6A4-9E97B4D9BC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5940" y="2807594"/>
            <a:ext cx="5652120" cy="14361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C982C39-6D6A-80D1-BD7C-CB9045682B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6195" y="5268654"/>
            <a:ext cx="6912768" cy="138563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/>
              <a:t>4</a:t>
            </a:fld>
            <a:endParaRPr lang="en-US" altLang="zh-CN" sz="1400"/>
          </a:p>
        </p:txBody>
      </p:sp>
      <p:pic>
        <p:nvPicPr>
          <p:cNvPr id="6147" name="Picture 4" descr="sys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5163" y="98425"/>
            <a:ext cx="781050" cy="781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8" name="Rectangle 2"/>
          <p:cNvSpPr txBox="1"/>
          <p:nvPr/>
        </p:nvSpPr>
        <p:spPr>
          <a:xfrm>
            <a:off x="436563" y="430213"/>
            <a:ext cx="7772400" cy="6953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>
              <a:lnSpc>
                <a:spcPct val="90000"/>
              </a:lnSpc>
            </a:pPr>
            <a:r>
              <a:rPr lang="zh-CN" altLang="en-US" sz="3200" b="1" dirty="0">
                <a:ea typeface="黑体" panose="02010609060101010101" pitchFamily="49" charset="-122"/>
              </a:rPr>
              <a:t>平方根法</a:t>
            </a:r>
            <a:r>
              <a:rPr lang="zh-CN" altLang="zh-CN" sz="3200" b="1" dirty="0">
                <a:ea typeface="黑体" panose="02010609060101010101" pitchFamily="49" charset="-122"/>
              </a:rPr>
              <a:t>解线性方程组</a:t>
            </a:r>
            <a:endParaRPr lang="en-US" altLang="zh-CN" sz="3200" b="1" dirty="0">
              <a:ea typeface="黑体" panose="02010609060101010101" pitchFamily="49" charset="-122"/>
            </a:endParaRPr>
          </a:p>
        </p:txBody>
      </p:sp>
      <p:sp>
        <p:nvSpPr>
          <p:cNvPr id="6149" name="Rectangle 7"/>
          <p:cNvSpPr/>
          <p:nvPr/>
        </p:nvSpPr>
        <p:spPr>
          <a:xfrm>
            <a:off x="539750" y="1077913"/>
            <a:ext cx="5938838" cy="46037"/>
          </a:xfrm>
          <a:prstGeom prst="rect">
            <a:avLst/>
          </a:prstGeom>
          <a:gradFill rotWithShape="1">
            <a:gsLst>
              <a:gs pos="0">
                <a:srgbClr val="297359">
                  <a:alpha val="100000"/>
                </a:srgbClr>
              </a:gs>
              <a:gs pos="60001">
                <a:srgbClr val="92D050">
                  <a:alpha val="100000"/>
                </a:srgbClr>
              </a:gs>
              <a:gs pos="100000">
                <a:srgbClr val="FFFFFF">
                  <a:alpha val="100000"/>
                </a:srgbClr>
              </a:gs>
            </a:gsLst>
            <a:lin ang="0"/>
            <a:tileRect/>
          </a:gradFill>
          <a:ln w="9525">
            <a:noFill/>
          </a:ln>
        </p:spPr>
        <p:txBody>
          <a:bodyPr wrap="none" anchor="ctr" anchorCtr="0"/>
          <a:lstStyle/>
          <a:p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AC951C-AF89-EE74-88CF-7705BFC16B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4322" y="1442265"/>
            <a:ext cx="8064500" cy="3937317"/>
          </a:xfrm>
        </p:spPr>
        <p:txBody>
          <a:bodyPr/>
          <a:lstStyle/>
          <a:p>
            <a:pPr marL="457200" indent="-457200" rtl="0">
              <a:lnSpc>
                <a:spcPct val="200000"/>
              </a:lnSpc>
              <a:buAutoNum type="arabicPeriod" startAt="4"/>
            </a:pPr>
            <a:r>
              <a:rPr lang="zh-CN" altLang="en-US" sz="2400" b="1" noProof="1">
                <a:latin typeface="Times New Roman" panose="02020603050405020304" pitchFamily="18" charset="0"/>
                <a:ea typeface="黑体" panose="02010609060101010101" pitchFamily="49" charset="-122"/>
              </a:rPr>
              <a:t>利用对称正定矩阵的乔累斯基分解，求解正定对称矩阵的方程组</a:t>
            </a:r>
            <a:endParaRPr lang="en-US" altLang="zh-CN" sz="2400" b="1" noProof="1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57200" indent="-457200" rtl="0">
              <a:lnSpc>
                <a:spcPct val="200000"/>
              </a:lnSpc>
              <a:buAutoNum type="arabicPeriod" startAt="4"/>
            </a:pPr>
            <a:endParaRPr lang="en-US" altLang="zh-CN" sz="2400" b="1" noProof="1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0" rtl="0">
              <a:lnSpc>
                <a:spcPct val="200000"/>
              </a:lnSpc>
              <a:buNone/>
            </a:pPr>
            <a:r>
              <a:rPr lang="zh-CN" altLang="en-US" sz="2400" b="1" noProof="1">
                <a:latin typeface="Times New Roman" panose="02020603050405020304" pitchFamily="18" charset="0"/>
                <a:ea typeface="黑体" panose="02010609060101010101" pitchFamily="49" charset="-122"/>
              </a:rPr>
              <a:t>     将                     代入                  ，有</a:t>
            </a:r>
            <a:endParaRPr lang="en-US" altLang="zh-CN" sz="2400" b="1" noProof="1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0" rtl="0">
              <a:lnSpc>
                <a:spcPct val="200000"/>
              </a:lnSpc>
              <a:buNone/>
            </a:pPr>
            <a:r>
              <a:rPr lang="en-US" altLang="zh-CN" sz="2400" b="1" noProof="1">
                <a:latin typeface="Times New Roman" panose="02020603050405020304" pitchFamily="18" charset="0"/>
                <a:ea typeface="黑体" panose="02010609060101010101" pitchFamily="49" charset="-122"/>
              </a:rPr>
              <a:t>      </a:t>
            </a:r>
            <a:r>
              <a:rPr lang="zh-CN" altLang="en-US" sz="2400" b="1" noProof="1">
                <a:latin typeface="Times New Roman" panose="02020603050405020304" pitchFamily="18" charset="0"/>
                <a:ea typeface="黑体" panose="02010609060101010101" pitchFamily="49" charset="-122"/>
              </a:rPr>
              <a:t>令                  ，有</a:t>
            </a:r>
            <a:endParaRPr lang="en-US" altLang="zh-CN" sz="2400" b="1" noProof="1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marR="0" indent="0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等线 Light" panose="02010600030101010101" pitchFamily="2" charset="-122"/>
              <a:buNone/>
            </a:pPr>
            <a:endParaRPr kumimoji="0" lang="zh-CN" altLang="en-US" sz="2400" b="1" i="0" u="none" strike="noStrike" kern="1200" cap="none" spc="0" normalizeH="0" baseline="0" noProof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等线 Light" panose="02010600030101010101" pitchFamily="2" charset="-122"/>
              <a:buNone/>
            </a:pPr>
            <a:endParaRPr kumimoji="0" lang="zh-CN" sz="2400" b="1" i="0" u="none" strike="noStrike" kern="1200" cap="none" spc="0" normalizeH="0" baseline="0" noProof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457200" marR="0" indent="-457200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等线 Light" panose="02010600030101010101" pitchFamily="2" charset="-122"/>
              <a:buAutoNum type="arabicPeriod"/>
            </a:pPr>
            <a:endParaRPr kumimoji="0" lang="zh-CN" sz="2400" b="1" i="0" u="none" strike="noStrike" kern="1200" cap="none" spc="0" normalizeH="0" baseline="0" noProof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等线 Light" panose="02010600030101010101" pitchFamily="2" charset="-122"/>
              <a:buNone/>
            </a:pPr>
            <a:endParaRPr kumimoji="0" lang="zh-CN" sz="2400" b="1" i="0" u="none" strike="noStrike" kern="1200" cap="none" spc="0" normalizeH="0" baseline="0" noProof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B45A39-8BA7-6337-EA35-32C14B5387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169" y="2852936"/>
            <a:ext cx="1346719" cy="34811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FE63653-54D3-2473-E682-0FB6A6620E2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4077072"/>
            <a:ext cx="1346720" cy="33441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57EBBB6-0415-1AF4-B39A-FEE2E4EDD99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694" y="4065466"/>
            <a:ext cx="1216194" cy="31437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DB334F6-EC1B-34DA-3DDC-A29F70CBF7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733" y="4055445"/>
            <a:ext cx="1423709" cy="33441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AF37A72-1F6F-00FF-5BD3-DD5A6D10656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438" y="4869160"/>
            <a:ext cx="1227139" cy="39626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571D7B1-FF19-30F7-F1F3-F27438B1A04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501" y="5374289"/>
            <a:ext cx="1518523" cy="87500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/>
              <a:t>5</a:t>
            </a:fld>
            <a:endParaRPr lang="en-US" altLang="zh-CN" sz="1400"/>
          </a:p>
        </p:txBody>
      </p:sp>
      <p:pic>
        <p:nvPicPr>
          <p:cNvPr id="6147" name="Picture 4" descr="sys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5163" y="98425"/>
            <a:ext cx="781050" cy="781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8" name="Rectangle 2"/>
          <p:cNvSpPr txBox="1"/>
          <p:nvPr/>
        </p:nvSpPr>
        <p:spPr>
          <a:xfrm>
            <a:off x="436563" y="430213"/>
            <a:ext cx="7772400" cy="6953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>
              <a:lnSpc>
                <a:spcPct val="90000"/>
              </a:lnSpc>
            </a:pPr>
            <a:r>
              <a:rPr lang="zh-CN" altLang="en-US" sz="3200" b="1" dirty="0">
                <a:ea typeface="黑体" panose="02010609060101010101" pitchFamily="49" charset="-122"/>
              </a:rPr>
              <a:t>平方根法</a:t>
            </a:r>
            <a:r>
              <a:rPr lang="zh-CN" altLang="zh-CN" sz="3200" b="1" dirty="0">
                <a:ea typeface="黑体" panose="02010609060101010101" pitchFamily="49" charset="-122"/>
              </a:rPr>
              <a:t>解线性方程组</a:t>
            </a:r>
            <a:endParaRPr lang="en-US" altLang="zh-CN" sz="3200" b="1" dirty="0">
              <a:ea typeface="黑体" panose="02010609060101010101" pitchFamily="49" charset="-122"/>
            </a:endParaRPr>
          </a:p>
        </p:txBody>
      </p:sp>
      <p:sp>
        <p:nvSpPr>
          <p:cNvPr id="6149" name="Rectangle 7"/>
          <p:cNvSpPr/>
          <p:nvPr/>
        </p:nvSpPr>
        <p:spPr>
          <a:xfrm>
            <a:off x="539750" y="1077913"/>
            <a:ext cx="5938838" cy="46037"/>
          </a:xfrm>
          <a:prstGeom prst="rect">
            <a:avLst/>
          </a:prstGeom>
          <a:gradFill rotWithShape="1">
            <a:gsLst>
              <a:gs pos="0">
                <a:srgbClr val="297359">
                  <a:alpha val="100000"/>
                </a:srgbClr>
              </a:gs>
              <a:gs pos="60001">
                <a:srgbClr val="92D050">
                  <a:alpha val="100000"/>
                </a:srgbClr>
              </a:gs>
              <a:gs pos="100000">
                <a:srgbClr val="FFFFFF">
                  <a:alpha val="100000"/>
                </a:srgbClr>
              </a:gs>
            </a:gsLst>
            <a:lin ang="0"/>
            <a:tileRect/>
          </a:gradFill>
          <a:ln w="9525">
            <a:noFill/>
          </a:ln>
        </p:spPr>
        <p:txBody>
          <a:bodyPr wrap="none" anchor="ctr" anchorCtr="0"/>
          <a:lstStyle/>
          <a:p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098" name="Picture 2" descr="查看源图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287" y="1123950"/>
            <a:ext cx="3974951" cy="5138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2990614" y="4509120"/>
            <a:ext cx="2664296" cy="4320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5816961" y="4306379"/>
                <a:ext cx="2392001" cy="6347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⇐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961" y="4306379"/>
                <a:ext cx="2392001" cy="63478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515699" y="965200"/>
            <a:ext cx="7512685" cy="5194300"/>
          </a:xfrm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400" b="1" noProof="1">
                <a:latin typeface="Times New Roman" panose="02020603050405020304" pitchFamily="18" charset="0"/>
                <a:ea typeface="黑体" panose="02010609060101010101" pitchFamily="49" charset="-122"/>
              </a:rPr>
              <a:t>1.</a:t>
            </a:r>
            <a:r>
              <a: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迭代原理：设线性方程组</a:t>
            </a:r>
            <a:endParaRPr kumimoji="0" lang="en-US" altLang="zh-CN" sz="2400" b="1" i="0" u="none" strike="noStrike" kern="1200" cap="none" spc="0" normalizeH="0" baseline="0" noProof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endParaRPr kumimoji="0" lang="zh-CN" sz="2400" b="1" i="0" u="none" strike="noStrike" kern="1200" cap="none" spc="0" normalizeH="0" baseline="0" noProof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等线 Light" panose="02010600030101010101" pitchFamily="2" charset="-122"/>
              <a:buNone/>
            </a:pPr>
            <a:endParaRPr kumimoji="0" lang="zh-CN" sz="2400" b="1" i="0" u="none" strike="noStrike" kern="1200" cap="none" spc="0" normalizeH="0" baseline="0" noProof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24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>
                <a:latin typeface="Arial" panose="020B0604020202020204" pitchFamily="34" charset="0"/>
              </a:rPr>
              <a:t>6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pic>
        <p:nvPicPr>
          <p:cNvPr id="10244" name="Picture 4" descr="sys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5163" y="98425"/>
            <a:ext cx="781050" cy="781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5" name="Rectangle 2"/>
          <p:cNvSpPr txBox="1"/>
          <p:nvPr/>
        </p:nvSpPr>
        <p:spPr>
          <a:xfrm>
            <a:off x="436563" y="430213"/>
            <a:ext cx="7772400" cy="6953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>
              <a:lnSpc>
                <a:spcPct val="90000"/>
              </a:lnSpc>
            </a:pPr>
            <a:r>
              <a:rPr lang="zh-CN" altLang="en-US" sz="3200" b="1" dirty="0">
                <a:ea typeface="黑体" panose="02010609060101010101" pitchFamily="49" charset="-122"/>
              </a:rPr>
              <a:t>高斯</a:t>
            </a:r>
            <a:r>
              <a:rPr lang="en-US" altLang="zh-CN" sz="3200" b="1" dirty="0">
                <a:ea typeface="黑体" panose="02010609060101010101" pitchFamily="49" charset="-122"/>
              </a:rPr>
              <a:t>-</a:t>
            </a:r>
            <a:r>
              <a:rPr lang="zh-CN" altLang="en-US" sz="3200" b="1" dirty="0">
                <a:ea typeface="黑体" panose="02010609060101010101" pitchFamily="49" charset="-122"/>
              </a:rPr>
              <a:t>赛德尔迭代</a:t>
            </a:r>
            <a:endParaRPr lang="en-US" altLang="zh-CN" sz="3200" b="1" dirty="0">
              <a:ea typeface="黑体" panose="02010609060101010101" pitchFamily="49" charset="-122"/>
            </a:endParaRPr>
          </a:p>
        </p:txBody>
      </p:sp>
      <p:sp>
        <p:nvSpPr>
          <p:cNvPr id="10246" name="Rectangle 7"/>
          <p:cNvSpPr/>
          <p:nvPr/>
        </p:nvSpPr>
        <p:spPr>
          <a:xfrm>
            <a:off x="539750" y="1077913"/>
            <a:ext cx="5938838" cy="46037"/>
          </a:xfrm>
          <a:prstGeom prst="rect">
            <a:avLst/>
          </a:prstGeom>
          <a:gradFill rotWithShape="1">
            <a:gsLst>
              <a:gs pos="0">
                <a:srgbClr val="297359">
                  <a:alpha val="100000"/>
                </a:srgbClr>
              </a:gs>
              <a:gs pos="60001">
                <a:srgbClr val="92D050">
                  <a:alpha val="100000"/>
                </a:srgbClr>
              </a:gs>
              <a:gs pos="100000">
                <a:srgbClr val="FFFFFF">
                  <a:alpha val="100000"/>
                </a:srgbClr>
              </a:gs>
            </a:gsLst>
            <a:lin ang="0"/>
            <a:tileRect/>
          </a:gradFill>
          <a:ln w="9525">
            <a:noFill/>
          </a:ln>
        </p:spPr>
        <p:txBody>
          <a:bodyPr wrap="none" anchor="ctr" anchorCtr="0"/>
          <a:lstStyle/>
          <a:p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1658937"/>
            <a:ext cx="6667500" cy="42862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620395" y="1628775"/>
            <a:ext cx="7994650" cy="4253865"/>
          </a:xfrm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等线 Light" panose="02010600030101010101" pitchFamily="2" charset="-122"/>
              <a:buNone/>
            </a:pPr>
            <a:endParaRPr kumimoji="0" lang="zh-CN" sz="2400" b="1" i="0" u="none" strike="noStrike" kern="1200" cap="none" spc="0" normalizeH="0" baseline="0" noProof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457200" marR="0" indent="-457200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等线 Light" panose="02010600030101010101" pitchFamily="2" charset="-122"/>
              <a:buAutoNum type="arabicPeriod"/>
            </a:pPr>
            <a:endParaRPr kumimoji="0" lang="zh-CN" sz="2400" b="1" i="0" u="none" strike="noStrike" kern="1200" cap="none" spc="0" normalizeH="0" baseline="0" noProof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等线 Light" panose="02010600030101010101" pitchFamily="2" charset="-122"/>
              <a:buNone/>
            </a:pPr>
            <a:endParaRPr kumimoji="0" lang="zh-CN" sz="2400" b="1" i="0" u="none" strike="noStrike" kern="1200" cap="none" spc="0" normalizeH="0" baseline="0" noProof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24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>
                <a:latin typeface="Arial" panose="020B0604020202020204" pitchFamily="34" charset="0"/>
              </a:rPr>
              <a:t>7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pic>
        <p:nvPicPr>
          <p:cNvPr id="10244" name="Picture 4" descr="sys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5163" y="98425"/>
            <a:ext cx="781050" cy="781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5" name="Rectangle 2"/>
          <p:cNvSpPr txBox="1"/>
          <p:nvPr/>
        </p:nvSpPr>
        <p:spPr>
          <a:xfrm>
            <a:off x="436563" y="430213"/>
            <a:ext cx="7772400" cy="6953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>
              <a:lnSpc>
                <a:spcPct val="90000"/>
              </a:lnSpc>
            </a:pPr>
            <a:r>
              <a:rPr lang="zh-CN" altLang="en-US" sz="3200" b="1" dirty="0">
                <a:ea typeface="黑体" panose="02010609060101010101" pitchFamily="49" charset="-122"/>
              </a:rPr>
              <a:t>高斯</a:t>
            </a:r>
            <a:r>
              <a:rPr lang="en-US" altLang="zh-CN" sz="3200" b="1" dirty="0">
                <a:ea typeface="黑体" panose="02010609060101010101" pitchFamily="49" charset="-122"/>
              </a:rPr>
              <a:t>-</a:t>
            </a:r>
            <a:r>
              <a:rPr lang="zh-CN" altLang="en-US" sz="3200" b="1" dirty="0">
                <a:ea typeface="黑体" panose="02010609060101010101" pitchFamily="49" charset="-122"/>
              </a:rPr>
              <a:t>赛德尔迭代</a:t>
            </a:r>
            <a:endParaRPr lang="en-US" altLang="zh-CN" sz="3200" b="1" dirty="0">
              <a:ea typeface="黑体" panose="02010609060101010101" pitchFamily="49" charset="-122"/>
            </a:endParaRPr>
          </a:p>
        </p:txBody>
      </p:sp>
      <p:sp>
        <p:nvSpPr>
          <p:cNvPr id="10246" name="Rectangle 7"/>
          <p:cNvSpPr/>
          <p:nvPr/>
        </p:nvSpPr>
        <p:spPr>
          <a:xfrm>
            <a:off x="539750" y="1077913"/>
            <a:ext cx="5938838" cy="46037"/>
          </a:xfrm>
          <a:prstGeom prst="rect">
            <a:avLst/>
          </a:prstGeom>
          <a:gradFill rotWithShape="1">
            <a:gsLst>
              <a:gs pos="0">
                <a:srgbClr val="297359">
                  <a:alpha val="100000"/>
                </a:srgbClr>
              </a:gs>
              <a:gs pos="60001">
                <a:srgbClr val="92D050">
                  <a:alpha val="100000"/>
                </a:srgbClr>
              </a:gs>
              <a:gs pos="100000">
                <a:srgbClr val="FFFFFF">
                  <a:alpha val="100000"/>
                </a:srgbClr>
              </a:gs>
            </a:gsLst>
            <a:lin ang="0"/>
            <a:tileRect/>
          </a:gradFill>
          <a:ln w="9525">
            <a:noFill/>
          </a:ln>
        </p:spPr>
        <p:txBody>
          <a:bodyPr wrap="none" anchor="ctr" anchorCtr="0"/>
          <a:lstStyle/>
          <a:p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021" y="1436369"/>
            <a:ext cx="7617115" cy="434371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>
                <a:latin typeface="Arial" panose="020B0604020202020204" pitchFamily="34" charset="0"/>
              </a:rPr>
              <a:t>8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pic>
        <p:nvPicPr>
          <p:cNvPr id="10244" name="Picture 4" descr="sys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5163" y="98425"/>
            <a:ext cx="781050" cy="781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5" name="Rectangle 2"/>
          <p:cNvSpPr txBox="1"/>
          <p:nvPr/>
        </p:nvSpPr>
        <p:spPr>
          <a:xfrm>
            <a:off x="436563" y="430213"/>
            <a:ext cx="7772400" cy="6953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>
              <a:lnSpc>
                <a:spcPct val="90000"/>
              </a:lnSpc>
            </a:pPr>
            <a:r>
              <a:rPr lang="zh-CN" altLang="en-US" sz="3200" b="1" dirty="0">
                <a:ea typeface="黑体" panose="02010609060101010101" pitchFamily="49" charset="-122"/>
              </a:rPr>
              <a:t>高斯</a:t>
            </a:r>
            <a:r>
              <a:rPr lang="en-US" altLang="zh-CN" sz="3200" b="1" dirty="0">
                <a:ea typeface="黑体" panose="02010609060101010101" pitchFamily="49" charset="-122"/>
              </a:rPr>
              <a:t>-</a:t>
            </a:r>
            <a:r>
              <a:rPr lang="zh-CN" altLang="en-US" sz="3200" b="1" dirty="0">
                <a:ea typeface="黑体" panose="02010609060101010101" pitchFamily="49" charset="-122"/>
              </a:rPr>
              <a:t>赛德尔迭代</a:t>
            </a:r>
            <a:endParaRPr lang="en-US" altLang="zh-CN" sz="3200" b="1" dirty="0">
              <a:ea typeface="黑体" panose="02010609060101010101" pitchFamily="49" charset="-122"/>
            </a:endParaRPr>
          </a:p>
        </p:txBody>
      </p:sp>
      <p:sp>
        <p:nvSpPr>
          <p:cNvPr id="10246" name="Rectangle 7"/>
          <p:cNvSpPr/>
          <p:nvPr/>
        </p:nvSpPr>
        <p:spPr>
          <a:xfrm>
            <a:off x="539750" y="1077913"/>
            <a:ext cx="5938838" cy="46037"/>
          </a:xfrm>
          <a:prstGeom prst="rect">
            <a:avLst/>
          </a:prstGeom>
          <a:gradFill rotWithShape="1">
            <a:gsLst>
              <a:gs pos="0">
                <a:srgbClr val="297359">
                  <a:alpha val="100000"/>
                </a:srgbClr>
              </a:gs>
              <a:gs pos="60001">
                <a:srgbClr val="92D050">
                  <a:alpha val="100000"/>
                </a:srgbClr>
              </a:gs>
              <a:gs pos="100000">
                <a:srgbClr val="FFFFFF">
                  <a:alpha val="100000"/>
                </a:srgbClr>
              </a:gs>
            </a:gsLst>
            <a:lin ang="0"/>
            <a:tileRect/>
          </a:gradFill>
          <a:ln w="9525">
            <a:noFill/>
          </a:ln>
        </p:spPr>
        <p:txBody>
          <a:bodyPr wrap="none" anchor="ctr" anchorCtr="0"/>
          <a:lstStyle/>
          <a:p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1412776"/>
            <a:ext cx="7201966" cy="460851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sys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5163" y="98425"/>
            <a:ext cx="781050" cy="781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Rectangle 2"/>
          <p:cNvSpPr txBox="1"/>
          <p:nvPr/>
        </p:nvSpPr>
        <p:spPr>
          <a:xfrm>
            <a:off x="436563" y="430213"/>
            <a:ext cx="7772400" cy="6953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>
              <a:lnSpc>
                <a:spcPct val="90000"/>
              </a:lnSpc>
            </a:pPr>
            <a:r>
              <a:rPr lang="zh-CN" altLang="en-US" sz="3200" b="1" dirty="0">
                <a:latin typeface="Arial" panose="020B0604020202020204" pitchFamily="34" charset="0"/>
                <a:ea typeface="黑体" panose="02010609060101010101" pitchFamily="49" charset="-122"/>
              </a:rPr>
              <a:t>高斯</a:t>
            </a:r>
            <a:r>
              <a:rPr lang="en-US" altLang="zh-CN" sz="3200" b="1" dirty="0">
                <a:latin typeface="Arial" panose="020B0604020202020204" pitchFamily="34" charset="0"/>
                <a:ea typeface="黑体" panose="02010609060101010101" pitchFamily="49" charset="-122"/>
              </a:rPr>
              <a:t>-</a:t>
            </a:r>
            <a:r>
              <a:rPr lang="zh-CN" altLang="en-US" sz="3200" b="1" dirty="0">
                <a:latin typeface="Arial" panose="020B0604020202020204" pitchFamily="34" charset="0"/>
                <a:ea typeface="黑体" panose="02010609060101010101" pitchFamily="49" charset="-122"/>
              </a:rPr>
              <a:t>赛德尔迭代</a:t>
            </a:r>
            <a:r>
              <a:rPr lang="en-US" altLang="zh-CN" sz="3200" b="1" dirty="0">
                <a:latin typeface="Arial" panose="020B0604020202020204" pitchFamily="34" charset="0"/>
                <a:ea typeface="黑体" panose="02010609060101010101" pitchFamily="49" charset="-122"/>
              </a:rPr>
              <a:t>(P105)</a:t>
            </a:r>
          </a:p>
        </p:txBody>
      </p:sp>
      <p:sp>
        <p:nvSpPr>
          <p:cNvPr id="9" name="Rectangle 7"/>
          <p:cNvSpPr/>
          <p:nvPr/>
        </p:nvSpPr>
        <p:spPr>
          <a:xfrm>
            <a:off x="539750" y="1077913"/>
            <a:ext cx="5938838" cy="46037"/>
          </a:xfrm>
          <a:prstGeom prst="rect">
            <a:avLst/>
          </a:prstGeom>
          <a:gradFill rotWithShape="1">
            <a:gsLst>
              <a:gs pos="0">
                <a:srgbClr val="297359">
                  <a:alpha val="100000"/>
                </a:srgbClr>
              </a:gs>
              <a:gs pos="60001">
                <a:srgbClr val="92D050">
                  <a:alpha val="100000"/>
                </a:srgbClr>
              </a:gs>
              <a:gs pos="100000">
                <a:srgbClr val="FFFFFF">
                  <a:alpha val="100000"/>
                </a:srgbClr>
              </a:gs>
            </a:gsLst>
            <a:lin ang="0"/>
            <a:tileRect/>
          </a:gradFill>
          <a:ln w="9525">
            <a:noFill/>
          </a:ln>
        </p:spPr>
        <p:txBody>
          <a:bodyPr wrap="none" anchor="ctr" anchorCtr="0"/>
          <a:lstStyle/>
          <a:p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6563" y="1417355"/>
            <a:ext cx="855875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高斯</a:t>
            </a:r>
            <a:r>
              <a:rPr lang="en-US" altLang="zh-CN" sz="2400" b="1" dirty="0"/>
              <a:t>-</a:t>
            </a:r>
            <a:r>
              <a:rPr lang="zh-CN" altLang="en-US" sz="2400" b="1" dirty="0"/>
              <a:t>赛德尔是一种常用的迭代方法，迭代公式如下：</a:t>
            </a:r>
            <a:endParaRPr lang="en-US" altLang="zh-CN" sz="2400" b="1" dirty="0"/>
          </a:p>
          <a:p>
            <a:endParaRPr lang="en-US" altLang="zh-CN" sz="2400" b="1" dirty="0"/>
          </a:p>
          <a:p>
            <a:endParaRPr lang="en-US" altLang="zh-CN" sz="2400" b="1" dirty="0"/>
          </a:p>
          <a:p>
            <a:endParaRPr lang="en-US" altLang="zh-CN" sz="2400" b="1" dirty="0"/>
          </a:p>
          <a:p>
            <a:endParaRPr lang="en-US" altLang="zh-CN" sz="2400" b="1" dirty="0"/>
          </a:p>
          <a:p>
            <a:endParaRPr lang="en-US" altLang="zh-CN" sz="2400" b="1" dirty="0"/>
          </a:p>
          <a:p>
            <a:endParaRPr lang="en-US" altLang="zh-CN" sz="2400" b="1" dirty="0"/>
          </a:p>
          <a:p>
            <a:r>
              <a:rPr lang="zh-CN" altLang="en-US" sz="2400" b="1" dirty="0"/>
              <a:t>高斯</a:t>
            </a:r>
            <a:r>
              <a:rPr lang="en-US" altLang="zh-CN" sz="2400" b="1" dirty="0"/>
              <a:t>-</a:t>
            </a:r>
            <a:r>
              <a:rPr lang="zh-CN" altLang="en-US" sz="2400" b="1" dirty="0"/>
              <a:t>赛德尔公式的特点是一旦求出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zh-CN" altLang="en-US" sz="2400" b="1" dirty="0"/>
              <a:t>的某一个新值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(k+1)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后，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将用新值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(k+1)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代替老值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进行这一步剩下的计算。这时可将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公式写成下列动态形式：</a:t>
            </a:r>
            <a:endParaRPr lang="zh-CN" altLang="en-US" sz="2400" b="1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338" y="1816612"/>
            <a:ext cx="7286625" cy="22098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E8991C3-DC5E-8F2B-5BFC-7B24981AF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794" y="5214860"/>
            <a:ext cx="7002289" cy="1212927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DBmNTk2MzFjMDg5ZjBhZjgxOGYzZWVjYTAwMTUzODcifQ==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335</Words>
  <Application>Microsoft Office PowerPoint</Application>
  <PresentationFormat>全屏显示(4:3)</PresentationFormat>
  <Paragraphs>75</Paragraphs>
  <Slides>11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等线</vt:lpstr>
      <vt:lpstr>等线 Light</vt:lpstr>
      <vt:lpstr>微软雅黑</vt:lpstr>
      <vt:lpstr>Arial</vt:lpstr>
      <vt:lpstr>Calibri</vt:lpstr>
      <vt:lpstr>Cambria Math</vt:lpstr>
      <vt:lpstr>Times New Roman</vt:lpstr>
      <vt:lpstr>默认设计模板</vt:lpstr>
      <vt:lpstr>1_默认设计模板</vt:lpstr>
      <vt:lpstr>2_默认设计模板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 Liu</dc:creator>
  <cp:lastModifiedBy>Qing Gao</cp:lastModifiedBy>
  <cp:revision>42</cp:revision>
  <dcterms:created xsi:type="dcterms:W3CDTF">2022-05-07T09:28:00Z</dcterms:created>
  <dcterms:modified xsi:type="dcterms:W3CDTF">2023-05-13T13:53:14Z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  <property fmtid="{D5CDD505-2E9C-101B-9397-08002B2CF9AE}" pid="3" name="ICV">
    <vt:lpwstr>CDA0A86A3B504B9C8E9D9A4A4D89BB9B</vt:lpwstr>
  </property>
</Properties>
</file>