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312" r:id="rId3"/>
    <p:sldId id="259" r:id="rId4"/>
    <p:sldId id="261" r:id="rId5"/>
    <p:sldId id="313" r:id="rId6"/>
    <p:sldId id="356" r:id="rId7"/>
    <p:sldId id="331" r:id="rId8"/>
    <p:sldId id="307" r:id="rId9"/>
    <p:sldId id="315" r:id="rId10"/>
    <p:sldId id="333" r:id="rId11"/>
    <p:sldId id="330" r:id="rId12"/>
    <p:sldId id="334" r:id="rId13"/>
    <p:sldId id="335" r:id="rId14"/>
    <p:sldId id="336" r:id="rId15"/>
    <p:sldId id="337" r:id="rId16"/>
    <p:sldId id="338" r:id="rId17"/>
    <p:sldId id="332" r:id="rId18"/>
    <p:sldId id="339" r:id="rId19"/>
    <p:sldId id="351" r:id="rId20"/>
    <p:sldId id="352" r:id="rId21"/>
    <p:sldId id="294" r:id="rId22"/>
    <p:sldId id="314" r:id="rId23"/>
    <p:sldId id="316" r:id="rId24"/>
    <p:sldId id="353" r:id="rId25"/>
    <p:sldId id="354" r:id="rId26"/>
    <p:sldId id="355" r:id="rId27"/>
    <p:sldId id="340" r:id="rId28"/>
    <p:sldId id="341" r:id="rId29"/>
    <p:sldId id="342" r:id="rId30"/>
    <p:sldId id="343" r:id="rId31"/>
    <p:sldId id="344" r:id="rId32"/>
    <p:sldId id="345" r:id="rId33"/>
    <p:sldId id="346" r:id="rId34"/>
    <p:sldId id="347" r:id="rId35"/>
    <p:sldId id="349" r:id="rId36"/>
    <p:sldId id="348" r:id="rId37"/>
    <p:sldId id="350" r:id="rId38"/>
    <p:sldId id="272" r:id="rId39"/>
    <p:sldId id="280" r:id="rId40"/>
    <p:sldId id="26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FF"/>
    <a:srgbClr val="F0F7EC"/>
    <a:srgbClr val="E5EFE5"/>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85EC-FC31-4C02-A6B7-CB928C67246C}" type="datetimeFigureOut">
              <a:rPr lang="zh-CN" altLang="en-US" smtClean="0"/>
              <a:t>2024/03/29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CE1D-8704-4C63-9775-0632F4087D4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03CE1D-8704-4C63-9775-0632F4087D49}"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2024/03/29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2024/03/29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4" Type="http://schemas.openxmlformats.org/officeDocument/2006/relationships/image" Target="../media/image88.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103.png"/></Relationships>
</file>

<file path=ppt/slides/_rels/slide3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atin typeface="仿宋" panose="02010609060101010101" pitchFamily="49" charset="-122"/>
                <a:ea typeface="仿宋" panose="02010609060101010101" pitchFamily="49" charset="-122"/>
              </a:rPr>
              <a:t>第二讲</a:t>
            </a:r>
            <a:r>
              <a:rPr lang="en-US" altLang="zh-CN" sz="4800" b="1" dirty="0">
                <a:latin typeface="仿宋" panose="02010609060101010101" pitchFamily="49" charset="-122"/>
                <a:ea typeface="仿宋" panose="02010609060101010101" pitchFamily="49" charset="-122"/>
              </a:rPr>
              <a:t>	</a:t>
            </a:r>
            <a:r>
              <a:rPr lang="zh-CN" altLang="en-US" sz="4800" b="1" dirty="0">
                <a:latin typeface="仿宋" panose="02010609060101010101" pitchFamily="49" charset="-122"/>
                <a:ea typeface="仿宋" panose="02010609060101010101" pitchFamily="49" charset="-122"/>
              </a:rPr>
              <a:t>群与子群基础知识</a:t>
            </a:r>
          </a:p>
        </p:txBody>
      </p:sp>
      <p:sp>
        <p:nvSpPr>
          <p:cNvPr id="13" name="文本框 12"/>
          <p:cNvSpPr txBox="1"/>
          <p:nvPr/>
        </p:nvSpPr>
        <p:spPr>
          <a:xfrm>
            <a:off x="4372231" y="2549433"/>
            <a:ext cx="3447535" cy="707886"/>
          </a:xfrm>
          <a:prstGeom prst="rect">
            <a:avLst/>
          </a:prstGeom>
          <a:noFill/>
        </p:spPr>
        <p:txBody>
          <a:bodyPr wrap="square" rtlCol="0">
            <a:spAutoFit/>
          </a:bodyPr>
          <a:lstStyle/>
          <a:p>
            <a:pPr algn="ctr"/>
            <a:r>
              <a:rPr lang="zh-CN" altLang="en-US" sz="4000">
                <a:solidFill>
                  <a:srgbClr val="210694"/>
                </a:solidFill>
                <a:latin typeface="楷体" panose="02010609060101010101" pitchFamily="49" charset="-122"/>
                <a:ea typeface="楷体" panose="02010609060101010101" pitchFamily="49" charset="-122"/>
              </a:rPr>
              <a:t>周 晓 聪</a:t>
            </a:r>
          </a:p>
        </p:txBody>
      </p:sp>
      <p:sp>
        <p:nvSpPr>
          <p:cNvPr id="14" name="文本框 13"/>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p:cNvSpPr txBox="1"/>
          <p:nvPr/>
        </p:nvSpPr>
        <p:spPr>
          <a:xfrm>
            <a:off x="1705232" y="5288692"/>
            <a:ext cx="9094573" cy="830997"/>
          </a:xfrm>
          <a:prstGeom prst="rect">
            <a:avLst/>
          </a:prstGeom>
          <a:noFill/>
        </p:spPr>
        <p:txBody>
          <a:bodyPr wrap="square" rtlCol="0">
            <a:spAutoFit/>
          </a:bodyPr>
          <a:lstStyle/>
          <a:p>
            <a:pPr algn="ctr"/>
            <a:r>
              <a:rPr lang="en-US" altLang="zh-CN" sz="2400">
                <a:solidFill>
                  <a:srgbClr val="FF0000"/>
                </a:solidFill>
                <a:hlinkClick r:id="rId2"/>
              </a:rPr>
              <a:t>https://mooc1-1.chaoxing.com/course/216273730.html</a:t>
            </a:r>
            <a:endParaRPr lang="en-US" altLang="zh-CN" sz="2400">
              <a:solidFill>
                <a:srgbClr val="FF0000"/>
              </a:solidFill>
            </a:endParaRPr>
          </a:p>
          <a:p>
            <a:pPr algn="ctr"/>
            <a:r>
              <a:rPr lang="en-US" altLang="zh-CN" sz="2400">
                <a:solidFill>
                  <a:srgbClr val="FF0000"/>
                </a:solidFill>
              </a:rPr>
              <a:t>isszxc@mail.sysu.edu.cn</a:t>
            </a:r>
            <a:endParaRPr lang="zh-CN" altLang="en-US" sz="2400">
              <a:solidFill>
                <a:srgbClr val="FF0000"/>
              </a:solidFill>
            </a:endParaRP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群的一些术语</a:t>
            </a:r>
          </a:p>
        </p:txBody>
      </p:sp>
      <p:sp>
        <p:nvSpPr>
          <p:cNvPr id="4" name="文本框 3"/>
          <p:cNvSpPr txBox="1"/>
          <p:nvPr/>
        </p:nvSpPr>
        <p:spPr>
          <a:xfrm>
            <a:off x="912327" y="1239252"/>
            <a:ext cx="863953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群的运算</a:t>
            </a:r>
            <a:r>
              <a:rPr lang="zh-CN" altLang="en-US" sz="2000" b="1">
                <a:solidFill>
                  <a:srgbClr val="C00000"/>
                </a:solidFill>
              </a:rPr>
              <a:t>不一定</a:t>
            </a:r>
            <a:r>
              <a:rPr lang="zh-CN" altLang="en-US" sz="2000" b="1">
                <a:solidFill>
                  <a:schemeClr val="accent2">
                    <a:lumMod val="50000"/>
                  </a:schemeClr>
                </a:solidFill>
              </a:rPr>
              <a:t>满足交换律，满足交换律的群称为</a:t>
            </a:r>
            <a:r>
              <a:rPr lang="zh-CN" altLang="en-US" sz="2000" b="1">
                <a:solidFill>
                  <a:srgbClr val="C00000"/>
                </a:solidFill>
              </a:rPr>
              <a:t>交换群</a:t>
            </a:r>
            <a:r>
              <a:rPr lang="zh-CN" altLang="en-US" sz="2000" b="1">
                <a:solidFill>
                  <a:schemeClr val="accent2">
                    <a:lumMod val="50000"/>
                  </a:schemeClr>
                </a:solidFill>
              </a:rPr>
              <a:t>，也称为</a:t>
            </a:r>
            <a:r>
              <a:rPr lang="zh-CN" altLang="en-US" sz="2000" b="1">
                <a:solidFill>
                  <a:srgbClr val="C00000"/>
                </a:solidFill>
              </a:rPr>
              <a:t>阿贝尔群</a:t>
            </a:r>
          </a:p>
        </p:txBody>
      </p:sp>
      <mc:AlternateContent xmlns:mc="http://schemas.openxmlformats.org/markup-compatibility/2006" xmlns:a14="http://schemas.microsoft.com/office/drawing/2010/main">
        <mc:Choice Requires="a14">
          <p:sp>
            <p:nvSpPr>
              <p:cNvPr id="12" name="文本框 11"/>
              <p:cNvSpPr txBox="1"/>
              <p:nvPr/>
            </p:nvSpPr>
            <p:spPr>
              <a:xfrm>
                <a:off x="912327" y="1839458"/>
                <a:ext cx="7751449" cy="834139"/>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的元素个数（准确地说</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的基数）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称为</a:t>
                </a:r>
                <a:r>
                  <a:rPr lang="zh-CN" altLang="en-US" sz="2000" b="1">
                    <a:solidFill>
                      <a:srgbClr val="C00000"/>
                    </a:solidFill>
                  </a:rPr>
                  <a:t>群</a:t>
                </a:r>
                <a14:m>
                  <m:oMath xmlns:m="http://schemas.openxmlformats.org/officeDocument/2006/math">
                    <m:r>
                      <a:rPr lang="en-US" altLang="zh-CN" sz="2000" b="1" i="1" smtClean="0">
                        <a:solidFill>
                          <a:srgbClr val="C00000"/>
                        </a:solidFill>
                        <a:latin typeface="Cambria Math" panose="02040503050406030204" pitchFamily="18" charset="0"/>
                      </a:rPr>
                      <m:t>𝑮</m:t>
                    </m:r>
                  </m:oMath>
                </a14:m>
                <a:r>
                  <a:rPr lang="zh-CN" altLang="en-US" sz="2000" b="1">
                    <a:solidFill>
                      <a:srgbClr val="C00000"/>
                    </a:solidFill>
                  </a:rPr>
                  <a:t>的阶</a:t>
                </a:r>
                <a:r>
                  <a:rPr lang="en-US" altLang="zh-CN" sz="2000" b="1">
                    <a:solidFill>
                      <a:schemeClr val="accent2">
                        <a:lumMod val="50000"/>
                      </a:schemeClr>
                    </a:solidFill>
                  </a:rPr>
                  <a:t>(order)</a:t>
                </a:r>
                <a:r>
                  <a:rPr lang="zh-CN" altLang="en-US" sz="2000" b="1">
                    <a:solidFill>
                      <a:schemeClr val="accent2">
                        <a:lumMod val="50000"/>
                      </a:schemeClr>
                    </a:solidFill>
                  </a:rPr>
                  <a:t>，如果</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是有穷集，则称为</a:t>
                </a:r>
                <a:r>
                  <a:rPr lang="zh-CN" altLang="en-US" sz="2000" b="1">
                    <a:solidFill>
                      <a:srgbClr val="C00000"/>
                    </a:solidFill>
                  </a:rPr>
                  <a:t>有穷群</a:t>
                </a:r>
                <a:r>
                  <a:rPr lang="zh-CN" altLang="en-US" sz="2000" b="1">
                    <a:solidFill>
                      <a:schemeClr val="accent2">
                        <a:lumMod val="50000"/>
                      </a:schemeClr>
                    </a:solidFill>
                  </a:rPr>
                  <a:t>（有限群），否则称为</a:t>
                </a:r>
                <a:r>
                  <a:rPr lang="zh-CN" altLang="en-US" sz="2000" b="1">
                    <a:solidFill>
                      <a:srgbClr val="C00000"/>
                    </a:solidFill>
                  </a:rPr>
                  <a:t>无穷群</a:t>
                </a:r>
                <a:r>
                  <a:rPr lang="zh-CN" altLang="en-US" sz="2000" b="1">
                    <a:solidFill>
                      <a:schemeClr val="accent2">
                        <a:lumMod val="50000"/>
                      </a:schemeClr>
                    </a:solidFill>
                  </a:rPr>
                  <a:t>（无限群）</a:t>
                </a:r>
                <a:endParaRPr lang="zh-CN" altLang="en-US" sz="2000" b="1">
                  <a:solidFill>
                    <a:srgbClr val="C0000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912327" y="1839458"/>
                <a:ext cx="7751449" cy="834139"/>
              </a:xfrm>
              <a:prstGeom prst="rect">
                <a:avLst/>
              </a:prstGeom>
              <a:blipFill rotWithShape="1">
                <a:blip r:embed="rId2"/>
                <a:stretch>
                  <a:fillRect l="-865" r="-629" b="-1167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912327" y="3052048"/>
                <a:ext cx="8290650" cy="135877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当群的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的运算用加号</a:t>
                </a:r>
                <a:r>
                  <a:rPr lang="en-US" altLang="zh-CN"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a:t>
                </a:r>
                <a:r>
                  <a:rPr lang="zh-CN" altLang="en-US" sz="2000" b="1">
                    <a:solidFill>
                      <a:schemeClr val="accent2">
                        <a:lumMod val="50000"/>
                      </a:schemeClr>
                    </a:solidFill>
                  </a:rPr>
                  <a:t>表示时，通常将它单位元记为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的逆元记为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，并将这个运算称为</a:t>
                </a:r>
                <a:r>
                  <a:rPr lang="zh-CN" altLang="en-US" sz="2000" b="1">
                    <a:solidFill>
                      <a:srgbClr val="C00000"/>
                    </a:solidFill>
                  </a:rPr>
                  <a:t>加法</a:t>
                </a:r>
                <a:r>
                  <a:rPr lang="zh-CN" altLang="en-US" sz="2000" b="1">
                    <a:solidFill>
                      <a:schemeClr val="accent2">
                        <a:lumMod val="50000"/>
                      </a:schemeClr>
                    </a:solidFill>
                  </a:rPr>
                  <a:t>，运算的结果称为</a:t>
                </a:r>
                <a:r>
                  <a:rPr lang="zh-CN" altLang="en-US" sz="2000" b="1">
                    <a:solidFill>
                      <a:srgbClr val="C00000"/>
                    </a:solidFill>
                  </a:rPr>
                  <a:t>和</a:t>
                </a:r>
                <a:r>
                  <a:rPr lang="zh-CN" altLang="en-US" sz="2000" b="1">
                    <a:solidFill>
                      <a:schemeClr val="accent2">
                        <a:lumMod val="50000"/>
                      </a:schemeClr>
                    </a:solidFill>
                  </a:rPr>
                  <a:t>，这个群称为</a:t>
                </a:r>
                <a:r>
                  <a:rPr lang="zh-CN" altLang="en-US" sz="2000" b="1">
                    <a:solidFill>
                      <a:srgbClr val="C00000"/>
                    </a:solidFill>
                  </a:rPr>
                  <a:t>加群</a:t>
                </a:r>
                <a:endParaRPr lang="en-US" altLang="zh-CN" sz="2000" b="1">
                  <a:solidFill>
                    <a:srgbClr val="C00000"/>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通常只有当群是交换群的时候，才使用加号</a:t>
                </a:r>
                <a:r>
                  <a:rPr lang="en-US" altLang="zh-CN" sz="20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a:t>
                </a:r>
                <a:r>
                  <a:rPr lang="zh-CN" altLang="en-US" sz="2000" b="1">
                    <a:solidFill>
                      <a:schemeClr val="accent6">
                        <a:lumMod val="50000"/>
                      </a:schemeClr>
                    </a:solidFill>
                    <a:latin typeface="楷体" panose="02010609060101010101" pitchFamily="49" charset="-122"/>
                    <a:ea typeface="楷体" panose="02010609060101010101" pitchFamily="49" charset="-122"/>
                  </a:rPr>
                  <a:t>表示这个群的运算</a:t>
                </a:r>
              </a:p>
            </p:txBody>
          </p:sp>
        </mc:Choice>
        <mc:Fallback xmlns="">
          <p:sp>
            <p:nvSpPr>
              <p:cNvPr id="13" name="文本框 12"/>
              <p:cNvSpPr txBox="1">
                <a:spLocks noRot="1" noChangeAspect="1" noMove="1" noResize="1" noEditPoints="1" noAdjustHandles="1" noChangeArrowheads="1" noChangeShapeType="1" noTextEdit="1"/>
              </p:cNvSpPr>
              <p:nvPr/>
            </p:nvSpPr>
            <p:spPr>
              <a:xfrm>
                <a:off x="912327" y="3052048"/>
                <a:ext cx="8290650" cy="1358770"/>
              </a:xfrm>
              <a:prstGeom prst="rect">
                <a:avLst/>
              </a:prstGeom>
              <a:blipFill rotWithShape="1">
                <a:blip r:embed="rId3"/>
                <a:stretch>
                  <a:fillRect l="-809" b="-627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12327" y="4594929"/>
                <a:ext cx="7692014" cy="142289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将不是加群的群称为</a:t>
                </a:r>
                <a:r>
                  <a:rPr lang="zh-CN" altLang="en-US" sz="2000" b="1">
                    <a:solidFill>
                      <a:srgbClr val="C00000"/>
                    </a:solidFill>
                  </a:rPr>
                  <a:t>乘群</a:t>
                </a:r>
                <a:r>
                  <a:rPr lang="zh-CN" altLang="en-US" sz="2000" b="1">
                    <a:solidFill>
                      <a:schemeClr val="accent2">
                        <a:lumMod val="50000"/>
                      </a:schemeClr>
                    </a:solidFill>
                  </a:rPr>
                  <a:t>，并将其运算称为</a:t>
                </a:r>
                <a:r>
                  <a:rPr lang="zh-CN" altLang="en-US" sz="2000" b="1">
                    <a:solidFill>
                      <a:srgbClr val="C00000"/>
                    </a:solidFill>
                  </a:rPr>
                  <a:t>乘法</a:t>
                </a:r>
                <a:r>
                  <a:rPr lang="zh-CN" altLang="en-US" sz="2000" b="1">
                    <a:solidFill>
                      <a:schemeClr val="accent2">
                        <a:lumMod val="50000"/>
                      </a:schemeClr>
                    </a:solidFill>
                  </a:rPr>
                  <a:t>，运算结果称为</a:t>
                </a:r>
                <a:r>
                  <a:rPr lang="zh-CN" altLang="en-US" sz="2000" b="1">
                    <a:solidFill>
                      <a:srgbClr val="C00000"/>
                    </a:solidFill>
                  </a:rPr>
                  <a:t>积</a:t>
                </a:r>
                <a:endParaRPr lang="en-US" altLang="zh-CN" sz="2000" b="1">
                  <a:solidFill>
                    <a:srgbClr val="C00000"/>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乘群的单位元通常用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𝒆</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表示，元素</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的逆元用</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p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e>
                      <m: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sup>
                    </m:sSup>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乘群的运算用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表示，但通常省略不写！</a:t>
                </a:r>
              </a:p>
            </p:txBody>
          </p:sp>
        </mc:Choice>
        <mc:Fallback xmlns="">
          <p:sp>
            <p:nvSpPr>
              <p:cNvPr id="15" name="文本框 14"/>
              <p:cNvSpPr txBox="1">
                <a:spLocks noRot="1" noChangeAspect="1" noMove="1" noResize="1" noEditPoints="1" noAdjustHandles="1" noChangeArrowheads="1" noChangeShapeType="1" noTextEdit="1"/>
              </p:cNvSpPr>
              <p:nvPr/>
            </p:nvSpPr>
            <p:spPr>
              <a:xfrm>
                <a:off x="912327" y="4594929"/>
                <a:ext cx="7692014" cy="1422890"/>
              </a:xfrm>
              <a:prstGeom prst="rect">
                <a:avLst/>
              </a:prstGeom>
              <a:blipFill rotWithShape="1">
                <a:blip r:embed="rId4"/>
                <a:stretch>
                  <a:fillRect l="-872" b="-6009"/>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9444294" y="3131268"/>
            <a:ext cx="1835379"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这里加法、乘法的称呼只是借用，不一定是数集上的加法、乘法</a:t>
            </a:r>
          </a:p>
        </p:txBody>
      </p:sp>
      <p:sp>
        <p:nvSpPr>
          <p:cNvPr id="16" name="文本框 15"/>
          <p:cNvSpPr txBox="1"/>
          <p:nvPr/>
        </p:nvSpPr>
        <p:spPr>
          <a:xfrm>
            <a:off x="9005853" y="4706209"/>
            <a:ext cx="2273820" cy="1200329"/>
          </a:xfrm>
          <a:prstGeom prst="rect">
            <a:avLst/>
          </a:prstGeom>
          <a:solidFill>
            <a:schemeClr val="accent4">
              <a:lumMod val="20000"/>
              <a:lumOff val="80000"/>
            </a:schemeClr>
          </a:solidFill>
        </p:spPr>
        <p:txBody>
          <a:bodyPr wrap="square" rtlCol="0">
            <a:spAutoFit/>
          </a:bodyPr>
          <a:lstStyle/>
          <a:p>
            <a:r>
              <a:rPr lang="zh-CN" altLang="en-US" b="1" dirty="0">
                <a:solidFill>
                  <a:schemeClr val="accent2">
                    <a:lumMod val="50000"/>
                  </a:schemeClr>
                </a:solidFill>
              </a:rPr>
              <a:t>无特别说明时总假定是乘群，注意，</a:t>
            </a:r>
            <a:r>
              <a:rPr lang="zh-CN" altLang="en-US" b="1" u="sng" dirty="0">
                <a:solidFill>
                  <a:srgbClr val="7030A0"/>
                </a:solidFill>
              </a:rPr>
              <a:t>所有关于乘群的结论也适用于加群</a:t>
            </a:r>
          </a:p>
        </p:txBody>
      </p:sp>
      <p:sp>
        <p:nvSpPr>
          <p:cNvPr id="3" name="文本框 2"/>
          <p:cNvSpPr txBox="1"/>
          <p:nvPr/>
        </p:nvSpPr>
        <p:spPr>
          <a:xfrm>
            <a:off x="8788764" y="1797935"/>
            <a:ext cx="2490909" cy="923330"/>
          </a:xfrm>
          <a:prstGeom prst="rect">
            <a:avLst/>
          </a:prstGeom>
          <a:solidFill>
            <a:schemeClr val="accent6">
              <a:lumMod val="50000"/>
            </a:schemeClr>
          </a:solidFill>
        </p:spPr>
        <p:txBody>
          <a:bodyPr wrap="square" rtlCol="0">
            <a:spAutoFit/>
          </a:bodyPr>
          <a:lstStyle/>
          <a:p>
            <a:r>
              <a:rPr lang="zh-CN" altLang="en-US" b="1">
                <a:solidFill>
                  <a:schemeClr val="bg1"/>
                </a:solidFill>
              </a:rPr>
              <a:t>前面的例子中，哪些是交换群？哪些不是？哪些是有穷群？哪些不是？</a:t>
            </a:r>
          </a:p>
        </p:txBody>
      </p:sp>
      <p:sp>
        <p:nvSpPr>
          <p:cNvPr id="18" name="文本框 17"/>
          <p:cNvSpPr txBox="1"/>
          <p:nvPr/>
        </p:nvSpPr>
        <p:spPr>
          <a:xfrm>
            <a:off x="805543" y="734859"/>
            <a:ext cx="11177910" cy="646331"/>
          </a:xfrm>
          <a:prstGeom prst="rect">
            <a:avLst/>
          </a:prstGeom>
          <a:solidFill>
            <a:schemeClr val="accent2">
              <a:lumMod val="20000"/>
              <a:lumOff val="80000"/>
              <a:alpha val="50000"/>
            </a:schemeClr>
          </a:solidFill>
        </p:spPr>
        <p:txBody>
          <a:bodyPr wrap="square" rtlCol="0">
            <a:spAutoFit/>
          </a:bodyPr>
          <a:lstStyle/>
          <a:p>
            <a:pPr>
              <a:spcBef>
                <a:spcPts val="450"/>
              </a:spcBef>
              <a:spcAft>
                <a:spcPts val="450"/>
              </a:spcAft>
            </a:pPr>
            <a:r>
              <a:rPr lang="en-US" altLang="zh-CN" b="1" dirty="0">
                <a:highlight>
                  <a:srgbClr val="00FFFF"/>
                </a:highlight>
                <a:latin typeface="楷体" panose="02010609060101010101" pitchFamily="49" charset="-122"/>
                <a:ea typeface="楷体" panose="02010609060101010101" pitchFamily="49" charset="-122"/>
              </a:rPr>
              <a:t>Remark</a:t>
            </a:r>
            <a:r>
              <a:rPr lang="zh-CN" altLang="en-US" b="1" dirty="0">
                <a:highlight>
                  <a:srgbClr val="00FFFF"/>
                </a:highlight>
                <a:latin typeface="楷体" panose="02010609060101010101" pitchFamily="49" charset="-122"/>
                <a:ea typeface="楷体" panose="02010609060101010101" pitchFamily="49" charset="-122"/>
              </a:rPr>
              <a:t>：</a:t>
            </a:r>
            <a:r>
              <a:rPr lang="en-US" altLang="zh-CN" b="1" dirty="0">
                <a:highlight>
                  <a:srgbClr val="00FFFF"/>
                </a:highlight>
                <a:latin typeface="楷体" panose="02010609060101010101" pitchFamily="49" charset="-122"/>
                <a:ea typeface="楷体" panose="02010609060101010101" pitchFamily="49" charset="-122"/>
                <a:sym typeface="Wingdings" panose="05000000000000000000" pitchFamily="2" charset="2"/>
              </a:rPr>
              <a:t>(1)</a:t>
            </a:r>
            <a:r>
              <a:rPr lang="zh-CN" altLang="en-US" b="1" dirty="0">
                <a:solidFill>
                  <a:srgbClr val="7030A0"/>
                </a:solidFill>
                <a:highlight>
                  <a:srgbClr val="00FFFF"/>
                </a:highlight>
                <a:latin typeface="楷体" panose="02010609060101010101" pitchFamily="49" charset="-122"/>
                <a:ea typeface="楷体" panose="02010609060101010101" pitchFamily="49" charset="-122"/>
              </a:rPr>
              <a:t>批判性看待教材写法。交换群才用</a:t>
            </a:r>
            <a:r>
              <a:rPr lang="en-US" altLang="zh-CN" b="1" dirty="0">
                <a:solidFill>
                  <a:srgbClr val="7030A0"/>
                </a:solidFill>
                <a:highlight>
                  <a:srgbClr val="00FFFF"/>
                </a:highlight>
                <a:latin typeface="楷体" panose="02010609060101010101" pitchFamily="49" charset="-122"/>
                <a:ea typeface="楷体" panose="02010609060101010101" pitchFamily="49" charset="-122"/>
              </a:rPr>
              <a:t>+</a:t>
            </a:r>
            <a:r>
              <a:rPr lang="zh-CN" altLang="en-US" b="1" dirty="0">
                <a:solidFill>
                  <a:srgbClr val="7030A0"/>
                </a:solidFill>
                <a:highlight>
                  <a:srgbClr val="00FFFF"/>
                </a:highlight>
                <a:latin typeface="楷体" panose="02010609060101010101" pitchFamily="49" charset="-122"/>
                <a:ea typeface="楷体" panose="02010609060101010101" pitchFamily="49" charset="-122"/>
              </a:rPr>
              <a:t>号才称为加群，非交换群称为乘群。照此逻辑，乘群结论不完全适用加群，如乘群中存在</a:t>
            </a:r>
            <a:r>
              <a:rPr lang="en-US" altLang="zh-CN" b="1" dirty="0" err="1">
                <a:solidFill>
                  <a:srgbClr val="7030A0"/>
                </a:solidFill>
                <a:highlight>
                  <a:srgbClr val="00FFFF"/>
                </a:highlight>
                <a:latin typeface="楷体" panose="02010609060101010101" pitchFamily="49" charset="-122"/>
                <a:ea typeface="楷体" panose="02010609060101010101" pitchFamily="49" charset="-122"/>
              </a:rPr>
              <a:t>ab≠ba</a:t>
            </a:r>
            <a:r>
              <a:rPr lang="zh-CN" altLang="en-US" b="1" dirty="0">
                <a:solidFill>
                  <a:srgbClr val="7030A0"/>
                </a:solidFill>
                <a:highlight>
                  <a:srgbClr val="00FFFF"/>
                </a:highlight>
                <a:latin typeface="楷体" panose="02010609060101010101" pitchFamily="49" charset="-122"/>
                <a:ea typeface="楷体" panose="02010609060101010101" pitchFamily="49" charset="-122"/>
              </a:rPr>
              <a:t>，加群中不存在。</a:t>
            </a:r>
            <a:endParaRPr lang="zh-CN" altLang="en-US" b="1" dirty="0">
              <a:solidFill>
                <a:srgbClr val="7030A0"/>
              </a:solidFill>
              <a:highlight>
                <a:srgbClr val="00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 grpId="0" animBg="1"/>
      <p:bldP spid="16" grpId="0" animBg="1"/>
      <p:bldP spid="3"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群的一些基本性质</a:t>
            </a:r>
          </a:p>
        </p:txBody>
      </p:sp>
      <mc:AlternateContent xmlns:mc="http://schemas.openxmlformats.org/markup-compatibility/2006" xmlns:a14="http://schemas.microsoft.com/office/drawing/2010/main">
        <mc:Choice Requires="a14">
          <p:sp>
            <p:nvSpPr>
              <p:cNvPr id="14" name="文本框 13"/>
              <p:cNvSpPr txBox="1"/>
              <p:nvPr/>
            </p:nvSpPr>
            <p:spPr>
              <a:xfrm>
                <a:off x="635912" y="1430496"/>
                <a:ext cx="10920173" cy="897297"/>
              </a:xfrm>
              <a:prstGeom prst="rect">
                <a:avLst/>
              </a:prstGeom>
              <a:solidFill>
                <a:schemeClr val="accent4">
                  <a:lumMod val="20000"/>
                  <a:lumOff val="8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dirty="0">
                    <a:solidFill>
                      <a:schemeClr val="accent2">
                        <a:lumMod val="50000"/>
                      </a:schemeClr>
                    </a:solidFill>
                  </a:rPr>
                  <a:t>群有单位元，因此群不可能是空集</a:t>
                </a:r>
                <a:endParaRPr lang="en-US" altLang="zh-CN" sz="2000" b="1" dirty="0">
                  <a:solidFill>
                    <a:schemeClr val="accent2">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dirty="0">
                    <a:solidFill>
                      <a:schemeClr val="accent2">
                        <a:lumMod val="50000"/>
                      </a:schemeClr>
                    </a:solidFill>
                  </a:rPr>
                  <a:t>群要求每个元素都有逆元</a:t>
                </a:r>
                <a:r>
                  <a:rPr lang="zh-CN" altLang="en-US" sz="2000" b="1" strike="dblStrike" dirty="0">
                    <a:solidFill>
                      <a:schemeClr val="accent2">
                        <a:lumMod val="50000"/>
                      </a:schemeClr>
                    </a:solidFill>
                  </a:rPr>
                  <a:t>，而运算的零元不可能有逆，因此</a:t>
                </a:r>
                <a:r>
                  <a:rPr lang="zh-CN" altLang="en-US" sz="2000" b="1" strike="dblStrike" dirty="0">
                    <a:solidFill>
                      <a:srgbClr val="C00000"/>
                    </a:solidFill>
                  </a:rPr>
                  <a:t>群没有零元</a:t>
                </a:r>
                <a:r>
                  <a:rPr lang="zh-CN" altLang="en-US" sz="2000" b="1" strike="dblStrike" dirty="0">
                    <a:solidFill>
                      <a:schemeClr val="accent2">
                        <a:lumMod val="50000"/>
                      </a:schemeClr>
                    </a:solidFill>
                  </a:rPr>
                  <a:t>（除平凡群</a:t>
                </a:r>
                <a14:m>
                  <m:oMath xmlns:m="http://schemas.openxmlformats.org/officeDocument/2006/math">
                    <m:d>
                      <m:dPr>
                        <m:ctrlPr>
                          <a:rPr lang="en-US" altLang="zh-CN" sz="2000" b="1" i="1" strike="dblStrike" smtClean="0">
                            <a:solidFill>
                              <a:schemeClr val="accent2">
                                <a:lumMod val="50000"/>
                              </a:schemeClr>
                            </a:solidFill>
                            <a:latin typeface="Cambria Math" panose="02040503050406030204" pitchFamily="18" charset="0"/>
                          </a:rPr>
                        </m:ctrlPr>
                      </m:dPr>
                      <m:e>
                        <m:d>
                          <m:dPr>
                            <m:begChr m:val="{"/>
                            <m:endChr m:val="}"/>
                            <m:ctrlPr>
                              <a:rPr lang="en-US" altLang="zh-CN" sz="2000" b="1" i="1" strike="dblStrike" smtClean="0">
                                <a:solidFill>
                                  <a:schemeClr val="accent2">
                                    <a:lumMod val="50000"/>
                                  </a:schemeClr>
                                </a:solidFill>
                                <a:latin typeface="Cambria Math" panose="02040503050406030204" pitchFamily="18" charset="0"/>
                              </a:rPr>
                            </m:ctrlPr>
                          </m:dPr>
                          <m:e>
                            <m:r>
                              <a:rPr lang="en-US" altLang="zh-CN" sz="2000" b="1" i="1" strike="dblStrike" smtClean="0">
                                <a:solidFill>
                                  <a:schemeClr val="accent2">
                                    <a:lumMod val="50000"/>
                                  </a:schemeClr>
                                </a:solidFill>
                                <a:latin typeface="Cambria Math" panose="02040503050406030204" pitchFamily="18" charset="0"/>
                              </a:rPr>
                              <m:t>𝒆</m:t>
                            </m:r>
                          </m:e>
                        </m:d>
                        <m:r>
                          <a:rPr lang="en-US" altLang="zh-CN" sz="2000" b="1" i="1" strike="dblStrike" smtClean="0">
                            <a:solidFill>
                              <a:schemeClr val="accent2">
                                <a:lumMod val="50000"/>
                              </a:schemeClr>
                            </a:solidFill>
                            <a:latin typeface="Cambria Math" panose="02040503050406030204" pitchFamily="18" charset="0"/>
                          </a:rPr>
                          <m:t>, ∘</m:t>
                        </m:r>
                      </m:e>
                    </m:d>
                  </m:oMath>
                </a14:m>
                <a:r>
                  <a:rPr lang="zh-CN" altLang="en-US" sz="2000" b="1" strike="dblStrike" dirty="0">
                    <a:solidFill>
                      <a:schemeClr val="accent2">
                        <a:lumMod val="50000"/>
                      </a:schemeClr>
                    </a:solidFill>
                  </a:rPr>
                  <a:t>外）</a:t>
                </a:r>
                <a:r>
                  <a:rPr lang="zh-CN" altLang="en-US" sz="2000" b="1" dirty="0">
                    <a:solidFill>
                      <a:schemeClr val="accent2">
                        <a:lumMod val="50000"/>
                      </a:schemeClr>
                    </a:solidFill>
                  </a:rPr>
                  <a:t>！</a:t>
                </a:r>
                <a:endParaRPr lang="en-US" altLang="zh-CN" sz="2000" b="1" dirty="0">
                  <a:solidFill>
                    <a:schemeClr val="accent2">
                      <a:lumMod val="50000"/>
                    </a:schemeClr>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35912" y="1430496"/>
                <a:ext cx="10920173" cy="897297"/>
              </a:xfrm>
              <a:prstGeom prst="rect">
                <a:avLst/>
              </a:prstGeom>
              <a:blipFill rotWithShape="1">
                <a:blip r:embed="rId2"/>
                <a:stretch>
                  <a:fillRect l="-502" t="-2721" r="-2846" b="-1156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35912" y="4253446"/>
                <a:ext cx="10920173" cy="1648528"/>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群的二元运算</a:t>
                </a:r>
                <a:r>
                  <a:rPr lang="zh-CN" altLang="en-US" sz="2000" b="1">
                    <a:solidFill>
                      <a:srgbClr val="C00000"/>
                    </a:solidFill>
                  </a:rPr>
                  <a:t>满足消去律</a:t>
                </a: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，同样</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endParaRPr lang="en-US" altLang="zh-CN" sz="2000" b="1">
                  <a:solidFill>
                    <a:schemeClr val="accent2">
                      <a:lumMod val="50000"/>
                    </a:schemeClr>
                  </a:solidFill>
                </a:endParaRPr>
              </a:p>
              <a:p>
                <a:pPr>
                  <a:lnSpc>
                    <a:spcPts val="2800"/>
                  </a:lnSpc>
                  <a:spcBef>
                    <a:spcPts val="600"/>
                  </a:spcBef>
                  <a:spcAft>
                    <a:spcPts val="600"/>
                  </a:spcAft>
                </a:pPr>
                <a:r>
                  <a:rPr lang="en-US" altLang="zh-CN" sz="2000" b="1">
                    <a:solidFill>
                      <a:srgbClr val="002060"/>
                    </a:solidFill>
                  </a:rPr>
                  <a:t>【</a:t>
                </a:r>
                <a:r>
                  <a:rPr lang="zh-CN" altLang="en-US" sz="2000" b="1">
                    <a:solidFill>
                      <a:srgbClr val="002060"/>
                    </a:solidFill>
                  </a:rPr>
                  <a:t>证明</a:t>
                </a:r>
                <a:r>
                  <a:rPr lang="en-US" altLang="zh-CN" sz="2000" b="1">
                    <a:solidFill>
                      <a:srgbClr val="002060"/>
                    </a:solidFill>
                  </a:rPr>
                  <a:t>】</a:t>
                </a:r>
                <a:r>
                  <a:rPr lang="zh-CN" altLang="en-US" sz="2000" b="1">
                    <a:solidFill>
                      <a:srgbClr val="002060"/>
                    </a:solidFill>
                    <a:latin typeface="KaiTi" panose="02010609060101010101" pitchFamily="49" charset="-122"/>
                    <a:ea typeface="KaiTi"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oMath>
                </a14:m>
                <a:r>
                  <a:rPr lang="zh-CN" altLang="en-US" sz="2000" b="1">
                    <a:solidFill>
                      <a:srgbClr val="002060"/>
                    </a:solidFill>
                    <a:latin typeface="KaiTi" panose="02010609060101010101" pitchFamily="49" charset="-122"/>
                    <a:ea typeface="KaiTi" panose="02010609060101010101" pitchFamily="49" charset="-122"/>
                  </a:rPr>
                  <a:t>，则有</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KaiTi" panose="02010609060101010101" pitchFamily="49" charset="-122"/>
                    <a:ea typeface="KaiTi" panose="02010609060101010101" pitchFamily="49" charset="-122"/>
                  </a:rPr>
                  <a:t>，而群运算满足结合律，因此</a:t>
                </a:r>
                <a14:m>
                  <m:oMath xmlns:m="http://schemas.openxmlformats.org/officeDocument/2006/math">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𝒂</m:t>
                        </m:r>
                      </m:e>
                      <m:sup>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p>
                    </m:sSup>
                    <m:r>
                      <a:rPr lang="en-US" altLang="zh-CN" sz="2000" b="1" i="1">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是单位元，从而有</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。同理可证</a:t>
                </a:r>
                <a14:m>
                  <m:oMath xmlns:m="http://schemas.openxmlformats.org/officeDocument/2006/math">
                    <m:r>
                      <a:rPr lang="en-US" altLang="zh-CN" sz="2000" b="1" i="1" smtClean="0">
                        <a:solidFill>
                          <a:srgbClr val="002060"/>
                        </a:solidFill>
                        <a:latin typeface="Cambria Math" panose="02040503050406030204" pitchFamily="18" charset="0"/>
                      </a:rPr>
                      <m:t>𝒃𝒂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𝒄𝒂</m:t>
                    </m:r>
                  </m:oMath>
                </a14:m>
                <a:r>
                  <a:rPr lang="zh-CN" altLang="en-US" sz="2000" b="1">
                    <a:solidFill>
                      <a:srgbClr val="002060"/>
                    </a:solidFill>
                    <a:latin typeface="KaiTi" panose="02010609060101010101" pitchFamily="49" charset="-122"/>
                    <a:ea typeface="KaiTi" panose="02010609060101010101" pitchFamily="49" charset="-122"/>
                  </a:rPr>
                  <a:t>蕴涵</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a:t>
                </a:r>
                <a:endParaRPr lang="en-US" altLang="zh-CN" sz="2000" b="1">
                  <a:solidFill>
                    <a:srgbClr val="002060"/>
                  </a:solidFill>
                  <a:latin typeface="KaiTi" panose="02010609060101010101" pitchFamily="49" charset="-122"/>
                  <a:ea typeface="KaiTi"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35912" y="4253446"/>
                <a:ext cx="10920173" cy="1648528"/>
              </a:xfrm>
              <a:prstGeom prst="rect">
                <a:avLst/>
              </a:prstGeom>
              <a:blipFill rotWithShape="1">
                <a:blip r:embed="rId3"/>
                <a:stretch>
                  <a:fillRect l="-558" t="-370" r="-2902" b="-51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35912" y="2690882"/>
                <a:ext cx="10920173" cy="1324465"/>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dirty="0">
                    <a:solidFill>
                      <a:schemeClr val="accent2">
                        <a:lumMod val="50000"/>
                      </a:schemeClr>
                    </a:solidFill>
                  </a:rPr>
                  <a:t>【</a:t>
                </a:r>
                <a:r>
                  <a:rPr lang="zh-CN" altLang="en-US" sz="2000" b="1" dirty="0">
                    <a:solidFill>
                      <a:schemeClr val="accent2">
                        <a:lumMod val="50000"/>
                      </a:schemeClr>
                    </a:solidFill>
                  </a:rPr>
                  <a:t>定理</a:t>
                </a:r>
                <a:r>
                  <a:rPr lang="en-US" altLang="zh-CN" sz="2000" b="1" dirty="0">
                    <a:solidFill>
                      <a:schemeClr val="accent2">
                        <a:lumMod val="50000"/>
                      </a:schemeClr>
                    </a:solidFill>
                  </a:rPr>
                  <a:t>】</a:t>
                </a:r>
                <a:r>
                  <a:rPr lang="zh-CN" altLang="en-US" sz="2000" b="1" dirty="0">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是群。</a:t>
                </a:r>
                <a:r>
                  <a:rPr lang="en-US" altLang="zh-CN" sz="2000" b="1" dirty="0">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oMath>
                </a14:m>
                <a:r>
                  <a:rPr lang="zh-CN" altLang="en-US" sz="2000" b="1" dirty="0">
                    <a:solidFill>
                      <a:schemeClr val="accent2">
                        <a:lumMod val="50000"/>
                      </a:schemeClr>
                    </a:solidFill>
                  </a:rPr>
                  <a:t>；</a:t>
                </a:r>
                <a:r>
                  <a:rPr lang="en-US" altLang="zh-CN" sz="2000" b="1" dirty="0">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endParaRPr lang="en-US" altLang="zh-CN" sz="2000" b="1" dirty="0">
                  <a:solidFill>
                    <a:schemeClr val="accent2">
                      <a:lumMod val="50000"/>
                    </a:schemeClr>
                  </a:solidFill>
                </a:endParaRPr>
              </a:p>
              <a:p>
                <a:pPr>
                  <a:lnSpc>
                    <a:spcPts val="2800"/>
                  </a:lnSpc>
                  <a:spcBef>
                    <a:spcPts val="600"/>
                  </a:spcBef>
                  <a:spcAft>
                    <a:spcPts val="600"/>
                  </a:spcAft>
                </a:pPr>
                <a:r>
                  <a:rPr lang="en-US" altLang="zh-CN" sz="2000" b="1" dirty="0">
                    <a:solidFill>
                      <a:srgbClr val="002060"/>
                    </a:solidFill>
                  </a:rPr>
                  <a:t>【</a:t>
                </a:r>
                <a:r>
                  <a:rPr lang="zh-CN" altLang="en-US" sz="2000" b="1" dirty="0">
                    <a:solidFill>
                      <a:srgbClr val="002060"/>
                    </a:solidFill>
                  </a:rPr>
                  <a:t>证明</a:t>
                </a:r>
                <a:r>
                  <a:rPr lang="en-US" altLang="zh-CN" sz="2000" b="1" dirty="0">
                    <a:solidFill>
                      <a:srgbClr val="002060"/>
                    </a:solidFill>
                  </a:rPr>
                  <a:t>】</a:t>
                </a:r>
                <a:r>
                  <a:rPr lang="zh-CN" altLang="en-US" sz="2000" b="1" dirty="0">
                    <a:solidFill>
                      <a:srgbClr val="002060"/>
                    </a:solidFill>
                    <a:latin typeface="KaiTi" panose="02010609060101010101" pitchFamily="49" charset="-122"/>
                    <a:ea typeface="KaiTi" panose="02010609060101010101" pitchFamily="49" charset="-122"/>
                  </a:rPr>
                  <a:t>根据逆元的定义有</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m:t>
                    </m:r>
                  </m:oMath>
                </a14:m>
                <a:r>
                  <a:rPr lang="zh-CN" altLang="en-US" sz="2000" b="1" dirty="0">
                    <a:solidFill>
                      <a:srgbClr val="002060"/>
                    </a:solidFill>
                    <a:latin typeface="KaiTi" panose="02010609060101010101" pitchFamily="49" charset="-122"/>
                    <a:ea typeface="KaiTi" panose="02010609060101010101" pitchFamily="49" charset="-122"/>
                  </a:rPr>
                  <a:t>和</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dirty="0">
                    <a:solidFill>
                      <a:srgbClr val="002060"/>
                    </a:solidFill>
                    <a:latin typeface="KaiTi" panose="02010609060101010101" pitchFamily="49" charset="-122"/>
                    <a:ea typeface="KaiTi" panose="02010609060101010101" pitchFamily="49" charset="-122"/>
                  </a:rPr>
                  <a:t>互为逆元。而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𝒆𝒃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dirty="0">
                    <a:solidFill>
                      <a:srgbClr val="002060"/>
                    </a:solidFill>
                    <a:latin typeface="KaiTi" panose="02010609060101010101" pitchFamily="49" charset="-122"/>
                    <a:ea typeface="KaiTi" panose="02010609060101010101" pitchFamily="49" charset="-122"/>
                  </a:rPr>
                  <a:t>，类似地</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d>
                      <m:dPr>
                        <m:ctrlPr>
                          <a:rPr lang="en-US" altLang="zh-CN" sz="2000" b="1" i="1" smtClean="0">
                            <a:solidFill>
                              <a:srgbClr val="002060"/>
                            </a:solidFill>
                            <a:latin typeface="Cambria Math" panose="02040503050406030204" pitchFamily="18" charset="0"/>
                            <a:ea typeface="KaiTi" panose="02010609060101010101" pitchFamily="49" charset="-122"/>
                          </a:rPr>
                        </m:ctrlPr>
                      </m:dPr>
                      <m:e>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e>
                    </m:d>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𝒆</m:t>
                    </m:r>
                  </m:oMath>
                </a14:m>
                <a:r>
                  <a:rPr lang="zh-CN" altLang="en-US" sz="2000" b="1" dirty="0">
                    <a:solidFill>
                      <a:srgbClr val="002060"/>
                    </a:solidFill>
                    <a:latin typeface="KaiTi" panose="02010609060101010101" pitchFamily="49" charset="-122"/>
                    <a:ea typeface="KaiTi" panose="02010609060101010101" pitchFamily="49" charset="-122"/>
                  </a:rPr>
                  <a:t>，因此</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oMath>
                </a14:m>
                <a:r>
                  <a:rPr lang="zh-CN" altLang="en-US" sz="2000" b="1" dirty="0">
                    <a:solidFill>
                      <a:srgbClr val="002060"/>
                    </a:solidFill>
                    <a:latin typeface="KaiTi" panose="02010609060101010101" pitchFamily="49" charset="-122"/>
                    <a:ea typeface="KaiTi" panose="02010609060101010101" pitchFamily="49" charset="-122"/>
                  </a:rPr>
                  <a:t>与</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dirty="0">
                    <a:solidFill>
                      <a:srgbClr val="002060"/>
                    </a:solidFill>
                    <a:latin typeface="KaiTi" panose="02010609060101010101" pitchFamily="49" charset="-122"/>
                    <a:ea typeface="KaiTi" panose="02010609060101010101" pitchFamily="49" charset="-122"/>
                  </a:rPr>
                  <a:t>互为逆元。</a:t>
                </a:r>
                <a:endParaRPr lang="en-US" altLang="zh-CN" sz="2000" b="1" dirty="0">
                  <a:solidFill>
                    <a:srgbClr val="002060"/>
                  </a:solidFill>
                  <a:latin typeface="KaiTi" panose="02010609060101010101" pitchFamily="49" charset="-122"/>
                  <a:ea typeface="KaiTi"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35912" y="2690882"/>
                <a:ext cx="10920173" cy="1324465"/>
              </a:xfrm>
              <a:prstGeom prst="rect">
                <a:avLst/>
              </a:prstGeom>
              <a:blipFill rotWithShape="1">
                <a:blip r:embed="rId4"/>
                <a:stretch>
                  <a:fillRect l="-558" b="-321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56512" y="3939072"/>
                <a:ext cx="10899573" cy="375552"/>
              </a:xfrm>
              <a:prstGeom prst="rect">
                <a:avLst/>
              </a:prstGeom>
              <a:solidFill>
                <a:srgbClr val="00FFFF">
                  <a:alpha val="49804"/>
                </a:srgbClr>
              </a:solidFill>
            </p:spPr>
            <p:txBody>
              <a:bodyPr wrap="square" rtlCol="0">
                <a:spAutoFit/>
              </a:bodyPr>
              <a:lstStyle/>
              <a:p>
                <a:pPr>
                  <a:spcBef>
                    <a:spcPts val="450"/>
                  </a:spcBef>
                  <a:spcAft>
                    <a:spcPts val="450"/>
                  </a:spcAft>
                </a:pPr>
                <a:r>
                  <a:rPr lang="en-US" altLang="zh-CN" b="1" dirty="0">
                    <a:highlight>
                      <a:srgbClr val="00FFFF"/>
                    </a:highlight>
                    <a:latin typeface="楷体" panose="02010609060101010101" pitchFamily="49" charset="-122"/>
                    <a:ea typeface="楷体" panose="02010609060101010101" pitchFamily="49" charset="-122"/>
                  </a:rPr>
                  <a:t>Remark</a:t>
                </a:r>
                <a:r>
                  <a:rPr lang="zh-CN" altLang="en-US" b="1" dirty="0">
                    <a:highlight>
                      <a:srgbClr val="00FFFF"/>
                    </a:highlight>
                    <a:latin typeface="楷体" panose="02010609060101010101" pitchFamily="49" charset="-122"/>
                    <a:ea typeface="楷体" panose="02010609060101010101" pitchFamily="49" charset="-122"/>
                  </a:rPr>
                  <a:t>：</a:t>
                </a:r>
                <a:r>
                  <a:rPr lang="en-US" altLang="zh-CN" b="1" dirty="0">
                    <a:highlight>
                      <a:srgbClr val="00FFFF"/>
                    </a:highlight>
                    <a:latin typeface="楷体" panose="02010609060101010101" pitchFamily="49" charset="-122"/>
                    <a:ea typeface="楷体" panose="02010609060101010101" pitchFamily="49" charset="-122"/>
                    <a:sym typeface="Wingdings" panose="05000000000000000000" pitchFamily="2" charset="2"/>
                  </a:rPr>
                  <a:t>(1)</a:t>
                </a:r>
                <a14:m>
                  <m:oMath xmlns:m="http://schemas.openxmlformats.org/officeDocument/2006/math">
                    <m:sSup>
                      <m:sSupPr>
                        <m:ctrlPr>
                          <a:rPr lang="en-US" altLang="zh-CN" b="1" i="1" smtClean="0">
                            <a:solidFill>
                              <a:srgbClr val="7030A0"/>
                            </a:solidFill>
                            <a:latin typeface="Cambria Math" panose="02040503050406030204" pitchFamily="18" charset="0"/>
                          </a:rPr>
                        </m:ctrlPr>
                      </m:sSupPr>
                      <m:e>
                        <m:sSup>
                          <m:sSupPr>
                            <m:ctrlPr>
                              <a:rPr lang="en-US" altLang="zh-CN" b="1" i="1">
                                <a:solidFill>
                                  <a:srgbClr val="7030A0"/>
                                </a:solidFill>
                                <a:latin typeface="Cambria Math" panose="02040503050406030204" pitchFamily="18" charset="0"/>
                              </a:rPr>
                            </m:ctrlPr>
                          </m:sSupPr>
                          <m:e>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𝒃</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𝒂</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𝒂𝒃</m:t>
                    </m:r>
                    <m:r>
                      <a:rPr lang="en-US" altLang="zh-CN" b="1" i="1">
                        <a:solidFill>
                          <a:srgbClr val="7030A0"/>
                        </a:solidFill>
                        <a:latin typeface="Cambria Math" panose="02040503050406030204" pitchFamily="18" charset="0"/>
                      </a:rPr>
                      <m:t>)=</m:t>
                    </m:r>
                    <m:sSup>
                      <m:sSupPr>
                        <m:ctrlPr>
                          <a:rPr lang="en-US" altLang="zh-CN" b="1" i="1">
                            <a:solidFill>
                              <a:srgbClr val="7030A0"/>
                            </a:solidFill>
                            <a:latin typeface="Cambria Math" panose="02040503050406030204" pitchFamily="18" charset="0"/>
                          </a:rPr>
                        </m:ctrlPr>
                      </m:sSupPr>
                      <m:e>
                        <m:sSup>
                          <m:sSupPr>
                            <m:ctrlPr>
                              <a:rPr lang="en-US" altLang="zh-CN" b="1" i="1">
                                <a:solidFill>
                                  <a:srgbClr val="7030A0"/>
                                </a:solidFill>
                                <a:latin typeface="Cambria Math" panose="02040503050406030204" pitchFamily="18" charset="0"/>
                              </a:rPr>
                            </m:ctrlPr>
                          </m:sSupPr>
                          <m:e>
                            <m:r>
                              <a:rPr lang="en-US" altLang="zh-CN" b="1" i="1">
                                <a:solidFill>
                                  <a:srgbClr val="7030A0"/>
                                </a:solidFill>
                                <a:latin typeface="Cambria Math" panose="02040503050406030204" pitchFamily="18" charset="0"/>
                              </a:rPr>
                              <m:t>𝒃</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𝒂</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𝒂𝒃</m:t>
                    </m:r>
                    <m:r>
                      <a:rPr lang="en-US" altLang="zh-CN" b="1" i="1">
                        <a:solidFill>
                          <a:srgbClr val="7030A0"/>
                        </a:solidFill>
                        <a:latin typeface="Cambria Math" panose="02040503050406030204" pitchFamily="18" charset="0"/>
                      </a:rPr>
                      <m:t>)=</m:t>
                    </m:r>
                    <m:sSup>
                      <m:sSupPr>
                        <m:ctrlPr>
                          <a:rPr lang="en-US" altLang="zh-CN" b="1" i="1">
                            <a:solidFill>
                              <a:srgbClr val="7030A0"/>
                            </a:solidFill>
                            <a:latin typeface="Cambria Math" panose="02040503050406030204" pitchFamily="18" charset="0"/>
                          </a:rPr>
                        </m:ctrlPr>
                      </m:sSupPr>
                      <m:e>
                        <m:sSup>
                          <m:sSupPr>
                            <m:ctrlPr>
                              <a:rPr lang="en-US" altLang="zh-CN" b="1" i="1">
                                <a:solidFill>
                                  <a:srgbClr val="7030A0"/>
                                </a:solidFill>
                                <a:latin typeface="Cambria Math" panose="02040503050406030204" pitchFamily="18" charset="0"/>
                              </a:rPr>
                            </m:ctrlPr>
                          </m:sSupPr>
                          <m:e>
                            <m:r>
                              <a:rPr lang="en-US" altLang="zh-CN" b="1" i="1">
                                <a:solidFill>
                                  <a:srgbClr val="7030A0"/>
                                </a:solidFill>
                                <a:latin typeface="Cambria Math" panose="02040503050406030204" pitchFamily="18" charset="0"/>
                              </a:rPr>
                              <m:t>𝒃</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smtClean="0">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𝒂</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𝒂𝒃</m:t>
                    </m:r>
                    <m:r>
                      <a:rPr lang="en-US" altLang="zh-CN" b="1" i="1">
                        <a:solidFill>
                          <a:srgbClr val="7030A0"/>
                        </a:solidFill>
                        <a:latin typeface="Cambria Math" panose="02040503050406030204" pitchFamily="18" charset="0"/>
                      </a:rPr>
                      <m:t>))=</m:t>
                    </m:r>
                    <m:sSup>
                      <m:sSupPr>
                        <m:ctrlPr>
                          <a:rPr lang="en-US" altLang="zh-CN" b="1" i="1">
                            <a:solidFill>
                              <a:srgbClr val="7030A0"/>
                            </a:solidFill>
                            <a:latin typeface="Cambria Math" panose="02040503050406030204" pitchFamily="18" charset="0"/>
                          </a:rPr>
                        </m:ctrlPr>
                      </m:sSupPr>
                      <m:e>
                        <m:sSup>
                          <m:sSupPr>
                            <m:ctrlPr>
                              <a:rPr lang="en-US" altLang="zh-CN" b="1" i="1">
                                <a:solidFill>
                                  <a:srgbClr val="7030A0"/>
                                </a:solidFill>
                                <a:latin typeface="Cambria Math" panose="02040503050406030204" pitchFamily="18" charset="0"/>
                              </a:rPr>
                            </m:ctrlPr>
                          </m:sSupPr>
                          <m:e>
                            <m:r>
                              <a:rPr lang="en-US" altLang="zh-CN" b="1" i="1">
                                <a:solidFill>
                                  <a:srgbClr val="7030A0"/>
                                </a:solidFill>
                                <a:latin typeface="Cambria Math" panose="02040503050406030204" pitchFamily="18" charset="0"/>
                              </a:rPr>
                              <m:t>𝒃</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smtClean="0">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𝒂</m:t>
                        </m:r>
                      </m:e>
                      <m:sup>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𝟏</m:t>
                        </m:r>
                      </m:sup>
                    </m:sSup>
                    <m:r>
                      <a:rPr lang="en-US" altLang="zh-CN" b="1" i="1">
                        <a:solidFill>
                          <a:srgbClr val="7030A0"/>
                        </a:solidFill>
                        <a:latin typeface="Cambria Math" panose="02040503050406030204" pitchFamily="18" charset="0"/>
                      </a:rPr>
                      <m:t>𝒂</m:t>
                    </m:r>
                    <m:r>
                      <a:rPr lang="en-US" altLang="zh-CN" b="1" i="1">
                        <a:solidFill>
                          <a:srgbClr val="7030A0"/>
                        </a:solidFill>
                        <a:latin typeface="Cambria Math" panose="02040503050406030204" pitchFamily="18" charset="0"/>
                      </a:rPr>
                      <m:t>)</m:t>
                    </m:r>
                    <m:r>
                      <a:rPr lang="en-US" altLang="zh-CN" b="1" i="1">
                        <a:solidFill>
                          <a:srgbClr val="7030A0"/>
                        </a:solidFill>
                        <a:latin typeface="Cambria Math" panose="02040503050406030204" pitchFamily="18" charset="0"/>
                      </a:rPr>
                      <m:t>𝒃</m:t>
                    </m:r>
                    <m:r>
                      <a:rPr lang="en-US" altLang="zh-CN" b="1" i="1" smtClean="0">
                        <a:solidFill>
                          <a:srgbClr val="7030A0"/>
                        </a:solidFill>
                        <a:latin typeface="Cambria Math" panose="02040503050406030204" pitchFamily="18" charset="0"/>
                      </a:rPr>
                      <m:t>)=…     </m:t>
                    </m:r>
                    <m:r>
                      <a:rPr lang="zh-CN" altLang="en-US" b="0" i="1">
                        <a:solidFill>
                          <a:srgbClr val="7030A0"/>
                        </a:solidFill>
                        <a:latin typeface="Cambria Math" panose="02040503050406030204" pitchFamily="18" charset="0"/>
                      </a:rPr>
                      <m:t>结合律</m:t>
                    </m:r>
                  </m:oMath>
                </a14:m>
                <a:endParaRPr lang="zh-CN" altLang="en-US" dirty="0">
                  <a:solidFill>
                    <a:srgbClr val="7030A0"/>
                  </a:solidFill>
                  <a:highlight>
                    <a:srgbClr val="00FFFF"/>
                  </a:highlight>
                  <a:latin typeface="黑体" panose="02010609060101010101" pitchFamily="49" charset="-122"/>
                  <a:ea typeface="黑体" panose="02010609060101010101" pitchFamily="49"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6512" y="3939072"/>
                <a:ext cx="10899573" cy="375552"/>
              </a:xfrm>
              <a:prstGeom prst="rect">
                <a:avLst/>
              </a:prstGeom>
              <a:blipFill rotWithShape="1">
                <a:blip r:embed="rId5"/>
                <a:stretch>
                  <a:fillRect l="-503" t="-9677" b="-2096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1002687" y="4408039"/>
            <a:ext cx="10247586" cy="774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1002687" y="1675166"/>
            <a:ext cx="10247586" cy="1900454"/>
          </a:xfrm>
          <a:prstGeom prst="roundRect">
            <a:avLst>
              <a:gd name="adj" fmla="val 7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群的判定定理</a:t>
            </a:r>
            <a:r>
              <a:rPr lang="en-US" altLang="zh-CN"/>
              <a:t>*</a:t>
            </a:r>
            <a:endParaRPr lang="zh-CN" altLang="en-US"/>
          </a:p>
        </p:txBody>
      </p:sp>
      <p:pic>
        <p:nvPicPr>
          <p:cNvPr id="3" name="图片 2"/>
          <p:cNvPicPr>
            <a:picLocks noChangeAspect="1"/>
          </p:cNvPicPr>
          <p:nvPr/>
        </p:nvPicPr>
        <p:blipFill>
          <a:blip r:embed="rId2"/>
          <a:stretch>
            <a:fillRect/>
          </a:stretch>
        </p:blipFill>
        <p:spPr>
          <a:xfrm>
            <a:off x="1063645" y="1752636"/>
            <a:ext cx="10064707" cy="1745511"/>
          </a:xfrm>
          <a:prstGeom prst="rect">
            <a:avLst/>
          </a:prstGeom>
        </p:spPr>
      </p:pic>
      <p:pic>
        <p:nvPicPr>
          <p:cNvPr id="11" name="图片 10"/>
          <p:cNvPicPr>
            <a:picLocks noChangeAspect="1"/>
          </p:cNvPicPr>
          <p:nvPr/>
        </p:nvPicPr>
        <p:blipFill>
          <a:blip r:embed="rId3"/>
          <a:stretch>
            <a:fillRect/>
          </a:stretch>
        </p:blipFill>
        <p:spPr>
          <a:xfrm>
            <a:off x="1063645" y="4469162"/>
            <a:ext cx="10064708" cy="656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30938" y="1333185"/>
                <a:ext cx="9930121" cy="114736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及其上的二元运算（假定是乘法运算而省略其运算符号）满足：</a:t>
                </a:r>
                <a:r>
                  <a:rPr lang="en-US" altLang="zh-CN" sz="2000" b="1">
                    <a:solidFill>
                      <a:schemeClr val="accent2">
                        <a:lumMod val="50000"/>
                      </a:schemeClr>
                    </a:solidFill>
                  </a:rPr>
                  <a:t>(1) </a:t>
                </a:r>
                <a:r>
                  <a:rPr lang="zh-CN" altLang="en-US" sz="2000" b="1">
                    <a:solidFill>
                      <a:schemeClr val="accent2">
                        <a:lumMod val="50000"/>
                      </a:schemeClr>
                    </a:solidFill>
                  </a:rPr>
                  <a:t>该运算有左单位元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；且 </a:t>
                </a:r>
                <a:r>
                  <a:rPr lang="en-US" altLang="zh-CN" sz="2000" b="1">
                    <a:solidFill>
                      <a:schemeClr val="accent2">
                        <a:lumMod val="50000"/>
                      </a:schemeClr>
                    </a:solidFill>
                  </a:rPr>
                  <a:t>(2) </a:t>
                </a:r>
                <a:r>
                  <a:rPr lang="zh-CN" altLang="en-US" sz="2000" b="1">
                    <a:solidFill>
                      <a:schemeClr val="accent2">
                        <a:lumMod val="50000"/>
                      </a:schemeClr>
                    </a:solidFill>
                  </a:rPr>
                  <a:t>对关于该左单位元，每个元素有右逆，即任意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，存在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。请问</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关于该运算是否一定构成群？</a:t>
                </a:r>
              </a:p>
            </p:txBody>
          </p:sp>
        </mc:Choice>
        <mc:Fallback xmlns="">
          <p:sp>
            <p:nvSpPr>
              <p:cNvPr id="11" name="文本框 10"/>
              <p:cNvSpPr txBox="1">
                <a:spLocks noRot="1" noChangeAspect="1" noMove="1" noResize="1" noEditPoints="1" noAdjustHandles="1" noChangeArrowheads="1" noChangeShapeType="1" noTextEdit="1"/>
              </p:cNvSpPr>
              <p:nvPr/>
            </p:nvSpPr>
            <p:spPr>
              <a:xfrm>
                <a:off x="1130938" y="1333185"/>
                <a:ext cx="9930121" cy="1147365"/>
              </a:xfrm>
              <a:prstGeom prst="rect">
                <a:avLst/>
              </a:prstGeom>
              <a:blipFill rotWithShape="1">
                <a:blip r:embed="rId2"/>
                <a:stretch>
                  <a:fillRect l="-676" t="-532" r="-184" b="-851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30938" y="1333185"/>
                <a:ext cx="9930121" cy="114736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及其上的二元运算（假定是乘法运算而省略其运算符号）满足：</a:t>
                </a:r>
                <a:r>
                  <a:rPr lang="en-US" altLang="zh-CN" sz="2000" b="1">
                    <a:solidFill>
                      <a:schemeClr val="accent2">
                        <a:lumMod val="50000"/>
                      </a:schemeClr>
                    </a:solidFill>
                  </a:rPr>
                  <a:t>(1) </a:t>
                </a:r>
                <a:r>
                  <a:rPr lang="zh-CN" altLang="en-US" sz="2000" b="1">
                    <a:solidFill>
                      <a:schemeClr val="accent2">
                        <a:lumMod val="50000"/>
                      </a:schemeClr>
                    </a:solidFill>
                  </a:rPr>
                  <a:t>该运算有左单位元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；且 </a:t>
                </a:r>
                <a:r>
                  <a:rPr lang="en-US" altLang="zh-CN" sz="2000" b="1">
                    <a:solidFill>
                      <a:schemeClr val="accent2">
                        <a:lumMod val="50000"/>
                      </a:schemeClr>
                    </a:solidFill>
                  </a:rPr>
                  <a:t>(2) </a:t>
                </a:r>
                <a:r>
                  <a:rPr lang="zh-CN" altLang="en-US" sz="2000" b="1">
                    <a:solidFill>
                      <a:schemeClr val="accent2">
                        <a:lumMod val="50000"/>
                      </a:schemeClr>
                    </a:solidFill>
                  </a:rPr>
                  <a:t>对关于该左单位元，每个元素有右逆，即任意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，存在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。请问</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关于该运算是否一定构成群？</a:t>
                </a:r>
              </a:p>
            </p:txBody>
          </p:sp>
        </mc:Choice>
        <mc:Fallback xmlns="">
          <p:sp>
            <p:nvSpPr>
              <p:cNvPr id="11" name="文本框 10"/>
              <p:cNvSpPr txBox="1">
                <a:spLocks noRot="1" noChangeAspect="1" noMove="1" noResize="1" noEditPoints="1" noAdjustHandles="1" noChangeArrowheads="1" noChangeShapeType="1" noTextEdit="1"/>
              </p:cNvSpPr>
              <p:nvPr/>
            </p:nvSpPr>
            <p:spPr>
              <a:xfrm>
                <a:off x="1130938" y="1333185"/>
                <a:ext cx="9930121" cy="1147365"/>
              </a:xfrm>
              <a:prstGeom prst="rect">
                <a:avLst/>
              </a:prstGeom>
              <a:blipFill rotWithShape="1">
                <a:blip r:embed="rId2"/>
                <a:stretch>
                  <a:fillRect l="-676" t="-532" r="-184" b="-8511"/>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1130938" y="3255869"/>
            <a:ext cx="9940327" cy="2218442"/>
          </a:xfrm>
          <a:prstGeom prst="rect">
            <a:avLst/>
          </a:prstGeom>
        </p:spPr>
      </p:pic>
      <p:sp>
        <p:nvSpPr>
          <p:cNvPr id="12" name="文本框 11"/>
          <p:cNvSpPr txBox="1"/>
          <p:nvPr/>
        </p:nvSpPr>
        <p:spPr>
          <a:xfrm>
            <a:off x="1684421" y="5541744"/>
            <a:ext cx="9386844" cy="707886"/>
          </a:xfrm>
          <a:prstGeom prst="rect">
            <a:avLst/>
          </a:prstGeom>
          <a:solidFill>
            <a:schemeClr val="accent2">
              <a:lumMod val="20000"/>
              <a:lumOff val="80000"/>
              <a:alpha val="50000"/>
            </a:schemeClr>
          </a:solidFill>
        </p:spPr>
        <p:txBody>
          <a:bodyPr wrap="square" rtlCol="0">
            <a:spAutoFit/>
          </a:bodyPr>
          <a:lstStyle/>
          <a:p>
            <a:pPr>
              <a:spcBef>
                <a:spcPts val="450"/>
              </a:spcBef>
              <a:spcAft>
                <a:spcPts val="450"/>
              </a:spcAft>
            </a:pPr>
            <a:r>
              <a:rPr lang="en-US" altLang="zh-CN" sz="2000" b="1" dirty="0">
                <a:highlight>
                  <a:srgbClr val="00FFFF"/>
                </a:highlight>
                <a:latin typeface="楷体" panose="02010609060101010101" pitchFamily="49" charset="-122"/>
                <a:ea typeface="楷体" panose="02010609060101010101" pitchFamily="49" charset="-122"/>
              </a:rPr>
              <a:t>Remark</a:t>
            </a:r>
            <a:r>
              <a:rPr lang="zh-CN" altLang="en-US" sz="2000" b="1" dirty="0">
                <a:highlight>
                  <a:srgbClr val="00FFFF"/>
                </a:highlight>
                <a:latin typeface="楷体" panose="02010609060101010101" pitchFamily="49" charset="-122"/>
                <a:ea typeface="楷体" panose="02010609060101010101" pitchFamily="49" charset="-122"/>
              </a:rPr>
              <a:t>：</a:t>
            </a:r>
            <a:r>
              <a:rPr lang="zh-CN" altLang="en-US" sz="2000" b="1" dirty="0">
                <a:solidFill>
                  <a:srgbClr val="7030A0"/>
                </a:solidFill>
                <a:highlight>
                  <a:srgbClr val="00FFFF"/>
                </a:highlight>
                <a:latin typeface="楷体" panose="02010609060101010101" pitchFamily="49" charset="-122"/>
                <a:ea typeface="楷体" panose="02010609060101010101" pitchFamily="49" charset="-122"/>
              </a:rPr>
              <a:t> 用</a:t>
            </a:r>
            <a:r>
              <a:rPr lang="zh-CN" altLang="en-US" sz="2000" b="1" dirty="0">
                <a:solidFill>
                  <a:srgbClr val="7030A0"/>
                </a:solidFill>
                <a:highlight>
                  <a:srgbClr val="00FFFF"/>
                </a:highlight>
              </a:rPr>
              <a:t>“不满足交换律”来证明是间接的</a:t>
            </a:r>
            <a:r>
              <a:rPr lang="en-US" altLang="zh-CN" sz="2000" b="1" dirty="0">
                <a:solidFill>
                  <a:srgbClr val="FF0000"/>
                </a:solidFill>
                <a:highlight>
                  <a:srgbClr val="00FFFF"/>
                </a:highlight>
              </a:rPr>
              <a:t>(</a:t>
            </a:r>
            <a:r>
              <a:rPr lang="zh-CN" altLang="en-US" sz="2000" b="1" dirty="0">
                <a:solidFill>
                  <a:srgbClr val="FF0000"/>
                </a:solidFill>
                <a:highlight>
                  <a:srgbClr val="00FFFF"/>
                </a:highlight>
              </a:rPr>
              <a:t>群运算满足消去律的逆否结论</a:t>
            </a:r>
            <a:r>
              <a:rPr lang="en-US" altLang="zh-CN" sz="2000" b="1" dirty="0">
                <a:solidFill>
                  <a:srgbClr val="7030A0"/>
                </a:solidFill>
                <a:highlight>
                  <a:srgbClr val="00FFFF"/>
                </a:highlight>
              </a:rPr>
              <a:t>)</a:t>
            </a:r>
            <a:r>
              <a:rPr lang="zh-CN" altLang="en-US" sz="2000" b="1" dirty="0">
                <a:solidFill>
                  <a:srgbClr val="7030A0"/>
                </a:solidFill>
                <a:highlight>
                  <a:srgbClr val="00FFFF"/>
                </a:highlight>
              </a:rPr>
              <a:t>不是直接的。直接的是该运算不满足结合律</a:t>
            </a:r>
            <a:r>
              <a:rPr lang="zh-CN" altLang="en-US" sz="2000" b="1" dirty="0">
                <a:solidFill>
                  <a:srgbClr val="7030A0"/>
                </a:solidFill>
                <a:highlight>
                  <a:srgbClr val="00FFFF"/>
                </a:highlight>
                <a:sym typeface="Wingdings" panose="05000000000000000000" pitchFamily="2" charset="2"/>
              </a:rPr>
              <a:t>：</a:t>
            </a:r>
            <a:r>
              <a:rPr lang="en-US" altLang="zh-CN" sz="2000" b="1" dirty="0">
                <a:solidFill>
                  <a:srgbClr val="7030A0"/>
                </a:solidFill>
                <a:highlight>
                  <a:srgbClr val="00FFFF"/>
                </a:highlight>
                <a:sym typeface="Wingdings" panose="05000000000000000000" pitchFamily="2" charset="2"/>
              </a:rPr>
              <a:t>(aa)a=</a:t>
            </a:r>
            <a:r>
              <a:rPr lang="en-US" altLang="zh-CN" sz="2000" b="1" dirty="0" err="1">
                <a:solidFill>
                  <a:srgbClr val="7030A0"/>
                </a:solidFill>
                <a:highlight>
                  <a:srgbClr val="00FFFF"/>
                </a:highlight>
                <a:sym typeface="Wingdings" panose="05000000000000000000" pitchFamily="2" charset="2"/>
              </a:rPr>
              <a:t>ea</a:t>
            </a:r>
            <a:r>
              <a:rPr lang="en-US" altLang="zh-CN" sz="2000" b="1" dirty="0">
                <a:solidFill>
                  <a:srgbClr val="7030A0"/>
                </a:solidFill>
                <a:highlight>
                  <a:srgbClr val="00FFFF"/>
                </a:highlight>
                <a:sym typeface="Wingdings" panose="05000000000000000000" pitchFamily="2" charset="2"/>
              </a:rPr>
              <a:t>=a</a:t>
            </a:r>
            <a:r>
              <a:rPr lang="zh-CN" altLang="en-US" sz="2000" b="1" dirty="0">
                <a:solidFill>
                  <a:srgbClr val="7030A0"/>
                </a:solidFill>
                <a:highlight>
                  <a:srgbClr val="00FFFF"/>
                </a:highlight>
                <a:sym typeface="Wingdings" panose="05000000000000000000" pitchFamily="2" charset="2"/>
              </a:rPr>
              <a:t>而</a:t>
            </a:r>
            <a:r>
              <a:rPr lang="en-US" altLang="zh-CN" sz="2000" b="1" dirty="0">
                <a:solidFill>
                  <a:srgbClr val="7030A0"/>
                </a:solidFill>
                <a:highlight>
                  <a:srgbClr val="00FFFF"/>
                </a:highlight>
                <a:sym typeface="Wingdings" panose="05000000000000000000" pitchFamily="2" charset="2"/>
              </a:rPr>
              <a:t>a(aa)=ae=e</a:t>
            </a:r>
            <a:r>
              <a:rPr lang="zh-CN" altLang="en-US" sz="2000" b="1" dirty="0">
                <a:solidFill>
                  <a:srgbClr val="7030A0"/>
                </a:solidFill>
                <a:highlight>
                  <a:srgbClr val="00FFFF"/>
                </a:highlight>
                <a:sym typeface="Wingdings" panose="05000000000000000000" pitchFamily="2" charset="2"/>
              </a:rPr>
              <a:t>二者不相等。</a:t>
            </a:r>
            <a:endParaRPr lang="zh-CN" altLang="en-US" sz="2000" b="1" dirty="0">
              <a:solidFill>
                <a:srgbClr val="7030A0"/>
              </a:solidFill>
              <a:highlight>
                <a:srgbClr val="00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8" y="1398969"/>
                <a:ext cx="9843782"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给定非空有限集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及其二元运算，该二元运算满足结合律且满足消去律，即对任意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以及</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关于该运算构成群。</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8" y="1398969"/>
                <a:ext cx="9843782" cy="789255"/>
              </a:xfrm>
              <a:prstGeom prst="rect">
                <a:avLst/>
              </a:prstGeom>
              <a:blipFill rotWithShape="1">
                <a:blip r:embed="rId2"/>
                <a:stretch>
                  <a:fillRect l="-682" r="-558" b="-1230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74107" y="2789249"/>
                <a:ext cx="653579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提示：证明这时对任意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，方程</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都有解！</a:t>
                </a:r>
              </a:p>
            </p:txBody>
          </p:sp>
        </mc:Choice>
        <mc:Fallback xmlns="">
          <p:sp>
            <p:nvSpPr>
              <p:cNvPr id="2" name="文本框 1"/>
              <p:cNvSpPr txBox="1">
                <a:spLocks noRot="1" noChangeAspect="1" noMove="1" noResize="1" noEditPoints="1" noAdjustHandles="1" noChangeArrowheads="1" noChangeShapeType="1" noTextEdit="1"/>
              </p:cNvSpPr>
              <p:nvPr/>
            </p:nvSpPr>
            <p:spPr>
              <a:xfrm>
                <a:off x="1174107" y="2789249"/>
                <a:ext cx="6535797" cy="369332"/>
              </a:xfrm>
              <a:prstGeom prst="rect">
                <a:avLst/>
              </a:prstGeom>
              <a:blipFill rotWithShape="1">
                <a:blip r:embed="rId3"/>
                <a:stretch>
                  <a:fillRect l="-840" t="-10000" r="-560" b="-266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8" y="1398969"/>
                <a:ext cx="9843782"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a:t>
                </a:r>
                <a:r>
                  <a:rPr lang="zh-CN" altLang="en-US" sz="2000" b="1">
                    <a:solidFill>
                      <a:srgbClr val="C00000"/>
                    </a:solidFill>
                  </a:rPr>
                  <a:t>非空有限集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及其二元运算，该二元运算满足结合律且满足消去律，即对任意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以及</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关于该运算构成群。</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8" y="1398969"/>
                <a:ext cx="9843782" cy="789255"/>
              </a:xfrm>
              <a:prstGeom prst="rect">
                <a:avLst/>
              </a:prstGeom>
              <a:blipFill rotWithShape="1">
                <a:blip r:embed="rId2"/>
                <a:stretch>
                  <a:fillRect l="-682" r="-558" b="-12308"/>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stretch>
            <a:fillRect/>
          </a:stretch>
        </p:blipFill>
        <p:spPr>
          <a:xfrm>
            <a:off x="1174108" y="2428735"/>
            <a:ext cx="9040487" cy="2000529"/>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1174109" y="5089699"/>
                <a:ext cx="5193800"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不是有限集，上述结论还成立吗？为什么？</a:t>
                </a:r>
              </a:p>
            </p:txBody>
          </p:sp>
        </mc:Choice>
        <mc:Fallback xmlns="">
          <p:sp>
            <p:nvSpPr>
              <p:cNvPr id="12" name="文本框 11"/>
              <p:cNvSpPr txBox="1">
                <a:spLocks noRot="1" noChangeAspect="1" noMove="1" noResize="1" noEditPoints="1" noAdjustHandles="1" noChangeArrowheads="1" noChangeShapeType="1" noTextEdit="1"/>
              </p:cNvSpPr>
              <p:nvPr/>
            </p:nvSpPr>
            <p:spPr>
              <a:xfrm>
                <a:off x="1174109" y="5089699"/>
                <a:ext cx="5193800" cy="369332"/>
              </a:xfrm>
              <a:prstGeom prst="rect">
                <a:avLst/>
              </a:prstGeom>
              <a:blipFill rotWithShape="1">
                <a:blip r:embed="rId4"/>
                <a:stretch>
                  <a:fillRect l="-1056" t="-9836" r="-11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1177041" y="5628964"/>
                <a:ext cx="5193800" cy="369332"/>
              </a:xfrm>
              <a:prstGeom prst="rect">
                <a:avLst/>
              </a:prstGeom>
              <a:solidFill>
                <a:schemeClr val="accent2">
                  <a:lumMod val="20000"/>
                  <a:lumOff val="80000"/>
                </a:schemeClr>
              </a:solidFill>
            </p:spPr>
            <p:txBody>
              <a:bodyPr wrap="square" rtlCol="0">
                <a:spAutoFit/>
              </a:bodyPr>
              <a:lstStyle/>
              <a:p>
                <a:r>
                  <a:rPr lang="zh-CN" altLang="en-US" b="1" dirty="0">
                    <a:solidFill>
                      <a:schemeClr val="accent2">
                        <a:lumMod val="50000"/>
                      </a:schemeClr>
                    </a:solidFill>
                  </a:rPr>
                  <a:t>若集合</a:t>
                </a:r>
                <a14:m>
                  <m:oMath xmlns:m="http://schemas.openxmlformats.org/officeDocument/2006/math">
                    <m:r>
                      <m:rPr>
                        <m:sty m:val="p"/>
                      </m:rPr>
                      <a:rPr lang="en-US" altLang="zh-CN" b="1" i="1">
                        <a:solidFill>
                          <a:schemeClr val="accent2">
                            <a:lumMod val="50000"/>
                          </a:schemeClr>
                        </a:solidFill>
                        <a:latin typeface="Cambria Math" panose="02040503050406030204" pitchFamily="18" charset="0"/>
                      </a:rPr>
                      <m:t>A</m:t>
                    </m:r>
                  </m:oMath>
                </a14:m>
                <a:r>
                  <a:rPr lang="zh-CN" altLang="en-US" b="1" dirty="0">
                    <a:solidFill>
                      <a:schemeClr val="accent2">
                        <a:lumMod val="50000"/>
                      </a:schemeClr>
                    </a:solidFill>
                  </a:rPr>
                  <a:t>包含于</a:t>
                </a:r>
                <a:r>
                  <a:rPr lang="en-US" altLang="zh-CN" b="1" dirty="0">
                    <a:solidFill>
                      <a:schemeClr val="accent2">
                        <a:lumMod val="50000"/>
                      </a:schemeClr>
                    </a:solidFill>
                  </a:rPr>
                  <a:t>B</a:t>
                </a:r>
                <a:r>
                  <a:rPr lang="zh-CN" altLang="en-US" b="1" dirty="0">
                    <a:solidFill>
                      <a:schemeClr val="accent2">
                        <a:lumMod val="50000"/>
                      </a:schemeClr>
                    </a:solidFill>
                  </a:rPr>
                  <a:t>且</a:t>
                </a:r>
                <a:r>
                  <a:rPr lang="en-US" altLang="zh-CN" b="1" dirty="0">
                    <a:solidFill>
                      <a:schemeClr val="accent2">
                        <a:lumMod val="50000"/>
                      </a:schemeClr>
                    </a:solidFill>
                  </a:rPr>
                  <a:t>A</a:t>
                </a:r>
                <a:r>
                  <a:rPr lang="zh-CN" altLang="en-US" b="1" dirty="0">
                    <a:solidFill>
                      <a:schemeClr val="accent2">
                        <a:lumMod val="50000"/>
                      </a:schemeClr>
                    </a:solidFill>
                  </a:rPr>
                  <a:t>和</a:t>
                </a:r>
                <a:r>
                  <a:rPr lang="en-US" altLang="zh-CN" b="1" dirty="0">
                    <a:solidFill>
                      <a:schemeClr val="accent2">
                        <a:lumMod val="50000"/>
                      </a:schemeClr>
                    </a:solidFill>
                  </a:rPr>
                  <a:t>B</a:t>
                </a:r>
                <a:r>
                  <a:rPr lang="zh-CN" altLang="en-US" b="1" dirty="0">
                    <a:solidFill>
                      <a:schemeClr val="accent2">
                        <a:lumMod val="50000"/>
                      </a:schemeClr>
                    </a:solidFill>
                  </a:rPr>
                  <a:t>集合大小相同，则</a:t>
                </a:r>
                <a:r>
                  <a:rPr lang="en-US" altLang="zh-CN" b="1" dirty="0">
                    <a:solidFill>
                      <a:schemeClr val="accent2">
                        <a:lumMod val="50000"/>
                      </a:schemeClr>
                    </a:solidFill>
                  </a:rPr>
                  <a:t>A=B</a:t>
                </a:r>
                <a:r>
                  <a:rPr lang="zh-CN" altLang="en-US" b="1" dirty="0">
                    <a:solidFill>
                      <a:schemeClr val="accent2">
                        <a:lumMod val="50000"/>
                      </a:schemeClr>
                    </a:solidFill>
                  </a:rPr>
                  <a:t>？</a:t>
                </a:r>
              </a:p>
            </p:txBody>
          </p:sp>
        </mc:Choice>
        <mc:Fallback xmlns="">
          <p:sp>
            <p:nvSpPr>
              <p:cNvPr id="14" name="文本框 13"/>
              <p:cNvSpPr txBox="1">
                <a:spLocks noRot="1" noChangeAspect="1" noMove="1" noResize="1" noEditPoints="1" noAdjustHandles="1" noChangeArrowheads="1" noChangeShapeType="1" noTextEdit="1"/>
              </p:cNvSpPr>
              <p:nvPr/>
            </p:nvSpPr>
            <p:spPr>
              <a:xfrm>
                <a:off x="1177041" y="5628964"/>
                <a:ext cx="5193800" cy="369332"/>
              </a:xfrm>
              <a:prstGeom prst="rect">
                <a:avLst/>
              </a:prstGeom>
              <a:blipFill rotWithShape="1">
                <a:blip r:embed="rId5"/>
                <a:stretch>
                  <a:fillRect l="-939" t="-8197" b="-2459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968670" y="1782412"/>
            <a:ext cx="10254658" cy="1515020"/>
          </a:xfrm>
          <a:prstGeom prst="rect">
            <a:avLst/>
          </a:prstGeom>
          <a:solidFill>
            <a:schemeClr val="accent2">
              <a:lumMod val="20000"/>
              <a:lumOff val="80000"/>
            </a:schemeClr>
          </a:solidFill>
        </p:spPr>
        <p:txBody>
          <a:bodyPr wrap="square" rtlCol="0">
            <a:spAutoFit/>
          </a:bodyPr>
          <a:lstStyle/>
          <a:p>
            <a:endParaRPr lang="zh-CN" altLang="en-US"/>
          </a:p>
        </p:txBody>
      </p:sp>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p>
        </p:txBody>
      </p:sp>
      <mc:AlternateContent xmlns:mc="http://schemas.openxmlformats.org/markup-compatibility/2006" xmlns:a14="http://schemas.microsoft.com/office/drawing/2010/main">
        <mc:Choice Requires="a14">
          <p:sp>
            <p:nvSpPr>
              <p:cNvPr id="2" name="文本框 1"/>
              <p:cNvSpPr txBox="1"/>
              <p:nvPr/>
            </p:nvSpPr>
            <p:spPr>
              <a:xfrm>
                <a:off x="968670" y="1320747"/>
                <a:ext cx="10254658" cy="461665"/>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是群</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定义群的幂运算：</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𝒂</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𝑮</m:t>
                    </m:r>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𝒏</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ℤ</m:t>
                    </m:r>
                  </m:oMath>
                </a14:m>
                <a:r>
                  <a:rPr lang="zh-CN" altLang="en-US" sz="2400" b="1">
                    <a:solidFill>
                      <a:srgbClr val="002060"/>
                    </a:solidFill>
                    <a:latin typeface="楷体" panose="02010609060101010101" pitchFamily="49" charset="-122"/>
                    <a:ea typeface="楷体" panose="02010609060101010101" pitchFamily="49" charset="-122"/>
                  </a:rPr>
                  <a:t>，定义</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次幂，记为</a:t>
                </a:r>
                <a14:m>
                  <m:oMath xmlns:m="http://schemas.openxmlformats.org/officeDocument/2006/math">
                    <m:sSup>
                      <m:sSupPr>
                        <m:ctrlPr>
                          <a:rPr lang="en-US" altLang="zh-CN" sz="2400" b="1" i="1" smtClean="0">
                            <a:solidFill>
                              <a:srgbClr val="002060"/>
                            </a:solidFill>
                            <a:latin typeface="Cambria Math" panose="02040503050406030204" pitchFamily="18" charset="0"/>
                            <a:ea typeface="楷体" panose="02010609060101010101" pitchFamily="49" charset="-122"/>
                          </a:rPr>
                        </m:ctrlPr>
                      </m:sSupPr>
                      <m:e>
                        <m:r>
                          <a:rPr lang="en-US" altLang="zh-CN" sz="2400" b="1" i="1" smtClean="0">
                            <a:solidFill>
                              <a:srgbClr val="002060"/>
                            </a:solidFill>
                            <a:latin typeface="Cambria Math" panose="02040503050406030204" pitchFamily="18" charset="0"/>
                            <a:ea typeface="楷体" panose="02010609060101010101" pitchFamily="49" charset="-122"/>
                          </a:rPr>
                          <m:t>𝒂</m:t>
                        </m:r>
                      </m:e>
                      <m:sup>
                        <m:r>
                          <a:rPr lang="en-US" altLang="zh-CN" sz="2400" b="1" i="1" smtClean="0">
                            <a:solidFill>
                              <a:srgbClr val="002060"/>
                            </a:solidFill>
                            <a:latin typeface="Cambria Math" panose="02040503050406030204" pitchFamily="18" charset="0"/>
                            <a:ea typeface="楷体" panose="02010609060101010101" pitchFamily="49" charset="-122"/>
                          </a:rPr>
                          <m:t>𝒏</m:t>
                        </m:r>
                      </m:sup>
                    </m:sSup>
                  </m:oMath>
                </a14:m>
                <a:r>
                  <a:rPr lang="zh-CN" altLang="en-US" sz="2400" b="1">
                    <a:solidFill>
                      <a:srgbClr val="002060"/>
                    </a:solidFill>
                    <a:latin typeface="楷体" panose="02010609060101010101" pitchFamily="49" charset="-122"/>
                    <a:ea typeface="楷体" panose="02010609060101010101" pitchFamily="49" charset="-122"/>
                  </a:rPr>
                  <a:t>：</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968670" y="1320747"/>
                <a:ext cx="10254658" cy="461665"/>
              </a:xfrm>
              <a:prstGeom prst="rect">
                <a:avLst/>
              </a:prstGeom>
              <a:blipFill rotWithShape="1">
                <a:blip r:embed="rId2"/>
                <a:stretch>
                  <a:fillRect l="-951" t="-14667" b="-26667"/>
                </a:stretch>
              </a:blipFill>
            </p:spPr>
            <p:txBody>
              <a:bodyPr/>
              <a:lstStyle/>
              <a:p>
                <a:r>
                  <a:rPr lang="zh-CN" altLang="en-US">
                    <a:noFill/>
                  </a:rPr>
                  <a:t> </a:t>
                </a:r>
                <a:endParaRPr lang="zh-CN" altLang="en-US">
                  <a:noFill/>
                </a:endParaRPr>
              </a:p>
            </p:txBody>
          </p:sp>
        </mc:Fallback>
      </mc:AlternateContent>
      <p:pic>
        <p:nvPicPr>
          <p:cNvPr id="14" name="图片 13"/>
          <p:cNvPicPr>
            <a:picLocks noChangeAspect="1"/>
          </p:cNvPicPr>
          <p:nvPr/>
        </p:nvPicPr>
        <p:blipFill>
          <a:blip r:embed="rId3"/>
          <a:stretch>
            <a:fillRect/>
          </a:stretch>
        </p:blipFill>
        <p:spPr>
          <a:xfrm>
            <a:off x="4247878" y="1915947"/>
            <a:ext cx="3419952" cy="1247949"/>
          </a:xfrm>
          <a:prstGeom prst="rect">
            <a:avLst/>
          </a:prstGeom>
        </p:spPr>
      </p:pic>
      <mc:AlternateContent xmlns:mc="http://schemas.openxmlformats.org/markup-compatibility/2006" xmlns:a14="http://schemas.microsoft.com/office/drawing/2010/main">
        <mc:Choice Requires="a14">
          <p:sp>
            <p:nvSpPr>
              <p:cNvPr id="16" name="文本框 15"/>
              <p:cNvSpPr txBox="1"/>
              <p:nvPr/>
            </p:nvSpPr>
            <p:spPr>
              <a:xfrm>
                <a:off x="968669" y="3707174"/>
                <a:ext cx="9635740" cy="400110"/>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设</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 </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𝒎</m:t>
                        </m:r>
                      </m:sup>
                    </m:sSup>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e>
                        </m:d>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𝒏𝒎</m:t>
                        </m:r>
                      </m:sup>
                    </m:sSup>
                  </m:oMath>
                </a14:m>
                <a:endParaRPr lang="zh-CN" altLang="en-US" sz="2000" b="1">
                  <a:solidFill>
                    <a:schemeClr val="accent2">
                      <a:lumMod val="50000"/>
                    </a:schemeClr>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968669" y="3707174"/>
                <a:ext cx="9635740" cy="400110"/>
              </a:xfrm>
              <a:prstGeom prst="rect">
                <a:avLst/>
              </a:prstGeom>
              <a:blipFill rotWithShape="1">
                <a:blip r:embed="rId4"/>
                <a:stretch>
                  <a:fillRect l="-696" t="-7576" b="-2575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68669" y="4998672"/>
                <a:ext cx="10109386" cy="736612"/>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对于加群，元素的幂运算实际上是倍数运算。例如对于整数加群</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ℤ</m:t>
                        </m:r>
                        <m:r>
                          <a:rPr lang="en-US" altLang="zh-CN" b="1" i="1" smtClean="0">
                            <a:solidFill>
                              <a:schemeClr val="accent2">
                                <a:lumMod val="50000"/>
                              </a:schemeClr>
                            </a:solidFill>
                            <a:latin typeface="Cambria Math" panose="02040503050406030204" pitchFamily="18" charset="0"/>
                          </a:rPr>
                          <m:t>, +</m:t>
                        </m:r>
                      </m:e>
                    </m:d>
                  </m:oMath>
                </a14:m>
                <a:r>
                  <a:rPr lang="zh-CN" altLang="en-US" b="1">
                    <a:solidFill>
                      <a:schemeClr val="accent2">
                        <a:lumMod val="50000"/>
                      </a:schemeClr>
                    </a:solidFill>
                  </a:rPr>
                  <a:t>，整数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次幂实际上是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𝒏𝒛</m:t>
                    </m:r>
                  </m:oMath>
                </a14:m>
                <a:r>
                  <a:rPr lang="zh-CN" altLang="en-US" b="1">
                    <a:solidFill>
                      <a:schemeClr val="accent2">
                        <a:lumMod val="50000"/>
                      </a:schemeClr>
                    </a:solidFill>
                  </a:rPr>
                  <a:t>。这时有：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𝒏𝒛</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𝒎𝒛</m:t>
                    </m:r>
                    <m:r>
                      <a:rPr lang="en-US" altLang="zh-CN" b="1" i="1" smtClean="0">
                        <a:solidFill>
                          <a:schemeClr val="accent2">
                            <a:lumMod val="50000"/>
                          </a:schemeClr>
                        </a:solidFill>
                        <a:latin typeface="Cambria Math" panose="02040503050406030204" pitchFamily="18" charset="0"/>
                      </a:rPr>
                      <m:t> =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e>
                    </m:d>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𝒎</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𝒎𝒏</m:t>
                        </m:r>
                      </m:e>
                    </m:d>
                    <m:r>
                      <a:rPr lang="en-US" altLang="zh-CN" b="1" i="1" smtClean="0">
                        <a:solidFill>
                          <a:schemeClr val="accent2">
                            <a:lumMod val="50000"/>
                          </a:schemeClr>
                        </a:solidFill>
                        <a:latin typeface="Cambria Math" panose="02040503050406030204" pitchFamily="18" charset="0"/>
                      </a:rPr>
                      <m:t>𝒛</m:t>
                    </m:r>
                  </m:oMath>
                </a14:m>
                <a:endParaRPr lang="zh-CN" altLang="en-US" b="1">
                  <a:solidFill>
                    <a:schemeClr val="accent2">
                      <a:lumMod val="50000"/>
                    </a:schemeClr>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968669" y="4998672"/>
                <a:ext cx="10109386" cy="736612"/>
              </a:xfrm>
              <a:prstGeom prst="rect">
                <a:avLst/>
              </a:prstGeom>
              <a:blipFill rotWithShape="1">
                <a:blip r:embed="rId5"/>
                <a:stretch>
                  <a:fillRect l="-543" r="-2714" b="-123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968669" y="4107284"/>
                <a:ext cx="9635740" cy="474297"/>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证明</a:t>
                </a:r>
                <a:r>
                  <a:rPr lang="en-US" altLang="zh-CN" sz="2000" b="1">
                    <a:solidFill>
                      <a:schemeClr val="accent2">
                        <a:lumMod val="50000"/>
                      </a:schemeClr>
                    </a:solidFill>
                  </a:rPr>
                  <a:t>】</a:t>
                </a:r>
                <a:r>
                  <a:rPr lang="zh-CN" altLang="en-US" sz="2000" b="1">
                    <a:solidFill>
                      <a:schemeClr val="accent2">
                        <a:lumMod val="50000"/>
                      </a:schemeClr>
                    </a:solidFill>
                  </a:rPr>
                  <a:t>先对于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oMath>
                </a14:m>
                <a:r>
                  <a:rPr lang="zh-CN" altLang="en-US" sz="2000" b="1">
                    <a:solidFill>
                      <a:schemeClr val="accent2">
                        <a:lumMod val="50000"/>
                      </a:schemeClr>
                    </a:solidFill>
                  </a:rPr>
                  <a:t>实施数学归纳法。再对于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&lt;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，利用</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a:t>
                </a:r>
              </a:p>
            </p:txBody>
          </p:sp>
        </mc:Choice>
        <mc:Fallback xmlns="">
          <p:sp>
            <p:nvSpPr>
              <p:cNvPr id="19" name="文本框 18"/>
              <p:cNvSpPr txBox="1">
                <a:spLocks noRot="1" noChangeAspect="1" noMove="1" noResize="1" noEditPoints="1" noAdjustHandles="1" noChangeArrowheads="1" noChangeShapeType="1" noTextEdit="1"/>
              </p:cNvSpPr>
              <p:nvPr/>
            </p:nvSpPr>
            <p:spPr>
              <a:xfrm>
                <a:off x="968669" y="4107284"/>
                <a:ext cx="9635740" cy="474297"/>
              </a:xfrm>
              <a:prstGeom prst="rect">
                <a:avLst/>
              </a:prstGeom>
              <a:blipFill rotWithShape="1">
                <a:blip r:embed="rId6"/>
                <a:stretch>
                  <a:fillRect l="-696" r="-253" b="-1923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7" y="1552415"/>
                <a:ext cx="7534764" cy="451406"/>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7" y="1552415"/>
                <a:ext cx="7534764" cy="451406"/>
              </a:xfrm>
              <a:prstGeom prst="rect">
                <a:avLst/>
              </a:prstGeom>
              <a:blipFill rotWithShape="1">
                <a:blip r:embed="rId2"/>
                <a:stretch>
                  <a:fillRect l="-890" r="-81" b="-20270"/>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1174107" y="2789249"/>
            <a:ext cx="405301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第一眼想到的证明方法应该是什么？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提示</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学习目标与学习重点</a:t>
            </a:r>
          </a:p>
        </p:txBody>
      </p:sp>
      <p:sp>
        <p:nvSpPr>
          <p:cNvPr id="11" name="文本框 10"/>
          <p:cNvSpPr txBox="1"/>
          <p:nvPr/>
        </p:nvSpPr>
        <p:spPr>
          <a:xfrm>
            <a:off x="340240" y="1671771"/>
            <a:ext cx="11459037" cy="2595582"/>
          </a:xfrm>
          <a:prstGeom prst="rect">
            <a:avLst/>
          </a:prstGeom>
          <a:solidFill>
            <a:schemeClr val="accent2">
              <a:lumMod val="20000"/>
              <a:lumOff val="80000"/>
              <a:alpha val="60000"/>
            </a:schemeClr>
          </a:solidFill>
        </p:spPr>
        <p:txBody>
          <a:bodyPr wrap="square" rtlCol="0">
            <a:spAutoFit/>
          </a:bodyPr>
          <a:lstStyle/>
          <a:p>
            <a:pPr algn="ctr">
              <a:lnSpc>
                <a:spcPts val="3200"/>
              </a:lnSpc>
              <a:spcBef>
                <a:spcPts val="600"/>
              </a:spcBef>
              <a:spcAft>
                <a:spcPts val="600"/>
              </a:spcAft>
            </a:pPr>
            <a:r>
              <a:rPr lang="zh-CN" altLang="en-US" sz="2800" b="1" dirty="0">
                <a:solidFill>
                  <a:srgbClr val="C00000"/>
                </a:solidFill>
                <a:latin typeface="楷体" panose="02010609060101010101" pitchFamily="49" charset="-122"/>
                <a:ea typeface="楷体" panose="02010609060101010101" pitchFamily="49" charset="-122"/>
              </a:rPr>
              <a:t>学习目标</a:t>
            </a:r>
          </a:p>
          <a:p>
            <a:pPr marL="342900" indent="-342900">
              <a:spcBef>
                <a:spcPts val="600"/>
              </a:spcBef>
              <a:spcAft>
                <a:spcPts val="600"/>
              </a:spcAft>
              <a:buFont typeface="Arial" panose="020B0604020202020204" pitchFamily="34" charset="0"/>
              <a:buChar char="•"/>
            </a:pPr>
            <a:r>
              <a:rPr lang="zh-CN" altLang="en-US" sz="2400" b="1" dirty="0">
                <a:solidFill>
                  <a:srgbClr val="002060"/>
                </a:solidFill>
                <a:latin typeface="+mn-ea"/>
              </a:rPr>
              <a:t>能</a:t>
            </a:r>
            <a:r>
              <a:rPr lang="zh-CN" altLang="zh-CN" sz="2400" b="1" dirty="0">
                <a:solidFill>
                  <a:srgbClr val="002060"/>
                </a:solidFill>
                <a:latin typeface="+mn-ea"/>
              </a:rPr>
              <a:t>判断集合及运算是否构成群并证明</a:t>
            </a:r>
            <a:r>
              <a:rPr lang="zh-CN" altLang="en-US" sz="2400" b="1" dirty="0">
                <a:solidFill>
                  <a:srgbClr val="002060"/>
                </a:solidFill>
                <a:latin typeface="+mn-ea"/>
              </a:rPr>
              <a:t>，</a:t>
            </a:r>
            <a:endParaRPr lang="en-US" altLang="zh-CN" sz="2400" b="1" dirty="0">
              <a:solidFill>
                <a:srgbClr val="002060"/>
              </a:solidFill>
              <a:latin typeface="+mn-ea"/>
            </a:endParaRPr>
          </a:p>
          <a:p>
            <a:pPr>
              <a:spcBef>
                <a:spcPts val="600"/>
              </a:spcBef>
              <a:spcAft>
                <a:spcPts val="600"/>
              </a:spcAft>
            </a:pPr>
            <a:r>
              <a:rPr lang="en-US" altLang="zh-CN" sz="2400" b="1" dirty="0">
                <a:solidFill>
                  <a:srgbClr val="002060"/>
                </a:solidFill>
                <a:latin typeface="+mn-ea"/>
              </a:rPr>
              <a:t>    </a:t>
            </a:r>
            <a:r>
              <a:rPr lang="zh-CN" altLang="en-US" sz="2400" b="1" dirty="0">
                <a:solidFill>
                  <a:srgbClr val="002060"/>
                </a:solidFill>
                <a:latin typeface="+mn-ea"/>
              </a:rPr>
              <a:t>能</a:t>
            </a:r>
            <a:r>
              <a:rPr lang="zh-CN" altLang="zh-CN" sz="2400" b="1" dirty="0">
                <a:solidFill>
                  <a:srgbClr val="002060"/>
                </a:solidFill>
                <a:latin typeface="+mn-ea"/>
              </a:rPr>
              <a:t>判断群的子集</a:t>
            </a:r>
            <a:r>
              <a:rPr lang="zh-CN" altLang="en-US" sz="2400" b="1" dirty="0">
                <a:solidFill>
                  <a:srgbClr val="002060"/>
                </a:solidFill>
                <a:latin typeface="+mn-ea"/>
              </a:rPr>
              <a:t>在群</a:t>
            </a:r>
            <a:r>
              <a:rPr lang="zh-CN" altLang="zh-CN" sz="2400" b="1" dirty="0">
                <a:solidFill>
                  <a:srgbClr val="002060"/>
                </a:solidFill>
                <a:latin typeface="+mn-ea"/>
              </a:rPr>
              <a:t>运算</a:t>
            </a:r>
            <a:r>
              <a:rPr lang="zh-CN" altLang="en-US" sz="2400" b="1" dirty="0">
                <a:solidFill>
                  <a:srgbClr val="002060"/>
                </a:solidFill>
                <a:latin typeface="+mn-ea"/>
              </a:rPr>
              <a:t>下</a:t>
            </a:r>
            <a:r>
              <a:rPr lang="zh-CN" altLang="zh-CN" sz="2400" b="1" dirty="0">
                <a:solidFill>
                  <a:srgbClr val="002060"/>
                </a:solidFill>
                <a:latin typeface="+mn-ea"/>
              </a:rPr>
              <a:t>是否构成子群并证明</a:t>
            </a:r>
          </a:p>
          <a:p>
            <a:pPr marL="342900" indent="-342900">
              <a:spcBef>
                <a:spcPts val="600"/>
              </a:spcBef>
              <a:spcAft>
                <a:spcPts val="600"/>
              </a:spcAft>
              <a:buFont typeface="Arial" panose="020B0604020202020204" pitchFamily="34" charset="0"/>
              <a:buChar char="•"/>
            </a:pPr>
            <a:r>
              <a:rPr lang="zh-CN" altLang="en-US" sz="2400" b="1" dirty="0">
                <a:solidFill>
                  <a:srgbClr val="002060"/>
                </a:solidFill>
                <a:latin typeface="+mn-ea"/>
              </a:rPr>
              <a:t>能计算群元素的阶，能给出群的一个元素或子集生成的子群</a:t>
            </a:r>
            <a:endParaRPr lang="en-US" altLang="zh-CN" sz="2400" b="1" dirty="0">
              <a:solidFill>
                <a:srgbClr val="002060"/>
              </a:solidFill>
              <a:latin typeface="+mn-ea"/>
            </a:endParaRPr>
          </a:p>
          <a:p>
            <a:pPr marL="342900" indent="-342900">
              <a:spcBef>
                <a:spcPts val="600"/>
              </a:spcBef>
              <a:spcAft>
                <a:spcPts val="600"/>
              </a:spcAft>
              <a:buFont typeface="Arial" panose="020B0604020202020204" pitchFamily="34" charset="0"/>
              <a:buChar char="•"/>
            </a:pPr>
            <a:r>
              <a:rPr lang="zh-CN" altLang="en-US" sz="2400" b="1" dirty="0">
                <a:solidFill>
                  <a:srgbClr val="002060"/>
                </a:solidFill>
                <a:latin typeface="+mn-ea"/>
              </a:rPr>
              <a:t>能证明与群元素的阶相关的一些简单性质</a:t>
            </a:r>
            <a:endParaRPr lang="zh-CN" altLang="zh-CN" sz="2400" b="1" dirty="0">
              <a:solidFill>
                <a:srgbClr val="002060"/>
              </a:solidFill>
              <a:latin typeface="+mn-ea"/>
            </a:endParaRPr>
          </a:p>
        </p:txBody>
      </p:sp>
      <p:sp>
        <p:nvSpPr>
          <p:cNvPr id="12" name="文本框 11"/>
          <p:cNvSpPr txBox="1"/>
          <p:nvPr/>
        </p:nvSpPr>
        <p:spPr>
          <a:xfrm>
            <a:off x="340240" y="4499074"/>
            <a:ext cx="11459037" cy="1143903"/>
          </a:xfrm>
          <a:prstGeom prst="rect">
            <a:avLst/>
          </a:prstGeom>
          <a:solidFill>
            <a:schemeClr val="accent4">
              <a:lumMod val="20000"/>
              <a:lumOff val="80000"/>
              <a:alpha val="60000"/>
            </a:schemeClr>
          </a:solidFill>
        </p:spPr>
        <p:txBody>
          <a:bodyPr wrap="square" rtlCol="0">
            <a:spAutoFit/>
          </a:bodyPr>
          <a:lstStyle/>
          <a:p>
            <a:pPr algn="ctr">
              <a:lnSpc>
                <a:spcPts val="3200"/>
              </a:lnSpc>
              <a:spcBef>
                <a:spcPts val="1200"/>
              </a:spcBef>
              <a:spcAft>
                <a:spcPts val="600"/>
              </a:spcAft>
            </a:pPr>
            <a:r>
              <a:rPr lang="zh-CN" altLang="en-US" sz="2800" b="1">
                <a:solidFill>
                  <a:srgbClr val="C00000"/>
                </a:solidFill>
                <a:latin typeface="楷体" panose="02010609060101010101" pitchFamily="49" charset="-122"/>
                <a:ea typeface="楷体" panose="02010609060101010101" pitchFamily="49" charset="-122"/>
              </a:rPr>
              <a:t>学习重点</a:t>
            </a:r>
          </a:p>
          <a:p>
            <a:pPr marL="342900" indent="-342900">
              <a:lnSpc>
                <a:spcPts val="3200"/>
              </a:lnSpc>
              <a:spcBef>
                <a:spcPts val="1200"/>
              </a:spcBef>
              <a:spcAft>
                <a:spcPts val="600"/>
              </a:spcAft>
              <a:buFont typeface="Arial" panose="020B0604020202020204" pitchFamily="34" charset="0"/>
              <a:buChar char="•"/>
            </a:pPr>
            <a:r>
              <a:rPr lang="zh-CN" altLang="en-US" sz="2400" b="1">
                <a:solidFill>
                  <a:schemeClr val="accent6">
                    <a:lumMod val="50000"/>
                  </a:schemeClr>
                </a:solidFill>
                <a:latin typeface="+mn-ea"/>
              </a:rPr>
              <a:t>如何证明群元素阶的一些性质？如何判定群的子集是子群？</a:t>
            </a:r>
            <a:endParaRPr lang="en-US" altLang="zh-CN" sz="2400" b="1">
              <a:solidFill>
                <a:schemeClr val="accent6">
                  <a:lumMod val="50000"/>
                </a:schemeClr>
              </a:solidFill>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7" y="1552415"/>
                <a:ext cx="7534764" cy="451406"/>
              </a:xfrm>
              <a:prstGeom prst="rect">
                <a:avLst/>
              </a:prstGeom>
              <a:solidFill>
                <a:schemeClr val="accent6">
                  <a:lumMod val="20000"/>
                  <a:lumOff val="80000"/>
                </a:schemeClr>
              </a:solidFill>
            </p:spPr>
            <p:txBody>
              <a:bodyPr wrap="square">
                <a:spAutoFit/>
              </a:bodyPr>
              <a:lstStyle/>
              <a:p>
                <a:pPr>
                  <a:lnSpc>
                    <a:spcPts val="2800"/>
                  </a:lnSpc>
                </a:pPr>
                <a:r>
                  <a:rPr lang="zh-CN" altLang="en-US" sz="2000" b="1" dirty="0">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oMath>
                </a14:m>
                <a:r>
                  <a:rPr lang="zh-CN" altLang="en-US" sz="2000" b="1" dirty="0">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的元素，证明：对任意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dirty="0">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dirty="0">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7" y="1552415"/>
                <a:ext cx="7534764" cy="451406"/>
              </a:xfrm>
              <a:prstGeom prst="rect">
                <a:avLst/>
              </a:prstGeom>
              <a:blipFill rotWithShape="1">
                <a:blip r:embed="rId2"/>
                <a:stretch>
                  <a:fillRect l="-890" r="-81" b="-2027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174107" y="2682963"/>
                <a:ext cx="10821248" cy="2862322"/>
              </a:xfrm>
              <a:prstGeom prst="rect">
                <a:avLst/>
              </a:prstGeom>
              <a:solidFill>
                <a:schemeClr val="accent6">
                  <a:lumMod val="20000"/>
                  <a:lumOff val="80000"/>
                </a:schemeClr>
              </a:solidFill>
            </p:spPr>
            <p:txBody>
              <a:bodyPr wrap="square" rtlCol="0">
                <a:spAutoFit/>
              </a:bodyPr>
              <a:lstStyle/>
              <a:p>
                <a:pPr>
                  <a:lnSpc>
                    <a:spcPts val="2700"/>
                  </a:lnSpc>
                  <a:spcBef>
                    <a:spcPts val="600"/>
                  </a:spcBef>
                  <a:spcAft>
                    <a:spcPts val="600"/>
                  </a:spcAft>
                </a:pPr>
                <a:r>
                  <a:rPr lang="en-US" altLang="zh-CN" sz="2000" b="1" dirty="0">
                    <a:solidFill>
                      <a:schemeClr val="accent2">
                        <a:lumMod val="50000"/>
                      </a:schemeClr>
                    </a:solidFill>
                  </a:rPr>
                  <a:t>【</a:t>
                </a:r>
                <a:r>
                  <a:rPr lang="zh-CN" altLang="en-US" sz="2000" b="1" dirty="0">
                    <a:solidFill>
                      <a:schemeClr val="accent2">
                        <a:lumMod val="50000"/>
                      </a:schemeClr>
                    </a:solidFill>
                  </a:rPr>
                  <a:t>证明</a:t>
                </a:r>
                <a:r>
                  <a:rPr lang="en-US" altLang="zh-CN" sz="2000" b="1" dirty="0">
                    <a:solidFill>
                      <a:schemeClr val="accent2">
                        <a:lumMod val="50000"/>
                      </a:schemeClr>
                    </a:solidFill>
                  </a:rPr>
                  <a:t>】</a:t>
                </a:r>
                <a:r>
                  <a:rPr lang="zh-CN" altLang="en-US" sz="2000" b="1" dirty="0">
                    <a:solidFill>
                      <a:srgbClr val="FF0000"/>
                    </a:solidFill>
                  </a:rPr>
                  <a:t>当</a:t>
                </a:r>
                <a:r>
                  <a:rPr lang="en-US" altLang="zh-CN" sz="2000" b="1" dirty="0">
                    <a:solidFill>
                      <a:srgbClr val="FF0000"/>
                    </a:solidFill>
                  </a:rPr>
                  <a:t>n≥0</a:t>
                </a:r>
                <a:r>
                  <a:rPr lang="zh-CN" altLang="en-US" sz="2000" b="1" dirty="0">
                    <a:solidFill>
                      <a:srgbClr val="FF0000"/>
                    </a:solidFill>
                  </a:rPr>
                  <a:t>时，</a:t>
                </a:r>
                <a:r>
                  <a:rPr lang="zh-CN" altLang="en-US" sz="2000" b="1" dirty="0">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zh-CN" altLang="en-US" sz="2000" b="1" dirty="0">
                    <a:solidFill>
                      <a:schemeClr val="accent2">
                        <a:lumMod val="50000"/>
                      </a:schemeClr>
                    </a:solidFill>
                  </a:rPr>
                  <a:t>实施数学归纳法：</a:t>
                </a:r>
                <a:endParaRPr lang="en-US" altLang="zh-CN" sz="2000" b="1" dirty="0">
                  <a:solidFill>
                    <a:schemeClr val="accent2">
                      <a:lumMod val="50000"/>
                    </a:schemeClr>
                  </a:solidFill>
                </a:endParaRPr>
              </a:p>
              <a:p>
                <a:pPr marL="342900" indent="-342900">
                  <a:lnSpc>
                    <a:spcPts val="2700"/>
                  </a:lnSpc>
                  <a:spcBef>
                    <a:spcPts val="600"/>
                  </a:spcBef>
                  <a:spcAft>
                    <a:spcPts val="600"/>
                  </a:spcAft>
                  <a:buFont typeface="Arial" panose="020B0604020202020204" pitchFamily="34" charset="0"/>
                  <a:buChar char="•"/>
                </a:pPr>
                <a:r>
                  <a:rPr lang="zh-CN" altLang="en-US" sz="2000" b="1" dirty="0">
                    <a:solidFill>
                      <a:srgbClr val="002060"/>
                    </a:solidFill>
                  </a:rPr>
                  <a:t>归纳基</a:t>
                </a:r>
                <a:r>
                  <a:rPr lang="zh-CN" altLang="en-US" sz="2000" b="1" dirty="0">
                    <a:solidFill>
                      <a:schemeClr val="accent2">
                        <a:lumMod val="50000"/>
                      </a:schemeClr>
                    </a:solidFill>
                  </a:rPr>
                  <a:t>：当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r>
                  <a:rPr lang="zh-CN" altLang="en-US" sz="2000" b="1" dirty="0">
                    <a:solidFill>
                      <a:srgbClr val="FF0000"/>
                    </a:solidFill>
                  </a:rPr>
                  <a:t>时</a:t>
                </a:r>
                <a:r>
                  <a:rPr lang="zh-CN" altLang="en-US" sz="2000" b="1" dirty="0">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𝟎</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𝟎</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𝒂𝒆</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dirty="0">
                    <a:solidFill>
                      <a:schemeClr val="accent2">
                        <a:lumMod val="50000"/>
                      </a:schemeClr>
                    </a:solidFill>
                  </a:rPr>
                  <a:t>，成立</a:t>
                </a:r>
                <a:r>
                  <a:rPr lang="zh-CN" altLang="en-US" sz="2000" b="1" dirty="0">
                    <a:solidFill>
                      <a:srgbClr val="FF0000"/>
                    </a:solidFill>
                  </a:rPr>
                  <a:t>；</a:t>
                </a:r>
                <a:r>
                  <a:rPr lang="en-US" altLang="zh-CN" sz="2000" b="1" dirty="0">
                    <a:solidFill>
                      <a:srgbClr val="FF0000"/>
                    </a:solidFill>
                  </a:rPr>
                  <a:t>n=1</a:t>
                </a:r>
                <a:r>
                  <a:rPr lang="zh-CN" altLang="en-US" sz="2000" b="1" dirty="0">
                    <a:solidFill>
                      <a:srgbClr val="FF0000"/>
                    </a:solidFill>
                  </a:rPr>
                  <a:t>时为恒等式显然成立</a:t>
                </a:r>
                <a:endParaRPr lang="en-US" altLang="zh-CN" sz="2000" b="1" dirty="0">
                  <a:solidFill>
                    <a:srgbClr val="FF0000"/>
                  </a:solidFill>
                </a:endParaRPr>
              </a:p>
              <a:p>
                <a:pPr marL="342900" indent="-342900">
                  <a:lnSpc>
                    <a:spcPts val="2700"/>
                  </a:lnSpc>
                  <a:spcBef>
                    <a:spcPts val="600"/>
                  </a:spcBef>
                  <a:spcAft>
                    <a:spcPts val="600"/>
                  </a:spcAft>
                  <a:buFont typeface="Arial" panose="020B0604020202020204" pitchFamily="34" charset="0"/>
                  <a:buChar char="•"/>
                </a:pPr>
                <a:r>
                  <a:rPr lang="zh-CN" altLang="en-US" sz="2000" b="1" dirty="0">
                    <a:solidFill>
                      <a:srgbClr val="002060"/>
                    </a:solidFill>
                  </a:rPr>
                  <a:t>归纳步</a:t>
                </a:r>
                <a:r>
                  <a:rPr lang="zh-CN" altLang="en-US" sz="2000" b="1" dirty="0">
                    <a:solidFill>
                      <a:schemeClr val="accent2">
                        <a:lumMod val="50000"/>
                      </a:schemeClr>
                    </a:solidFill>
                  </a:rPr>
                  <a:t>：假设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oMath>
                </a14:m>
                <a:r>
                  <a:rPr lang="zh-CN" altLang="en-US" sz="2000" b="1" dirty="0">
                    <a:solidFill>
                      <a:schemeClr val="accent2">
                        <a:lumMod val="50000"/>
                      </a:schemeClr>
                    </a:solidFill>
                  </a:rPr>
                  <a:t>时成立，即有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dirty="0">
                    <a:solidFill>
                      <a:schemeClr val="accent2">
                        <a:lumMod val="50000"/>
                      </a:schemeClr>
                    </a:solidFill>
                  </a:rPr>
                  <a:t>，对于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oMath>
                </a14:m>
                <a:r>
                  <a:rPr lang="zh-CN" altLang="en-US" sz="2000" b="1" dirty="0">
                    <a:solidFill>
                      <a:schemeClr val="accent2">
                        <a:lumMod val="50000"/>
                      </a:schemeClr>
                    </a:solidFill>
                  </a:rPr>
                  <a:t>，有：</a:t>
                </a:r>
                <a:endParaRPr lang="en-US" altLang="zh-CN" sz="2000" b="1" dirty="0">
                  <a:solidFill>
                    <a:schemeClr val="accent2">
                      <a:lumMod val="50000"/>
                    </a:schemeClr>
                  </a:solidFill>
                </a:endParaRPr>
              </a:p>
              <a:p>
                <a:pPr>
                  <a:lnSpc>
                    <a:spcPts val="27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sup>
                      </m:sSup>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m:oMathPara>
                </a14:m>
                <a:endParaRPr lang="en-US" altLang="zh-CN" sz="2000" b="1" dirty="0">
                  <a:solidFill>
                    <a:schemeClr val="accent2">
                      <a:lumMod val="50000"/>
                    </a:schemeClr>
                  </a:solidFill>
                </a:endParaRPr>
              </a:p>
              <a:p>
                <a:pPr>
                  <a:lnSpc>
                    <a:spcPts val="2700"/>
                  </a:lnSpc>
                  <a:spcBef>
                    <a:spcPts val="600"/>
                  </a:spcBef>
                  <a:spcAft>
                    <a:spcPts val="600"/>
                  </a:spcAft>
                </a:pPr>
                <a:r>
                  <a:rPr lang="zh-CN" altLang="en-US" sz="2000" b="1" dirty="0">
                    <a:solidFill>
                      <a:srgbClr val="FF0000"/>
                    </a:solidFill>
                  </a:rPr>
                  <a:t>当</a:t>
                </a:r>
                <a:r>
                  <a:rPr lang="en-US" altLang="zh-CN" sz="2000" b="1" dirty="0">
                    <a:solidFill>
                      <a:srgbClr val="FF0000"/>
                    </a:solidFill>
                  </a:rPr>
                  <a:t>n&lt;0</a:t>
                </a:r>
                <a:r>
                  <a:rPr lang="zh-CN" altLang="en-US" sz="2000" b="1" dirty="0">
                    <a:solidFill>
                      <a:srgbClr val="FF0000"/>
                    </a:solidFill>
                  </a:rPr>
                  <a:t>时，令</a:t>
                </a:r>
                <a:r>
                  <a:rPr lang="en-US" altLang="zh-CN" sz="2000" b="1" dirty="0">
                    <a:solidFill>
                      <a:srgbClr val="FF0000"/>
                    </a:solidFill>
                  </a:rPr>
                  <a:t>n=-m</a:t>
                </a:r>
                <a:r>
                  <a:rPr lang="zh-CN" altLang="en-US" sz="2000" b="1" dirty="0">
                    <a:solidFill>
                      <a:srgbClr val="FF0000"/>
                    </a:solidFill>
                  </a:rPr>
                  <a:t>，</a:t>
                </a:r>
                <a:r>
                  <a:rPr lang="en-US" altLang="zh-CN" sz="2000" b="1" dirty="0">
                    <a:solidFill>
                      <a:srgbClr val="FF0000"/>
                    </a:solidFill>
                  </a:rPr>
                  <a:t> </a:t>
                </a:r>
                <a14:m>
                  <m:oMath xmlns:m="http://schemas.openxmlformats.org/officeDocument/2006/math">
                    <m:sSup>
                      <m:sSupPr>
                        <m:ctrlPr>
                          <a:rPr lang="en-US" altLang="zh-CN" sz="2000" b="1" i="1">
                            <a:solidFill>
                              <a:srgbClr val="FF0000"/>
                            </a:solidFill>
                            <a:latin typeface="Cambria Math" panose="02040503050406030204" pitchFamily="18" charset="0"/>
                          </a:rPr>
                        </m:ctrlPr>
                      </m:sSupPr>
                      <m:e>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panose="02040503050406030204" pitchFamily="18" charset="0"/>
                              </a:rPr>
                              <m:t>𝒂𝒃</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e>
                        </m:d>
                      </m:e>
                      <m:sup>
                        <m:r>
                          <a:rPr lang="en-US" altLang="zh-CN" sz="2000" b="1" i="1">
                            <a:solidFill>
                              <a:srgbClr val="FF0000"/>
                            </a:solidFill>
                            <a:latin typeface="Cambria Math" panose="02040503050406030204" pitchFamily="18" charset="0"/>
                          </a:rPr>
                          <m:t>𝒏</m:t>
                        </m:r>
                      </m:sup>
                    </m:sSup>
                    <m:r>
                      <a:rPr lang="en-US" altLang="zh-CN" sz="2000" b="1" i="1">
                        <a:solidFill>
                          <a:srgbClr val="FF0000"/>
                        </a:solidFill>
                        <a:latin typeface="Cambria Math" panose="02040503050406030204" pitchFamily="18" charset="0"/>
                      </a:rPr>
                      <m:t>=</m:t>
                    </m:r>
                  </m:oMath>
                </a14:m>
                <a:r>
                  <a:rPr lang="en-US" altLang="zh-CN" sz="2000" b="1" dirty="0">
                    <a:solidFill>
                      <a:srgbClr val="FF0000"/>
                    </a:solidFill>
                  </a:rPr>
                  <a:t> </a:t>
                </a:r>
                <a14:m>
                  <m:oMath xmlns:m="http://schemas.openxmlformats.org/officeDocument/2006/math">
                    <m:sSup>
                      <m:sSupPr>
                        <m:ctrlPr>
                          <a:rPr lang="en-US" altLang="zh-CN" sz="2000" b="1" i="1">
                            <a:solidFill>
                              <a:srgbClr val="FF0000"/>
                            </a:solidFill>
                            <a:latin typeface="Cambria Math" panose="02040503050406030204" pitchFamily="18" charset="0"/>
                          </a:rPr>
                        </m:ctrlPr>
                      </m:sSupPr>
                      <m:e>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panose="02040503050406030204" pitchFamily="18" charset="0"/>
                              </a:rPr>
                              <m:t>𝒂</m:t>
                            </m:r>
                            <m:sSup>
                              <m:sSupPr>
                                <m:ctrlPr>
                                  <a:rPr lang="en-US" altLang="zh-CN" sz="2000" b="1" i="1">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𝒃</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e>
                        </m:d>
                      </m:e>
                      <m:sup>
                        <m:r>
                          <a:rPr lang="en-US" altLang="zh-CN" sz="2000" b="1" i="1" smtClean="0">
                            <a:solidFill>
                              <a:srgbClr val="FF0000"/>
                            </a:solidFill>
                            <a:latin typeface="Cambria Math" panose="02040503050406030204" pitchFamily="18" charset="0"/>
                          </a:rPr>
                          <m:t>𝒎</m:t>
                        </m:r>
                      </m:sup>
                    </m:sSup>
                  </m:oMath>
                </a14:m>
                <a:r>
                  <a:rPr lang="zh-CN" altLang="en-US" sz="2000" b="1" dirty="0">
                    <a:solidFill>
                      <a:srgbClr val="FF0000"/>
                    </a:solidFill>
                  </a:rPr>
                  <a:t>。类似地，对</a:t>
                </a:r>
                <a14:m>
                  <m:oMath xmlns:m="http://schemas.openxmlformats.org/officeDocument/2006/math">
                    <m:r>
                      <a:rPr lang="en-US" altLang="zh-CN" sz="2000" b="1" i="0" smtClean="0">
                        <a:solidFill>
                          <a:srgbClr val="FF0000"/>
                        </a:solidFill>
                        <a:latin typeface="Cambria Math" panose="02040503050406030204" pitchFamily="18" charset="0"/>
                      </a:rPr>
                      <m:t>𝐦</m:t>
                    </m:r>
                  </m:oMath>
                </a14:m>
                <a:r>
                  <a:rPr lang="zh-CN" altLang="en-US" sz="2000" b="1" dirty="0">
                    <a:solidFill>
                      <a:srgbClr val="FF0000"/>
                    </a:solidFill>
                  </a:rPr>
                  <a:t>实施数学归纳法有</a:t>
                </a:r>
                <a:endParaRPr lang="en-US" altLang="zh-CN" sz="2000" b="1" dirty="0">
                  <a:solidFill>
                    <a:srgbClr val="FF0000"/>
                  </a:solidFill>
                </a:endParaRPr>
              </a:p>
              <a:p>
                <a:pPr>
                  <a:lnSpc>
                    <a:spcPts val="2700"/>
                  </a:lnSpc>
                  <a:spcBef>
                    <a:spcPts val="600"/>
                  </a:spcBef>
                  <a:spcAft>
                    <a:spcPts val="600"/>
                  </a:spcAft>
                </a:pPr>
                <a14:m>
                  <m:oMath xmlns:m="http://schemas.openxmlformats.org/officeDocument/2006/math">
                    <m:sSup>
                      <m:sSupPr>
                        <m:ctrlPr>
                          <a:rPr lang="en-US" altLang="zh-CN" sz="2000" b="1" i="1">
                            <a:solidFill>
                              <a:srgbClr val="FF0000"/>
                            </a:solidFill>
                            <a:latin typeface="Cambria Math" panose="02040503050406030204" pitchFamily="18" charset="0"/>
                          </a:rPr>
                        </m:ctrlPr>
                      </m:sSupPr>
                      <m:e>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panose="02040503050406030204" pitchFamily="18" charset="0"/>
                              </a:rPr>
                              <m:t>𝒂</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𝒃</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e>
                        </m:d>
                      </m:e>
                      <m:sup>
                        <m:r>
                          <a:rPr lang="en-US" altLang="zh-CN" sz="2000" b="1" i="1">
                            <a:solidFill>
                              <a:srgbClr val="FF0000"/>
                            </a:solidFill>
                            <a:latin typeface="Cambria Math" panose="02040503050406030204" pitchFamily="18" charset="0"/>
                          </a:rPr>
                          <m:t>𝒎</m:t>
                        </m:r>
                      </m:sup>
                    </m:sSup>
                    <m:r>
                      <a:rPr lang="en-US" altLang="zh-CN" sz="2000" b="1" i="1">
                        <a:solidFill>
                          <a:srgbClr val="FF0000"/>
                        </a:solidFill>
                        <a:latin typeface="Cambria Math" panose="02040503050406030204" pitchFamily="18" charset="0"/>
                      </a:rPr>
                      <m:t> </m:t>
                    </m:r>
                  </m:oMath>
                </a14:m>
                <a:r>
                  <a:rPr lang="en-US" altLang="zh-CN" sz="2000" b="1" dirty="0">
                    <a:solidFill>
                      <a:srgbClr val="FF0000"/>
                    </a:solidFill>
                  </a:rPr>
                  <a:t>= </a:t>
                </a:r>
                <a14:m>
                  <m:oMath xmlns:m="http://schemas.openxmlformats.org/officeDocument/2006/math">
                    <m:r>
                      <a:rPr lang="en-US" altLang="zh-CN" sz="2000" b="1" i="1">
                        <a:solidFill>
                          <a:srgbClr val="FF0000"/>
                        </a:solidFill>
                        <a:latin typeface="Cambria Math" panose="02040503050406030204" pitchFamily="18" charset="0"/>
                      </a:rPr>
                      <m:t>𝒂</m:t>
                    </m:r>
                    <m:d>
                      <m:dPr>
                        <m:ctrlPr>
                          <a:rPr lang="en-US" altLang="zh-CN" sz="2000" b="1" i="1" smtClean="0">
                            <a:solidFill>
                              <a:srgbClr val="FF0000"/>
                            </a:solidFill>
                            <a:latin typeface="Cambria Math" panose="02040503050406030204" pitchFamily="18" charset="0"/>
                          </a:rPr>
                        </m:ctrlPr>
                      </m:dPr>
                      <m:e>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𝒃</m:t>
                            </m:r>
                          </m:e>
                          <m: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sup>
                        </m:sSup>
                      </m:e>
                    </m:d>
                    <m:r>
                      <a:rPr lang="en-US" altLang="zh-CN" sz="2000" b="1" i="1" baseline="30000" smtClean="0">
                        <a:solidFill>
                          <a:srgbClr val="FF0000"/>
                        </a:solidFill>
                        <a:latin typeface="Cambria Math" panose="02040503050406030204" pitchFamily="18" charset="0"/>
                      </a:rPr>
                      <m:t>𝒎</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r>
                      <a:rPr lang="en-US" altLang="zh-CN" sz="2000" b="1" i="1">
                        <a:solidFill>
                          <a:srgbClr val="FF0000"/>
                        </a:solidFill>
                        <a:latin typeface="Cambria Math" panose="02040503050406030204" pitchFamily="18" charset="0"/>
                      </a:rPr>
                      <m:t> </m:t>
                    </m:r>
                  </m:oMath>
                </a14:m>
                <a:r>
                  <a:rPr lang="zh-CN" altLang="en-US" sz="2000" b="1" dirty="0">
                    <a:solidFill>
                      <a:srgbClr val="FF0000"/>
                    </a:solidFill>
                  </a:rPr>
                  <a:t>，进而有</a:t>
                </a:r>
                <a14:m>
                  <m:oMath xmlns:m="http://schemas.openxmlformats.org/officeDocument/2006/math">
                    <m:sSup>
                      <m:sSupPr>
                        <m:ctrlPr>
                          <a:rPr lang="en-US" altLang="zh-CN" sz="2000" b="1" i="1">
                            <a:solidFill>
                              <a:srgbClr val="FF0000"/>
                            </a:solidFill>
                            <a:latin typeface="Cambria Math" panose="02040503050406030204" pitchFamily="18" charset="0"/>
                          </a:rPr>
                        </m:ctrlPr>
                      </m:sSupPr>
                      <m:e>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panose="02040503050406030204" pitchFamily="18" charset="0"/>
                              </a:rPr>
                              <m:t>𝒂𝒃</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e>
                        </m:d>
                      </m:e>
                      <m:sup>
                        <m:r>
                          <a:rPr lang="en-US" altLang="zh-CN" sz="2000" b="1" i="1">
                            <a:solidFill>
                              <a:srgbClr val="FF0000"/>
                            </a:solidFill>
                            <a:latin typeface="Cambria Math" panose="02040503050406030204" pitchFamily="18" charset="0"/>
                          </a:rPr>
                          <m:t>𝒏</m:t>
                        </m:r>
                      </m:sup>
                    </m:s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𝒂</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𝒃</m:t>
                        </m:r>
                      </m:e>
                      <m:sup>
                        <m:r>
                          <a:rPr lang="en-US" altLang="zh-CN" sz="2000" b="1" i="1">
                            <a:solidFill>
                              <a:srgbClr val="FF0000"/>
                            </a:solidFill>
                            <a:latin typeface="Cambria Math" panose="02040503050406030204" pitchFamily="18" charset="0"/>
                          </a:rPr>
                          <m:t>𝒏</m:t>
                        </m:r>
                      </m:sup>
                    </m:sSup>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pitchFamily="18" charset="0"/>
                          </a:rPr>
                          <m:t>𝒂</m:t>
                        </m:r>
                      </m:e>
                      <m:sup>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𝟏</m:t>
                        </m:r>
                      </m:sup>
                    </m:sSup>
                  </m:oMath>
                </a14:m>
                <a:r>
                  <a:rPr lang="zh-CN" altLang="en-US" sz="2000" b="1" dirty="0">
                    <a:solidFill>
                      <a:srgbClr val="FF0000"/>
                    </a:solidFill>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1174107" y="2682963"/>
                <a:ext cx="10821248" cy="2862322"/>
              </a:xfrm>
              <a:prstGeom prst="rect">
                <a:avLst/>
              </a:prstGeom>
              <a:blipFill rotWithShape="1">
                <a:blip r:embed="rId3"/>
                <a:stretch>
                  <a:fillRect l="-620" t="-426" b="-234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2" name="文本框 1"/>
              <p:cNvSpPr txBox="1"/>
              <p:nvPr/>
            </p:nvSpPr>
            <p:spPr>
              <a:xfrm>
                <a:off x="1185210" y="1629365"/>
                <a:ext cx="9478404" cy="844911"/>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r>
                  <a:rPr lang="zh-CN" altLang="en-US" sz="2400" b="1">
                    <a:solidFill>
                      <a:srgbClr val="002060"/>
                    </a:solidFill>
                    <a:latin typeface="楷体" panose="02010609060101010101" pitchFamily="49" charset="-122"/>
                    <a:ea typeface="楷体" panose="02010609060101010101" pitchFamily="49" charset="-122"/>
                  </a:rPr>
                  <a:t>，若这样的正整数不存在，则称元素</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的阶</a:t>
                </a:r>
                <a:r>
                  <a:rPr lang="zh-CN" altLang="en-US" sz="2400" b="1">
                    <a:solidFill>
                      <a:srgbClr val="C00000"/>
                    </a:solidFill>
                    <a:latin typeface="+mn-ea"/>
                  </a:rPr>
                  <a:t>无穷</a:t>
                </a:r>
                <a:endParaRPr lang="en-US" altLang="zh-CN" sz="2400" b="1">
                  <a:solidFill>
                    <a:srgbClr val="C00000"/>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85210" y="1629365"/>
                <a:ext cx="9478404" cy="844911"/>
              </a:xfrm>
              <a:prstGeom prst="rect">
                <a:avLst/>
              </a:prstGeom>
              <a:blipFill rotWithShape="1">
                <a:blip r:embed="rId2"/>
                <a:stretch>
                  <a:fillRect l="-965" t="-7914" r="-4244" b="-165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185210" y="2995689"/>
                <a:ext cx="1993261"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85210" y="2995689"/>
                <a:ext cx="1993261" cy="400110"/>
              </a:xfrm>
              <a:prstGeom prst="rect">
                <a:avLst/>
              </a:prstGeom>
              <a:blipFill rotWithShape="1">
                <a:blip r:embed="rId3"/>
                <a:stretch>
                  <a:fillRect l="-3058" t="-10606" b="-22727"/>
                </a:stretch>
              </a:blipFill>
            </p:spPr>
            <p:txBody>
              <a:bodyPr/>
              <a:lstStyle/>
              <a:p>
                <a:r>
                  <a:rPr lang="zh-CN" altLang="en-US">
                    <a:noFill/>
                  </a:rPr>
                  <a:t> </a:t>
                </a:r>
                <a:endParaRPr lang="zh-CN" altLang="en-US">
                  <a:noFill/>
                </a:endParaRPr>
              </a:p>
            </p:txBody>
          </p:sp>
        </mc:Fallback>
      </mc:AlternateContent>
      <p:graphicFrame>
        <p:nvGraphicFramePr>
          <p:cNvPr id="11" name="表格 10"/>
          <p:cNvGraphicFramePr>
            <a:graphicFrameLocks noGrp="1"/>
          </p:cNvGraphicFramePr>
          <p:nvPr/>
        </p:nvGraphicFramePr>
        <p:xfrm>
          <a:off x="1185210" y="3550644"/>
          <a:ext cx="3125478" cy="204216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0000"/>
                    </a:ext>
                  </a:extLst>
                </a:gridCol>
                <a:gridCol w="520913">
                  <a:extLst>
                    <a:ext uri="{9D8B030D-6E8A-4147-A177-3AD203B41FA5}">
                      <a16:colId xmlns:a16="http://schemas.microsoft.com/office/drawing/2014/main" val="20001"/>
                    </a:ext>
                  </a:extLst>
                </a:gridCol>
                <a:gridCol w="520913">
                  <a:extLst>
                    <a:ext uri="{9D8B030D-6E8A-4147-A177-3AD203B41FA5}">
                      <a16:colId xmlns:a16="http://schemas.microsoft.com/office/drawing/2014/main" val="20002"/>
                    </a:ext>
                  </a:extLst>
                </a:gridCol>
                <a:gridCol w="520913">
                  <a:extLst>
                    <a:ext uri="{9D8B030D-6E8A-4147-A177-3AD203B41FA5}">
                      <a16:colId xmlns:a16="http://schemas.microsoft.com/office/drawing/2014/main" val="20003"/>
                    </a:ext>
                  </a:extLst>
                </a:gridCol>
                <a:gridCol w="520913">
                  <a:extLst>
                    <a:ext uri="{9D8B030D-6E8A-4147-A177-3AD203B41FA5}">
                      <a16:colId xmlns:a16="http://schemas.microsoft.com/office/drawing/2014/main" val="20004"/>
                    </a:ext>
                  </a:extLst>
                </a:gridCol>
                <a:gridCol w="520913">
                  <a:extLst>
                    <a:ext uri="{9D8B030D-6E8A-4147-A177-3AD203B41FA5}">
                      <a16:colId xmlns:a16="http://schemas.microsoft.com/office/drawing/2014/main" val="20005"/>
                    </a:ext>
                  </a:extLst>
                </a:gridCol>
              </a:tblGrid>
              <a:tr h="335280">
                <a:tc>
                  <a:txBody>
                    <a:bodyPr/>
                    <a:lstStyle/>
                    <a:p>
                      <a:endParaRPr lang="zh-CN"/>
                    </a:p>
                  </a:txBody>
                  <a:tcPr>
                    <a:blipFill>
                      <a:blip r:embed="rId4"/>
                      <a:stretch>
                        <a:fillRect l="-1163" t="-5455" r="-502326"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10001"/>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10002"/>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10003"/>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0004"/>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5423546" y="4006857"/>
                <a:ext cx="4915535" cy="81265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𝟓</m:t>
                      </m:r>
                    </m:oMath>
                  </m:oMathPara>
                </a14:m>
                <a:endParaRPr lang="en-US" altLang="zh-CN" b="1">
                  <a:solidFill>
                    <a:schemeClr val="accent2">
                      <a:lumMod val="50000"/>
                    </a:schemeClr>
                  </a:solidFill>
                </a:endParaRP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m:t>
                    </m:r>
                  </m:oMath>
                </a14:m>
                <a:r>
                  <a:rPr lang="en-US" altLang="zh-CN" b="1">
                    <a:solidFill>
                      <a:schemeClr val="accent2">
                        <a:lumMod val="50000"/>
                      </a:schemeClr>
                    </a:solidFill>
                  </a:rPr>
                  <a:t> </a:t>
                </a:r>
                <a:endParaRPr lang="zh-CN" altLang="en-US" b="1">
                  <a:solidFill>
                    <a:schemeClr val="accent2">
                      <a:lumMod val="50000"/>
                    </a:schemeClr>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423546" y="4006857"/>
                <a:ext cx="4915535" cy="812658"/>
              </a:xfrm>
              <a:prstGeom prst="rect">
                <a:avLst/>
              </a:prstGeom>
              <a:blipFill rotWithShape="1">
                <a:blip r:embed="rId5"/>
                <a:stretch>
                  <a:fillRect b="-149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423546" y="3395799"/>
                <a:ext cx="3701813" cy="40011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是最小的正整数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rgbClr val="C00000"/>
                        </a:solidFill>
                        <a:latin typeface="Cambria Math" panose="02040503050406030204" pitchFamily="18" charset="0"/>
                      </a:rPr>
                      <m:t>𝟓</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𝒌𝒂</m:t>
                    </m:r>
                  </m:oMath>
                </a14:m>
                <a:endParaRPr lang="zh-CN" altLang="en-US" sz="2000" b="1">
                  <a:solidFill>
                    <a:schemeClr val="accent2">
                      <a:lumMod val="50000"/>
                    </a:schemeClr>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423546" y="3395799"/>
                <a:ext cx="3701813" cy="400110"/>
              </a:xfrm>
              <a:prstGeom prst="rect">
                <a:avLst/>
              </a:prstGeom>
              <a:blipFill rotWithShape="1">
                <a:blip r:embed="rId6"/>
                <a:stretch>
                  <a:fillRect l="-824" t="-7576" b="-2575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423546" y="5156043"/>
                <a:ext cx="342881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外，每个元素的阶都是</a:t>
                </a:r>
                <a14:m>
                  <m:oMath xmlns:m="http://schemas.openxmlformats.org/officeDocument/2006/math">
                    <m:r>
                      <a:rPr lang="en-US" altLang="zh-CN" sz="2000" b="1" i="1" smtClean="0">
                        <a:solidFill>
                          <a:srgbClr val="C00000"/>
                        </a:solidFill>
                        <a:latin typeface="Cambria Math" panose="02040503050406030204" pitchFamily="18" charset="0"/>
                      </a:rPr>
                      <m:t>𝟓</m:t>
                    </m:r>
                  </m:oMath>
                </a14:m>
                <a:endParaRPr lang="zh-CN" altLang="en-US" sz="2000" b="1">
                  <a:solidFill>
                    <a:schemeClr val="accent2">
                      <a:lumMod val="50000"/>
                    </a:schemeClr>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423546" y="5156043"/>
                <a:ext cx="3428814" cy="400110"/>
              </a:xfrm>
              <a:prstGeom prst="rect">
                <a:avLst/>
              </a:prstGeom>
              <a:blipFill rotWithShape="1">
                <a:blip r:embed="rId7"/>
                <a:stretch>
                  <a:fillRect l="-1957" t="-9231" b="-27692"/>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13" name="文本框 12"/>
              <p:cNvSpPr txBox="1"/>
              <p:nvPr/>
            </p:nvSpPr>
            <p:spPr>
              <a:xfrm>
                <a:off x="1185209" y="2369135"/>
                <a:ext cx="2235566"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185209" y="2369135"/>
                <a:ext cx="2235566" cy="400110"/>
              </a:xfrm>
              <a:prstGeom prst="rect">
                <a:avLst/>
              </a:prstGeom>
              <a:blipFill rotWithShape="1">
                <a:blip r:embed="rId2"/>
                <a:stretch>
                  <a:fillRect l="-2725" t="-12308" b="-24615"/>
                </a:stretch>
              </a:blipFill>
            </p:spPr>
            <p:txBody>
              <a:bodyPr/>
              <a:lstStyle/>
              <a:p>
                <a:r>
                  <a:rPr lang="zh-CN" altLang="en-US">
                    <a:noFill/>
                  </a:rPr>
                  <a:t> </a:t>
                </a:r>
                <a:endParaRPr lang="zh-CN" altLang="en-US">
                  <a:noFill/>
                </a:endParaRPr>
              </a:p>
            </p:txBody>
          </p:sp>
        </mc:Fallback>
      </mc:AlternateContent>
      <p:graphicFrame>
        <p:nvGraphicFramePr>
          <p:cNvPr id="14" name="表格 13"/>
          <p:cNvGraphicFramePr>
            <a:graphicFrameLocks noGrp="1"/>
          </p:cNvGraphicFramePr>
          <p:nvPr/>
        </p:nvGraphicFramePr>
        <p:xfrm>
          <a:off x="1185209" y="2962760"/>
          <a:ext cx="2604565" cy="170688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0000"/>
                    </a:ext>
                  </a:extLst>
                </a:gridCol>
                <a:gridCol w="520913">
                  <a:extLst>
                    <a:ext uri="{9D8B030D-6E8A-4147-A177-3AD203B41FA5}">
                      <a16:colId xmlns:a16="http://schemas.microsoft.com/office/drawing/2014/main" val="20001"/>
                    </a:ext>
                  </a:extLst>
                </a:gridCol>
                <a:gridCol w="520913">
                  <a:extLst>
                    <a:ext uri="{9D8B030D-6E8A-4147-A177-3AD203B41FA5}">
                      <a16:colId xmlns:a16="http://schemas.microsoft.com/office/drawing/2014/main" val="20002"/>
                    </a:ext>
                  </a:extLst>
                </a:gridCol>
                <a:gridCol w="520913">
                  <a:extLst>
                    <a:ext uri="{9D8B030D-6E8A-4147-A177-3AD203B41FA5}">
                      <a16:colId xmlns:a16="http://schemas.microsoft.com/office/drawing/2014/main" val="20003"/>
                    </a:ext>
                  </a:extLst>
                </a:gridCol>
                <a:gridCol w="520913">
                  <a:extLst>
                    <a:ext uri="{9D8B030D-6E8A-4147-A177-3AD203B41FA5}">
                      <a16:colId xmlns:a16="http://schemas.microsoft.com/office/drawing/2014/main" val="20004"/>
                    </a:ext>
                  </a:extLst>
                </a:gridCol>
              </a:tblGrid>
              <a:tr h="335280">
                <a:tc>
                  <a:txBody>
                    <a:bodyPr/>
                    <a:lstStyle/>
                    <a:p>
                      <a:endParaRPr lang="zh-CN"/>
                    </a:p>
                  </a:txBody>
                  <a:tcPr>
                    <a:blipFill>
                      <a:blip r:embed="rId3"/>
                      <a:stretch>
                        <a:fillRect l="-1163" t="-5455" r="-402326" b="-423636"/>
                      </a:stretch>
                    </a:blip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10001"/>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10002"/>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0003"/>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5" name="文本框 14"/>
              <p:cNvSpPr txBox="1"/>
              <p:nvPr/>
            </p:nvSpPr>
            <p:spPr>
              <a:xfrm>
                <a:off x="4967251" y="3753888"/>
                <a:ext cx="5827931" cy="1249766"/>
              </a:xfrm>
              <a:prstGeom prst="rect">
                <a:avLst/>
              </a:prstGeom>
              <a:solidFill>
                <a:srgbClr val="F0F7EC"/>
              </a:solidFill>
            </p:spPr>
            <p:txBody>
              <a:bodyPr wrap="square" rtlCol="0">
                <a:spAutoFit/>
              </a:bodyPr>
              <a:lstStyle/>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𝟒</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𝟑</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𝟒</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𝟒</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 </a:t>
                </a:r>
              </a:p>
            </p:txBody>
          </p:sp>
        </mc:Choice>
        <mc:Fallback xmlns="">
          <p:sp>
            <p:nvSpPr>
              <p:cNvPr id="15" name="文本框 14"/>
              <p:cNvSpPr txBox="1">
                <a:spLocks noRot="1" noChangeAspect="1" noMove="1" noResize="1" noEditPoints="1" noAdjustHandles="1" noChangeArrowheads="1" noChangeShapeType="1" noTextEdit="1"/>
              </p:cNvSpPr>
              <p:nvPr/>
            </p:nvSpPr>
            <p:spPr>
              <a:xfrm>
                <a:off x="4967251" y="3753888"/>
                <a:ext cx="5827931" cy="1249766"/>
              </a:xfrm>
              <a:prstGeom prst="rect">
                <a:avLst/>
              </a:prstGeom>
              <a:blipFill rotWithShape="1">
                <a:blip r:embed="rId4"/>
                <a:stretch>
                  <a:fillRect b="-97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67251" y="2643896"/>
                <a:ext cx="1605134"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oMath>
                </a14:m>
                <a:r>
                  <a:rPr lang="en-US" altLang="zh-CN" b="1">
                    <a:solidFill>
                      <a:schemeClr val="accent2">
                        <a:lumMod val="50000"/>
                      </a:schemeClr>
                    </a:solidFill>
                  </a:rPr>
                  <a:t> </a:t>
                </a:r>
              </a:p>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 </a:t>
                </a:r>
              </a:p>
            </p:txBody>
          </p:sp>
        </mc:Choice>
        <mc:Fallback xmlns="">
          <p:sp>
            <p:nvSpPr>
              <p:cNvPr id="16" name="文本框 15"/>
              <p:cNvSpPr txBox="1">
                <a:spLocks noRot="1" noChangeAspect="1" noMove="1" noResize="1" noEditPoints="1" noAdjustHandles="1" noChangeArrowheads="1" noChangeShapeType="1" noTextEdit="1"/>
              </p:cNvSpPr>
              <p:nvPr/>
            </p:nvSpPr>
            <p:spPr>
              <a:xfrm>
                <a:off x="4967251" y="2643896"/>
                <a:ext cx="1605134" cy="646331"/>
              </a:xfrm>
              <a:prstGeom prst="rect">
                <a:avLst/>
              </a:prstGeom>
              <a:blipFill rotWithShape="1">
                <a:blip r:embed="rId5"/>
                <a:stretch>
                  <a:fillRect l="-1141" b="-660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138129" y="2654780"/>
                <a:ext cx="3163671" cy="714876"/>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互为逆元，对任意群，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与</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的阶总相同</a:t>
                </a:r>
              </a:p>
            </p:txBody>
          </p:sp>
        </mc:Choice>
        <mc:Fallback xmlns="">
          <p:sp>
            <p:nvSpPr>
              <p:cNvPr id="18" name="文本框 17"/>
              <p:cNvSpPr txBox="1">
                <a:spLocks noRot="1" noChangeAspect="1" noMove="1" noResize="1" noEditPoints="1" noAdjustHandles="1" noChangeArrowheads="1" noChangeShapeType="1" noTextEdit="1"/>
              </p:cNvSpPr>
              <p:nvPr/>
            </p:nvSpPr>
            <p:spPr>
              <a:xfrm>
                <a:off x="7138129" y="2654780"/>
                <a:ext cx="3163671" cy="714876"/>
              </a:xfrm>
              <a:prstGeom prst="rect">
                <a:avLst/>
              </a:prstGeom>
              <a:blipFill rotWithShape="1">
                <a:blip r:embed="rId6"/>
                <a:stretch>
                  <a:fillRect t="-4237" r="-9827" b="-1355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185210" y="1442758"/>
                <a:ext cx="9821577" cy="475579"/>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185210" y="1442758"/>
                <a:ext cx="9821577" cy="475579"/>
              </a:xfrm>
              <a:prstGeom prst="rect">
                <a:avLst/>
              </a:prstGeom>
              <a:blipFill rotWithShape="1">
                <a:blip r:embed="rId7"/>
                <a:stretch>
                  <a:fillRect l="-931" t="-14103" b="-2948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群元素阶的性质</a:t>
            </a:r>
          </a:p>
        </p:txBody>
      </p:sp>
      <mc:AlternateContent xmlns:mc="http://schemas.openxmlformats.org/markup-compatibility/2006" xmlns:a14="http://schemas.microsoft.com/office/drawing/2010/main">
        <mc:Choice Requires="a14">
          <p:sp>
            <p:nvSpPr>
              <p:cNvPr id="3" name="文本框 2"/>
              <p:cNvSpPr txBox="1"/>
              <p:nvPr/>
            </p:nvSpPr>
            <p:spPr>
              <a:xfrm>
                <a:off x="1460410" y="1249175"/>
                <a:ext cx="8847970" cy="1805174"/>
              </a:xfrm>
              <a:prstGeom prst="rect">
                <a:avLst/>
              </a:prstGeom>
              <a:solidFill>
                <a:schemeClr val="accent5">
                  <a:lumMod val="20000"/>
                  <a:lumOff val="80000"/>
                </a:schemeClr>
              </a:solidFill>
            </p:spPr>
            <p:txBody>
              <a:bodyPr wrap="square" rtlCol="0">
                <a:spAutoFit/>
              </a:bodyPr>
              <a:lstStyle/>
              <a:p>
                <a:pPr>
                  <a:spcBef>
                    <a:spcPts val="600"/>
                  </a:spcBef>
                </a:pPr>
                <a:r>
                  <a:rPr lang="en-US" altLang="zh-CN" sz="2400" b="1">
                    <a:solidFill>
                      <a:schemeClr val="accent2">
                        <a:lumMod val="50000"/>
                      </a:schemeClr>
                    </a:solidFill>
                  </a:rPr>
                  <a:t>【</a:t>
                </a:r>
                <a:r>
                  <a:rPr lang="zh-CN" altLang="en-US" sz="2400" b="1">
                    <a:solidFill>
                      <a:schemeClr val="accent2">
                        <a:lumMod val="50000"/>
                      </a:schemeClr>
                    </a:solidFill>
                  </a:rPr>
                  <a:t>定理</a:t>
                </a:r>
                <a:r>
                  <a:rPr lang="en-US" altLang="zh-CN" sz="2400" b="1">
                    <a:solidFill>
                      <a:schemeClr val="accent2">
                        <a:lumMod val="50000"/>
                      </a:schemeClr>
                    </a:solidFill>
                  </a:rPr>
                  <a:t>】</a:t>
                </a:r>
                <a:r>
                  <a:rPr lang="zh-CN" altLang="en-US" sz="2400" b="1">
                    <a:solidFill>
                      <a:schemeClr val="accent2">
                        <a:lumMod val="50000"/>
                      </a:schemeClr>
                    </a:solidFill>
                  </a:rPr>
                  <a:t>设</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是群，</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𝒆</m:t>
                    </m:r>
                  </m:oMath>
                </a14:m>
                <a:r>
                  <a:rPr lang="zh-CN" altLang="en-US" sz="2400" b="1">
                    <a:solidFill>
                      <a:schemeClr val="accent2">
                        <a:lumMod val="50000"/>
                      </a:schemeClr>
                    </a:solidFill>
                  </a:rPr>
                  <a:t>是其单位元，</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𝒂</m:t>
                    </m:r>
                  </m:oMath>
                </a14:m>
                <a:r>
                  <a:rPr lang="zh-CN" altLang="en-US" sz="2400" b="1">
                    <a:solidFill>
                      <a:schemeClr val="accent2">
                        <a:lumMod val="50000"/>
                      </a:schemeClr>
                    </a:solidFill>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的任意元素，且</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𝒂</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𝒏</m:t>
                    </m:r>
                  </m:oMath>
                </a14:m>
                <a:endParaRPr lang="en-US" altLang="zh-CN" sz="2400" b="1">
                  <a:solidFill>
                    <a:schemeClr val="accent2">
                      <a:lumMod val="50000"/>
                    </a:schemeClr>
                  </a:solidFill>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𝒎</m:t>
                        </m:r>
                      </m:sup>
                    </m:s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e>
                    </m:d>
                    <m:r>
                      <a:rPr lang="en-US" altLang="zh-CN" sz="2000" b="1" i="1" smtClean="0">
                        <a:solidFill>
                          <a:srgbClr val="C00000"/>
                        </a:solidFill>
                        <a:latin typeface="Cambria Math" panose="02040503050406030204" pitchFamily="18" charset="0"/>
                      </a:rPr>
                      <m:t>=</m:t>
                    </m:r>
                    <m:f>
                      <m:fPr>
                        <m:ctrlPr>
                          <a:rPr lang="en-US" altLang="zh-CN" sz="2000" b="1" i="1" smtClean="0">
                            <a:solidFill>
                              <a:srgbClr val="C00000"/>
                            </a:solidFill>
                            <a:latin typeface="Cambria Math" panose="02040503050406030204" pitchFamily="18" charset="0"/>
                          </a:rPr>
                        </m:ctrlPr>
                      </m:fPr>
                      <m:num>
                        <m:r>
                          <a:rPr lang="en-US" altLang="zh-CN" sz="2000" b="1" i="1" smtClean="0">
                            <a:solidFill>
                              <a:srgbClr val="C00000"/>
                            </a:solidFill>
                            <a:latin typeface="Cambria Math" panose="02040503050406030204" pitchFamily="18" charset="0"/>
                          </a:rPr>
                          <m:t>𝒏</m:t>
                        </m:r>
                      </m:num>
                      <m:den>
                        <m:r>
                          <m:rPr>
                            <m:sty m:val="p"/>
                          </m:rPr>
                          <a:rPr lang="en-US" altLang="zh-CN" sz="2000" b="1" i="1" smtClean="0">
                            <a:solidFill>
                              <a:srgbClr val="C00000"/>
                            </a:solidFill>
                            <a:latin typeface="Cambria Math" panose="02040503050406030204" pitchFamily="18" charset="0"/>
                          </a:rPr>
                          <m:t>gcd</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𝒎</m:t>
                            </m:r>
                          </m:e>
                        </m:d>
                      </m:den>
                    </m:f>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460410" y="1249175"/>
                <a:ext cx="8847970" cy="1805174"/>
              </a:xfrm>
              <a:prstGeom prst="rect">
                <a:avLst/>
              </a:prstGeom>
              <a:blipFill rotWithShape="1">
                <a:blip r:embed="rId2"/>
                <a:stretch>
                  <a:fillRect l="-1103" t="-2365" b="-168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760499" y="2555339"/>
                <a:ext cx="4971091"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从而由元素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的阶可得到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的任意幂</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的阶</a:t>
                </a:r>
              </a:p>
            </p:txBody>
          </p:sp>
        </mc:Choice>
        <mc:Fallback xmlns="">
          <p:sp>
            <p:nvSpPr>
              <p:cNvPr id="4" name="文本框 3"/>
              <p:cNvSpPr txBox="1">
                <a:spLocks noRot="1" noChangeAspect="1" noMove="1" noResize="1" noEditPoints="1" noAdjustHandles="1" noChangeArrowheads="1" noChangeShapeType="1" noTextEdit="1"/>
              </p:cNvSpPr>
              <p:nvPr/>
            </p:nvSpPr>
            <p:spPr>
              <a:xfrm>
                <a:off x="5760499" y="2555339"/>
                <a:ext cx="4971091" cy="400110"/>
              </a:xfrm>
              <a:prstGeom prst="rect">
                <a:avLst/>
              </a:prstGeom>
              <a:blipFill rotWithShape="1">
                <a:blip r:embed="rId3"/>
                <a:stretch>
                  <a:fillRect l="-1350" t="-7576" r="-368" b="-25758"/>
                </a:stretch>
              </a:blipFill>
            </p:spPr>
            <p:txBody>
              <a:bodyPr/>
              <a:lstStyle/>
              <a:p>
                <a:r>
                  <a:rPr lang="zh-CN" altLang="en-US">
                    <a:noFill/>
                  </a:rPr>
                  <a:t> </a:t>
                </a:r>
                <a:endParaRPr lang="zh-CN" altLang="en-US">
                  <a:noFill/>
                </a:endParaRPr>
              </a:p>
            </p:txBody>
          </p:sp>
        </mc:Fallback>
      </mc:AlternateContent>
      <p:pic>
        <p:nvPicPr>
          <p:cNvPr id="11" name="图片 10"/>
          <p:cNvPicPr>
            <a:picLocks noChangeAspect="1"/>
          </p:cNvPicPr>
          <p:nvPr/>
        </p:nvPicPr>
        <p:blipFill>
          <a:blip r:embed="rId4"/>
          <a:stretch>
            <a:fillRect/>
          </a:stretch>
        </p:blipFill>
        <p:spPr>
          <a:xfrm>
            <a:off x="1037196" y="3151472"/>
            <a:ext cx="8084874" cy="3019248"/>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9358345" y="4190557"/>
                <a:ext cx="1890749" cy="1077218"/>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这里直接用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的最小公倍数，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的最大公因数。</a:t>
                </a:r>
              </a:p>
            </p:txBody>
          </p:sp>
        </mc:Choice>
        <mc:Fallback xmlns="">
          <p:sp>
            <p:nvSpPr>
              <p:cNvPr id="13" name="文本框 12"/>
              <p:cNvSpPr txBox="1">
                <a:spLocks noRot="1" noChangeAspect="1" noMove="1" noResize="1" noEditPoints="1" noAdjustHandles="1" noChangeArrowheads="1" noChangeShapeType="1" noTextEdit="1"/>
              </p:cNvSpPr>
              <p:nvPr/>
            </p:nvSpPr>
            <p:spPr>
              <a:xfrm>
                <a:off x="9358345" y="4190557"/>
                <a:ext cx="1890749" cy="1077218"/>
              </a:xfrm>
              <a:prstGeom prst="rect">
                <a:avLst/>
              </a:prstGeom>
              <a:blipFill rotWithShape="1">
                <a:blip r:embed="rId5"/>
                <a:stretch>
                  <a:fillRect l="-1613" t="-1695" r="-323" b="-6215"/>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4566920" y="3941445"/>
            <a:ext cx="878840" cy="306705"/>
          </a:xfrm>
          <a:prstGeom prst="rect">
            <a:avLst/>
          </a:prstGeom>
          <a:noFill/>
        </p:spPr>
        <p:txBody>
          <a:bodyPr wrap="square" rtlCol="0">
            <a:spAutoFit/>
          </a:bodyPr>
          <a:lstStyle/>
          <a:p>
            <a:r>
              <a:rPr lang="zh-CN" altLang="en-US" sz="1400" b="1">
                <a:solidFill>
                  <a:srgbClr val="FF0000"/>
                </a:solidFill>
              </a:rPr>
              <a:t>长除法</a:t>
            </a:r>
          </a:p>
        </p:txBody>
      </p:sp>
      <p:sp>
        <p:nvSpPr>
          <p:cNvPr id="12" name="文本框 11"/>
          <p:cNvSpPr txBox="1"/>
          <p:nvPr/>
        </p:nvSpPr>
        <p:spPr>
          <a:xfrm>
            <a:off x="6913880" y="4707890"/>
            <a:ext cx="878840" cy="306705"/>
          </a:xfrm>
          <a:prstGeom prst="rect">
            <a:avLst/>
          </a:prstGeom>
          <a:noFill/>
        </p:spPr>
        <p:txBody>
          <a:bodyPr wrap="square" rtlCol="0">
            <a:spAutoFit/>
          </a:bodyPr>
          <a:lstStyle/>
          <a:p>
            <a:r>
              <a:rPr lang="en-US" altLang="zh-CN" sz="1400" b="1">
                <a:solidFill>
                  <a:srgbClr val="FF0000"/>
                </a:solidFill>
              </a:rPr>
              <a:t>|a</a:t>
            </a:r>
            <a:r>
              <a:rPr lang="en-US" altLang="zh-CN" sz="1400" b="1" baseline="30000">
                <a:solidFill>
                  <a:srgbClr val="FF0000"/>
                </a:solidFill>
              </a:rPr>
              <a:t>-1</a:t>
            </a:r>
            <a:r>
              <a:rPr lang="en-US" altLang="zh-CN" sz="1400" b="1">
                <a:solidFill>
                  <a:srgbClr val="FF0000"/>
                </a:solidFill>
              </a:rPr>
              <a:t>|=m</a:t>
            </a:r>
          </a:p>
        </p:txBody>
      </p:sp>
      <p:sp>
        <p:nvSpPr>
          <p:cNvPr id="14" name="文本框 13"/>
          <p:cNvSpPr txBox="1"/>
          <p:nvPr/>
        </p:nvSpPr>
        <p:spPr>
          <a:xfrm>
            <a:off x="6847840" y="5353685"/>
            <a:ext cx="878840" cy="306705"/>
          </a:xfrm>
          <a:prstGeom prst="rect">
            <a:avLst/>
          </a:prstGeom>
          <a:noFill/>
        </p:spPr>
        <p:txBody>
          <a:bodyPr wrap="square" rtlCol="0">
            <a:spAutoFit/>
          </a:bodyPr>
          <a:lstStyle/>
          <a:p>
            <a:r>
              <a:rPr lang="en-US" altLang="zh-CN" sz="1400" b="1">
                <a:solidFill>
                  <a:srgbClr val="FF0000"/>
                </a:solidFill>
              </a:rPr>
              <a:t>n|m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rotWithShape="1">
                <a:blip r:embed="rId2"/>
                <a:stretch>
                  <a:fillRect l="-752" t="-775" b="-1317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74106" y="2776092"/>
                <a:ext cx="8917185" cy="1866024"/>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sz="2000" b="1">
                    <a:solidFill>
                      <a:schemeClr val="accent2">
                        <a:lumMod val="50000"/>
                      </a:schemeClr>
                    </a:solidFill>
                  </a:rPr>
                  <a:t>提示：</a:t>
                </a:r>
                <a:r>
                  <a:rPr lang="en-US" altLang="zh-CN" sz="2000" b="1">
                    <a:solidFill>
                      <a:schemeClr val="accent2">
                        <a:lumMod val="50000"/>
                      </a:schemeClr>
                    </a:solidFill>
                  </a:rPr>
                  <a:t>(1) </a:t>
                </a:r>
                <a:r>
                  <a:rPr lang="zh-CN" altLang="en-US" sz="2000" b="1">
                    <a:solidFill>
                      <a:schemeClr val="accent2">
                        <a:lumMod val="50000"/>
                      </a:schemeClr>
                    </a:solidFill>
                  </a:rPr>
                  <a:t>设</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，证明</a:t>
                </a:r>
                <a:endParaRPr lang="en-US" altLang="zh-CN" sz="2000" b="1">
                  <a:solidFill>
                    <a:schemeClr val="accent2">
                      <a:lumMod val="50000"/>
                    </a:schemeClr>
                  </a:solidFill>
                </a:endParaRPr>
              </a:p>
              <a:p>
                <a:pPr algn="ctr">
                  <a:lnSpc>
                    <a:spcPts val="2600"/>
                  </a:lnSpc>
                  <a:spcBef>
                    <a:spcPts val="600"/>
                  </a:spcBef>
                  <a:spcAft>
                    <a:spcPts val="600"/>
                  </a:spcAft>
                </a:pP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(2)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a:t>
                </a:r>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(3)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1174106" y="2776092"/>
                <a:ext cx="8917185" cy="1866024"/>
              </a:xfrm>
              <a:prstGeom prst="rect">
                <a:avLst/>
              </a:prstGeom>
              <a:blipFill rotWithShape="1">
                <a:blip r:embed="rId3"/>
                <a:stretch>
                  <a:fillRect l="-752" t="-977" b="-48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174107" y="5085114"/>
                <a:ext cx="3522883"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的阶与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的阶相同吗？</a:t>
                </a:r>
              </a:p>
            </p:txBody>
          </p:sp>
        </mc:Choice>
        <mc:Fallback xmlns="">
          <p:sp>
            <p:nvSpPr>
              <p:cNvPr id="4" name="文本框 3"/>
              <p:cNvSpPr txBox="1">
                <a:spLocks noRot="1" noChangeAspect="1" noMove="1" noResize="1" noEditPoints="1" noAdjustHandles="1" noChangeArrowheads="1" noChangeShapeType="1" noTextEdit="1"/>
              </p:cNvSpPr>
              <p:nvPr/>
            </p:nvSpPr>
            <p:spPr>
              <a:xfrm>
                <a:off x="1174107" y="5085114"/>
                <a:ext cx="3522883" cy="369332"/>
              </a:xfrm>
              <a:prstGeom prst="rect">
                <a:avLst/>
              </a:prstGeom>
              <a:blipFill rotWithShape="1">
                <a:blip r:embed="rId4"/>
                <a:stretch>
                  <a:fillRect l="-1557" t="-8197" r="-865" b="-2459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rotWithShape="1">
                <a:blip r:embed="rId2"/>
                <a:stretch>
                  <a:fillRect l="-752" t="-775" b="-1317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74106" y="2776092"/>
                <a:ext cx="9272421" cy="2211375"/>
              </a:xfrm>
              <a:prstGeom prst="rect">
                <a:avLst/>
              </a:prstGeom>
              <a:solidFill>
                <a:schemeClr val="accent4">
                  <a:lumMod val="20000"/>
                  <a:lumOff val="80000"/>
                </a:schemeClr>
              </a:solidFill>
            </p:spPr>
            <p:txBody>
              <a:bodyPr wrap="square" rtlCol="0">
                <a:spAutoFit/>
              </a:bodyPr>
              <a:lstStyle/>
              <a:p>
                <a:pPr>
                  <a:lnSpc>
                    <a:spcPts val="3000"/>
                  </a:lnSpc>
                  <a:spcBef>
                    <a:spcPts val="600"/>
                  </a:spcBef>
                  <a:spcAft>
                    <a:spcPts val="600"/>
                  </a:spcAft>
                </a:pPr>
                <a:r>
                  <a:rPr lang="en-US" altLang="zh-CN" b="1">
                    <a:solidFill>
                      <a:schemeClr val="accent2">
                        <a:lumMod val="50000"/>
                      </a:schemeClr>
                    </a:solidFill>
                  </a:rPr>
                  <a:t>【</a:t>
                </a:r>
                <a:r>
                  <a:rPr lang="zh-CN" altLang="en-US" b="1">
                    <a:solidFill>
                      <a:schemeClr val="accent2">
                        <a:lumMod val="50000"/>
                      </a:schemeClr>
                    </a:solidFill>
                  </a:rPr>
                  <a:t>证明</a:t>
                </a:r>
                <a:r>
                  <a:rPr lang="en-US" altLang="zh-CN" b="1">
                    <a:solidFill>
                      <a:schemeClr val="accent2">
                        <a:lumMod val="50000"/>
                      </a:schemeClr>
                    </a:solidFill>
                  </a:rPr>
                  <a:t>】(1) </a:t>
                </a:r>
                <a:r>
                  <a:rPr lang="zh-CN" altLang="en-US" b="1">
                    <a:solidFill>
                      <a:schemeClr val="accent2">
                        <a:lumMod val="50000"/>
                      </a:schemeClr>
                    </a:solidFill>
                  </a:rPr>
                  <a:t>设</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，从而有：</a:t>
                </a:r>
                <a:endParaRPr lang="en-US" altLang="zh-CN" b="1">
                  <a:solidFill>
                    <a:schemeClr val="accent2">
                      <a:lumMod val="50000"/>
                    </a:schemeClr>
                  </a:solidFill>
                </a:endParaRPr>
              </a:p>
              <a:p>
                <a:pPr algn="ctr">
                  <a:lnSpc>
                    <a:spcPts val="3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𝒎</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𝒎</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𝒆</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m:oMathPara>
                </a14:m>
                <a:endParaRPr lang="en-US" altLang="zh-CN" b="1">
                  <a:solidFill>
                    <a:schemeClr val="accent2">
                      <a:lumMod val="50000"/>
                    </a:schemeClr>
                  </a:solidFill>
                </a:endParaRPr>
              </a:p>
              <a:p>
                <a:pPr>
                  <a:lnSpc>
                    <a:spcPts val="3000"/>
                  </a:lnSpc>
                  <a:spcBef>
                    <a:spcPts val="600"/>
                  </a:spcBef>
                  <a:spcAft>
                    <a:spcPts val="600"/>
                  </a:spcAft>
                </a:pPr>
                <a:r>
                  <a:rPr lang="zh-CN" altLang="en-US" b="1">
                    <a:solidFill>
                      <a:schemeClr val="accent2">
                        <a:lumMod val="50000"/>
                      </a:schemeClr>
                    </a:solidFill>
                  </a:rPr>
                  <a:t>从而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，另一方面：</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𝒏</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𝒆</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𝒌</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𝒌</m:t>
                        </m:r>
                      </m:sup>
                    </m:sSup>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oMath>
                </a14:m>
                <a:r>
                  <a:rPr lang="zh-CN" altLang="en-US" b="1">
                    <a:solidFill>
                      <a:schemeClr val="accent2">
                        <a:lumMod val="50000"/>
                      </a:schemeClr>
                    </a:solidFill>
                  </a:rPr>
                  <a:t>，因此</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𝒌</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，从而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，另一方面，</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𝒏</m:t>
                        </m:r>
                      </m:sup>
                    </m:sSup>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a:t>
                </a:r>
                <a:endParaRPr lang="en-US" altLang="zh-CN" b="1">
                  <a:solidFill>
                    <a:schemeClr val="accent2">
                      <a:lumMod val="50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74106" y="2776092"/>
                <a:ext cx="9272421" cy="2211375"/>
              </a:xfrm>
              <a:prstGeom prst="rect">
                <a:avLst/>
              </a:prstGeom>
              <a:blipFill rotWithShape="1">
                <a:blip r:embed="rId3"/>
                <a:stretch>
                  <a:fillRect l="-592" r="-394" b="-3306"/>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5904865" y="4467860"/>
            <a:ext cx="878840" cy="306705"/>
          </a:xfrm>
          <a:prstGeom prst="rect">
            <a:avLst/>
          </a:prstGeom>
          <a:noFill/>
        </p:spPr>
        <p:txBody>
          <a:bodyPr wrap="square" rtlCol="0">
            <a:spAutoFit/>
          </a:bodyPr>
          <a:lstStyle/>
          <a:p>
            <a:r>
              <a:rPr lang="en-US" altLang="zh-CN" sz="1400" b="1" dirty="0" err="1">
                <a:solidFill>
                  <a:srgbClr val="FF0000"/>
                </a:solidFill>
              </a:rPr>
              <a:t>n|k</a:t>
            </a:r>
            <a:endParaRPr lang="en-US" altLang="zh-CN" sz="1400" b="1" dirty="0">
              <a:solidFill>
                <a:srgbClr val="FF0000"/>
              </a:solidFill>
            </a:endParaRPr>
          </a:p>
        </p:txBody>
      </p:sp>
      <p:sp>
        <p:nvSpPr>
          <p:cNvPr id="3" name="文本框 2"/>
          <p:cNvSpPr txBox="1"/>
          <p:nvPr/>
        </p:nvSpPr>
        <p:spPr>
          <a:xfrm>
            <a:off x="1593215" y="4928235"/>
            <a:ext cx="878840" cy="306705"/>
          </a:xfrm>
          <a:prstGeom prst="rect">
            <a:avLst/>
          </a:prstGeom>
          <a:noFill/>
        </p:spPr>
        <p:txBody>
          <a:bodyPr wrap="square" rtlCol="0">
            <a:spAutoFit/>
          </a:bodyPr>
          <a:lstStyle/>
          <a:p>
            <a:r>
              <a:rPr lang="en-US" altLang="zh-CN" sz="1400" b="1">
                <a:solidFill>
                  <a:srgbClr val="FF0000"/>
                </a:solidFill>
              </a:rPr>
              <a:t>k|n</a:t>
            </a:r>
          </a:p>
        </p:txBody>
      </p:sp>
      <p:sp>
        <p:nvSpPr>
          <p:cNvPr id="4" name="文本框 3">
            <a:extLst>
              <a:ext uri="{FF2B5EF4-FFF2-40B4-BE49-F238E27FC236}">
                <a16:creationId xmlns:a16="http://schemas.microsoft.com/office/drawing/2014/main" id="{1F791EF3-BF1E-9EA6-5A56-26952E81F8B5}"/>
              </a:ext>
            </a:extLst>
          </p:cNvPr>
          <p:cNvSpPr txBox="1"/>
          <p:nvPr/>
        </p:nvSpPr>
        <p:spPr>
          <a:xfrm>
            <a:off x="1800225" y="3614420"/>
            <a:ext cx="878840" cy="306705"/>
          </a:xfrm>
          <a:prstGeom prst="rect">
            <a:avLst/>
          </a:prstGeom>
          <a:noFill/>
        </p:spPr>
        <p:txBody>
          <a:bodyPr wrap="square" rtlCol="0">
            <a:spAutoFit/>
          </a:bodyPr>
          <a:lstStyle/>
          <a:p>
            <a:r>
              <a:rPr lang="en-US" altLang="zh-CN" sz="1400" b="1" dirty="0" err="1">
                <a:solidFill>
                  <a:srgbClr val="FF0000"/>
                </a:solidFill>
              </a:rPr>
              <a:t>n|m</a:t>
            </a:r>
            <a:endParaRPr lang="en-US" altLang="zh-CN" sz="1400" b="1" dirty="0">
              <a:solidFill>
                <a:srgbClr val="FF0000"/>
              </a:solidFill>
            </a:endParaRPr>
          </a:p>
        </p:txBody>
      </p:sp>
      <p:sp>
        <p:nvSpPr>
          <p:cNvPr id="6" name="文本框 5">
            <a:extLst>
              <a:ext uri="{FF2B5EF4-FFF2-40B4-BE49-F238E27FC236}">
                <a16:creationId xmlns:a16="http://schemas.microsoft.com/office/drawing/2014/main" id="{B3984EE6-EEBF-36D4-CF84-966C6D45E35B}"/>
              </a:ext>
            </a:extLst>
          </p:cNvPr>
          <p:cNvSpPr txBox="1"/>
          <p:nvPr/>
        </p:nvSpPr>
        <p:spPr>
          <a:xfrm>
            <a:off x="7753985" y="3594100"/>
            <a:ext cx="878840" cy="306705"/>
          </a:xfrm>
          <a:prstGeom prst="rect">
            <a:avLst/>
          </a:prstGeom>
          <a:noFill/>
        </p:spPr>
        <p:txBody>
          <a:bodyPr wrap="square" rtlCol="0">
            <a:spAutoFit/>
          </a:bodyPr>
          <a:lstStyle/>
          <a:p>
            <a:r>
              <a:rPr lang="en-US" altLang="zh-CN" sz="1400" b="1" dirty="0" err="1">
                <a:solidFill>
                  <a:srgbClr val="FF0000"/>
                </a:solidFill>
              </a:rPr>
              <a:t>m|n</a:t>
            </a:r>
            <a:endParaRPr lang="en-US" altLang="zh-CN" sz="1400"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rotWithShape="1">
                <a:blip r:embed="rId2"/>
                <a:stretch>
                  <a:fillRect l="-752" t="-775" b="-1317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174105" y="5179505"/>
                <a:ext cx="9272421" cy="736612"/>
              </a:xfrm>
              <a:prstGeom prst="rect">
                <a:avLst/>
              </a:prstGeom>
              <a:solidFill>
                <a:schemeClr val="accent2">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的阶与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的阶不相同！例子请自行查找资料！为什么</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𝒃𝒄𝒂</m:t>
                    </m:r>
                  </m:oMath>
                </a14:m>
                <a:r>
                  <a:rPr lang="zh-CN" altLang="en-US" b="1">
                    <a:solidFill>
                      <a:schemeClr val="accent2">
                        <a:lumMod val="50000"/>
                      </a:schemeClr>
                    </a:solidFill>
                  </a:rPr>
                  <a:t>的阶相同，但与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不同呢？这都与下一次课要讲的</a:t>
                </a:r>
                <a:r>
                  <a:rPr lang="zh-CN" altLang="en-US" b="1">
                    <a:solidFill>
                      <a:srgbClr val="C00000"/>
                    </a:solidFill>
                  </a:rPr>
                  <a:t>置换群</a:t>
                </a:r>
                <a:r>
                  <a:rPr lang="zh-CN" altLang="en-US" b="1">
                    <a:solidFill>
                      <a:schemeClr val="accent2">
                        <a:lumMod val="50000"/>
                      </a:schemeClr>
                    </a:solidFill>
                  </a:rPr>
                  <a:t>有关！</a:t>
                </a:r>
              </a:p>
            </p:txBody>
          </p:sp>
        </mc:Choice>
        <mc:Fallback xmlns="">
          <p:sp>
            <p:nvSpPr>
              <p:cNvPr id="12" name="文本框 11"/>
              <p:cNvSpPr txBox="1">
                <a:spLocks noRot="1" noChangeAspect="1" noMove="1" noResize="1" noEditPoints="1" noAdjustHandles="1" noChangeArrowheads="1" noChangeShapeType="1" noTextEdit="1"/>
              </p:cNvSpPr>
              <p:nvPr/>
            </p:nvSpPr>
            <p:spPr>
              <a:xfrm>
                <a:off x="1174105" y="5179505"/>
                <a:ext cx="9272421" cy="736612"/>
              </a:xfrm>
              <a:prstGeom prst="rect">
                <a:avLst/>
              </a:prstGeom>
              <a:blipFill rotWithShape="1">
                <a:blip r:embed="rId3"/>
                <a:stretch>
                  <a:fillRect l="-592" b="-13333"/>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4"/>
          <a:stretch>
            <a:fillRect/>
          </a:stretch>
        </p:blipFill>
        <p:spPr>
          <a:xfrm>
            <a:off x="1174105" y="2653379"/>
            <a:ext cx="8328276" cy="22362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子群的定义</a:t>
            </a:r>
          </a:p>
        </p:txBody>
      </p:sp>
      <mc:AlternateContent xmlns:mc="http://schemas.openxmlformats.org/markup-compatibility/2006" xmlns:a14="http://schemas.microsoft.com/office/drawing/2010/main">
        <mc:Choice Requires="a14">
          <p:sp>
            <p:nvSpPr>
              <p:cNvPr id="2" name="文本框 1"/>
              <p:cNvSpPr txBox="1"/>
              <p:nvPr/>
            </p:nvSpPr>
            <p:spPr>
              <a:xfrm>
                <a:off x="1034762" y="1472634"/>
                <a:ext cx="10122471" cy="128823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600"/>
                  </a:spcAft>
                </a:pPr>
                <a:r>
                  <a:rPr lang="zh-CN" altLang="en-US" sz="2400" b="1">
                    <a:solidFill>
                      <a:srgbClr val="C00000"/>
                    </a:solidFill>
                  </a:rPr>
                  <a:t>子群</a:t>
                </a:r>
                <a:r>
                  <a:rPr lang="en-US" altLang="zh-CN" sz="2400" b="1">
                    <a:solidFill>
                      <a:srgbClr val="C00000"/>
                    </a:solidFill>
                  </a:rPr>
                  <a:t>(Sub-group)</a:t>
                </a:r>
                <a:r>
                  <a:rPr lang="zh-CN" altLang="en-US" sz="2400" b="1">
                    <a:solidFill>
                      <a:srgbClr val="C00000"/>
                    </a:solidFill>
                  </a:rPr>
                  <a:t>的定义</a:t>
                </a:r>
                <a:endParaRPr lang="en-US" altLang="zh-CN" sz="2400" b="1">
                  <a:solidFill>
                    <a:srgbClr val="C00000"/>
                  </a:solidFill>
                </a:endParaRPr>
              </a:p>
              <a:p>
                <a:pPr>
                  <a:lnSpc>
                    <a:spcPts val="28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的子集，如果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关于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的运算也构成群，则称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子群</a:t>
                </a:r>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𝑯</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的子群，且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的真子群</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34762" y="1472634"/>
                <a:ext cx="10122471" cy="1288238"/>
              </a:xfrm>
              <a:prstGeom prst="rect">
                <a:avLst/>
              </a:prstGeom>
              <a:blipFill rotWithShape="1">
                <a:blip r:embed="rId2"/>
                <a:stretch>
                  <a:fillRect l="-663" t="-4265" r="-482" b="-6635"/>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1034762" y="3251829"/>
            <a:ext cx="9345979"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latin typeface="+mn-ea"/>
              </a:rPr>
              <a:t>从代数系统角度说，子群就是子代数，下面定理说明子群对群的三个运算都封闭！</a:t>
            </a:r>
          </a:p>
        </p:txBody>
      </p:sp>
      <mc:AlternateContent xmlns:mc="http://schemas.openxmlformats.org/markup-compatibility/2006" xmlns:a14="http://schemas.microsoft.com/office/drawing/2010/main">
        <mc:Choice Requires="a14">
          <p:sp>
            <p:nvSpPr>
              <p:cNvPr id="14" name="文本框 13"/>
              <p:cNvSpPr txBox="1"/>
              <p:nvPr/>
            </p:nvSpPr>
            <p:spPr>
              <a:xfrm>
                <a:off x="1034762" y="3971449"/>
                <a:ext cx="6859339" cy="179209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dirty="0">
                    <a:solidFill>
                      <a:schemeClr val="accent2">
                        <a:lumMod val="50000"/>
                      </a:schemeClr>
                    </a:solidFill>
                  </a:rPr>
                  <a:t>【</a:t>
                </a:r>
                <a:r>
                  <a:rPr lang="zh-CN" altLang="en-US" sz="2000" b="1" dirty="0">
                    <a:solidFill>
                      <a:schemeClr val="accent2">
                        <a:lumMod val="50000"/>
                      </a:schemeClr>
                    </a:solidFill>
                  </a:rPr>
                  <a:t>定理</a:t>
                </a:r>
                <a:r>
                  <a:rPr lang="en-US" altLang="zh-CN" sz="2000" b="1" dirty="0">
                    <a:solidFill>
                      <a:schemeClr val="accent2">
                        <a:lumMod val="50000"/>
                      </a:schemeClr>
                    </a:solidFill>
                  </a:rPr>
                  <a:t>】</a:t>
                </a:r>
                <a:r>
                  <a:rPr lang="zh-CN" altLang="en-US" sz="2000" b="1" dirty="0">
                    <a:solidFill>
                      <a:schemeClr val="accent2">
                        <a:lumMod val="50000"/>
                      </a:schemeClr>
                    </a:solidFill>
                  </a:rPr>
                  <a:t>给定</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关于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dirty="0">
                    <a:solidFill>
                      <a:schemeClr val="accent2">
                        <a:lumMod val="50000"/>
                      </a:schemeClr>
                    </a:solidFill>
                  </a:rPr>
                  <a:t>的运算构成群当且仅当：</a:t>
                </a: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dirty="0">
                    <a:solidFill>
                      <a:srgbClr val="002060"/>
                    </a:solidFill>
                    <a:latin typeface="楷体" panose="02010609060101010101" pitchFamily="49" charset="-122"/>
                    <a:ea typeface="楷体" panose="02010609060101010101" pitchFamily="49" charset="-122"/>
                  </a:rPr>
                  <a:t>的运算封闭；</a:t>
                </a:r>
                <a:endParaRPr lang="en-US" altLang="zh-CN" sz="20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对零元运算封闭，即</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dirty="0">
                    <a:solidFill>
                      <a:srgbClr val="002060"/>
                    </a:solidFill>
                    <a:latin typeface="楷体" panose="02010609060101010101" pitchFamily="49" charset="-122"/>
                    <a:ea typeface="楷体" panose="02010609060101010101" pitchFamily="49" charset="-122"/>
                  </a:rPr>
                  <a:t>的单位元应属于</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a:t>
                </a:r>
                <a:endParaRPr lang="en-US" altLang="zh-CN" sz="20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对一元运算封闭，即对任意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𝒂</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𝒂</m:t>
                        </m:r>
                      </m:e>
                      <m: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𝟏</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dirty="0">
                    <a:solidFill>
                      <a:srgbClr val="002060"/>
                    </a:solidFill>
                    <a:latin typeface="楷体" panose="02010609060101010101" pitchFamily="49" charset="-122"/>
                    <a:ea typeface="楷体" panose="02010609060101010101" pitchFamily="49" charset="-122"/>
                  </a:rPr>
                  <a:t>。</a:t>
                </a:r>
              </a:p>
            </p:txBody>
          </p:sp>
        </mc:Choice>
        <mc:Fallback xmlns="">
          <p:sp>
            <p:nvSpPr>
              <p:cNvPr id="14" name="文本框 13"/>
              <p:cNvSpPr txBox="1">
                <a:spLocks noRot="1" noChangeAspect="1" noMove="1" noResize="1" noEditPoints="1" noAdjustHandles="1" noChangeArrowheads="1" noChangeShapeType="1" noTextEdit="1"/>
              </p:cNvSpPr>
              <p:nvPr/>
            </p:nvSpPr>
            <p:spPr>
              <a:xfrm>
                <a:off x="1034762" y="3971449"/>
                <a:ext cx="6859339" cy="1792094"/>
              </a:xfrm>
              <a:prstGeom prst="rect">
                <a:avLst/>
              </a:prstGeom>
              <a:blipFill rotWithShape="1">
                <a:blip r:embed="rId3"/>
                <a:stretch>
                  <a:fillRect l="-978" t="-1701" r="-533" b="-4762"/>
                </a:stretch>
              </a:blipFill>
            </p:spPr>
            <p:txBody>
              <a:bodyPr/>
              <a:lstStyle/>
              <a:p>
                <a:r>
                  <a:rPr lang="zh-CN" altLang="en-US">
                    <a:noFill/>
                  </a:rPr>
                  <a:t> </a:t>
                </a:r>
                <a:endParaRPr lang="zh-CN" altLang="en-US">
                  <a:noFill/>
                </a:endParaRPr>
              </a:p>
            </p:txBody>
          </p:sp>
        </mc:Fallback>
      </mc:AlternateContent>
      <p:sp>
        <p:nvSpPr>
          <p:cNvPr id="6" name="文本框 5"/>
          <p:cNvSpPr txBox="1"/>
          <p:nvPr/>
        </p:nvSpPr>
        <p:spPr>
          <a:xfrm>
            <a:off x="6275810" y="4441287"/>
            <a:ext cx="1618291"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详细证明见教材定理</a:t>
            </a:r>
            <a:r>
              <a:rPr lang="en-US" altLang="zh-CN" b="1">
                <a:solidFill>
                  <a:schemeClr val="accent2">
                    <a:lumMod val="50000"/>
                  </a:schemeClr>
                </a:solidFill>
              </a:rPr>
              <a:t>1.3.1</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4" name="文本框 3"/>
              <p:cNvSpPr txBox="1"/>
              <p:nvPr/>
            </p:nvSpPr>
            <p:spPr>
              <a:xfrm>
                <a:off x="8494461" y="3982600"/>
                <a:ext cx="2478339" cy="1737783"/>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显然</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𝒆</m:t>
                        </m:r>
                      </m:e>
                    </m:d>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的子群，这里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的单位元，将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自己称为群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的平凡子群，其他子群称为非平凡子群</a:t>
                </a:r>
              </a:p>
            </p:txBody>
          </p:sp>
        </mc:Choice>
        <mc:Fallback xmlns="">
          <p:sp>
            <p:nvSpPr>
              <p:cNvPr id="4" name="文本框 3"/>
              <p:cNvSpPr txBox="1">
                <a:spLocks noRot="1" noChangeAspect="1" noMove="1" noResize="1" noEditPoints="1" noAdjustHandles="1" noChangeArrowheads="1" noChangeShapeType="1" noTextEdit="1"/>
              </p:cNvSpPr>
              <p:nvPr/>
            </p:nvSpPr>
            <p:spPr>
              <a:xfrm>
                <a:off x="8494461" y="3982600"/>
                <a:ext cx="2478339" cy="1737783"/>
              </a:xfrm>
              <a:prstGeom prst="rect">
                <a:avLst/>
              </a:prstGeom>
              <a:blipFill rotWithShape="1">
                <a:blip r:embed="rId4"/>
                <a:stretch>
                  <a:fillRect l="-1966" r="-1966" b="-456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6"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子群举例</a:t>
            </a:r>
          </a:p>
        </p:txBody>
      </p:sp>
      <mc:AlternateContent xmlns:mc="http://schemas.openxmlformats.org/markup-compatibility/2006" xmlns:a14="http://schemas.microsoft.com/office/drawing/2010/main">
        <mc:Choice Requires="a14">
          <p:sp>
            <p:nvSpPr>
              <p:cNvPr id="11" name="矩形 10"/>
              <p:cNvSpPr/>
              <p:nvPr/>
            </p:nvSpPr>
            <p:spPr>
              <a:xfrm>
                <a:off x="1226359" y="1540280"/>
                <a:ext cx="2334243" cy="820481"/>
              </a:xfrm>
              <a:prstGeom prst="rect">
                <a:avLst/>
              </a:prstGeom>
              <a:solidFill>
                <a:schemeClr val="accent6">
                  <a:lumMod val="20000"/>
                  <a:lumOff val="80000"/>
                </a:schemeClr>
              </a:solidFill>
            </p:spPr>
            <p:txBody>
              <a:bodyPr wrap="square">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r>
                  <a:rPr lang="zh-CN" altLang="en-US" sz="2000" b="1">
                    <a:solidFill>
                      <a:srgbClr val="002060"/>
                    </a:solidFill>
                    <a:latin typeface="楷体" panose="02010609060101010101" pitchFamily="49" charset="-122"/>
                    <a:ea typeface="楷体" panose="02010609060101010101" pitchFamily="49" charset="-122"/>
                  </a:rPr>
                  <a:t>没有除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以外的真子群</a:t>
                </a:r>
              </a:p>
            </p:txBody>
          </p:sp>
        </mc:Choice>
        <mc:Fallback xmlns="">
          <p:sp>
            <p:nvSpPr>
              <p:cNvPr id="11" name="矩形 10"/>
              <p:cNvSpPr>
                <a:spLocks noRot="1" noChangeAspect="1" noMove="1" noResize="1" noEditPoints="1" noAdjustHandles="1" noChangeArrowheads="1" noChangeShapeType="1" noTextEdit="1"/>
              </p:cNvSpPr>
              <p:nvPr/>
            </p:nvSpPr>
            <p:spPr>
              <a:xfrm>
                <a:off x="1226359" y="1540280"/>
                <a:ext cx="2334243" cy="820481"/>
              </a:xfrm>
              <a:prstGeom prst="rect">
                <a:avLst/>
              </a:prstGeom>
              <a:blipFill rotWithShape="1">
                <a:blip r:embed="rId2"/>
                <a:stretch>
                  <a:fillRect l="-2611" t="-1493" b="-1119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113929" y="1540280"/>
                <a:ext cx="2191164"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113929" y="1540280"/>
                <a:ext cx="2191164" cy="400110"/>
              </a:xfrm>
              <a:prstGeom prst="rect">
                <a:avLst/>
              </a:prstGeom>
              <a:blipFill rotWithShape="1">
                <a:blip r:embed="rId3"/>
                <a:stretch>
                  <a:fillRect l="-3064" t="-12308" b="-24615"/>
                </a:stretch>
              </a:blipFill>
            </p:spPr>
            <p:txBody>
              <a:bodyPr/>
              <a:lstStyle/>
              <a:p>
                <a:r>
                  <a:rPr lang="zh-CN" altLang="en-US">
                    <a:noFill/>
                  </a:rPr>
                  <a:t> </a:t>
                </a:r>
                <a:endParaRPr lang="zh-CN" altLang="en-US">
                  <a:noFill/>
                </a:endParaRPr>
              </a:p>
            </p:txBody>
          </p:sp>
        </mc:Fallback>
      </mc:AlternateContent>
      <p:graphicFrame>
        <p:nvGraphicFramePr>
          <p:cNvPr id="13" name="表格 12"/>
          <p:cNvGraphicFramePr>
            <a:graphicFrameLocks noGrp="1"/>
          </p:cNvGraphicFramePr>
          <p:nvPr/>
        </p:nvGraphicFramePr>
        <p:xfrm>
          <a:off x="7955229" y="1540280"/>
          <a:ext cx="2604565" cy="18288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0000"/>
                    </a:ext>
                  </a:extLst>
                </a:gridCol>
                <a:gridCol w="520913">
                  <a:extLst>
                    <a:ext uri="{9D8B030D-6E8A-4147-A177-3AD203B41FA5}">
                      <a16:colId xmlns:a16="http://schemas.microsoft.com/office/drawing/2014/main" val="20001"/>
                    </a:ext>
                  </a:extLst>
                </a:gridCol>
                <a:gridCol w="520913">
                  <a:extLst>
                    <a:ext uri="{9D8B030D-6E8A-4147-A177-3AD203B41FA5}">
                      <a16:colId xmlns:a16="http://schemas.microsoft.com/office/drawing/2014/main" val="20002"/>
                    </a:ext>
                  </a:extLst>
                </a:gridCol>
                <a:gridCol w="520913">
                  <a:extLst>
                    <a:ext uri="{9D8B030D-6E8A-4147-A177-3AD203B41FA5}">
                      <a16:colId xmlns:a16="http://schemas.microsoft.com/office/drawing/2014/main" val="20003"/>
                    </a:ext>
                  </a:extLst>
                </a:gridCol>
                <a:gridCol w="520913">
                  <a:extLst>
                    <a:ext uri="{9D8B030D-6E8A-4147-A177-3AD203B41FA5}">
                      <a16:colId xmlns:a16="http://schemas.microsoft.com/office/drawing/2014/main" val="20004"/>
                    </a:ext>
                  </a:extLst>
                </a:gridCol>
              </a:tblGrid>
              <a:tr h="365760">
                <a:tc>
                  <a:txBody>
                    <a:bodyPr/>
                    <a:lstStyle/>
                    <a:p>
                      <a:endParaRPr lang="zh-CN"/>
                    </a:p>
                  </a:txBody>
                  <a:tcPr>
                    <a:blipFill>
                      <a:blip r:embed="rId4"/>
                      <a:stretch>
                        <a:fillRect l="-1163" t="-8333" r="-403488"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10001"/>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10002"/>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0003"/>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5" name="文本框 14"/>
              <p:cNvSpPr txBox="1"/>
              <p:nvPr/>
            </p:nvSpPr>
            <p:spPr>
              <a:xfrm>
                <a:off x="5113929" y="2185301"/>
                <a:ext cx="2546399" cy="707886"/>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只有三个子群：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𝟒</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𝟓</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自己</a:t>
                </a:r>
              </a:p>
            </p:txBody>
          </p:sp>
        </mc:Choice>
        <mc:Fallback xmlns="">
          <p:sp>
            <p:nvSpPr>
              <p:cNvPr id="15" name="文本框 14"/>
              <p:cNvSpPr txBox="1">
                <a:spLocks noRot="1" noChangeAspect="1" noMove="1" noResize="1" noEditPoints="1" noAdjustHandles="1" noChangeArrowheads="1" noChangeShapeType="1" noTextEdit="1"/>
              </p:cNvSpPr>
              <p:nvPr/>
            </p:nvSpPr>
            <p:spPr>
              <a:xfrm>
                <a:off x="5113929" y="2185301"/>
                <a:ext cx="2546399" cy="707886"/>
              </a:xfrm>
              <a:prstGeom prst="rect">
                <a:avLst/>
              </a:prstGeom>
              <a:blipFill rotWithShape="1">
                <a:blip r:embed="rId5"/>
                <a:stretch>
                  <a:fillRect l="-2632" t="-4274" r="-2153" b="-13675"/>
                </a:stretch>
              </a:blipFill>
            </p:spPr>
            <p:txBody>
              <a:bodyPr/>
              <a:lstStyle/>
              <a:p>
                <a:r>
                  <a:rPr lang="zh-CN" altLang="en-US">
                    <a:noFill/>
                  </a:rPr>
                  <a:t> </a:t>
                </a:r>
                <a:endParaRPr lang="zh-CN" altLang="en-US">
                  <a:noFill/>
                </a:endParaRPr>
              </a:p>
            </p:txBody>
          </p:sp>
        </mc:Fallback>
      </mc:AlternateContent>
      <p:graphicFrame>
        <p:nvGraphicFramePr>
          <p:cNvPr id="16" name="表格 15"/>
          <p:cNvGraphicFramePr>
            <a:graphicFrameLocks noGrp="1"/>
          </p:cNvGraphicFramePr>
          <p:nvPr/>
        </p:nvGraphicFramePr>
        <p:xfrm>
          <a:off x="3333095" y="3731770"/>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0000"/>
                    </a:ext>
                  </a:extLst>
                </a:gridCol>
                <a:gridCol w="493696">
                  <a:extLst>
                    <a:ext uri="{9D8B030D-6E8A-4147-A177-3AD203B41FA5}">
                      <a16:colId xmlns:a16="http://schemas.microsoft.com/office/drawing/2014/main" val="20001"/>
                    </a:ext>
                  </a:extLst>
                </a:gridCol>
                <a:gridCol w="493696">
                  <a:extLst>
                    <a:ext uri="{9D8B030D-6E8A-4147-A177-3AD203B41FA5}">
                      <a16:colId xmlns:a16="http://schemas.microsoft.com/office/drawing/2014/main" val="20002"/>
                    </a:ext>
                  </a:extLst>
                </a:gridCol>
                <a:gridCol w="493696">
                  <a:extLst>
                    <a:ext uri="{9D8B030D-6E8A-4147-A177-3AD203B41FA5}">
                      <a16:colId xmlns:a16="http://schemas.microsoft.com/office/drawing/2014/main" val="20003"/>
                    </a:ext>
                  </a:extLst>
                </a:gridCol>
                <a:gridCol w="493696">
                  <a:extLst>
                    <a:ext uri="{9D8B030D-6E8A-4147-A177-3AD203B41FA5}">
                      <a16:colId xmlns:a16="http://schemas.microsoft.com/office/drawing/2014/main" val="20004"/>
                    </a:ext>
                  </a:extLst>
                </a:gridCol>
                <a:gridCol w="493696">
                  <a:extLst>
                    <a:ext uri="{9D8B030D-6E8A-4147-A177-3AD203B41FA5}">
                      <a16:colId xmlns:a16="http://schemas.microsoft.com/office/drawing/2014/main" val="20005"/>
                    </a:ext>
                  </a:extLst>
                </a:gridCol>
                <a:gridCol w="493696">
                  <a:extLst>
                    <a:ext uri="{9D8B030D-6E8A-4147-A177-3AD203B41FA5}">
                      <a16:colId xmlns:a16="http://schemas.microsoft.com/office/drawing/2014/main" val="20006"/>
                    </a:ext>
                  </a:extLst>
                </a:gridCol>
              </a:tblGrid>
              <a:tr h="335280">
                <a:tc>
                  <a:txBody>
                    <a:bodyPr/>
                    <a:lstStyle/>
                    <a:p>
                      <a:endParaRPr lang="zh-CN"/>
                    </a:p>
                  </a:txBody>
                  <a:tcPr>
                    <a:blipFill>
                      <a:blip r:embed="rId6"/>
                      <a:stretch>
                        <a:fillRect l="-1235" t="-1818" r="-606173" b="-610909"/>
                      </a:stretch>
                    </a:blipFill>
                  </a:tcPr>
                </a:tc>
                <a:tc>
                  <a:txBody>
                    <a:bodyPr/>
                    <a:lstStyle/>
                    <a:p>
                      <a:endParaRPr lang="zh-CN"/>
                    </a:p>
                  </a:txBody>
                  <a:tcPr>
                    <a:blipFill>
                      <a:blip r:embed="rId6"/>
                      <a:stretch>
                        <a:fillRect l="-101235" t="-1818" r="-506173" b="-610909"/>
                      </a:stretch>
                    </a:blipFill>
                  </a:tcPr>
                </a:tc>
                <a:tc>
                  <a:txBody>
                    <a:bodyPr/>
                    <a:lstStyle/>
                    <a:p>
                      <a:endParaRPr lang="zh-CN"/>
                    </a:p>
                  </a:txBody>
                  <a:tcPr>
                    <a:blipFill>
                      <a:blip r:embed="rId6"/>
                      <a:stretch>
                        <a:fillRect l="-201235" t="-1818" r="-406173" b="-610909"/>
                      </a:stretch>
                    </a:blipFill>
                  </a:tcPr>
                </a:tc>
                <a:tc>
                  <a:txBody>
                    <a:bodyPr/>
                    <a:lstStyle/>
                    <a:p>
                      <a:endParaRPr lang="zh-CN"/>
                    </a:p>
                  </a:txBody>
                  <a:tcPr>
                    <a:blipFill>
                      <a:blip r:embed="rId6"/>
                      <a:stretch>
                        <a:fillRect l="-297561" t="-1818" r="-301220" b="-610909"/>
                      </a:stretch>
                    </a:blipFill>
                  </a:tcPr>
                </a:tc>
                <a:tc>
                  <a:txBody>
                    <a:bodyPr/>
                    <a:lstStyle/>
                    <a:p>
                      <a:endParaRPr lang="zh-CN"/>
                    </a:p>
                  </a:txBody>
                  <a:tcPr>
                    <a:blipFill>
                      <a:blip r:embed="rId6"/>
                      <a:stretch>
                        <a:fillRect l="-402469" t="-1818" r="-204938" b="-610909"/>
                      </a:stretch>
                    </a:blipFill>
                  </a:tcPr>
                </a:tc>
                <a:tc>
                  <a:txBody>
                    <a:bodyPr/>
                    <a:lstStyle/>
                    <a:p>
                      <a:endParaRPr lang="zh-CN"/>
                    </a:p>
                  </a:txBody>
                  <a:tcPr>
                    <a:blipFill>
                      <a:blip r:embed="rId6"/>
                      <a:stretch>
                        <a:fillRect l="-502469" t="-1818" r="-104938" b="-610909"/>
                      </a:stretch>
                    </a:blipFill>
                  </a:tcPr>
                </a:tc>
                <a:tc>
                  <a:txBody>
                    <a:bodyPr/>
                    <a:lstStyle/>
                    <a:p>
                      <a:endParaRPr lang="zh-CN"/>
                    </a:p>
                  </a:txBody>
                  <a:tcPr>
                    <a:blipFill>
                      <a:blip r:embed="rId6"/>
                      <a:stretch>
                        <a:fillRect l="-602469" t="-1818" r="-4938" b="-610909"/>
                      </a:stretch>
                    </a:blipFill>
                  </a:tcPr>
                </a:tc>
                <a:extLst>
                  <a:ext uri="{0D108BD9-81ED-4DB2-BD59-A6C34878D82A}">
                    <a16:rowId xmlns:a16="http://schemas.microsoft.com/office/drawing/2014/main" val="10000"/>
                  </a:ext>
                </a:extLst>
              </a:tr>
              <a:tr h="335280">
                <a:tc>
                  <a:txBody>
                    <a:bodyPr/>
                    <a:lstStyle/>
                    <a:p>
                      <a:endParaRPr lang="zh-CN"/>
                    </a:p>
                  </a:txBody>
                  <a:tcPr>
                    <a:blipFill>
                      <a:blip r:embed="rId6"/>
                      <a:stretch>
                        <a:fillRect l="-1235" t="-101818" r="-606173" b="-510909"/>
                      </a:stretch>
                    </a:blipFill>
                  </a:tcPr>
                </a:tc>
                <a:tc>
                  <a:txBody>
                    <a:bodyPr/>
                    <a:lstStyle/>
                    <a:p>
                      <a:endParaRPr lang="zh-CN"/>
                    </a:p>
                  </a:txBody>
                  <a:tcPr>
                    <a:blipFill>
                      <a:blip r:embed="rId6"/>
                      <a:stretch>
                        <a:fillRect l="-101235" t="-101818" r="-506173" b="-510909"/>
                      </a:stretch>
                    </a:blipFill>
                  </a:tcPr>
                </a:tc>
                <a:tc>
                  <a:txBody>
                    <a:bodyPr/>
                    <a:lstStyle/>
                    <a:p>
                      <a:endParaRPr lang="zh-CN"/>
                    </a:p>
                  </a:txBody>
                  <a:tcPr>
                    <a:blipFill>
                      <a:blip r:embed="rId6"/>
                      <a:stretch>
                        <a:fillRect l="-201235" t="-101818" r="-406173" b="-510909"/>
                      </a:stretch>
                    </a:blipFill>
                  </a:tcPr>
                </a:tc>
                <a:tc>
                  <a:txBody>
                    <a:bodyPr/>
                    <a:lstStyle/>
                    <a:p>
                      <a:endParaRPr lang="zh-CN"/>
                    </a:p>
                  </a:txBody>
                  <a:tcPr>
                    <a:blipFill>
                      <a:blip r:embed="rId6"/>
                      <a:stretch>
                        <a:fillRect l="-297561" t="-101818" r="-301220" b="-510909"/>
                      </a:stretch>
                    </a:blipFill>
                  </a:tcPr>
                </a:tc>
                <a:tc>
                  <a:txBody>
                    <a:bodyPr/>
                    <a:lstStyle/>
                    <a:p>
                      <a:endParaRPr lang="zh-CN"/>
                    </a:p>
                  </a:txBody>
                  <a:tcPr>
                    <a:blipFill>
                      <a:blip r:embed="rId6"/>
                      <a:stretch>
                        <a:fillRect l="-402469" t="-101818" r="-204938" b="-510909"/>
                      </a:stretch>
                    </a:blipFill>
                  </a:tcPr>
                </a:tc>
                <a:tc>
                  <a:txBody>
                    <a:bodyPr/>
                    <a:lstStyle/>
                    <a:p>
                      <a:endParaRPr lang="zh-CN"/>
                    </a:p>
                  </a:txBody>
                  <a:tcPr>
                    <a:blipFill>
                      <a:blip r:embed="rId6"/>
                      <a:stretch>
                        <a:fillRect l="-502469" t="-101818" r="-104938" b="-510909"/>
                      </a:stretch>
                    </a:blipFill>
                  </a:tcPr>
                </a:tc>
                <a:tc>
                  <a:txBody>
                    <a:bodyPr/>
                    <a:lstStyle/>
                    <a:p>
                      <a:endParaRPr lang="zh-CN"/>
                    </a:p>
                  </a:txBody>
                  <a:tcPr>
                    <a:blipFill>
                      <a:blip r:embed="rId6"/>
                      <a:stretch>
                        <a:fillRect l="-602469" t="-101818" r="-4938" b="-510909"/>
                      </a:stretch>
                    </a:blipFill>
                  </a:tcPr>
                </a:tc>
                <a:extLst>
                  <a:ext uri="{0D108BD9-81ED-4DB2-BD59-A6C34878D82A}">
                    <a16:rowId xmlns:a16="http://schemas.microsoft.com/office/drawing/2014/main" val="10001"/>
                  </a:ext>
                </a:extLst>
              </a:tr>
              <a:tr h="335280">
                <a:tc>
                  <a:txBody>
                    <a:bodyPr/>
                    <a:lstStyle/>
                    <a:p>
                      <a:endParaRPr lang="zh-CN"/>
                    </a:p>
                  </a:txBody>
                  <a:tcPr>
                    <a:blipFill>
                      <a:blip r:embed="rId6"/>
                      <a:stretch>
                        <a:fillRect l="-1235" t="-201818" r="-606173" b="-410909"/>
                      </a:stretch>
                    </a:blipFill>
                  </a:tcPr>
                </a:tc>
                <a:tc>
                  <a:txBody>
                    <a:bodyPr/>
                    <a:lstStyle/>
                    <a:p>
                      <a:endParaRPr lang="zh-CN"/>
                    </a:p>
                  </a:txBody>
                  <a:tcPr>
                    <a:blipFill>
                      <a:blip r:embed="rId6"/>
                      <a:stretch>
                        <a:fillRect l="-101235" t="-201818" r="-506173" b="-410909"/>
                      </a:stretch>
                    </a:blipFill>
                  </a:tcPr>
                </a:tc>
                <a:tc>
                  <a:txBody>
                    <a:bodyPr/>
                    <a:lstStyle/>
                    <a:p>
                      <a:endParaRPr lang="zh-CN"/>
                    </a:p>
                  </a:txBody>
                  <a:tcPr>
                    <a:blipFill>
                      <a:blip r:embed="rId6"/>
                      <a:stretch>
                        <a:fillRect l="-201235" t="-201818" r="-406173" b="-410909"/>
                      </a:stretch>
                    </a:blipFill>
                  </a:tcPr>
                </a:tc>
                <a:tc>
                  <a:txBody>
                    <a:bodyPr/>
                    <a:lstStyle/>
                    <a:p>
                      <a:endParaRPr lang="zh-CN"/>
                    </a:p>
                  </a:txBody>
                  <a:tcPr>
                    <a:blipFill>
                      <a:blip r:embed="rId6"/>
                      <a:stretch>
                        <a:fillRect l="-297561" t="-201818" r="-301220" b="-410909"/>
                      </a:stretch>
                    </a:blipFill>
                  </a:tcPr>
                </a:tc>
                <a:tc>
                  <a:txBody>
                    <a:bodyPr/>
                    <a:lstStyle/>
                    <a:p>
                      <a:endParaRPr lang="zh-CN"/>
                    </a:p>
                  </a:txBody>
                  <a:tcPr>
                    <a:blipFill>
                      <a:blip r:embed="rId6"/>
                      <a:stretch>
                        <a:fillRect l="-402469" t="-201818" r="-204938" b="-410909"/>
                      </a:stretch>
                    </a:blipFill>
                  </a:tcPr>
                </a:tc>
                <a:tc>
                  <a:txBody>
                    <a:bodyPr/>
                    <a:lstStyle/>
                    <a:p>
                      <a:endParaRPr lang="zh-CN"/>
                    </a:p>
                  </a:txBody>
                  <a:tcPr>
                    <a:blipFill>
                      <a:blip r:embed="rId6"/>
                      <a:stretch>
                        <a:fillRect l="-502469" t="-201818" r="-104938" b="-410909"/>
                      </a:stretch>
                    </a:blipFill>
                  </a:tcPr>
                </a:tc>
                <a:tc>
                  <a:txBody>
                    <a:bodyPr/>
                    <a:lstStyle/>
                    <a:p>
                      <a:endParaRPr lang="zh-CN"/>
                    </a:p>
                  </a:txBody>
                  <a:tcPr>
                    <a:blipFill>
                      <a:blip r:embed="rId6"/>
                      <a:stretch>
                        <a:fillRect l="-602469" t="-201818" r="-4938" b="-410909"/>
                      </a:stretch>
                    </a:blipFill>
                  </a:tcPr>
                </a:tc>
                <a:extLst>
                  <a:ext uri="{0D108BD9-81ED-4DB2-BD59-A6C34878D82A}">
                    <a16:rowId xmlns:a16="http://schemas.microsoft.com/office/drawing/2014/main" val="10002"/>
                  </a:ext>
                </a:extLst>
              </a:tr>
              <a:tr h="335280">
                <a:tc>
                  <a:txBody>
                    <a:bodyPr/>
                    <a:lstStyle/>
                    <a:p>
                      <a:endParaRPr lang="zh-CN"/>
                    </a:p>
                  </a:txBody>
                  <a:tcPr>
                    <a:blipFill>
                      <a:blip r:embed="rId6"/>
                      <a:stretch>
                        <a:fillRect l="-1235" t="-296429" r="-606173" b="-303571"/>
                      </a:stretch>
                    </a:blipFill>
                  </a:tcPr>
                </a:tc>
                <a:tc>
                  <a:txBody>
                    <a:bodyPr/>
                    <a:lstStyle/>
                    <a:p>
                      <a:endParaRPr lang="zh-CN"/>
                    </a:p>
                  </a:txBody>
                  <a:tcPr>
                    <a:blipFill>
                      <a:blip r:embed="rId6"/>
                      <a:stretch>
                        <a:fillRect l="-101235" t="-296429" r="-506173" b="-303571"/>
                      </a:stretch>
                    </a:blipFill>
                  </a:tcPr>
                </a:tc>
                <a:tc>
                  <a:txBody>
                    <a:bodyPr/>
                    <a:lstStyle/>
                    <a:p>
                      <a:endParaRPr lang="zh-CN"/>
                    </a:p>
                  </a:txBody>
                  <a:tcPr>
                    <a:blipFill>
                      <a:blip r:embed="rId6"/>
                      <a:stretch>
                        <a:fillRect l="-201235" t="-296429" r="-406173" b="-303571"/>
                      </a:stretch>
                    </a:blipFill>
                  </a:tcPr>
                </a:tc>
                <a:tc>
                  <a:txBody>
                    <a:bodyPr/>
                    <a:lstStyle/>
                    <a:p>
                      <a:endParaRPr lang="zh-CN"/>
                    </a:p>
                  </a:txBody>
                  <a:tcPr>
                    <a:blipFill>
                      <a:blip r:embed="rId6"/>
                      <a:stretch>
                        <a:fillRect l="-297561" t="-296429" r="-301220" b="-303571"/>
                      </a:stretch>
                    </a:blipFill>
                  </a:tcPr>
                </a:tc>
                <a:tc>
                  <a:txBody>
                    <a:bodyPr/>
                    <a:lstStyle/>
                    <a:p>
                      <a:endParaRPr lang="zh-CN"/>
                    </a:p>
                  </a:txBody>
                  <a:tcPr>
                    <a:blipFill>
                      <a:blip r:embed="rId6"/>
                      <a:stretch>
                        <a:fillRect l="-402469" t="-296429" r="-204938" b="-303571"/>
                      </a:stretch>
                    </a:blipFill>
                  </a:tcPr>
                </a:tc>
                <a:tc>
                  <a:txBody>
                    <a:bodyPr/>
                    <a:lstStyle/>
                    <a:p>
                      <a:endParaRPr lang="zh-CN"/>
                    </a:p>
                  </a:txBody>
                  <a:tcPr>
                    <a:blipFill>
                      <a:blip r:embed="rId6"/>
                      <a:stretch>
                        <a:fillRect l="-502469" t="-296429" r="-104938" b="-303571"/>
                      </a:stretch>
                    </a:blipFill>
                  </a:tcPr>
                </a:tc>
                <a:tc>
                  <a:txBody>
                    <a:bodyPr/>
                    <a:lstStyle/>
                    <a:p>
                      <a:endParaRPr lang="zh-CN"/>
                    </a:p>
                  </a:txBody>
                  <a:tcPr>
                    <a:blipFill>
                      <a:blip r:embed="rId6"/>
                      <a:stretch>
                        <a:fillRect l="-602469" t="-296429" r="-4938" b="-303571"/>
                      </a:stretch>
                    </a:blipFill>
                  </a:tcPr>
                </a:tc>
                <a:extLst>
                  <a:ext uri="{0D108BD9-81ED-4DB2-BD59-A6C34878D82A}">
                    <a16:rowId xmlns:a16="http://schemas.microsoft.com/office/drawing/2014/main" val="10003"/>
                  </a:ext>
                </a:extLst>
              </a:tr>
              <a:tr h="335280">
                <a:tc>
                  <a:txBody>
                    <a:bodyPr/>
                    <a:lstStyle/>
                    <a:p>
                      <a:endParaRPr lang="zh-CN"/>
                    </a:p>
                  </a:txBody>
                  <a:tcPr>
                    <a:blipFill>
                      <a:blip r:embed="rId6"/>
                      <a:stretch>
                        <a:fillRect l="-1235" t="-403636" r="-606173" b="-209091"/>
                      </a:stretch>
                    </a:blipFill>
                  </a:tcPr>
                </a:tc>
                <a:tc>
                  <a:txBody>
                    <a:bodyPr/>
                    <a:lstStyle/>
                    <a:p>
                      <a:endParaRPr lang="zh-CN"/>
                    </a:p>
                  </a:txBody>
                  <a:tcPr>
                    <a:blipFill>
                      <a:blip r:embed="rId6"/>
                      <a:stretch>
                        <a:fillRect l="-101235" t="-403636" r="-506173" b="-209091"/>
                      </a:stretch>
                    </a:blipFill>
                  </a:tcPr>
                </a:tc>
                <a:tc>
                  <a:txBody>
                    <a:bodyPr/>
                    <a:lstStyle/>
                    <a:p>
                      <a:endParaRPr lang="zh-CN"/>
                    </a:p>
                  </a:txBody>
                  <a:tcPr>
                    <a:blipFill>
                      <a:blip r:embed="rId6"/>
                      <a:stretch>
                        <a:fillRect l="-201235" t="-403636" r="-406173" b="-209091"/>
                      </a:stretch>
                    </a:blipFill>
                  </a:tcPr>
                </a:tc>
                <a:tc>
                  <a:txBody>
                    <a:bodyPr/>
                    <a:lstStyle/>
                    <a:p>
                      <a:endParaRPr lang="zh-CN"/>
                    </a:p>
                  </a:txBody>
                  <a:tcPr>
                    <a:blipFill>
                      <a:blip r:embed="rId6"/>
                      <a:stretch>
                        <a:fillRect l="-297561" t="-403636" r="-301220" b="-209091"/>
                      </a:stretch>
                    </a:blipFill>
                  </a:tcPr>
                </a:tc>
                <a:tc>
                  <a:txBody>
                    <a:bodyPr/>
                    <a:lstStyle/>
                    <a:p>
                      <a:endParaRPr lang="zh-CN"/>
                    </a:p>
                  </a:txBody>
                  <a:tcPr>
                    <a:blipFill>
                      <a:blip r:embed="rId6"/>
                      <a:stretch>
                        <a:fillRect l="-402469" t="-403636" r="-204938" b="-209091"/>
                      </a:stretch>
                    </a:blipFill>
                  </a:tcPr>
                </a:tc>
                <a:tc>
                  <a:txBody>
                    <a:bodyPr/>
                    <a:lstStyle/>
                    <a:p>
                      <a:endParaRPr lang="zh-CN"/>
                    </a:p>
                  </a:txBody>
                  <a:tcPr>
                    <a:blipFill>
                      <a:blip r:embed="rId6"/>
                      <a:stretch>
                        <a:fillRect l="-502469" t="-403636" r="-104938" b="-209091"/>
                      </a:stretch>
                    </a:blipFill>
                  </a:tcPr>
                </a:tc>
                <a:tc>
                  <a:txBody>
                    <a:bodyPr/>
                    <a:lstStyle/>
                    <a:p>
                      <a:endParaRPr lang="zh-CN"/>
                    </a:p>
                  </a:txBody>
                  <a:tcPr>
                    <a:blipFill>
                      <a:blip r:embed="rId6"/>
                      <a:stretch>
                        <a:fillRect l="-602469" t="-403636" r="-4938" b="-209091"/>
                      </a:stretch>
                    </a:blipFill>
                  </a:tcPr>
                </a:tc>
                <a:extLst>
                  <a:ext uri="{0D108BD9-81ED-4DB2-BD59-A6C34878D82A}">
                    <a16:rowId xmlns:a16="http://schemas.microsoft.com/office/drawing/2014/main" val="10004"/>
                  </a:ext>
                </a:extLst>
              </a:tr>
              <a:tr h="335280">
                <a:tc>
                  <a:txBody>
                    <a:bodyPr/>
                    <a:lstStyle/>
                    <a:p>
                      <a:endParaRPr lang="zh-CN"/>
                    </a:p>
                  </a:txBody>
                  <a:tcPr>
                    <a:blipFill>
                      <a:blip r:embed="rId6"/>
                      <a:stretch>
                        <a:fillRect l="-1235" t="-503636" r="-606173" b="-109091"/>
                      </a:stretch>
                    </a:blipFill>
                  </a:tcPr>
                </a:tc>
                <a:tc>
                  <a:txBody>
                    <a:bodyPr/>
                    <a:lstStyle/>
                    <a:p>
                      <a:endParaRPr lang="zh-CN"/>
                    </a:p>
                  </a:txBody>
                  <a:tcPr>
                    <a:blipFill>
                      <a:blip r:embed="rId6"/>
                      <a:stretch>
                        <a:fillRect l="-101235" t="-503636" r="-506173" b="-109091"/>
                      </a:stretch>
                    </a:blipFill>
                  </a:tcPr>
                </a:tc>
                <a:tc>
                  <a:txBody>
                    <a:bodyPr/>
                    <a:lstStyle/>
                    <a:p>
                      <a:endParaRPr lang="zh-CN"/>
                    </a:p>
                  </a:txBody>
                  <a:tcPr>
                    <a:blipFill>
                      <a:blip r:embed="rId6"/>
                      <a:stretch>
                        <a:fillRect l="-201235" t="-503636" r="-406173" b="-109091"/>
                      </a:stretch>
                    </a:blipFill>
                  </a:tcPr>
                </a:tc>
                <a:tc>
                  <a:txBody>
                    <a:bodyPr/>
                    <a:lstStyle/>
                    <a:p>
                      <a:endParaRPr lang="zh-CN"/>
                    </a:p>
                  </a:txBody>
                  <a:tcPr>
                    <a:blipFill>
                      <a:blip r:embed="rId6"/>
                      <a:stretch>
                        <a:fillRect l="-297561" t="-503636" r="-301220" b="-109091"/>
                      </a:stretch>
                    </a:blipFill>
                  </a:tcPr>
                </a:tc>
                <a:tc>
                  <a:txBody>
                    <a:bodyPr/>
                    <a:lstStyle/>
                    <a:p>
                      <a:endParaRPr lang="zh-CN"/>
                    </a:p>
                  </a:txBody>
                  <a:tcPr>
                    <a:blipFill>
                      <a:blip r:embed="rId6"/>
                      <a:stretch>
                        <a:fillRect l="-402469" t="-503636" r="-204938" b="-109091"/>
                      </a:stretch>
                    </a:blipFill>
                  </a:tcPr>
                </a:tc>
                <a:tc>
                  <a:txBody>
                    <a:bodyPr/>
                    <a:lstStyle/>
                    <a:p>
                      <a:endParaRPr lang="zh-CN"/>
                    </a:p>
                  </a:txBody>
                  <a:tcPr>
                    <a:blipFill>
                      <a:blip r:embed="rId6"/>
                      <a:stretch>
                        <a:fillRect l="-502469" t="-503636" r="-104938" b="-109091"/>
                      </a:stretch>
                    </a:blipFill>
                  </a:tcPr>
                </a:tc>
                <a:tc>
                  <a:txBody>
                    <a:bodyPr/>
                    <a:lstStyle/>
                    <a:p>
                      <a:endParaRPr lang="zh-CN"/>
                    </a:p>
                  </a:txBody>
                  <a:tcPr>
                    <a:blipFill>
                      <a:blip r:embed="rId6"/>
                      <a:stretch>
                        <a:fillRect l="-602469" t="-503636" r="-4938" b="-109091"/>
                      </a:stretch>
                    </a:blipFill>
                  </a:tcPr>
                </a:tc>
                <a:extLst>
                  <a:ext uri="{0D108BD9-81ED-4DB2-BD59-A6C34878D82A}">
                    <a16:rowId xmlns:a16="http://schemas.microsoft.com/office/drawing/2014/main" val="10005"/>
                  </a:ext>
                </a:extLst>
              </a:tr>
              <a:tr h="335280">
                <a:tc>
                  <a:txBody>
                    <a:bodyPr/>
                    <a:lstStyle/>
                    <a:p>
                      <a:endParaRPr lang="zh-CN"/>
                    </a:p>
                  </a:txBody>
                  <a:tcPr>
                    <a:blipFill>
                      <a:blip r:embed="rId6"/>
                      <a:stretch>
                        <a:fillRect l="-1235" t="-603636" r="-606173" b="-9091"/>
                      </a:stretch>
                    </a:blipFill>
                  </a:tcPr>
                </a:tc>
                <a:tc>
                  <a:txBody>
                    <a:bodyPr/>
                    <a:lstStyle/>
                    <a:p>
                      <a:endParaRPr lang="zh-CN"/>
                    </a:p>
                  </a:txBody>
                  <a:tcPr>
                    <a:blipFill>
                      <a:blip r:embed="rId6"/>
                      <a:stretch>
                        <a:fillRect l="-101235" t="-603636" r="-506173" b="-9091"/>
                      </a:stretch>
                    </a:blipFill>
                  </a:tcPr>
                </a:tc>
                <a:tc>
                  <a:txBody>
                    <a:bodyPr/>
                    <a:lstStyle/>
                    <a:p>
                      <a:endParaRPr lang="zh-CN"/>
                    </a:p>
                  </a:txBody>
                  <a:tcPr>
                    <a:blipFill>
                      <a:blip r:embed="rId6"/>
                      <a:stretch>
                        <a:fillRect l="-201235" t="-603636" r="-406173" b="-9091"/>
                      </a:stretch>
                    </a:blipFill>
                  </a:tcPr>
                </a:tc>
                <a:tc>
                  <a:txBody>
                    <a:bodyPr/>
                    <a:lstStyle/>
                    <a:p>
                      <a:endParaRPr lang="zh-CN"/>
                    </a:p>
                  </a:txBody>
                  <a:tcPr>
                    <a:blipFill>
                      <a:blip r:embed="rId6"/>
                      <a:stretch>
                        <a:fillRect l="-297561" t="-603636" r="-301220" b="-9091"/>
                      </a:stretch>
                    </a:blipFill>
                  </a:tcPr>
                </a:tc>
                <a:tc>
                  <a:txBody>
                    <a:bodyPr/>
                    <a:lstStyle/>
                    <a:p>
                      <a:endParaRPr lang="zh-CN"/>
                    </a:p>
                  </a:txBody>
                  <a:tcPr>
                    <a:blipFill>
                      <a:blip r:embed="rId6"/>
                      <a:stretch>
                        <a:fillRect l="-402469" t="-603636" r="-204938" b="-9091"/>
                      </a:stretch>
                    </a:blipFill>
                  </a:tcPr>
                </a:tc>
                <a:tc>
                  <a:txBody>
                    <a:bodyPr/>
                    <a:lstStyle/>
                    <a:p>
                      <a:endParaRPr lang="zh-CN"/>
                    </a:p>
                  </a:txBody>
                  <a:tcPr>
                    <a:blipFill>
                      <a:blip r:embed="rId6"/>
                      <a:stretch>
                        <a:fillRect l="-502469" t="-603636" r="-104938" b="-9091"/>
                      </a:stretch>
                    </a:blipFill>
                  </a:tcPr>
                </a:tc>
                <a:tc>
                  <a:txBody>
                    <a:bodyPr/>
                    <a:lstStyle/>
                    <a:p>
                      <a:endParaRPr lang="zh-CN"/>
                    </a:p>
                  </a:txBody>
                  <a:tcPr>
                    <a:blipFill>
                      <a:blip r:embed="rId6"/>
                      <a:stretch>
                        <a:fillRect l="-602469" t="-603636" r="-4938" b="-9091"/>
                      </a:stretch>
                    </a:blip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8" name="矩形 17"/>
              <p:cNvSpPr/>
              <p:nvPr/>
            </p:nvSpPr>
            <p:spPr>
              <a:xfrm>
                <a:off x="1226359" y="3728262"/>
                <a:ext cx="1873754" cy="369332"/>
              </a:xfrm>
              <a:prstGeom prst="rect">
                <a:avLst/>
              </a:prstGeom>
              <a:solidFill>
                <a:schemeClr val="accent6">
                  <a:lumMod val="20000"/>
                  <a:lumOff val="80000"/>
                </a:schemeClr>
              </a:solidFill>
            </p:spPr>
            <p:txBody>
              <a:bodyPr wrap="square">
                <a:spAutoFit/>
              </a:bodyPr>
              <a:lstStyle/>
              <a:p>
                <a:r>
                  <a:rPr lang="zh-CN" altLang="en-US" b="1">
                    <a:solidFill>
                      <a:srgbClr val="002060"/>
                    </a:solidFill>
                    <a:latin typeface="楷体" panose="02010609060101010101" pitchFamily="49" charset="-122"/>
                    <a:ea typeface="楷体" panose="02010609060101010101" pitchFamily="49" charset="-122"/>
                  </a:rPr>
                  <a:t>对于置换群</a:t>
                </a:r>
                <a14:m>
                  <m:oMath xmlns:m="http://schemas.openxmlformats.org/officeDocument/2006/math">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𝑮</m:t>
                        </m:r>
                        <m:r>
                          <a:rPr lang="en-US" altLang="zh-CN" b="1" i="1" smtClean="0">
                            <a:solidFill>
                              <a:srgbClr val="002060"/>
                            </a:solidFill>
                            <a:latin typeface="Cambria Math" panose="02040503050406030204" pitchFamily="18" charset="0"/>
                            <a:ea typeface="楷体" panose="02010609060101010101" pitchFamily="49" charset="-122"/>
                          </a:rPr>
                          <m:t>,∘</m:t>
                        </m:r>
                      </m:e>
                    </m:d>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8" name="矩形 17"/>
              <p:cNvSpPr>
                <a:spLocks noRot="1" noChangeAspect="1" noMove="1" noResize="1" noEditPoints="1" noAdjustHandles="1" noChangeArrowheads="1" noChangeShapeType="1" noTextEdit="1"/>
              </p:cNvSpPr>
              <p:nvPr/>
            </p:nvSpPr>
            <p:spPr>
              <a:xfrm>
                <a:off x="1226359" y="3728262"/>
                <a:ext cx="1873754" cy="369332"/>
              </a:xfrm>
              <a:prstGeom prst="rect">
                <a:avLst/>
              </a:prstGeom>
              <a:blipFill rotWithShape="1">
                <a:blip r:embed="rId7"/>
                <a:stretch>
                  <a:fillRect l="-2597" t="-13333" b="-2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154999" y="3739856"/>
                <a:ext cx="3562922" cy="422423"/>
              </a:xfrm>
              <a:prstGeom prst="rect">
                <a:avLst/>
              </a:prstGeom>
              <a:solidFill>
                <a:schemeClr val="accent4">
                  <a:lumMod val="20000"/>
                  <a:lumOff val="80000"/>
                </a:schemeClr>
              </a:solidFill>
            </p:spPr>
            <p:txBody>
              <a:bodyPr wrap="square" rtlCol="0">
                <a:spAutoFit/>
              </a:bodyPr>
              <a:lstStyle/>
              <a:p>
                <a:pPr>
                  <a:lnSpc>
                    <a:spcPts val="2800"/>
                  </a:lnSpc>
                </a:pPr>
                <a:r>
                  <a:rPr lang="zh-CN" altLang="en-US" b="1">
                    <a:solidFill>
                      <a:schemeClr val="accent2">
                        <a:lumMod val="50000"/>
                      </a:schemeClr>
                    </a:solidFill>
                  </a:rPr>
                  <a:t>子集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都是子群</a:t>
                </a:r>
              </a:p>
            </p:txBody>
          </p:sp>
        </mc:Choice>
        <mc:Fallback xmlns="">
          <p:sp>
            <p:nvSpPr>
              <p:cNvPr id="19" name="文本框 18"/>
              <p:cNvSpPr txBox="1">
                <a:spLocks noRot="1" noChangeAspect="1" noMove="1" noResize="1" noEditPoints="1" noAdjustHandles="1" noChangeArrowheads="1" noChangeShapeType="1" noTextEdit="1"/>
              </p:cNvSpPr>
              <p:nvPr/>
            </p:nvSpPr>
            <p:spPr>
              <a:xfrm>
                <a:off x="7154999" y="3739856"/>
                <a:ext cx="3562922" cy="422423"/>
              </a:xfrm>
              <a:prstGeom prst="rect">
                <a:avLst/>
              </a:prstGeom>
              <a:blipFill rotWithShape="1">
                <a:blip r:embed="rId8"/>
                <a:stretch>
                  <a:fillRect l="-1541" b="-2142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154999" y="4605059"/>
                <a:ext cx="3281532" cy="369332"/>
              </a:xfrm>
              <a:prstGeom prst="rect">
                <a:avLst/>
              </a:prstGeom>
              <a:solidFill>
                <a:schemeClr val="accent6">
                  <a:lumMod val="20000"/>
                  <a:lumOff val="80000"/>
                  <a:alpha val="50000"/>
                </a:schemeClr>
              </a:solidFill>
            </p:spPr>
            <p:txBody>
              <a:bodyPr wrap="square" rtlCol="0">
                <a:spAutoFit/>
              </a:bodyPr>
              <a:lstStyle/>
              <a:p>
                <a:r>
                  <a:rPr lang="zh-CN" altLang="en-US" b="1">
                    <a:solidFill>
                      <a:schemeClr val="accent2">
                        <a:lumMod val="50000"/>
                      </a:schemeClr>
                    </a:solidFill>
                  </a:rPr>
                  <a:t>子群</a:t>
                </a:r>
                <a14:m>
                  <m:oMath xmlns:m="http://schemas.openxmlformats.org/officeDocument/2006/math">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𝟓</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𝟔</m:t>
                        </m:r>
                      </m:sub>
                    </m:sSub>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也是</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e>
                    </m:d>
                  </m:oMath>
                </a14:m>
                <a:endParaRPr lang="zh-CN" altLang="en-US" b="1">
                  <a:solidFill>
                    <a:schemeClr val="accent2">
                      <a:lumMod val="50000"/>
                    </a:schemeClr>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7154999" y="4605059"/>
                <a:ext cx="3281532" cy="369332"/>
              </a:xfrm>
              <a:prstGeom prst="rect">
                <a:avLst/>
              </a:prstGeom>
              <a:blipFill rotWithShape="1">
                <a:blip r:embed="rId9"/>
                <a:stretch>
                  <a:fillRect l="-1673" t="-8197" b="-2459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群的定义与基本性质</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子群判定定理</a:t>
            </a:r>
          </a:p>
        </p:txBody>
      </p:sp>
      <mc:AlternateContent xmlns:mc="http://schemas.openxmlformats.org/markup-compatibility/2006" xmlns:a14="http://schemas.microsoft.com/office/drawing/2010/main">
        <mc:Choice Requires="a14">
          <p:sp>
            <p:nvSpPr>
              <p:cNvPr id="14" name="文本框 13"/>
              <p:cNvSpPr txBox="1"/>
              <p:nvPr/>
            </p:nvSpPr>
            <p:spPr>
              <a:xfrm>
                <a:off x="1116159" y="1705077"/>
                <a:ext cx="9959679" cy="714876"/>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子群判定定理一：群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r>
                  <a:rPr lang="zh-CN" altLang="en-US" sz="2000" b="1">
                    <a:solidFill>
                      <a:schemeClr val="accent2">
                        <a:lumMod val="50000"/>
                      </a:schemeClr>
                    </a:solidFill>
                  </a:rPr>
                  <a:t>且</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4" name="文本框 13"/>
              <p:cNvSpPr txBox="1">
                <a:spLocks noRot="1" noChangeAspect="1" noMove="1" noResize="1" noEditPoints="1" noAdjustHandles="1" noChangeArrowheads="1" noChangeShapeType="1" noTextEdit="1"/>
              </p:cNvSpPr>
              <p:nvPr/>
            </p:nvSpPr>
            <p:spPr>
              <a:xfrm>
                <a:off x="1116159" y="1705077"/>
                <a:ext cx="9959679" cy="714876"/>
              </a:xfrm>
              <a:prstGeom prst="rect">
                <a:avLst/>
              </a:prstGeom>
              <a:blipFill rotWithShape="1">
                <a:blip r:embed="rId2"/>
                <a:stretch>
                  <a:fillRect l="-612" t="-4274" r="-612" b="-14530"/>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1116158" y="2634000"/>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mc:AlternateContent xmlns:mc="http://schemas.openxmlformats.org/markup-compatibility/2006" xmlns:a14="http://schemas.microsoft.com/office/drawing/2010/main">
        <mc:Choice Requires="a14">
          <p:sp>
            <p:nvSpPr>
              <p:cNvPr id="11" name="文本框 10"/>
              <p:cNvSpPr txBox="1"/>
              <p:nvPr/>
            </p:nvSpPr>
            <p:spPr>
              <a:xfrm>
                <a:off x="1116158" y="3991417"/>
                <a:ext cx="9959679" cy="407099"/>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子群判定定理二：群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1116158" y="3991417"/>
                <a:ext cx="9959679" cy="407099"/>
              </a:xfrm>
              <a:prstGeom prst="rect">
                <a:avLst/>
              </a:prstGeom>
              <a:blipFill rotWithShape="1">
                <a:blip r:embed="rId3"/>
                <a:stretch>
                  <a:fillRect l="-612" t="-7463" b="-25373"/>
                </a:stretch>
              </a:blipFill>
            </p:spPr>
            <p:txBody>
              <a:bodyPr/>
              <a:lstStyle/>
              <a:p>
                <a:r>
                  <a:rPr lang="zh-CN" altLang="en-US">
                    <a:noFill/>
                  </a:rPr>
                  <a:t> </a:t>
                </a:r>
                <a:endParaRPr lang="zh-CN" altLang="en-US">
                  <a:noFill/>
                </a:endParaRPr>
              </a:p>
            </p:txBody>
          </p:sp>
        </mc:Fallback>
      </mc:AlternateContent>
      <p:sp>
        <p:nvSpPr>
          <p:cNvPr id="12" name="文本框 11"/>
          <p:cNvSpPr txBox="1"/>
          <p:nvPr/>
        </p:nvSpPr>
        <p:spPr>
          <a:xfrm>
            <a:off x="1116157" y="4568776"/>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子群判定证明举例</a:t>
            </a:r>
          </a:p>
        </p:txBody>
      </p:sp>
      <mc:AlternateContent xmlns:mc="http://schemas.openxmlformats.org/markup-compatibility/2006" xmlns:a14="http://schemas.microsoft.com/office/drawing/2010/main">
        <mc:Choice Requires="a14">
          <p:sp>
            <p:nvSpPr>
              <p:cNvPr id="13" name="文本框 12"/>
              <p:cNvSpPr txBox="1"/>
              <p:nvPr/>
            </p:nvSpPr>
            <p:spPr>
              <a:xfrm>
                <a:off x="986784" y="1536105"/>
                <a:ext cx="7920394" cy="400110"/>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证明：群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的非空有限子集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986784" y="1536105"/>
                <a:ext cx="7920394" cy="400110"/>
              </a:xfrm>
              <a:prstGeom prst="rect">
                <a:avLst/>
              </a:prstGeom>
              <a:blipFill rotWithShape="1">
                <a:blip r:embed="rId2"/>
                <a:stretch>
                  <a:fillRect l="-847" t="-9091" b="-25758"/>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3"/>
          <a:stretch>
            <a:fillRect/>
          </a:stretch>
        </p:blipFill>
        <p:spPr>
          <a:xfrm>
            <a:off x="986784" y="2402552"/>
            <a:ext cx="10122930" cy="1095242"/>
          </a:xfrm>
          <a:prstGeom prst="rect">
            <a:avLst/>
          </a:prstGeom>
        </p:spPr>
      </p:pic>
      <p:pic>
        <p:nvPicPr>
          <p:cNvPr id="6" name="图片 5"/>
          <p:cNvPicPr>
            <a:picLocks noChangeAspect="1"/>
          </p:cNvPicPr>
          <p:nvPr/>
        </p:nvPicPr>
        <p:blipFill>
          <a:blip r:embed="rId4"/>
          <a:stretch>
            <a:fillRect/>
          </a:stretch>
        </p:blipFill>
        <p:spPr>
          <a:xfrm>
            <a:off x="986785" y="3802312"/>
            <a:ext cx="10122930" cy="15044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子群判定证明练习</a:t>
            </a:r>
          </a:p>
        </p:txBody>
      </p:sp>
      <mc:AlternateContent xmlns:mc="http://schemas.openxmlformats.org/markup-compatibility/2006" xmlns:a14="http://schemas.microsoft.com/office/drawing/2010/main">
        <mc:Choice Requires="a14">
          <p:sp>
            <p:nvSpPr>
              <p:cNvPr id="13" name="文本框 12"/>
              <p:cNvSpPr txBox="1"/>
              <p:nvPr/>
            </p:nvSpPr>
            <p:spPr>
              <a:xfrm>
                <a:off x="986783" y="1536105"/>
                <a:ext cx="10122929" cy="833177"/>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证明：定义群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a:t>
                </a:r>
                <a:r>
                  <a:rPr lang="zh-CN" altLang="en-US" sz="2000" b="1">
                    <a:solidFill>
                      <a:srgbClr val="C00000"/>
                    </a:solidFill>
                  </a:rPr>
                  <a:t>中心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d>
                      <m:dPr>
                        <m:begChr m:val="{"/>
                        <m:endChr m:val="}"/>
                        <m:sep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e>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𝒂𝒙</m:t>
                        </m:r>
                      </m:e>
                    </m:d>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中那些与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的任何元素都可交换的元素构成的集合，证明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986783" y="1536105"/>
                <a:ext cx="10122929" cy="833177"/>
              </a:xfrm>
              <a:prstGeom prst="rect">
                <a:avLst/>
              </a:prstGeom>
              <a:blipFill rotWithShape="1">
                <a:blip r:embed="rId2"/>
                <a:stretch>
                  <a:fillRect l="-663" r="-602" b="-1167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986783" y="2954541"/>
                <a:ext cx="10037430" cy="1216680"/>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en-US" altLang="zh-CN"/>
                  <a:t>【</a:t>
                </a:r>
                <a:r>
                  <a:rPr lang="zh-CN" altLang="en-US"/>
                  <a:t>提示</a:t>
                </a:r>
                <a:r>
                  <a:rPr lang="en-US" altLang="zh-CN"/>
                  <a:t>】</a:t>
                </a:r>
                <a:r>
                  <a:rPr lang="zh-CN" altLang="en-US"/>
                  <a:t>：首先</a:t>
                </a:r>
                <a14:m>
                  <m:oMath xmlns:m="http://schemas.openxmlformats.org/officeDocument/2006/math">
                    <m:r>
                      <a:rPr lang="en-US" altLang="zh-CN" b="1" i="1" smtClean="0">
                        <a:latin typeface="Cambria Math" panose="02040503050406030204" pitchFamily="18" charset="0"/>
                      </a:rPr>
                      <m:t>𝑪</m:t>
                    </m:r>
                  </m:oMath>
                </a14:m>
                <a:r>
                  <a:rPr lang="zh-CN" altLang="en-US"/>
                  <a:t>是否是非空集？哪个元素一定属于</a:t>
                </a:r>
                <a14:m>
                  <m:oMath xmlns:m="http://schemas.openxmlformats.org/officeDocument/2006/math">
                    <m:r>
                      <a:rPr lang="en-US" altLang="zh-CN" b="1" i="1" smtClean="0">
                        <a:latin typeface="Cambria Math" panose="02040503050406030204" pitchFamily="18" charset="0"/>
                      </a:rPr>
                      <m:t>𝑪</m:t>
                    </m:r>
                  </m:oMath>
                </a14:m>
                <a:r>
                  <a:rPr lang="zh-CN" altLang="en-US"/>
                  <a:t>？其次，如何运用子群的判定定理证明</a:t>
                </a:r>
                <a14:m>
                  <m:oMath xmlns:m="http://schemas.openxmlformats.org/officeDocument/2006/math">
                    <m:r>
                      <a:rPr lang="en-US" altLang="zh-CN" b="1" i="1" smtClean="0">
                        <a:latin typeface="Cambria Math" panose="02040503050406030204" pitchFamily="18" charset="0"/>
                      </a:rPr>
                      <m:t>𝑪</m:t>
                    </m:r>
                  </m:oMath>
                </a14:m>
                <a:r>
                  <a:rPr lang="zh-CN" altLang="en-US"/>
                  <a:t>是</a:t>
                </a:r>
                <a14:m>
                  <m:oMath xmlns:m="http://schemas.openxmlformats.org/officeDocument/2006/math">
                    <m:r>
                      <a:rPr lang="en-US" altLang="zh-CN" b="1" i="1" smtClean="0">
                        <a:latin typeface="Cambria Math" panose="02040503050406030204" pitchFamily="18" charset="0"/>
                      </a:rPr>
                      <m:t>𝑮</m:t>
                    </m:r>
                  </m:oMath>
                </a14:m>
                <a:r>
                  <a:rPr lang="zh-CN" altLang="en-US"/>
                  <a:t>的子群，例如利用子群判定定理二，如何证明对任意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，都有</a:t>
                </a:r>
                <a14:m>
                  <m:oMath xmlns:m="http://schemas.openxmlformats.org/officeDocument/2006/math">
                    <m:r>
                      <a:rPr lang="en-US" altLang="zh-CN" b="1" i="1" smtClean="0">
                        <a:latin typeface="Cambria Math" panose="02040503050406030204" pitchFamily="18" charset="0"/>
                      </a:rPr>
                      <m:t>𝒂</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𝒃</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？或者利用子群判定定理一，证明对任意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，以及对任意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r>
                      <a:rPr lang="en-US" altLang="zh-CN" b="1" i="1" smtClean="0">
                        <a:latin typeface="Cambria Math" panose="02040503050406030204" pitchFamily="18" charset="0"/>
                      </a:rPr>
                      <m:t>𝒂𝒃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a:t>
                </a:r>
              </a:p>
            </p:txBody>
          </p:sp>
        </mc:Choice>
        <mc:Fallback xmlns="">
          <p:sp>
            <p:nvSpPr>
              <p:cNvPr id="2" name="文本框 1"/>
              <p:cNvSpPr txBox="1">
                <a:spLocks noRot="1" noChangeAspect="1" noMove="1" noResize="1" noEditPoints="1" noAdjustHandles="1" noChangeArrowheads="1" noChangeShapeType="1" noTextEdit="1"/>
              </p:cNvSpPr>
              <p:nvPr/>
            </p:nvSpPr>
            <p:spPr>
              <a:xfrm>
                <a:off x="986783" y="2954541"/>
                <a:ext cx="10037430" cy="1216680"/>
              </a:xfrm>
              <a:prstGeom prst="rect">
                <a:avLst/>
              </a:prstGeom>
              <a:blipFill rotWithShape="1">
                <a:blip r:embed="rId3"/>
                <a:stretch>
                  <a:fillRect l="-668" r="-608" b="-854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子群判定证明练习</a:t>
            </a:r>
          </a:p>
        </p:txBody>
      </p:sp>
      <mc:AlternateContent xmlns:mc="http://schemas.openxmlformats.org/markup-compatibility/2006" xmlns:a14="http://schemas.microsoft.com/office/drawing/2010/main">
        <mc:Choice Requires="a14">
          <p:sp>
            <p:nvSpPr>
              <p:cNvPr id="13" name="文本框 12"/>
              <p:cNvSpPr txBox="1"/>
              <p:nvPr/>
            </p:nvSpPr>
            <p:spPr>
              <a:xfrm>
                <a:off x="986783" y="1536105"/>
                <a:ext cx="10122929" cy="833177"/>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证明：定义群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a:t>
                </a:r>
                <a:r>
                  <a:rPr lang="zh-CN" altLang="en-US" sz="2000" b="1">
                    <a:solidFill>
                      <a:srgbClr val="C00000"/>
                    </a:solidFill>
                  </a:rPr>
                  <a:t>中心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d>
                      <m:dPr>
                        <m:begChr m:val="{"/>
                        <m:endChr m:val="}"/>
                        <m:sep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e>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𝒂𝒙</m:t>
                        </m:r>
                      </m:e>
                    </m:d>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中那些与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的任何元素都可交换的元素构成的集合，证明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986783" y="1536105"/>
                <a:ext cx="10122929" cy="833177"/>
              </a:xfrm>
              <a:prstGeom prst="rect">
                <a:avLst/>
              </a:prstGeom>
              <a:blipFill rotWithShape="1">
                <a:blip r:embed="rId2"/>
                <a:stretch>
                  <a:fillRect l="-663" r="-602" b="-11679"/>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3"/>
          <a:stretch>
            <a:fillRect/>
          </a:stretch>
        </p:blipFill>
        <p:spPr>
          <a:xfrm>
            <a:off x="986783" y="2902007"/>
            <a:ext cx="10122929" cy="263131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子群的定义与判定</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子群的交</a:t>
            </a:r>
          </a:p>
        </p:txBody>
      </p:sp>
      <mc:AlternateContent xmlns:mc="http://schemas.openxmlformats.org/markup-compatibility/2006" xmlns:a14="http://schemas.microsoft.com/office/drawing/2010/main">
        <mc:Choice Requires="a14">
          <p:sp>
            <p:nvSpPr>
              <p:cNvPr id="13" name="文本框 12"/>
              <p:cNvSpPr txBox="1"/>
              <p:nvPr/>
            </p:nvSpPr>
            <p:spPr>
              <a:xfrm>
                <a:off x="866166" y="1950752"/>
                <a:ext cx="10459663" cy="44845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是群，且</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，证明：</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oMath>
                </a14:m>
                <a:r>
                  <a:rPr lang="zh-CN" altLang="en-US" sz="2000" b="1">
                    <a:solidFill>
                      <a:schemeClr val="accent2">
                        <a:lumMod val="50000"/>
                      </a:schemeClr>
                    </a:solidFill>
                  </a:rPr>
                  <a:t>或</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866166" y="1950752"/>
                <a:ext cx="10459663" cy="448456"/>
              </a:xfrm>
              <a:prstGeom prst="rect">
                <a:avLst/>
              </a:prstGeom>
              <a:blipFill rotWithShape="1">
                <a:blip r:embed="rId2"/>
                <a:stretch>
                  <a:fillRect l="-583" r="-3030" b="-229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866166" y="1261109"/>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p:cNvSpPr txBox="1">
                <a:spLocks noRot="1" noChangeAspect="1" noMove="1" noResize="1" noEditPoints="1" noAdjustHandles="1" noChangeArrowheads="1" noChangeShapeType="1" noTextEdit="1"/>
              </p:cNvSpPr>
              <p:nvPr/>
            </p:nvSpPr>
            <p:spPr>
              <a:xfrm>
                <a:off x="866166" y="1261109"/>
                <a:ext cx="8262472" cy="449418"/>
              </a:xfrm>
              <a:prstGeom prst="rect">
                <a:avLst/>
              </a:prstGeom>
              <a:blipFill rotWithShape="1">
                <a:blip r:embed="rId3"/>
                <a:stretch>
                  <a:fillRect l="-738" b="-22973"/>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4"/>
          <a:stretch>
            <a:fillRect/>
          </a:stretch>
        </p:blipFill>
        <p:spPr>
          <a:xfrm>
            <a:off x="866166" y="2484286"/>
            <a:ext cx="10459663" cy="1107494"/>
          </a:xfrm>
          <a:prstGeom prst="rect">
            <a:avLst/>
          </a:prstGeom>
        </p:spPr>
      </p:pic>
      <p:pic>
        <p:nvPicPr>
          <p:cNvPr id="11" name="图片 10"/>
          <p:cNvPicPr>
            <a:picLocks noChangeAspect="1"/>
          </p:cNvPicPr>
          <p:nvPr/>
        </p:nvPicPr>
        <p:blipFill>
          <a:blip r:embed="rId5"/>
          <a:stretch>
            <a:fillRect/>
          </a:stretch>
        </p:blipFill>
        <p:spPr>
          <a:xfrm>
            <a:off x="866166" y="3591780"/>
            <a:ext cx="10459663" cy="2695533"/>
          </a:xfrm>
          <a:prstGeom prst="rect">
            <a:avLst/>
          </a:prstGeom>
        </p:spPr>
      </p:pic>
      <p:sp>
        <p:nvSpPr>
          <p:cNvPr id="14" name="文本框 13"/>
          <p:cNvSpPr txBox="1"/>
          <p:nvPr/>
        </p:nvSpPr>
        <p:spPr>
          <a:xfrm>
            <a:off x="6162040" y="3867785"/>
            <a:ext cx="2545715" cy="306705"/>
          </a:xfrm>
          <a:prstGeom prst="rect">
            <a:avLst/>
          </a:prstGeom>
          <a:noFill/>
        </p:spPr>
        <p:txBody>
          <a:bodyPr wrap="square" rtlCol="0">
            <a:spAutoFit/>
          </a:bodyPr>
          <a:lstStyle/>
          <a:p>
            <a:r>
              <a:rPr lang="en-US" altLang="zh-CN" sz="1400" b="1" dirty="0">
                <a:solidFill>
                  <a:srgbClr val="FF0000"/>
                </a:solidFill>
              </a:rPr>
              <a:t>H U K= K</a:t>
            </a:r>
            <a:r>
              <a:rPr lang="zh-CN" altLang="en-US" sz="1400" b="1" dirty="0">
                <a:solidFill>
                  <a:srgbClr val="FF0000"/>
                </a:solidFill>
              </a:rPr>
              <a:t>或</a:t>
            </a:r>
            <a:r>
              <a:rPr lang="en-US" altLang="zh-CN" sz="1400" b="1" dirty="0">
                <a:solidFill>
                  <a:srgbClr val="FF0000"/>
                </a:solidFill>
                <a:sym typeface="+mn-ea"/>
              </a:rPr>
              <a:t>H U K= H</a:t>
            </a:r>
            <a:endParaRPr lang="zh-CN" altLang="en-US" sz="1400" b="1" dirty="0">
              <a:solidFill>
                <a:srgbClr val="FF0000"/>
              </a:solidFill>
            </a:endParaRPr>
          </a:p>
        </p:txBody>
      </p:sp>
      <p:sp>
        <p:nvSpPr>
          <p:cNvPr id="3" name="文本框 2">
            <a:extLst>
              <a:ext uri="{FF2B5EF4-FFF2-40B4-BE49-F238E27FC236}">
                <a16:creationId xmlns:a16="http://schemas.microsoft.com/office/drawing/2014/main" id="{0A7501CC-5EDA-870A-923E-943449D02437}"/>
              </a:ext>
            </a:extLst>
          </p:cNvPr>
          <p:cNvSpPr txBox="1"/>
          <p:nvPr/>
        </p:nvSpPr>
        <p:spPr>
          <a:xfrm>
            <a:off x="5735320" y="2628265"/>
            <a:ext cx="2545715" cy="306705"/>
          </a:xfrm>
          <a:prstGeom prst="rect">
            <a:avLst/>
          </a:prstGeom>
          <a:noFill/>
        </p:spPr>
        <p:txBody>
          <a:bodyPr wrap="square" rtlCol="0">
            <a:spAutoFit/>
          </a:bodyPr>
          <a:lstStyle/>
          <a:p>
            <a:r>
              <a:rPr lang="zh-CN" altLang="en-US" sz="1400" b="1">
                <a:solidFill>
                  <a:srgbClr val="FF0000"/>
                </a:solidFill>
              </a:rPr>
              <a:t>多了个交符号</a:t>
            </a:r>
            <a:endParaRPr lang="zh-CN" alt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生成子群的定义</a:t>
            </a:r>
          </a:p>
        </p:txBody>
      </p:sp>
      <mc:AlternateContent xmlns:mc="http://schemas.openxmlformats.org/markup-compatibility/2006" xmlns:a14="http://schemas.microsoft.com/office/drawing/2010/main">
        <mc:Choice Requires="a14">
          <p:sp>
            <p:nvSpPr>
              <p:cNvPr id="2" name="文本框 1"/>
              <p:cNvSpPr txBox="1"/>
              <p:nvPr/>
            </p:nvSpPr>
            <p:spPr>
              <a:xfrm>
                <a:off x="937427" y="1551064"/>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p:cNvSpPr txBox="1">
                <a:spLocks noRot="1" noChangeAspect="1" noMove="1" noResize="1" noEditPoints="1" noAdjustHandles="1" noChangeArrowheads="1" noChangeShapeType="1" noTextEdit="1"/>
              </p:cNvSpPr>
              <p:nvPr/>
            </p:nvSpPr>
            <p:spPr>
              <a:xfrm>
                <a:off x="937427" y="1551064"/>
                <a:ext cx="8262472" cy="449418"/>
              </a:xfrm>
              <a:prstGeom prst="rect">
                <a:avLst/>
              </a:prstGeom>
              <a:blipFill rotWithShape="1">
                <a:blip r:embed="rId2"/>
                <a:stretch>
                  <a:fillRect l="-812" b="-22973"/>
                </a:stretch>
              </a:blipFill>
            </p:spPr>
            <p:txBody>
              <a:bodyPr/>
              <a:lstStyle/>
              <a:p>
                <a:r>
                  <a:rPr lang="zh-CN" altLang="en-US">
                    <a:noFill/>
                  </a:rPr>
                  <a:t> </a:t>
                </a:r>
                <a:endParaRPr lang="zh-CN" altLang="en-US">
                  <a:noFill/>
                </a:endParaRPr>
              </a:p>
            </p:txBody>
          </p:sp>
        </mc:Fallback>
      </mc:AlternateContent>
      <p:grpSp>
        <p:nvGrpSpPr>
          <p:cNvPr id="16" name="组合 15"/>
          <p:cNvGrpSpPr/>
          <p:nvPr/>
        </p:nvGrpSpPr>
        <p:grpSpPr>
          <a:xfrm>
            <a:off x="937427" y="2404194"/>
            <a:ext cx="10317143" cy="2714078"/>
            <a:chOff x="866166" y="1950752"/>
            <a:chExt cx="10481604" cy="2714078"/>
          </a:xfrm>
        </p:grpSpPr>
        <mc:AlternateContent xmlns:mc="http://schemas.openxmlformats.org/markup-compatibility/2006" xmlns:a14="http://schemas.microsoft.com/office/drawing/2010/main">
          <mc:Choice Requires="a14">
            <p:sp>
              <p:nvSpPr>
                <p:cNvPr id="13" name="文本框 12"/>
                <p:cNvSpPr txBox="1"/>
                <p:nvPr/>
              </p:nvSpPr>
              <p:spPr>
                <a:xfrm>
                  <a:off x="866166" y="1950752"/>
                  <a:ext cx="10459663" cy="1218860"/>
                </a:xfrm>
                <a:prstGeom prst="rect">
                  <a:avLst/>
                </a:prstGeom>
                <a:solidFill>
                  <a:schemeClr val="accent2">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两个子群的交总是子群这个命题可推广到任意多个子群的交也总是子群，从而对于群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的某个子集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，可给出</a:t>
                  </a:r>
                  <a:r>
                    <a:rPr lang="zh-CN" altLang="en-US" sz="2000" b="1">
                      <a:solidFill>
                        <a:srgbClr val="0000FF"/>
                      </a:solidFill>
                    </a:rPr>
                    <a:t>包含</a:t>
                  </a:r>
                  <a14:m>
                    <m:oMath xmlns:m="http://schemas.openxmlformats.org/officeDocument/2006/math">
                      <m:r>
                        <a:rPr lang="en-US" altLang="zh-CN" sz="2000" b="1" i="1" smtClean="0">
                          <a:solidFill>
                            <a:srgbClr val="0000FF"/>
                          </a:solidFill>
                          <a:latin typeface="Cambria Math" panose="02040503050406030204" pitchFamily="18" charset="0"/>
                        </a:rPr>
                        <m:t>𝑺</m:t>
                      </m:r>
                    </m:oMath>
                  </a14:m>
                  <a:r>
                    <a:rPr lang="zh-CN" altLang="en-US" sz="2000" b="1">
                      <a:solidFill>
                        <a:srgbClr val="0000FF"/>
                      </a:solidFill>
                    </a:rPr>
                    <a:t>的最小子群</a:t>
                  </a:r>
                  <a:r>
                    <a:rPr lang="zh-CN" altLang="en-US" sz="2000" b="1">
                      <a:solidFill>
                        <a:schemeClr val="accent2">
                          <a:lumMod val="50000"/>
                        </a:schemeClr>
                      </a:solidFill>
                    </a:rPr>
                    <a:t>，这个子群称为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a:t>
                  </a:r>
                  <a:r>
                    <a:rPr lang="zh-CN" altLang="en-US" sz="2000" b="1">
                      <a:solidFill>
                        <a:srgbClr val="C00000"/>
                      </a:solidFill>
                    </a:rPr>
                    <a:t>生成子群</a:t>
                  </a:r>
                  <a:r>
                    <a:rPr lang="zh-CN" altLang="en-US" sz="2000" b="1">
                      <a:solidFill>
                        <a:schemeClr val="accent2">
                          <a:lumMod val="50000"/>
                        </a:schemeClr>
                      </a:solidFill>
                    </a:rPr>
                    <a:t>，记为</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oMath>
                  </a14:m>
                  <a:r>
                    <a:rPr lang="zh-CN" altLang="en-US" sz="2000" b="1">
                      <a:solidFill>
                        <a:schemeClr val="accent2">
                          <a:lumMod val="50000"/>
                        </a:schemeClr>
                      </a:solidFill>
                    </a:rPr>
                    <a:t>，可由所有包含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的子群的交给出，即：</a:t>
                  </a:r>
                </a:p>
              </p:txBody>
            </p:sp>
          </mc:Choice>
          <mc:Fallback xmlns="">
            <p:sp>
              <p:nvSpPr>
                <p:cNvPr id="13" name="文本框 12"/>
                <p:cNvSpPr txBox="1">
                  <a:spLocks noRot="1" noChangeAspect="1" noMove="1" noResize="1" noEditPoints="1" noAdjustHandles="1" noChangeArrowheads="1" noChangeShapeType="1" noTextEdit="1"/>
                </p:cNvSpPr>
                <p:nvPr/>
              </p:nvSpPr>
              <p:spPr>
                <a:xfrm>
                  <a:off x="866166" y="1950752"/>
                  <a:ext cx="10459663" cy="1218860"/>
                </a:xfrm>
                <a:prstGeom prst="rect">
                  <a:avLst/>
                </a:prstGeom>
                <a:blipFill rotWithShape="1">
                  <a:blip r:embed="rId3"/>
                  <a:stretch>
                    <a:fillRect l="-651" r="-414" b="-8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866166" y="3169612"/>
                  <a:ext cx="10481604" cy="1495218"/>
                </a:xfrm>
                <a:prstGeom prst="rect">
                  <a:avLst/>
                </a:prstGeom>
                <a:solidFill>
                  <a:schemeClr val="accent2">
                    <a:lumMod val="20000"/>
                    <a:lumOff val="80000"/>
                  </a:schemeClr>
                </a:solidFill>
              </p:spPr>
              <p:txBody>
                <a:bodyPr wrap="square" rtlCol="0">
                  <a:spAutoFit/>
                </a:bodyPr>
                <a:lstStyle/>
                <a:p>
                  <a:endParaRPr lang="en-US" altLang="zh-CN"/>
                </a:p>
                <a:p>
                  <a:endParaRPr lang="en-US" altLang="zh-CN"/>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为有限集</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直接记为</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e>
                      </m:d>
                    </m:oMath>
                  </a14:m>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，若存在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𝒂</m:t>
                          </m:r>
                        </m:e>
                      </m:d>
                    </m:oMath>
                  </a14:m>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是由元素</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a:solidFill>
                        <a:srgbClr val="002060"/>
                      </a:solidFill>
                      <a:latin typeface="楷体" panose="02010609060101010101" pitchFamily="49" charset="-122"/>
                      <a:ea typeface="楷体" panose="02010609060101010101" pitchFamily="49" charset="-122"/>
                    </a:rPr>
                    <a:t>生成的群，这时称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为</a:t>
                  </a:r>
                  <a:r>
                    <a:rPr lang="zh-CN" altLang="en-US" sz="2000" b="1">
                      <a:solidFill>
                        <a:srgbClr val="C00000"/>
                      </a:solidFill>
                      <a:latin typeface="+mn-ea"/>
                    </a:rPr>
                    <a:t>循环群</a:t>
                  </a:r>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12" name="文本框 11"/>
                <p:cNvSpPr txBox="1">
                  <a:spLocks noRot="1" noChangeAspect="1" noMove="1" noResize="1" noEditPoints="1" noAdjustHandles="1" noChangeArrowheads="1" noChangeShapeType="1" noTextEdit="1"/>
                </p:cNvSpPr>
                <p:nvPr/>
              </p:nvSpPr>
              <p:spPr>
                <a:xfrm>
                  <a:off x="866166" y="3169612"/>
                  <a:ext cx="10481604" cy="1495218"/>
                </a:xfrm>
                <a:prstGeom prst="rect">
                  <a:avLst/>
                </a:prstGeom>
                <a:blipFill rotWithShape="1">
                  <a:blip r:embed="rId4"/>
                  <a:stretch>
                    <a:fillRect l="-532" b="-6911"/>
                  </a:stretch>
                </a:blipFill>
              </p:spPr>
              <p:txBody>
                <a:bodyPr/>
                <a:lstStyle/>
                <a:p>
                  <a:r>
                    <a:rPr lang="zh-CN" altLang="en-US">
                      <a:noFill/>
                    </a:rPr>
                    <a:t> </a:t>
                  </a:r>
                  <a:endParaRPr lang="zh-CN" altLang="en-US">
                    <a:noFill/>
                  </a:endParaRPr>
                </a:p>
              </p:txBody>
            </p:sp>
          </mc:Fallback>
        </mc:AlternateContent>
        <p:pic>
          <p:nvPicPr>
            <p:cNvPr id="15" name="图片 14"/>
            <p:cNvPicPr>
              <a:picLocks noChangeAspect="1"/>
            </p:cNvPicPr>
            <p:nvPr/>
          </p:nvPicPr>
          <p:blipFill>
            <a:blip r:embed="rId5"/>
            <a:stretch>
              <a:fillRect/>
            </a:stretch>
          </p:blipFill>
          <p:spPr>
            <a:xfrm>
              <a:off x="3808750" y="3081449"/>
              <a:ext cx="2960442" cy="441350"/>
            </a:xfrm>
            <a:prstGeom prst="rect">
              <a:avLst/>
            </a:prstGeom>
          </p:spPr>
        </p:pic>
      </p:grpSp>
      <mc:AlternateContent xmlns:mc="http://schemas.openxmlformats.org/markup-compatibility/2006" xmlns:a14="http://schemas.microsoft.com/office/drawing/2010/main">
        <mc:Choice Requires="a14">
          <p:sp>
            <p:nvSpPr>
              <p:cNvPr id="18" name="文本框 17"/>
              <p:cNvSpPr txBox="1"/>
              <p:nvPr/>
            </p:nvSpPr>
            <p:spPr>
              <a:xfrm>
                <a:off x="952768" y="5463504"/>
                <a:ext cx="590194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对于群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，空集也是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的子集，空集生成的子群是什么？</a:t>
                </a:r>
              </a:p>
            </p:txBody>
          </p:sp>
        </mc:Choice>
        <mc:Fallback xmlns="">
          <p:sp>
            <p:nvSpPr>
              <p:cNvPr id="18" name="文本框 17"/>
              <p:cNvSpPr txBox="1">
                <a:spLocks noRot="1" noChangeAspect="1" noMove="1" noResize="1" noEditPoints="1" noAdjustHandles="1" noChangeArrowheads="1" noChangeShapeType="1" noTextEdit="1"/>
              </p:cNvSpPr>
              <p:nvPr/>
            </p:nvSpPr>
            <p:spPr>
              <a:xfrm>
                <a:off x="952768" y="5463504"/>
                <a:ext cx="5901943" cy="369332"/>
              </a:xfrm>
              <a:prstGeom prst="rect">
                <a:avLst/>
              </a:prstGeom>
              <a:blipFill rotWithShape="1">
                <a:blip r:embed="rId6"/>
                <a:stretch>
                  <a:fillRect l="-826" t="-8197" b="-2459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生成子群的形式</a:t>
            </a:r>
          </a:p>
        </p:txBody>
      </p:sp>
      <p:grpSp>
        <p:nvGrpSpPr>
          <p:cNvPr id="12" name="组合 11"/>
          <p:cNvGrpSpPr/>
          <p:nvPr/>
        </p:nvGrpSpPr>
        <p:grpSpPr>
          <a:xfrm>
            <a:off x="1380764" y="1362505"/>
            <a:ext cx="6758220" cy="1526636"/>
            <a:chOff x="866167" y="1950752"/>
            <a:chExt cx="6758220" cy="1526636"/>
          </a:xfrm>
        </p:grpSpPr>
        <mc:AlternateContent xmlns:mc="http://schemas.openxmlformats.org/markup-compatibility/2006" xmlns:a14="http://schemas.microsoft.com/office/drawing/2010/main">
          <mc:Choice Requires="a14">
            <p:sp>
              <p:nvSpPr>
                <p:cNvPr id="13" name="文本框 12"/>
                <p:cNvSpPr txBox="1"/>
                <p:nvPr/>
              </p:nvSpPr>
              <p:spPr>
                <a:xfrm>
                  <a:off x="866167" y="1950752"/>
                  <a:ext cx="6758220" cy="152663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的非空子集，则</a:t>
                  </a:r>
                  <a:endParaRPr lang="en-US" altLang="zh-CN" sz="2000" b="1">
                    <a:solidFill>
                      <a:schemeClr val="accent2">
                        <a:lumMod val="50000"/>
                      </a:schemeClr>
                    </a:solidFill>
                  </a:endParaRPr>
                </a:p>
                <a:p>
                  <a:pPr>
                    <a:lnSpc>
                      <a:spcPts val="3000"/>
                    </a:lnSpc>
                    <a:spcBef>
                      <a:spcPts val="600"/>
                    </a:spcBef>
                    <a:spcAft>
                      <a:spcPts val="600"/>
                    </a:spcAft>
                  </a:pPr>
                  <a:endParaRPr lang="en-US" altLang="zh-CN" sz="2000" b="1">
                    <a:solidFill>
                      <a:schemeClr val="accent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的任意元素可表示成有限个</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的元素或其逆的乘积</a:t>
                  </a:r>
                </a:p>
              </p:txBody>
            </p:sp>
          </mc:Choice>
          <mc:Fallback xmlns="">
            <p:sp>
              <p:nvSpPr>
                <p:cNvPr id="13" name="文本框 12"/>
                <p:cNvSpPr txBox="1">
                  <a:spLocks noRot="1" noChangeAspect="1" noMove="1" noResize="1" noEditPoints="1" noAdjustHandles="1" noChangeArrowheads="1" noChangeShapeType="1" noTextEdit="1"/>
                </p:cNvSpPr>
                <p:nvPr/>
              </p:nvSpPr>
              <p:spPr>
                <a:xfrm>
                  <a:off x="866167" y="1950752"/>
                  <a:ext cx="6758220" cy="1526636"/>
                </a:xfrm>
                <a:prstGeom prst="rect">
                  <a:avLst/>
                </a:prstGeom>
                <a:blipFill rotWithShape="1">
                  <a:blip r:embed="rId2"/>
                  <a:stretch>
                    <a:fillRect l="-993" b="-4800"/>
                  </a:stretch>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a:blip r:embed="rId3"/>
            <a:stretch>
              <a:fillRect/>
            </a:stretch>
          </p:blipFill>
          <p:spPr>
            <a:xfrm>
              <a:off x="1982402" y="2518304"/>
              <a:ext cx="4525749" cy="391531"/>
            </a:xfrm>
            <a:prstGeom prst="rect">
              <a:avLst/>
            </a:prstGeom>
          </p:spPr>
        </p:pic>
      </p:grpSp>
      <p:pic>
        <p:nvPicPr>
          <p:cNvPr id="15" name="图片 14"/>
          <p:cNvPicPr>
            <a:picLocks noChangeAspect="1"/>
          </p:cNvPicPr>
          <p:nvPr/>
        </p:nvPicPr>
        <p:blipFill>
          <a:blip r:embed="rId4"/>
          <a:stretch>
            <a:fillRect/>
          </a:stretch>
        </p:blipFill>
        <p:spPr>
          <a:xfrm>
            <a:off x="1380764" y="3210125"/>
            <a:ext cx="8969499" cy="2745620"/>
          </a:xfrm>
          <a:prstGeom prst="rect">
            <a:avLst/>
          </a:prstGeom>
        </p:spPr>
      </p:pic>
      <mc:AlternateContent xmlns:mc="http://schemas.openxmlformats.org/markup-compatibility/2006" xmlns:a14="http://schemas.microsoft.com/office/drawing/2010/main">
        <mc:Choice Requires="a14">
          <p:sp>
            <p:nvSpPr>
              <p:cNvPr id="16" name="文本框 15"/>
              <p:cNvSpPr txBox="1"/>
              <p:nvPr/>
            </p:nvSpPr>
            <p:spPr>
              <a:xfrm>
                <a:off x="8620623" y="1821431"/>
                <a:ext cx="2190613" cy="736612"/>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oMath>
                </a14:m>
                <a:r>
                  <a:rPr lang="zh-CN" altLang="en-US" b="1">
                    <a:solidFill>
                      <a:schemeClr val="accent2">
                        <a:lumMod val="50000"/>
                      </a:schemeClr>
                    </a:solidFill>
                  </a:rPr>
                  <a:t>时，即有</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d>
                      <m:dPr>
                        <m:begChr m:val="{"/>
                        <m:endChr m:val="}"/>
                        <m:sep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𝒓</m:t>
                            </m:r>
                          </m:sup>
                        </m:sSup>
                      </m:e>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e>
                    </m:d>
                  </m:oMath>
                </a14:m>
                <a:endParaRPr lang="zh-CN" altLang="en-US" b="1">
                  <a:solidFill>
                    <a:schemeClr val="accent2">
                      <a:lumMod val="50000"/>
                    </a:schemeClr>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8620623" y="1821431"/>
                <a:ext cx="2190613" cy="736612"/>
              </a:xfrm>
              <a:prstGeom prst="rect">
                <a:avLst/>
              </a:prstGeom>
              <a:blipFill rotWithShape="1">
                <a:blip r:embed="rId5"/>
                <a:stretch>
                  <a:fillRect l="-222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p:cNvSpPr txBox="1"/>
              <p:nvPr/>
            </p:nvSpPr>
            <p:spPr>
              <a:xfrm>
                <a:off x="2074895" y="1331748"/>
                <a:ext cx="8042202" cy="203132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群与子群基础知识</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群的定义与群的基本例子：模</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加群、</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𝑼</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群、置换群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群元素的阶</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子群、子群判定定理一、判定定理二、生成子群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074895" y="1331748"/>
                <a:ext cx="8042202" cy="2031325"/>
              </a:xfrm>
              <a:prstGeom prst="rect">
                <a:avLst/>
              </a:prstGeom>
              <a:blipFill rotWithShape="1">
                <a:blip r:embed="rId2"/>
                <a:stretch>
                  <a:fillRect l="-985" t="-2096" r="-530" b="-5988"/>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771324" y="3810852"/>
            <a:ext cx="10649343" cy="239966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判断集合及运算是否构成群并证明</a:t>
            </a: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判断群的子集</a:t>
            </a:r>
            <a:r>
              <a:rPr lang="zh-CN" altLang="zh-CN" sz="2400" b="1">
                <a:solidFill>
                  <a:srgbClr val="FF0000"/>
                </a:solidFill>
                <a:latin typeface="楷体" panose="02010609060101010101" pitchFamily="49" charset="-122"/>
                <a:ea typeface="楷体" panose="02010609060101010101" pitchFamily="49" charset="-122"/>
              </a:rPr>
              <a:t>在群运算下</a:t>
            </a:r>
            <a:r>
              <a:rPr lang="zh-CN" altLang="zh-CN" sz="2400" b="1">
                <a:solidFill>
                  <a:schemeClr val="accent2">
                    <a:lumMod val="50000"/>
                  </a:schemeClr>
                </a:solidFill>
                <a:latin typeface="楷体" panose="02010609060101010101" pitchFamily="49" charset="-122"/>
                <a:ea typeface="楷体" panose="02010609060101010101" pitchFamily="49" charset="-122"/>
              </a:rPr>
              <a:t>是否构成子群并证明</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能计算群元素的阶，能给出群的一个元素或子集生成的子群</a:t>
            </a:r>
            <a:endParaRPr lang="en-US" altLang="zh-CN" sz="24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能证明与群元素的阶相关的一些简单性质</a:t>
            </a:r>
            <a:endParaRPr lang="zh-CN" altLang="zh-CN" sz="2400" b="1">
              <a:solidFill>
                <a:schemeClr val="accent2">
                  <a:lumMod val="50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p:cNvSpPr txBox="1"/>
          <p:nvPr/>
        </p:nvSpPr>
        <p:spPr>
          <a:xfrm>
            <a:off x="1024920" y="2608404"/>
            <a:ext cx="5384757"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在线平台作业一：群与子群</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文本框 10"/>
          <p:cNvSpPr txBox="1"/>
          <p:nvPr/>
        </p:nvSpPr>
        <p:spPr>
          <a:xfrm>
            <a:off x="1024921" y="3819353"/>
            <a:ext cx="875827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应该能完成的教材练习：习题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群的定义</a:t>
            </a:r>
          </a:p>
        </p:txBody>
      </p:sp>
      <mc:AlternateContent xmlns:mc="http://schemas.openxmlformats.org/markup-compatibility/2006" xmlns:a14="http://schemas.microsoft.com/office/drawing/2010/main">
        <mc:Choice Requires="a14">
          <p:sp>
            <p:nvSpPr>
              <p:cNvPr id="2" name="文本框 1"/>
              <p:cNvSpPr txBox="1"/>
              <p:nvPr/>
            </p:nvSpPr>
            <p:spPr>
              <a:xfrm>
                <a:off x="955584" y="1348159"/>
                <a:ext cx="9178466" cy="2246769"/>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sz="2400" b="1">
                    <a:solidFill>
                      <a:srgbClr val="C00000"/>
                    </a:solidFill>
                  </a:rPr>
                  <a:t>群</a:t>
                </a:r>
                <a:r>
                  <a:rPr lang="en-US" altLang="zh-CN" sz="2400" b="1">
                    <a:solidFill>
                      <a:srgbClr val="C00000"/>
                    </a:solidFill>
                  </a:rPr>
                  <a:t>(Group)</a:t>
                </a:r>
                <a:r>
                  <a:rPr lang="zh-CN" altLang="en-US" sz="2400" b="1">
                    <a:solidFill>
                      <a:srgbClr val="C00000"/>
                    </a:solidFill>
                  </a:rPr>
                  <a:t>的定义</a:t>
                </a:r>
                <a:endParaRPr lang="en-US" altLang="zh-CN" sz="2400" b="1">
                  <a:solidFill>
                    <a:srgbClr val="C00000"/>
                  </a:solidFill>
                </a:endParaRPr>
              </a:p>
              <a:p>
                <a:pPr>
                  <a:lnSpc>
                    <a:spcPts val="24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如果集合</a:t>
                </a:r>
                <a14:m>
                  <m:oMath xmlns:m="http://schemas.openxmlformats.org/officeDocument/2006/math">
                    <m:r>
                      <a:rPr lang="en-US" altLang="zh-CN" sz="2000" b="1" i="1" smtClean="0">
                        <a:solidFill>
                          <a:srgbClr val="002060"/>
                        </a:solidFill>
                        <a:latin typeface="Cambria Math" panose="02040503050406030204" pitchFamily="18" charset="0"/>
                      </a:rPr>
                      <m:t>𝑮</m:t>
                    </m:r>
                  </m:oMath>
                </a14:m>
                <a:r>
                  <a:rPr lang="zh-CN" altLang="en-US" sz="2000" b="1">
                    <a:solidFill>
                      <a:srgbClr val="002060"/>
                    </a:solidFill>
                    <a:latin typeface="楷体" panose="02010609060101010101" pitchFamily="49" charset="-122"/>
                    <a:ea typeface="楷体" panose="02010609060101010101" pitchFamily="49" charset="-122"/>
                  </a:rPr>
                  <a:t>及其二元运算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满足下面的性质，则称</a:t>
                </a:r>
                <a14:m>
                  <m:oMath xmlns:m="http://schemas.openxmlformats.org/officeDocument/2006/math">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 ∘)</m:t>
                    </m:r>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rPr>
                  <a:t>群</a:t>
                </a:r>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二元运算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满足</a:t>
                </a:r>
                <a:r>
                  <a:rPr lang="zh-CN" altLang="en-US" b="1">
                    <a:solidFill>
                      <a:srgbClr val="0000FF"/>
                    </a:solidFill>
                    <a:latin typeface="+mn-ea"/>
                  </a:rPr>
                  <a:t>结合律：</a:t>
                </a:r>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e>
                    </m:d>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有</a:t>
                </a:r>
                <a:r>
                  <a:rPr lang="zh-CN" altLang="en-US" b="1">
                    <a:solidFill>
                      <a:srgbClr val="0000FF"/>
                    </a:solidFill>
                    <a:latin typeface="+mn-ea"/>
                  </a:rPr>
                  <a:t>单位元</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，即存在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关于</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有</a:t>
                </a:r>
                <a:r>
                  <a:rPr lang="zh-CN" altLang="en-US" b="1">
                    <a:solidFill>
                      <a:srgbClr val="0000FF"/>
                    </a:solidFill>
                    <a:latin typeface="+mn-ea"/>
                  </a:rPr>
                  <a:t>逆元</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oMath>
                </a14:m>
                <a:r>
                  <a:rPr lang="zh-CN" altLang="en-US" b="1">
                    <a:solidFill>
                      <a:schemeClr val="accent6">
                        <a:lumMod val="50000"/>
                      </a:schemeClr>
                    </a:solidFill>
                    <a:latin typeface="+mn-ea"/>
                  </a:rPr>
                  <a:t>为</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endParaRPr lang="zh-CN" altLang="en-US" b="1">
                  <a:solidFill>
                    <a:schemeClr val="accent6">
                      <a:lumMod val="50000"/>
                    </a:schemeClr>
                  </a:solidFill>
                  <a:latin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955584" y="1348159"/>
                <a:ext cx="9178466" cy="2246769"/>
              </a:xfrm>
              <a:prstGeom prst="rect">
                <a:avLst/>
              </a:prstGeom>
              <a:blipFill rotWithShape="1">
                <a:blip r:embed="rId2"/>
                <a:stretch>
                  <a:fillRect l="-731" t="-4336" b="-271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955584" y="3805627"/>
                <a:ext cx="8852836" cy="125348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从代数系统角度说，群有三个运算，二元运算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，零元运算</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dirty="0">
                    <a:solidFill>
                      <a:srgbClr val="002060"/>
                    </a:solidFill>
                    <a:latin typeface="楷体" panose="02010609060101010101" pitchFamily="49" charset="-122"/>
                    <a:ea typeface="楷体" panose="02010609060101010101" pitchFamily="49" charset="-122"/>
                  </a:rPr>
                  <a:t>和一元运算</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m:t>
                            </m:r>
                          </m:e>
                        </m:d>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a14:m>
                <a:endParaRPr lang="en-US" altLang="zh-CN" sz="2000" b="1" dirty="0">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dirty="0">
                    <a:solidFill>
                      <a:schemeClr val="accent2">
                        <a:lumMod val="50000"/>
                      </a:schemeClr>
                    </a:solidFill>
                  </a:rPr>
                  <a:t>其中二元运算占主导地位，在谈到群时经常只明确给出它的二元运算</a:t>
                </a:r>
                <a:endParaRPr lang="en-US" altLang="zh-CN" sz="2000" b="1" dirty="0">
                  <a:solidFill>
                    <a:schemeClr val="accent2">
                      <a:lumMod val="50000"/>
                    </a:schemeClr>
                  </a:solidFill>
                </a:endParaRPr>
              </a:p>
              <a:p>
                <a:pPr marL="342900" indent="-342900">
                  <a:spcBef>
                    <a:spcPts val="600"/>
                  </a:spcBef>
                  <a:buFont typeface="Arial" panose="020B0604020202020204" pitchFamily="34" charset="0"/>
                  <a:buChar char="•"/>
                </a:pPr>
                <a:r>
                  <a:rPr lang="zh-CN" altLang="en-US" sz="2000" b="1" dirty="0">
                    <a:solidFill>
                      <a:schemeClr val="accent2">
                        <a:lumMod val="50000"/>
                      </a:schemeClr>
                    </a:solidFill>
                  </a:rPr>
                  <a:t>进一步，在上下文能明确其运算时，人们通常直接称集合</a:t>
                </a:r>
                <a:r>
                  <a:rPr lang="en-US" altLang="zh-CN" sz="2000" b="1" dirty="0">
                    <a:solidFill>
                      <a:schemeClr val="accent2">
                        <a:lumMod val="50000"/>
                      </a:schemeClr>
                    </a:solidFill>
                  </a:rPr>
                  <a:t>G</a:t>
                </a:r>
                <a:r>
                  <a:rPr lang="zh-CN" altLang="en-US" sz="2000" b="1" dirty="0">
                    <a:solidFill>
                      <a:schemeClr val="accent2">
                        <a:lumMod val="50000"/>
                      </a:schemeClr>
                    </a:solidFill>
                  </a:rPr>
                  <a:t>是群</a:t>
                </a:r>
              </a:p>
            </p:txBody>
          </p:sp>
        </mc:Choice>
        <mc:Fallback xmlns="">
          <p:sp>
            <p:nvSpPr>
              <p:cNvPr id="3" name="文本框 2"/>
              <p:cNvSpPr txBox="1">
                <a:spLocks noRot="1" noChangeAspect="1" noMove="1" noResize="1" noEditPoints="1" noAdjustHandles="1" noChangeArrowheads="1" noChangeShapeType="1" noTextEdit="1"/>
              </p:cNvSpPr>
              <p:nvPr/>
            </p:nvSpPr>
            <p:spPr>
              <a:xfrm>
                <a:off x="955584" y="3805627"/>
                <a:ext cx="8852836" cy="1253485"/>
              </a:xfrm>
              <a:prstGeom prst="rect">
                <a:avLst/>
              </a:prstGeom>
              <a:blipFill rotWithShape="1">
                <a:blip r:embed="rId3"/>
                <a:stretch>
                  <a:fillRect l="-758" t="-2913" b="-77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955584" y="5138658"/>
                <a:ext cx="7957974" cy="86177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zh-CN" altLang="en-US" sz="2000" b="1" dirty="0">
                    <a:solidFill>
                      <a:schemeClr val="accent2">
                        <a:lumMod val="50000"/>
                      </a:schemeClr>
                    </a:solidFill>
                  </a:rPr>
                  <a:t>如果集合</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dirty="0">
                    <a:solidFill>
                      <a:schemeClr val="accent2">
                        <a:lumMod val="50000"/>
                      </a:schemeClr>
                    </a:solidFill>
                  </a:rPr>
                  <a:t>有满足结合律的二元运算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dirty="0">
                    <a:solidFill>
                      <a:schemeClr val="accent2">
                        <a:lumMod val="50000"/>
                      </a:schemeClr>
                    </a:solidFill>
                  </a:rPr>
                  <a:t>，则称</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 ∘</m:t>
                        </m:r>
                      </m:e>
                    </m:d>
                  </m:oMath>
                </a14:m>
                <a:r>
                  <a:rPr lang="zh-CN" altLang="en-US" sz="2000" b="1" dirty="0">
                    <a:solidFill>
                      <a:schemeClr val="accent2">
                        <a:lumMod val="50000"/>
                      </a:schemeClr>
                    </a:solidFill>
                  </a:rPr>
                  <a:t>是</a:t>
                </a:r>
                <a:r>
                  <a:rPr lang="zh-CN" altLang="en-US" sz="2000" b="1" dirty="0">
                    <a:solidFill>
                      <a:srgbClr val="C00000"/>
                    </a:solidFill>
                  </a:rPr>
                  <a:t>半群</a:t>
                </a:r>
                <a:r>
                  <a:rPr lang="en-US" altLang="zh-CN" sz="2000" b="1" dirty="0">
                    <a:solidFill>
                      <a:schemeClr val="accent2">
                        <a:lumMod val="50000"/>
                      </a:schemeClr>
                    </a:solidFill>
                  </a:rPr>
                  <a:t>(semi-group)</a:t>
                </a:r>
              </a:p>
              <a:p>
                <a:pPr marL="285750" indent="-285750">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还有单位元</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dirty="0">
                    <a:solidFill>
                      <a:srgbClr val="002060"/>
                    </a:solidFill>
                    <a:latin typeface="楷体" panose="02010609060101010101" pitchFamily="49" charset="-122"/>
                    <a:ea typeface="楷体" panose="02010609060101010101" pitchFamily="49" charset="-122"/>
                  </a:rPr>
                  <a:t>，则称</a:t>
                </a:r>
                <a14:m>
                  <m:oMath xmlns:m="http://schemas.openxmlformats.org/officeDocument/2006/math">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𝒆</m:t>
                        </m:r>
                      </m:e>
                    </m:d>
                  </m:oMath>
                </a14:m>
                <a:r>
                  <a:rPr lang="zh-CN" altLang="en-US" sz="2000" b="1" dirty="0">
                    <a:solidFill>
                      <a:srgbClr val="002060"/>
                    </a:solidFill>
                    <a:latin typeface="楷体" panose="02010609060101010101" pitchFamily="49" charset="-122"/>
                    <a:ea typeface="楷体" panose="02010609060101010101" pitchFamily="49" charset="-122"/>
                  </a:rPr>
                  <a:t>是</a:t>
                </a:r>
                <a:r>
                  <a:rPr lang="zh-CN" altLang="en-US" sz="2000" b="1" dirty="0">
                    <a:solidFill>
                      <a:srgbClr val="C00000"/>
                    </a:solidFill>
                    <a:latin typeface="+mn-ea"/>
                  </a:rPr>
                  <a:t>独异点</a:t>
                </a:r>
                <a:r>
                  <a:rPr lang="en-US" altLang="zh-CN" sz="2000" b="1" dirty="0">
                    <a:solidFill>
                      <a:srgbClr val="002060"/>
                    </a:solidFill>
                    <a:latin typeface="+mn-ea"/>
                  </a:rPr>
                  <a:t>(monoid)</a:t>
                </a:r>
                <a:endParaRPr lang="zh-CN" altLang="en-US" sz="2000" b="1" dirty="0">
                  <a:solidFill>
                    <a:srgbClr val="002060"/>
                  </a:solidFill>
                  <a:latin typeface="+mn-ea"/>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955584" y="5138658"/>
                <a:ext cx="7957974" cy="861774"/>
              </a:xfrm>
              <a:prstGeom prst="rect">
                <a:avLst/>
              </a:prstGeom>
              <a:blipFill rotWithShape="1">
                <a:blip r:embed="rId4"/>
                <a:stretch>
                  <a:fillRect l="-843" t="-4255" b="-12766"/>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9380823" y="2009878"/>
            <a:ext cx="1855593" cy="923330"/>
          </a:xfrm>
          <a:prstGeom prst="rect">
            <a:avLst/>
          </a:prstGeom>
          <a:solidFill>
            <a:schemeClr val="accent6">
              <a:lumMod val="50000"/>
            </a:schemeClr>
          </a:solidFill>
        </p:spPr>
        <p:txBody>
          <a:bodyPr wrap="square" rtlCol="0">
            <a:spAutoFit/>
          </a:bodyPr>
          <a:lstStyle/>
          <a:p>
            <a:r>
              <a:rPr lang="zh-CN" altLang="en-US" b="1">
                <a:solidFill>
                  <a:schemeClr val="bg1"/>
                </a:solidFill>
              </a:rPr>
              <a:t>不难证明群的单位元和每个元素的逆元的唯一性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4" name="文本框 3"/>
              <p:cNvSpPr txBox="1"/>
              <p:nvPr/>
            </p:nvSpPr>
            <p:spPr>
              <a:xfrm>
                <a:off x="955581" y="1518503"/>
                <a:ext cx="9720828"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整数加法</a:t>
                </a:r>
                <a:r>
                  <a:rPr lang="zh-CN" altLang="en-US" sz="2000" b="1">
                    <a:solidFill>
                      <a:srgbClr val="002060"/>
                    </a:solidFill>
                    <a:latin typeface="楷体" panose="02010609060101010101" pitchFamily="49" charset="-122"/>
                    <a:ea typeface="楷体" panose="02010609060101010101" pitchFamily="49" charset="-122"/>
                  </a:rPr>
                  <a:t>运算构成群，称为</a:t>
                </a:r>
                <a:r>
                  <a:rPr lang="zh-CN" altLang="en-US" sz="2000" b="1">
                    <a:solidFill>
                      <a:srgbClr val="C00000"/>
                    </a:solidFill>
                    <a:latin typeface="等线" panose="02010600030101010101" pitchFamily="2" charset="-122"/>
                    <a:ea typeface="等线" panose="02010600030101010101" pitchFamily="2" charset="-122"/>
                  </a:rPr>
                  <a:t>整数加群</a:t>
                </a:r>
                <a:r>
                  <a:rPr lang="zh-CN" altLang="en-US" sz="2000" b="1">
                    <a:solidFill>
                      <a:srgbClr val="002060"/>
                    </a:solidFill>
                    <a:latin typeface="楷体" panose="02010609060101010101" pitchFamily="49" charset="-122"/>
                    <a:ea typeface="楷体" panose="02010609060101010101" pitchFamily="49" charset="-122"/>
                  </a:rPr>
                  <a:t>，单位元是</a:t>
                </a:r>
                <a14:m>
                  <m:oMath xmlns:m="http://schemas.openxmlformats.org/officeDocument/2006/math">
                    <m:r>
                      <a:rPr lang="en-US" altLang="zh-CN" sz="2000" b="1" i="1" smtClean="0">
                        <a:solidFill>
                          <a:srgbClr val="002060"/>
                        </a:solidFill>
                        <a:latin typeface="Cambria Math" panose="02040503050406030204" pitchFamily="18" charset="0"/>
                      </a:rPr>
                      <m:t>𝟎</m:t>
                    </m:r>
                  </m:oMath>
                </a14:m>
                <a:r>
                  <a:rPr lang="zh-CN" altLang="en-US" sz="2000" b="1">
                    <a:solidFill>
                      <a:srgbClr val="002060"/>
                    </a:solidFill>
                    <a:latin typeface="楷体" panose="02010609060101010101" pitchFamily="49" charset="-122"/>
                    <a:ea typeface="楷体" panose="02010609060101010101" pitchFamily="49" charset="-122"/>
                  </a:rPr>
                  <a:t>，每个整数</a:t>
                </a:r>
                <a14:m>
                  <m:oMath xmlns:m="http://schemas.openxmlformats.org/officeDocument/2006/math">
                    <m:r>
                      <a:rPr lang="en-US" altLang="zh-CN" sz="2000" b="1" i="1" smtClean="0">
                        <a:solidFill>
                          <a:srgbClr val="002060"/>
                        </a:solidFill>
                        <a:latin typeface="Cambria Math" panose="02040503050406030204" pitchFamily="18" charset="0"/>
                      </a:rPr>
                      <m:t>𝒛</m:t>
                    </m:r>
                  </m:oMath>
                </a14:m>
                <a:r>
                  <a:rPr lang="zh-CN" altLang="en-US" sz="2000" b="1">
                    <a:solidFill>
                      <a:srgbClr val="002060"/>
                    </a:solidFill>
                    <a:latin typeface="楷体" panose="02010609060101010101" pitchFamily="49" charset="-122"/>
                    <a:ea typeface="楷体" panose="02010609060101010101" pitchFamily="49" charset="-122"/>
                  </a:rPr>
                  <a:t>的逆元是</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955581" y="1518503"/>
                <a:ext cx="9720828" cy="400110"/>
              </a:xfrm>
              <a:prstGeom prst="rect">
                <a:avLst/>
              </a:prstGeom>
              <a:blipFill rotWithShape="1">
                <a:blip r:embed="rId2"/>
                <a:stretch>
                  <a:fillRect l="-690" t="-12121" b="-272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955581" y="2231480"/>
                <a:ext cx="9991994" cy="86664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对整数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oMath>
                </a14:m>
                <a:r>
                  <a:rPr lang="zh-CN" altLang="en-US" sz="2000" b="1">
                    <a:solidFill>
                      <a:srgbClr val="002060"/>
                    </a:solidFill>
                    <a:latin typeface="楷体" panose="02010609060101010101" pitchFamily="49" charset="-122"/>
                    <a:ea typeface="楷体" panose="02010609060101010101" pitchFamily="49" charset="-122"/>
                  </a:rPr>
                  <a:t>，记</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r>
                          <a:rPr lang="en-US" altLang="zh-CN" sz="2000" b="1" i="1" smtClean="0">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e>
                    </m:d>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ℤ</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模</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𝒎</m:t>
                    </m:r>
                  </m:oMath>
                </a14:m>
                <a:r>
                  <a:rPr lang="zh-CN" altLang="en-US" sz="2000" b="1">
                    <a:solidFill>
                      <a:srgbClr val="C00000"/>
                    </a:solidFill>
                    <a:latin typeface="楷体" panose="02010609060101010101" pitchFamily="49" charset="-122"/>
                    <a:ea typeface="楷体" panose="02010609060101010101" pitchFamily="49" charset="-122"/>
                  </a:rPr>
                  <a:t>加</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构成群，称为</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latin typeface="+mn-ea"/>
                  </a:rPr>
                  <a:t>剩余类加群</a:t>
                </a:r>
                <a:endParaRPr lang="en-US" altLang="zh-CN" sz="2000" b="1">
                  <a:solidFill>
                    <a:srgbClr val="C00000"/>
                  </a:solidFill>
                  <a:latin typeface="+mn-ea"/>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latin typeface="+mn-ea"/>
                  </a:rPr>
                  <a:t>是单位元，对每个整数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𝒛</m:t>
                    </m:r>
                    <m: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ℤ</m:t>
                        </m:r>
                      </m:e>
                      <m:sub>
                        <m:r>
                          <a:rPr lang="en-US" altLang="zh-CN" b="1" i="1" smtClean="0">
                            <a:solidFill>
                              <a:schemeClr val="accent6">
                                <a:lumMod val="50000"/>
                              </a:schemeClr>
                            </a:solidFill>
                            <a:latin typeface="Cambria Math" panose="02040503050406030204" pitchFamily="18" charset="0"/>
                          </a:rPr>
                          <m:t>𝒎</m:t>
                        </m:r>
                      </m:sub>
                    </m:sSub>
                  </m:oMath>
                </a14:m>
                <a:r>
                  <a:rPr lang="zh-CN" altLang="en-US" b="1">
                    <a:solidFill>
                      <a:schemeClr val="accent6">
                        <a:lumMod val="50000"/>
                      </a:schemeClr>
                    </a:solidFill>
                    <a:latin typeface="+mn-ea"/>
                  </a:rPr>
                  <a:t>，它的逆元是</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𝒛</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e>
                    </m:d>
                    <m:r>
                      <a:rPr lang="en-US" altLang="zh-CN" b="1" i="0" smtClean="0">
                        <a:solidFill>
                          <a:schemeClr val="accent6">
                            <a:lumMod val="50000"/>
                          </a:schemeClr>
                        </a:solidFill>
                        <a:latin typeface="Cambria Math" panose="02040503050406030204" pitchFamily="18" charset="0"/>
                      </a:rPr>
                      <m:t>𝐦𝐨𝐝</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𝒎</m:t>
                    </m:r>
                  </m:oMath>
                </a14:m>
                <a:endParaRPr lang="zh-CN" altLang="en-US" b="1">
                  <a:solidFill>
                    <a:schemeClr val="accent6">
                      <a:lumMod val="50000"/>
                    </a:schemeClr>
                  </a:solidFill>
                  <a:latin typeface="+mn-ea"/>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55581" y="2231480"/>
                <a:ext cx="9991994" cy="866648"/>
              </a:xfrm>
              <a:prstGeom prst="rect">
                <a:avLst/>
              </a:prstGeom>
              <a:blipFill rotWithShape="1">
                <a:blip r:embed="rId3"/>
                <a:stretch>
                  <a:fillRect l="-671" t="-5634" b="-915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55581" y="5386309"/>
                <a:ext cx="957036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上的所有</a:t>
                </a:r>
                <a:r>
                  <a:rPr lang="zh-CN" altLang="en-US" sz="2000" b="1">
                    <a:solidFill>
                      <a:srgbClr val="C00000"/>
                    </a:solidFill>
                    <a:latin typeface="楷体" panose="02010609060101010101" pitchFamily="49" charset="-122"/>
                    <a:ea typeface="楷体" panose="02010609060101010101" pitchFamily="49" charset="-122"/>
                  </a:rPr>
                  <a:t>双函数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复合</a:t>
                </a:r>
                <a:r>
                  <a:rPr lang="zh-CN" altLang="en-US" sz="2000" b="1">
                    <a:solidFill>
                      <a:srgbClr val="002060"/>
                    </a:solidFill>
                    <a:latin typeface="楷体" panose="02010609060101010101" pitchFamily="49" charset="-122"/>
                    <a:ea typeface="楷体" panose="02010609060101010101" pitchFamily="49" charset="-122"/>
                  </a:rPr>
                  <a:t>构成群，恒等函数是单位元，逆函数给出逆元</a:t>
                </a:r>
              </a:p>
            </p:txBody>
          </p:sp>
        </mc:Choice>
        <mc:Fallback xmlns="">
          <p:sp>
            <p:nvSpPr>
              <p:cNvPr id="6" name="文本框 5"/>
              <p:cNvSpPr txBox="1">
                <a:spLocks noRot="1" noChangeAspect="1" noMove="1" noResize="1" noEditPoints="1" noAdjustHandles="1" noChangeArrowheads="1" noChangeShapeType="1" noTextEdit="1"/>
              </p:cNvSpPr>
              <p:nvPr/>
            </p:nvSpPr>
            <p:spPr>
              <a:xfrm>
                <a:off x="955581" y="5386309"/>
                <a:ext cx="9570367" cy="400110"/>
              </a:xfrm>
              <a:prstGeom prst="rect">
                <a:avLst/>
              </a:prstGeom>
              <a:blipFill rotWithShape="1">
                <a:blip r:embed="rId4"/>
                <a:stretch>
                  <a:fillRect l="-701" t="-12308"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955581" y="3368471"/>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关于整数乘法不构成群，但非零有理数集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ℚ</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、非零实数集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ℝ</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、非零复数集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ℂ</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关于数的乘法运算构成群</a:t>
                </a:r>
              </a:p>
            </p:txBody>
          </p:sp>
        </mc:Choice>
        <mc:Fallback xmlns="">
          <p:sp>
            <p:nvSpPr>
              <p:cNvPr id="13" name="文本框 12"/>
              <p:cNvSpPr txBox="1">
                <a:spLocks noRot="1" noChangeAspect="1" noMove="1" noResize="1" noEditPoints="1" noAdjustHandles="1" noChangeArrowheads="1" noChangeShapeType="1" noTextEdit="1"/>
              </p:cNvSpPr>
              <p:nvPr/>
            </p:nvSpPr>
            <p:spPr>
              <a:xfrm>
                <a:off x="955581" y="3368471"/>
                <a:ext cx="9720828" cy="707886"/>
              </a:xfrm>
              <a:prstGeom prst="rect">
                <a:avLst/>
              </a:prstGeom>
              <a:blipFill rotWithShape="1">
                <a:blip r:embed="rId5"/>
                <a:stretch>
                  <a:fillRect l="-690" t="-6897" b="-1465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955581" y="4333224"/>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dirty="0">
                    <a:solidFill>
                      <a:srgbClr val="002060"/>
                    </a:solidFill>
                    <a:latin typeface="楷体" panose="02010609060101010101" pitchFamily="49" charset="-122"/>
                    <a:ea typeface="楷体" panose="02010609060101010101" pitchFamily="49" charset="-122"/>
                  </a:rPr>
                  <a:t>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dirty="0">
                    <a:solidFill>
                      <a:srgbClr val="002060"/>
                    </a:solidFill>
                    <a:latin typeface="楷体" panose="02010609060101010101" pitchFamily="49" charset="-122"/>
                    <a:ea typeface="楷体" panose="02010609060101010101" pitchFamily="49" charset="-122"/>
                  </a:rPr>
                  <a:t>阶方阵构成的集合为</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𝑴</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dirty="0">
                    <a:solidFill>
                      <a:srgbClr val="002060"/>
                    </a:solidFill>
                    <a:latin typeface="楷体" panose="02010609060101010101" pitchFamily="49" charset="-122"/>
                    <a:ea typeface="楷体" panose="02010609060101010101" pitchFamily="49" charset="-122"/>
                  </a:rPr>
                  <a:t>，则它关于矩阵加法构成群；记实数域上的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dirty="0">
                    <a:solidFill>
                      <a:srgbClr val="002060"/>
                    </a:solidFill>
                    <a:latin typeface="楷体" panose="02010609060101010101" pitchFamily="49" charset="-122"/>
                    <a:ea typeface="楷体" panose="02010609060101010101" pitchFamily="49" charset="-122"/>
                  </a:rPr>
                  <a:t>阶可逆方阵构成的集合为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𝑳</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dirty="0">
                    <a:solidFill>
                      <a:srgbClr val="002060"/>
                    </a:solidFill>
                    <a:latin typeface="楷体" panose="02010609060101010101" pitchFamily="49" charset="-122"/>
                    <a:ea typeface="楷体" panose="02010609060101010101" pitchFamily="49" charset="-122"/>
                  </a:rPr>
                  <a:t>，则它关于矩阵乘法构成群，称为</a:t>
                </a:r>
                <a:r>
                  <a:rPr lang="zh-CN" altLang="en-US" sz="2000" b="1" dirty="0">
                    <a:solidFill>
                      <a:srgbClr val="FF0000"/>
                    </a:solidFill>
                    <a:latin typeface="楷体" panose="02010609060101010101" pitchFamily="49" charset="-122"/>
                    <a:ea typeface="楷体" panose="02010609060101010101" pitchFamily="49" charset="-122"/>
                  </a:rPr>
                  <a:t>一般线性群</a:t>
                </a:r>
                <a:r>
                  <a:rPr lang="zh-CN" altLang="en-US" sz="2000" b="1" dirty="0">
                    <a:solidFill>
                      <a:srgbClr val="002060"/>
                    </a:solidFill>
                    <a:latin typeface="楷体" panose="02010609060101010101" pitchFamily="49" charset="-122"/>
                    <a:ea typeface="楷体" panose="02010609060101010101" pitchFamily="49" charset="-122"/>
                  </a:rPr>
                  <a:t>。</a:t>
                </a:r>
              </a:p>
            </p:txBody>
          </p:sp>
        </mc:Choice>
        <mc:Fallback xmlns="">
          <p:sp>
            <p:nvSpPr>
              <p:cNvPr id="12" name="文本框 11"/>
              <p:cNvSpPr txBox="1">
                <a:spLocks noRot="1" noChangeAspect="1" noMove="1" noResize="1" noEditPoints="1" noAdjustHandles="1" noChangeArrowheads="1" noChangeShapeType="1" noTextEdit="1"/>
              </p:cNvSpPr>
              <p:nvPr/>
            </p:nvSpPr>
            <p:spPr>
              <a:xfrm>
                <a:off x="955581" y="4333224"/>
                <a:ext cx="9720828" cy="707886"/>
              </a:xfrm>
              <a:prstGeom prst="rect">
                <a:avLst/>
              </a:prstGeom>
              <a:blipFill rotWithShape="1">
                <a:blip r:embed="rId6"/>
                <a:stretch>
                  <a:fillRect l="-690" t="-6897" b="-1293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3"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
            <a:ext cx="6096000" cy="2765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latin typeface="楷体" panose="02010609060101010101" pitchFamily="49" charset="-122"/>
                <a:ea typeface="楷体" panose="02010609060101010101" pitchFamily="49" charset="-122"/>
              </a:rPr>
              <a:t>群的定义与基本性质</a:t>
            </a:r>
          </a:p>
        </p:txBody>
      </p:sp>
      <p:sp>
        <p:nvSpPr>
          <p:cNvPr id="12" name="矩形 11"/>
          <p:cNvSpPr/>
          <p:nvPr/>
        </p:nvSpPr>
        <p:spPr>
          <a:xfrm>
            <a:off x="6096000" y="1"/>
            <a:ext cx="6096000" cy="27651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13" name="矩形 12"/>
              <p:cNvSpPr/>
              <p:nvPr/>
            </p:nvSpPr>
            <p:spPr>
              <a:xfrm>
                <a:off x="-5" y="273691"/>
                <a:ext cx="12192004" cy="322343"/>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b="1" dirty="0"/>
                  <a:t>模</a:t>
                </a:r>
                <a14:m>
                  <m:oMath xmlns:m="http://schemas.openxmlformats.org/officeDocument/2006/math">
                    <m:r>
                      <a:rPr lang="en-US" altLang="zh-CN" sz="1867" b="1" i="1" smtClean="0">
                        <a:latin typeface="Cambria Math" panose="02040503050406030204" pitchFamily="18" charset="0"/>
                      </a:rPr>
                      <m:t>𝒎</m:t>
                    </m:r>
                  </m:oMath>
                </a14:m>
                <a:r>
                  <a:rPr lang="zh-CN" altLang="en-US" sz="1867" b="1" dirty="0"/>
                  <a:t>剩余类加法群</a:t>
                </a:r>
              </a:p>
            </p:txBody>
          </p:sp>
        </mc:Choice>
        <mc:Fallback xmlns="">
          <p:sp>
            <p:nvSpPr>
              <p:cNvPr id="13" name="矩形 12"/>
              <p:cNvSpPr>
                <a:spLocks noRot="1" noChangeAspect="1" noMove="1" noResize="1" noEditPoints="1" noAdjustHandles="1" noChangeArrowheads="1" noChangeShapeType="1" noTextEdit="1"/>
              </p:cNvSpPr>
              <p:nvPr/>
            </p:nvSpPr>
            <p:spPr>
              <a:xfrm>
                <a:off x="-5" y="273691"/>
                <a:ext cx="12192004" cy="322343"/>
              </a:xfrm>
              <a:prstGeom prst="rect">
                <a:avLst/>
              </a:prstGeom>
              <a:blipFill rotWithShape="1">
                <a:blip r:embed="rId3"/>
                <a:stretch>
                  <a:fillRect l="-450" t="-18868" b="-37736"/>
                </a:stretch>
              </a:blipFill>
              <a:ln>
                <a:noFill/>
              </a:ln>
            </p:spPr>
            <p:txBody>
              <a:bodyPr/>
              <a:lstStyle/>
              <a:p>
                <a:r>
                  <a:rPr lang="zh-CN" altLang="en-US">
                    <a:noFill/>
                  </a:rPr>
                  <a:t> </a:t>
                </a:r>
                <a:endParaRPr lang="zh-CN" altLang="en-US">
                  <a:noFill/>
                </a:endParaRPr>
              </a:p>
            </p:txBody>
          </p:sp>
        </mc:Fallback>
      </mc:AlternateContent>
      <p:sp>
        <p:nvSpPr>
          <p:cNvPr id="14" name="矩形 13"/>
          <p:cNvSpPr/>
          <p:nvPr/>
        </p:nvSpPr>
        <p:spPr>
          <a:xfrm>
            <a:off x="1" y="6569125"/>
            <a:ext cx="4053017" cy="2765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a:latin typeface="楷体" panose="02010609060101010101" pitchFamily="49" charset="-122"/>
                <a:ea typeface="楷体" panose="02010609060101010101" pitchFamily="49" charset="-122"/>
              </a:rPr>
              <a:t>代数结构</a:t>
            </a:r>
          </a:p>
        </p:txBody>
      </p:sp>
      <p:sp>
        <p:nvSpPr>
          <p:cNvPr id="15" name="矩形 14"/>
          <p:cNvSpPr/>
          <p:nvPr/>
        </p:nvSpPr>
        <p:spPr>
          <a:xfrm>
            <a:off x="4053017" y="6569122"/>
            <a:ext cx="4085968" cy="27651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楷体" panose="02010609060101010101" pitchFamily="49" charset="-122"/>
                <a:ea typeface="楷体" panose="02010609060101010101" pitchFamily="49" charset="-122"/>
              </a:rPr>
              <a:t>第二讲  群与子群基础知识</a:t>
            </a:r>
          </a:p>
        </p:txBody>
      </p:sp>
      <p:sp>
        <p:nvSpPr>
          <p:cNvPr id="16" name="矩形 15"/>
          <p:cNvSpPr/>
          <p:nvPr/>
        </p:nvSpPr>
        <p:spPr>
          <a:xfrm>
            <a:off x="8138984" y="6569122"/>
            <a:ext cx="4053016" cy="27651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a:latin typeface="Arial" panose="020B0604020202020204" pitchFamily="34" charset="0"/>
                <a:ea typeface="楷体" panose="02010609060101010101" pitchFamily="49" charset="-122"/>
                <a:cs typeface="Arial" panose="020B0604020202020204" pitchFamily="34" charset="0"/>
              </a:rPr>
              <a:t>2024</a:t>
            </a:r>
            <a:r>
              <a:rPr lang="zh-CN" altLang="en-US" sz="1865">
                <a:latin typeface="Arial" panose="020B0604020202020204" pitchFamily="34" charset="0"/>
                <a:ea typeface="楷体" panose="02010609060101010101" pitchFamily="49" charset="-122"/>
                <a:cs typeface="Arial" panose="020B0604020202020204" pitchFamily="34" charset="0"/>
              </a:rPr>
              <a:t>年</a:t>
            </a:r>
            <a:r>
              <a:rPr lang="en-US" altLang="zh-CN" sz="1865">
                <a:latin typeface="Arial" panose="020B0604020202020204" pitchFamily="34" charset="0"/>
                <a:ea typeface="楷体" panose="02010609060101010101" pitchFamily="49" charset="-122"/>
                <a:cs typeface="Arial" panose="020B0604020202020204" pitchFamily="34" charset="0"/>
              </a:rPr>
              <a:t>3</a:t>
            </a:r>
            <a:r>
              <a:rPr lang="zh-CN" altLang="en-US" sz="1865">
                <a:latin typeface="Arial" panose="020B0604020202020204" pitchFamily="34" charset="0"/>
                <a:ea typeface="楷体" panose="02010609060101010101" pitchFamily="49" charset="-122"/>
                <a:cs typeface="Arial" panose="020B0604020202020204" pitchFamily="34" charset="0"/>
              </a:rPr>
              <a:t>月    </a:t>
            </a:r>
            <a:fld id="{C425B289-DD82-4EA4-8D2D-0B513C3DEB33}" type="slidenum">
              <a:rPr lang="en-US" altLang="zh-CN" sz="1865" smtClean="0">
                <a:latin typeface="Arial" panose="020B0604020202020204" pitchFamily="34" charset="0"/>
                <a:ea typeface="楷体" panose="02010609060101010101" pitchFamily="49" charset="-122"/>
                <a:cs typeface="Arial" panose="020B0604020202020204" pitchFamily="34" charset="0"/>
              </a:rPr>
              <a:t>6</a:t>
            </a:fld>
            <a:r>
              <a:rPr lang="en-US" altLang="zh-CN" sz="1865">
                <a:latin typeface="Arial" panose="020B0604020202020204" pitchFamily="34" charset="0"/>
                <a:ea typeface="楷体" panose="02010609060101010101" pitchFamily="49" charset="-122"/>
                <a:cs typeface="Arial" panose="020B0604020202020204" pitchFamily="34" charset="0"/>
              </a:rPr>
              <a:t>/39</a:t>
            </a:r>
            <a:endParaRPr lang="zh-CN" altLang="en-US" sz="1865">
              <a:latin typeface="Arial" panose="020B0604020202020204" pitchFamily="34" charset="0"/>
              <a:ea typeface="楷体" panose="02010609060101010101" pitchFamily="49" charset="-122"/>
              <a:cs typeface="Arial" panose="020B0604020202020204" pitchFamily="34" charset="0"/>
            </a:endParaRPr>
          </a:p>
        </p:txBody>
      </p:sp>
      <p:graphicFrame>
        <p:nvGraphicFramePr>
          <p:cNvPr id="9" name="表格 8"/>
          <p:cNvGraphicFramePr>
            <a:graphicFrameLocks noGrp="1"/>
          </p:cNvGraphicFramePr>
          <p:nvPr/>
        </p:nvGraphicFramePr>
        <p:xfrm>
          <a:off x="117987" y="682915"/>
          <a:ext cx="11956026" cy="5194113"/>
        </p:xfrm>
        <a:graphic>
          <a:graphicData uri="http://schemas.openxmlformats.org/drawingml/2006/table">
            <a:tbl>
              <a:tblPr firstRow="1" bandRow="1">
                <a:tableStyleId>{5C22544A-7EE6-4342-B048-85BDC9FD1C3A}</a:tableStyleId>
              </a:tblPr>
              <a:tblGrid>
                <a:gridCol w="2369574">
                  <a:extLst>
                    <a:ext uri="{9D8B030D-6E8A-4147-A177-3AD203B41FA5}">
                      <a16:colId xmlns:a16="http://schemas.microsoft.com/office/drawing/2014/main" val="20000"/>
                    </a:ext>
                  </a:extLst>
                </a:gridCol>
                <a:gridCol w="5043949">
                  <a:extLst>
                    <a:ext uri="{9D8B030D-6E8A-4147-A177-3AD203B41FA5}">
                      <a16:colId xmlns:a16="http://schemas.microsoft.com/office/drawing/2014/main" val="20001"/>
                    </a:ext>
                  </a:extLst>
                </a:gridCol>
                <a:gridCol w="4542503">
                  <a:extLst>
                    <a:ext uri="{9D8B030D-6E8A-4147-A177-3AD203B41FA5}">
                      <a16:colId xmlns:a16="http://schemas.microsoft.com/office/drawing/2014/main" val="20002"/>
                    </a:ext>
                  </a:extLst>
                </a:gridCol>
              </a:tblGrid>
              <a:tr h="450850">
                <a:tc>
                  <a:txBody>
                    <a:bodyPr/>
                    <a:lstStyle/>
                    <a:p>
                      <a:endParaRPr lang="zh-CN"/>
                    </a:p>
                  </a:txBody>
                  <a:tcPr anchor="ctr">
                    <a:blipFill>
                      <a:blip r:embed="rId4"/>
                      <a:stretch>
                        <a:fillRect l="-257" t="-2703" r="-405398" b="-1072973"/>
                      </a:stretch>
                    </a:blipFill>
                  </a:tcP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第一种形式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原始定义</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第二种形式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实际使用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850964">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群的形式</a:t>
                      </a:r>
                    </a:p>
                  </a:txBody>
                  <a:tcPr anchor="ctr"/>
                </a:tc>
                <a:tc>
                  <a:txBody>
                    <a:bodyPr/>
                    <a:lstStyle/>
                    <a:p>
                      <a:endParaRPr lang="zh-CN"/>
                    </a:p>
                  </a:txBody>
                  <a:tcPr anchor="ctr">
                    <a:blipFill>
                      <a:blip r:embed="rId4"/>
                      <a:stretch>
                        <a:fillRect l="-47101" t="-54286" r="-90459" b="-467143"/>
                      </a:stretch>
                    </a:blipFill>
                  </a:tcPr>
                </a:tc>
                <a:tc>
                  <a:txBody>
                    <a:bodyPr/>
                    <a:lstStyle/>
                    <a:p>
                      <a:endParaRPr lang="zh-CN"/>
                    </a:p>
                  </a:txBody>
                  <a:tcPr anchor="ctr">
                    <a:blipFill>
                      <a:blip r:embed="rId4"/>
                      <a:stretch>
                        <a:fillRect l="-163490" t="-54286" r="-537" b="-467143"/>
                      </a:stretch>
                    </a:blipFill>
                  </a:tcPr>
                </a:tc>
                <a:extLst>
                  <a:ext uri="{0D108BD9-81ED-4DB2-BD59-A6C34878D82A}">
                    <a16:rowId xmlns:a16="http://schemas.microsoft.com/office/drawing/2014/main" val="10001"/>
                  </a:ext>
                </a:extLst>
              </a:tr>
              <a:tr h="876364">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运算法则</a:t>
                      </a:r>
                    </a:p>
                  </a:txBody>
                  <a:tcPr anchor="ctr"/>
                </a:tc>
                <a:tc>
                  <a:txBody>
                    <a:bodyPr/>
                    <a:lstStyle/>
                    <a:p>
                      <a:endParaRPr lang="zh-CN"/>
                    </a:p>
                  </a:txBody>
                  <a:tcPr anchor="ctr">
                    <a:blipFill>
                      <a:blip r:embed="rId4"/>
                      <a:stretch>
                        <a:fillRect l="-47101" t="-150000" r="-90459" b="-354167"/>
                      </a:stretch>
                    </a:blipFill>
                  </a:tcPr>
                </a:tc>
                <a:tc>
                  <a:txBody>
                    <a:bodyPr/>
                    <a:lstStyle/>
                    <a:p>
                      <a:endParaRPr lang="zh-CN"/>
                    </a:p>
                  </a:txBody>
                  <a:tcPr anchor="ctr">
                    <a:blipFill>
                      <a:blip r:embed="rId4"/>
                      <a:stretch>
                        <a:fillRect l="-163490" t="-150000" r="-537" b="-354167"/>
                      </a:stretch>
                    </a:blipFill>
                  </a:tcPr>
                </a:tc>
                <a:extLst>
                  <a:ext uri="{0D108BD9-81ED-4DB2-BD59-A6C34878D82A}">
                    <a16:rowId xmlns:a16="http://schemas.microsoft.com/office/drawing/2014/main" val="10002"/>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相异之处</a:t>
                      </a:r>
                    </a:p>
                  </a:txBody>
                  <a:tcPr anchor="ctr"/>
                </a:tc>
                <a:tc>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陪集的集合</a:t>
                      </a:r>
                    </a:p>
                  </a:txBody>
                  <a:tcPr anchor="ctr"/>
                </a:tc>
                <a:tc>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整数的集合</a:t>
                      </a:r>
                    </a:p>
                  </a:txBody>
                  <a:tcPr anchor="ctr"/>
                </a:tc>
                <a:extLst>
                  <a:ext uri="{0D108BD9-81ED-4DB2-BD59-A6C34878D82A}">
                    <a16:rowId xmlns:a16="http://schemas.microsoft.com/office/drawing/2014/main" val="10003"/>
                  </a:ext>
                </a:extLst>
              </a:tr>
              <a:tr h="438595">
                <a:tc vMerge="1">
                  <a:txBody>
                    <a:bodyPr/>
                    <a:lstStyle/>
                    <a:p>
                      <a:endParaRPr lang="zh-CN"/>
                    </a:p>
                  </a:txBody>
                  <a:tcPr/>
                </a:tc>
                <a:tc>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陪集的运算</a:t>
                      </a:r>
                    </a:p>
                  </a:txBody>
                  <a:tcPr anchor="ctr"/>
                </a:tc>
                <a:tc>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整数的模加</a:t>
                      </a:r>
                    </a:p>
                  </a:txBody>
                  <a:tcPr anchor="ctr"/>
                </a:tc>
                <a:extLst>
                  <a:ext uri="{0D108BD9-81ED-4DB2-BD59-A6C34878D82A}">
                    <a16:rowId xmlns:a16="http://schemas.microsoft.com/office/drawing/2014/main" val="10004"/>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相同之处</a:t>
                      </a:r>
                    </a:p>
                  </a:txBody>
                  <a:tcPr anchor="ctr"/>
                </a:tc>
                <a:tc gridSpan="2">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每个陪集都可以与一个整数对应</a:t>
                      </a:r>
                    </a:p>
                  </a:txBody>
                  <a:tcPr anchor="ctr"/>
                </a:tc>
                <a:tc hMerge="1">
                  <a:txBody>
                    <a:bodyPr/>
                    <a:lstStyle/>
                    <a:p>
                      <a:endParaRPr lang="zh-CN"/>
                    </a:p>
                  </a:txBody>
                  <a:tcPr/>
                </a:tc>
                <a:extLst>
                  <a:ext uri="{0D108BD9-81ED-4DB2-BD59-A6C34878D82A}">
                    <a16:rowId xmlns:a16="http://schemas.microsoft.com/office/drawing/2014/main" val="10005"/>
                  </a:ext>
                </a:extLst>
              </a:tr>
              <a:tr h="850075">
                <a:tc vMerge="1">
                  <a:txBody>
                    <a:bodyPr/>
                    <a:lstStyle/>
                    <a:p>
                      <a:endParaRPr lang="zh-CN"/>
                    </a:p>
                  </a:txBody>
                  <a:tcPr/>
                </a:tc>
                <a:tc gridSpan="2">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任意陪集的运算都可以与相应整数模加对应</a:t>
                      </a:r>
                      <a:endParaRPr lang="en-US" altLang="zh-CN"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知道一种形式下的运算结果不用再计算即可知道另一种形式下的结果</a:t>
                      </a:r>
                    </a:p>
                  </a:txBody>
                  <a:tcPr anchor="ctr"/>
                </a:tc>
                <a:tc hMerge="1">
                  <a:txBody>
                    <a:bodyPr/>
                    <a:lstStyle/>
                    <a:p>
                      <a:endParaRPr lang="zh-CN"/>
                    </a:p>
                  </a:txBody>
                  <a:tcPr/>
                </a:tc>
                <a:extLst>
                  <a:ext uri="{0D108BD9-81ED-4DB2-BD59-A6C34878D82A}">
                    <a16:rowId xmlns:a16="http://schemas.microsoft.com/office/drawing/2014/main" val="10006"/>
                  </a:ext>
                </a:extLst>
              </a:tr>
              <a:tr h="850075">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结论建议</a:t>
                      </a:r>
                    </a:p>
                  </a:txBody>
                  <a:tcPr anchor="ctr"/>
                </a:tc>
                <a:tc gridSpan="2">
                  <a:txBody>
                    <a:bodyPr/>
                    <a:lstStyle/>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形式上是不同的群，本质上</a:t>
                      </a:r>
                      <a:r>
                        <a:rPr lang="en-US" altLang="zh-CN"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同构意义上是相同的群</a:t>
                      </a:r>
                      <a:endParaRPr lang="en-US" altLang="zh-CN"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理论上可以用任何一种形式，实际中可以采用最简单的形式</a:t>
                      </a:r>
                    </a:p>
                  </a:txBody>
                  <a:tcPr anchor="ctr"/>
                </a:tc>
                <a:tc hMerge="1">
                  <a:txBody>
                    <a:bodyPr/>
                    <a:lstStyle/>
                    <a:p>
                      <a:endParaRPr lang="zh-CN"/>
                    </a:p>
                  </a:txBody>
                  <a:tcPr/>
                </a:tc>
                <a:extLst>
                  <a:ext uri="{0D108BD9-81ED-4DB2-BD59-A6C34878D82A}">
                    <a16:rowId xmlns:a16="http://schemas.microsoft.com/office/drawing/2014/main" val="10007"/>
                  </a:ext>
                </a:extLst>
              </a:tr>
            </a:tbl>
          </a:graphicData>
        </a:graphic>
      </p:graphicFrame>
      <p:sp>
        <p:nvSpPr>
          <p:cNvPr id="4" name="矩形 3"/>
          <p:cNvSpPr/>
          <p:nvPr/>
        </p:nvSpPr>
        <p:spPr>
          <a:xfrm>
            <a:off x="4998958" y="6276734"/>
            <a:ext cx="7075055" cy="584775"/>
          </a:xfrm>
          <a:prstGeom prst="rect">
            <a:avLst/>
          </a:prstGeom>
          <a:solidFill>
            <a:schemeClr val="accent2">
              <a:lumMod val="20000"/>
              <a:lumOff val="80000"/>
            </a:schemeClr>
          </a:solidFill>
        </p:spPr>
        <p:txBody>
          <a:bodyPr wrap="square">
            <a:spAutoFit/>
          </a:bodyPr>
          <a:lstStyle/>
          <a:p>
            <a:pPr algn="ctr"/>
            <a:r>
              <a:rPr lang="zh-CN" altLang="zh-CN" b="1">
                <a:solidFill>
                  <a:schemeClr val="accent2">
                    <a:lumMod val="50000"/>
                  </a:schemeClr>
                </a:solidFill>
                <a:latin typeface="+mn-ea"/>
                <a:cs typeface="Times New Roman" panose="02020603050405020304" pitchFamily="18" charset="0"/>
              </a:rPr>
              <a:t>奥卡姆剃刀理论：当所有人专注复杂事物时，关注简单的你就是天才</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b="1" u="sng" kern="100">
                <a:solidFill>
                  <a:srgbClr val="002060"/>
                </a:solidFill>
                <a:latin typeface="Times New Roman" panose="02020603050405020304" pitchFamily="18" charset="0"/>
                <a:cs typeface="Times New Roman" panose="02020603050405020304" pitchFamily="18" charset="0"/>
              </a:rPr>
              <a:t>https://www.163.com/dy/article/IGCMAO5105562IJ6.html?spss=wap2pc</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12" name="文本框 11"/>
              <p:cNvSpPr txBox="1"/>
              <p:nvPr/>
            </p:nvSpPr>
            <p:spPr>
              <a:xfrm>
                <a:off x="1388200" y="1523106"/>
                <a:ext cx="9415598" cy="4125938"/>
              </a:xfrm>
              <a:prstGeom prst="rect">
                <a:avLst/>
              </a:prstGeom>
              <a:solidFill>
                <a:schemeClr val="accent6">
                  <a:lumMod val="20000"/>
                  <a:lumOff val="80000"/>
                  <a:alpha val="50000"/>
                </a:schemeClr>
              </a:solidFill>
            </p:spPr>
            <p:txBody>
              <a:bodyPr wrap="square" rtlCol="0">
                <a:spAutoFit/>
              </a:bodyPr>
              <a:lstStyle/>
              <a:p>
                <a:pPr>
                  <a:lnSpc>
                    <a:spcPts val="3400"/>
                  </a:lnSpc>
                  <a:spcBef>
                    <a:spcPts val="600"/>
                  </a:spcBef>
                  <a:spcAft>
                    <a:spcPts val="600"/>
                  </a:spcAft>
                </a:pP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dirty="0">
                    <a:solidFill>
                      <a:srgbClr val="002060"/>
                    </a:solidFill>
                    <a:latin typeface="楷体" panose="02010609060101010101" pitchFamily="49" charset="-122"/>
                    <a:ea typeface="楷体" panose="02010609060101010101" pitchFamily="49" charset="-122"/>
                  </a:rPr>
                  <a:t>及模</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dirty="0">
                    <a:solidFill>
                      <a:srgbClr val="002060"/>
                    </a:solidFill>
                    <a:latin typeface="楷体" panose="02010609060101010101" pitchFamily="49" charset="-122"/>
                    <a:ea typeface="楷体" panose="02010609060101010101" pitchFamily="49" charset="-122"/>
                  </a:rPr>
                  <a:t>乘</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dirty="0">
                    <a:solidFill>
                      <a:srgbClr val="002060"/>
                    </a:solidFill>
                    <a:latin typeface="楷体" panose="02010609060101010101" pitchFamily="49" charset="-122"/>
                    <a:ea typeface="楷体" panose="02010609060101010101" pitchFamily="49" charset="-122"/>
                  </a:rPr>
                  <a:t>不构成群</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但令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dirty="0">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dirty="0">
                    <a:solidFill>
                      <a:srgbClr val="002060"/>
                    </a:solidFill>
                    <a:latin typeface="楷体" panose="02010609060101010101" pitchFamily="49" charset="-122"/>
                    <a:ea typeface="楷体" panose="02010609060101010101" pitchFamily="49" charset="-122"/>
                  </a:rPr>
                  <a:t>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dirty="0">
                    <a:solidFill>
                      <a:srgbClr val="002060"/>
                    </a:solidFill>
                    <a:latin typeface="楷体" panose="02010609060101010101" pitchFamily="49" charset="-122"/>
                    <a:ea typeface="楷体" panose="02010609060101010101" pitchFamily="49" charset="-122"/>
                  </a:rPr>
                  <a:t>互素</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𝑼</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𝒎</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dirty="0">
                    <a:solidFill>
                      <a:srgbClr val="002060"/>
                    </a:solidFill>
                    <a:latin typeface="楷体" panose="02010609060101010101" pitchFamily="49" charset="-122"/>
                    <a:ea typeface="楷体" panose="02010609060101010101" pitchFamily="49" charset="-122"/>
                  </a:rPr>
                  <a:t>与</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a:solidFill>
                              <a:srgbClr val="C00000"/>
                            </a:solidFill>
                            <a:latin typeface="Cambria Math" panose="02040503050406030204" pitchFamily="18" charset="0"/>
                            <a:ea typeface="楷体" panose="02010609060101010101" pitchFamily="49" charset="-122"/>
                          </a:rPr>
                          <m:t>⊗</m:t>
                        </m:r>
                      </m:e>
                      <m:sub>
                        <m:r>
                          <a:rPr lang="en-US" altLang="zh-CN" sz="2000" b="1" i="1">
                            <a:solidFill>
                              <a:srgbClr val="C00000"/>
                            </a:solidFill>
                            <a:latin typeface="Cambria Math" panose="02040503050406030204" pitchFamily="18" charset="0"/>
                            <a:ea typeface="楷体" panose="02010609060101010101" pitchFamily="49" charset="-122"/>
                          </a:rPr>
                          <m:t>𝒎</m:t>
                        </m:r>
                      </m:sub>
                    </m:sSub>
                  </m:oMath>
                </a14:m>
                <a:r>
                  <a:rPr lang="zh-CN" altLang="en-US" sz="2000" b="1" dirty="0">
                    <a:solidFill>
                      <a:srgbClr val="002060"/>
                    </a:solidFill>
                    <a:latin typeface="楷体" panose="02010609060101010101" pitchFamily="49" charset="-122"/>
                    <a:ea typeface="楷体" panose="02010609060101010101" pitchFamily="49" charset="-122"/>
                  </a:rPr>
                  <a:t>构成群，称为</a:t>
                </a:r>
                <a:r>
                  <a:rPr lang="zh-CN" altLang="en-US" sz="2000" b="1" dirty="0">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dirty="0">
                    <a:solidFill>
                      <a:srgbClr val="C00000"/>
                    </a:solidFill>
                    <a:latin typeface="+mn-ea"/>
                  </a:rPr>
                  <a:t>单位群</a:t>
                </a:r>
                <a:endParaRPr lang="en-US" altLang="zh-CN" sz="2000" b="1" dirty="0">
                  <a:solidFill>
                    <a:srgbClr val="C00000"/>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𝟏</m:t>
                    </m:r>
                  </m:oMath>
                </a14:m>
                <a:r>
                  <a:rPr lang="zh-CN" altLang="en-US" sz="2000" b="1" dirty="0">
                    <a:solidFill>
                      <a:schemeClr val="accent6">
                        <a:lumMod val="50000"/>
                      </a:schemeClr>
                    </a:solidFill>
                    <a:latin typeface="+mn-ea"/>
                  </a:rPr>
                  <a:t>是单位元，对每个整数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𝑼</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𝒎</m:t>
                    </m:r>
                    <m:r>
                      <a:rPr lang="en-US" altLang="zh-CN" sz="2000" b="1" i="1" smtClean="0">
                        <a:solidFill>
                          <a:schemeClr val="accent6">
                            <a:lumMod val="50000"/>
                          </a:schemeClr>
                        </a:solidFill>
                        <a:latin typeface="Cambria Math" panose="02040503050406030204" pitchFamily="18" charset="0"/>
                      </a:rPr>
                      <m:t>)</m:t>
                    </m:r>
                  </m:oMath>
                </a14:m>
                <a:r>
                  <a:rPr lang="zh-CN" altLang="en-US" sz="2000" b="1" dirty="0">
                    <a:solidFill>
                      <a:schemeClr val="accent6">
                        <a:lumMod val="50000"/>
                      </a:schemeClr>
                    </a:solidFill>
                    <a:latin typeface="+mn-ea"/>
                  </a:rPr>
                  <a:t>，它的逆元是同余方程</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0" smtClean="0">
                            <a:solidFill>
                              <a:schemeClr val="accent6">
                                <a:lumMod val="50000"/>
                              </a:schemeClr>
                            </a:solidFill>
                            <a:latin typeface="Cambria Math" panose="02040503050406030204" pitchFamily="18" charset="0"/>
                          </a:rPr>
                          <m:t>𝐦𝐨𝐝</m:t>
                        </m:r>
                        <m:r>
                          <a:rPr lang="en-US" altLang="zh-CN" sz="2000" b="1" i="0"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𝒎</m:t>
                        </m:r>
                      </m:e>
                    </m:d>
                  </m:oMath>
                </a14:m>
                <a:r>
                  <a:rPr lang="zh-CN" altLang="en-US" sz="2000" b="1" dirty="0">
                    <a:solidFill>
                      <a:schemeClr val="accent6">
                        <a:lumMod val="50000"/>
                      </a:schemeClr>
                    </a:solidFill>
                    <a:latin typeface="+mn-ea"/>
                  </a:rPr>
                  <a:t>的解</a:t>
                </a:r>
                <a:endParaRPr lang="en-US" altLang="zh-CN" sz="2000" b="1" dirty="0">
                  <a:solidFill>
                    <a:schemeClr val="accent6">
                      <a:lumMod val="50000"/>
                    </a:schemeClr>
                  </a:solidFill>
                  <a:latin typeface="+mn-ea"/>
                </a:endParaRPr>
              </a:p>
              <a:p>
                <a:pPr marL="742950" lvl="1" indent="-285750">
                  <a:lnSpc>
                    <a:spcPts val="3400"/>
                  </a:lnSpc>
                  <a:spcBef>
                    <a:spcPts val="600"/>
                  </a:spcBef>
                  <a:spcAft>
                    <a:spcPts val="600"/>
                  </a:spcAft>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rPr>
                  <a:t>利用贝祖定理（即</a:t>
                </a:r>
                <a:r>
                  <a:rPr lang="en-US" altLang="zh-CN" b="1" dirty="0">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ℤ</m:t>
                        </m:r>
                      </m:e>
                      <m:sup>
                        <m:r>
                          <a:rPr lang="en-US" altLang="zh-CN" b="1" i="1" smtClean="0">
                            <a:solidFill>
                              <a:schemeClr val="accent2">
                                <a:lumMod val="50000"/>
                              </a:schemeClr>
                            </a:solidFill>
                            <a:latin typeface="Cambria Math" panose="02040503050406030204" pitchFamily="18" charset="0"/>
                          </a:rPr>
                          <m:t>+</m:t>
                        </m:r>
                      </m:sup>
                    </m:sSup>
                  </m:oMath>
                </a14:m>
                <a:r>
                  <a:rPr lang="zh-CN" altLang="en-US" b="1" dirty="0">
                    <a:solidFill>
                      <a:schemeClr val="accent2">
                        <a:lumMod val="50000"/>
                      </a:schemeClr>
                    </a:solidFill>
                    <a:latin typeface="楷体" panose="02010609060101010101" pitchFamily="49" charset="-122"/>
                    <a:ea typeface="楷体" panose="02010609060101010101" pitchFamily="49" charset="-122"/>
                  </a:rPr>
                  <a:t>，存在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func>
                      <m:funcPr>
                        <m:ctrlPr>
                          <a:rPr lang="en-US" altLang="zh-CN" b="1" i="1" smtClean="0">
                            <a:solidFill>
                              <a:schemeClr val="accent2">
                                <a:lumMod val="50000"/>
                              </a:schemeClr>
                            </a:solidFill>
                            <a:latin typeface="Cambria Math" panose="02040503050406030204" pitchFamily="18" charset="0"/>
                          </a:rPr>
                        </m:ctrlPr>
                      </m:funcPr>
                      <m:fName>
                        <m:r>
                          <m:rPr>
                            <m:sty m:val="p"/>
                          </m:rPr>
                          <a:rPr lang="en-US" altLang="zh-CN" b="0" i="0" smtClean="0">
                            <a:solidFill>
                              <a:schemeClr val="accent2">
                                <a:lumMod val="50000"/>
                              </a:schemeClr>
                            </a:solidFill>
                            <a:latin typeface="Cambria Math" panose="02040503050406030204" pitchFamily="18" charset="0"/>
                          </a:rPr>
                          <m:t>gcd</m:t>
                        </m:r>
                      </m:fName>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e>
                    </m:func>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𝒃𝒕</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）可证明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𝑼</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m:t>
                        </m:r>
                      </m:e>
                    </m:d>
                  </m:oMath>
                </a14:m>
                <a:r>
                  <a:rPr lang="zh-CN" altLang="en-US" b="1" dirty="0">
                    <a:solidFill>
                      <a:schemeClr val="accent2">
                        <a:lumMod val="50000"/>
                      </a:schemeClr>
                    </a:solidFill>
                    <a:latin typeface="楷体" panose="02010609060101010101" pitchFamily="49" charset="-122"/>
                    <a:ea typeface="楷体" panose="02010609060101010101" pitchFamily="49" charset="-122"/>
                  </a:rPr>
                  <a:t>对</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𝒎</m:t>
                        </m:r>
                      </m:sub>
                    </m:sSub>
                  </m:oMath>
                </a14:m>
                <a:r>
                  <a:rPr lang="zh-CN" altLang="en-US" b="1" dirty="0">
                    <a:solidFill>
                      <a:schemeClr val="accent2">
                        <a:lumMod val="50000"/>
                      </a:schemeClr>
                    </a:solidFill>
                    <a:latin typeface="楷体" panose="02010609060101010101" pitchFamily="49" charset="-122"/>
                    <a:ea typeface="楷体" panose="02010609060101010101" pitchFamily="49" charset="-122"/>
                  </a:rPr>
                  <a:t>封闭，以及上述同余方程解的存在性，也即逆元的存在性</a:t>
                </a:r>
                <a:endParaRPr lang="en-US" altLang="zh-CN" b="1" dirty="0">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3400"/>
                  </a:lnSpc>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mn-ea"/>
                  </a:rPr>
                  <a:t>当</a:t>
                </a:r>
                <a14:m>
                  <m:oMath xmlns:m="http://schemas.openxmlformats.org/officeDocument/2006/math">
                    <m:r>
                      <a:rPr lang="en-US" altLang="zh-CN" sz="2000" b="1">
                        <a:solidFill>
                          <a:schemeClr val="accent6">
                            <a:lumMod val="50000"/>
                          </a:schemeClr>
                        </a:solidFill>
                        <a:latin typeface="Cambria Math" panose="02040503050406030204" pitchFamily="18" charset="0"/>
                      </a:rPr>
                      <m:t>𝒑</m:t>
                    </m:r>
                  </m:oMath>
                </a14:m>
                <a:r>
                  <a:rPr lang="zh-CN" altLang="en-US" sz="2000" b="1" dirty="0">
                    <a:solidFill>
                      <a:schemeClr val="accent6">
                        <a:lumMod val="50000"/>
                      </a:schemeClr>
                    </a:solidFill>
                    <a:latin typeface="+mn-ea"/>
                  </a:rPr>
                  <a:t>是素数，则</a:t>
                </a:r>
                <a14:m>
                  <m:oMath xmlns:m="http://schemas.openxmlformats.org/officeDocument/2006/math">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𝒑</m:t>
                        </m:r>
                      </m:e>
                    </m:d>
                  </m:oMath>
                </a14:m>
                <a:r>
                  <a:rPr lang="zh-CN" altLang="en-US" sz="2000" b="1" dirty="0">
                    <a:solidFill>
                      <a:schemeClr val="accent6">
                        <a:lumMod val="50000"/>
                      </a:schemeClr>
                    </a:solidFill>
                    <a:latin typeface="+mn-ea"/>
                  </a:rPr>
                  <a:t>群也记为</a:t>
                </a:r>
                <a14:m>
                  <m:oMath xmlns:m="http://schemas.openxmlformats.org/officeDocument/2006/math">
                    <m:sSubSup>
                      <m:sSubSupPr>
                        <m:ctrlPr>
                          <a:rPr lang="en-US" altLang="zh-CN" sz="2000" b="1" i="1">
                            <a:solidFill>
                              <a:schemeClr val="accent6">
                                <a:lumMod val="50000"/>
                              </a:schemeClr>
                            </a:solidFill>
                            <a:latin typeface="Cambria Math" panose="02040503050406030204" pitchFamily="18" charset="0"/>
                          </a:rPr>
                        </m:ctrlPr>
                      </m:sSubSupPr>
                      <m:e>
                        <m:r>
                          <a:rPr lang="en-US" altLang="zh-CN" sz="2000" b="1">
                            <a:solidFill>
                              <a:schemeClr val="accent6">
                                <a:lumMod val="50000"/>
                              </a:schemeClr>
                            </a:solidFill>
                            <a:latin typeface="Cambria Math" panose="02040503050406030204" pitchFamily="18" charset="0"/>
                          </a:rPr>
                          <m:t>ℤ</m:t>
                        </m:r>
                      </m:e>
                      <m:sub>
                        <m:r>
                          <a:rPr lang="en-US" altLang="zh-CN" sz="2000" b="1">
                            <a:solidFill>
                              <a:schemeClr val="accent6">
                                <a:lumMod val="50000"/>
                              </a:schemeClr>
                            </a:solidFill>
                            <a:latin typeface="Cambria Math" panose="02040503050406030204" pitchFamily="18" charset="0"/>
                          </a:rPr>
                          <m:t>𝒑</m:t>
                        </m:r>
                      </m:sub>
                      <m:sup>
                        <m:r>
                          <a:rPr lang="en-US" altLang="zh-CN" sz="2000" b="1">
                            <a:solidFill>
                              <a:schemeClr val="accent6">
                                <a:lumMod val="50000"/>
                              </a:schemeClr>
                            </a:solidFill>
                            <a:latin typeface="Cambria Math" panose="02040503050406030204" pitchFamily="18" charset="0"/>
                          </a:rPr>
                          <m:t>∗</m:t>
                        </m:r>
                      </m:sup>
                    </m:sSubSup>
                  </m:oMath>
                </a14:m>
                <a:endParaRPr lang="en-US" altLang="zh-CN" sz="2000" b="1" dirty="0">
                  <a:solidFill>
                    <a:schemeClr val="accent6">
                      <a:lumMod val="50000"/>
                    </a:schemeClr>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dirty="0">
                    <a:solidFill>
                      <a:schemeClr val="accent6">
                        <a:lumMod val="50000"/>
                      </a:schemeClr>
                    </a:solidFill>
                    <a:latin typeface="+mn-ea"/>
                  </a:rPr>
                  <a:t>，这里</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dirty="0">
                    <a:solidFill>
                      <a:schemeClr val="accent6">
                        <a:lumMod val="50000"/>
                      </a:schemeClr>
                    </a:solidFill>
                    <a:latin typeface="+mn-ea"/>
                  </a:rPr>
                  <a:t>是</a:t>
                </a:r>
                <a:r>
                  <a:rPr lang="zh-CN" altLang="en-US" sz="2000" b="1" dirty="0">
                    <a:solidFill>
                      <a:srgbClr val="C00000"/>
                    </a:solidFill>
                    <a:latin typeface="+mn-ea"/>
                  </a:rPr>
                  <a:t>欧拉函数</a:t>
                </a:r>
                <a:r>
                  <a:rPr lang="zh-CN" altLang="en-US" sz="2000" b="1" dirty="0">
                    <a:solidFill>
                      <a:schemeClr val="accent6">
                        <a:lumMod val="50000"/>
                      </a:schemeClr>
                    </a:solidFill>
                    <a:latin typeface="+mn-ea"/>
                  </a:rPr>
                  <a:t>，且有</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𝒎</m:t>
                    </m:r>
                    <m:nary>
                      <m:naryPr>
                        <m:chr m:val="∏"/>
                        <m:ctrlPr>
                          <a:rPr lang="en-US" altLang="zh-CN" sz="2000" b="1" i="1">
                            <a:solidFill>
                              <a:schemeClr val="accent6">
                                <a:lumMod val="50000"/>
                              </a:schemeClr>
                            </a:solidFill>
                            <a:latin typeface="Cambria Math" panose="02040503050406030204" pitchFamily="18" charset="0"/>
                          </a:rPr>
                        </m:ctrlPr>
                      </m:naryPr>
                      <m:sub>
                        <m:r>
                          <a:rPr lang="en-US" altLang="zh-CN" sz="2000" b="1">
                            <a:solidFill>
                              <a:schemeClr val="accent6">
                                <a:lumMod val="50000"/>
                              </a:schemeClr>
                            </a:solidFill>
                            <a:latin typeface="Cambria Math" panose="02040503050406030204" pitchFamily="18" charset="0"/>
                          </a:rPr>
                          <m:t>𝒊</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𝟏</m:t>
                        </m:r>
                      </m:sub>
                      <m:sup>
                        <m:r>
                          <a:rPr lang="en-US" altLang="zh-CN" sz="2000" b="1">
                            <a:solidFill>
                              <a:schemeClr val="accent6">
                                <a:lumMod val="50000"/>
                              </a:schemeClr>
                            </a:solidFill>
                            <a:latin typeface="Cambria Math" panose="02040503050406030204" pitchFamily="18" charset="0"/>
                          </a:rPr>
                          <m:t>𝒔</m:t>
                        </m:r>
                      </m:sup>
                      <m:e>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𝟏</m:t>
                            </m:r>
                            <m:r>
                              <a:rPr lang="en-US" altLang="zh-CN" sz="2000" b="1">
                                <a:solidFill>
                                  <a:schemeClr val="accent6">
                                    <a:lumMod val="50000"/>
                                  </a:schemeClr>
                                </a:solidFill>
                                <a:latin typeface="Cambria Math" panose="02040503050406030204" pitchFamily="18" charset="0"/>
                              </a:rPr>
                              <m:t>−</m:t>
                            </m:r>
                            <m:f>
                              <m:fPr>
                                <m:ctrlPr>
                                  <a:rPr lang="en-US" altLang="zh-CN" sz="2000" b="1" i="1">
                                    <a:solidFill>
                                      <a:schemeClr val="accent6">
                                        <a:lumMod val="50000"/>
                                      </a:schemeClr>
                                    </a:solidFill>
                                    <a:latin typeface="Cambria Math" panose="02040503050406030204" pitchFamily="18" charset="0"/>
                                  </a:rPr>
                                </m:ctrlPr>
                              </m:fPr>
                              <m:num>
                                <m:r>
                                  <a:rPr lang="en-US" altLang="zh-CN" sz="2000" b="1">
                                    <a:solidFill>
                                      <a:schemeClr val="accent6">
                                        <a:lumMod val="50000"/>
                                      </a:schemeClr>
                                    </a:solidFill>
                                    <a:latin typeface="Cambria Math" panose="02040503050406030204" pitchFamily="18" charset="0"/>
                                  </a:rPr>
                                  <m:t>𝟏</m:t>
                                </m:r>
                              </m:num>
                              <m:den>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𝒊</m:t>
                                    </m:r>
                                  </m:sub>
                                </m:sSub>
                              </m:den>
                            </m:f>
                          </m:e>
                        </m:d>
                      </m:e>
                    </m:nary>
                  </m:oMath>
                </a14:m>
                <a:r>
                  <a:rPr lang="zh-CN" altLang="en-US" sz="2000" b="1" dirty="0">
                    <a:solidFill>
                      <a:schemeClr val="accent6">
                        <a:lumMod val="50000"/>
                      </a:schemeClr>
                    </a:solidFill>
                    <a:latin typeface="+mn-ea"/>
                  </a:rPr>
                  <a:t>，这里</a:t>
                </a:r>
                <a14:m>
                  <m:oMath xmlns:m="http://schemas.openxmlformats.org/officeDocument/2006/math">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𝟏</m:t>
                        </m:r>
                      </m:sub>
                    </m:sSub>
                    <m:r>
                      <a:rPr lang="en-US" altLang="zh-CN" sz="2000" b="1">
                        <a:solidFill>
                          <a:schemeClr val="accent6">
                            <a:lumMod val="50000"/>
                          </a:schemeClr>
                        </a:solidFill>
                        <a:latin typeface="Cambria Math" panose="02040503050406030204" pitchFamily="18" charset="0"/>
                      </a:rPr>
                      <m:t>,⋯,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𝒔</m:t>
                        </m:r>
                      </m:sub>
                    </m:sSub>
                  </m:oMath>
                </a14:m>
                <a:r>
                  <a:rPr lang="zh-CN" altLang="en-US" sz="2000" b="1" dirty="0">
                    <a:solidFill>
                      <a:schemeClr val="accent6">
                        <a:lumMod val="50000"/>
                      </a:schemeClr>
                    </a:solidFill>
                    <a:latin typeface="+mn-ea"/>
                  </a:rPr>
                  <a:t>是</a:t>
                </a:r>
                <a14:m>
                  <m:oMath xmlns:m="http://schemas.openxmlformats.org/officeDocument/2006/math">
                    <m:r>
                      <a:rPr lang="en-US" altLang="zh-CN" sz="2000" b="1">
                        <a:solidFill>
                          <a:schemeClr val="accent6">
                            <a:lumMod val="50000"/>
                          </a:schemeClr>
                        </a:solidFill>
                        <a:latin typeface="Cambria Math" panose="02040503050406030204" pitchFamily="18" charset="0"/>
                      </a:rPr>
                      <m:t>𝒎</m:t>
                    </m:r>
                  </m:oMath>
                </a14:m>
                <a:r>
                  <a:rPr lang="zh-CN" altLang="en-US" sz="2000" b="1" dirty="0">
                    <a:solidFill>
                      <a:schemeClr val="accent6">
                        <a:lumMod val="50000"/>
                      </a:schemeClr>
                    </a:solidFill>
                    <a:latin typeface="+mn-ea"/>
                  </a:rPr>
                  <a:t>的</a:t>
                </a:r>
                <a14:m>
                  <m:oMath xmlns:m="http://schemas.openxmlformats.org/officeDocument/2006/math">
                    <m:r>
                      <a:rPr lang="en-US" altLang="zh-CN" sz="2000" b="1">
                        <a:solidFill>
                          <a:schemeClr val="accent6">
                            <a:lumMod val="50000"/>
                          </a:schemeClr>
                        </a:solidFill>
                        <a:latin typeface="Cambria Math" panose="02040503050406030204" pitchFamily="18" charset="0"/>
                      </a:rPr>
                      <m:t>𝒔</m:t>
                    </m:r>
                  </m:oMath>
                </a14:m>
                <a:r>
                  <a:rPr lang="zh-CN" altLang="en-US" sz="2000" b="1" dirty="0">
                    <a:solidFill>
                      <a:schemeClr val="accent6">
                        <a:lumMod val="50000"/>
                      </a:schemeClr>
                    </a:solidFill>
                    <a:latin typeface="+mn-ea"/>
                  </a:rPr>
                  <a:t>个不同的素因子</a:t>
                </a:r>
              </a:p>
            </p:txBody>
          </p:sp>
        </mc:Choice>
        <mc:Fallback xmlns="">
          <p:sp>
            <p:nvSpPr>
              <p:cNvPr id="12" name="文本框 11"/>
              <p:cNvSpPr txBox="1">
                <a:spLocks noRot="1" noChangeAspect="1" noMove="1" noResize="1" noEditPoints="1" noAdjustHandles="1" noChangeArrowheads="1" noChangeShapeType="1" noTextEdit="1"/>
              </p:cNvSpPr>
              <p:nvPr/>
            </p:nvSpPr>
            <p:spPr>
              <a:xfrm>
                <a:off x="1388200" y="1523106"/>
                <a:ext cx="9415598" cy="4125938"/>
              </a:xfrm>
              <a:prstGeom prst="rect">
                <a:avLst/>
              </a:prstGeom>
              <a:blipFill rotWithShape="1">
                <a:blip r:embed="rId2"/>
                <a:stretch>
                  <a:fillRect l="-712" b="-236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11" name="文本框 10"/>
              <p:cNvSpPr txBox="1"/>
              <p:nvPr/>
            </p:nvSpPr>
            <p:spPr>
              <a:xfrm>
                <a:off x="1197106" y="1252609"/>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ℤ</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加</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1" name="文本框 10"/>
              <p:cNvSpPr txBox="1">
                <a:spLocks noRot="1" noChangeAspect="1" noMove="1" noResize="1" noEditPoints="1" noAdjustHandles="1" noChangeArrowheads="1" noChangeShapeType="1" noTextEdit="1"/>
              </p:cNvSpPr>
              <p:nvPr/>
            </p:nvSpPr>
            <p:spPr>
              <a:xfrm>
                <a:off x="1197106" y="1252609"/>
                <a:ext cx="4737036" cy="400110"/>
              </a:xfrm>
              <a:prstGeom prst="rect">
                <a:avLst/>
              </a:prstGeom>
              <a:blipFill rotWithShape="1">
                <a:blip r:embed="rId2"/>
                <a:stretch>
                  <a:fillRect l="-1287" t="-12121" r="-901" b="-27273"/>
                </a:stretch>
              </a:blipFill>
            </p:spPr>
            <p:txBody>
              <a:bodyPr/>
              <a:lstStyle/>
              <a:p>
                <a:r>
                  <a:rPr lang="zh-CN" altLang="en-US">
                    <a:noFill/>
                  </a:rPr>
                  <a:t> </a:t>
                </a:r>
                <a:endParaRPr lang="zh-CN" altLang="en-US">
                  <a:noFill/>
                </a:endParaRPr>
              </a:p>
            </p:txBody>
          </p:sp>
        </mc:Fallback>
      </mc:AlternateContent>
      <p:graphicFrame>
        <p:nvGraphicFramePr>
          <p:cNvPr id="12" name="表格 11"/>
          <p:cNvGraphicFramePr>
            <a:graphicFrameLocks noGrp="1"/>
          </p:cNvGraphicFramePr>
          <p:nvPr/>
        </p:nvGraphicFramePr>
        <p:xfrm>
          <a:off x="6206948" y="1262895"/>
          <a:ext cx="2604564" cy="2042160"/>
        </p:xfrm>
        <a:graphic>
          <a:graphicData uri="http://schemas.openxmlformats.org/drawingml/2006/table">
            <a:tbl>
              <a:tblPr firstRow="1" firstCol="1" bandRow="1">
                <a:tableStyleId>{21E4AEA4-8DFA-4A89-87EB-49C32662AFE0}</a:tableStyleId>
              </a:tblPr>
              <a:tblGrid>
                <a:gridCol w="434094">
                  <a:extLst>
                    <a:ext uri="{9D8B030D-6E8A-4147-A177-3AD203B41FA5}">
                      <a16:colId xmlns:a16="http://schemas.microsoft.com/office/drawing/2014/main" val="20000"/>
                    </a:ext>
                  </a:extLst>
                </a:gridCol>
                <a:gridCol w="434094">
                  <a:extLst>
                    <a:ext uri="{9D8B030D-6E8A-4147-A177-3AD203B41FA5}">
                      <a16:colId xmlns:a16="http://schemas.microsoft.com/office/drawing/2014/main" val="20001"/>
                    </a:ext>
                  </a:extLst>
                </a:gridCol>
                <a:gridCol w="434094">
                  <a:extLst>
                    <a:ext uri="{9D8B030D-6E8A-4147-A177-3AD203B41FA5}">
                      <a16:colId xmlns:a16="http://schemas.microsoft.com/office/drawing/2014/main" val="20002"/>
                    </a:ext>
                  </a:extLst>
                </a:gridCol>
                <a:gridCol w="434094">
                  <a:extLst>
                    <a:ext uri="{9D8B030D-6E8A-4147-A177-3AD203B41FA5}">
                      <a16:colId xmlns:a16="http://schemas.microsoft.com/office/drawing/2014/main" val="20003"/>
                    </a:ext>
                  </a:extLst>
                </a:gridCol>
                <a:gridCol w="434094">
                  <a:extLst>
                    <a:ext uri="{9D8B030D-6E8A-4147-A177-3AD203B41FA5}">
                      <a16:colId xmlns:a16="http://schemas.microsoft.com/office/drawing/2014/main" val="20004"/>
                    </a:ext>
                  </a:extLst>
                </a:gridCol>
                <a:gridCol w="434094">
                  <a:extLst>
                    <a:ext uri="{9D8B030D-6E8A-4147-A177-3AD203B41FA5}">
                      <a16:colId xmlns:a16="http://schemas.microsoft.com/office/drawing/2014/main" val="20005"/>
                    </a:ext>
                  </a:extLst>
                </a:gridCol>
              </a:tblGrid>
              <a:tr h="335280">
                <a:tc>
                  <a:txBody>
                    <a:bodyPr/>
                    <a:lstStyle/>
                    <a:p>
                      <a:endParaRPr lang="zh-CN"/>
                    </a:p>
                  </a:txBody>
                  <a:tcPr>
                    <a:blipFill>
                      <a:blip r:embed="rId3"/>
                      <a:stretch>
                        <a:fillRect l="-1408" t="-5455" r="-508451"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10001"/>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10002"/>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10003"/>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0004"/>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10005"/>
                  </a:ext>
                </a:extLst>
              </a:tr>
            </a:tbl>
          </a:graphicData>
        </a:graphic>
      </p:graphicFrame>
      <p:graphicFrame>
        <p:nvGraphicFramePr>
          <p:cNvPr id="13" name="表格 12"/>
          <p:cNvGraphicFramePr>
            <a:graphicFrameLocks noGrp="1"/>
          </p:cNvGraphicFramePr>
          <p:nvPr/>
        </p:nvGraphicFramePr>
        <p:xfrm>
          <a:off x="3517865"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0000"/>
                    </a:ext>
                  </a:extLst>
                </a:gridCol>
                <a:gridCol w="403797">
                  <a:extLst>
                    <a:ext uri="{9D8B030D-6E8A-4147-A177-3AD203B41FA5}">
                      <a16:colId xmlns:a16="http://schemas.microsoft.com/office/drawing/2014/main" val="20001"/>
                    </a:ext>
                  </a:extLst>
                </a:gridCol>
                <a:gridCol w="403797">
                  <a:extLst>
                    <a:ext uri="{9D8B030D-6E8A-4147-A177-3AD203B41FA5}">
                      <a16:colId xmlns:a16="http://schemas.microsoft.com/office/drawing/2014/main" val="20002"/>
                    </a:ext>
                  </a:extLst>
                </a:gridCol>
                <a:gridCol w="403797">
                  <a:extLst>
                    <a:ext uri="{9D8B030D-6E8A-4147-A177-3AD203B41FA5}">
                      <a16:colId xmlns:a16="http://schemas.microsoft.com/office/drawing/2014/main" val="20003"/>
                    </a:ext>
                  </a:extLst>
                </a:gridCol>
                <a:gridCol w="403797">
                  <a:extLst>
                    <a:ext uri="{9D8B030D-6E8A-4147-A177-3AD203B41FA5}">
                      <a16:colId xmlns:a16="http://schemas.microsoft.com/office/drawing/2014/main" val="20004"/>
                    </a:ext>
                  </a:extLst>
                </a:gridCol>
              </a:tblGrid>
              <a:tr h="365760">
                <a:tc>
                  <a:txBody>
                    <a:bodyPr/>
                    <a:lstStyle/>
                    <a:p>
                      <a:endParaRPr lang="zh-CN"/>
                    </a:p>
                  </a:txBody>
                  <a:tcPr>
                    <a:blipFill>
                      <a:blip r:embed="rId4"/>
                      <a:stretch>
                        <a:fillRect l="-1515" t="-8333" r="-409091"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10001"/>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10002"/>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0003"/>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4" name="文本框 13"/>
              <p:cNvSpPr txBox="1"/>
              <p:nvPr/>
            </p:nvSpPr>
            <p:spPr>
              <a:xfrm>
                <a:off x="1197105" y="3555793"/>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𝑼</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𝟓</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乘</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4" name="文本框 13"/>
              <p:cNvSpPr txBox="1">
                <a:spLocks noRot="1" noChangeAspect="1" noMove="1" noResize="1" noEditPoints="1" noAdjustHandles="1" noChangeArrowheads="1" noChangeShapeType="1" noTextEdit="1"/>
              </p:cNvSpPr>
              <p:nvPr/>
            </p:nvSpPr>
            <p:spPr>
              <a:xfrm>
                <a:off x="1197105" y="3555793"/>
                <a:ext cx="4737036" cy="400110"/>
              </a:xfrm>
              <a:prstGeom prst="rect">
                <a:avLst/>
              </a:prstGeom>
              <a:blipFill rotWithShape="1">
                <a:blip r:embed="rId5"/>
                <a:stretch>
                  <a:fillRect l="-1287" t="-12121" r="-1416" b="-272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1197105" y="1899900"/>
                <a:ext cx="3109184" cy="1015663"/>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是单位元</a:t>
                </a: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97105" y="1899900"/>
                <a:ext cx="3109184" cy="1015663"/>
              </a:xfrm>
              <a:prstGeom prst="rect">
                <a:avLst/>
              </a:prstGeom>
              <a:blipFill rotWithShape="1">
                <a:blip r:embed="rId6"/>
                <a:stretch>
                  <a:fillRect t="-1807" b="-421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529285" y="4218024"/>
                <a:ext cx="1501952" cy="1431161"/>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是单位元</a:t>
                </a:r>
                <a:endParaRPr lang="en-US" altLang="zh-CN" b="1" i="1">
                  <a:solidFill>
                    <a:schemeClr val="accent2">
                      <a:lumMod val="50000"/>
                    </a:schemeClr>
                  </a:solidFill>
                  <a:latin typeface="Cambria Math" panose="02040503050406030204" pitchFamily="18" charset="0"/>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endParaRPr lang="en-US" altLang="zh-CN" b="1">
                  <a:solidFill>
                    <a:schemeClr val="accent2">
                      <a:lumMod val="50000"/>
                    </a:schemeClr>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529285" y="4218024"/>
                <a:ext cx="1501952" cy="1431161"/>
              </a:xfrm>
              <a:prstGeom prst="rect">
                <a:avLst/>
              </a:prstGeom>
              <a:blipFill rotWithShape="1">
                <a:blip r:embed="rId7"/>
                <a:stretch>
                  <a:fillRect t="-2553" b="-5957"/>
                </a:stretch>
              </a:blipFill>
            </p:spPr>
            <p:txBody>
              <a:bodyPr/>
              <a:lstStyle/>
              <a:p>
                <a:r>
                  <a:rPr lang="zh-CN" altLang="en-US">
                    <a:noFill/>
                  </a:rPr>
                  <a:t> </a:t>
                </a:r>
                <a:endParaRPr lang="zh-CN" altLang="en-US">
                  <a:noFill/>
                </a:endParaRPr>
              </a:p>
            </p:txBody>
          </p:sp>
        </mc:Fallback>
      </mc:AlternateContent>
      <p:graphicFrame>
        <p:nvGraphicFramePr>
          <p:cNvPr id="16" name="表格 15"/>
          <p:cNvGraphicFramePr>
            <a:graphicFrameLocks noGrp="1"/>
          </p:cNvGraphicFramePr>
          <p:nvPr/>
        </p:nvGraphicFramePr>
        <p:xfrm>
          <a:off x="8811512"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0000"/>
                    </a:ext>
                  </a:extLst>
                </a:gridCol>
                <a:gridCol w="403797">
                  <a:extLst>
                    <a:ext uri="{9D8B030D-6E8A-4147-A177-3AD203B41FA5}">
                      <a16:colId xmlns:a16="http://schemas.microsoft.com/office/drawing/2014/main" val="20001"/>
                    </a:ext>
                  </a:extLst>
                </a:gridCol>
                <a:gridCol w="403797">
                  <a:extLst>
                    <a:ext uri="{9D8B030D-6E8A-4147-A177-3AD203B41FA5}">
                      <a16:colId xmlns:a16="http://schemas.microsoft.com/office/drawing/2014/main" val="20002"/>
                    </a:ext>
                  </a:extLst>
                </a:gridCol>
                <a:gridCol w="403797">
                  <a:extLst>
                    <a:ext uri="{9D8B030D-6E8A-4147-A177-3AD203B41FA5}">
                      <a16:colId xmlns:a16="http://schemas.microsoft.com/office/drawing/2014/main" val="20003"/>
                    </a:ext>
                  </a:extLst>
                </a:gridCol>
                <a:gridCol w="403797">
                  <a:extLst>
                    <a:ext uri="{9D8B030D-6E8A-4147-A177-3AD203B41FA5}">
                      <a16:colId xmlns:a16="http://schemas.microsoft.com/office/drawing/2014/main" val="20004"/>
                    </a:ext>
                  </a:extLst>
                </a:gridCol>
              </a:tblGrid>
              <a:tr h="365760">
                <a:tc>
                  <a:txBody>
                    <a:bodyPr/>
                    <a:lstStyle/>
                    <a:p>
                      <a:endParaRPr lang="zh-CN"/>
                    </a:p>
                  </a:txBody>
                  <a:tcPr>
                    <a:blipFill>
                      <a:blip r:embed="rId8"/>
                      <a:stretch>
                        <a:fillRect l="-1515" t="-1667" r="-409091" b="-405000"/>
                      </a:stretch>
                    </a:blipFill>
                  </a:tcPr>
                </a:tc>
                <a:tc>
                  <a:txBody>
                    <a:bodyPr/>
                    <a:lstStyle/>
                    <a:p>
                      <a:endParaRPr lang="zh-CN"/>
                    </a:p>
                  </a:txBody>
                  <a:tcPr>
                    <a:blipFill>
                      <a:blip r:embed="rId8"/>
                      <a:stretch>
                        <a:fillRect l="-100000" t="-1667" r="-302985" b="-405000"/>
                      </a:stretch>
                    </a:blipFill>
                  </a:tcPr>
                </a:tc>
                <a:tc>
                  <a:txBody>
                    <a:bodyPr/>
                    <a:lstStyle/>
                    <a:p>
                      <a:endParaRPr lang="zh-CN"/>
                    </a:p>
                  </a:txBody>
                  <a:tcPr>
                    <a:blipFill>
                      <a:blip r:embed="rId8"/>
                      <a:stretch>
                        <a:fillRect l="-203030" t="-1667" r="-207576" b="-405000"/>
                      </a:stretch>
                    </a:blipFill>
                  </a:tcPr>
                </a:tc>
                <a:tc>
                  <a:txBody>
                    <a:bodyPr/>
                    <a:lstStyle/>
                    <a:p>
                      <a:endParaRPr lang="zh-CN"/>
                    </a:p>
                  </a:txBody>
                  <a:tcPr>
                    <a:blipFill>
                      <a:blip r:embed="rId8"/>
                      <a:stretch>
                        <a:fillRect l="-298507" t="-1667" r="-104478" b="-405000"/>
                      </a:stretch>
                    </a:blipFill>
                  </a:tcPr>
                </a:tc>
                <a:tc>
                  <a:txBody>
                    <a:bodyPr/>
                    <a:lstStyle/>
                    <a:p>
                      <a:endParaRPr lang="zh-CN"/>
                    </a:p>
                  </a:txBody>
                  <a:tcPr>
                    <a:blipFill>
                      <a:blip r:embed="rId8"/>
                      <a:stretch>
                        <a:fillRect l="-404545" t="-1667" r="-6061" b="-405000"/>
                      </a:stretch>
                    </a:blipFill>
                  </a:tcPr>
                </a:tc>
                <a:extLst>
                  <a:ext uri="{0D108BD9-81ED-4DB2-BD59-A6C34878D82A}">
                    <a16:rowId xmlns:a16="http://schemas.microsoft.com/office/drawing/2014/main" val="10000"/>
                  </a:ext>
                </a:extLst>
              </a:tr>
              <a:tr h="365760">
                <a:tc>
                  <a:txBody>
                    <a:bodyPr/>
                    <a:lstStyle/>
                    <a:p>
                      <a:endParaRPr lang="zh-CN"/>
                    </a:p>
                  </a:txBody>
                  <a:tcPr>
                    <a:blipFill>
                      <a:blip r:embed="rId8"/>
                      <a:stretch>
                        <a:fillRect l="-1515" t="-101667" r="-409091" b="-305000"/>
                      </a:stretch>
                    </a:blipFill>
                  </a:tcPr>
                </a:tc>
                <a:tc>
                  <a:txBody>
                    <a:bodyPr/>
                    <a:lstStyle/>
                    <a:p>
                      <a:endParaRPr lang="zh-CN"/>
                    </a:p>
                  </a:txBody>
                  <a:tcPr>
                    <a:blipFill>
                      <a:blip r:embed="rId8"/>
                      <a:stretch>
                        <a:fillRect l="-100000" t="-101667" r="-302985" b="-305000"/>
                      </a:stretch>
                    </a:blipFill>
                  </a:tcPr>
                </a:tc>
                <a:tc>
                  <a:txBody>
                    <a:bodyPr/>
                    <a:lstStyle/>
                    <a:p>
                      <a:endParaRPr lang="zh-CN"/>
                    </a:p>
                  </a:txBody>
                  <a:tcPr>
                    <a:blipFill>
                      <a:blip r:embed="rId8"/>
                      <a:stretch>
                        <a:fillRect l="-203030" t="-101667" r="-207576" b="-305000"/>
                      </a:stretch>
                    </a:blipFill>
                  </a:tcPr>
                </a:tc>
                <a:tc>
                  <a:txBody>
                    <a:bodyPr/>
                    <a:lstStyle/>
                    <a:p>
                      <a:endParaRPr lang="zh-CN"/>
                    </a:p>
                  </a:txBody>
                  <a:tcPr>
                    <a:blipFill>
                      <a:blip r:embed="rId8"/>
                      <a:stretch>
                        <a:fillRect l="-298507" t="-101667" r="-104478" b="-305000"/>
                      </a:stretch>
                    </a:blipFill>
                  </a:tcPr>
                </a:tc>
                <a:tc>
                  <a:txBody>
                    <a:bodyPr/>
                    <a:lstStyle/>
                    <a:p>
                      <a:endParaRPr lang="zh-CN"/>
                    </a:p>
                  </a:txBody>
                  <a:tcPr>
                    <a:blipFill>
                      <a:blip r:embed="rId8"/>
                      <a:stretch>
                        <a:fillRect l="-404545" t="-101667" r="-6061" b="-305000"/>
                      </a:stretch>
                    </a:blipFill>
                  </a:tcPr>
                </a:tc>
                <a:extLst>
                  <a:ext uri="{0D108BD9-81ED-4DB2-BD59-A6C34878D82A}">
                    <a16:rowId xmlns:a16="http://schemas.microsoft.com/office/drawing/2014/main" val="10001"/>
                  </a:ext>
                </a:extLst>
              </a:tr>
              <a:tr h="365760">
                <a:tc>
                  <a:txBody>
                    <a:bodyPr/>
                    <a:lstStyle/>
                    <a:p>
                      <a:endParaRPr lang="zh-CN"/>
                    </a:p>
                  </a:txBody>
                  <a:tcPr>
                    <a:blipFill>
                      <a:blip r:embed="rId8"/>
                      <a:stretch>
                        <a:fillRect l="-1515" t="-198361" r="-409091" b="-200000"/>
                      </a:stretch>
                    </a:blipFill>
                  </a:tcPr>
                </a:tc>
                <a:tc>
                  <a:txBody>
                    <a:bodyPr/>
                    <a:lstStyle/>
                    <a:p>
                      <a:endParaRPr lang="zh-CN"/>
                    </a:p>
                  </a:txBody>
                  <a:tcPr>
                    <a:blipFill>
                      <a:blip r:embed="rId8"/>
                      <a:stretch>
                        <a:fillRect l="-100000" t="-198361" r="-302985" b="-200000"/>
                      </a:stretch>
                    </a:blipFill>
                  </a:tcPr>
                </a:tc>
                <a:tc>
                  <a:txBody>
                    <a:bodyPr/>
                    <a:lstStyle/>
                    <a:p>
                      <a:endParaRPr lang="zh-CN"/>
                    </a:p>
                  </a:txBody>
                  <a:tcPr>
                    <a:blipFill>
                      <a:blip r:embed="rId8"/>
                      <a:stretch>
                        <a:fillRect l="-203030" t="-198361" r="-207576" b="-200000"/>
                      </a:stretch>
                    </a:blipFill>
                  </a:tcPr>
                </a:tc>
                <a:tc>
                  <a:txBody>
                    <a:bodyPr/>
                    <a:lstStyle/>
                    <a:p>
                      <a:endParaRPr lang="zh-CN"/>
                    </a:p>
                  </a:txBody>
                  <a:tcPr>
                    <a:blipFill>
                      <a:blip r:embed="rId8"/>
                      <a:stretch>
                        <a:fillRect l="-298507" t="-198361" r="-104478" b="-200000"/>
                      </a:stretch>
                    </a:blipFill>
                  </a:tcPr>
                </a:tc>
                <a:tc>
                  <a:txBody>
                    <a:bodyPr/>
                    <a:lstStyle/>
                    <a:p>
                      <a:endParaRPr lang="zh-CN"/>
                    </a:p>
                  </a:txBody>
                  <a:tcPr>
                    <a:blipFill>
                      <a:blip r:embed="rId8"/>
                      <a:stretch>
                        <a:fillRect l="-404545" t="-198361" r="-6061" b="-200000"/>
                      </a:stretch>
                    </a:blipFill>
                  </a:tcPr>
                </a:tc>
                <a:extLst>
                  <a:ext uri="{0D108BD9-81ED-4DB2-BD59-A6C34878D82A}">
                    <a16:rowId xmlns:a16="http://schemas.microsoft.com/office/drawing/2014/main" val="10002"/>
                  </a:ext>
                </a:extLst>
              </a:tr>
              <a:tr h="365760">
                <a:tc>
                  <a:txBody>
                    <a:bodyPr/>
                    <a:lstStyle/>
                    <a:p>
                      <a:endParaRPr lang="zh-CN"/>
                    </a:p>
                  </a:txBody>
                  <a:tcPr>
                    <a:blipFill>
                      <a:blip r:embed="rId8"/>
                      <a:stretch>
                        <a:fillRect l="-1515" t="-303333" r="-409091" b="-103333"/>
                      </a:stretch>
                    </a:blipFill>
                  </a:tcPr>
                </a:tc>
                <a:tc>
                  <a:txBody>
                    <a:bodyPr/>
                    <a:lstStyle/>
                    <a:p>
                      <a:endParaRPr lang="zh-CN"/>
                    </a:p>
                  </a:txBody>
                  <a:tcPr>
                    <a:blipFill>
                      <a:blip r:embed="rId8"/>
                      <a:stretch>
                        <a:fillRect l="-100000" t="-303333" r="-302985" b="-103333"/>
                      </a:stretch>
                    </a:blipFill>
                  </a:tcPr>
                </a:tc>
                <a:tc>
                  <a:txBody>
                    <a:bodyPr/>
                    <a:lstStyle/>
                    <a:p>
                      <a:endParaRPr lang="zh-CN"/>
                    </a:p>
                  </a:txBody>
                  <a:tcPr>
                    <a:blipFill>
                      <a:blip r:embed="rId8"/>
                      <a:stretch>
                        <a:fillRect l="-203030" t="-303333" r="-207576" b="-103333"/>
                      </a:stretch>
                    </a:blipFill>
                  </a:tcPr>
                </a:tc>
                <a:tc>
                  <a:txBody>
                    <a:bodyPr/>
                    <a:lstStyle/>
                    <a:p>
                      <a:endParaRPr lang="zh-CN"/>
                    </a:p>
                  </a:txBody>
                  <a:tcPr>
                    <a:blipFill>
                      <a:blip r:embed="rId8"/>
                      <a:stretch>
                        <a:fillRect l="-298507" t="-303333" r="-104478" b="-103333"/>
                      </a:stretch>
                    </a:blipFill>
                  </a:tcPr>
                </a:tc>
                <a:tc>
                  <a:txBody>
                    <a:bodyPr/>
                    <a:lstStyle/>
                    <a:p>
                      <a:endParaRPr lang="zh-CN"/>
                    </a:p>
                  </a:txBody>
                  <a:tcPr>
                    <a:blipFill>
                      <a:blip r:embed="rId8"/>
                      <a:stretch>
                        <a:fillRect l="-404545" t="-303333" r="-6061" b="-103333"/>
                      </a:stretch>
                    </a:blipFill>
                  </a:tcPr>
                </a:tc>
                <a:extLst>
                  <a:ext uri="{0D108BD9-81ED-4DB2-BD59-A6C34878D82A}">
                    <a16:rowId xmlns:a16="http://schemas.microsoft.com/office/drawing/2014/main" val="10003"/>
                  </a:ext>
                </a:extLst>
              </a:tr>
              <a:tr h="365760">
                <a:tc>
                  <a:txBody>
                    <a:bodyPr/>
                    <a:lstStyle/>
                    <a:p>
                      <a:endParaRPr lang="zh-CN"/>
                    </a:p>
                  </a:txBody>
                  <a:tcPr>
                    <a:blipFill>
                      <a:blip r:embed="rId8"/>
                      <a:stretch>
                        <a:fillRect l="-1515" t="-403333" r="-409091" b="-3333"/>
                      </a:stretch>
                    </a:blipFill>
                  </a:tcPr>
                </a:tc>
                <a:tc>
                  <a:txBody>
                    <a:bodyPr/>
                    <a:lstStyle/>
                    <a:p>
                      <a:endParaRPr lang="zh-CN"/>
                    </a:p>
                  </a:txBody>
                  <a:tcPr>
                    <a:blipFill>
                      <a:blip r:embed="rId8"/>
                      <a:stretch>
                        <a:fillRect l="-100000" t="-403333" r="-302985" b="-3333"/>
                      </a:stretch>
                    </a:blipFill>
                  </a:tcPr>
                </a:tc>
                <a:tc>
                  <a:txBody>
                    <a:bodyPr/>
                    <a:lstStyle/>
                    <a:p>
                      <a:endParaRPr lang="zh-CN"/>
                    </a:p>
                  </a:txBody>
                  <a:tcPr>
                    <a:blipFill>
                      <a:blip r:embed="rId8"/>
                      <a:stretch>
                        <a:fillRect l="-203030" t="-403333" r="-207576" b="-3333"/>
                      </a:stretch>
                    </a:blipFill>
                  </a:tcPr>
                </a:tc>
                <a:tc>
                  <a:txBody>
                    <a:bodyPr/>
                    <a:lstStyle/>
                    <a:p>
                      <a:endParaRPr lang="zh-CN"/>
                    </a:p>
                  </a:txBody>
                  <a:tcPr>
                    <a:blipFill>
                      <a:blip r:embed="rId8"/>
                      <a:stretch>
                        <a:fillRect l="-298507" t="-403333" r="-104478" b="-3333"/>
                      </a:stretch>
                    </a:blipFill>
                  </a:tcPr>
                </a:tc>
                <a:tc>
                  <a:txBody>
                    <a:bodyPr/>
                    <a:lstStyle/>
                    <a:p>
                      <a:endParaRPr lang="zh-CN"/>
                    </a:p>
                  </a:txBody>
                  <a:tcPr>
                    <a:blipFill>
                      <a:blip r:embed="rId8"/>
                      <a:stretch>
                        <a:fillRect l="-404545" t="-403333" r="-6061" b="-3333"/>
                      </a:stretch>
                    </a:blip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8" name="文本框 17"/>
              <p:cNvSpPr txBox="1"/>
              <p:nvPr/>
            </p:nvSpPr>
            <p:spPr>
              <a:xfrm>
                <a:off x="6263169" y="3548904"/>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克莱因四元群，</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𝑲</m:t>
                        </m:r>
                      </m:e>
                      <m:sub>
                        <m:r>
                          <a:rPr lang="en-US" altLang="zh-CN" sz="2000" b="1" i="1" smtClean="0">
                            <a:solidFill>
                              <a:srgbClr val="002060"/>
                            </a:solidFill>
                            <a:latin typeface="Cambria Math" panose="02040503050406030204" pitchFamily="18" charset="0"/>
                            <a:ea typeface="楷体" panose="02010609060101010101" pitchFamily="49" charset="-122"/>
                          </a:rPr>
                          <m:t>𝟒</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r>
                      <a:rPr lang="en-US" altLang="zh-CN" sz="2000" b="1" i="1" smtClean="0">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263169" y="3548904"/>
                <a:ext cx="4737036" cy="400110"/>
              </a:xfrm>
              <a:prstGeom prst="rect">
                <a:avLst/>
              </a:prstGeom>
              <a:blipFill rotWithShape="1">
                <a:blip r:embed="rId9"/>
                <a:stretch>
                  <a:fillRect l="-1287" t="-10606" b="-22727"/>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6373179" y="4218024"/>
            <a:ext cx="2272101" cy="1769843"/>
          </a:xfrm>
          <a:prstGeom prst="rect">
            <a:avLst/>
          </a:prstGeom>
          <a:solidFill>
            <a:schemeClr val="accent4">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每个元素的的逆元都是它自己</a:t>
            </a:r>
            <a:endParaRPr lang="en-US" altLang="zh-CN" b="1">
              <a:solidFill>
                <a:schemeClr val="accent2">
                  <a:lumMod val="50000"/>
                </a:schemeClr>
              </a:solidFill>
            </a:endParaRPr>
          </a:p>
          <a:p>
            <a:pPr>
              <a:lnSpc>
                <a:spcPts val="2400"/>
              </a:lnSpc>
              <a:spcBef>
                <a:spcPts val="600"/>
              </a:spcBef>
              <a:spcAft>
                <a:spcPts val="600"/>
              </a:spcAft>
            </a:pPr>
            <a:r>
              <a:rPr lang="zh-CN" altLang="en-US" b="1">
                <a:solidFill>
                  <a:schemeClr val="accent2">
                    <a:lumMod val="50000"/>
                  </a:schemeClr>
                </a:solidFill>
              </a:rPr>
              <a:t>任意两个非单位元的不同元素运算结果都等于第三个元素</a:t>
            </a:r>
            <a:endParaRPr lang="en-US" altLang="zh-CN" b="1">
              <a:solidFill>
                <a:schemeClr val="accent2">
                  <a:lumMod val="50000"/>
                </a:schemeClr>
              </a:solidFill>
            </a:endParaRPr>
          </a:p>
        </p:txBody>
      </p:sp>
      <p:cxnSp>
        <p:nvCxnSpPr>
          <p:cNvPr id="4" name="直接连接符 3"/>
          <p:cNvCxnSpPr/>
          <p:nvPr/>
        </p:nvCxnSpPr>
        <p:spPr>
          <a:xfrm>
            <a:off x="264861" y="3429000"/>
            <a:ext cx="11351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95999" y="3429000"/>
            <a:ext cx="0" cy="280153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3" name="文本框 2"/>
              <p:cNvSpPr txBox="1"/>
              <p:nvPr/>
            </p:nvSpPr>
            <p:spPr>
              <a:xfrm>
                <a:off x="922072" y="1474635"/>
                <a:ext cx="10347854"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e>
                    </m:d>
                  </m:oMath>
                </a14:m>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上的双函数构成的集合</a:t>
                </a:r>
                <a14:m>
                  <m:oMath xmlns:m="http://schemas.openxmlformats.org/officeDocument/2006/math">
                    <m:r>
                      <a:rPr lang="en-US" altLang="zh-CN" sz="2000" b="1" i="1" smtClean="0">
                        <a:solidFill>
                          <a:srgbClr val="002060"/>
                        </a:solidFill>
                        <a:latin typeface="Cambria Math" panose="02040503050406030204" pitchFamily="18" charset="0"/>
                      </a:rPr>
                      <m:t>𝑮</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𝟑</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𝟒</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𝟔</m:t>
                            </m:r>
                          </m:sub>
                        </m:sSub>
                      </m:e>
                    </m:d>
                  </m:oMath>
                </a14:m>
                <a:r>
                  <a:rPr lang="zh-CN" altLang="en-US" sz="2000" b="1">
                    <a:solidFill>
                      <a:srgbClr val="002060"/>
                    </a:solidFill>
                    <a:latin typeface="楷体" panose="02010609060101010101" pitchFamily="49" charset="-122"/>
                    <a:ea typeface="楷体" panose="02010609060101010101" pitchFamily="49" charset="-122"/>
                  </a:rPr>
                  <a:t>与函数复合构成群</a:t>
                </a:r>
              </a:p>
            </p:txBody>
          </p:sp>
        </mc:Choice>
        <mc:Fallback xmlns="">
          <p:sp>
            <p:nvSpPr>
              <p:cNvPr id="3" name="文本框 2"/>
              <p:cNvSpPr txBox="1">
                <a:spLocks noRot="1" noChangeAspect="1" noMove="1" noResize="1" noEditPoints="1" noAdjustHandles="1" noChangeArrowheads="1" noChangeShapeType="1" noTextEdit="1"/>
              </p:cNvSpPr>
              <p:nvPr/>
            </p:nvSpPr>
            <p:spPr>
              <a:xfrm>
                <a:off x="922072" y="1474635"/>
                <a:ext cx="10347854" cy="400110"/>
              </a:xfrm>
              <a:prstGeom prst="rect">
                <a:avLst/>
              </a:prstGeom>
              <a:blipFill rotWithShape="1">
                <a:blip r:embed="rId2"/>
                <a:stretch>
                  <a:fillRect l="-589" t="-12121" b="-22727"/>
                </a:stretch>
              </a:blipFill>
            </p:spPr>
            <p:txBody>
              <a:bodyPr/>
              <a:lstStyle/>
              <a:p>
                <a:r>
                  <a:rPr lang="zh-CN" altLang="en-US">
                    <a:noFill/>
                  </a:rPr>
                  <a:t> </a:t>
                </a:r>
                <a:endParaRPr lang="zh-CN" altLang="en-US">
                  <a:noFill/>
                </a:endParaRPr>
              </a:p>
            </p:txBody>
          </p:sp>
        </mc:Fallback>
      </mc:AlternateContent>
      <p:graphicFrame>
        <p:nvGraphicFramePr>
          <p:cNvPr id="16" name="表格 15"/>
          <p:cNvGraphicFramePr>
            <a:graphicFrameLocks noGrp="1"/>
          </p:cNvGraphicFramePr>
          <p:nvPr/>
        </p:nvGraphicFramePr>
        <p:xfrm>
          <a:off x="2006174" y="2127604"/>
          <a:ext cx="2083652" cy="256032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0000"/>
                    </a:ext>
                  </a:extLst>
                </a:gridCol>
                <a:gridCol w="520913">
                  <a:extLst>
                    <a:ext uri="{9D8B030D-6E8A-4147-A177-3AD203B41FA5}">
                      <a16:colId xmlns:a16="http://schemas.microsoft.com/office/drawing/2014/main" val="20001"/>
                    </a:ext>
                  </a:extLst>
                </a:gridCol>
                <a:gridCol w="520913">
                  <a:extLst>
                    <a:ext uri="{9D8B030D-6E8A-4147-A177-3AD203B41FA5}">
                      <a16:colId xmlns:a16="http://schemas.microsoft.com/office/drawing/2014/main" val="20002"/>
                    </a:ext>
                  </a:extLst>
                </a:gridCol>
                <a:gridCol w="520913">
                  <a:extLst>
                    <a:ext uri="{9D8B030D-6E8A-4147-A177-3AD203B41FA5}">
                      <a16:colId xmlns:a16="http://schemas.microsoft.com/office/drawing/2014/main" val="20003"/>
                    </a:ext>
                  </a:extLst>
                </a:gridCol>
              </a:tblGrid>
              <a:tr h="365760">
                <a:tc>
                  <a:txBody>
                    <a:bodyPr/>
                    <a:lstStyle/>
                    <a:p>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10000"/>
                  </a:ext>
                </a:extLst>
              </a:tr>
              <a:tr h="365760">
                <a:tc>
                  <a:txBody>
                    <a:bodyPr/>
                    <a:lstStyle/>
                    <a:p>
                      <a:endParaRPr lang="zh-CN"/>
                    </a:p>
                  </a:txBody>
                  <a:tcPr>
                    <a:blipFill>
                      <a:blip r:embed="rId3"/>
                      <a:stretch>
                        <a:fillRect l="-1163" t="-108333" r="-303488" b="-526667"/>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10001"/>
                  </a:ext>
                </a:extLst>
              </a:tr>
              <a:tr h="365760">
                <a:tc>
                  <a:txBody>
                    <a:bodyPr/>
                    <a:lstStyle/>
                    <a:p>
                      <a:endParaRPr lang="zh-CN"/>
                    </a:p>
                  </a:txBody>
                  <a:tcPr>
                    <a:blipFill>
                      <a:blip r:embed="rId3"/>
                      <a:stretch>
                        <a:fillRect l="-1163" t="-208333" r="-303488" b="-426667"/>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10002"/>
                  </a:ext>
                </a:extLst>
              </a:tr>
              <a:tr h="365760">
                <a:tc>
                  <a:txBody>
                    <a:bodyPr/>
                    <a:lstStyle/>
                    <a:p>
                      <a:endParaRPr lang="zh-CN"/>
                    </a:p>
                  </a:txBody>
                  <a:tcPr>
                    <a:blipFill>
                      <a:blip r:embed="rId3"/>
                      <a:stretch>
                        <a:fillRect l="-1163" t="-303279" r="-303488" b="-319672"/>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10003"/>
                  </a:ext>
                </a:extLst>
              </a:tr>
              <a:tr h="365760">
                <a:tc>
                  <a:txBody>
                    <a:bodyPr/>
                    <a:lstStyle/>
                    <a:p>
                      <a:endParaRPr lang="zh-CN"/>
                    </a:p>
                  </a:txBody>
                  <a:tcPr>
                    <a:blipFill>
                      <a:blip r:embed="rId3"/>
                      <a:stretch>
                        <a:fillRect l="-1163" t="-410000" r="-303488" b="-225000"/>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0004"/>
                  </a:ext>
                </a:extLst>
              </a:tr>
              <a:tr h="365760">
                <a:tc>
                  <a:txBody>
                    <a:bodyPr/>
                    <a:lstStyle/>
                    <a:p>
                      <a:endParaRPr lang="zh-CN"/>
                    </a:p>
                  </a:txBody>
                  <a:tcPr>
                    <a:blipFill>
                      <a:blip r:embed="rId3"/>
                      <a:stretch>
                        <a:fillRect l="-1163" t="-510000" r="-303488" b="-125000"/>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10005"/>
                  </a:ext>
                </a:extLst>
              </a:tr>
              <a:tr h="365760">
                <a:tc>
                  <a:txBody>
                    <a:bodyPr/>
                    <a:lstStyle/>
                    <a:p>
                      <a:endParaRPr lang="zh-CN"/>
                    </a:p>
                  </a:txBody>
                  <a:tcPr>
                    <a:blipFill>
                      <a:blip r:embed="rId3"/>
                      <a:stretch>
                        <a:fillRect l="-1163" t="-610000" r="-303488" b="-25000"/>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0006"/>
                  </a:ext>
                </a:extLst>
              </a:tr>
            </a:tbl>
          </a:graphicData>
        </a:graphic>
      </p:graphicFrame>
      <p:graphicFrame>
        <p:nvGraphicFramePr>
          <p:cNvPr id="18" name="表格 17"/>
          <p:cNvGraphicFramePr>
            <a:graphicFrameLocks noGrp="1"/>
          </p:cNvGraphicFramePr>
          <p:nvPr/>
        </p:nvGraphicFramePr>
        <p:xfrm>
          <a:off x="6021444" y="2127604"/>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0000"/>
                    </a:ext>
                  </a:extLst>
                </a:gridCol>
                <a:gridCol w="493696">
                  <a:extLst>
                    <a:ext uri="{9D8B030D-6E8A-4147-A177-3AD203B41FA5}">
                      <a16:colId xmlns:a16="http://schemas.microsoft.com/office/drawing/2014/main" val="20001"/>
                    </a:ext>
                  </a:extLst>
                </a:gridCol>
                <a:gridCol w="493696">
                  <a:extLst>
                    <a:ext uri="{9D8B030D-6E8A-4147-A177-3AD203B41FA5}">
                      <a16:colId xmlns:a16="http://schemas.microsoft.com/office/drawing/2014/main" val="20002"/>
                    </a:ext>
                  </a:extLst>
                </a:gridCol>
                <a:gridCol w="493696">
                  <a:extLst>
                    <a:ext uri="{9D8B030D-6E8A-4147-A177-3AD203B41FA5}">
                      <a16:colId xmlns:a16="http://schemas.microsoft.com/office/drawing/2014/main" val="20003"/>
                    </a:ext>
                  </a:extLst>
                </a:gridCol>
                <a:gridCol w="493696">
                  <a:extLst>
                    <a:ext uri="{9D8B030D-6E8A-4147-A177-3AD203B41FA5}">
                      <a16:colId xmlns:a16="http://schemas.microsoft.com/office/drawing/2014/main" val="20004"/>
                    </a:ext>
                  </a:extLst>
                </a:gridCol>
                <a:gridCol w="493696">
                  <a:extLst>
                    <a:ext uri="{9D8B030D-6E8A-4147-A177-3AD203B41FA5}">
                      <a16:colId xmlns:a16="http://schemas.microsoft.com/office/drawing/2014/main" val="20005"/>
                    </a:ext>
                  </a:extLst>
                </a:gridCol>
                <a:gridCol w="493696">
                  <a:extLst>
                    <a:ext uri="{9D8B030D-6E8A-4147-A177-3AD203B41FA5}">
                      <a16:colId xmlns:a16="http://schemas.microsoft.com/office/drawing/2014/main" val="20006"/>
                    </a:ext>
                  </a:extLst>
                </a:gridCol>
              </a:tblGrid>
              <a:tr h="365760">
                <a:tc>
                  <a:txBody>
                    <a:bodyPr/>
                    <a:lstStyle/>
                    <a:p>
                      <a:endParaRPr lang="zh-CN"/>
                    </a:p>
                  </a:txBody>
                  <a:tcPr>
                    <a:blipFill>
                      <a:blip r:embed="rId4"/>
                      <a:stretch>
                        <a:fillRect l="-1235" t="-3333" r="-606173" b="-615000"/>
                      </a:stretch>
                    </a:blipFill>
                  </a:tcPr>
                </a:tc>
                <a:tc>
                  <a:txBody>
                    <a:bodyPr/>
                    <a:lstStyle/>
                    <a:p>
                      <a:endParaRPr lang="zh-CN"/>
                    </a:p>
                  </a:txBody>
                  <a:tcPr>
                    <a:blipFill>
                      <a:blip r:embed="rId4"/>
                      <a:stretch>
                        <a:fillRect l="-101235" t="-3333" r="-506173" b="-615000"/>
                      </a:stretch>
                    </a:blipFill>
                  </a:tcPr>
                </a:tc>
                <a:tc>
                  <a:txBody>
                    <a:bodyPr/>
                    <a:lstStyle/>
                    <a:p>
                      <a:endParaRPr lang="zh-CN"/>
                    </a:p>
                  </a:txBody>
                  <a:tcPr>
                    <a:blipFill>
                      <a:blip r:embed="rId4"/>
                      <a:stretch>
                        <a:fillRect l="-201235" t="-3333" r="-406173" b="-615000"/>
                      </a:stretch>
                    </a:blipFill>
                  </a:tcPr>
                </a:tc>
                <a:tc>
                  <a:txBody>
                    <a:bodyPr/>
                    <a:lstStyle/>
                    <a:p>
                      <a:endParaRPr lang="zh-CN"/>
                    </a:p>
                  </a:txBody>
                  <a:tcPr>
                    <a:blipFill>
                      <a:blip r:embed="rId4"/>
                      <a:stretch>
                        <a:fillRect l="-297561" t="-3333" r="-301220" b="-615000"/>
                      </a:stretch>
                    </a:blipFill>
                  </a:tcPr>
                </a:tc>
                <a:tc>
                  <a:txBody>
                    <a:bodyPr/>
                    <a:lstStyle/>
                    <a:p>
                      <a:endParaRPr lang="zh-CN"/>
                    </a:p>
                  </a:txBody>
                  <a:tcPr>
                    <a:blipFill>
                      <a:blip r:embed="rId4"/>
                      <a:stretch>
                        <a:fillRect l="-402469" t="-3333" r="-204938" b="-615000"/>
                      </a:stretch>
                    </a:blipFill>
                  </a:tcPr>
                </a:tc>
                <a:tc>
                  <a:txBody>
                    <a:bodyPr/>
                    <a:lstStyle/>
                    <a:p>
                      <a:endParaRPr lang="zh-CN"/>
                    </a:p>
                  </a:txBody>
                  <a:tcPr>
                    <a:blipFill>
                      <a:blip r:embed="rId4"/>
                      <a:stretch>
                        <a:fillRect l="-502469" t="-3333" r="-104938" b="-615000"/>
                      </a:stretch>
                    </a:blipFill>
                  </a:tcPr>
                </a:tc>
                <a:tc>
                  <a:txBody>
                    <a:bodyPr/>
                    <a:lstStyle/>
                    <a:p>
                      <a:endParaRPr lang="zh-CN"/>
                    </a:p>
                  </a:txBody>
                  <a:tcPr>
                    <a:blipFill>
                      <a:blip r:embed="rId4"/>
                      <a:stretch>
                        <a:fillRect l="-602469" t="-3333" r="-4938" b="-615000"/>
                      </a:stretch>
                    </a:blipFill>
                  </a:tcPr>
                </a:tc>
                <a:extLst>
                  <a:ext uri="{0D108BD9-81ED-4DB2-BD59-A6C34878D82A}">
                    <a16:rowId xmlns:a16="http://schemas.microsoft.com/office/drawing/2014/main" val="10000"/>
                  </a:ext>
                </a:extLst>
              </a:tr>
              <a:tr h="365760">
                <a:tc>
                  <a:txBody>
                    <a:bodyPr/>
                    <a:lstStyle/>
                    <a:p>
                      <a:endParaRPr lang="zh-CN"/>
                    </a:p>
                  </a:txBody>
                  <a:tcPr>
                    <a:blipFill>
                      <a:blip r:embed="rId4"/>
                      <a:stretch>
                        <a:fillRect l="-1235" t="-103333" r="-606173" b="-515000"/>
                      </a:stretch>
                    </a:blipFill>
                  </a:tcPr>
                </a:tc>
                <a:tc>
                  <a:txBody>
                    <a:bodyPr/>
                    <a:lstStyle/>
                    <a:p>
                      <a:endParaRPr lang="zh-CN"/>
                    </a:p>
                  </a:txBody>
                  <a:tcPr>
                    <a:blipFill>
                      <a:blip r:embed="rId4"/>
                      <a:stretch>
                        <a:fillRect l="-101235" t="-103333" r="-506173" b="-515000"/>
                      </a:stretch>
                    </a:blipFill>
                  </a:tcPr>
                </a:tc>
                <a:tc>
                  <a:txBody>
                    <a:bodyPr/>
                    <a:lstStyle/>
                    <a:p>
                      <a:endParaRPr lang="zh-CN"/>
                    </a:p>
                  </a:txBody>
                  <a:tcPr>
                    <a:blipFill>
                      <a:blip r:embed="rId4"/>
                      <a:stretch>
                        <a:fillRect l="-201235" t="-103333" r="-406173" b="-515000"/>
                      </a:stretch>
                    </a:blipFill>
                  </a:tcPr>
                </a:tc>
                <a:tc>
                  <a:txBody>
                    <a:bodyPr/>
                    <a:lstStyle/>
                    <a:p>
                      <a:endParaRPr lang="zh-CN"/>
                    </a:p>
                  </a:txBody>
                  <a:tcPr>
                    <a:blipFill>
                      <a:blip r:embed="rId4"/>
                      <a:stretch>
                        <a:fillRect l="-297561" t="-103333" r="-301220" b="-515000"/>
                      </a:stretch>
                    </a:blipFill>
                  </a:tcPr>
                </a:tc>
                <a:tc>
                  <a:txBody>
                    <a:bodyPr/>
                    <a:lstStyle/>
                    <a:p>
                      <a:endParaRPr lang="zh-CN"/>
                    </a:p>
                  </a:txBody>
                  <a:tcPr>
                    <a:blipFill>
                      <a:blip r:embed="rId4"/>
                      <a:stretch>
                        <a:fillRect l="-402469" t="-103333" r="-204938" b="-515000"/>
                      </a:stretch>
                    </a:blipFill>
                  </a:tcPr>
                </a:tc>
                <a:tc>
                  <a:txBody>
                    <a:bodyPr/>
                    <a:lstStyle/>
                    <a:p>
                      <a:endParaRPr lang="zh-CN"/>
                    </a:p>
                  </a:txBody>
                  <a:tcPr>
                    <a:blipFill>
                      <a:blip r:embed="rId4"/>
                      <a:stretch>
                        <a:fillRect l="-502469" t="-103333" r="-104938" b="-515000"/>
                      </a:stretch>
                    </a:blipFill>
                  </a:tcPr>
                </a:tc>
                <a:tc>
                  <a:txBody>
                    <a:bodyPr/>
                    <a:lstStyle/>
                    <a:p>
                      <a:endParaRPr lang="zh-CN"/>
                    </a:p>
                  </a:txBody>
                  <a:tcPr>
                    <a:blipFill>
                      <a:blip r:embed="rId4"/>
                      <a:stretch>
                        <a:fillRect l="-602469" t="-103333" r="-4938" b="-515000"/>
                      </a:stretch>
                    </a:blipFill>
                  </a:tcPr>
                </a:tc>
                <a:extLst>
                  <a:ext uri="{0D108BD9-81ED-4DB2-BD59-A6C34878D82A}">
                    <a16:rowId xmlns:a16="http://schemas.microsoft.com/office/drawing/2014/main" val="10001"/>
                  </a:ext>
                </a:extLst>
              </a:tr>
              <a:tr h="365760">
                <a:tc>
                  <a:txBody>
                    <a:bodyPr/>
                    <a:lstStyle/>
                    <a:p>
                      <a:endParaRPr lang="zh-CN"/>
                    </a:p>
                  </a:txBody>
                  <a:tcPr>
                    <a:blipFill>
                      <a:blip r:embed="rId4"/>
                      <a:stretch>
                        <a:fillRect l="-1235" t="-203333" r="-606173" b="-415000"/>
                      </a:stretch>
                    </a:blipFill>
                  </a:tcPr>
                </a:tc>
                <a:tc>
                  <a:txBody>
                    <a:bodyPr/>
                    <a:lstStyle/>
                    <a:p>
                      <a:endParaRPr lang="zh-CN"/>
                    </a:p>
                  </a:txBody>
                  <a:tcPr>
                    <a:blipFill>
                      <a:blip r:embed="rId4"/>
                      <a:stretch>
                        <a:fillRect l="-101235" t="-203333" r="-506173" b="-415000"/>
                      </a:stretch>
                    </a:blipFill>
                  </a:tcPr>
                </a:tc>
                <a:tc>
                  <a:txBody>
                    <a:bodyPr/>
                    <a:lstStyle/>
                    <a:p>
                      <a:endParaRPr lang="zh-CN"/>
                    </a:p>
                  </a:txBody>
                  <a:tcPr>
                    <a:blipFill>
                      <a:blip r:embed="rId4"/>
                      <a:stretch>
                        <a:fillRect l="-201235" t="-203333" r="-406173" b="-415000"/>
                      </a:stretch>
                    </a:blipFill>
                  </a:tcPr>
                </a:tc>
                <a:tc>
                  <a:txBody>
                    <a:bodyPr/>
                    <a:lstStyle/>
                    <a:p>
                      <a:endParaRPr lang="zh-CN"/>
                    </a:p>
                  </a:txBody>
                  <a:tcPr>
                    <a:blipFill>
                      <a:blip r:embed="rId4"/>
                      <a:stretch>
                        <a:fillRect l="-297561" t="-203333" r="-301220" b="-415000"/>
                      </a:stretch>
                    </a:blipFill>
                  </a:tcPr>
                </a:tc>
                <a:tc>
                  <a:txBody>
                    <a:bodyPr/>
                    <a:lstStyle/>
                    <a:p>
                      <a:endParaRPr lang="zh-CN"/>
                    </a:p>
                  </a:txBody>
                  <a:tcPr>
                    <a:blipFill>
                      <a:blip r:embed="rId4"/>
                      <a:stretch>
                        <a:fillRect l="-402469" t="-203333" r="-204938" b="-415000"/>
                      </a:stretch>
                    </a:blipFill>
                  </a:tcPr>
                </a:tc>
                <a:tc>
                  <a:txBody>
                    <a:bodyPr/>
                    <a:lstStyle/>
                    <a:p>
                      <a:endParaRPr lang="zh-CN"/>
                    </a:p>
                  </a:txBody>
                  <a:tcPr>
                    <a:blipFill>
                      <a:blip r:embed="rId4"/>
                      <a:stretch>
                        <a:fillRect l="-502469" t="-203333" r="-104938" b="-415000"/>
                      </a:stretch>
                    </a:blipFill>
                  </a:tcPr>
                </a:tc>
                <a:tc>
                  <a:txBody>
                    <a:bodyPr/>
                    <a:lstStyle/>
                    <a:p>
                      <a:endParaRPr lang="zh-CN"/>
                    </a:p>
                  </a:txBody>
                  <a:tcPr>
                    <a:blipFill>
                      <a:blip r:embed="rId4"/>
                      <a:stretch>
                        <a:fillRect l="-602469" t="-203333" r="-4938" b="-415000"/>
                      </a:stretch>
                    </a:blipFill>
                  </a:tcPr>
                </a:tc>
                <a:extLst>
                  <a:ext uri="{0D108BD9-81ED-4DB2-BD59-A6C34878D82A}">
                    <a16:rowId xmlns:a16="http://schemas.microsoft.com/office/drawing/2014/main" val="10002"/>
                  </a:ext>
                </a:extLst>
              </a:tr>
              <a:tr h="365760">
                <a:tc>
                  <a:txBody>
                    <a:bodyPr/>
                    <a:lstStyle/>
                    <a:p>
                      <a:endParaRPr lang="zh-CN"/>
                    </a:p>
                  </a:txBody>
                  <a:tcPr>
                    <a:blipFill>
                      <a:blip r:embed="rId4"/>
                      <a:stretch>
                        <a:fillRect l="-1235" t="-298361" r="-606173" b="-308197"/>
                      </a:stretch>
                    </a:blipFill>
                  </a:tcPr>
                </a:tc>
                <a:tc>
                  <a:txBody>
                    <a:bodyPr/>
                    <a:lstStyle/>
                    <a:p>
                      <a:endParaRPr lang="zh-CN"/>
                    </a:p>
                  </a:txBody>
                  <a:tcPr>
                    <a:blipFill>
                      <a:blip r:embed="rId4"/>
                      <a:stretch>
                        <a:fillRect l="-101235" t="-298361" r="-506173" b="-308197"/>
                      </a:stretch>
                    </a:blipFill>
                  </a:tcPr>
                </a:tc>
                <a:tc>
                  <a:txBody>
                    <a:bodyPr/>
                    <a:lstStyle/>
                    <a:p>
                      <a:endParaRPr lang="zh-CN"/>
                    </a:p>
                  </a:txBody>
                  <a:tcPr>
                    <a:blipFill>
                      <a:blip r:embed="rId4"/>
                      <a:stretch>
                        <a:fillRect l="-201235" t="-298361" r="-406173" b="-308197"/>
                      </a:stretch>
                    </a:blipFill>
                  </a:tcPr>
                </a:tc>
                <a:tc>
                  <a:txBody>
                    <a:bodyPr/>
                    <a:lstStyle/>
                    <a:p>
                      <a:endParaRPr lang="zh-CN"/>
                    </a:p>
                  </a:txBody>
                  <a:tcPr>
                    <a:blipFill>
                      <a:blip r:embed="rId4"/>
                      <a:stretch>
                        <a:fillRect l="-297561" t="-298361" r="-301220" b="-308197"/>
                      </a:stretch>
                    </a:blipFill>
                  </a:tcPr>
                </a:tc>
                <a:tc>
                  <a:txBody>
                    <a:bodyPr/>
                    <a:lstStyle/>
                    <a:p>
                      <a:endParaRPr lang="zh-CN"/>
                    </a:p>
                  </a:txBody>
                  <a:tcPr>
                    <a:blipFill>
                      <a:blip r:embed="rId4"/>
                      <a:stretch>
                        <a:fillRect l="-402469" t="-298361" r="-204938" b="-308197"/>
                      </a:stretch>
                    </a:blipFill>
                  </a:tcPr>
                </a:tc>
                <a:tc>
                  <a:txBody>
                    <a:bodyPr/>
                    <a:lstStyle/>
                    <a:p>
                      <a:endParaRPr lang="zh-CN"/>
                    </a:p>
                  </a:txBody>
                  <a:tcPr>
                    <a:blipFill>
                      <a:blip r:embed="rId4"/>
                      <a:stretch>
                        <a:fillRect l="-502469" t="-298361" r="-104938" b="-308197"/>
                      </a:stretch>
                    </a:blipFill>
                  </a:tcPr>
                </a:tc>
                <a:tc>
                  <a:txBody>
                    <a:bodyPr/>
                    <a:lstStyle/>
                    <a:p>
                      <a:endParaRPr lang="zh-CN"/>
                    </a:p>
                  </a:txBody>
                  <a:tcPr>
                    <a:blipFill>
                      <a:blip r:embed="rId4"/>
                      <a:stretch>
                        <a:fillRect l="-602469" t="-298361" r="-4938" b="-308197"/>
                      </a:stretch>
                    </a:blipFill>
                  </a:tcPr>
                </a:tc>
                <a:extLst>
                  <a:ext uri="{0D108BD9-81ED-4DB2-BD59-A6C34878D82A}">
                    <a16:rowId xmlns:a16="http://schemas.microsoft.com/office/drawing/2014/main" val="10003"/>
                  </a:ext>
                </a:extLst>
              </a:tr>
              <a:tr h="365760">
                <a:tc>
                  <a:txBody>
                    <a:bodyPr/>
                    <a:lstStyle/>
                    <a:p>
                      <a:endParaRPr lang="zh-CN"/>
                    </a:p>
                  </a:txBody>
                  <a:tcPr>
                    <a:blipFill>
                      <a:blip r:embed="rId4"/>
                      <a:stretch>
                        <a:fillRect l="-1235" t="-405000" r="-606173" b="-213333"/>
                      </a:stretch>
                    </a:blipFill>
                  </a:tcPr>
                </a:tc>
                <a:tc>
                  <a:txBody>
                    <a:bodyPr/>
                    <a:lstStyle/>
                    <a:p>
                      <a:endParaRPr lang="zh-CN"/>
                    </a:p>
                  </a:txBody>
                  <a:tcPr>
                    <a:blipFill>
                      <a:blip r:embed="rId4"/>
                      <a:stretch>
                        <a:fillRect l="-101235" t="-405000" r="-506173" b="-213333"/>
                      </a:stretch>
                    </a:blipFill>
                  </a:tcPr>
                </a:tc>
                <a:tc>
                  <a:txBody>
                    <a:bodyPr/>
                    <a:lstStyle/>
                    <a:p>
                      <a:endParaRPr lang="zh-CN"/>
                    </a:p>
                  </a:txBody>
                  <a:tcPr>
                    <a:blipFill>
                      <a:blip r:embed="rId4"/>
                      <a:stretch>
                        <a:fillRect l="-201235" t="-405000" r="-406173" b="-213333"/>
                      </a:stretch>
                    </a:blipFill>
                  </a:tcPr>
                </a:tc>
                <a:tc>
                  <a:txBody>
                    <a:bodyPr/>
                    <a:lstStyle/>
                    <a:p>
                      <a:endParaRPr lang="zh-CN"/>
                    </a:p>
                  </a:txBody>
                  <a:tcPr>
                    <a:blipFill>
                      <a:blip r:embed="rId4"/>
                      <a:stretch>
                        <a:fillRect l="-297561" t="-405000" r="-301220" b="-213333"/>
                      </a:stretch>
                    </a:blipFill>
                  </a:tcPr>
                </a:tc>
                <a:tc>
                  <a:txBody>
                    <a:bodyPr/>
                    <a:lstStyle/>
                    <a:p>
                      <a:endParaRPr lang="zh-CN"/>
                    </a:p>
                  </a:txBody>
                  <a:tcPr>
                    <a:blipFill>
                      <a:blip r:embed="rId4"/>
                      <a:stretch>
                        <a:fillRect l="-402469" t="-405000" r="-204938" b="-213333"/>
                      </a:stretch>
                    </a:blipFill>
                  </a:tcPr>
                </a:tc>
                <a:tc>
                  <a:txBody>
                    <a:bodyPr/>
                    <a:lstStyle/>
                    <a:p>
                      <a:endParaRPr lang="zh-CN"/>
                    </a:p>
                  </a:txBody>
                  <a:tcPr>
                    <a:blipFill>
                      <a:blip r:embed="rId4"/>
                      <a:stretch>
                        <a:fillRect l="-502469" t="-405000" r="-104938" b="-213333"/>
                      </a:stretch>
                    </a:blipFill>
                  </a:tcPr>
                </a:tc>
                <a:tc>
                  <a:txBody>
                    <a:bodyPr/>
                    <a:lstStyle/>
                    <a:p>
                      <a:endParaRPr lang="zh-CN"/>
                    </a:p>
                  </a:txBody>
                  <a:tcPr>
                    <a:blipFill>
                      <a:blip r:embed="rId4"/>
                      <a:stretch>
                        <a:fillRect l="-602469" t="-405000" r="-4938" b="-213333"/>
                      </a:stretch>
                    </a:blipFill>
                  </a:tcPr>
                </a:tc>
                <a:extLst>
                  <a:ext uri="{0D108BD9-81ED-4DB2-BD59-A6C34878D82A}">
                    <a16:rowId xmlns:a16="http://schemas.microsoft.com/office/drawing/2014/main" val="10004"/>
                  </a:ext>
                </a:extLst>
              </a:tr>
              <a:tr h="365760">
                <a:tc>
                  <a:txBody>
                    <a:bodyPr/>
                    <a:lstStyle/>
                    <a:p>
                      <a:endParaRPr lang="zh-CN"/>
                    </a:p>
                  </a:txBody>
                  <a:tcPr>
                    <a:blipFill>
                      <a:blip r:embed="rId4"/>
                      <a:stretch>
                        <a:fillRect l="-1235" t="-505000" r="-606173" b="-113333"/>
                      </a:stretch>
                    </a:blipFill>
                  </a:tcPr>
                </a:tc>
                <a:tc>
                  <a:txBody>
                    <a:bodyPr/>
                    <a:lstStyle/>
                    <a:p>
                      <a:endParaRPr lang="zh-CN"/>
                    </a:p>
                  </a:txBody>
                  <a:tcPr>
                    <a:blipFill>
                      <a:blip r:embed="rId4"/>
                      <a:stretch>
                        <a:fillRect l="-101235" t="-505000" r="-506173" b="-113333"/>
                      </a:stretch>
                    </a:blipFill>
                  </a:tcPr>
                </a:tc>
                <a:tc>
                  <a:txBody>
                    <a:bodyPr/>
                    <a:lstStyle/>
                    <a:p>
                      <a:endParaRPr lang="zh-CN"/>
                    </a:p>
                  </a:txBody>
                  <a:tcPr>
                    <a:blipFill>
                      <a:blip r:embed="rId4"/>
                      <a:stretch>
                        <a:fillRect l="-201235" t="-505000" r="-406173" b="-113333"/>
                      </a:stretch>
                    </a:blipFill>
                  </a:tcPr>
                </a:tc>
                <a:tc>
                  <a:txBody>
                    <a:bodyPr/>
                    <a:lstStyle/>
                    <a:p>
                      <a:endParaRPr lang="zh-CN"/>
                    </a:p>
                  </a:txBody>
                  <a:tcPr>
                    <a:blipFill>
                      <a:blip r:embed="rId4"/>
                      <a:stretch>
                        <a:fillRect l="-297561" t="-505000" r="-301220" b="-113333"/>
                      </a:stretch>
                    </a:blipFill>
                  </a:tcPr>
                </a:tc>
                <a:tc>
                  <a:txBody>
                    <a:bodyPr/>
                    <a:lstStyle/>
                    <a:p>
                      <a:endParaRPr lang="zh-CN"/>
                    </a:p>
                  </a:txBody>
                  <a:tcPr>
                    <a:blipFill>
                      <a:blip r:embed="rId4"/>
                      <a:stretch>
                        <a:fillRect l="-402469" t="-505000" r="-204938" b="-113333"/>
                      </a:stretch>
                    </a:blipFill>
                  </a:tcPr>
                </a:tc>
                <a:tc>
                  <a:txBody>
                    <a:bodyPr/>
                    <a:lstStyle/>
                    <a:p>
                      <a:endParaRPr lang="zh-CN"/>
                    </a:p>
                  </a:txBody>
                  <a:tcPr>
                    <a:blipFill>
                      <a:blip r:embed="rId4"/>
                      <a:stretch>
                        <a:fillRect l="-502469" t="-505000" r="-104938" b="-113333"/>
                      </a:stretch>
                    </a:blipFill>
                  </a:tcPr>
                </a:tc>
                <a:tc>
                  <a:txBody>
                    <a:bodyPr/>
                    <a:lstStyle/>
                    <a:p>
                      <a:endParaRPr lang="zh-CN"/>
                    </a:p>
                  </a:txBody>
                  <a:tcPr>
                    <a:blipFill>
                      <a:blip r:embed="rId4"/>
                      <a:stretch>
                        <a:fillRect l="-602469" t="-505000" r="-4938" b="-113333"/>
                      </a:stretch>
                    </a:blipFill>
                  </a:tcPr>
                </a:tc>
                <a:extLst>
                  <a:ext uri="{0D108BD9-81ED-4DB2-BD59-A6C34878D82A}">
                    <a16:rowId xmlns:a16="http://schemas.microsoft.com/office/drawing/2014/main" val="10005"/>
                  </a:ext>
                </a:extLst>
              </a:tr>
              <a:tr h="365760">
                <a:tc>
                  <a:txBody>
                    <a:bodyPr/>
                    <a:lstStyle/>
                    <a:p>
                      <a:endParaRPr lang="zh-CN"/>
                    </a:p>
                  </a:txBody>
                  <a:tcPr>
                    <a:blipFill>
                      <a:blip r:embed="rId4"/>
                      <a:stretch>
                        <a:fillRect l="-1235" t="-605000" r="-606173" b="-13333"/>
                      </a:stretch>
                    </a:blipFill>
                  </a:tcPr>
                </a:tc>
                <a:tc>
                  <a:txBody>
                    <a:bodyPr/>
                    <a:lstStyle/>
                    <a:p>
                      <a:endParaRPr lang="zh-CN"/>
                    </a:p>
                  </a:txBody>
                  <a:tcPr>
                    <a:blipFill>
                      <a:blip r:embed="rId4"/>
                      <a:stretch>
                        <a:fillRect l="-101235" t="-605000" r="-506173" b="-13333"/>
                      </a:stretch>
                    </a:blipFill>
                  </a:tcPr>
                </a:tc>
                <a:tc>
                  <a:txBody>
                    <a:bodyPr/>
                    <a:lstStyle/>
                    <a:p>
                      <a:endParaRPr lang="zh-CN"/>
                    </a:p>
                  </a:txBody>
                  <a:tcPr>
                    <a:blipFill>
                      <a:blip r:embed="rId4"/>
                      <a:stretch>
                        <a:fillRect l="-201235" t="-605000" r="-406173" b="-13333"/>
                      </a:stretch>
                    </a:blipFill>
                  </a:tcPr>
                </a:tc>
                <a:tc>
                  <a:txBody>
                    <a:bodyPr/>
                    <a:lstStyle/>
                    <a:p>
                      <a:endParaRPr lang="zh-CN"/>
                    </a:p>
                  </a:txBody>
                  <a:tcPr>
                    <a:blipFill>
                      <a:blip r:embed="rId4"/>
                      <a:stretch>
                        <a:fillRect l="-297561" t="-605000" r="-301220" b="-13333"/>
                      </a:stretch>
                    </a:blipFill>
                  </a:tcPr>
                </a:tc>
                <a:tc>
                  <a:txBody>
                    <a:bodyPr/>
                    <a:lstStyle/>
                    <a:p>
                      <a:endParaRPr lang="zh-CN"/>
                    </a:p>
                  </a:txBody>
                  <a:tcPr>
                    <a:blipFill>
                      <a:blip r:embed="rId4"/>
                      <a:stretch>
                        <a:fillRect l="-402469" t="-605000" r="-204938" b="-13333"/>
                      </a:stretch>
                    </a:blipFill>
                  </a:tcPr>
                </a:tc>
                <a:tc>
                  <a:txBody>
                    <a:bodyPr/>
                    <a:lstStyle/>
                    <a:p>
                      <a:endParaRPr lang="zh-CN"/>
                    </a:p>
                  </a:txBody>
                  <a:tcPr>
                    <a:blipFill>
                      <a:blip r:embed="rId4"/>
                      <a:stretch>
                        <a:fillRect l="-502469" t="-605000" r="-104938" b="-13333"/>
                      </a:stretch>
                    </a:blipFill>
                  </a:tcPr>
                </a:tc>
                <a:tc>
                  <a:txBody>
                    <a:bodyPr/>
                    <a:lstStyle/>
                    <a:p>
                      <a:endParaRPr lang="zh-CN"/>
                    </a:p>
                  </a:txBody>
                  <a:tcPr>
                    <a:blipFill>
                      <a:blip r:embed="rId4"/>
                      <a:stretch>
                        <a:fillRect l="-602469" t="-605000" r="-4938" b="-13333"/>
                      </a:stretch>
                    </a:blipFill>
                  </a:tcPr>
                </a:tc>
                <a:extLst>
                  <a:ext uri="{0D108BD9-81ED-4DB2-BD59-A6C34878D82A}">
                    <a16:rowId xmlns:a16="http://schemas.microsoft.com/office/drawing/2014/main" val="10006"/>
                  </a:ext>
                </a:extLst>
              </a:tr>
            </a:tbl>
          </a:graphicData>
        </a:graphic>
      </p:graphicFrame>
      <p:sp>
        <p:nvSpPr>
          <p:cNvPr id="4" name="文本框 3"/>
          <p:cNvSpPr txBox="1"/>
          <p:nvPr/>
        </p:nvSpPr>
        <p:spPr>
          <a:xfrm>
            <a:off x="922072" y="2112871"/>
            <a:ext cx="91391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latin typeface="+mn-ea"/>
              </a:rPr>
              <a:t>六个函数列表</a:t>
            </a:r>
          </a:p>
        </p:txBody>
      </p:sp>
      <mc:AlternateContent xmlns:mc="http://schemas.openxmlformats.org/markup-compatibility/2006" xmlns:a14="http://schemas.microsoft.com/office/drawing/2010/main">
        <mc:Choice Requires="a14">
          <p:sp>
            <p:nvSpPr>
              <p:cNvPr id="6" name="文本框 5"/>
              <p:cNvSpPr txBox="1"/>
              <p:nvPr/>
            </p:nvSpPr>
            <p:spPr>
              <a:xfrm>
                <a:off x="922072" y="4953338"/>
                <a:ext cx="4439338" cy="833177"/>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dirty="0">
                    <a:solidFill>
                      <a:schemeClr val="accent2">
                        <a:lumMod val="50000"/>
                      </a:schemeClr>
                    </a:solidFill>
                  </a:rPr>
                  <a:t>每个函数相当于将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oMath>
                </a14:m>
                <a:r>
                  <a:rPr lang="zh-CN" altLang="en-US" sz="2000" b="1" dirty="0">
                    <a:solidFill>
                      <a:schemeClr val="accent2">
                        <a:lumMod val="50000"/>
                      </a:schemeClr>
                    </a:solidFill>
                  </a:rPr>
                  <a:t>进行一次重排，或说</a:t>
                </a:r>
                <a:r>
                  <a:rPr lang="zh-CN" altLang="en-US" sz="2000" b="1" dirty="0">
                    <a:solidFill>
                      <a:srgbClr val="0000FF"/>
                    </a:solidFill>
                  </a:rPr>
                  <a:t>置换</a:t>
                </a:r>
                <a:r>
                  <a:rPr lang="zh-CN" altLang="en-US" sz="2000" b="1" dirty="0">
                    <a:solidFill>
                      <a:schemeClr val="accent2">
                        <a:lumMod val="50000"/>
                      </a:schemeClr>
                    </a:solidFill>
                  </a:rPr>
                  <a:t>，因此</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e>
                    </m:d>
                  </m:oMath>
                </a14:m>
                <a:r>
                  <a:rPr lang="zh-CN" altLang="en-US" sz="2000" b="1" i="0" dirty="0">
                    <a:solidFill>
                      <a:schemeClr val="accent2">
                        <a:lumMod val="50000"/>
                      </a:schemeClr>
                    </a:solidFill>
                    <a:latin typeface="+mj-lt"/>
                  </a:rPr>
                  <a:t>是</a:t>
                </a:r>
                <a:r>
                  <a:rPr lang="zh-CN" altLang="en-US" sz="2000" b="1" dirty="0">
                    <a:solidFill>
                      <a:schemeClr val="accent2">
                        <a:lumMod val="50000"/>
                      </a:schemeClr>
                    </a:solidFill>
                  </a:rPr>
                  <a:t>一个</a:t>
                </a:r>
                <a:r>
                  <a:rPr lang="zh-CN" altLang="en-US" sz="2000" b="1" dirty="0">
                    <a:solidFill>
                      <a:srgbClr val="C00000"/>
                    </a:solidFill>
                  </a:rPr>
                  <a:t>置换群</a:t>
                </a:r>
              </a:p>
            </p:txBody>
          </p:sp>
        </mc:Choice>
        <mc:Fallback xmlns="">
          <p:sp>
            <p:nvSpPr>
              <p:cNvPr id="6" name="文本框 5"/>
              <p:cNvSpPr txBox="1">
                <a:spLocks noRot="1" noChangeAspect="1" noMove="1" noResize="1" noEditPoints="1" noAdjustHandles="1" noChangeArrowheads="1" noChangeShapeType="1" noTextEdit="1"/>
              </p:cNvSpPr>
              <p:nvPr/>
            </p:nvSpPr>
            <p:spPr>
              <a:xfrm>
                <a:off x="922072" y="4953338"/>
                <a:ext cx="4439338" cy="833177"/>
              </a:xfrm>
              <a:prstGeom prst="rect">
                <a:avLst/>
              </a:prstGeom>
              <a:blipFill rotWithShape="1">
                <a:blip r:embed="rId5"/>
                <a:stretch>
                  <a:fillRect l="-1374" r="-7143" b="-125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021444" y="4831318"/>
                <a:ext cx="3714970" cy="1077218"/>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是单位元</a:t>
                </a:r>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endParaRPr lang="zh-CN" altLang="en-US" b="1">
                  <a:solidFill>
                    <a:schemeClr val="accent2">
                      <a:lumMod val="50000"/>
                    </a:schemeClr>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6021444" y="4831318"/>
                <a:ext cx="3714970" cy="1077218"/>
              </a:xfrm>
              <a:prstGeom prst="rect">
                <a:avLst/>
              </a:prstGeom>
              <a:blipFill rotWithShape="1">
                <a:blip r:embed="rId6"/>
                <a:stretch>
                  <a:fillRect l="-493" t="-3409" b="-852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22072" y="2927721"/>
                <a:ext cx="999009"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是恒等函数</a:t>
                </a:r>
              </a:p>
            </p:txBody>
          </p:sp>
        </mc:Choice>
        <mc:Fallback xmlns="">
          <p:sp>
            <p:nvSpPr>
              <p:cNvPr id="20" name="文本框 19"/>
              <p:cNvSpPr txBox="1">
                <a:spLocks noRot="1" noChangeAspect="1" noMove="1" noResize="1" noEditPoints="1" noAdjustHandles="1" noChangeArrowheads="1" noChangeShapeType="1" noTextEdit="1"/>
              </p:cNvSpPr>
              <p:nvPr/>
            </p:nvSpPr>
            <p:spPr>
              <a:xfrm>
                <a:off x="922072" y="2927721"/>
                <a:ext cx="999009" cy="646331"/>
              </a:xfrm>
              <a:prstGeom prst="rect">
                <a:avLst/>
              </a:prstGeom>
              <a:blipFill rotWithShape="1">
                <a:blip r:embed="rId7"/>
                <a:stretch>
                  <a:fillRect l="-4878" t="-4717" b="-14151"/>
                </a:stretch>
              </a:blipFill>
            </p:spPr>
            <p:txBody>
              <a:bodyPr/>
              <a:lstStyle/>
              <a:p>
                <a:r>
                  <a:rPr lang="zh-CN" altLang="en-US">
                    <a:noFill/>
                  </a:rPr>
                  <a:t> </a:t>
                </a:r>
                <a:endParaRPr lang="zh-CN" altLang="en-US">
                  <a:noFill/>
                </a:endParaRPr>
              </a:p>
            </p:txBody>
          </p:sp>
        </mc:Fallback>
      </mc:AlternateContent>
      <p:sp>
        <p:nvSpPr>
          <p:cNvPr id="15" name="文本框 14"/>
          <p:cNvSpPr txBox="1"/>
          <p:nvPr/>
        </p:nvSpPr>
        <p:spPr>
          <a:xfrm>
            <a:off x="885616" y="5918236"/>
            <a:ext cx="11177910" cy="369332"/>
          </a:xfrm>
          <a:prstGeom prst="rect">
            <a:avLst/>
          </a:prstGeom>
          <a:solidFill>
            <a:schemeClr val="accent2">
              <a:lumMod val="20000"/>
              <a:lumOff val="80000"/>
              <a:alpha val="50000"/>
            </a:schemeClr>
          </a:solidFill>
        </p:spPr>
        <p:txBody>
          <a:bodyPr wrap="square" rtlCol="0">
            <a:spAutoFit/>
          </a:bodyPr>
          <a:lstStyle/>
          <a:p>
            <a:pPr>
              <a:spcBef>
                <a:spcPts val="450"/>
              </a:spcBef>
              <a:spcAft>
                <a:spcPts val="450"/>
              </a:spcAft>
            </a:pPr>
            <a:r>
              <a:rPr lang="en-US" altLang="zh-CN" b="1" dirty="0">
                <a:highlight>
                  <a:srgbClr val="00FFFF"/>
                </a:highlight>
                <a:latin typeface="楷体" panose="02010609060101010101" pitchFamily="49" charset="-122"/>
                <a:ea typeface="楷体" panose="02010609060101010101" pitchFamily="49" charset="-122"/>
              </a:rPr>
              <a:t>Remark</a:t>
            </a:r>
            <a:r>
              <a:rPr lang="zh-CN" altLang="en-US" b="1" dirty="0">
                <a:highlight>
                  <a:srgbClr val="00FFFF"/>
                </a:highlight>
                <a:latin typeface="楷体" panose="02010609060101010101" pitchFamily="49" charset="-122"/>
                <a:ea typeface="楷体" panose="02010609060101010101" pitchFamily="49" charset="-122"/>
              </a:rPr>
              <a:t>：</a:t>
            </a:r>
            <a:r>
              <a:rPr lang="en-US" altLang="zh-CN" b="1" dirty="0">
                <a:highlight>
                  <a:srgbClr val="00FFFF"/>
                </a:highlight>
                <a:latin typeface="楷体" panose="02010609060101010101" pitchFamily="49" charset="-122"/>
                <a:ea typeface="楷体" panose="02010609060101010101" pitchFamily="49" charset="-122"/>
                <a:sym typeface="Wingdings" panose="05000000000000000000" pitchFamily="2" charset="2"/>
              </a:rPr>
              <a:t>(1)</a:t>
            </a:r>
            <a:r>
              <a:rPr lang="zh-CN" altLang="en-US" b="1" dirty="0">
                <a:solidFill>
                  <a:srgbClr val="7030A0"/>
                </a:solidFill>
                <a:highlight>
                  <a:srgbClr val="00FFFF"/>
                </a:highlight>
                <a:latin typeface="楷体" panose="02010609060101010101" pitchFamily="49" charset="-122"/>
                <a:ea typeface="楷体" panose="02010609060101010101" pitchFamily="49" charset="-122"/>
              </a:rPr>
              <a:t> </a:t>
            </a:r>
            <a:r>
              <a:rPr lang="en-US" altLang="zh-CN" b="1" dirty="0">
                <a:solidFill>
                  <a:srgbClr val="7030A0"/>
                </a:solidFill>
                <a:highlight>
                  <a:srgbClr val="00FFFF"/>
                </a:highlight>
                <a:latin typeface="楷体" panose="02010609060101010101" pitchFamily="49" charset="-122"/>
                <a:ea typeface="楷体" panose="02010609060101010101" pitchFamily="49" charset="-122"/>
              </a:rPr>
              <a:t>n</a:t>
            </a:r>
            <a:r>
              <a:rPr lang="zh-CN" altLang="en-US" b="1" dirty="0">
                <a:solidFill>
                  <a:srgbClr val="7030A0"/>
                </a:solidFill>
                <a:highlight>
                  <a:srgbClr val="00FFFF"/>
                </a:highlight>
                <a:latin typeface="楷体" panose="02010609060101010101" pitchFamily="49" charset="-122"/>
                <a:ea typeface="楷体" panose="02010609060101010101" pitchFamily="49" charset="-122"/>
              </a:rPr>
              <a:t>次对称群</a:t>
            </a:r>
            <a:r>
              <a:rPr lang="en-US" altLang="zh-CN" b="1" dirty="0">
                <a:solidFill>
                  <a:srgbClr val="7030A0"/>
                </a:solidFill>
                <a:highlight>
                  <a:srgbClr val="00FFFF"/>
                </a:highlight>
                <a:latin typeface="楷体" panose="02010609060101010101" pitchFamily="49" charset="-122"/>
                <a:ea typeface="楷体" panose="02010609060101010101" pitchFamily="49" charset="-122"/>
              </a:rPr>
              <a:t>Sn</a:t>
            </a:r>
            <a:r>
              <a:rPr lang="zh-CN" altLang="en-US" b="1" dirty="0">
                <a:solidFill>
                  <a:srgbClr val="7030A0"/>
                </a:solidFill>
                <a:highlight>
                  <a:srgbClr val="00FFFF"/>
                </a:highlight>
                <a:latin typeface="楷体" panose="02010609060101010101" pitchFamily="49" charset="-122"/>
                <a:ea typeface="楷体" panose="02010609060101010101" pitchFamily="49" charset="-122"/>
              </a:rPr>
              <a:t>的子群称为置换群</a:t>
            </a:r>
            <a:r>
              <a:rPr lang="en-US" altLang="zh-CN" b="1" dirty="0">
                <a:solidFill>
                  <a:srgbClr val="7030A0"/>
                </a:solidFill>
                <a:highlight>
                  <a:srgbClr val="00FFFF"/>
                </a:highlight>
                <a:latin typeface="楷体" panose="02010609060101010101" pitchFamily="49" charset="-122"/>
                <a:ea typeface="楷体" panose="02010609060101010101" pitchFamily="49" charset="-122"/>
              </a:rPr>
              <a:t>(</a:t>
            </a:r>
            <a:r>
              <a:rPr lang="zh-CN" altLang="en-US" b="1" dirty="0">
                <a:solidFill>
                  <a:srgbClr val="7030A0"/>
                </a:solidFill>
                <a:highlight>
                  <a:srgbClr val="00FFFF"/>
                </a:highlight>
                <a:latin typeface="楷体" panose="02010609060101010101" pitchFamily="49" charset="-122"/>
                <a:ea typeface="楷体" panose="02010609060101010101" pitchFamily="49" charset="-122"/>
              </a:rPr>
              <a:t>教材第</a:t>
            </a:r>
            <a:r>
              <a:rPr lang="en-US" altLang="zh-CN" b="1" dirty="0">
                <a:solidFill>
                  <a:srgbClr val="7030A0"/>
                </a:solidFill>
                <a:highlight>
                  <a:srgbClr val="00FFFF"/>
                </a:highlight>
                <a:latin typeface="楷体" panose="02010609060101010101" pitchFamily="49" charset="-122"/>
                <a:ea typeface="楷体" panose="02010609060101010101" pitchFamily="49" charset="-122"/>
              </a:rPr>
              <a:t>44</a:t>
            </a:r>
            <a:r>
              <a:rPr lang="zh-CN" altLang="en-US" b="1" dirty="0">
                <a:solidFill>
                  <a:srgbClr val="7030A0"/>
                </a:solidFill>
                <a:highlight>
                  <a:srgbClr val="00FFFF"/>
                </a:highlight>
                <a:latin typeface="楷体" panose="02010609060101010101" pitchFamily="49" charset="-122"/>
                <a:ea typeface="楷体" panose="02010609060101010101" pitchFamily="49" charset="-122"/>
              </a:rPr>
              <a:t>页</a:t>
            </a:r>
            <a:r>
              <a:rPr lang="en-US" altLang="zh-CN" b="1" dirty="0">
                <a:solidFill>
                  <a:srgbClr val="7030A0"/>
                </a:solidFill>
                <a:highlight>
                  <a:srgbClr val="00FFFF"/>
                </a:highlight>
                <a:latin typeface="楷体" panose="02010609060101010101" pitchFamily="49" charset="-122"/>
                <a:ea typeface="楷体" panose="02010609060101010101" pitchFamily="49" charset="-122"/>
              </a:rPr>
              <a:t>)</a:t>
            </a:r>
            <a:endParaRPr lang="zh-CN" altLang="en-US" b="1" dirty="0">
              <a:solidFill>
                <a:srgbClr val="7030A0"/>
              </a:solidFill>
              <a:highlight>
                <a:srgbClr val="00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5087</Words>
  <Application>Microsoft Office PowerPoint</Application>
  <PresentationFormat>宽屏</PresentationFormat>
  <Paragraphs>572</Paragraphs>
  <Slides>40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等线</vt:lpstr>
      <vt:lpstr>等线 Light</vt:lpstr>
      <vt:lpstr>仿宋</vt:lpstr>
      <vt:lpstr>黑体</vt:lpstr>
      <vt:lpstr>华文新魏</vt:lpstr>
      <vt:lpstr>楷体</vt:lpstr>
      <vt:lpstr>楷体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dxc</cp:lastModifiedBy>
  <cp:revision>232</cp:revision>
  <dcterms:created xsi:type="dcterms:W3CDTF">2022-01-01T06:39:00Z</dcterms:created>
  <dcterms:modified xsi:type="dcterms:W3CDTF">2024-03-29T03:51:42Z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