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2" r:id="rId3"/>
    <p:sldId id="259" r:id="rId4"/>
    <p:sldId id="257" r:id="rId5"/>
    <p:sldId id="281" r:id="rId6"/>
    <p:sldId id="314" r:id="rId7"/>
    <p:sldId id="316" r:id="rId8"/>
    <p:sldId id="325" r:id="rId9"/>
    <p:sldId id="318" r:id="rId10"/>
    <p:sldId id="315" r:id="rId11"/>
    <p:sldId id="320" r:id="rId12"/>
    <p:sldId id="322" r:id="rId13"/>
    <p:sldId id="323" r:id="rId14"/>
    <p:sldId id="321" r:id="rId15"/>
    <p:sldId id="319" r:id="rId16"/>
    <p:sldId id="297" r:id="rId17"/>
    <p:sldId id="324" r:id="rId18"/>
    <p:sldId id="317" r:id="rId19"/>
    <p:sldId id="313" r:id="rId20"/>
    <p:sldId id="330" r:id="rId21"/>
    <p:sldId id="326" r:id="rId22"/>
    <p:sldId id="328" r:id="rId23"/>
    <p:sldId id="329" r:id="rId24"/>
    <p:sldId id="327" r:id="rId25"/>
    <p:sldId id="331" r:id="rId26"/>
    <p:sldId id="332" r:id="rId27"/>
    <p:sldId id="333" r:id="rId28"/>
    <p:sldId id="334" r:id="rId29"/>
    <p:sldId id="335" r:id="rId30"/>
    <p:sldId id="336" r:id="rId31"/>
    <p:sldId id="282" r:id="rId32"/>
    <p:sldId id="272" r:id="rId33"/>
    <p:sldId id="280" r:id="rId34"/>
    <p:sldId id="262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2024/04/19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0" name="矩形 9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第四讲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子群的陪集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7030A0"/>
                </a:solidFill>
              </a:rPr>
              <a:t>issz</a:t>
            </a:r>
            <a:r>
              <a:rPr lang="en-US" altLang="zh-CN" sz="1800" dirty="0">
                <a:solidFill>
                  <a:srgbClr val="FF0000"/>
                </a:solidFill>
              </a:rPr>
              <a:t>xc@mail.sysu.edu.cn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子群陪集的定义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04351" y="894416"/>
                <a:ext cx="7046952" cy="11469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6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，分别称为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中的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左陪集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(left coset)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右陪集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(right coset)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1" y="894416"/>
                <a:ext cx="7046952" cy="1146981"/>
              </a:xfrm>
              <a:prstGeom prst="rect">
                <a:avLst/>
              </a:prstGeom>
              <a:blipFill rotWithShape="1">
                <a:blip r:embed="rId2"/>
                <a:stretch>
                  <a:fillRect l="-519" t="-2128" r="-779"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04351" y="2284041"/>
                <a:ext cx="3339657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𝑼</m:t>
                        </m:r>
                        <m:r>
                          <a:rPr lang="en-US" altLang="zh-CN" sz="16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𝟓</m:t>
                        </m:r>
                        <m:r>
                          <a:rPr lang="en-US" altLang="zh-CN" sz="16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),</m:t>
                        </m:r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6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，子群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1" y="2284041"/>
                <a:ext cx="3339657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912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04351" y="2766571"/>
          <a:ext cx="1948180" cy="1676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8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4"/>
                      <a:stretch>
                        <a:fillRect l="-1563" t="-3636" r="-407813" b="-42545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2</a:t>
                      </a:r>
                      <a:endParaRPr lang="zh-CN" altLang="en-US" sz="16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3</a:t>
                      </a:r>
                      <a:endParaRPr lang="zh-CN" altLang="en-US" sz="16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4</a:t>
                      </a:r>
                      <a:endParaRPr lang="zh-CN" altLang="en-US" sz="160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539155" y="2811252"/>
                <a:ext cx="4700494" cy="6155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55" y="2811252"/>
                <a:ext cx="4700494" cy="61555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539155" y="3910530"/>
                <a:ext cx="3179806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有两个不同的陪集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55" y="3910530"/>
                <a:ext cx="3179806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子群陪集的定义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904351" y="2616374"/>
          <a:ext cx="2135413" cy="20802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5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5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00" t="-2222" r="-610000" b="-6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2000" t="-2222" r="-510000" b="-6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2000" t="-2222" r="-410000" b="-6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96078" t="-2222" r="-301961" b="-6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404000" t="-2222" r="-208000" b="-6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504000" t="-2222" r="-108000" b="-6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604000" t="-2222" r="-8000" b="-606667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00" t="-102222" r="-610000" b="-5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2000" t="-102222" r="-510000" b="-5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2000" t="-102222" r="-410000" b="-5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96078" t="-102222" r="-301961" b="-5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404000" t="-102222" r="-208000" b="-5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504000" t="-102222" r="-108000" b="-5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604000" t="-102222" r="-8000" b="-506667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00" t="-202222" r="-610000" b="-4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2000" t="-202222" r="-510000" b="-4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2000" t="-202222" r="-410000" b="-4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96078" t="-202222" r="-301961" b="-4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404000" t="-202222" r="-208000" b="-4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504000" t="-202222" r="-108000" b="-40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604000" t="-202222" r="-8000" b="-406667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00" t="-295652" r="-610000" b="-2978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2000" t="-295652" r="-510000" b="-2978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2000" t="-295652" r="-410000" b="-2978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96078" t="-295652" r="-301961" b="-2978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404000" t="-295652" r="-208000" b="-2978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504000" t="-295652" r="-108000" b="-2978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604000" t="-295652" r="-8000" b="-2978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00" t="-404444" r="-610000" b="-20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2000" t="-404444" r="-510000" b="-20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2000" t="-404444" r="-410000" b="-20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96078" t="-404444" r="-301961" b="-20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404000" t="-404444" r="-208000" b="-20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504000" t="-404444" r="-108000" b="-20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604000" t="-404444" r="-8000" b="-204444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00" t="-504444" r="-610000" b="-10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2000" t="-504444" r="-510000" b="-10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2000" t="-504444" r="-410000" b="-10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96078" t="-504444" r="-301961" b="-10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404000" t="-504444" r="-208000" b="-10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504000" t="-504444" r="-108000" b="-10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604000" t="-504444" r="-8000" b="-104444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00" t="-604444" r="-610000" b="-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2000" t="-604444" r="-510000" b="-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2000" t="-604444" r="-410000" b="-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96078" t="-604444" r="-301961" b="-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404000" t="-604444" r="-208000" b="-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504000" t="-604444" r="-108000" b="-444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604000" t="-604444" r="-8000" b="-4444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904351" y="2195631"/>
                <a:ext cx="3965823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对于下面的置换群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𝑮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,∘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，子群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1" y="2195631"/>
                <a:ext cx="3965823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68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168863" y="2770523"/>
                <a:ext cx="2517927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2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63" y="2770523"/>
                <a:ext cx="2517927" cy="1200329"/>
              </a:xfrm>
              <a:prstGeom prst="rect">
                <a:avLst/>
              </a:prstGeom>
              <a:blipFill rotWithShape="1">
                <a:blip r:embed="rId4"/>
                <a:stretch>
                  <a:fillRect b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815889" y="3139855"/>
                <a:ext cx="2517927" cy="8309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89" y="3139855"/>
                <a:ext cx="2517927" cy="830997"/>
              </a:xfrm>
              <a:prstGeom prst="rect">
                <a:avLst/>
              </a:prstGeom>
              <a:blipFill rotWithShape="1"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168863" y="4195145"/>
                <a:ext cx="4827163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有三个不同的陪集，且左右陪集不相等，例如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63" y="4195145"/>
                <a:ext cx="482716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04351" y="894416"/>
                <a:ext cx="7046952" cy="11469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6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，分别称为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中的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左陪集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(left coset)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右陪集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(right coset)</a:t>
                </a: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1" y="894416"/>
                <a:ext cx="7046952" cy="1146981"/>
              </a:xfrm>
              <a:prstGeom prst="rect">
                <a:avLst/>
              </a:prstGeom>
              <a:blipFill rotWithShape="1">
                <a:blip r:embed="rId7"/>
                <a:stretch>
                  <a:fillRect l="-519" t="-2128" r="-779"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07918" y="1029908"/>
                <a:ext cx="5268191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在整数加群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中，计算子群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的所有左陪集。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18" y="1029908"/>
                <a:ext cx="526819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25" t="-9836" r="-34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07918" y="1029908"/>
                <a:ext cx="5268191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在整数加群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中，计算子群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的所有左陪集。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18" y="1029908"/>
                <a:ext cx="526819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25" t="-9836" r="-34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07918" y="1688309"/>
                <a:ext cx="7136622" cy="26571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子群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±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±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，因此它的所有左陪集是（注意，加群的运算用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+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表示）：</a:t>
                </a: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⋯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⋯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⋯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⋯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⋯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⋯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18" y="1688309"/>
                <a:ext cx="7136622" cy="2657138"/>
              </a:xfrm>
              <a:prstGeom prst="rect">
                <a:avLst/>
              </a:prstGeom>
              <a:blipFill rotWithShape="1">
                <a:blip r:embed="rId3"/>
                <a:stretch>
                  <a:fillRect l="-683" t="-459" b="-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46" y="1266911"/>
            <a:ext cx="5822663" cy="13455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46" y="1266911"/>
            <a:ext cx="5822663" cy="13455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35946" y="3034014"/>
                <a:ext cx="6339497" cy="12618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不是子群，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是子群，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zh-CN" altLang="en-US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sub>
                        </m:s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sub>
                        </m:s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是子群，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sub>
                        </m:s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46" y="3034014"/>
                <a:ext cx="6339497" cy="1261884"/>
              </a:xfrm>
              <a:prstGeom prst="rect">
                <a:avLst/>
              </a:prstGeom>
              <a:blipFill rotWithShape="1">
                <a:blip r:embed="rId3"/>
                <a:stretch>
                  <a:fillRect l="-192" t="-966" b="-3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115596" y="1945616"/>
            <a:ext cx="301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</a:rPr>
              <a:t>✔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15596" y="2185251"/>
            <a:ext cx="301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</a:rPr>
              <a:t>✔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5670" y="893431"/>
                <a:ext cx="4460165" cy="11695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225"/>
                  </a:spcAft>
                </a:pP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的一个右陪集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sz="135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（或左陪集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35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）何时是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的子群？</a:t>
                </a:r>
              </a:p>
              <a:p>
                <a:pPr marL="214313" indent="-214313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 dirty="0">
                    <a:solidFill>
                      <a:schemeClr val="accent6">
                        <a:lumMod val="50000"/>
                      </a:schemeClr>
                    </a:solidFill>
                  </a:rPr>
                  <a:t>的一个陪集一般不是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 dirty="0">
                    <a:solidFill>
                      <a:schemeClr val="accent6">
                        <a:lumMod val="50000"/>
                      </a:schemeClr>
                    </a:solidFill>
                  </a:rPr>
                  <a:t>的子群</a:t>
                </a:r>
                <a:endParaRPr lang="en-US" altLang="zh-CN" sz="135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557213" lvl="1" indent="-214313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都不是子群</a:t>
                </a:r>
              </a:p>
              <a:p>
                <a:pPr marL="214313" indent="-214313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350" b="1" dirty="0">
                    <a:solidFill>
                      <a:schemeClr val="accent6">
                        <a:lumMod val="50000"/>
                      </a:schemeClr>
                    </a:solidFill>
                  </a:rPr>
                  <a:t>右陪集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sz="1350" b="1" dirty="0">
                    <a:solidFill>
                      <a:srgbClr val="0000FF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 dirty="0">
                    <a:solidFill>
                      <a:srgbClr val="0000FF"/>
                    </a:solidFill>
                  </a:rPr>
                  <a:t>的子群当且仅当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 dirty="0">
                    <a:solidFill>
                      <a:srgbClr val="0000FF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sz="135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70" y="893431"/>
                <a:ext cx="4460165" cy="1169551"/>
              </a:xfrm>
              <a:prstGeom prst="rect">
                <a:avLst/>
              </a:prstGeom>
              <a:blipFill rotWithShape="1">
                <a:blip r:embed="rId2"/>
                <a:stretch>
                  <a:fillRect l="-137" t="-1571" b="-4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95669" y="2146276"/>
                <a:ext cx="5491331" cy="17462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225"/>
                  </a:spcAft>
                </a:pPr>
                <a14:m>
                  <m:oMath xmlns:m="http://schemas.openxmlformats.org/officeDocument/2006/math">
                    <m:r>
                      <a:rPr lang="en-US" altLang="zh-CN" sz="1350" b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的两个不同元素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何时生成同一个右陪集（或左陪集）？</a:t>
                </a:r>
              </a:p>
              <a:p>
                <a:pPr marL="214313" indent="-214313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的两个不同元素可能生成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的同一个左陪集</a:t>
                </a:r>
                <a:endParaRPr lang="en-US" altLang="zh-CN" sz="135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557213" lvl="1" indent="-214313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例如上面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12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12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𝟓</m:t>
                        </m:r>
                      </m:sub>
                    </m:sSub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</m:oMath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的两个元素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5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135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35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sz="135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557213" lvl="1" indent="-214313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子群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导出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上的一个等价关系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2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12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2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𝑯𝒂</m:t>
                    </m:r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𝑯𝒃</m:t>
                    </m:r>
                  </m:oMath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子群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的所有右陪集构成的集合族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的一个</a:t>
                </a:r>
                <a:r>
                  <a:rPr lang="zh-CN" altLang="en-US" sz="1350" b="1">
                    <a:solidFill>
                      <a:srgbClr val="C00000"/>
                    </a:solidFill>
                  </a:rPr>
                  <a:t>划分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9" y="2146276"/>
                <a:ext cx="5491331" cy="1746247"/>
              </a:xfrm>
              <a:prstGeom prst="rect">
                <a:avLst/>
              </a:prstGeom>
              <a:blipFill rotWithShape="1">
                <a:blip r:embed="rId3"/>
                <a:stretch>
                  <a:fillRect l="-111" t="-697" b="-2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5669" y="4043553"/>
                <a:ext cx="4992995" cy="5719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</a:pP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的一个左陪集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𝒂𝑯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何时等于右陪集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𝑯𝒂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？</a:t>
                </a:r>
              </a:p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若对任意元素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350" b="1">
                    <a:solidFill>
                      <a:srgbClr val="C00000"/>
                    </a:solidFill>
                    <a:latin typeface="+mn-ea"/>
                  </a:rPr>
                  <a:t>正规子群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9" y="4043553"/>
                <a:ext cx="4992995" cy="571951"/>
              </a:xfrm>
              <a:prstGeom prst="rect">
                <a:avLst/>
              </a:prstGeom>
              <a:blipFill rotWithShape="1">
                <a:blip r:embed="rId4"/>
                <a:stretch>
                  <a:fillRect l="-122" t="-2128" b="-9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410665" y="2146276"/>
                <a:ext cx="2037666" cy="16795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的两个元素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𝒃𝑯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𝒃𝑯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5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135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35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sz="135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子群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的所有左陪集构成的集合族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的一个</a:t>
                </a:r>
                <a:r>
                  <a:rPr lang="zh-CN" altLang="en-US" sz="1350" b="1">
                    <a:solidFill>
                      <a:srgbClr val="C00000"/>
                    </a:solidFill>
                  </a:rPr>
                  <a:t>划分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665" y="2146276"/>
                <a:ext cx="2037666" cy="1679562"/>
              </a:xfrm>
              <a:prstGeom prst="rect">
                <a:avLst/>
              </a:prstGeom>
              <a:blipFill rotWithShape="1">
                <a:blip r:embed="rId5"/>
                <a:stretch>
                  <a:fillRect l="-299" t="-725"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187001" y="893431"/>
                <a:ext cx="2261330" cy="5078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左陪集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的子群当且仅当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sz="135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001" y="893431"/>
                <a:ext cx="2261330" cy="507831"/>
              </a:xfrm>
              <a:prstGeom prst="rect">
                <a:avLst/>
              </a:prstGeom>
              <a:blipFill rotWithShape="1">
                <a:blip r:embed="rId6"/>
                <a:stretch>
                  <a:fillRect l="-809" t="-3614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4" name="矩形 13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5" name="矩形 14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子群陪集练习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21" name="矩形 20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22" name="矩形 21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子群陪集的性质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50450" y="956203"/>
            <a:ext cx="6843091" cy="1018761"/>
            <a:chOff x="730526" y="834887"/>
            <a:chExt cx="6843091" cy="1018761"/>
          </a:xfrm>
        </p:grpSpPr>
        <p:sp>
          <p:nvSpPr>
            <p:cNvPr id="4" name="矩形: 圆角 3"/>
            <p:cNvSpPr/>
            <p:nvPr/>
          </p:nvSpPr>
          <p:spPr>
            <a:xfrm>
              <a:off x="730526" y="834887"/>
              <a:ext cx="6843091" cy="1018761"/>
            </a:xfrm>
            <a:prstGeom prst="roundRect">
              <a:avLst>
                <a:gd name="adj" fmla="val 83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250" y="862893"/>
              <a:ext cx="6758609" cy="950263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1150451" y="2502658"/>
            <a:ext cx="6843091" cy="1534596"/>
            <a:chOff x="1192693" y="1944101"/>
            <a:chExt cx="6843091" cy="1534596"/>
          </a:xfrm>
        </p:grpSpPr>
        <p:sp>
          <p:nvSpPr>
            <p:cNvPr id="18" name="矩形: 圆角 17"/>
            <p:cNvSpPr/>
            <p:nvPr/>
          </p:nvSpPr>
          <p:spPr>
            <a:xfrm>
              <a:off x="1192693" y="1944101"/>
              <a:ext cx="6843091" cy="1534596"/>
            </a:xfrm>
            <a:prstGeom prst="roundRect">
              <a:avLst>
                <a:gd name="adj" fmla="val 424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418" y="1990192"/>
              <a:ext cx="6758609" cy="1432676"/>
            </a:xfrm>
            <a:prstGeom prst="rect">
              <a:avLst/>
            </a:prstGeom>
          </p:spPr>
        </p:pic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7165E6-71E6-DF59-2F0E-A6F7A7B7A9DB}"/>
              </a:ext>
            </a:extLst>
          </p:cNvPr>
          <p:cNvCxnSpPr>
            <a:cxnSpLocks/>
          </p:cNvCxnSpPr>
          <p:nvPr/>
        </p:nvCxnSpPr>
        <p:spPr>
          <a:xfrm>
            <a:off x="4140820" y="3129776"/>
            <a:ext cx="2304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子群陪集的性质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50454" y="859060"/>
            <a:ext cx="6843091" cy="724959"/>
            <a:chOff x="1150450" y="956204"/>
            <a:chExt cx="6843091" cy="724959"/>
          </a:xfrm>
        </p:grpSpPr>
        <p:sp>
          <p:nvSpPr>
            <p:cNvPr id="9" name="矩形: 圆角 8"/>
            <p:cNvSpPr/>
            <p:nvPr/>
          </p:nvSpPr>
          <p:spPr>
            <a:xfrm>
              <a:off x="1150450" y="956204"/>
              <a:ext cx="6843091" cy="724959"/>
            </a:xfrm>
            <a:prstGeom prst="roundRect">
              <a:avLst>
                <a:gd name="adj" fmla="val 83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0625" y="992075"/>
              <a:ext cx="6767513" cy="65473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50454" y="1729597"/>
                <a:ext cx="7034420" cy="5959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𝒉𝒃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lang="zh-CN" alt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𝒉𝒂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𝒉𝒃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454" y="1729597"/>
                <a:ext cx="7034420" cy="595932"/>
              </a:xfrm>
              <a:prstGeom prst="rect">
                <a:avLst/>
              </a:prstGeom>
              <a:blipFill rotWithShape="1">
                <a:blip r:embed="rId3"/>
                <a:stretch>
                  <a:fillRect t="-2062" b="-13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1150454" y="2489867"/>
            <a:ext cx="5496338" cy="2097944"/>
            <a:chOff x="954158" y="2633083"/>
            <a:chExt cx="5496338" cy="2097944"/>
          </a:xfrm>
        </p:grpSpPr>
        <p:sp>
          <p:nvSpPr>
            <p:cNvPr id="20" name="矩形: 圆角 19"/>
            <p:cNvSpPr/>
            <p:nvPr/>
          </p:nvSpPr>
          <p:spPr>
            <a:xfrm>
              <a:off x="954158" y="2633083"/>
              <a:ext cx="5496338" cy="2097944"/>
            </a:xfrm>
            <a:prstGeom prst="roundRect">
              <a:avLst>
                <a:gd name="adj" fmla="val 4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11768" y="2669623"/>
              <a:ext cx="5384974" cy="2017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0362" y="2669623"/>
              <a:ext cx="4544735" cy="36083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1768" y="3041288"/>
              <a:ext cx="5384974" cy="1637237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3436243" y="3370002"/>
            <a:ext cx="434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Hb</a:t>
            </a:r>
            <a:endParaRPr lang="zh-CN" altLang="en-US" sz="12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79938" y="3975074"/>
            <a:ext cx="434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hb</a:t>
            </a:r>
            <a:endParaRPr lang="zh-CN" altLang="en-US" sz="12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17E970-B43C-06EF-BD11-F204B68F4B2F}"/>
              </a:ext>
            </a:extLst>
          </p:cNvPr>
          <p:cNvSpPr txBox="1"/>
          <p:nvPr/>
        </p:nvSpPr>
        <p:spPr>
          <a:xfrm>
            <a:off x="4737218" y="2898070"/>
            <a:ext cx="434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D27F3D-2A8C-41FF-2DA4-A58199CB0614}"/>
              </a:ext>
            </a:extLst>
          </p:cNvPr>
          <p:cNvSpPr txBox="1"/>
          <p:nvPr/>
        </p:nvSpPr>
        <p:spPr>
          <a:xfrm>
            <a:off x="4232725" y="3535198"/>
            <a:ext cx="434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子群陪集导出的等价关系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85237" y="920851"/>
            <a:ext cx="6773517" cy="2574235"/>
            <a:chOff x="1192695" y="745435"/>
            <a:chExt cx="6773517" cy="2574235"/>
          </a:xfrm>
        </p:grpSpPr>
        <p:sp>
          <p:nvSpPr>
            <p:cNvPr id="6" name="矩形: 圆角 5"/>
            <p:cNvSpPr/>
            <p:nvPr/>
          </p:nvSpPr>
          <p:spPr>
            <a:xfrm>
              <a:off x="1192695" y="745435"/>
              <a:ext cx="6773517" cy="2574235"/>
            </a:xfrm>
            <a:prstGeom prst="roundRect">
              <a:avLst>
                <a:gd name="adj" fmla="val 52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418" y="795743"/>
              <a:ext cx="6669157" cy="248653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185237" y="3766930"/>
            <a:ext cx="6773517" cy="616226"/>
            <a:chOff x="1192695" y="3677478"/>
            <a:chExt cx="6773517" cy="616226"/>
          </a:xfrm>
        </p:grpSpPr>
        <p:sp>
          <p:nvSpPr>
            <p:cNvPr id="7" name="矩形: 圆角 6"/>
            <p:cNvSpPr/>
            <p:nvPr/>
          </p:nvSpPr>
          <p:spPr>
            <a:xfrm>
              <a:off x="1192695" y="3677478"/>
              <a:ext cx="6773517" cy="616226"/>
            </a:xfrm>
            <a:prstGeom prst="roundRect">
              <a:avLst>
                <a:gd name="adj" fmla="val 136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418" y="3712996"/>
              <a:ext cx="6669157" cy="541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/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0" name="矩形 9"/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889" y="1361162"/>
            <a:ext cx="7346219" cy="1210588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能计算子群的陪集，能证明与陪集相关的简单性质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熟练掌握拉格朗日定理，能证明与拉格朗日定理应用有关的简单命题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98889" y="3200370"/>
            <a:ext cx="7346220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子群陪集有哪些性质？什么是拉格朗日定理？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左陪集的性质汇总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85241" y="1339952"/>
            <a:ext cx="6773517" cy="1560412"/>
            <a:chOff x="1185237" y="920852"/>
            <a:chExt cx="6773517" cy="1560412"/>
          </a:xfrm>
        </p:grpSpPr>
        <p:sp>
          <p:nvSpPr>
            <p:cNvPr id="6" name="矩形: 圆角 5"/>
            <p:cNvSpPr/>
            <p:nvPr/>
          </p:nvSpPr>
          <p:spPr>
            <a:xfrm>
              <a:off x="1185237" y="920852"/>
              <a:ext cx="6773517" cy="1560412"/>
            </a:xfrm>
            <a:prstGeom prst="roundRect">
              <a:avLst>
                <a:gd name="adj" fmla="val 52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1459" y="957829"/>
              <a:ext cx="6661071" cy="14894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子群陪集性质练习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785" y="954405"/>
            <a:ext cx="7693025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证明：一个子群的左陪集的所有元素的逆元素组成这个子群的一个右陪集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975" y="1824399"/>
            <a:ext cx="62964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怎样用符号化的数学语言描述这个题目？证明的思路是什么？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子群陪集性质练习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785" y="954405"/>
            <a:ext cx="7665085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证明：一个子群的左陪集的所有元素的逆元素组成这个子群的一个右陪集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19975" y="1699591"/>
                <a:ext cx="7504044" cy="6806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𝒂𝑯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。证明存在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85" y="1699895"/>
                <a:ext cx="7665085" cy="680720"/>
              </a:xfrm>
              <a:prstGeom prst="rect">
                <a:avLst/>
              </a:prstGeom>
              <a:blipFill rotWithShape="1">
                <a:blip r:embed="rId2"/>
                <a:stretch>
                  <a:fillRect l="-732" t="-1802" b="-14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19975" y="2578608"/>
                <a:ext cx="5829303" cy="4036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实际上，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，因此可证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75" y="2578608"/>
                <a:ext cx="5829303" cy="403637"/>
              </a:xfrm>
              <a:prstGeom prst="rect">
                <a:avLst/>
              </a:prstGeom>
              <a:blipFill rotWithShape="1">
                <a:blip r:embed="rId3"/>
                <a:stretch>
                  <a:fillRect l="-941" t="-1515" r="-732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19975" y="3180626"/>
                <a:ext cx="7504044" cy="13163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证明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，即存在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𝒂𝒉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indent="457200"/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反之，对任意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。综上有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85" y="3180715"/>
                <a:ext cx="7930515" cy="1316355"/>
              </a:xfrm>
              <a:prstGeom prst="rect">
                <a:avLst/>
              </a:prstGeom>
              <a:blipFill rotWithShape="1">
                <a:blip r:embed="rId4"/>
                <a:stretch>
                  <a:fillRect l="-732" t="-2315" r="-3740" b="-6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nimBg="1"/>
      <p:bldP spid="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7100" y="1183870"/>
            <a:ext cx="3550298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群的子集的运算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子群的陪集及其性质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拉格朗日定理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拉格朗日定理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陪集元素个数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62006" y="1076325"/>
            <a:ext cx="7419976" cy="1938338"/>
            <a:chOff x="862012" y="1257300"/>
            <a:chExt cx="7419976" cy="1938338"/>
          </a:xfrm>
        </p:grpSpPr>
        <p:sp>
          <p:nvSpPr>
            <p:cNvPr id="4" name="矩形: 圆角 3"/>
            <p:cNvSpPr/>
            <p:nvPr/>
          </p:nvSpPr>
          <p:spPr>
            <a:xfrm>
              <a:off x="862012" y="1257300"/>
              <a:ext cx="7419976" cy="1938338"/>
            </a:xfrm>
            <a:prstGeom prst="roundRect">
              <a:avLst>
                <a:gd name="adj" fmla="val 63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3922" y="1312091"/>
              <a:ext cx="7296150" cy="1821156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923916" y="3307770"/>
            <a:ext cx="7296150" cy="1091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集合等势：若两个函数之</a:t>
            </a:r>
            <a:r>
              <a:rPr lang="zh-CN" altLang="en-US" sz="1600" b="1">
                <a:solidFill>
                  <a:srgbClr val="7030A0"/>
                </a:solidFill>
              </a:rPr>
              <a:t>间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存在双函数，即称它们等势。对于有限集，就是这两个集合有相同元素个数</a:t>
            </a:r>
            <a:endParaRPr lang="en-US" altLang="zh-CN" sz="1600" b="1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证明函数是双函数，只要证明这个函数既是单函数又是满函数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拉格朗日定理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陪集个数：子群的指标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97608" y="686660"/>
                <a:ext cx="7548769" cy="6856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的子群，记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𝑯𝒈</m:t>
                        </m:r>
                      </m:e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分别是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H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的所有左陪集和所有右陪集构成的集合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8" y="686660"/>
                <a:ext cx="7548769" cy="685637"/>
              </a:xfrm>
              <a:prstGeom prst="rect">
                <a:avLst/>
              </a:prstGeom>
              <a:blipFill rotWithShape="1">
                <a:blip r:embed="rId2"/>
                <a:stretch>
                  <a:fillRect l="-485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197657" y="1494237"/>
            <a:ext cx="6748669" cy="2385391"/>
            <a:chOff x="1227483" y="1694622"/>
            <a:chExt cx="6748669" cy="2385391"/>
          </a:xfrm>
        </p:grpSpPr>
        <p:sp>
          <p:nvSpPr>
            <p:cNvPr id="5" name="矩形: 圆角 4"/>
            <p:cNvSpPr/>
            <p:nvPr/>
          </p:nvSpPr>
          <p:spPr>
            <a:xfrm>
              <a:off x="1227483" y="1694622"/>
              <a:ext cx="6748669" cy="2385391"/>
            </a:xfrm>
            <a:prstGeom prst="roundRect">
              <a:avLst>
                <a:gd name="adj" fmla="val 56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630" y="1731859"/>
              <a:ext cx="6644308" cy="230462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97608" y="4001568"/>
                <a:ext cx="7548769" cy="6856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的子群。称子群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在群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中的左陪集或右陪集的个数（有限或无限）为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指标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(index)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8" y="4001568"/>
                <a:ext cx="7548769" cy="685637"/>
              </a:xfrm>
              <a:prstGeom prst="rect">
                <a:avLst/>
              </a:prstGeom>
              <a:blipFill rotWithShape="1">
                <a:blip r:embed="rId4"/>
                <a:stretch>
                  <a:fillRect l="-485" b="-10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拉格朗日定理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拉格朗日定理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7432" y="1252331"/>
            <a:ext cx="7489135" cy="2390361"/>
            <a:chOff x="829917" y="1118152"/>
            <a:chExt cx="7489135" cy="2390361"/>
          </a:xfrm>
        </p:grpSpPr>
        <p:sp>
          <p:nvSpPr>
            <p:cNvPr id="4" name="矩形: 圆角 3"/>
            <p:cNvSpPr/>
            <p:nvPr/>
          </p:nvSpPr>
          <p:spPr>
            <a:xfrm>
              <a:off x="829917" y="1118152"/>
              <a:ext cx="7489135" cy="2390361"/>
            </a:xfrm>
            <a:prstGeom prst="roundRect">
              <a:avLst>
                <a:gd name="adj" fmla="val 52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4640" y="1163068"/>
              <a:ext cx="7394713" cy="22973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拉格朗日定理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拉格朗日定理的应用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13791" y="777014"/>
            <a:ext cx="7116418" cy="1836251"/>
            <a:chOff x="1013791" y="735499"/>
            <a:chExt cx="7116418" cy="1836251"/>
          </a:xfrm>
        </p:grpSpPr>
        <p:sp>
          <p:nvSpPr>
            <p:cNvPr id="7" name="矩形: 圆角 6"/>
            <p:cNvSpPr/>
            <p:nvPr/>
          </p:nvSpPr>
          <p:spPr>
            <a:xfrm>
              <a:off x="1013791" y="735499"/>
              <a:ext cx="7116418" cy="1836251"/>
            </a:xfrm>
            <a:prstGeom prst="roundRect">
              <a:avLst>
                <a:gd name="adj" fmla="val 61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3484" y="802546"/>
              <a:ext cx="7017026" cy="1720948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013791" y="3663489"/>
            <a:ext cx="7116418" cy="915311"/>
            <a:chOff x="1013791" y="3542389"/>
            <a:chExt cx="7116418" cy="915311"/>
          </a:xfrm>
        </p:grpSpPr>
        <p:sp>
          <p:nvSpPr>
            <p:cNvPr id="8" name="矩形: 圆角 7"/>
            <p:cNvSpPr/>
            <p:nvPr/>
          </p:nvSpPr>
          <p:spPr>
            <a:xfrm>
              <a:off x="1013791" y="3542389"/>
              <a:ext cx="7116418" cy="915311"/>
            </a:xfrm>
            <a:prstGeom prst="roundRect">
              <a:avLst>
                <a:gd name="adj" fmla="val 116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484" y="3590645"/>
              <a:ext cx="7017026" cy="817356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118149" y="2848714"/>
            <a:ext cx="6962361" cy="640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元素的阶是群的阶的因子，但并不是群的阶的每个因子，群都存在元素的阶恰好等于这个因子。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812238" y="3880459"/>
            <a:ext cx="43493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874643" y="1020884"/>
            <a:ext cx="7394714" cy="1115114"/>
          </a:xfrm>
          <a:prstGeom prst="roundRect">
            <a:avLst>
              <a:gd name="adj" fmla="val 83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拉格朗日定理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拉格朗日定理应用练习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74643" y="2614941"/>
                <a:ext cx="7394714" cy="10347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显然在证明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(1)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后，只要证明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即可，而根据拉格朗日定理，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den>
                    </m:f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，因此只要证明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，这需要证明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之间存在双函数！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3" y="2614941"/>
                <a:ext cx="7394714" cy="1034770"/>
              </a:xfrm>
              <a:prstGeom prst="rect">
                <a:avLst/>
              </a:prstGeom>
              <a:blipFill rotWithShape="1">
                <a:blip r:embed="rId2"/>
                <a:stretch>
                  <a:fillRect l="-41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98" y="1073007"/>
            <a:ext cx="7309003" cy="100688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4643" y="2753139"/>
            <a:ext cx="7394714" cy="1369477"/>
          </a:xfrm>
          <a:prstGeom prst="roundRect">
            <a:avLst>
              <a:gd name="adj" fmla="val 940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874643" y="1020884"/>
            <a:ext cx="7394714" cy="1115114"/>
          </a:xfrm>
          <a:prstGeom prst="roundRect">
            <a:avLst>
              <a:gd name="adj" fmla="val 83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拉格朗日定理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拉格朗日定理应用练习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98" y="1073007"/>
            <a:ext cx="7309003" cy="10068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98" y="2785639"/>
            <a:ext cx="7309003" cy="1289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7100" y="1183870"/>
            <a:ext cx="3550298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群的子集的运算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子群的陪集及其性质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拉格朗日定理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拉格朗日定理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拉格朗日定理应用练习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74640" y="715188"/>
            <a:ext cx="7394714" cy="1115114"/>
            <a:chOff x="874643" y="1020884"/>
            <a:chExt cx="7394714" cy="1115114"/>
          </a:xfrm>
        </p:grpSpPr>
        <p:sp>
          <p:nvSpPr>
            <p:cNvPr id="7" name="矩形: 圆角 6"/>
            <p:cNvSpPr/>
            <p:nvPr/>
          </p:nvSpPr>
          <p:spPr>
            <a:xfrm>
              <a:off x="874643" y="1020884"/>
              <a:ext cx="7394714" cy="1115114"/>
            </a:xfrm>
            <a:prstGeom prst="roundRect">
              <a:avLst>
                <a:gd name="adj" fmla="val 83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498" y="1073007"/>
              <a:ext cx="7309003" cy="1006884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74640" y="1977887"/>
            <a:ext cx="5923725" cy="2758109"/>
            <a:chOff x="874640" y="1977887"/>
            <a:chExt cx="5923725" cy="2758109"/>
          </a:xfrm>
        </p:grpSpPr>
        <p:sp>
          <p:nvSpPr>
            <p:cNvPr id="5" name="矩形: 圆角 4"/>
            <p:cNvSpPr/>
            <p:nvPr/>
          </p:nvSpPr>
          <p:spPr>
            <a:xfrm>
              <a:off x="874640" y="1977887"/>
              <a:ext cx="5923725" cy="2758109"/>
            </a:xfrm>
            <a:prstGeom prst="roundRect">
              <a:avLst>
                <a:gd name="adj" fmla="val 508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495" y="2032957"/>
              <a:ext cx="5816266" cy="2654248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7056783" y="2818332"/>
            <a:ext cx="121257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这个证明虽然有点长，但思路还是比较简单！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节标题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拉格朗日定理的应用练习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46699" y="899490"/>
                <a:ext cx="7250596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不容易找到两个子群的交不等于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的例子！利用计算机程序可找到如下的例子：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99" y="899490"/>
                <a:ext cx="7250596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420" t="-5455" r="-3277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99" y="1463062"/>
            <a:ext cx="4370736" cy="2148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699" y="1756976"/>
            <a:ext cx="3625301" cy="19389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047" y="1756975"/>
            <a:ext cx="3784167" cy="1938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47435" y="3914703"/>
                <a:ext cx="7514779" cy="48192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𝑯𝑲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den>
                    </m:f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！怎样验证这点？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35" y="3914703"/>
                <a:ext cx="7514779" cy="481927"/>
              </a:xfrm>
              <a:prstGeom prst="rect">
                <a:avLst/>
              </a:prstGeom>
              <a:blipFill rotWithShape="1">
                <a:blip r:embed="rId6"/>
                <a:stretch>
                  <a:fillRect r="-3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7727" y="917217"/>
            <a:ext cx="6683762" cy="117981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子群陪集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群的运算可扩展到集合运算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子群陪集的性质：什么时候是子群？什么时候两个陪集相等？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7726" y="2299647"/>
            <a:ext cx="6683763" cy="7745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拉格朗日定理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子群指标：子群陪集的个数；有限群子群的阶是群的阶的因子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0031" y="3276838"/>
            <a:ext cx="7403932" cy="1179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能计算子群的陪集，能证明与陪集相关的简单性质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熟练掌握拉格朗日定理，能证明与拉格朗日定理应用有关的简单命题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374" y="2375543"/>
            <a:ext cx="702696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在线课程平台作业三（子群陪集与拉格朗日定理）！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0" name="矩形 19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4" name="矩形 13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群的子集的运算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群的子集的运算的定义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71558" y="1000209"/>
                <a:ext cx="7000875" cy="7814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的两个非空子集，称集合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为群的子集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乘积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(product)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58" y="1000209"/>
                <a:ext cx="7000875" cy="781496"/>
              </a:xfrm>
              <a:prstGeom prst="rect">
                <a:avLst/>
              </a:prstGeom>
              <a:blipFill rotWithShape="1">
                <a:blip r:embed="rId2"/>
                <a:stretch>
                  <a:fillRect l="-784" b="-1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71558" y="2030611"/>
                <a:ext cx="6397698" cy="7590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7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的一个元素，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分别简记为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𝒈𝑩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58" y="2030611"/>
                <a:ext cx="6397698" cy="759054"/>
              </a:xfrm>
              <a:prstGeom prst="rect">
                <a:avLst/>
              </a:prstGeom>
              <a:blipFill rotWithShape="1">
                <a:blip r:embed="rId3"/>
                <a:stretch>
                  <a:fillRect l="-858" b="-1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71558" y="3046851"/>
                <a:ext cx="7000875" cy="137749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是交换群时，对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的任意子集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，但对于非交换群，一般没有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注意，即使有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，也不意味着对任意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𝒃𝒂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，正确的结论应该是：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，存在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58" y="3046851"/>
                <a:ext cx="7000875" cy="1377493"/>
              </a:xfrm>
              <a:prstGeom prst="rect">
                <a:avLst/>
              </a:prstGeom>
              <a:blipFill rotWithShape="1">
                <a:blip r:embed="rId4"/>
                <a:stretch>
                  <a:fillRect l="-348" b="-4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群的子集的运算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群子集运算的例子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90158" y="830911"/>
                <a:ext cx="7171082" cy="8039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9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对于对称群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，记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58" y="830911"/>
                <a:ext cx="7171082" cy="803938"/>
              </a:xfrm>
              <a:prstGeom prst="rect">
                <a:avLst/>
              </a:prstGeom>
              <a:blipFill rotWithShape="1">
                <a:blip r:embed="rId2"/>
                <a:stretch>
                  <a:fillRect l="-765" b="-1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90158" y="3411126"/>
                <a:ext cx="3950804" cy="10926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𝑿𝒀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𝒀𝑿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lit/>
                        </m:rP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58" y="3411126"/>
                <a:ext cx="3950804" cy="1092607"/>
              </a:xfrm>
              <a:prstGeom prst="rect">
                <a:avLst/>
              </a:prstGeom>
              <a:blipFill rotWithShape="1"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938" y="1706163"/>
            <a:ext cx="3896117" cy="15746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096295" y="3411126"/>
                <a:ext cx="3257547" cy="114390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defRPr sz="1200"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pPr>
                  <a:lnSpc>
                    <a:spcPts val="2200"/>
                  </a:lnSpc>
                </a:pPr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b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b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/>
              </a:p>
              <a:p>
                <a:pPr>
                  <a:lnSpc>
                    <a:spcPts val="24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b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b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b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/>
              </a:p>
              <a:p>
                <a:pPr>
                  <a:lnSpc>
                    <a:spcPts val="24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b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b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b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b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95" y="3411126"/>
                <a:ext cx="3257547" cy="11439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888521" y="2394223"/>
            <a:ext cx="147119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群子集相乘不满足交换律，也没有消去律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群的子集的运算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群子集运算的性质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57982" y="837672"/>
                <a:ext cx="7444409" cy="19837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的一个元素，则：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群的子集运算满足结合律：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𝑩𝑪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 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𝑩𝒈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 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的两个子群，则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的子群当且仅当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82" y="837672"/>
                <a:ext cx="7444409" cy="1983748"/>
              </a:xfrm>
              <a:prstGeom prst="rect">
                <a:avLst/>
              </a:prstGeom>
              <a:blipFill rotWithShape="1">
                <a:blip r:embed="rId2"/>
                <a:stretch>
                  <a:fillRect l="-737" t="-307" r="-3767" b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528257" y="1390229"/>
            <a:ext cx="1774134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注意：这都是证明集合相等！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群的子集的运算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群子集运算的性质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57982" y="837672"/>
                <a:ext cx="7444409" cy="19837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的一个元素，则：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群的子集运算满足结合律：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𝑩𝑪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 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𝑩𝒈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 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的两个子群，则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的子群当且仅当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82" y="837672"/>
                <a:ext cx="7444409" cy="1983748"/>
              </a:xfrm>
              <a:prstGeom prst="rect">
                <a:avLst/>
              </a:prstGeom>
              <a:blipFill rotWithShape="1">
                <a:blip r:embed="rId2"/>
                <a:stretch>
                  <a:fillRect l="-737" t="-307" r="-3767" b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528257" y="1390229"/>
            <a:ext cx="1774134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注意：这都是证明集合相等！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65" y="3053486"/>
            <a:ext cx="4275579" cy="14251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724" y="3077591"/>
            <a:ext cx="3578011" cy="808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群的子集的运算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群子集运算的性质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49792" y="1130993"/>
                <a:ext cx="7444409" cy="3935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的非空子集，证明若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𝑨𝑪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𝑪𝑨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92" y="1130993"/>
                <a:ext cx="7444409" cy="393569"/>
              </a:xfrm>
              <a:prstGeom prst="rect">
                <a:avLst/>
              </a:prstGeom>
              <a:blipFill rotWithShape="1">
                <a:blip r:embed="rId2"/>
                <a:stretch>
                  <a:fillRect l="-655" t="-312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49791" y="2176994"/>
                <a:ext cx="7444409" cy="15286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证明</a:t>
                </a:r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，则存在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。由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𝑨𝑪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indent="45720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，则存在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𝒃𝒂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。由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𝒃𝒂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𝑪𝑨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91" y="2176994"/>
                <a:ext cx="7444409" cy="1528624"/>
              </a:xfrm>
              <a:prstGeom prst="rect">
                <a:avLst/>
              </a:prstGeom>
              <a:blipFill rotWithShape="1">
                <a:blip r:embed="rId3"/>
                <a:stretch>
                  <a:fillRect l="-655" t="-398" b="-3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7100" y="1183870"/>
            <a:ext cx="3550298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群的子集的运算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子群的陪集及其性质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拉格朗日定理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2959</Words>
  <Application>Microsoft Office PowerPoint</Application>
  <PresentationFormat>全屏显示(16:9)</PresentationFormat>
  <Paragraphs>321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仿宋</vt:lpstr>
      <vt:lpstr>黑体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baodian wei</cp:lastModifiedBy>
  <cp:revision>83</cp:revision>
  <dcterms:created xsi:type="dcterms:W3CDTF">2022-01-01T06:39:00Z</dcterms:created>
  <dcterms:modified xsi:type="dcterms:W3CDTF">2024-04-19T01:10:42Z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