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3" r:id="rId6"/>
    <p:sldId id="281" r:id="rId7"/>
    <p:sldId id="315" r:id="rId8"/>
    <p:sldId id="314" r:id="rId9"/>
    <p:sldId id="318" r:id="rId10"/>
    <p:sldId id="316" r:id="rId11"/>
    <p:sldId id="317" r:id="rId12"/>
    <p:sldId id="319" r:id="rId13"/>
    <p:sldId id="282" r:id="rId14"/>
    <p:sldId id="321" r:id="rId15"/>
    <p:sldId id="322" r:id="rId16"/>
    <p:sldId id="324" r:id="rId17"/>
    <p:sldId id="320" r:id="rId18"/>
    <p:sldId id="325" r:id="rId19"/>
    <p:sldId id="323" r:id="rId20"/>
    <p:sldId id="326" r:id="rId21"/>
    <p:sldId id="328" r:id="rId22"/>
    <p:sldId id="329" r:id="rId23"/>
    <p:sldId id="330" r:id="rId24"/>
    <p:sldId id="331" r:id="rId25"/>
    <p:sldId id="327" r:id="rId26"/>
    <p:sldId id="333" r:id="rId27"/>
    <p:sldId id="332" r:id="rId28"/>
    <p:sldId id="335" r:id="rId29"/>
    <p:sldId id="336" r:id="rId30"/>
    <p:sldId id="337" r:id="rId31"/>
    <p:sldId id="338" r:id="rId32"/>
    <p:sldId id="272" r:id="rId33"/>
    <p:sldId id="280" r:id="rId34"/>
    <p:sldId id="26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第五讲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正规子群与商群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正规子群的判定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7E67B5B-63B4-4CAC-9999-026A4906D6D4}"/>
              </a:ext>
            </a:extLst>
          </p:cNvPr>
          <p:cNvGrpSpPr/>
          <p:nvPr/>
        </p:nvGrpSpPr>
        <p:grpSpPr>
          <a:xfrm>
            <a:off x="964096" y="864704"/>
            <a:ext cx="4353339" cy="1427103"/>
            <a:chOff x="964096" y="864704"/>
            <a:chExt cx="4353339" cy="142710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2F0FDE-15F3-486D-B10C-EA33C5FD4003}"/>
                </a:ext>
              </a:extLst>
            </p:cNvPr>
            <p:cNvSpPr/>
            <p:nvPr/>
          </p:nvSpPr>
          <p:spPr>
            <a:xfrm>
              <a:off x="964096" y="864704"/>
              <a:ext cx="4353339" cy="1427103"/>
            </a:xfrm>
            <a:prstGeom prst="roundRect">
              <a:avLst>
                <a:gd name="adj" fmla="val 75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3ABEA81-8918-4732-91C1-20E7BF37AD41}"/>
                </a:ext>
              </a:extLst>
            </p:cNvPr>
            <p:cNvGrpSpPr/>
            <p:nvPr/>
          </p:nvGrpSpPr>
          <p:grpSpPr>
            <a:xfrm>
              <a:off x="1014280" y="916033"/>
              <a:ext cx="4253459" cy="1324994"/>
              <a:chOff x="1014280" y="901123"/>
              <a:chExt cx="4253459" cy="132499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25DEDE2-956A-4879-8A48-D9B51A1B0607}"/>
                  </a:ext>
                </a:extLst>
              </p:cNvPr>
              <p:cNvSpPr/>
              <p:nvPr/>
            </p:nvSpPr>
            <p:spPr>
              <a:xfrm>
                <a:off x="1014280" y="1944980"/>
                <a:ext cx="4253459" cy="281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78C41878-327B-472A-9A49-893438FE4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4280" y="901123"/>
                <a:ext cx="4253459" cy="1046214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0A875C7-4263-4A7D-AD68-7C05DC7D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130" y="1937397"/>
                <a:ext cx="2409750" cy="281137"/>
              </a:xfrm>
              <a:prstGeom prst="rect">
                <a:avLst/>
              </a:prstGeom>
            </p:spPr>
          </p:pic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124157F-1D8E-4DDD-909D-E66F864BEADE}"/>
              </a:ext>
            </a:extLst>
          </p:cNvPr>
          <p:cNvSpPr txBox="1"/>
          <p:nvPr/>
        </p:nvSpPr>
        <p:spPr>
          <a:xfrm>
            <a:off x="5854145" y="1200801"/>
            <a:ext cx="227557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这些命题都用集合语言表达，要证明的无非是集合相等或子集关系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CF74A3-3904-405A-AB8C-18A9C135B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" y="2531443"/>
            <a:ext cx="3947520" cy="10462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81D785-71FC-4159-8854-64FFB241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56" y="2544885"/>
            <a:ext cx="3824663" cy="1782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BE4761-4F8C-4B14-A751-E7477EC11ED7}"/>
                  </a:ext>
                </a:extLst>
              </p:cNvPr>
              <p:cNvSpPr txBox="1"/>
              <p:nvPr/>
            </p:nvSpPr>
            <p:spPr>
              <a:xfrm>
                <a:off x="679170" y="3728117"/>
                <a:ext cx="3515143" cy="6856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𝒂𝑵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e>
                    </m:d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，为什么？利用了什么性质？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BE4761-4F8C-4B14-A751-E7477EC11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0" y="3728117"/>
                <a:ext cx="3515143" cy="685637"/>
              </a:xfrm>
              <a:prstGeom prst="rect">
                <a:avLst/>
              </a:prstGeom>
              <a:blipFill>
                <a:blip r:embed="rId6"/>
                <a:stretch>
                  <a:fillRect l="-867" r="-34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7B119040-266A-418C-B910-692D47EA94A5}"/>
              </a:ext>
            </a:extLst>
          </p:cNvPr>
          <p:cNvSpPr/>
          <p:nvPr/>
        </p:nvSpPr>
        <p:spPr>
          <a:xfrm>
            <a:off x="574781" y="2489752"/>
            <a:ext cx="3947520" cy="11004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AED143-AE4A-4E12-9FF4-5B9528943A8A}"/>
              </a:ext>
            </a:extLst>
          </p:cNvPr>
          <p:cNvSpPr/>
          <p:nvPr/>
        </p:nvSpPr>
        <p:spPr>
          <a:xfrm>
            <a:off x="4686300" y="2475334"/>
            <a:ext cx="3947520" cy="19384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5AE742-F400-4687-8CE6-AB9F1887C00C}"/>
              </a:ext>
            </a:extLst>
          </p:cNvPr>
          <p:cNvSpPr/>
          <p:nvPr/>
        </p:nvSpPr>
        <p:spPr>
          <a:xfrm>
            <a:off x="1401417" y="564637"/>
            <a:ext cx="6336195" cy="965989"/>
          </a:xfrm>
          <a:prstGeom prst="roundRect">
            <a:avLst>
              <a:gd name="adj" fmla="val 843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正规子群判定举例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4174E1-3683-43AD-A5B6-C9F259772875}"/>
              </a:ext>
            </a:extLst>
          </p:cNvPr>
          <p:cNvGrpSpPr/>
          <p:nvPr/>
        </p:nvGrpSpPr>
        <p:grpSpPr>
          <a:xfrm>
            <a:off x="1401417" y="1608727"/>
            <a:ext cx="6336195" cy="3150705"/>
            <a:chOff x="1401417" y="1608727"/>
            <a:chExt cx="6336195" cy="315070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9D04786-A779-4458-99A2-5C9BD2398422}"/>
                </a:ext>
              </a:extLst>
            </p:cNvPr>
            <p:cNvSpPr/>
            <p:nvPr/>
          </p:nvSpPr>
          <p:spPr>
            <a:xfrm>
              <a:off x="1401417" y="1608727"/>
              <a:ext cx="6336195" cy="3150705"/>
            </a:xfrm>
            <a:prstGeom prst="roundRect">
              <a:avLst>
                <a:gd name="adj" fmla="val 29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42C96F8-28AF-45D7-AC23-EF1E7DCC4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569" y="1636104"/>
              <a:ext cx="6226862" cy="3083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8CD5422-E0A9-4E61-86DE-F71D1BCB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69" y="615361"/>
            <a:ext cx="6226863" cy="8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D866C7-C917-4748-A24B-E2678052569B}"/>
                  </a:ext>
                </a:extLst>
              </p:cNvPr>
              <p:cNvSpPr txBox="1"/>
              <p:nvPr/>
            </p:nvSpPr>
            <p:spPr>
              <a:xfrm>
                <a:off x="672128" y="865725"/>
                <a:ext cx="7799735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2.2.2】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D866C7-C917-4748-A24B-E26780525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8" y="865725"/>
                <a:ext cx="7799735" cy="338554"/>
              </a:xfrm>
              <a:prstGeom prst="rect">
                <a:avLst/>
              </a:prstGeom>
              <a:blipFill>
                <a:blip r:embed="rId2"/>
                <a:stretch>
                  <a:fillRect l="-39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066AFEB-399F-447E-A30B-1C82BD2FB29B}"/>
              </a:ext>
            </a:extLst>
          </p:cNvPr>
          <p:cNvGrpSpPr/>
          <p:nvPr/>
        </p:nvGrpSpPr>
        <p:grpSpPr>
          <a:xfrm>
            <a:off x="672128" y="1391478"/>
            <a:ext cx="7896639" cy="3115918"/>
            <a:chOff x="631135" y="1446143"/>
            <a:chExt cx="7896639" cy="311591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F6F738A-76FA-4BD6-9009-F2E46AAD65B8}"/>
                </a:ext>
              </a:extLst>
            </p:cNvPr>
            <p:cNvSpPr/>
            <p:nvPr/>
          </p:nvSpPr>
          <p:spPr>
            <a:xfrm>
              <a:off x="631135" y="1446143"/>
              <a:ext cx="7896639" cy="3115918"/>
            </a:xfrm>
            <a:prstGeom prst="roundRect">
              <a:avLst>
                <a:gd name="adj" fmla="val 45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3CDA766-877B-4B80-809C-D83F5B2F5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128" y="1485952"/>
              <a:ext cx="7799735" cy="3045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2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4FF12-943A-4A10-A107-2488B063F44B}"/>
              </a:ext>
            </a:extLst>
          </p:cNvPr>
          <p:cNvSpPr txBox="1"/>
          <p:nvPr/>
        </p:nvSpPr>
        <p:spPr>
          <a:xfrm>
            <a:off x="848347" y="1058932"/>
            <a:ext cx="49244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如果一个子群只有两个陪集，则它是正规子群！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0AFA1B-FE1D-47E4-B33A-2F9650254523}"/>
                  </a:ext>
                </a:extLst>
              </p:cNvPr>
              <p:cNvSpPr txBox="1"/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的任意其他子群等势，则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的正规子群！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0AFA1B-FE1D-47E4-B33A-2F965025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blipFill>
                <a:blip r:embed="rId2"/>
                <a:stretch>
                  <a:fillRect l="-698" t="-8197" r="-3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4FF12-943A-4A10-A107-2488B063F44B}"/>
              </a:ext>
            </a:extLst>
          </p:cNvPr>
          <p:cNvSpPr txBox="1"/>
          <p:nvPr/>
        </p:nvSpPr>
        <p:spPr>
          <a:xfrm>
            <a:off x="848347" y="1058932"/>
            <a:ext cx="49244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如果一个子群只有两个陪集，则它是正规子群！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69A21C-7FFD-433A-AC35-4972C0CE4260}"/>
                  </a:ext>
                </a:extLst>
              </p:cNvPr>
              <p:cNvSpPr txBox="1"/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的任意其他子群等势，则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69A21C-7FFD-433A-AC35-4972C0CE4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blipFill>
                <a:blip r:embed="rId2"/>
                <a:stretch>
                  <a:fillRect l="-698" t="-8197" r="-3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5B6DCE-EFCB-49B1-80F9-8B0D5E0DA3D3}"/>
                  </a:ext>
                </a:extLst>
              </p:cNvPr>
              <p:cNvSpPr txBox="1"/>
              <p:nvPr/>
            </p:nvSpPr>
            <p:spPr>
              <a:xfrm>
                <a:off x="848344" y="1549983"/>
                <a:ext cx="7447306" cy="9733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如果只有两个陪集，则任选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的左陪集只有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aH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的右陪集除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之外也只有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的右陪集，且必等于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是正规子群。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5B6DCE-EFCB-49B1-80F9-8B0D5E0D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1549983"/>
                <a:ext cx="7447306" cy="973343"/>
              </a:xfrm>
              <a:prstGeom prst="rect">
                <a:avLst/>
              </a:prstGeom>
              <a:blipFill>
                <a:blip r:embed="rId3"/>
                <a:stretch>
                  <a:fillRect l="-409" r="-319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DEEBE8-DCAD-4371-BDD1-F74108279331}"/>
                  </a:ext>
                </a:extLst>
              </p:cNvPr>
              <p:cNvSpPr txBox="1"/>
              <p:nvPr/>
            </p:nvSpPr>
            <p:spPr>
              <a:xfrm>
                <a:off x="848344" y="3319899"/>
                <a:ext cx="7447306" cy="9833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的子群时，对任意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（为什么？）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（为什么？），所以如果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的任意其他子群等势，则必有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，从而根据正规子群判定定理有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DEEBE8-DCAD-4371-BDD1-F7410827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3319899"/>
                <a:ext cx="7447306" cy="983346"/>
              </a:xfrm>
              <a:prstGeom prst="rect">
                <a:avLst/>
              </a:prstGeom>
              <a:blipFill>
                <a:blip r:embed="rId4"/>
                <a:stretch>
                  <a:fillRect l="-409" b="-6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44725" y="1613416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正规子群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1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商群的运算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1DEB5E-82B2-479A-B70F-DF1662076340}"/>
                  </a:ext>
                </a:extLst>
              </p:cNvPr>
              <p:cNvSpPr txBox="1"/>
              <p:nvPr/>
            </p:nvSpPr>
            <p:spPr>
              <a:xfrm>
                <a:off x="901896" y="843630"/>
                <a:ext cx="7340201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对群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，不必区分左陪集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𝒂𝑵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和右陪集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𝑵𝒂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 sz="1600" b="1" strike="dblStrike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直接称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𝒂𝑵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𝑵𝒂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为陪集。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1DEB5E-82B2-479A-B70F-DF166207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6" y="843630"/>
                <a:ext cx="7340201" cy="338554"/>
              </a:xfrm>
              <a:prstGeom prst="rect">
                <a:avLst/>
              </a:prstGeom>
              <a:blipFill>
                <a:blip r:embed="rId2"/>
                <a:stretch>
                  <a:fillRect l="-498" t="-5357" r="-323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BD6CA1-E738-431E-8DA4-4BE99FCE8013}"/>
                  </a:ext>
                </a:extLst>
              </p:cNvPr>
              <p:cNvSpPr txBox="1"/>
              <p:nvPr/>
            </p:nvSpPr>
            <p:spPr>
              <a:xfrm>
                <a:off x="901896" y="1330028"/>
                <a:ext cx="7297880" cy="12080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表示它的所有陪集组成的集合，即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，可在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上定义运算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也构成群：</a:t>
                </a: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𝑵𝒃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𝑵𝒃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𝑵𝒂𝒃</m:t>
                      </m:r>
                    </m:oMath>
                  </m:oMathPara>
                </a14:m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BD6CA1-E738-431E-8DA4-4BE99FCE8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6" y="1330028"/>
                <a:ext cx="7297880" cy="1208023"/>
              </a:xfrm>
              <a:prstGeom prst="rect">
                <a:avLst/>
              </a:prstGeom>
              <a:blipFill>
                <a:blip r:embed="rId3"/>
                <a:stretch>
                  <a:fillRect l="-752" t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64F324-63ED-4D22-A666-0BB6BCF92367}"/>
                  </a:ext>
                </a:extLst>
              </p:cNvPr>
              <p:cNvSpPr txBox="1"/>
              <p:nvPr/>
            </p:nvSpPr>
            <p:spPr>
              <a:xfrm>
                <a:off x="901896" y="2688705"/>
                <a:ext cx="7297879" cy="10945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由于运算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是根据陪集的代表（例如陪集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Na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的代表是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）定义的，因此也要验证运算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的定义是合适的，即：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时，需要有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𝑵𝒂𝒃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64F324-63ED-4D22-A666-0BB6BCF9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6" y="2688705"/>
                <a:ext cx="7297879" cy="1094595"/>
              </a:xfrm>
              <a:prstGeom prst="rect">
                <a:avLst/>
              </a:prstGeom>
              <a:blipFill>
                <a:blip r:embed="rId4"/>
                <a:stretch>
                  <a:fillRect l="-50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1240179-6775-4B84-8343-889E154C20C3}"/>
              </a:ext>
            </a:extLst>
          </p:cNvPr>
          <p:cNvGrpSpPr/>
          <p:nvPr/>
        </p:nvGrpSpPr>
        <p:grpSpPr>
          <a:xfrm>
            <a:off x="906697" y="3962767"/>
            <a:ext cx="5874026" cy="447261"/>
            <a:chOff x="854766" y="3861352"/>
            <a:chExt cx="5874026" cy="44726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DD0DEFB-DF2F-4317-8F6D-5E11775C2E12}"/>
                </a:ext>
              </a:extLst>
            </p:cNvPr>
            <p:cNvSpPr/>
            <p:nvPr/>
          </p:nvSpPr>
          <p:spPr>
            <a:xfrm>
              <a:off x="854766" y="3861352"/>
              <a:ext cx="5874026" cy="447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B289E87-4CBD-4874-A217-84CA9CB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896" y="3900327"/>
              <a:ext cx="5797078" cy="387209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2EC5D9A-DB4F-4616-838A-FCF83265E240}"/>
              </a:ext>
            </a:extLst>
          </p:cNvPr>
          <p:cNvSpPr txBox="1"/>
          <p:nvPr/>
        </p:nvSpPr>
        <p:spPr>
          <a:xfrm>
            <a:off x="7228151" y="3952046"/>
            <a:ext cx="971624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</a:rPr>
              <a:t>这里用到哪些性质？</a:t>
            </a:r>
          </a:p>
        </p:txBody>
      </p:sp>
    </p:spTree>
    <p:extLst>
      <p:ext uri="{BB962C8B-B14F-4D97-AF65-F5344CB8AC3E}">
        <p14:creationId xmlns:p14="http://schemas.microsoft.com/office/powerpoint/2010/main" val="65638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商群的引入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7A4D05-C50E-4D9C-9649-DFDDE6F8694C}"/>
              </a:ext>
            </a:extLst>
          </p:cNvPr>
          <p:cNvGrpSpPr/>
          <p:nvPr/>
        </p:nvGrpSpPr>
        <p:grpSpPr>
          <a:xfrm>
            <a:off x="1151285" y="717765"/>
            <a:ext cx="6841424" cy="518653"/>
            <a:chOff x="1151288" y="717765"/>
            <a:chExt cx="6841424" cy="51865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2FA2E30-FB1A-4F90-9F03-1A382F651264}"/>
                </a:ext>
              </a:extLst>
            </p:cNvPr>
            <p:cNvSpPr/>
            <p:nvPr/>
          </p:nvSpPr>
          <p:spPr>
            <a:xfrm>
              <a:off x="1151288" y="717765"/>
              <a:ext cx="6841424" cy="518653"/>
            </a:xfrm>
            <a:prstGeom prst="roundRect">
              <a:avLst>
                <a:gd name="adj" fmla="val 157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F7617A5-3A4C-4A48-B56F-E48FA71D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878" y="754946"/>
              <a:ext cx="6736244" cy="44515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D949E5-B299-4279-9887-0D3EFEE288C3}"/>
              </a:ext>
            </a:extLst>
          </p:cNvPr>
          <p:cNvGrpSpPr/>
          <p:nvPr/>
        </p:nvGrpSpPr>
        <p:grpSpPr>
          <a:xfrm>
            <a:off x="1151285" y="1349303"/>
            <a:ext cx="5034170" cy="3337902"/>
            <a:chOff x="1108213" y="1349303"/>
            <a:chExt cx="5034170" cy="333790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94FCDFB-5B7E-42C4-A8A1-237AF876D50E}"/>
                </a:ext>
              </a:extLst>
            </p:cNvPr>
            <p:cNvSpPr/>
            <p:nvPr/>
          </p:nvSpPr>
          <p:spPr>
            <a:xfrm>
              <a:off x="1108213" y="1349303"/>
              <a:ext cx="5034170" cy="3337902"/>
            </a:xfrm>
            <a:prstGeom prst="roundRect">
              <a:avLst>
                <a:gd name="adj" fmla="val 19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B25FDB-B682-4F93-A536-7B8B193C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88" y="1385625"/>
              <a:ext cx="4952950" cy="3279127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2ADEE09-7E7C-4E21-BF1B-AE82748FFDB0}"/>
              </a:ext>
            </a:extLst>
          </p:cNvPr>
          <p:cNvSpPr txBox="1"/>
          <p:nvPr/>
        </p:nvSpPr>
        <p:spPr>
          <a:xfrm>
            <a:off x="6564795" y="1912928"/>
            <a:ext cx="1427917" cy="222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不难看到，商群运算的结合性、有单位元和逆元分别源自群本身运算的结合性、单位元和逆元。</a:t>
            </a:r>
          </a:p>
        </p:txBody>
      </p:sp>
    </p:spTree>
    <p:extLst>
      <p:ext uri="{BB962C8B-B14F-4D97-AF65-F5344CB8AC3E}">
        <p14:creationId xmlns:p14="http://schemas.microsoft.com/office/powerpoint/2010/main" val="305242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商群的定义与举例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0C6EA6F-6511-42DA-805D-0023D67E2D8C}"/>
                  </a:ext>
                </a:extLst>
              </p:cNvPr>
              <p:cNvSpPr/>
              <p:nvPr/>
            </p:nvSpPr>
            <p:spPr>
              <a:xfrm>
                <a:off x="690464" y="2017456"/>
                <a:ext cx="776306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对于置换群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0C6EA6F-6511-42DA-805D-0023D67E2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4" y="2017456"/>
                <a:ext cx="7763066" cy="338554"/>
              </a:xfrm>
              <a:prstGeom prst="rect">
                <a:avLst/>
              </a:prstGeom>
              <a:blipFill>
                <a:blip r:embed="rId2"/>
                <a:stretch>
                  <a:fillRect l="-39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6016B-5418-4C7D-8274-608BE1945A19}"/>
                  </a:ext>
                </a:extLst>
              </p:cNvPr>
              <p:cNvSpPr txBox="1"/>
              <p:nvPr/>
            </p:nvSpPr>
            <p:spPr>
              <a:xfrm>
                <a:off x="3574945" y="2580846"/>
                <a:ext cx="4878585" cy="14440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商群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6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单位元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逆元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自己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6016B-5418-4C7D-8274-608BE194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45" y="2580846"/>
                <a:ext cx="4878585" cy="1444050"/>
              </a:xfrm>
              <a:prstGeom prst="rect">
                <a:avLst/>
              </a:prstGeom>
              <a:blipFill>
                <a:blip r:embed="rId3"/>
                <a:stretch>
                  <a:fillRect l="-624" b="-4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8548045-F19C-4C7C-9510-ED682AB1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11"/>
                  </p:ext>
                </p:extLst>
              </p:nvPr>
            </p:nvGraphicFramePr>
            <p:xfrm>
              <a:off x="690464" y="2571750"/>
              <a:ext cx="2447242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49606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545064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986866937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3480772914"/>
                        </a:ext>
                      </a:extLst>
                    </a:gridCol>
                  </a:tblGrid>
                  <a:tr h="1869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8548045-F19C-4C7C-9510-ED682AB1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11"/>
                  </p:ext>
                </p:extLst>
              </p:nvPr>
            </p:nvGraphicFramePr>
            <p:xfrm>
              <a:off x="690464" y="2571750"/>
              <a:ext cx="2447242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49606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545064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986866937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348077291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2222" r="-612281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50172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2222" r="-41052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2222" r="-303448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2222" r="-20877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2222" r="-10517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2222" r="-7018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102222" r="-612281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2222" r="-501724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102222" r="-410526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102222" r="-303448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102222" r="-208772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102222" r="-105172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102222" r="-7018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202222" r="-61228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2222" r="-501724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202222" r="-410526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202222" r="-30344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202222" r="-20877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202222" r="-10517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202222" r="-701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295652" r="-612281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95652" r="-501724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295652" r="-410526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295652" r="-303448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295652" r="-208772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295652" r="-105172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295652" r="-7018" b="-2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404444" r="-612281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444" r="-501724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404444" r="-41052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404444" r="-303448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404444" r="-208772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404444" r="-105172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404444" r="-7018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504444" r="-612281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444" r="-501724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504444" r="-41052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504444" r="-30344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504444" r="-20877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504444" r="-10517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504444" r="-7018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604444" r="-61228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444" r="-501724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604444" r="-410526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604444" r="-303448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604444" r="-20877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604444" r="-10517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604444" r="-7018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7394C6F-97EE-4E1F-9E39-0A8C9E8628F9}"/>
              </a:ext>
            </a:extLst>
          </p:cNvPr>
          <p:cNvGrpSpPr/>
          <p:nvPr/>
        </p:nvGrpSpPr>
        <p:grpSpPr>
          <a:xfrm>
            <a:off x="690464" y="900614"/>
            <a:ext cx="7484165" cy="831826"/>
            <a:chOff x="824948" y="889553"/>
            <a:chExt cx="7484165" cy="83182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93F9D35-0E5B-49FF-B657-AE4F2647B50B}"/>
                </a:ext>
              </a:extLst>
            </p:cNvPr>
            <p:cNvSpPr/>
            <p:nvPr/>
          </p:nvSpPr>
          <p:spPr>
            <a:xfrm>
              <a:off x="824948" y="889553"/>
              <a:ext cx="7484165" cy="831826"/>
            </a:xfrm>
            <a:prstGeom prst="roundRect">
              <a:avLst>
                <a:gd name="adj" fmla="val 599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2FD0CA8-307D-4EB2-A071-138F474AA541}"/>
                    </a:ext>
                  </a:extLst>
                </p:cNvPr>
                <p:cNvSpPr txBox="1"/>
                <p:nvPr/>
              </p:nvSpPr>
              <p:spPr>
                <a:xfrm>
                  <a:off x="874640" y="929989"/>
                  <a:ext cx="7394714" cy="73661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为群，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的正规子群。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的所有陪集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关于上述运算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构成的群称为群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关于子群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的商群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 (quotient group)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，仍记作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2FD0CA8-307D-4EB2-A071-138F474AA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40" y="929989"/>
                  <a:ext cx="7394714" cy="736612"/>
                </a:xfrm>
                <a:prstGeom prst="rect">
                  <a:avLst/>
                </a:prstGeom>
                <a:blipFill>
                  <a:blip r:embed="rId5"/>
                  <a:stretch>
                    <a:fillRect l="-660" r="-165" b="-12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0653E28-8201-410D-88B9-E05CDFA66070}"/>
              </a:ext>
            </a:extLst>
          </p:cNvPr>
          <p:cNvSpPr txBox="1"/>
          <p:nvPr/>
        </p:nvSpPr>
        <p:spPr>
          <a:xfrm>
            <a:off x="3574946" y="4155418"/>
            <a:ext cx="41626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商群与原来群的性质相似，但结构更为简单！</a:t>
            </a:r>
          </a:p>
        </p:txBody>
      </p:sp>
    </p:spTree>
    <p:extLst>
      <p:ext uri="{BB962C8B-B14F-4D97-AF65-F5344CB8AC3E}">
        <p14:creationId xmlns:p14="http://schemas.microsoft.com/office/powerpoint/2010/main" val="421800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59F7C1E-D94E-40AC-B66B-7783DD6385C9}"/>
              </a:ext>
            </a:extLst>
          </p:cNvPr>
          <p:cNvGrpSpPr/>
          <p:nvPr/>
        </p:nvGrpSpPr>
        <p:grpSpPr>
          <a:xfrm>
            <a:off x="862219" y="998883"/>
            <a:ext cx="7419561" cy="2907195"/>
            <a:chOff x="859735" y="1113183"/>
            <a:chExt cx="7419561" cy="290719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DEA3EB0-31D8-4F5E-8463-3C293114659E}"/>
                </a:ext>
              </a:extLst>
            </p:cNvPr>
            <p:cNvSpPr/>
            <p:nvPr/>
          </p:nvSpPr>
          <p:spPr>
            <a:xfrm>
              <a:off x="859735" y="1113183"/>
              <a:ext cx="7419561" cy="2907195"/>
            </a:xfrm>
            <a:prstGeom prst="roundRect">
              <a:avLst>
                <a:gd name="adj" fmla="val 47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301D9C-A8A8-4234-87A6-0B4DE646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160095"/>
              <a:ext cx="7315199" cy="28233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C723001-4592-4AA6-972A-5DAA4982D3EB}"/>
              </a:ext>
            </a:extLst>
          </p:cNvPr>
          <p:cNvSpPr txBox="1"/>
          <p:nvPr/>
        </p:nvSpPr>
        <p:spPr>
          <a:xfrm>
            <a:off x="862219" y="4107644"/>
            <a:ext cx="3493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这是教材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p78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例子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的具体版、简化版</a:t>
            </a:r>
          </a:p>
        </p:txBody>
      </p:sp>
    </p:spTree>
    <p:extLst>
      <p:ext uri="{BB962C8B-B14F-4D97-AF65-F5344CB8AC3E}">
        <p14:creationId xmlns:p14="http://schemas.microsoft.com/office/powerpoint/2010/main" val="42036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872283" y="1267011"/>
            <a:ext cx="5399432" cy="161582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熟悉正规子群的定义，熟悉正规子群的判定定理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熟悉商群的定义，能给出一些具体的商群例子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能证明与正规子群、商群相关的简单性质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598082" y="3364365"/>
            <a:ext cx="794783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如何判定一个子群是正规子群？商群的运算是什么？商群的单位元是什么？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620965-B812-4DDB-97E7-50AB466583F0}"/>
                  </a:ext>
                </a:extLst>
              </p:cNvPr>
              <p:cNvSpPr txBox="1"/>
              <p:nvPr/>
            </p:nvSpPr>
            <p:spPr>
              <a:xfrm>
                <a:off x="775250" y="1061098"/>
                <a:ext cx="54864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的子群，则商群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也是交换群。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620965-B812-4DDB-97E7-50AB4665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1061098"/>
                <a:ext cx="5486400" cy="369332"/>
              </a:xfrm>
              <a:prstGeom prst="rect">
                <a:avLst/>
              </a:prstGeom>
              <a:blipFill>
                <a:blip r:embed="rId2"/>
                <a:stretch>
                  <a:fillRect l="-889" t="-8197" r="-51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E88F44-F7F5-4B1B-B810-53EDA2F8F18E}"/>
                  </a:ext>
                </a:extLst>
              </p:cNvPr>
              <p:cNvSpPr txBox="1"/>
              <p:nvPr/>
            </p:nvSpPr>
            <p:spPr>
              <a:xfrm>
                <a:off x="775250" y="1745345"/>
                <a:ext cx="6828181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显然，因为对任意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E88F44-F7F5-4B1B-B810-53EDA2F8F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1745345"/>
                <a:ext cx="6828181" cy="369332"/>
              </a:xfrm>
              <a:prstGeom prst="rect">
                <a:avLst/>
              </a:prstGeom>
              <a:blipFill>
                <a:blip r:embed="rId3"/>
                <a:stretch>
                  <a:fillRect l="-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4881ED-F776-48CF-8E98-0346821F9D7E}"/>
                  </a:ext>
                </a:extLst>
              </p:cNvPr>
              <p:cNvSpPr txBox="1"/>
              <p:nvPr/>
            </p:nvSpPr>
            <p:spPr>
              <a:xfrm>
                <a:off x="775250" y="2751824"/>
                <a:ext cx="4164494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有限群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/>
                  <a:t>的商群的阶是群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/>
                  <a:t>的阶的因子。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4881ED-F776-48CF-8E98-0346821F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2751824"/>
                <a:ext cx="4164494" cy="369332"/>
              </a:xfrm>
              <a:prstGeom prst="rect">
                <a:avLst/>
              </a:prstGeom>
              <a:blipFill>
                <a:blip r:embed="rId4"/>
                <a:stretch>
                  <a:fillRect l="-1171" t="-8197" r="-13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951C2E-141E-4946-BFE9-FDE9C8ADEE8E}"/>
                  </a:ext>
                </a:extLst>
              </p:cNvPr>
              <p:cNvSpPr txBox="1"/>
              <p:nvPr/>
            </p:nvSpPr>
            <p:spPr>
              <a:xfrm>
                <a:off x="775250" y="3434826"/>
                <a:ext cx="7593494" cy="7373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显然，因为群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的商群的阶就是群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的正规子群的陪集个数，根据拉格朗日定理，有限群子群陪集个数是群的阶的因子。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951C2E-141E-4946-BFE9-FDE9C8AD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3434826"/>
                <a:ext cx="7593494" cy="737318"/>
              </a:xfrm>
              <a:prstGeom prst="rect">
                <a:avLst/>
              </a:prstGeom>
              <a:blipFill>
                <a:blip r:embed="rId5"/>
                <a:stretch>
                  <a:fillRect l="-642" r="-722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4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68C95C6-1A78-4A7A-B4AC-E2FB1A6E8272}"/>
                  </a:ext>
                </a:extLst>
              </p:cNvPr>
              <p:cNvSpPr txBox="1"/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68C95C6-1A78-4A7A-B4AC-E2FB1A6E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blipFill>
                <a:blip r:embed="rId2"/>
                <a:stretch>
                  <a:fillRect l="-6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8B5F5D-36AA-48B1-AB8A-9BCEAD2E6E08}"/>
                  </a:ext>
                </a:extLst>
              </p:cNvPr>
              <p:cNvSpPr txBox="1"/>
              <p:nvPr/>
            </p:nvSpPr>
            <p:spPr>
              <a:xfrm>
                <a:off x="616220" y="1784074"/>
                <a:ext cx="5054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例如，对于群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是它的正规子群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8B5F5D-36AA-48B1-AB8A-9BCEAD2E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1784074"/>
                <a:ext cx="5054049" cy="338554"/>
              </a:xfrm>
              <a:prstGeom prst="rect">
                <a:avLst/>
              </a:prstGeom>
              <a:blipFill>
                <a:blip r:embed="rId3"/>
                <a:stretch>
                  <a:fillRect l="-603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80DC59D-E8B6-4634-93A9-46561149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113" y="2263670"/>
            <a:ext cx="5934281" cy="19751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B7581F-C49A-49BC-B2A2-C30BDD0D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20" y="2731120"/>
            <a:ext cx="1913289" cy="10402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F5031B-86C9-442F-9873-4F67D77D6E53}"/>
              </a:ext>
            </a:extLst>
          </p:cNvPr>
          <p:cNvSpPr/>
          <p:nvPr/>
        </p:nvSpPr>
        <p:spPr>
          <a:xfrm>
            <a:off x="3916017" y="2440057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3AD9B4-DE2A-4BD1-8552-9D0C1406BFCB}"/>
              </a:ext>
            </a:extLst>
          </p:cNvPr>
          <p:cNvSpPr/>
          <p:nvPr/>
        </p:nvSpPr>
        <p:spPr>
          <a:xfrm>
            <a:off x="3916017" y="2616444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E47452-D24F-4520-97CD-C4404687BF69}"/>
              </a:ext>
            </a:extLst>
          </p:cNvPr>
          <p:cNvSpPr/>
          <p:nvPr/>
        </p:nvSpPr>
        <p:spPr>
          <a:xfrm>
            <a:off x="3969025" y="2784074"/>
            <a:ext cx="309769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09252F-BB65-4426-B3EF-D5FA8EF4702E}"/>
              </a:ext>
            </a:extLst>
          </p:cNvPr>
          <p:cNvSpPr/>
          <p:nvPr/>
        </p:nvSpPr>
        <p:spPr>
          <a:xfrm>
            <a:off x="3969025" y="2951704"/>
            <a:ext cx="309768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D1BAA0-6977-4423-97B5-5DA26954B501}"/>
              </a:ext>
            </a:extLst>
          </p:cNvPr>
          <p:cNvSpPr/>
          <p:nvPr/>
        </p:nvSpPr>
        <p:spPr>
          <a:xfrm>
            <a:off x="4005467" y="3116817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1420FC-09E4-45DE-B26E-68B7AEF2A259}"/>
              </a:ext>
            </a:extLst>
          </p:cNvPr>
          <p:cNvSpPr/>
          <p:nvPr/>
        </p:nvSpPr>
        <p:spPr>
          <a:xfrm>
            <a:off x="3969025" y="3276020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A8C43B-ABB0-4427-B8FF-E4E440E19B5D}"/>
              </a:ext>
            </a:extLst>
          </p:cNvPr>
          <p:cNvSpPr/>
          <p:nvPr/>
        </p:nvSpPr>
        <p:spPr>
          <a:xfrm>
            <a:off x="3969025" y="3439380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E54E77-11FA-4D7B-891D-A57522B1F103}"/>
              </a:ext>
            </a:extLst>
          </p:cNvPr>
          <p:cNvSpPr/>
          <p:nvPr/>
        </p:nvSpPr>
        <p:spPr>
          <a:xfrm>
            <a:off x="3916017" y="3592815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689C45-DFED-4430-AA28-15AE93246D8F}"/>
              </a:ext>
            </a:extLst>
          </p:cNvPr>
          <p:cNvSpPr/>
          <p:nvPr/>
        </p:nvSpPr>
        <p:spPr>
          <a:xfrm>
            <a:off x="4105687" y="3763652"/>
            <a:ext cx="361951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6DD99A-EB20-4941-A33C-64ABA4B5621A}"/>
              </a:ext>
            </a:extLst>
          </p:cNvPr>
          <p:cNvSpPr/>
          <p:nvPr/>
        </p:nvSpPr>
        <p:spPr>
          <a:xfrm>
            <a:off x="4097817" y="3931282"/>
            <a:ext cx="361951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7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E0C392-8193-46FC-80A5-BE97C84B5D19}"/>
                  </a:ext>
                </a:extLst>
              </p:cNvPr>
              <p:cNvSpPr txBox="1"/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E0C392-8193-46FC-80A5-BE97C84B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blipFill>
                <a:blip r:embed="rId2"/>
                <a:stretch>
                  <a:fillRect l="-6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9B4355-A504-470B-9A4A-8C04F9962B1C}"/>
                  </a:ext>
                </a:extLst>
              </p:cNvPr>
              <p:cNvSpPr txBox="1"/>
              <p:nvPr/>
            </p:nvSpPr>
            <p:spPr>
              <a:xfrm>
                <a:off x="616220" y="1693241"/>
                <a:ext cx="7911553" cy="684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证明思路：要与陪集拉上关系？可利用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？即要证明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在商群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有什么特殊性？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9B4355-A504-470B-9A4A-8C04F996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1693241"/>
                <a:ext cx="7911553" cy="684996"/>
              </a:xfrm>
              <a:prstGeom prst="rect">
                <a:avLst/>
              </a:prstGeom>
              <a:blipFill>
                <a:blip r:embed="rId3"/>
                <a:stretch>
                  <a:fillRect l="-38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53AA13-E6DA-49D4-A68C-5E9928BA7D44}"/>
              </a:ext>
            </a:extLst>
          </p:cNvPr>
          <p:cNvGrpSpPr/>
          <p:nvPr/>
        </p:nvGrpSpPr>
        <p:grpSpPr>
          <a:xfrm>
            <a:off x="616220" y="2639995"/>
            <a:ext cx="7871797" cy="669382"/>
            <a:chOff x="616220" y="2475646"/>
            <a:chExt cx="7871797" cy="66938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BE661CA-457B-447C-81D8-EB3B2FC1E59E}"/>
                </a:ext>
              </a:extLst>
            </p:cNvPr>
            <p:cNvSpPr/>
            <p:nvPr/>
          </p:nvSpPr>
          <p:spPr>
            <a:xfrm>
              <a:off x="616220" y="2475646"/>
              <a:ext cx="7871797" cy="6693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D6979F2-0E32-4161-BA3C-3B69714E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371" y="2528949"/>
              <a:ext cx="7757497" cy="57919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14788F-B4D1-4697-879C-D1143424C58E}"/>
                  </a:ext>
                </a:extLst>
              </p:cNvPr>
              <p:cNvSpPr txBox="1"/>
              <p:nvPr/>
            </p:nvSpPr>
            <p:spPr>
              <a:xfrm>
                <a:off x="616220" y="3624454"/>
                <a:ext cx="5774640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𝒙𝑯</m:t>
                            </m:r>
                          </m:e>
                        </m:d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是利用有限群的什么性质？为什么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𝒙𝑯</m:t>
                            </m:r>
                          </m:e>
                        </m:d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14788F-B4D1-4697-879C-D1143424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3624454"/>
                <a:ext cx="5774640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8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/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也是循环群。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blipFill>
                <a:blip r:embed="rId2"/>
                <a:stretch>
                  <a:fillRect l="-998" t="-8197" r="-4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4F5300-060A-440E-AF9D-F0718443B369}"/>
                  </a:ext>
                </a:extLst>
              </p:cNvPr>
              <p:cNvSpPr txBox="1"/>
              <p:nvPr/>
            </p:nvSpPr>
            <p:spPr>
              <a:xfrm>
                <a:off x="1214186" y="1774135"/>
                <a:ext cx="6715628" cy="7373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证明思路：要证明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是循环群，则要证明它存在生成元。因为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是循环群，所以它有生成元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的生成元是什么呢？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4F5300-060A-440E-AF9D-F0718443B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86" y="1774135"/>
                <a:ext cx="6715628" cy="737318"/>
              </a:xfrm>
              <a:prstGeom prst="rect">
                <a:avLst/>
              </a:prstGeom>
              <a:blipFill>
                <a:blip r:embed="rId3"/>
                <a:stretch>
                  <a:fillRect l="-72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7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DADE41-4FF7-4AA1-9ADC-B714F06640EE}"/>
              </a:ext>
            </a:extLst>
          </p:cNvPr>
          <p:cNvSpPr/>
          <p:nvPr/>
        </p:nvSpPr>
        <p:spPr>
          <a:xfrm>
            <a:off x="1214186" y="2102126"/>
            <a:ext cx="6732149" cy="1008290"/>
          </a:xfrm>
          <a:prstGeom prst="roundRect">
            <a:avLst>
              <a:gd name="adj" fmla="val 97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/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也是循环群。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blipFill>
                <a:blip r:embed="rId2"/>
                <a:stretch>
                  <a:fillRect l="-998" t="-8197" r="-4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DA2FBD3-03D8-4336-9212-1F2E28F5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144500"/>
            <a:ext cx="6639339" cy="9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/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的所有阶数有限的元素构成的集合，证明：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的正规子群，且商群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只有单位元的阶数是有限的。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blipFill>
                <a:blip r:embed="rId2"/>
                <a:stretch>
                  <a:fillRect l="-692" t="-1709" r="-51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C6FF1-3293-4B71-AB75-946085616B72}"/>
                  </a:ext>
                </a:extLst>
              </p:cNvPr>
              <p:cNvSpPr txBox="1"/>
              <p:nvPr/>
            </p:nvSpPr>
            <p:spPr>
              <a:xfrm>
                <a:off x="1056028" y="1932505"/>
                <a:ext cx="7044361" cy="7141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是交换群，它的任意子群都是正规子群，所以只要证明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的子群即可，可根据子群判定定理进行证明！怎么证明？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C6FF1-3293-4B71-AB75-946085616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28" y="1932505"/>
                <a:ext cx="7044361" cy="714170"/>
              </a:xfrm>
              <a:prstGeom prst="rect">
                <a:avLst/>
              </a:prstGeom>
              <a:blipFill>
                <a:blip r:embed="rId3"/>
                <a:stretch>
                  <a:fillRect l="-692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A59C13-AB87-4E92-9DB1-3E09723C2C8F}"/>
                  </a:ext>
                </a:extLst>
              </p:cNvPr>
              <p:cNvSpPr txBox="1"/>
              <p:nvPr/>
            </p:nvSpPr>
            <p:spPr>
              <a:xfrm>
                <a:off x="1049817" y="2837643"/>
                <a:ext cx="7044360" cy="14957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只有单位元的阶数有限，只要证明它的任意元素，如果阶数有限，则这个元素就是单位元。这里的关键是</a:t>
                </a:r>
                <a:r>
                  <a:rPr lang="zh-CN" altLang="en-US" sz="1600" b="1" strike="dblStrike" dirty="0" smtClean="0">
                    <a:solidFill>
                      <a:srgbClr val="FF0000"/>
                    </a:solidFill>
                  </a:rPr>
                  <a:t>用</a:t>
                </a:r>
                <a:r>
                  <a:rPr lang="zh-CN" altLang="en-US" sz="1600" b="1" dirty="0" smtClean="0">
                    <a:solidFill>
                      <a:srgbClr val="210694"/>
                    </a:solidFill>
                  </a:rPr>
                  <a:t>弄</a:t>
                </a:r>
                <a:r>
                  <a:rPr lang="zh-CN" altLang="en-US" sz="1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清楚</a:t>
                </a: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群的一个元素阶数有限意味着什么？</a:t>
                </a:r>
                <a:endParaRPr lang="en-US" altLang="zh-CN" sz="1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的单位元是什么？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A59C13-AB87-4E92-9DB1-3E09723C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7" y="2837643"/>
                <a:ext cx="7044360" cy="1495730"/>
              </a:xfrm>
              <a:prstGeom prst="rect">
                <a:avLst/>
              </a:prstGeom>
              <a:blipFill>
                <a:blip r:embed="rId4"/>
                <a:stretch>
                  <a:fillRect l="-433" r="-3460" b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/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的所有阶数有限的元素构成的集合，证明：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的正规子群，且商群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只有单位元的阶数是有限的。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blipFill>
                <a:blip r:embed="rId2"/>
                <a:stretch>
                  <a:fillRect l="-692" t="-1709" r="-51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28246CC-8E89-44E7-8079-3C2E71F55F75}"/>
              </a:ext>
            </a:extLst>
          </p:cNvPr>
          <p:cNvGrpSpPr/>
          <p:nvPr/>
        </p:nvGrpSpPr>
        <p:grpSpPr>
          <a:xfrm>
            <a:off x="1069779" y="2017643"/>
            <a:ext cx="7004441" cy="2171700"/>
            <a:chOff x="1095950" y="2017643"/>
            <a:chExt cx="7004441" cy="21717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0612B29-9194-4AF0-8B2F-5F4BAAD9A6E5}"/>
                </a:ext>
              </a:extLst>
            </p:cNvPr>
            <p:cNvSpPr/>
            <p:nvPr/>
          </p:nvSpPr>
          <p:spPr>
            <a:xfrm>
              <a:off x="1095950" y="2017643"/>
              <a:ext cx="7004441" cy="2171700"/>
            </a:xfrm>
            <a:prstGeom prst="roundRect">
              <a:avLst>
                <a:gd name="adj" fmla="val 499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6CC380-9775-49CA-ADD7-11560FA4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971" y="2052689"/>
              <a:ext cx="6914989" cy="210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60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7997B52-B02C-4847-8C9E-D4ED7211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16" y="1619063"/>
            <a:ext cx="3730906" cy="2469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/>
              <p:nvPr/>
            </p:nvSpPr>
            <p:spPr>
              <a:xfrm>
                <a:off x="5158409" y="1621801"/>
                <a:ext cx="2688534" cy="7148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的素因子有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09" y="1621801"/>
                <a:ext cx="2688534" cy="714876"/>
              </a:xfrm>
              <a:prstGeom prst="rect">
                <a:avLst/>
              </a:prstGeom>
              <a:blipFill>
                <a:blip r:embed="rId4"/>
                <a:stretch>
                  <a:fillRect t="-855" r="-1043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D68ED68-392D-447D-9F7A-A89BBC2B52D7}"/>
              </a:ext>
            </a:extLst>
          </p:cNvPr>
          <p:cNvSpPr txBox="1"/>
          <p:nvPr/>
        </p:nvSpPr>
        <p:spPr>
          <a:xfrm>
            <a:off x="5158409" y="2459196"/>
            <a:ext cx="2688534" cy="1229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元素的阶如下：</a:t>
            </a:r>
            <a:endParaRPr lang="en-US" altLang="zh-CN" sz="12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|1| = 1		|2| = 6		|4| = 3</a:t>
            </a: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|5| = 6		|8| = 2		|10| = 6 </a:t>
            </a: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|11| = 6	|13| = 2	|16| = 3</a:t>
            </a: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|17| = 6 	|19| = 6	|20| = 2 </a:t>
            </a:r>
            <a:endParaRPr lang="zh-CN" altLang="en-US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EF50B7-0537-470F-A4FD-8B3F701A5175}"/>
              </a:ext>
            </a:extLst>
          </p:cNvPr>
          <p:cNvSpPr txBox="1"/>
          <p:nvPr/>
        </p:nvSpPr>
        <p:spPr>
          <a:xfrm>
            <a:off x="5158410" y="3901109"/>
            <a:ext cx="268853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有</a:t>
            </a:r>
            <a:r>
              <a:rPr lang="en-US" altLang="zh-CN" sz="1400" b="1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阶元和</a:t>
            </a:r>
            <a:r>
              <a:rPr lang="en-US" altLang="zh-CN" sz="1400" b="1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阶元，但没有</a:t>
            </a:r>
            <a:r>
              <a:rPr lang="en-US" altLang="zh-CN" sz="1400" b="1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阶元！</a:t>
            </a:r>
          </a:p>
        </p:txBody>
      </p:sp>
    </p:spTree>
    <p:extLst>
      <p:ext uri="{BB962C8B-B14F-4D97-AF65-F5344CB8AC3E}">
        <p14:creationId xmlns:p14="http://schemas.microsoft.com/office/powerpoint/2010/main" val="26222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F703BD-CFEA-44A9-86D6-310AAF6519A1}"/>
                  </a:ext>
                </a:extLst>
              </p:cNvPr>
              <p:cNvSpPr txBox="1"/>
              <p:nvPr/>
            </p:nvSpPr>
            <p:spPr>
              <a:xfrm>
                <a:off x="1049816" y="1555474"/>
                <a:ext cx="6797127" cy="30162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  <a:spcBef>
                    <a:spcPts val="600"/>
                  </a:spcBef>
                </a:pPr>
                <a:r>
                  <a:rPr lang="en-US" altLang="zh-CN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证明思路</a:t>
                </a:r>
                <a:r>
                  <a:rPr lang="en-US" altLang="zh-CN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使用数学归纳法，显然当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时，任意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阶群都有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</a:t>
                </a:r>
                <a:r>
                  <a:rPr lang="zh-CN" altLang="en-US" sz="1200" b="1" dirty="0">
                    <a:solidFill>
                      <a:srgbClr val="210694"/>
                    </a:solidFill>
                  </a:rPr>
                  <a:t>（为什么？）</a:t>
                </a:r>
                <a:endParaRPr lang="en-US" altLang="zh-CN" sz="1200" b="1" dirty="0">
                  <a:solidFill>
                    <a:srgbClr val="210694"/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，假设对于任意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阶有限交换群，对于群的阶的任意素因子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阶元，考虑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阶有限交换群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为应用归纳假设，需要考虑阶数比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阶小的有限交换群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，而且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有许多相似的性质，这样就需要利用商群的构造：即找到子群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是交换群，所以子群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就是正规子群，使得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阶</a:t>
                </a:r>
                <a:r>
                  <a:rPr lang="zh-CN" altLang="en-US" sz="1200" b="1" strike="dblStrike" dirty="0" smtClean="0">
                    <a:solidFill>
                      <a:srgbClr val="FF0000"/>
                    </a:solidFill>
                  </a:rPr>
                  <a:t>乘</a:t>
                </a:r>
                <a:r>
                  <a:rPr lang="zh-CN" altLang="en-US" sz="1200" b="1" dirty="0">
                    <a:solidFill>
                      <a:srgbClr val="210694"/>
                    </a:solidFill>
                  </a:rPr>
                  <a:t>除</a:t>
                </a:r>
                <a:r>
                  <a:rPr lang="zh-CN" alt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</a:t>
                </a:r>
                <a:r>
                  <a:rPr lang="zh-CN" alt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，只要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不是只有单位元，那么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的阶比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的阶小。</a:t>
                </a:r>
                <a:endParaRPr lang="en-US" altLang="zh-CN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的阶的素因子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，为利用归纳假设，还需要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的阶的因子，这就要求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的阶的因子，这时可根据归纳假设，在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中存在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阶元，根据这个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阶元得到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  <a:endParaRPr lang="en-US" altLang="zh-CN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的阶的因子时，我们希望直接从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中找到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阶元，因此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最好是循环群，即是某个元素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生成的群，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的阶，而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的阶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的因子时，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f>
                          <m:f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F703BD-CFEA-44A9-86D6-310AAF65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1555474"/>
                <a:ext cx="6797127" cy="3016210"/>
              </a:xfrm>
              <a:prstGeom prst="rect">
                <a:avLst/>
              </a:prstGeom>
              <a:blipFill>
                <a:blip r:embed="rId3"/>
                <a:stretch>
                  <a:fillRect b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8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5D92EF-04E2-4F8F-9367-C8FF7D5D9D07}"/>
                  </a:ext>
                </a:extLst>
              </p:cNvPr>
              <p:cNvSpPr txBox="1"/>
              <p:nvPr/>
            </p:nvSpPr>
            <p:spPr>
              <a:xfrm>
                <a:off x="1049816" y="2353112"/>
                <a:ext cx="6838764" cy="17323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是其单位元，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的任意元素，且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5D92EF-04E2-4F8F-9367-C8FF7D5D9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2353112"/>
                <a:ext cx="6838764" cy="1732397"/>
              </a:xfrm>
              <a:prstGeom prst="rect">
                <a:avLst/>
              </a:prstGeom>
              <a:blipFill>
                <a:blip r:embed="rId3"/>
                <a:stretch>
                  <a:fillRect l="-713" t="-1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73F8637-3DA2-4A8E-BCD1-487943E15609}"/>
              </a:ext>
            </a:extLst>
          </p:cNvPr>
          <p:cNvSpPr txBox="1"/>
          <p:nvPr/>
        </p:nvSpPr>
        <p:spPr>
          <a:xfrm>
            <a:off x="1049815" y="1747779"/>
            <a:ext cx="51720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为证明这个命题，需要熟悉群元素阶的基本性质：</a:t>
            </a:r>
          </a:p>
        </p:txBody>
      </p:sp>
    </p:spTree>
    <p:extLst>
      <p:ext uri="{BB962C8B-B14F-4D97-AF65-F5344CB8AC3E}">
        <p14:creationId xmlns:p14="http://schemas.microsoft.com/office/powerpoint/2010/main" val="29618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44725" y="1613416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正规子群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69B7083-D7EE-4C23-8355-BF0B84B97176}"/>
              </a:ext>
            </a:extLst>
          </p:cNvPr>
          <p:cNvGrpSpPr/>
          <p:nvPr/>
        </p:nvGrpSpPr>
        <p:grpSpPr>
          <a:xfrm>
            <a:off x="1049816" y="1540565"/>
            <a:ext cx="5838001" cy="2777987"/>
            <a:chOff x="1049816" y="1540565"/>
            <a:chExt cx="5838001" cy="277798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EBD1FB6-7B6E-4C26-B8A0-F574A1F0879E}"/>
                </a:ext>
              </a:extLst>
            </p:cNvPr>
            <p:cNvSpPr/>
            <p:nvPr/>
          </p:nvSpPr>
          <p:spPr>
            <a:xfrm>
              <a:off x="1049816" y="1540565"/>
              <a:ext cx="5838001" cy="2777987"/>
            </a:xfrm>
            <a:prstGeom prst="roundRect">
              <a:avLst>
                <a:gd name="adj" fmla="val 486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BE45E23-5C21-4DBD-AFE5-A8EFC0B3B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801" y="1578856"/>
              <a:ext cx="5735319" cy="2701120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BEEB78F-F3C3-4741-AFDC-B7A0610E2DFB}"/>
              </a:ext>
            </a:extLst>
          </p:cNvPr>
          <p:cNvSpPr txBox="1"/>
          <p:nvPr/>
        </p:nvSpPr>
        <p:spPr>
          <a:xfrm>
            <a:off x="6993787" y="1578856"/>
            <a:ext cx="110039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</a:rPr>
              <a:t>证明中有哪些地方看不懂？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89953A-8F1B-4FAE-8DEB-819DB9034676}"/>
              </a:ext>
            </a:extLst>
          </p:cNvPr>
          <p:cNvSpPr txBox="1"/>
          <p:nvPr/>
        </p:nvSpPr>
        <p:spPr>
          <a:xfrm>
            <a:off x="6993787" y="2340665"/>
            <a:ext cx="1100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证明中说的数论知识是什么？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D7F8AE-9154-4914-87C6-BB1E95F25356}"/>
                  </a:ext>
                </a:extLst>
              </p:cNvPr>
              <p:cNvSpPr txBox="1"/>
              <p:nvPr/>
            </p:nvSpPr>
            <p:spPr>
              <a:xfrm>
                <a:off x="6993787" y="3184262"/>
                <a:ext cx="1136422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为什么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的因子，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就不等于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D7F8AE-9154-4914-87C6-BB1E95F2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87" y="3184262"/>
                <a:ext cx="1136422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/>
          <p:cNvSpPr/>
          <p:nvPr/>
        </p:nvSpPr>
        <p:spPr>
          <a:xfrm>
            <a:off x="3464042" y="1988987"/>
            <a:ext cx="45719" cy="226931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3690972" y="1988987"/>
            <a:ext cx="45719" cy="22693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/>
              <p:nvPr/>
            </p:nvSpPr>
            <p:spPr>
              <a:xfrm>
                <a:off x="1049816" y="1504692"/>
                <a:ext cx="2688534" cy="7148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的素因子有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1504692"/>
                <a:ext cx="2688534" cy="714876"/>
              </a:xfrm>
              <a:prstGeom prst="rect">
                <a:avLst/>
              </a:prstGeom>
              <a:blipFill>
                <a:blip r:embed="rId3"/>
                <a:stretch>
                  <a:fillRect t="-1709" r="-1043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D68ED68-392D-447D-9F7A-A89BBC2B52D7}"/>
              </a:ext>
            </a:extLst>
          </p:cNvPr>
          <p:cNvSpPr txBox="1"/>
          <p:nvPr/>
        </p:nvSpPr>
        <p:spPr>
          <a:xfrm>
            <a:off x="1049816" y="2309213"/>
            <a:ext cx="2688534" cy="1107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元素的阶如下：</a:t>
            </a:r>
            <a:endParaRPr lang="en-US" altLang="zh-CN" sz="12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|1| = 1		|2| = 6		|4| = 3</a:t>
            </a: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|5| = 6		|8| = 2		|10| = 6 </a:t>
            </a: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|11| = 6	|13| = 2	|16| = 3</a:t>
            </a: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|17| = 6 	|19| = 6	|20| = 2 </a:t>
            </a:r>
            <a:endParaRPr lang="zh-CN" altLang="en-US" sz="1200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0CCC59-A44A-4E85-BDDE-57E64DC70438}"/>
                  </a:ext>
                </a:extLst>
              </p:cNvPr>
              <p:cNvSpPr txBox="1"/>
              <p:nvPr/>
            </p:nvSpPr>
            <p:spPr>
              <a:xfrm>
                <a:off x="3876262" y="1504692"/>
                <a:ext cx="3970682" cy="678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阶元怎样按照上面证明的归纳步中给出方式构造得到？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0CCC59-A44A-4E85-BDDE-57E64DC70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2" y="1504692"/>
                <a:ext cx="3970682" cy="678776"/>
              </a:xfrm>
              <a:prstGeom prst="rect">
                <a:avLst/>
              </a:prstGeom>
              <a:blipFill>
                <a:blip r:embed="rId4"/>
                <a:stretch>
                  <a:fillRect l="-461" b="-9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66014D-9701-46D7-8F1D-E3C37C683353}"/>
                  </a:ext>
                </a:extLst>
              </p:cNvPr>
              <p:cNvSpPr txBox="1"/>
              <p:nvPr/>
            </p:nvSpPr>
            <p:spPr>
              <a:xfrm>
                <a:off x="3876262" y="2530620"/>
                <a:ext cx="3970680" cy="5368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若取元素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66014D-9701-46D7-8F1D-E3C37C683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2" y="2530620"/>
                <a:ext cx="3970680" cy="536814"/>
              </a:xfrm>
              <a:prstGeom prst="rect">
                <a:avLst/>
              </a:prstGeom>
              <a:blipFill>
                <a:blip r:embed="rId5"/>
                <a:stretch>
                  <a:fillRect l="-15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C8659A-1602-4A44-8A90-F35E75DC91A1}"/>
                  </a:ext>
                </a:extLst>
              </p:cNvPr>
              <p:cNvSpPr txBox="1"/>
              <p:nvPr/>
            </p:nvSpPr>
            <p:spPr>
              <a:xfrm>
                <a:off x="3876262" y="3414587"/>
                <a:ext cx="3970680" cy="11899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若取元素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，考虑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（如左图），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，它的陪集是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，都是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阶元！取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阶元！实际上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C8659A-1602-4A44-8A90-F35E75DC9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2" y="3414587"/>
                <a:ext cx="3970680" cy="1189941"/>
              </a:xfrm>
              <a:prstGeom prst="rect">
                <a:avLst/>
              </a:prstGeom>
              <a:blipFill>
                <a:blip r:embed="rId6"/>
                <a:stretch>
                  <a:fillRect l="-154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5855B31-8CFB-4AE7-94A7-E84BCC750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816" y="3494128"/>
            <a:ext cx="2688534" cy="11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837368" y="829358"/>
                <a:ext cx="7469257" cy="20683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1800" b="1">
                    <a:solidFill>
                      <a:srgbClr val="002060"/>
                    </a:solidFill>
                  </a:rPr>
                  <a:t>正规子群与商群</a:t>
                </a: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正规子群的定义、正规子群的判定定理：例如，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</m:oMath>
                </a14:m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商群的定义，商群的例子</a:t>
                </a:r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正规子群的基本性质：例如，子群具有传递性，正规子群没有传递性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商群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的基本性质：例如，交换群的商群仍是交换群，循环群的商群仍是循环群等</a:t>
                </a:r>
                <a:endParaRPr lang="zh-CN" altLang="en-US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8" y="829358"/>
                <a:ext cx="7469257" cy="2068323"/>
              </a:xfrm>
              <a:prstGeom prst="rect">
                <a:avLst/>
              </a:prstGeom>
              <a:blipFill>
                <a:blip r:embed="rId2"/>
                <a:stretch>
                  <a:fillRect l="-489" t="-1475" b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861458" y="3027886"/>
            <a:ext cx="5421076" cy="1585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熟悉正规子群的定义，熟悉正规子群的判定定理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熟悉商群的定义，能给出一些具体的商群例子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能证明与正规子群、商群相关的简单性质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55375" y="2375543"/>
            <a:ext cx="50689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在线平台练习（正规子群与商群）！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子群陪集性质回顾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450666-BF47-4522-BD7A-A53AD369920A}"/>
                  </a:ext>
                </a:extLst>
              </p:cNvPr>
              <p:cNvSpPr txBox="1"/>
              <p:nvPr/>
            </p:nvSpPr>
            <p:spPr>
              <a:xfrm>
                <a:off x="803206" y="833497"/>
                <a:ext cx="200501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450666-BF47-4522-BD7A-A53AD369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6" y="833497"/>
                <a:ext cx="2005013" cy="369332"/>
              </a:xfrm>
              <a:prstGeom prst="rect">
                <a:avLst/>
              </a:prstGeom>
              <a:blipFill>
                <a:blip r:embed="rId2"/>
                <a:stretch>
                  <a:fillRect l="-27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E0AF11-5573-4421-A3E1-19663E437910}"/>
                  </a:ext>
                </a:extLst>
              </p:cNvPr>
              <p:cNvSpPr txBox="1"/>
              <p:nvPr/>
            </p:nvSpPr>
            <p:spPr>
              <a:xfrm>
                <a:off x="803206" y="1387496"/>
                <a:ext cx="3629026" cy="3070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𝒂𝑹𝒃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E0AF11-5573-4421-A3E1-19663E43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6" y="1387496"/>
                <a:ext cx="3629026" cy="3070264"/>
              </a:xfrm>
              <a:prstGeom prst="rect">
                <a:avLst/>
              </a:prstGeom>
              <a:blipFill>
                <a:blip r:embed="rId3"/>
                <a:stretch>
                  <a:fillRect l="-672" r="-336" b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182B6B-BADB-4FA7-9FEA-7473CED536A4}"/>
                  </a:ext>
                </a:extLst>
              </p:cNvPr>
              <p:cNvSpPr txBox="1"/>
              <p:nvPr/>
            </p:nvSpPr>
            <p:spPr>
              <a:xfrm>
                <a:off x="4711768" y="1378543"/>
                <a:ext cx="3629026" cy="3070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𝒂𝑹𝒃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182B6B-BADB-4FA7-9FEA-7473CED5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68" y="1378543"/>
                <a:ext cx="3629026" cy="3070264"/>
              </a:xfrm>
              <a:prstGeom prst="rect">
                <a:avLst/>
              </a:prstGeom>
              <a:blipFill>
                <a:blip r:embed="rId4"/>
                <a:stretch>
                  <a:fillRect l="-672" r="-336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2BE54B-D217-4B54-B1F0-20E3E4E83D44}"/>
                  </a:ext>
                </a:extLst>
              </p:cNvPr>
              <p:cNvSpPr txBox="1"/>
              <p:nvPr/>
            </p:nvSpPr>
            <p:spPr>
              <a:xfrm>
                <a:off x="977757" y="983975"/>
                <a:ext cx="7188479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正规子群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(normal subgroup)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不变子群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(invariant subgroup)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⊴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2BE54B-D217-4B54-B1F0-20E3E4E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7" y="983975"/>
                <a:ext cx="7188479" cy="736612"/>
              </a:xfrm>
              <a:prstGeom prst="rect">
                <a:avLst/>
              </a:prstGeom>
              <a:blipFill>
                <a:blip r:embed="rId2"/>
                <a:stretch>
                  <a:fillRect l="-678" r="-59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4BA584C-FE0D-44B8-9EA8-E8971356C082}"/>
                  </a:ext>
                </a:extLst>
              </p:cNvPr>
              <p:cNvSpPr txBox="1"/>
              <p:nvPr/>
            </p:nvSpPr>
            <p:spPr>
              <a:xfrm>
                <a:off x="977757" y="1987822"/>
                <a:ext cx="7188479" cy="10697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条件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仅表示两个集合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相等。不能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错误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地认为，由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可推出对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的任意元素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𝒂𝒉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正确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的理解是：对任意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4BA584C-FE0D-44B8-9EA8-E8971356C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7" y="1987822"/>
                <a:ext cx="7188479" cy="1069716"/>
              </a:xfrm>
              <a:prstGeom prst="rect">
                <a:avLst/>
              </a:prstGeom>
              <a:blipFill>
                <a:blip r:embed="rId3"/>
                <a:stretch>
                  <a:fillRect l="-42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A70FA1C-B00B-4BC7-BE3F-91D9588D8D60}"/>
                  </a:ext>
                </a:extLst>
              </p:cNvPr>
              <p:cNvSpPr txBox="1"/>
              <p:nvPr/>
            </p:nvSpPr>
            <p:spPr>
              <a:xfrm>
                <a:off x="977764" y="3324773"/>
                <a:ext cx="7188472" cy="10354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的单位元子群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本身都是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的正规子群。这两个正规子群称为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的平凡正规子群。如果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只有平凡正规子群，且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单群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(simple 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A70FA1C-B00B-4BC7-BE3F-91D9588D8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64" y="3324773"/>
                <a:ext cx="7188472" cy="1035476"/>
              </a:xfrm>
              <a:prstGeom prst="rect">
                <a:avLst/>
              </a:prstGeom>
              <a:blipFill>
                <a:blip r:embed="rId4"/>
                <a:stretch>
                  <a:fillRect l="-678" t="-588"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84B6E0-23A6-4258-98F6-174F0F4A478F}"/>
              </a:ext>
            </a:extLst>
          </p:cNvPr>
          <p:cNvGrpSpPr/>
          <p:nvPr/>
        </p:nvGrpSpPr>
        <p:grpSpPr>
          <a:xfrm>
            <a:off x="1205117" y="921254"/>
            <a:ext cx="6733760" cy="3531357"/>
            <a:chOff x="1113183" y="841860"/>
            <a:chExt cx="6733760" cy="353135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5F65B4A-455C-4E1E-A551-5BCEDBE10076}"/>
                </a:ext>
              </a:extLst>
            </p:cNvPr>
            <p:cNvSpPr/>
            <p:nvPr/>
          </p:nvSpPr>
          <p:spPr>
            <a:xfrm>
              <a:off x="1113183" y="841860"/>
              <a:ext cx="6733760" cy="3531357"/>
            </a:xfrm>
            <a:prstGeom prst="roundRect">
              <a:avLst>
                <a:gd name="adj" fmla="val 428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33C99A7-0263-4657-91EB-108DA1E77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786" y="886251"/>
              <a:ext cx="6614493" cy="3450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26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88D841-9DB1-4FEB-8CD6-9AD214962177}"/>
                  </a:ext>
                </a:extLst>
              </p:cNvPr>
              <p:cNvSpPr txBox="1"/>
              <p:nvPr/>
            </p:nvSpPr>
            <p:spPr>
              <a:xfrm>
                <a:off x="1115668" y="1116714"/>
                <a:ext cx="393838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交换群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的任意子群都是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88D841-9DB1-4FEB-8CD6-9AD214962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8" y="1116714"/>
                <a:ext cx="3938380" cy="369332"/>
              </a:xfrm>
              <a:prstGeom prst="rect">
                <a:avLst/>
              </a:prstGeom>
              <a:blipFill>
                <a:blip r:embed="rId2"/>
                <a:stretch>
                  <a:fillRect l="-1238" t="-8197" r="-123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BD8EB2-DD98-4B8C-8D1C-E23C1D220617}"/>
                  </a:ext>
                </a:extLst>
              </p:cNvPr>
              <p:cNvSpPr txBox="1"/>
              <p:nvPr/>
            </p:nvSpPr>
            <p:spPr>
              <a:xfrm>
                <a:off x="1115668" y="1956415"/>
                <a:ext cx="6910180" cy="7148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BD8EB2-DD98-4B8C-8D1C-E23C1D22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8" y="1956415"/>
                <a:ext cx="6910180" cy="714876"/>
              </a:xfrm>
              <a:prstGeom prst="rect">
                <a:avLst/>
              </a:prstGeom>
              <a:blipFill>
                <a:blip r:embed="rId3"/>
                <a:stretch>
                  <a:fillRect l="-705" t="-170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283F82D-015A-4679-A434-335F6CD53DF7}"/>
              </a:ext>
            </a:extLst>
          </p:cNvPr>
          <p:cNvSpPr txBox="1"/>
          <p:nvPr/>
        </p:nvSpPr>
        <p:spPr>
          <a:xfrm>
            <a:off x="7121387" y="2332737"/>
            <a:ext cx="904461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为什么？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16C2F8-1913-4C02-9DDD-7F43ECA8A29F}"/>
                  </a:ext>
                </a:extLst>
              </p:cNvPr>
              <p:cNvSpPr txBox="1"/>
              <p:nvPr/>
            </p:nvSpPr>
            <p:spPr>
              <a:xfrm>
                <a:off x="1115668" y="3141661"/>
                <a:ext cx="6910180" cy="11353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当然是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16C2F8-1913-4C02-9DDD-7F43ECA8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8" y="3141661"/>
                <a:ext cx="6910180" cy="1135311"/>
              </a:xfrm>
              <a:prstGeom prst="rect">
                <a:avLst/>
              </a:prstGeom>
              <a:blipFill>
                <a:blip r:embed="rId4"/>
                <a:stretch>
                  <a:fillRect l="-70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4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/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的任意一个左陪集也是它的一个右陪集，则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blipFill>
                <a:blip r:embed="rId2"/>
                <a:stretch>
                  <a:fillRect l="-777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C5A633-8242-4E38-8326-CB9BC2C8FA2F}"/>
                  </a:ext>
                </a:extLst>
              </p:cNvPr>
              <p:cNvSpPr txBox="1"/>
              <p:nvPr/>
            </p:nvSpPr>
            <p:spPr>
              <a:xfrm>
                <a:off x="1041120" y="2181639"/>
                <a:ext cx="7061753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的任意一个左陪集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的一个右陪集，并没有说这个右陪集就是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，其准确含义是什么？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C5A633-8242-4E38-8326-CB9BC2C8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0" y="2181639"/>
                <a:ext cx="7061753" cy="736612"/>
              </a:xfrm>
              <a:prstGeom prst="rect">
                <a:avLst/>
              </a:prstGeom>
              <a:blipFill>
                <a:blip r:embed="rId3"/>
                <a:stretch>
                  <a:fillRect l="-777" r="-518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0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/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的任意一个左陪集也是它的一个右陪集，则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blipFill>
                <a:blip r:embed="rId2"/>
                <a:stretch>
                  <a:fillRect l="-777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D37B83-34F1-4308-A21A-DE41D736127A}"/>
                  </a:ext>
                </a:extLst>
              </p:cNvPr>
              <p:cNvSpPr txBox="1"/>
              <p:nvPr/>
            </p:nvSpPr>
            <p:spPr>
              <a:xfrm>
                <a:off x="1041119" y="2116561"/>
                <a:ext cx="7061753" cy="14041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的左陪集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的右陪集，即存在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，而又有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，根据陪集的性质有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D37B83-34F1-4308-A21A-DE41D7361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19" y="2116561"/>
                <a:ext cx="7061753" cy="1404167"/>
              </a:xfrm>
              <a:prstGeom prst="rect">
                <a:avLst/>
              </a:prstGeom>
              <a:blipFill>
                <a:blip r:embed="rId3"/>
                <a:stretch>
                  <a:fillRect l="-777" r="-3886" b="-5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15B4FC5-A6F4-48A3-A371-E02487BE86B2}"/>
              </a:ext>
            </a:extLst>
          </p:cNvPr>
          <p:cNvSpPr txBox="1"/>
          <p:nvPr/>
        </p:nvSpPr>
        <p:spPr>
          <a:xfrm>
            <a:off x="3742082" y="3810073"/>
            <a:ext cx="4360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证明中说“陪集的性质”，具体是什么性质？</a:t>
            </a:r>
          </a:p>
        </p:txBody>
      </p:sp>
    </p:spTree>
    <p:extLst>
      <p:ext uri="{BB962C8B-B14F-4D97-AF65-F5344CB8AC3E}">
        <p14:creationId xmlns:p14="http://schemas.microsoft.com/office/powerpoint/2010/main" val="346484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2156</TotalTime>
  <Words>2663</Words>
  <Application>Microsoft Office PowerPoint</Application>
  <PresentationFormat>全屏显示(16:9)</PresentationFormat>
  <Paragraphs>341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201</cp:lastModifiedBy>
  <cp:revision>76</cp:revision>
  <dcterms:created xsi:type="dcterms:W3CDTF">2022-01-01T06:39:40Z</dcterms:created>
  <dcterms:modified xsi:type="dcterms:W3CDTF">2024-04-24T12:26:54Z</dcterms:modified>
</cp:coreProperties>
</file>