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12" r:id="rId4"/>
    <p:sldId id="259" r:id="rId5"/>
    <p:sldId id="257" r:id="rId6"/>
    <p:sldId id="313" r:id="rId7"/>
    <p:sldId id="316" r:id="rId8"/>
    <p:sldId id="318" r:id="rId9"/>
    <p:sldId id="317" r:id="rId10"/>
    <p:sldId id="314" r:id="rId11"/>
    <p:sldId id="315" r:id="rId12"/>
    <p:sldId id="319" r:id="rId13"/>
    <p:sldId id="320" r:id="rId14"/>
    <p:sldId id="321" r:id="rId15"/>
    <p:sldId id="322" r:id="rId16"/>
    <p:sldId id="323" r:id="rId17"/>
    <p:sldId id="281" r:id="rId18"/>
    <p:sldId id="324" r:id="rId19"/>
    <p:sldId id="325" r:id="rId20"/>
    <p:sldId id="326" r:id="rId21"/>
    <p:sldId id="328" r:id="rId22"/>
    <p:sldId id="329" r:id="rId23"/>
    <p:sldId id="330" r:id="rId24"/>
    <p:sldId id="333" r:id="rId25"/>
    <p:sldId id="331" r:id="rId26"/>
    <p:sldId id="332" r:id="rId27"/>
    <p:sldId id="334" r:id="rId28"/>
    <p:sldId id="272" r:id="rId29"/>
    <p:sldId id="280" r:id="rId30"/>
    <p:sldId id="262" r:id="rId31"/>
  </p:sldIdLst>
  <p:sldSz cx="9144000" cy="5143500" type="screen16x9"/>
  <p:notesSz cx="6858000" cy="9144000"/>
  <p:custDataLst>
    <p:tags r:id="rId3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0694"/>
    <a:srgbClr val="371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2" d="100"/>
          <a:sy n="192" d="100"/>
        </p:scale>
        <p:origin x="1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gs" Target="tags/tag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7" name="矩形 6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矩形 7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1054359" y="888925"/>
            <a:ext cx="7045495" cy="667265"/>
          </a:xfrm>
          <a:prstGeom prst="round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第七讲</a:t>
            </a:r>
            <a:r>
              <a:rPr lang="en-US" altLang="zh-CN" sz="3600" b="1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群的直积</a:t>
            </a:r>
            <a:endParaRPr lang="zh-CN" altLang="en-US" sz="36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79174" y="1912075"/>
            <a:ext cx="25856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>
                <a:solidFill>
                  <a:srgbClr val="21069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 晓 聪</a:t>
            </a:r>
            <a:endParaRPr lang="zh-CN" altLang="en-US" sz="3000">
              <a:solidFill>
                <a:srgbClr val="21069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06131" y="2700512"/>
            <a:ext cx="388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中山大学计算机学院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632887" y="3419732"/>
            <a:ext cx="215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  <a:endParaRPr lang="zh-CN" altLang="en-US" sz="180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78924" y="3966519"/>
            <a:ext cx="682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rgbClr val="FF0000"/>
                </a:solidFill>
              </a:rPr>
              <a:t>isszxc@mail.sysu.edu.cn</a:t>
            </a:r>
            <a:endParaRPr lang="zh-CN" altLang="en-US" sz="1800">
              <a:solidFill>
                <a:srgbClr val="FF0000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37" y="2334583"/>
            <a:ext cx="1324937" cy="11704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群的外直积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群外直积元素阶的例子与练习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57247" y="1080665"/>
            <a:ext cx="7429500" cy="1366631"/>
            <a:chOff x="834887" y="1048578"/>
            <a:chExt cx="7429500" cy="1366631"/>
          </a:xfrm>
        </p:grpSpPr>
        <p:sp>
          <p:nvSpPr>
            <p:cNvPr id="4" name="矩形: 圆角 3"/>
            <p:cNvSpPr/>
            <p:nvPr/>
          </p:nvSpPr>
          <p:spPr>
            <a:xfrm>
              <a:off x="834887" y="1048578"/>
              <a:ext cx="7429500" cy="1366631"/>
            </a:xfrm>
            <a:prstGeom prst="roundRect">
              <a:avLst>
                <a:gd name="adj" fmla="val 4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83339" y="1092448"/>
              <a:ext cx="7327621" cy="1290726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905699" y="2696205"/>
                <a:ext cx="5536096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上面说明了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不可能与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同构，为什么？</a:t>
                </a:r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99" y="2696205"/>
                <a:ext cx="553609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3" t="-171" r="6" b="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857247" y="3349225"/>
            <a:ext cx="4395583" cy="431309"/>
            <a:chOff x="857247" y="3325682"/>
            <a:chExt cx="4395583" cy="431309"/>
          </a:xfrm>
        </p:grpSpPr>
        <p:sp>
          <p:nvSpPr>
            <p:cNvPr id="9" name="矩形: 圆角 8"/>
            <p:cNvSpPr/>
            <p:nvPr/>
          </p:nvSpPr>
          <p:spPr>
            <a:xfrm>
              <a:off x="857247" y="3325682"/>
              <a:ext cx="4395583" cy="43130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700" y="3384457"/>
              <a:ext cx="4297436" cy="31055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群的外直积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群外直积元素阶的练习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82703" y="983712"/>
            <a:ext cx="4395583" cy="431309"/>
            <a:chOff x="857247" y="3325682"/>
            <a:chExt cx="4395583" cy="431309"/>
          </a:xfrm>
        </p:grpSpPr>
        <p:sp>
          <p:nvSpPr>
            <p:cNvPr id="9" name="矩形: 圆角 8"/>
            <p:cNvSpPr/>
            <p:nvPr/>
          </p:nvSpPr>
          <p:spPr>
            <a:xfrm>
              <a:off x="857247" y="3325682"/>
              <a:ext cx="4395583" cy="43130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05700" y="3384457"/>
              <a:ext cx="4297436" cy="310557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782704" y="1803951"/>
            <a:ext cx="7521440" cy="2479813"/>
            <a:chOff x="782704" y="1803951"/>
            <a:chExt cx="7521440" cy="2479813"/>
          </a:xfrm>
        </p:grpSpPr>
        <p:sp>
          <p:nvSpPr>
            <p:cNvPr id="4" name="矩形: 圆角 3"/>
            <p:cNvSpPr/>
            <p:nvPr/>
          </p:nvSpPr>
          <p:spPr>
            <a:xfrm>
              <a:off x="782704" y="1803951"/>
              <a:ext cx="7521440" cy="2479813"/>
            </a:xfrm>
            <a:prstGeom prst="roundRect">
              <a:avLst>
                <a:gd name="adj" fmla="val 5624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5500" y="1859739"/>
              <a:ext cx="7403414" cy="23646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755374" y="1118152"/>
            <a:ext cx="7633252" cy="33296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群的外直积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群外直积与循环群的例子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7612" y="1153562"/>
            <a:ext cx="7548770" cy="26937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755374" y="2256183"/>
            <a:ext cx="7633252" cy="2039575"/>
            <a:chOff x="755374" y="2256183"/>
            <a:chExt cx="7633252" cy="2039575"/>
          </a:xfrm>
        </p:grpSpPr>
        <p:sp>
          <p:nvSpPr>
            <p:cNvPr id="8" name="矩形: 圆角 7"/>
            <p:cNvSpPr/>
            <p:nvPr/>
          </p:nvSpPr>
          <p:spPr>
            <a:xfrm>
              <a:off x="755374" y="2256183"/>
              <a:ext cx="7633252" cy="2039575"/>
            </a:xfrm>
            <a:prstGeom prst="roundRect">
              <a:avLst>
                <a:gd name="adj" fmla="val 4241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7615" y="2293163"/>
              <a:ext cx="7548770" cy="194865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797612" y="1684683"/>
                <a:ext cx="4877631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很自然应该想到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应该是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的生成元！</a:t>
                </a:r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12" y="1684683"/>
                <a:ext cx="487763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" t="-8" r="-8" b="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6820535" y="333692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3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37940" y="381317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2</a:t>
            </a:r>
            <a:endParaRPr lang="en-US" altLang="zh-CN" sz="1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909430" y="983974"/>
            <a:ext cx="7320170" cy="546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群的外直积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群外直积与循环群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638" y="1021245"/>
            <a:ext cx="7230717" cy="473038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909430" y="1893404"/>
            <a:ext cx="7320170" cy="2405270"/>
            <a:chOff x="909430" y="1893404"/>
            <a:chExt cx="7320170" cy="2405270"/>
          </a:xfrm>
        </p:grpSpPr>
        <p:sp>
          <p:nvSpPr>
            <p:cNvPr id="7" name="矩形: 圆角 6"/>
            <p:cNvSpPr/>
            <p:nvPr/>
          </p:nvSpPr>
          <p:spPr>
            <a:xfrm>
              <a:off x="909430" y="1893404"/>
              <a:ext cx="7320170" cy="2405270"/>
            </a:xfrm>
            <a:prstGeom prst="roundRect">
              <a:avLst>
                <a:gd name="adj" fmla="val 530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4156" y="1941378"/>
              <a:ext cx="7230717" cy="231429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群的外直积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群外直积与循环群的例子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15617" y="1599567"/>
            <a:ext cx="7697857" cy="1789676"/>
            <a:chOff x="715617" y="1599567"/>
            <a:chExt cx="7697857" cy="1789676"/>
          </a:xfrm>
        </p:grpSpPr>
        <p:sp>
          <p:nvSpPr>
            <p:cNvPr id="4" name="矩形: 圆角 3"/>
            <p:cNvSpPr/>
            <p:nvPr/>
          </p:nvSpPr>
          <p:spPr>
            <a:xfrm>
              <a:off x="715617" y="1599567"/>
              <a:ext cx="7697857" cy="1789676"/>
            </a:xfrm>
            <a:prstGeom prst="roundRect">
              <a:avLst>
                <a:gd name="adj" fmla="val 7504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64757" y="1644925"/>
              <a:ext cx="7614485" cy="16954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  <a:endParaRPr lang="zh-CN" altLang="en-US" sz="1400"/>
          </a:p>
        </p:txBody>
      </p:sp>
      <p:sp>
        <p:nvSpPr>
          <p:cNvPr id="2" name="文本框 1"/>
          <p:cNvSpPr txBox="1"/>
          <p:nvPr/>
        </p:nvSpPr>
        <p:spPr>
          <a:xfrm>
            <a:off x="916150" y="1667032"/>
            <a:ext cx="3550298" cy="166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群的外直积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群的内直积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群的内直积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群的内直积定义与例子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221578" y="1104900"/>
            <a:ext cx="6700838" cy="1204913"/>
            <a:chOff x="1228725" y="1104900"/>
            <a:chExt cx="6700838" cy="1204913"/>
          </a:xfrm>
        </p:grpSpPr>
        <p:sp>
          <p:nvSpPr>
            <p:cNvPr id="6" name="矩形: 圆角 5"/>
            <p:cNvSpPr/>
            <p:nvPr/>
          </p:nvSpPr>
          <p:spPr>
            <a:xfrm>
              <a:off x="1228725" y="1104900"/>
              <a:ext cx="6700838" cy="1204913"/>
            </a:xfrm>
            <a:prstGeom prst="roundRect">
              <a:avLst>
                <a:gd name="adj" fmla="val 6356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59678" y="1146980"/>
              <a:ext cx="6624637" cy="1129268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1221578" y="2967688"/>
            <a:ext cx="6700838" cy="1018105"/>
            <a:chOff x="1128091" y="2942638"/>
            <a:chExt cx="6700838" cy="1018105"/>
          </a:xfrm>
        </p:grpSpPr>
        <p:sp>
          <p:nvSpPr>
            <p:cNvPr id="7" name="矩形: 圆角 6"/>
            <p:cNvSpPr/>
            <p:nvPr/>
          </p:nvSpPr>
          <p:spPr>
            <a:xfrm>
              <a:off x="1128091" y="2942638"/>
              <a:ext cx="6700838" cy="1018105"/>
            </a:xfrm>
            <a:prstGeom prst="roundRect">
              <a:avLst>
                <a:gd name="adj" fmla="val 8369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9190" y="2976203"/>
              <a:ext cx="6624637" cy="94186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群的内直积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群内直积的基本性质（一）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207604" y="716849"/>
            <a:ext cx="6728792" cy="1017529"/>
            <a:chOff x="1207604" y="716849"/>
            <a:chExt cx="6728792" cy="1017529"/>
          </a:xfrm>
        </p:grpSpPr>
        <p:sp>
          <p:nvSpPr>
            <p:cNvPr id="8" name="矩形: 圆角 7"/>
            <p:cNvSpPr/>
            <p:nvPr/>
          </p:nvSpPr>
          <p:spPr>
            <a:xfrm>
              <a:off x="1207604" y="716849"/>
              <a:ext cx="6728792" cy="1017529"/>
            </a:xfrm>
            <a:prstGeom prst="roundRect">
              <a:avLst>
                <a:gd name="adj" fmla="val 738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59784" y="753462"/>
              <a:ext cx="6624432" cy="939338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1207604" y="1926011"/>
            <a:ext cx="6728792" cy="2761194"/>
            <a:chOff x="1207604" y="1926011"/>
            <a:chExt cx="6728792" cy="2761194"/>
          </a:xfrm>
        </p:grpSpPr>
        <p:sp>
          <p:nvSpPr>
            <p:cNvPr id="9" name="矩形: 圆角 8"/>
            <p:cNvSpPr/>
            <p:nvPr/>
          </p:nvSpPr>
          <p:spPr>
            <a:xfrm>
              <a:off x="1207604" y="1926011"/>
              <a:ext cx="6728792" cy="2761194"/>
            </a:xfrm>
            <a:prstGeom prst="roundRect">
              <a:avLst>
                <a:gd name="adj" fmla="val 35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784" y="1975711"/>
              <a:ext cx="6624432" cy="2673016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4030980" y="2078355"/>
            <a:ext cx="2806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h’</a:t>
            </a:r>
            <a:endParaRPr lang="en-US" altLang="zh-CN" sz="1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群的内直积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群内直积的基本性质（二）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53548" y="870815"/>
            <a:ext cx="6229136" cy="1207946"/>
            <a:chOff x="1086064" y="829575"/>
            <a:chExt cx="6229136" cy="1207946"/>
          </a:xfrm>
        </p:grpSpPr>
        <p:sp>
          <p:nvSpPr>
            <p:cNvPr id="6" name="矩形: 圆角 5"/>
            <p:cNvSpPr/>
            <p:nvPr/>
          </p:nvSpPr>
          <p:spPr>
            <a:xfrm>
              <a:off x="1086064" y="829575"/>
              <a:ext cx="6229136" cy="1207946"/>
            </a:xfrm>
            <a:prstGeom prst="roundRect">
              <a:avLst>
                <a:gd name="adj" fmla="val 76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20854" y="859395"/>
              <a:ext cx="6171377" cy="1158360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1053548" y="2370485"/>
            <a:ext cx="7036904" cy="2062369"/>
            <a:chOff x="1038639" y="2335696"/>
            <a:chExt cx="7036904" cy="2062369"/>
          </a:xfrm>
        </p:grpSpPr>
        <p:sp>
          <p:nvSpPr>
            <p:cNvPr id="8" name="矩形: 圆角 7"/>
            <p:cNvSpPr/>
            <p:nvPr/>
          </p:nvSpPr>
          <p:spPr>
            <a:xfrm>
              <a:off x="1038639" y="2335696"/>
              <a:ext cx="7036904" cy="2062369"/>
            </a:xfrm>
            <a:prstGeom prst="roundRect">
              <a:avLst>
                <a:gd name="adj" fmla="val 485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124" y="2371639"/>
              <a:ext cx="6971871" cy="198882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790163" y="1125734"/>
            <a:ext cx="6425648" cy="3162999"/>
          </a:xfrm>
          <a:prstGeom prst="roundRect">
            <a:avLst>
              <a:gd name="adj" fmla="val 315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群的内直积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群内直积的例子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033" y="1175434"/>
            <a:ext cx="6308424" cy="4316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33" y="1637791"/>
            <a:ext cx="6308424" cy="17512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033" y="3389025"/>
            <a:ext cx="6308424" cy="8591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43800" y="1572247"/>
            <a:ext cx="1134628" cy="1163572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3425825" y="1796415"/>
            <a:ext cx="248920" cy="3175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"/>
            <a:ext cx="4572000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50">
                <a:latin typeface="楷体" panose="02010609060101010101" pitchFamily="49" charset="-122"/>
                <a:ea typeface="楷体" panose="02010609060101010101" pitchFamily="49" charset="-122"/>
              </a:rPr>
              <a:t>提示</a:t>
            </a:r>
            <a:endParaRPr lang="zh-CN" altLang="en-US" sz="105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0" y="0"/>
            <a:ext cx="4572000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/>
        </p:nvSpPr>
        <p:spPr>
          <a:xfrm>
            <a:off x="0" y="4892475"/>
            <a:ext cx="3039763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35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39763" y="4892473"/>
            <a:ext cx="3064476" cy="241757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04238" y="4892473"/>
            <a:ext cx="3039762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z="135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 sz="135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2" y="241757"/>
            <a:ext cx="9144002" cy="34446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/>
              <a:t>学习目标与学习重点</a:t>
            </a:r>
            <a:endParaRPr lang="zh-CN" altLang="en-US" sz="1350"/>
          </a:p>
        </p:txBody>
      </p:sp>
      <p:sp>
        <p:nvSpPr>
          <p:cNvPr id="11" name="文本框 10"/>
          <p:cNvSpPr txBox="1"/>
          <p:nvPr/>
        </p:nvSpPr>
        <p:spPr>
          <a:xfrm>
            <a:off x="824948" y="1232223"/>
            <a:ext cx="7494104" cy="1487587"/>
          </a:xfrm>
          <a:prstGeom prst="rect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</a:pPr>
            <a:r>
              <a:rPr lang="zh-CN" altLang="en-US" sz="21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学习目标</a:t>
            </a:r>
            <a:endParaRPr lang="zh-CN" altLang="en-US" sz="2100" b="1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了解群的外直积和内直积的概念、例子与基本性质</a:t>
            </a:r>
            <a:endParaRPr lang="zh-CN" altLang="zh-CN" b="1">
              <a:solidFill>
                <a:srgbClr val="002060"/>
              </a:solidFill>
              <a:latin typeface="+mn-ea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通过群的直积的学习，进一步熟悉群元素阶、循环群、子群、正规子群、群同态等概念</a:t>
            </a:r>
            <a:endParaRPr lang="en-US" altLang="zh-CN" b="1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4948" y="3289823"/>
            <a:ext cx="7494104" cy="872162"/>
          </a:xfrm>
          <a:prstGeom prst="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900"/>
              </a:spcBef>
              <a:spcAft>
                <a:spcPts val="450"/>
              </a:spcAft>
            </a:pPr>
            <a:r>
              <a:rPr lang="zh-CN" altLang="en-US" sz="21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学习重点</a:t>
            </a:r>
            <a:endParaRPr lang="zh-CN" altLang="en-US" sz="2100" b="1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lnSpc>
                <a:spcPts val="2400"/>
              </a:lnSpc>
              <a:spcBef>
                <a:spcPts val="90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+mn-ea"/>
              </a:rPr>
              <a:t>群的内直积与外直积及它们之间的关系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群的内直积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群内直积的反例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89553" y="734040"/>
            <a:ext cx="7215808" cy="1671230"/>
            <a:chOff x="889553" y="773796"/>
            <a:chExt cx="7215808" cy="1671230"/>
          </a:xfrm>
        </p:grpSpPr>
        <p:sp>
          <p:nvSpPr>
            <p:cNvPr id="6" name="矩形: 圆角 5"/>
            <p:cNvSpPr/>
            <p:nvPr/>
          </p:nvSpPr>
          <p:spPr>
            <a:xfrm>
              <a:off x="889553" y="773796"/>
              <a:ext cx="7215808" cy="1671230"/>
            </a:xfrm>
            <a:prstGeom prst="roundRect">
              <a:avLst>
                <a:gd name="adj" fmla="val 5499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29305" y="813558"/>
              <a:ext cx="7141265" cy="1597688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889553" y="2571750"/>
            <a:ext cx="7215808" cy="2054915"/>
            <a:chOff x="889553" y="2571750"/>
            <a:chExt cx="7215808" cy="2054915"/>
          </a:xfrm>
        </p:grpSpPr>
        <p:sp>
          <p:nvSpPr>
            <p:cNvPr id="8" name="矩形: 圆角 7"/>
            <p:cNvSpPr/>
            <p:nvPr/>
          </p:nvSpPr>
          <p:spPr>
            <a:xfrm>
              <a:off x="889553" y="2571750"/>
              <a:ext cx="7215808" cy="2054915"/>
            </a:xfrm>
            <a:prstGeom prst="roundRect">
              <a:avLst>
                <a:gd name="adj" fmla="val 4575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9305" y="2607553"/>
              <a:ext cx="7141265" cy="1992515"/>
            </a:xfrm>
            <a:prstGeom prst="rect">
              <a:avLst/>
            </a:prstGeom>
          </p:spPr>
        </p:pic>
      </p:grpSp>
      <p:sp>
        <p:nvSpPr>
          <p:cNvPr id="10" name="文本框 9"/>
          <p:cNvSpPr txBox="1"/>
          <p:nvPr/>
        </p:nvSpPr>
        <p:spPr>
          <a:xfrm>
            <a:off x="6818240" y="1848270"/>
            <a:ext cx="1252330" cy="52322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</a:rPr>
              <a:t>为什么必须是正规子群？</a:t>
            </a:r>
            <a:endParaRPr lang="zh-CN" altLang="en-US" sz="1400" b="1">
              <a:solidFill>
                <a:schemeClr val="bg1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967865" y="875030"/>
            <a:ext cx="6191250" cy="889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930275" y="1150620"/>
            <a:ext cx="1044575" cy="1079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849120" y="2188845"/>
            <a:ext cx="171450" cy="19431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632700" y="2585720"/>
            <a:ext cx="171450" cy="19431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715617" y="1121114"/>
            <a:ext cx="7712766" cy="280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群的内直积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内直积与外直积（一）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825" y="1159787"/>
            <a:ext cx="7618344" cy="217322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15617" y="1893404"/>
            <a:ext cx="7712766" cy="2256183"/>
            <a:chOff x="715617" y="1893404"/>
            <a:chExt cx="7712766" cy="2256183"/>
          </a:xfrm>
        </p:grpSpPr>
        <p:sp>
          <p:nvSpPr>
            <p:cNvPr id="7" name="矩形: 圆角 6"/>
            <p:cNvSpPr/>
            <p:nvPr/>
          </p:nvSpPr>
          <p:spPr>
            <a:xfrm>
              <a:off x="715617" y="1893404"/>
              <a:ext cx="7712766" cy="2256183"/>
            </a:xfrm>
            <a:prstGeom prst="roundRect">
              <a:avLst>
                <a:gd name="adj" fmla="val 49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825" y="1938650"/>
              <a:ext cx="7618344" cy="2170657"/>
            </a:xfrm>
            <a:prstGeom prst="rect">
              <a:avLst/>
            </a:prstGeom>
          </p:spPr>
        </p:pic>
      </p:grpSp>
      <p:sp>
        <p:nvSpPr>
          <p:cNvPr id="2" name="圆角矩形标注 1"/>
          <p:cNvSpPr/>
          <p:nvPr/>
        </p:nvSpPr>
        <p:spPr>
          <a:xfrm>
            <a:off x="5830570" y="2707640"/>
            <a:ext cx="1233170" cy="44513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FF0000"/>
                </a:solidFill>
              </a:rPr>
              <a:t>定理</a:t>
            </a:r>
            <a:r>
              <a:rPr lang="en-US" altLang="zh-CN" sz="1400" b="1">
                <a:solidFill>
                  <a:srgbClr val="FF0000"/>
                </a:solidFill>
              </a:rPr>
              <a:t>1.53(2)</a:t>
            </a:r>
            <a:endParaRPr lang="en-US" altLang="zh-CN" sz="1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/>
          <p:cNvSpPr/>
          <p:nvPr/>
        </p:nvSpPr>
        <p:spPr>
          <a:xfrm>
            <a:off x="1113183" y="775252"/>
            <a:ext cx="6907695" cy="521805"/>
          </a:xfrm>
          <a:prstGeom prst="roundRect">
            <a:avLst>
              <a:gd name="adj" fmla="val 148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群的内直积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内直积与外直积（二）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568" y="816676"/>
            <a:ext cx="6818863" cy="446880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1113182" y="1481346"/>
            <a:ext cx="6907695" cy="3155255"/>
            <a:chOff x="1113183" y="1451528"/>
            <a:chExt cx="6907695" cy="3155255"/>
          </a:xfrm>
        </p:grpSpPr>
        <p:sp>
          <p:nvSpPr>
            <p:cNvPr id="10" name="矩形: 圆角 9"/>
            <p:cNvSpPr/>
            <p:nvPr/>
          </p:nvSpPr>
          <p:spPr>
            <a:xfrm>
              <a:off x="1113183" y="1451528"/>
              <a:ext cx="6907695" cy="3155255"/>
            </a:xfrm>
            <a:prstGeom prst="roundRect">
              <a:avLst>
                <a:gd name="adj" fmla="val 32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162568" y="1496258"/>
              <a:ext cx="6818863" cy="30589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2568" y="1496258"/>
              <a:ext cx="6818863" cy="197001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2568" y="3525350"/>
              <a:ext cx="6818863" cy="102987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/>
          <p:cNvSpPr/>
          <p:nvPr/>
        </p:nvSpPr>
        <p:spPr>
          <a:xfrm>
            <a:off x="1108212" y="920959"/>
            <a:ext cx="4268858" cy="41585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群的内直积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内直积与外直积练习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6324" y="954144"/>
            <a:ext cx="4166704" cy="35324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/>
          <p:cNvSpPr/>
          <p:nvPr/>
        </p:nvSpPr>
        <p:spPr>
          <a:xfrm>
            <a:off x="1108212" y="920959"/>
            <a:ext cx="4268858" cy="41585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群的内直积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内直积与外直积练习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6324" y="954144"/>
            <a:ext cx="4166704" cy="353246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108213" y="1694676"/>
            <a:ext cx="6848061" cy="1595176"/>
            <a:chOff x="1108213" y="1694676"/>
            <a:chExt cx="6848061" cy="1595176"/>
          </a:xfrm>
        </p:grpSpPr>
        <p:sp>
          <p:nvSpPr>
            <p:cNvPr id="8" name="矩形: 圆角 7"/>
            <p:cNvSpPr/>
            <p:nvPr/>
          </p:nvSpPr>
          <p:spPr>
            <a:xfrm>
              <a:off x="1108213" y="1694676"/>
              <a:ext cx="6848061" cy="1595176"/>
            </a:xfrm>
            <a:prstGeom prst="roundRect">
              <a:avLst>
                <a:gd name="adj" fmla="val 4829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6324" y="1737941"/>
              <a:ext cx="6760193" cy="1505242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1108212" y="3534165"/>
            <a:ext cx="6848061" cy="804265"/>
            <a:chOff x="1108212" y="3454652"/>
            <a:chExt cx="6848061" cy="804265"/>
          </a:xfrm>
        </p:grpSpPr>
        <p:sp>
          <p:nvSpPr>
            <p:cNvPr id="17" name="矩形: 圆角 16"/>
            <p:cNvSpPr/>
            <p:nvPr/>
          </p:nvSpPr>
          <p:spPr>
            <a:xfrm>
              <a:off x="1108212" y="3454652"/>
              <a:ext cx="6848061" cy="804265"/>
            </a:xfrm>
            <a:prstGeom prst="roundRect">
              <a:avLst>
                <a:gd name="adj" fmla="val 4829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6323" y="3499382"/>
              <a:ext cx="6760193" cy="72315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群的内直积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内直积与外直积练习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21195" y="1068160"/>
            <a:ext cx="4706179" cy="447261"/>
            <a:chOff x="680830" y="800100"/>
            <a:chExt cx="4706179" cy="447261"/>
          </a:xfrm>
        </p:grpSpPr>
        <p:sp>
          <p:nvSpPr>
            <p:cNvPr id="8" name="矩形: 圆角 7"/>
            <p:cNvSpPr/>
            <p:nvPr/>
          </p:nvSpPr>
          <p:spPr>
            <a:xfrm>
              <a:off x="680830" y="800100"/>
              <a:ext cx="4706179" cy="44726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39186" y="850894"/>
              <a:ext cx="4601153" cy="3552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群的内直积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内直积与外直积练习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21195" y="720290"/>
            <a:ext cx="4706179" cy="447261"/>
            <a:chOff x="680830" y="800100"/>
            <a:chExt cx="4706179" cy="447261"/>
          </a:xfrm>
        </p:grpSpPr>
        <p:sp>
          <p:nvSpPr>
            <p:cNvPr id="8" name="矩形: 圆角 7"/>
            <p:cNvSpPr/>
            <p:nvPr/>
          </p:nvSpPr>
          <p:spPr>
            <a:xfrm>
              <a:off x="680830" y="800100"/>
              <a:ext cx="4706179" cy="44726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39186" y="850894"/>
              <a:ext cx="4601153" cy="355205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621195" y="1287414"/>
            <a:ext cx="5918753" cy="3367117"/>
            <a:chOff x="680830" y="1284396"/>
            <a:chExt cx="5918753" cy="3367117"/>
          </a:xfrm>
        </p:grpSpPr>
        <p:sp>
          <p:nvSpPr>
            <p:cNvPr id="9" name="矩形: 圆角 8"/>
            <p:cNvSpPr/>
            <p:nvPr/>
          </p:nvSpPr>
          <p:spPr>
            <a:xfrm>
              <a:off x="680830" y="1284396"/>
              <a:ext cx="5918753" cy="3367117"/>
            </a:xfrm>
            <a:prstGeom prst="roundRect">
              <a:avLst>
                <a:gd name="adj" fmla="val 2939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9186" y="1317308"/>
              <a:ext cx="5818696" cy="329587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729597" y="1431532"/>
                <a:ext cx="1789043" cy="120032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群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阶元有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𝟏𝟑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阶元有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𝟏𝟒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，是否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𝟏𝟓</m:t>
                        </m:r>
                      </m:e>
                    </m:d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是任意两个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阶元和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阶元生成的子群的内直积呢？还可以选其他元素吗？</a:t>
                </a:r>
                <a:endParaRPr lang="zh-CN" altLang="en-US" sz="12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597" y="1431532"/>
                <a:ext cx="1789043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28" t="-20" r="6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733762" y="2922462"/>
                <a:ext cx="1789043" cy="15696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根据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的运算表，可看到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𝟏𝟓</m:t>
                        </m:r>
                      </m:e>
                    </m:d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e>
                    </m:d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，而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e>
                    </m:d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𝟏𝟑</m:t>
                    </m:r>
                    <m:r>
                      <m:rPr>
                        <m:lit/>
                      </m:rP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，也有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𝟏𝟓</m:t>
                        </m:r>
                      </m:e>
                    </m:d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e>
                    </m:d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:endParaRPr lang="zh-CN" altLang="en-US" sz="12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而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e>
                    </m:d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𝟏𝟑</m:t>
                        </m:r>
                      </m:e>
                    </m:d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e>
                    </m:d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。因此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的可能分解只有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e>
                    </m:d>
                  </m:oMath>
                </a14:m>
                <a:r>
                  <a:rPr lang="en-US" altLang="zh-CN" sz="1200" b="1">
                    <a:solidFill>
                      <a:schemeClr val="accent2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e>
                    </m:d>
                  </m:oMath>
                </a14:m>
                <a:endParaRPr lang="en-US" altLang="zh-CN" sz="12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e>
                    </m:d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这三种。</a:t>
                </a:r>
                <a:endParaRPr lang="zh-CN" altLang="en-US" sz="12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762" y="2922462"/>
                <a:ext cx="1789043" cy="1569660"/>
              </a:xfrm>
              <a:prstGeom prst="rect">
                <a:avLst/>
              </a:prstGeom>
              <a:blipFill rotWithShape="1">
                <a:blip r:embed="rId4"/>
                <a:stretch>
                  <a:fillRect l="-12" t="-12" r="-2707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1910" y="1088356"/>
            <a:ext cx="7260171" cy="1456809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450"/>
              </a:spcBef>
              <a:spcAft>
                <a:spcPts val="450"/>
              </a:spcAft>
            </a:pPr>
            <a:r>
              <a:rPr lang="zh-CN" altLang="en-US" b="1">
                <a:solidFill>
                  <a:srgbClr val="002060"/>
                </a:solidFill>
              </a:rPr>
              <a:t>群的外直积与内直积</a:t>
            </a:r>
            <a:endParaRPr lang="zh-CN" altLang="en-US" sz="1800" b="1">
              <a:solidFill>
                <a:srgbClr val="002060"/>
              </a:solidFill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群的外直积实际上就是两个代数的积的例子</a:t>
            </a:r>
            <a:endParaRPr lang="en-US" altLang="zh-CN" sz="1800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群的内直积给出了群的一种分解，群的内直积与外直积本质上是相同的东西</a:t>
            </a:r>
            <a:endParaRPr lang="zh-CN" altLang="en-US" sz="1800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1911" y="2909498"/>
            <a:ext cx="7260172" cy="14568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zh-CN" altLang="en-US" sz="1800" b="1">
                <a:solidFill>
                  <a:srgbClr val="C00000"/>
                </a:solidFill>
              </a:rPr>
              <a:t>学习这一部分的目标</a:t>
            </a:r>
            <a:endParaRPr lang="zh-CN" altLang="en-US" sz="1800" b="1">
              <a:solidFill>
                <a:srgbClr val="C00000"/>
              </a:solidFill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了解群的外直积和内直积的概念、例子与基本性质</a:t>
            </a:r>
            <a:endParaRPr lang="zh-CN" altLang="en-US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通过群的直积的学习，进一步熟悉群元素阶、循环群、子群、正规子群、群同态等概念</a:t>
            </a:r>
            <a:endParaRPr lang="zh-CN" altLang="en-US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总结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CF1BE71F-FA69-411D-BD7B-4CB93A594B2D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5374" y="2375543"/>
            <a:ext cx="682789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完成前面章节尚未完成的在线课程平台上的练习！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2BFF262-CF58-4B19-84BB-A52050DCEE8A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作业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20" name="矩形 19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作业</a:t>
            </a:r>
            <a:endParaRPr lang="zh-CN" altLang="en-US"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40939" y="1500963"/>
            <a:ext cx="6428759" cy="181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谢谢大家！</a:t>
            </a:r>
            <a:endParaRPr lang="en-US" altLang="zh-CN" sz="300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有什么问题和建议请及时反馈给老师！</a:t>
            </a:r>
            <a:endParaRPr lang="zh-CN" altLang="en-US" sz="300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4" name="矩形 13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  <a:endParaRPr lang="zh-CN" altLang="en-US" sz="1400"/>
          </a:p>
        </p:txBody>
      </p:sp>
      <p:sp>
        <p:nvSpPr>
          <p:cNvPr id="2" name="文本框 1"/>
          <p:cNvSpPr txBox="1"/>
          <p:nvPr/>
        </p:nvSpPr>
        <p:spPr>
          <a:xfrm>
            <a:off x="916150" y="1667032"/>
            <a:ext cx="3550298" cy="166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群的外直积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群的内直积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群的外直积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群的外直积的定义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14375" y="1133475"/>
            <a:ext cx="7720013" cy="1809750"/>
            <a:chOff x="714375" y="1133475"/>
            <a:chExt cx="7720013" cy="1809750"/>
          </a:xfrm>
        </p:grpSpPr>
        <p:sp>
          <p:nvSpPr>
            <p:cNvPr id="4" name="矩形: 圆角 3"/>
            <p:cNvSpPr/>
            <p:nvPr/>
          </p:nvSpPr>
          <p:spPr>
            <a:xfrm>
              <a:off x="714375" y="1133475"/>
              <a:ext cx="7720013" cy="1809750"/>
            </a:xfrm>
            <a:prstGeom prst="roundRect">
              <a:avLst>
                <a:gd name="adj" fmla="val 4425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58425" y="1173031"/>
              <a:ext cx="7627143" cy="1723614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675861" y="3374335"/>
            <a:ext cx="7709707" cy="874643"/>
            <a:chOff x="675861" y="3374335"/>
            <a:chExt cx="7709707" cy="874643"/>
          </a:xfrm>
        </p:grpSpPr>
        <p:sp>
          <p:nvSpPr>
            <p:cNvPr id="8" name="矩形: 圆角 7"/>
            <p:cNvSpPr/>
            <p:nvPr/>
          </p:nvSpPr>
          <p:spPr>
            <a:xfrm>
              <a:off x="675861" y="3374335"/>
              <a:ext cx="7709707" cy="874643"/>
            </a:xfrm>
            <a:prstGeom prst="roundRect">
              <a:avLst>
                <a:gd name="adj" fmla="val 9849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4375" y="3413033"/>
              <a:ext cx="7627144" cy="802217"/>
            </a:xfrm>
            <a:prstGeom prst="rect">
              <a:avLst/>
            </a:prstGeom>
          </p:spPr>
        </p:pic>
      </p:grpSp>
      <p:cxnSp>
        <p:nvCxnSpPr>
          <p:cNvPr id="2" name="直接连接符 1"/>
          <p:cNvCxnSpPr/>
          <p:nvPr/>
        </p:nvCxnSpPr>
        <p:spPr>
          <a:xfrm flipV="1">
            <a:off x="837565" y="2504440"/>
            <a:ext cx="708025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115060" y="217360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rgbClr val="FF0000"/>
                </a:solidFill>
              </a:rPr>
              <a:t>则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群的外直积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群外直积的基本性质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50398" y="1001198"/>
            <a:ext cx="7638222" cy="1396448"/>
            <a:chOff x="755374" y="1237422"/>
            <a:chExt cx="7638222" cy="1396448"/>
          </a:xfrm>
        </p:grpSpPr>
        <p:sp>
          <p:nvSpPr>
            <p:cNvPr id="4" name="矩形: 圆角 3"/>
            <p:cNvSpPr/>
            <p:nvPr/>
          </p:nvSpPr>
          <p:spPr>
            <a:xfrm>
              <a:off x="755374" y="1237422"/>
              <a:ext cx="7638222" cy="1396448"/>
            </a:xfrm>
            <a:prstGeom prst="roundRect">
              <a:avLst>
                <a:gd name="adj" fmla="val 705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97612" y="1270928"/>
              <a:ext cx="7548770" cy="1322981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752889" y="2658717"/>
            <a:ext cx="7638222" cy="1759226"/>
            <a:chOff x="750398" y="2658717"/>
            <a:chExt cx="7638222" cy="1759226"/>
          </a:xfrm>
        </p:grpSpPr>
        <p:sp>
          <p:nvSpPr>
            <p:cNvPr id="8" name="矩形: 圆角 7"/>
            <p:cNvSpPr/>
            <p:nvPr/>
          </p:nvSpPr>
          <p:spPr>
            <a:xfrm>
              <a:off x="750398" y="2658717"/>
              <a:ext cx="7638222" cy="1759226"/>
            </a:xfrm>
            <a:prstGeom prst="roundRect">
              <a:avLst>
                <a:gd name="adj" fmla="val 621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5124" y="2690541"/>
              <a:ext cx="7548770" cy="168212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群的外直积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群外直积的例子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88943" y="1048578"/>
            <a:ext cx="6838122" cy="3269974"/>
            <a:chOff x="988943" y="1048578"/>
            <a:chExt cx="6838122" cy="3269974"/>
          </a:xfrm>
        </p:grpSpPr>
        <p:sp>
          <p:nvSpPr>
            <p:cNvPr id="4" name="矩形: 圆角 3"/>
            <p:cNvSpPr/>
            <p:nvPr/>
          </p:nvSpPr>
          <p:spPr>
            <a:xfrm>
              <a:off x="988943" y="1048578"/>
              <a:ext cx="6838122" cy="3269974"/>
            </a:xfrm>
            <a:prstGeom prst="roundRect">
              <a:avLst>
                <a:gd name="adj" fmla="val 4509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33669" y="1100358"/>
              <a:ext cx="6750665" cy="31731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群的外直积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群外直积练习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85850" y="891822"/>
            <a:ext cx="5705061" cy="372717"/>
            <a:chOff x="829917" y="974035"/>
            <a:chExt cx="5705061" cy="372717"/>
          </a:xfrm>
        </p:grpSpPr>
        <p:sp>
          <p:nvSpPr>
            <p:cNvPr id="4" name="矩形: 圆角 3"/>
            <p:cNvSpPr/>
            <p:nvPr/>
          </p:nvSpPr>
          <p:spPr>
            <a:xfrm>
              <a:off x="829917" y="974035"/>
              <a:ext cx="5705061" cy="37271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84581" y="1012441"/>
              <a:ext cx="5587937" cy="3036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群的外直积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群外直积练习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85850" y="891822"/>
            <a:ext cx="5705061" cy="372717"/>
            <a:chOff x="829917" y="974035"/>
            <a:chExt cx="5705061" cy="372717"/>
          </a:xfrm>
        </p:grpSpPr>
        <p:sp>
          <p:nvSpPr>
            <p:cNvPr id="4" name="矩形: 圆角 3"/>
            <p:cNvSpPr/>
            <p:nvPr/>
          </p:nvSpPr>
          <p:spPr>
            <a:xfrm>
              <a:off x="829917" y="974035"/>
              <a:ext cx="5705061" cy="37271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84581" y="1012441"/>
              <a:ext cx="5587937" cy="303692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1085850" y="1480930"/>
            <a:ext cx="6972300" cy="2986709"/>
            <a:chOff x="829917" y="1480930"/>
            <a:chExt cx="6972300" cy="2986709"/>
          </a:xfrm>
        </p:grpSpPr>
        <p:sp>
          <p:nvSpPr>
            <p:cNvPr id="8" name="矩形: 圆角 7"/>
            <p:cNvSpPr/>
            <p:nvPr/>
          </p:nvSpPr>
          <p:spPr>
            <a:xfrm>
              <a:off x="829917" y="1480930"/>
              <a:ext cx="6972300" cy="2986709"/>
            </a:xfrm>
            <a:prstGeom prst="roundRect">
              <a:avLst>
                <a:gd name="adj" fmla="val 2690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9551" y="1515521"/>
              <a:ext cx="6862971" cy="29173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群的外直积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群外直积元素的阶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59731" y="1185331"/>
            <a:ext cx="7424531" cy="591378"/>
            <a:chOff x="854764" y="934279"/>
            <a:chExt cx="7424531" cy="591378"/>
          </a:xfrm>
        </p:grpSpPr>
        <p:sp>
          <p:nvSpPr>
            <p:cNvPr id="4" name="矩形: 圆角 3"/>
            <p:cNvSpPr/>
            <p:nvPr/>
          </p:nvSpPr>
          <p:spPr>
            <a:xfrm>
              <a:off x="854764" y="934279"/>
              <a:ext cx="7424531" cy="591378"/>
            </a:xfrm>
            <a:prstGeom prst="roundRect">
              <a:avLst>
                <a:gd name="adj" fmla="val 124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98623" y="976217"/>
              <a:ext cx="7346753" cy="515973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859731" y="2435087"/>
            <a:ext cx="7424531" cy="1366630"/>
            <a:chOff x="859731" y="2435087"/>
            <a:chExt cx="7424531" cy="1366630"/>
          </a:xfrm>
        </p:grpSpPr>
        <p:sp>
          <p:nvSpPr>
            <p:cNvPr id="8" name="矩形: 圆角 7"/>
            <p:cNvSpPr/>
            <p:nvPr/>
          </p:nvSpPr>
          <p:spPr>
            <a:xfrm>
              <a:off x="859731" y="2435087"/>
              <a:ext cx="7424531" cy="1366630"/>
            </a:xfrm>
            <a:prstGeom prst="roundRect">
              <a:avLst>
                <a:gd name="adj" fmla="val 575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3590" y="2465142"/>
              <a:ext cx="7346754" cy="130364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NjM2YWE3MTA4NDk2ZWE5NzU1OTU3ZDMzM2NmYzljNTk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1492</Words>
  <Application>WPS 演示</Application>
  <PresentationFormat>全屏显示(16:9)</PresentationFormat>
  <Paragraphs>336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宋体</vt:lpstr>
      <vt:lpstr>Wingdings</vt:lpstr>
      <vt:lpstr>楷体</vt:lpstr>
      <vt:lpstr>仿宋</vt:lpstr>
      <vt:lpstr>Calibri</vt:lpstr>
      <vt:lpstr>微软雅黑</vt:lpstr>
      <vt:lpstr>Arial Unicode MS</vt:lpstr>
      <vt:lpstr>等线 Light</vt:lpstr>
      <vt:lpstr>Calibri Light</vt:lpstr>
      <vt:lpstr>等线</vt:lpstr>
      <vt:lpstr>华文新魏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WPS_1709975633</cp:lastModifiedBy>
  <cp:revision>48</cp:revision>
  <dcterms:created xsi:type="dcterms:W3CDTF">2022-01-01T06:39:00Z</dcterms:created>
  <dcterms:modified xsi:type="dcterms:W3CDTF">2024-05-09T22:29:13Z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5BC73111AFEC49779F42E8ACDF7A22BF_12</vt:lpwstr>
  </property>
  <property fmtid="{D5CDD505-2E9C-101B-9397-08002B2CF9AE}" pid="3" name="KSOProductBuildVer">
    <vt:lpwstr>2052-11.1.0.10314</vt:lpwstr>
  </property>
</Properties>
</file>