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12" r:id="rId3"/>
    <p:sldId id="259" r:id="rId4"/>
    <p:sldId id="257" r:id="rId5"/>
    <p:sldId id="313" r:id="rId6"/>
    <p:sldId id="314" r:id="rId7"/>
    <p:sldId id="315" r:id="rId8"/>
    <p:sldId id="317" r:id="rId9"/>
    <p:sldId id="318" r:id="rId10"/>
    <p:sldId id="322" r:id="rId11"/>
    <p:sldId id="323" r:id="rId12"/>
    <p:sldId id="324" r:id="rId13"/>
    <p:sldId id="325" r:id="rId14"/>
    <p:sldId id="319" r:id="rId15"/>
    <p:sldId id="326" r:id="rId16"/>
    <p:sldId id="327" r:id="rId17"/>
    <p:sldId id="320" r:id="rId18"/>
    <p:sldId id="332" r:id="rId19"/>
    <p:sldId id="328" r:id="rId20"/>
    <p:sldId id="333" r:id="rId21"/>
    <p:sldId id="334" r:id="rId22"/>
    <p:sldId id="329" r:id="rId23"/>
    <p:sldId id="330" r:id="rId24"/>
    <p:sldId id="331" r:id="rId25"/>
    <p:sldId id="335" r:id="rId26"/>
    <p:sldId id="336" r:id="rId27"/>
    <p:sldId id="321" r:id="rId28"/>
    <p:sldId id="337" r:id="rId29"/>
    <p:sldId id="338" r:id="rId30"/>
    <p:sldId id="339" r:id="rId31"/>
    <p:sldId id="340" r:id="rId32"/>
    <p:sldId id="341" r:id="rId33"/>
    <p:sldId id="342" r:id="rId34"/>
    <p:sldId id="344" r:id="rId35"/>
    <p:sldId id="343" r:id="rId36"/>
    <p:sldId id="316" r:id="rId37"/>
    <p:sldId id="345" r:id="rId38"/>
    <p:sldId id="346" r:id="rId39"/>
    <p:sldId id="281" r:id="rId40"/>
    <p:sldId id="347" r:id="rId41"/>
    <p:sldId id="348" r:id="rId42"/>
    <p:sldId id="349" r:id="rId43"/>
    <p:sldId id="350" r:id="rId44"/>
    <p:sldId id="272" r:id="rId45"/>
    <p:sldId id="280" r:id="rId46"/>
    <p:sldId id="262" r:id="rId47"/>
  </p:sldIdLst>
  <p:sldSz cx="9144000" cy="5143500" type="screen16x9"/>
  <p:notesSz cx="6858000" cy="9144000"/>
  <p:custDataLst>
    <p:tags r:id="rId4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0694"/>
    <a:srgbClr val="371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9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2024/06/07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2024/06/07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2024/06/07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2024/06/07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2024/06/07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2024/06/07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2024/06/07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2024/06/07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2024/06/07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2024/06/07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2024/06/07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D257-3BE1-47F0-9688-13EF46E6FAF0}" type="datetimeFigureOut">
              <a:rPr lang="zh-CN" altLang="en-US" smtClean="0"/>
              <a:t>2024/06/07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7" name="矩形 6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矩形 7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0" name="矩形 9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1054359" y="888925"/>
            <a:ext cx="7045495" cy="667265"/>
          </a:xfrm>
          <a:prstGeom prst="round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第十讲</a:t>
            </a:r>
            <a:r>
              <a:rPr lang="en-US" altLang="zh-CN" sz="3600" b="1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环的同态与环的特征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279174" y="1912075"/>
            <a:ext cx="2585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>
                <a:solidFill>
                  <a:srgbClr val="21069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 晓 聪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706131" y="2700512"/>
            <a:ext cx="388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中山大学计算机学院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632887" y="3419732"/>
            <a:ext cx="215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278924" y="3966519"/>
            <a:ext cx="682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</a:rPr>
              <a:t>isszxc@mail.sysu.edu.cn</a:t>
            </a:r>
            <a:endParaRPr lang="zh-CN" altLang="en-US" sz="1800">
              <a:solidFill>
                <a:srgbClr val="FF000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37" y="2334583"/>
            <a:ext cx="1324937" cy="11704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环同态定义与例子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/>
                  <a:t>模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400"/>
                  <a:t>剩余类环之间的环同态（二）</a:t>
                </a: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 rotWithShape="1">
                <a:blip r:embed="rId2"/>
                <a:stretch>
                  <a:fillRect t="-67" r="7" b="256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57855" y="1673042"/>
            <a:ext cx="7628283" cy="2693503"/>
            <a:chOff x="750404" y="1227484"/>
            <a:chExt cx="7628283" cy="2693503"/>
          </a:xfrm>
        </p:grpSpPr>
        <p:sp>
          <p:nvSpPr>
            <p:cNvPr id="9" name="矩形: 圆角 8"/>
            <p:cNvSpPr/>
            <p:nvPr/>
          </p:nvSpPr>
          <p:spPr>
            <a:xfrm>
              <a:off x="750404" y="1227484"/>
              <a:ext cx="7628283" cy="2693503"/>
            </a:xfrm>
            <a:prstGeom prst="roundRect">
              <a:avLst>
                <a:gd name="adj" fmla="val 3632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070" y="1290994"/>
              <a:ext cx="7513982" cy="255475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757855" y="1046056"/>
                <a:ext cx="3694875" cy="38735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模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m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剩余类环之间的同态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ba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决定</a:t>
                </a: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55" y="1046056"/>
                <a:ext cx="3694875" cy="387350"/>
              </a:xfrm>
              <a:prstGeom prst="rect">
                <a:avLst/>
              </a:prstGeom>
              <a:blipFill rotWithShape="1">
                <a:blip r:embed="rId4"/>
                <a:stretch>
                  <a:fillRect l="-8" t="-54" r="3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757855" y="725557"/>
            <a:ext cx="7628283" cy="8845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环同态定义与例子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/>
                  <a:t>模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400"/>
                  <a:t>剩余类环之间的环同态（三）</a:t>
                </a: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 rotWithShape="1">
                <a:blip r:embed="rId2"/>
                <a:stretch>
                  <a:fillRect t="-67" r="7" b="256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21" y="776955"/>
            <a:ext cx="7513982" cy="792514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757855" y="1764196"/>
            <a:ext cx="7628283" cy="3016526"/>
            <a:chOff x="757855" y="1764196"/>
            <a:chExt cx="7628283" cy="3016526"/>
          </a:xfrm>
        </p:grpSpPr>
        <p:sp>
          <p:nvSpPr>
            <p:cNvPr id="10" name="矩形: 圆角 9"/>
            <p:cNvSpPr/>
            <p:nvPr/>
          </p:nvSpPr>
          <p:spPr>
            <a:xfrm>
              <a:off x="757855" y="1764196"/>
              <a:ext cx="7628283" cy="3016526"/>
            </a:xfrm>
            <a:prstGeom prst="roundRect">
              <a:avLst>
                <a:gd name="adj" fmla="val 48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520" y="1812060"/>
              <a:ext cx="7513983" cy="291285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757855" y="725557"/>
            <a:ext cx="7628283" cy="8845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环同态定义与例子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/>
                  <a:t>模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400"/>
                  <a:t>剩余类环之间的环同态（四）</a:t>
                </a: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 rotWithShape="1">
                <a:blip r:embed="rId2"/>
                <a:stretch>
                  <a:fillRect t="-67" r="7" b="256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21" y="776955"/>
            <a:ext cx="7513982" cy="792514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757855" y="1878131"/>
            <a:ext cx="7628283" cy="1515657"/>
            <a:chOff x="757855" y="1764196"/>
            <a:chExt cx="7628283" cy="1515657"/>
          </a:xfrm>
        </p:grpSpPr>
        <p:sp>
          <p:nvSpPr>
            <p:cNvPr id="10" name="矩形: 圆角 9"/>
            <p:cNvSpPr/>
            <p:nvPr/>
          </p:nvSpPr>
          <p:spPr>
            <a:xfrm>
              <a:off x="757855" y="1764196"/>
              <a:ext cx="7628283" cy="1515657"/>
            </a:xfrm>
            <a:prstGeom prst="roundRect">
              <a:avLst>
                <a:gd name="adj" fmla="val 48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520" y="1811808"/>
              <a:ext cx="7513983" cy="1409619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757855" y="3612874"/>
            <a:ext cx="7628283" cy="839856"/>
            <a:chOff x="757855" y="3612874"/>
            <a:chExt cx="7628283" cy="839856"/>
          </a:xfrm>
        </p:grpSpPr>
        <p:sp>
          <p:nvSpPr>
            <p:cNvPr id="17" name="矩形: 圆角 16"/>
            <p:cNvSpPr/>
            <p:nvPr/>
          </p:nvSpPr>
          <p:spPr>
            <a:xfrm>
              <a:off x="757855" y="3612874"/>
              <a:ext cx="7628283" cy="839856"/>
            </a:xfrm>
            <a:prstGeom prst="roundRect">
              <a:avLst>
                <a:gd name="adj" fmla="val 119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2520" y="3661781"/>
              <a:ext cx="7513983" cy="75616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757855" y="725557"/>
            <a:ext cx="7628283" cy="88458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环同态定义与例子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/>
                  <a:t>模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400"/>
                  <a:t>剩余类环之间的环同态（五）</a:t>
                </a: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 rotWithShape="1">
                <a:blip r:embed="rId2"/>
                <a:stretch>
                  <a:fillRect t="-67" r="7" b="256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21" y="776955"/>
            <a:ext cx="7513982" cy="792514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757855" y="2276061"/>
            <a:ext cx="7628283" cy="1674743"/>
            <a:chOff x="757855" y="1764196"/>
            <a:chExt cx="7628283" cy="1674743"/>
          </a:xfrm>
        </p:grpSpPr>
        <p:sp>
          <p:nvSpPr>
            <p:cNvPr id="10" name="矩形: 圆角 9"/>
            <p:cNvSpPr/>
            <p:nvPr/>
          </p:nvSpPr>
          <p:spPr>
            <a:xfrm>
              <a:off x="757855" y="1764196"/>
              <a:ext cx="7628283" cy="1674743"/>
            </a:xfrm>
            <a:prstGeom prst="roundRect">
              <a:avLst>
                <a:gd name="adj" fmla="val 48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520" y="1812614"/>
              <a:ext cx="7513983" cy="15768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环同态定义与例子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/>
                  <a:t>模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400"/>
                  <a:t>剩余类环之间的环同态练习</a:t>
                </a: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 rotWithShape="1">
                <a:blip r:embed="rId2"/>
                <a:stretch>
                  <a:fillRect t="-67" r="7" b="256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884583" y="993913"/>
                <a:ext cx="5724939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给出模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剩余类环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到模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剩余类环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的所有环同态。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583" y="993913"/>
                <a:ext cx="572493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37" r="8" b="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环同态定义与例子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/>
                  <a:t>模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400"/>
                  <a:t>剩余类环之间的环同态练习</a:t>
                </a: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 rotWithShape="1">
                <a:blip r:embed="rId2"/>
                <a:stretch>
                  <a:fillRect t="-67" r="7" b="256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884583" y="993913"/>
                <a:ext cx="5724939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给出模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剩余类环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到模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剩余类环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的所有环同态。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583" y="993913"/>
                <a:ext cx="572493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37" r="8" b="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859735" y="1719470"/>
            <a:ext cx="7424530" cy="2529508"/>
            <a:chOff x="859735" y="1719470"/>
            <a:chExt cx="7424530" cy="2529508"/>
          </a:xfrm>
        </p:grpSpPr>
        <p:sp>
          <p:nvSpPr>
            <p:cNvPr id="5" name="矩形: 圆角 4"/>
            <p:cNvSpPr/>
            <p:nvPr/>
          </p:nvSpPr>
          <p:spPr>
            <a:xfrm>
              <a:off x="859735" y="1719470"/>
              <a:ext cx="7424530" cy="2529508"/>
            </a:xfrm>
            <a:prstGeom prst="roundRect">
              <a:avLst>
                <a:gd name="adj" fmla="val 5272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9427" y="1768607"/>
              <a:ext cx="7325139" cy="24378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环同态定义与例子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/>
                  <a:t>模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400"/>
                  <a:t>剩余类环之间的环同态练习</a:t>
                </a: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 rotWithShape="1">
                <a:blip r:embed="rId2"/>
                <a:stretch>
                  <a:fillRect t="-67" r="7" b="256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884583" y="993913"/>
                <a:ext cx="5724939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给出模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剩余类环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到模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剩余类环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的所有环同态。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583" y="993913"/>
                <a:ext cx="572493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37" r="8" b="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859735" y="1719470"/>
            <a:ext cx="7424530" cy="2350604"/>
            <a:chOff x="859735" y="1719470"/>
            <a:chExt cx="7424530" cy="2350604"/>
          </a:xfrm>
        </p:grpSpPr>
        <p:sp>
          <p:nvSpPr>
            <p:cNvPr id="5" name="矩形: 圆角 4"/>
            <p:cNvSpPr/>
            <p:nvPr/>
          </p:nvSpPr>
          <p:spPr>
            <a:xfrm>
              <a:off x="859735" y="1719470"/>
              <a:ext cx="7424530" cy="2350604"/>
            </a:xfrm>
            <a:prstGeom prst="roundRect">
              <a:avLst>
                <a:gd name="adj" fmla="val 5272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9432" y="1765605"/>
              <a:ext cx="7335079" cy="22461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环同态定义与例子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环同态与子环、理想（一）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94517" y="1011093"/>
            <a:ext cx="7354957" cy="1436204"/>
            <a:chOff x="899491" y="1053548"/>
            <a:chExt cx="7354957" cy="1436204"/>
          </a:xfrm>
        </p:grpSpPr>
        <p:sp>
          <p:nvSpPr>
            <p:cNvPr id="4" name="矩形: 圆角 3"/>
            <p:cNvSpPr/>
            <p:nvPr/>
          </p:nvSpPr>
          <p:spPr>
            <a:xfrm>
              <a:off x="899491" y="1053548"/>
              <a:ext cx="7354957" cy="1436204"/>
            </a:xfrm>
            <a:prstGeom prst="roundRect">
              <a:avLst>
                <a:gd name="adj" fmla="val 76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6288" y="1097937"/>
              <a:ext cx="7251423" cy="1352567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894521" y="2797865"/>
            <a:ext cx="7354957" cy="1679713"/>
            <a:chOff x="894517" y="2797865"/>
            <a:chExt cx="7354957" cy="1679713"/>
          </a:xfrm>
        </p:grpSpPr>
        <p:sp>
          <p:nvSpPr>
            <p:cNvPr id="8" name="矩形: 圆角 7"/>
            <p:cNvSpPr/>
            <p:nvPr/>
          </p:nvSpPr>
          <p:spPr>
            <a:xfrm>
              <a:off x="894517" y="2797865"/>
              <a:ext cx="7354957" cy="1679713"/>
            </a:xfrm>
            <a:prstGeom prst="roundRect">
              <a:avLst>
                <a:gd name="adj" fmla="val 80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6285" y="2842435"/>
              <a:ext cx="7251423" cy="1595542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3039763" y="2119196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I’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环同态定义与例子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环同态与子环、理想（二）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94517" y="1011093"/>
            <a:ext cx="7354957" cy="1436204"/>
            <a:chOff x="899491" y="1053548"/>
            <a:chExt cx="7354957" cy="1436204"/>
          </a:xfrm>
        </p:grpSpPr>
        <p:sp>
          <p:nvSpPr>
            <p:cNvPr id="4" name="矩形: 圆角 3"/>
            <p:cNvSpPr/>
            <p:nvPr/>
          </p:nvSpPr>
          <p:spPr>
            <a:xfrm>
              <a:off x="899491" y="1053548"/>
              <a:ext cx="7354957" cy="1436204"/>
            </a:xfrm>
            <a:prstGeom prst="roundRect">
              <a:avLst>
                <a:gd name="adj" fmla="val 76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6288" y="1097937"/>
              <a:ext cx="7251423" cy="1352567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894521" y="2797865"/>
            <a:ext cx="7354957" cy="1679713"/>
            <a:chOff x="894521" y="2797865"/>
            <a:chExt cx="7354957" cy="1679713"/>
          </a:xfrm>
        </p:grpSpPr>
        <p:sp>
          <p:nvSpPr>
            <p:cNvPr id="8" name="矩形: 圆角 7"/>
            <p:cNvSpPr/>
            <p:nvPr/>
          </p:nvSpPr>
          <p:spPr>
            <a:xfrm>
              <a:off x="894521" y="2797865"/>
              <a:ext cx="7354957" cy="1679713"/>
            </a:xfrm>
            <a:prstGeom prst="roundRect">
              <a:avLst>
                <a:gd name="adj" fmla="val 80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1314" y="2848391"/>
              <a:ext cx="7251423" cy="1578659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3656797" y="2571390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S</a:t>
            </a:r>
            <a:r>
              <a:rPr lang="zh-CN" altLang="en-US" sz="1200" b="1" dirty="0">
                <a:solidFill>
                  <a:srgbClr val="FF0000"/>
                </a:solidFill>
              </a:rPr>
              <a:t>’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039763" y="2119196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I’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环同态定义与例子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环同态与子环、理想（三）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94517" y="1011093"/>
            <a:ext cx="7354957" cy="1436204"/>
            <a:chOff x="899491" y="1053548"/>
            <a:chExt cx="7354957" cy="1436204"/>
          </a:xfrm>
        </p:grpSpPr>
        <p:sp>
          <p:nvSpPr>
            <p:cNvPr id="9" name="矩形: 圆角 8"/>
            <p:cNvSpPr/>
            <p:nvPr/>
          </p:nvSpPr>
          <p:spPr>
            <a:xfrm>
              <a:off x="899491" y="1053548"/>
              <a:ext cx="7354957" cy="1436204"/>
            </a:xfrm>
            <a:prstGeom prst="roundRect">
              <a:avLst>
                <a:gd name="adj" fmla="val 76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6288" y="1097937"/>
              <a:ext cx="7251423" cy="1352567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894521" y="2797866"/>
            <a:ext cx="7354957" cy="1436204"/>
            <a:chOff x="894521" y="2797866"/>
            <a:chExt cx="7354957" cy="1436204"/>
          </a:xfrm>
        </p:grpSpPr>
        <p:sp>
          <p:nvSpPr>
            <p:cNvPr id="17" name="矩形: 圆角 16"/>
            <p:cNvSpPr/>
            <p:nvPr/>
          </p:nvSpPr>
          <p:spPr>
            <a:xfrm>
              <a:off x="894521" y="2797866"/>
              <a:ext cx="7354957" cy="1436204"/>
            </a:xfrm>
            <a:prstGeom prst="roundRect">
              <a:avLst>
                <a:gd name="adj" fmla="val 80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1314" y="2837432"/>
              <a:ext cx="7251423" cy="1357467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3039763" y="323896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所以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72602" y="3410070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err="1">
                <a:solidFill>
                  <a:srgbClr val="FF0000"/>
                </a:solidFill>
              </a:rPr>
              <a:t>ar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52972" y="3377468"/>
            <a:ext cx="311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err="1">
                <a:solidFill>
                  <a:srgbClr val="FF0000"/>
                </a:solidFill>
              </a:rPr>
              <a:t>ra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32206" y="2589078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I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323621" y="2695739"/>
            <a:ext cx="226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I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39763" y="2119196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I’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"/>
            <a:ext cx="4572000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提示</a:t>
            </a:r>
          </a:p>
        </p:txBody>
      </p:sp>
      <p:sp>
        <p:nvSpPr>
          <p:cNvPr id="7" name="矩形 6"/>
          <p:cNvSpPr/>
          <p:nvPr/>
        </p:nvSpPr>
        <p:spPr>
          <a:xfrm>
            <a:off x="4572000" y="0"/>
            <a:ext cx="4572000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/>
        </p:nvSpPr>
        <p:spPr>
          <a:xfrm>
            <a:off x="0" y="4892475"/>
            <a:ext cx="3039763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/>
          <p:cNvSpPr/>
          <p:nvPr/>
        </p:nvSpPr>
        <p:spPr>
          <a:xfrm>
            <a:off x="3039763" y="4892473"/>
            <a:ext cx="3064476" cy="241757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0" name="矩形 9"/>
          <p:cNvSpPr/>
          <p:nvPr/>
        </p:nvSpPr>
        <p:spPr>
          <a:xfrm>
            <a:off x="6104238" y="4892473"/>
            <a:ext cx="3039762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z="135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fld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35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2" y="241757"/>
            <a:ext cx="9144002" cy="34446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/>
              <a:t>学习目标与学习重点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40820" y="1222768"/>
            <a:ext cx="7062356" cy="1852930"/>
          </a:xfrm>
          <a:prstGeom prst="rect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学习目标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熟悉环同态的概念，能判断环之间的函数是否是同态</a:t>
            </a:r>
            <a:endParaRPr lang="en-US" altLang="zh-CN" b="1">
              <a:solidFill>
                <a:srgbClr val="002060"/>
              </a:solidFill>
              <a:latin typeface="+mn-ea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熟悉环同态核的概念，能给出环关于同态核的商环</a:t>
            </a:r>
            <a:endParaRPr lang="en-US" altLang="zh-CN" b="1">
              <a:solidFill>
                <a:srgbClr val="002060"/>
              </a:solidFill>
              <a:latin typeface="+mn-ea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了解环的特征和素域的概念，熟记</a:t>
            </a:r>
            <a:r>
              <a:rPr lang="zh-CN" altLang="en-US" b="1">
                <a:solidFill>
                  <a:srgbClr val="0070C0"/>
                </a:solidFill>
                <a:latin typeface="+mn-ea"/>
              </a:rPr>
              <a:t>有限</a:t>
            </a:r>
            <a:r>
              <a:rPr lang="zh-CN" altLang="en-US" b="1">
                <a:solidFill>
                  <a:srgbClr val="002060"/>
                </a:solidFill>
                <a:latin typeface="+mn-ea"/>
              </a:rPr>
              <a:t>整环和</a:t>
            </a:r>
            <a:r>
              <a:rPr lang="zh-CN" altLang="en-US" b="1">
                <a:solidFill>
                  <a:srgbClr val="0070C0"/>
                </a:solidFill>
                <a:latin typeface="+mn-ea"/>
                <a:sym typeface="+mn-ea"/>
              </a:rPr>
              <a:t>有限</a:t>
            </a:r>
            <a:r>
              <a:rPr lang="zh-CN" altLang="en-US" b="1">
                <a:solidFill>
                  <a:srgbClr val="002060"/>
                </a:solidFill>
                <a:latin typeface="+mn-ea"/>
              </a:rPr>
              <a:t>域的特征只能是素数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40820" y="3383760"/>
            <a:ext cx="7062356" cy="872162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学习重点</a:t>
            </a:r>
          </a:p>
          <a:p>
            <a:pPr marL="257175" indent="-257175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+mn-ea"/>
              </a:rPr>
              <a:t>如何判断一个函数是否是环同态？如何给出环关于同态核的商环？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环同态定义与例子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环同态与子环、理想（四）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94517" y="1011093"/>
            <a:ext cx="7354957" cy="1436204"/>
            <a:chOff x="899491" y="1053548"/>
            <a:chExt cx="7354957" cy="1436204"/>
          </a:xfrm>
        </p:grpSpPr>
        <p:sp>
          <p:nvSpPr>
            <p:cNvPr id="9" name="矩形: 圆角 8"/>
            <p:cNvSpPr/>
            <p:nvPr/>
          </p:nvSpPr>
          <p:spPr>
            <a:xfrm>
              <a:off x="899491" y="1053548"/>
              <a:ext cx="7354957" cy="1436204"/>
            </a:xfrm>
            <a:prstGeom prst="roundRect">
              <a:avLst>
                <a:gd name="adj" fmla="val 76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6288" y="1097937"/>
              <a:ext cx="7251423" cy="1352567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894521" y="2792896"/>
            <a:ext cx="7354957" cy="1396447"/>
            <a:chOff x="894521" y="2792896"/>
            <a:chExt cx="7354957" cy="1396447"/>
          </a:xfrm>
        </p:grpSpPr>
        <p:sp>
          <p:nvSpPr>
            <p:cNvPr id="17" name="矩形: 圆角 16"/>
            <p:cNvSpPr/>
            <p:nvPr/>
          </p:nvSpPr>
          <p:spPr>
            <a:xfrm>
              <a:off x="894521" y="2792896"/>
              <a:ext cx="7354957" cy="1396447"/>
            </a:xfrm>
            <a:prstGeom prst="roundRect">
              <a:avLst>
                <a:gd name="adj" fmla="val 80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1314" y="2828354"/>
              <a:ext cx="7251423" cy="1318963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6858000" y="2533626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I’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48855" y="3752832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err="1">
                <a:solidFill>
                  <a:srgbClr val="FF0000"/>
                </a:solidFill>
              </a:rPr>
              <a:t>ar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39763" y="2119196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I’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68537" y="1105584"/>
            <a:ext cx="3550298" cy="268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环同态定义与例子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环同态基本定理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环的特征与素域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5" name="矩形 14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环同态基本定理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环同态的同态核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300163" y="904875"/>
            <a:ext cx="6524625" cy="1071563"/>
            <a:chOff x="1300163" y="904875"/>
            <a:chExt cx="6524625" cy="1071563"/>
          </a:xfrm>
        </p:grpSpPr>
        <p:sp>
          <p:nvSpPr>
            <p:cNvPr id="4" name="矩形: 圆角 3"/>
            <p:cNvSpPr/>
            <p:nvPr/>
          </p:nvSpPr>
          <p:spPr>
            <a:xfrm>
              <a:off x="1300163" y="904875"/>
              <a:ext cx="6524625" cy="1071563"/>
            </a:xfrm>
            <a:prstGeom prst="roundRect">
              <a:avLst>
                <a:gd name="adj" fmla="val 831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6598" y="946451"/>
              <a:ext cx="6450803" cy="98726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346598" y="2282456"/>
                <a:ext cx="6450803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【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定理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】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的环同态，则同态核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𝐊𝐞𝐫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的理想。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598" y="2282456"/>
                <a:ext cx="645080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" t="-72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1300163" y="2847561"/>
            <a:ext cx="6524625" cy="1575352"/>
            <a:chOff x="1300163" y="2847561"/>
            <a:chExt cx="6524625" cy="1575352"/>
          </a:xfrm>
        </p:grpSpPr>
        <p:sp>
          <p:nvSpPr>
            <p:cNvPr id="9" name="矩形: 圆角 8"/>
            <p:cNvSpPr/>
            <p:nvPr/>
          </p:nvSpPr>
          <p:spPr>
            <a:xfrm>
              <a:off x="1300163" y="2847561"/>
              <a:ext cx="6524625" cy="1575352"/>
            </a:xfrm>
            <a:prstGeom prst="roundRect">
              <a:avLst>
                <a:gd name="adj" fmla="val 56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7073" y="2880552"/>
              <a:ext cx="6450803" cy="15024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环同态基本定理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环同态核的例子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33653" y="2648444"/>
            <a:ext cx="6669782" cy="1366630"/>
            <a:chOff x="933653" y="2529509"/>
            <a:chExt cx="6669782" cy="1366630"/>
          </a:xfrm>
        </p:grpSpPr>
        <p:sp>
          <p:nvSpPr>
            <p:cNvPr id="10" name="矩形: 圆角 9"/>
            <p:cNvSpPr/>
            <p:nvPr/>
          </p:nvSpPr>
          <p:spPr>
            <a:xfrm>
              <a:off x="933653" y="2529509"/>
              <a:ext cx="6669782" cy="1366630"/>
            </a:xfrm>
            <a:prstGeom prst="roundRect">
              <a:avLst>
                <a:gd name="adj" fmla="val 7940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4190" y="2571750"/>
              <a:ext cx="6585480" cy="1289602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933653" y="1128426"/>
            <a:ext cx="7276688" cy="959126"/>
            <a:chOff x="778978" y="1147970"/>
            <a:chExt cx="7276688" cy="959126"/>
          </a:xfrm>
        </p:grpSpPr>
        <p:sp>
          <p:nvSpPr>
            <p:cNvPr id="6" name="矩形: 圆角 5"/>
            <p:cNvSpPr/>
            <p:nvPr/>
          </p:nvSpPr>
          <p:spPr>
            <a:xfrm>
              <a:off x="778978" y="1147970"/>
              <a:ext cx="7276688" cy="959126"/>
            </a:xfrm>
            <a:prstGeom prst="roundRect">
              <a:avLst>
                <a:gd name="adj" fmla="val 13040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9515" y="1182754"/>
              <a:ext cx="7181525" cy="88458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环同态基本定理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环同态核练习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34884" y="729291"/>
            <a:ext cx="7474226" cy="1083365"/>
            <a:chOff x="839857" y="1088335"/>
            <a:chExt cx="7474226" cy="1083365"/>
          </a:xfrm>
        </p:grpSpPr>
        <p:sp>
          <p:nvSpPr>
            <p:cNvPr id="4" name="矩形: 圆角 3"/>
            <p:cNvSpPr/>
            <p:nvPr/>
          </p:nvSpPr>
          <p:spPr>
            <a:xfrm>
              <a:off x="839857" y="1088335"/>
              <a:ext cx="7474226" cy="1083365"/>
            </a:xfrm>
            <a:prstGeom prst="roundRect">
              <a:avLst>
                <a:gd name="adj" fmla="val 11621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8935" y="1140157"/>
              <a:ext cx="7386003" cy="9848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环同态基本定理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环同态核练习解答（一）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34884" y="729291"/>
            <a:ext cx="7474226" cy="1083365"/>
            <a:chOff x="839857" y="1088335"/>
            <a:chExt cx="7474226" cy="1083365"/>
          </a:xfrm>
        </p:grpSpPr>
        <p:sp>
          <p:nvSpPr>
            <p:cNvPr id="4" name="矩形: 圆角 3"/>
            <p:cNvSpPr/>
            <p:nvPr/>
          </p:nvSpPr>
          <p:spPr>
            <a:xfrm>
              <a:off x="839857" y="1088335"/>
              <a:ext cx="7474226" cy="1083365"/>
            </a:xfrm>
            <a:prstGeom prst="roundRect">
              <a:avLst>
                <a:gd name="adj" fmla="val 11621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8935" y="1140157"/>
              <a:ext cx="7386003" cy="984801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834884" y="1982857"/>
            <a:ext cx="7474226" cy="2668656"/>
            <a:chOff x="834884" y="1982857"/>
            <a:chExt cx="7474226" cy="2668656"/>
          </a:xfrm>
        </p:grpSpPr>
        <p:sp>
          <p:nvSpPr>
            <p:cNvPr id="8" name="矩形: 圆角 7"/>
            <p:cNvSpPr/>
            <p:nvPr/>
          </p:nvSpPr>
          <p:spPr>
            <a:xfrm>
              <a:off x="834884" y="1982857"/>
              <a:ext cx="7474226" cy="2668656"/>
            </a:xfrm>
            <a:prstGeom prst="roundRect">
              <a:avLst>
                <a:gd name="adj" fmla="val 3436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8995" y="2032649"/>
              <a:ext cx="7386003" cy="25765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环同态基本定理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环同态核练习解答（二）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34884" y="729291"/>
            <a:ext cx="7474226" cy="1083365"/>
            <a:chOff x="839857" y="1088335"/>
            <a:chExt cx="7474226" cy="1083365"/>
          </a:xfrm>
        </p:grpSpPr>
        <p:sp>
          <p:nvSpPr>
            <p:cNvPr id="4" name="矩形: 圆角 3"/>
            <p:cNvSpPr/>
            <p:nvPr/>
          </p:nvSpPr>
          <p:spPr>
            <a:xfrm>
              <a:off x="839857" y="1088335"/>
              <a:ext cx="7474226" cy="1083365"/>
            </a:xfrm>
            <a:prstGeom prst="roundRect">
              <a:avLst>
                <a:gd name="adj" fmla="val 11621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8935" y="1140157"/>
              <a:ext cx="7386003" cy="984801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834884" y="2089257"/>
            <a:ext cx="7474226" cy="2379530"/>
            <a:chOff x="834884" y="1982857"/>
            <a:chExt cx="7474226" cy="2379530"/>
          </a:xfrm>
        </p:grpSpPr>
        <p:sp>
          <p:nvSpPr>
            <p:cNvPr id="8" name="矩形: 圆角 7"/>
            <p:cNvSpPr/>
            <p:nvPr/>
          </p:nvSpPr>
          <p:spPr>
            <a:xfrm>
              <a:off x="834884" y="1982857"/>
              <a:ext cx="7474226" cy="2379530"/>
            </a:xfrm>
            <a:prstGeom prst="roundRect">
              <a:avLst>
                <a:gd name="adj" fmla="val 3436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3962" y="2036272"/>
              <a:ext cx="7386003" cy="22640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环同态基本定理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环同态基本定理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90161" y="1368736"/>
            <a:ext cx="7568648" cy="2254077"/>
            <a:chOff x="790161" y="1368736"/>
            <a:chExt cx="7568648" cy="2254077"/>
          </a:xfrm>
        </p:grpSpPr>
        <p:sp>
          <p:nvSpPr>
            <p:cNvPr id="4" name="矩形: 圆角 3"/>
            <p:cNvSpPr/>
            <p:nvPr/>
          </p:nvSpPr>
          <p:spPr>
            <a:xfrm>
              <a:off x="790161" y="1368736"/>
              <a:ext cx="7568648" cy="2254077"/>
            </a:xfrm>
            <a:prstGeom prst="roundRect">
              <a:avLst>
                <a:gd name="adj" fmla="val 56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7369" y="1411995"/>
              <a:ext cx="7479196" cy="21571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环同态基本定理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环同构的例子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94522" y="1466022"/>
            <a:ext cx="7444408" cy="2211456"/>
            <a:chOff x="894522" y="1466022"/>
            <a:chExt cx="7444408" cy="2211456"/>
          </a:xfrm>
        </p:grpSpPr>
        <p:sp>
          <p:nvSpPr>
            <p:cNvPr id="4" name="矩形: 圆角 3"/>
            <p:cNvSpPr/>
            <p:nvPr/>
          </p:nvSpPr>
          <p:spPr>
            <a:xfrm>
              <a:off x="894522" y="1466022"/>
              <a:ext cx="7444408" cy="2211456"/>
            </a:xfrm>
            <a:prstGeom prst="roundRect">
              <a:avLst>
                <a:gd name="adj" fmla="val 4757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9187" y="1521191"/>
              <a:ext cx="7349987" cy="21117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环同态基本定理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环的第二同构定理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59735" y="1077286"/>
            <a:ext cx="5978387" cy="716727"/>
            <a:chOff x="859735" y="1077286"/>
            <a:chExt cx="5978387" cy="716727"/>
          </a:xfrm>
        </p:grpSpPr>
        <p:sp>
          <p:nvSpPr>
            <p:cNvPr id="8" name="矩形: 圆角 7"/>
            <p:cNvSpPr/>
            <p:nvPr/>
          </p:nvSpPr>
          <p:spPr>
            <a:xfrm>
              <a:off x="859735" y="1077286"/>
              <a:ext cx="5978387" cy="716727"/>
            </a:xfrm>
            <a:prstGeom prst="roundRect">
              <a:avLst>
                <a:gd name="adj" fmla="val 11814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9429" y="1117921"/>
              <a:ext cx="5888935" cy="634365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859735" y="2102126"/>
            <a:ext cx="7429500" cy="2226365"/>
            <a:chOff x="859735" y="2102126"/>
            <a:chExt cx="7429500" cy="2226365"/>
          </a:xfrm>
        </p:grpSpPr>
        <p:sp>
          <p:nvSpPr>
            <p:cNvPr id="6" name="矩形: 圆角 5"/>
            <p:cNvSpPr/>
            <p:nvPr/>
          </p:nvSpPr>
          <p:spPr>
            <a:xfrm>
              <a:off x="859735" y="2102126"/>
              <a:ext cx="7429500" cy="2226365"/>
            </a:xfrm>
            <a:prstGeom prst="roundRect">
              <a:avLst>
                <a:gd name="adj" fmla="val 5060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395" y="2147731"/>
              <a:ext cx="7325143" cy="21401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68537" y="1105584"/>
            <a:ext cx="3550298" cy="268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环同态定义与例子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环同态基本定理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环的特征与素域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5" name="矩形 14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环同态基本定理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环的扩张定理（挖补定理）（一）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14399" y="939248"/>
            <a:ext cx="7300291" cy="824947"/>
            <a:chOff x="914400" y="1053548"/>
            <a:chExt cx="7300291" cy="824947"/>
          </a:xfrm>
        </p:grpSpPr>
        <p:sp>
          <p:nvSpPr>
            <p:cNvPr id="4" name="矩形: 圆角 3"/>
            <p:cNvSpPr/>
            <p:nvPr/>
          </p:nvSpPr>
          <p:spPr>
            <a:xfrm>
              <a:off x="914400" y="1053548"/>
              <a:ext cx="7300291" cy="824947"/>
            </a:xfrm>
            <a:prstGeom prst="roundRect">
              <a:avLst>
                <a:gd name="adj" fmla="val 943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5387" y="1098274"/>
              <a:ext cx="7223279" cy="737893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914398" y="2107331"/>
            <a:ext cx="7300291" cy="1719234"/>
            <a:chOff x="914398" y="2107331"/>
            <a:chExt cx="7300291" cy="1719234"/>
          </a:xfrm>
        </p:grpSpPr>
        <p:sp>
          <p:nvSpPr>
            <p:cNvPr id="17" name="矩形: 圆角 16"/>
            <p:cNvSpPr/>
            <p:nvPr/>
          </p:nvSpPr>
          <p:spPr>
            <a:xfrm>
              <a:off x="914398" y="2107331"/>
              <a:ext cx="7300291" cy="1719234"/>
            </a:xfrm>
            <a:prstGeom prst="roundRect">
              <a:avLst>
                <a:gd name="adj" fmla="val 683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5384" y="2149549"/>
              <a:ext cx="7223279" cy="162624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环同态基本定理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环的扩张定理（挖补定理）（二）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14399" y="939248"/>
            <a:ext cx="7300291" cy="824947"/>
            <a:chOff x="914400" y="1053548"/>
            <a:chExt cx="7300291" cy="824947"/>
          </a:xfrm>
        </p:grpSpPr>
        <p:sp>
          <p:nvSpPr>
            <p:cNvPr id="4" name="矩形: 圆角 3"/>
            <p:cNvSpPr/>
            <p:nvPr/>
          </p:nvSpPr>
          <p:spPr>
            <a:xfrm>
              <a:off x="914400" y="1053548"/>
              <a:ext cx="7300291" cy="824947"/>
            </a:xfrm>
            <a:prstGeom prst="roundRect">
              <a:avLst>
                <a:gd name="adj" fmla="val 943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5387" y="1098274"/>
              <a:ext cx="7223279" cy="737893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/>
        </p:nvGrpSpPr>
        <p:grpSpPr>
          <a:xfrm>
            <a:off x="914398" y="2571750"/>
            <a:ext cx="7300291" cy="1719234"/>
            <a:chOff x="914398" y="2571750"/>
            <a:chExt cx="7300291" cy="1719234"/>
          </a:xfrm>
        </p:grpSpPr>
        <p:sp>
          <p:nvSpPr>
            <p:cNvPr id="17" name="矩形: 圆角 16"/>
            <p:cNvSpPr/>
            <p:nvPr/>
          </p:nvSpPr>
          <p:spPr>
            <a:xfrm>
              <a:off x="914398" y="2571750"/>
              <a:ext cx="7300291" cy="1719234"/>
            </a:xfrm>
            <a:prstGeom prst="roundRect">
              <a:avLst>
                <a:gd name="adj" fmla="val 683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5386" y="2609626"/>
              <a:ext cx="7223279" cy="1643482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1630017" y="2042011"/>
            <a:ext cx="1987826" cy="262420"/>
            <a:chOff x="1222513" y="2031874"/>
            <a:chExt cx="1987826" cy="262420"/>
          </a:xfrm>
        </p:grpSpPr>
        <p:sp>
          <p:nvSpPr>
            <p:cNvPr id="23" name="矩形 22"/>
            <p:cNvSpPr/>
            <p:nvPr/>
          </p:nvSpPr>
          <p:spPr>
            <a:xfrm>
              <a:off x="1222513" y="2031874"/>
              <a:ext cx="1987826" cy="2624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7300" y="2074201"/>
              <a:ext cx="1914211" cy="187542"/>
            </a:xfrm>
            <a:prstGeom prst="rect">
              <a:avLst/>
            </a:prstGeom>
          </p:spPr>
        </p:pic>
      </p:grpSp>
      <p:grpSp>
        <p:nvGrpSpPr>
          <p:cNvPr id="25" name="组合 24"/>
          <p:cNvGrpSpPr/>
          <p:nvPr/>
        </p:nvGrpSpPr>
        <p:grpSpPr>
          <a:xfrm>
            <a:off x="4631636" y="1836421"/>
            <a:ext cx="2847560" cy="610875"/>
            <a:chOff x="3334580" y="1839118"/>
            <a:chExt cx="2847560" cy="610875"/>
          </a:xfrm>
        </p:grpSpPr>
        <p:sp>
          <p:nvSpPr>
            <p:cNvPr id="24" name="矩形 23"/>
            <p:cNvSpPr/>
            <p:nvPr/>
          </p:nvSpPr>
          <p:spPr>
            <a:xfrm>
              <a:off x="3334580" y="1839118"/>
              <a:ext cx="2847560" cy="6108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73407" y="1868941"/>
              <a:ext cx="2768049" cy="559249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381223" y="1920908"/>
              <a:ext cx="760233" cy="1730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环同态基本定理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环的扩张定理（挖补定理）（三）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14399" y="939248"/>
            <a:ext cx="7300291" cy="824947"/>
            <a:chOff x="914400" y="1053548"/>
            <a:chExt cx="7300291" cy="824947"/>
          </a:xfrm>
        </p:grpSpPr>
        <p:sp>
          <p:nvSpPr>
            <p:cNvPr id="4" name="矩形: 圆角 3"/>
            <p:cNvSpPr/>
            <p:nvPr/>
          </p:nvSpPr>
          <p:spPr>
            <a:xfrm>
              <a:off x="914400" y="1053548"/>
              <a:ext cx="7300291" cy="824947"/>
            </a:xfrm>
            <a:prstGeom prst="roundRect">
              <a:avLst>
                <a:gd name="adj" fmla="val 943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5387" y="1098274"/>
              <a:ext cx="7223279" cy="737893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1630017" y="2042011"/>
            <a:ext cx="1987826" cy="262420"/>
            <a:chOff x="1222513" y="2031874"/>
            <a:chExt cx="1987826" cy="262420"/>
          </a:xfrm>
        </p:grpSpPr>
        <p:sp>
          <p:nvSpPr>
            <p:cNvPr id="23" name="矩形 22"/>
            <p:cNvSpPr/>
            <p:nvPr/>
          </p:nvSpPr>
          <p:spPr>
            <a:xfrm>
              <a:off x="1222513" y="2031874"/>
              <a:ext cx="1987826" cy="2624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7300" y="2074201"/>
              <a:ext cx="1914211" cy="187542"/>
            </a:xfrm>
            <a:prstGeom prst="rect">
              <a:avLst/>
            </a:prstGeom>
          </p:spPr>
        </p:pic>
      </p:grpSp>
      <p:grpSp>
        <p:nvGrpSpPr>
          <p:cNvPr id="25" name="组合 24"/>
          <p:cNvGrpSpPr/>
          <p:nvPr/>
        </p:nvGrpSpPr>
        <p:grpSpPr>
          <a:xfrm>
            <a:off x="4631636" y="1836421"/>
            <a:ext cx="2847560" cy="610875"/>
            <a:chOff x="3334580" y="1839118"/>
            <a:chExt cx="2847560" cy="610875"/>
          </a:xfrm>
        </p:grpSpPr>
        <p:sp>
          <p:nvSpPr>
            <p:cNvPr id="24" name="矩形 23"/>
            <p:cNvSpPr/>
            <p:nvPr/>
          </p:nvSpPr>
          <p:spPr>
            <a:xfrm>
              <a:off x="3334580" y="1839118"/>
              <a:ext cx="2847560" cy="6108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3407" y="1868941"/>
              <a:ext cx="2768049" cy="559249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381223" y="1920908"/>
              <a:ext cx="760233" cy="173019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914398" y="2571750"/>
            <a:ext cx="7300291" cy="1473476"/>
            <a:chOff x="914398" y="2571750"/>
            <a:chExt cx="7300291" cy="1473476"/>
          </a:xfrm>
        </p:grpSpPr>
        <p:sp>
          <p:nvSpPr>
            <p:cNvPr id="17" name="矩形: 圆角 16"/>
            <p:cNvSpPr/>
            <p:nvPr/>
          </p:nvSpPr>
          <p:spPr>
            <a:xfrm>
              <a:off x="914398" y="2571750"/>
              <a:ext cx="7300291" cy="1473476"/>
            </a:xfrm>
            <a:prstGeom prst="roundRect">
              <a:avLst>
                <a:gd name="adj" fmla="val 683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9191" y="2617491"/>
              <a:ext cx="7223279" cy="13786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环同态基本定理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环的扩张定理（挖补定理）（四）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14399" y="939248"/>
            <a:ext cx="7300291" cy="824947"/>
            <a:chOff x="914400" y="1053548"/>
            <a:chExt cx="7300291" cy="824947"/>
          </a:xfrm>
        </p:grpSpPr>
        <p:sp>
          <p:nvSpPr>
            <p:cNvPr id="4" name="矩形: 圆角 3"/>
            <p:cNvSpPr/>
            <p:nvPr/>
          </p:nvSpPr>
          <p:spPr>
            <a:xfrm>
              <a:off x="914400" y="1053548"/>
              <a:ext cx="7300291" cy="824947"/>
            </a:xfrm>
            <a:prstGeom prst="roundRect">
              <a:avLst>
                <a:gd name="adj" fmla="val 943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5387" y="1098274"/>
              <a:ext cx="7223279" cy="737893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1630017" y="2042011"/>
            <a:ext cx="1987826" cy="262420"/>
            <a:chOff x="1222513" y="2031874"/>
            <a:chExt cx="1987826" cy="262420"/>
          </a:xfrm>
        </p:grpSpPr>
        <p:sp>
          <p:nvSpPr>
            <p:cNvPr id="23" name="矩形 22"/>
            <p:cNvSpPr/>
            <p:nvPr/>
          </p:nvSpPr>
          <p:spPr>
            <a:xfrm>
              <a:off x="1222513" y="2031874"/>
              <a:ext cx="1987826" cy="2624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7300" y="2074201"/>
              <a:ext cx="1914211" cy="187542"/>
            </a:xfrm>
            <a:prstGeom prst="rect">
              <a:avLst/>
            </a:prstGeom>
          </p:spPr>
        </p:pic>
      </p:grpSp>
      <p:grpSp>
        <p:nvGrpSpPr>
          <p:cNvPr id="25" name="组合 24"/>
          <p:cNvGrpSpPr/>
          <p:nvPr/>
        </p:nvGrpSpPr>
        <p:grpSpPr>
          <a:xfrm>
            <a:off x="4631636" y="1836421"/>
            <a:ext cx="2847560" cy="610875"/>
            <a:chOff x="3334580" y="1839118"/>
            <a:chExt cx="2847560" cy="610875"/>
          </a:xfrm>
        </p:grpSpPr>
        <p:sp>
          <p:nvSpPr>
            <p:cNvPr id="24" name="矩形 23"/>
            <p:cNvSpPr/>
            <p:nvPr/>
          </p:nvSpPr>
          <p:spPr>
            <a:xfrm>
              <a:off x="3334580" y="1839118"/>
              <a:ext cx="2847560" cy="6108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3407" y="1868941"/>
              <a:ext cx="2768049" cy="559249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381223" y="1920908"/>
              <a:ext cx="760233" cy="173019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914398" y="2571750"/>
            <a:ext cx="7300291" cy="2228850"/>
            <a:chOff x="914398" y="2571750"/>
            <a:chExt cx="7300291" cy="2228850"/>
          </a:xfrm>
        </p:grpSpPr>
        <p:sp>
          <p:nvSpPr>
            <p:cNvPr id="17" name="矩形: 圆角 16"/>
            <p:cNvSpPr/>
            <p:nvPr/>
          </p:nvSpPr>
          <p:spPr>
            <a:xfrm>
              <a:off x="914398" y="2571750"/>
              <a:ext cx="7300291" cy="2228850"/>
            </a:xfrm>
            <a:prstGeom prst="roundRect">
              <a:avLst>
                <a:gd name="adj" fmla="val 46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5386" y="2613422"/>
              <a:ext cx="7223279" cy="21532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914398" y="2571750"/>
            <a:ext cx="7300291" cy="1528141"/>
          </a:xfrm>
          <a:prstGeom prst="roundRect">
            <a:avLst>
              <a:gd name="adj" fmla="val 41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环同态基本定理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环的扩张定理（挖补定理）（五）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14399" y="939248"/>
            <a:ext cx="7300291" cy="824947"/>
            <a:chOff x="914400" y="1053548"/>
            <a:chExt cx="7300291" cy="824947"/>
          </a:xfrm>
        </p:grpSpPr>
        <p:sp>
          <p:nvSpPr>
            <p:cNvPr id="4" name="矩形: 圆角 3"/>
            <p:cNvSpPr/>
            <p:nvPr/>
          </p:nvSpPr>
          <p:spPr>
            <a:xfrm>
              <a:off x="914400" y="1053548"/>
              <a:ext cx="7300291" cy="824947"/>
            </a:xfrm>
            <a:prstGeom prst="roundRect">
              <a:avLst>
                <a:gd name="adj" fmla="val 943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5387" y="1098274"/>
              <a:ext cx="7223279" cy="737893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1630017" y="2042011"/>
            <a:ext cx="1987826" cy="262420"/>
            <a:chOff x="1222513" y="2031874"/>
            <a:chExt cx="1987826" cy="262420"/>
          </a:xfrm>
        </p:grpSpPr>
        <p:sp>
          <p:nvSpPr>
            <p:cNvPr id="23" name="矩形 22"/>
            <p:cNvSpPr/>
            <p:nvPr/>
          </p:nvSpPr>
          <p:spPr>
            <a:xfrm>
              <a:off x="1222513" y="2031874"/>
              <a:ext cx="1987826" cy="2624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7300" y="2074201"/>
              <a:ext cx="1914211" cy="187542"/>
            </a:xfrm>
            <a:prstGeom prst="rect">
              <a:avLst/>
            </a:prstGeom>
          </p:spPr>
        </p:pic>
      </p:grpSp>
      <p:grpSp>
        <p:nvGrpSpPr>
          <p:cNvPr id="25" name="组合 24"/>
          <p:cNvGrpSpPr/>
          <p:nvPr/>
        </p:nvGrpSpPr>
        <p:grpSpPr>
          <a:xfrm>
            <a:off x="4631636" y="1836421"/>
            <a:ext cx="2847560" cy="610875"/>
            <a:chOff x="3334580" y="1839118"/>
            <a:chExt cx="2847560" cy="610875"/>
          </a:xfrm>
        </p:grpSpPr>
        <p:sp>
          <p:nvSpPr>
            <p:cNvPr id="24" name="矩形 23"/>
            <p:cNvSpPr/>
            <p:nvPr/>
          </p:nvSpPr>
          <p:spPr>
            <a:xfrm>
              <a:off x="3334580" y="1839118"/>
              <a:ext cx="2847560" cy="6108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3407" y="1868941"/>
              <a:ext cx="2768049" cy="559249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381223" y="1920908"/>
              <a:ext cx="760233" cy="173019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386" y="2625239"/>
            <a:ext cx="7223279" cy="14274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914398" y="4283765"/>
                <a:ext cx="7341279" cy="2769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存在单同态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𝝍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，意味着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的子环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𝝍</m:t>
                    </m:r>
                    <m:d>
                      <m:d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同构，上面定理说就存在与环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同构，且包含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为子环的环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8" y="4283765"/>
                <a:ext cx="7341279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9" t="-20" r="-51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环同态基本定理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环的扩张定理（挖补定理）（六）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14399" y="939248"/>
            <a:ext cx="7300291" cy="824947"/>
            <a:chOff x="914400" y="1053548"/>
            <a:chExt cx="7300291" cy="824947"/>
          </a:xfrm>
        </p:grpSpPr>
        <p:sp>
          <p:nvSpPr>
            <p:cNvPr id="4" name="矩形: 圆角 3"/>
            <p:cNvSpPr/>
            <p:nvPr/>
          </p:nvSpPr>
          <p:spPr>
            <a:xfrm>
              <a:off x="914400" y="1053548"/>
              <a:ext cx="7300291" cy="824947"/>
            </a:xfrm>
            <a:prstGeom prst="roundRect">
              <a:avLst>
                <a:gd name="adj" fmla="val 943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5387" y="1098274"/>
              <a:ext cx="7223279" cy="73789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952904" y="2648606"/>
                <a:ext cx="7223280" cy="19221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300"/>
                  </a:lnSpc>
                  <a:spcBef>
                    <a:spcPts val="600"/>
                  </a:spcBef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也就是说，若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的某个子环同构，就可以将其扩张为与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同构的环，这是后面扩张域的一种重要方法</a:t>
                </a:r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这种扩张通过将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中的子环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𝝍</m:t>
                    </m:r>
                    <m:d>
                      <m:dPr>
                        <m:ctrlPr>
                          <a:rPr lang="en-US" altLang="zh-CN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挖掉，然后补上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的元素而得到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sz="1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ts val="2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的两个元素，如果都在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中，就做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的运算，如果都不在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中，就做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中的运算，如果一个在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中，一个在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中，就将</a:t>
                </a:r>
                <a:r>
                  <a:rPr lang="en-US" altLang="zh-CN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R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的元素用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𝝍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映射到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中，再做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的运算</a:t>
                </a:r>
                <a:endParaRPr lang="en-US" altLang="zh-CN" sz="1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ts val="2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如果运算结果是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中元素的像，就映射回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的元素，或者运算结果就是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中的元素</a:t>
                </a: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04" y="2648606"/>
                <a:ext cx="7223280" cy="1922129"/>
              </a:xfrm>
              <a:prstGeom prst="rect">
                <a:avLst/>
              </a:prstGeom>
              <a:blipFill rotWithShape="1">
                <a:blip r:embed="rId3"/>
                <a:stretch>
                  <a:fillRect l="-6" t="-1" r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952904" y="2053668"/>
            <a:ext cx="1987826" cy="262420"/>
            <a:chOff x="1222513" y="2031874"/>
            <a:chExt cx="1987826" cy="262420"/>
          </a:xfrm>
        </p:grpSpPr>
        <p:sp>
          <p:nvSpPr>
            <p:cNvPr id="28" name="矩形 27"/>
            <p:cNvSpPr/>
            <p:nvPr/>
          </p:nvSpPr>
          <p:spPr>
            <a:xfrm>
              <a:off x="1222513" y="2031874"/>
              <a:ext cx="1987826" cy="2624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7300" y="2074201"/>
              <a:ext cx="1914211" cy="187542"/>
            </a:xfrm>
            <a:prstGeom prst="rect">
              <a:avLst/>
            </a:prstGeom>
          </p:spPr>
        </p:pic>
      </p:grpSp>
      <p:grpSp>
        <p:nvGrpSpPr>
          <p:cNvPr id="30" name="组合 29"/>
          <p:cNvGrpSpPr/>
          <p:nvPr/>
        </p:nvGrpSpPr>
        <p:grpSpPr>
          <a:xfrm>
            <a:off x="3222461" y="1884019"/>
            <a:ext cx="2847560" cy="610875"/>
            <a:chOff x="3334580" y="1839118"/>
            <a:chExt cx="2847560" cy="610875"/>
          </a:xfrm>
        </p:grpSpPr>
        <p:sp>
          <p:nvSpPr>
            <p:cNvPr id="31" name="矩形 30"/>
            <p:cNvSpPr/>
            <p:nvPr/>
          </p:nvSpPr>
          <p:spPr>
            <a:xfrm>
              <a:off x="3334580" y="1839118"/>
              <a:ext cx="2847560" cy="6108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73407" y="1868941"/>
              <a:ext cx="2768049" cy="559249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381223" y="1920908"/>
              <a:ext cx="760233" cy="173019"/>
            </a:xfrm>
            <a:prstGeom prst="rect">
              <a:avLst/>
            </a:prstGeom>
          </p:spPr>
        </p:pic>
      </p:grpSp>
      <p:grpSp>
        <p:nvGrpSpPr>
          <p:cNvPr id="21" name="组合 20"/>
          <p:cNvGrpSpPr/>
          <p:nvPr/>
        </p:nvGrpSpPr>
        <p:grpSpPr>
          <a:xfrm>
            <a:off x="6351752" y="1909421"/>
            <a:ext cx="1839344" cy="550914"/>
            <a:chOff x="6420186" y="1943980"/>
            <a:chExt cx="1839344" cy="550914"/>
          </a:xfrm>
        </p:grpSpPr>
        <p:sp>
          <p:nvSpPr>
            <p:cNvPr id="34" name="矩形 33"/>
            <p:cNvSpPr/>
            <p:nvPr/>
          </p:nvSpPr>
          <p:spPr>
            <a:xfrm>
              <a:off x="6420186" y="1943980"/>
              <a:ext cx="1839344" cy="5509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66322" y="1970412"/>
              <a:ext cx="1758417" cy="5053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环同态基本定理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环的扩张例子（一）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83974" y="1565413"/>
            <a:ext cx="7176052" cy="2937013"/>
            <a:chOff x="983974" y="1565413"/>
            <a:chExt cx="7176052" cy="2937013"/>
          </a:xfrm>
        </p:grpSpPr>
        <p:sp>
          <p:nvSpPr>
            <p:cNvPr id="4" name="矩形: 圆角 3"/>
            <p:cNvSpPr/>
            <p:nvPr/>
          </p:nvSpPr>
          <p:spPr>
            <a:xfrm>
              <a:off x="983974" y="1565413"/>
              <a:ext cx="7176052" cy="2937013"/>
            </a:xfrm>
            <a:prstGeom prst="roundRect">
              <a:avLst>
                <a:gd name="adj" fmla="val 330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1182" y="1606234"/>
              <a:ext cx="7081630" cy="285068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83974" y="936932"/>
                <a:ext cx="7176052" cy="3385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是一个没有单位元的环，则存在一个有单位元的环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的子环。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974" y="936932"/>
                <a:ext cx="7176052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5" t="-91" r="4" b="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环同态基本定理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环的扩张例子（二）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83974" y="936932"/>
                <a:ext cx="7176052" cy="3385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是一个没有单位元的环，则存在一个有单位元的环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的子环。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974" y="936932"/>
                <a:ext cx="7176052" cy="338554"/>
              </a:xfrm>
              <a:prstGeom prst="rect">
                <a:avLst/>
              </a:prstGeom>
              <a:blipFill rotWithShape="1">
                <a:blip r:embed="rId2"/>
                <a:stretch>
                  <a:fillRect l="-5" t="-91" r="4" b="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983974" y="1451113"/>
            <a:ext cx="7176052" cy="3195430"/>
            <a:chOff x="983974" y="1565413"/>
            <a:chExt cx="7176052" cy="3195430"/>
          </a:xfrm>
        </p:grpSpPr>
        <p:sp>
          <p:nvSpPr>
            <p:cNvPr id="4" name="矩形: 圆角 3"/>
            <p:cNvSpPr/>
            <p:nvPr/>
          </p:nvSpPr>
          <p:spPr>
            <a:xfrm>
              <a:off x="983974" y="1565413"/>
              <a:ext cx="7176052" cy="3195430"/>
            </a:xfrm>
            <a:prstGeom prst="roundRect">
              <a:avLst>
                <a:gd name="adj" fmla="val 330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6151" y="1617383"/>
              <a:ext cx="7071692" cy="30900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68537" y="1105584"/>
            <a:ext cx="3550298" cy="268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环同态定义与例子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环同态基本定理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环的特征与素域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5" name="矩形 14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环的特征与素域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环的特征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872774" y="874644"/>
                <a:ext cx="7398446" cy="6849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是环。若存在最小正整数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使得对所有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为环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特征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。如果不存在这样的正整数，则称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的特征为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的特征记为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𝐂𝐡𝐚𝐫</m:t>
                    </m:r>
                    <m:r>
                      <a:rPr lang="en-US" altLang="zh-CN" sz="16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74" y="874644"/>
                <a:ext cx="7398446" cy="684996"/>
              </a:xfrm>
              <a:prstGeom prst="rect">
                <a:avLst/>
              </a:prstGeom>
              <a:blipFill rotWithShape="1">
                <a:blip r:embed="rId2"/>
                <a:stretch>
                  <a:fillRect l="-4" t="-36" r="5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72774" y="1888435"/>
                <a:ext cx="5557843" cy="33855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数域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的特征都是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，而模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剩余类环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的特征是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74" y="1888435"/>
                <a:ext cx="5557843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5" t="-171" r="-1326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72774" y="2571750"/>
                <a:ext cx="7177922" cy="68499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en-US" altLang="zh-CN" sz="1600" b="1">
                    <a:solidFill>
                      <a:srgbClr val="002060"/>
                    </a:solidFill>
                  </a:rPr>
                  <a:t>【</a:t>
                </a:r>
                <a:r>
                  <a:rPr lang="zh-CN" altLang="en-US" sz="1600" b="1">
                    <a:solidFill>
                      <a:srgbClr val="002060"/>
                    </a:solidFill>
                  </a:rPr>
                  <a:t>定理</a:t>
                </a:r>
                <a:r>
                  <a:rPr lang="en-US" altLang="zh-CN" sz="1600" b="1">
                    <a:solidFill>
                      <a:srgbClr val="002060"/>
                    </a:solidFill>
                  </a:rPr>
                  <a:t>】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是有单位元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的环。若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关于加法的阶为无穷大，则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𝐂𝐡𝐚𝐫</m:t>
                    </m:r>
                    <m:r>
                      <a:rPr lang="en-US" altLang="zh-CN" sz="1600" b="1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，否则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𝐂𝐡𝐚𝐫</m:t>
                    </m:r>
                    <m:r>
                      <a:rPr lang="en-US" altLang="zh-CN" sz="1600" b="1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，这里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在环的加群中的阶。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74" y="2571750"/>
                <a:ext cx="7177922" cy="684996"/>
              </a:xfrm>
              <a:prstGeom prst="rect">
                <a:avLst/>
              </a:prstGeom>
              <a:blipFill rotWithShape="1">
                <a:blip r:embed="rId4"/>
                <a:stretch>
                  <a:fillRect l="-4" r="2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72774" y="3523422"/>
                <a:ext cx="7177922" cy="64011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200"/>
                  </a:lnSpc>
                </a:pPr>
                <a:r>
                  <a:rPr lang="zh-CN" altLang="en-US" sz="1600" b="1">
                    <a:solidFill>
                      <a:srgbClr val="002060"/>
                    </a:solidFill>
                  </a:rPr>
                  <a:t>证明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 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的加法的阶为无穷大，则不存在正整数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𝒏𝒆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，从而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𝐂𝐡𝐚𝐫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，否则，若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𝒏𝒆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，从而对任意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𝒆𝒂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𝒏𝒆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74" y="3523422"/>
                <a:ext cx="7177922" cy="640112"/>
              </a:xfrm>
              <a:prstGeom prst="rect">
                <a:avLst/>
              </a:prstGeom>
              <a:blipFill rotWithShape="1">
                <a:blip r:embed="rId5"/>
                <a:stretch>
                  <a:fillRect l="-4" t="-69" r="2" b="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D684E89-3DC8-7872-F2B5-918514ED3BA7}"/>
              </a:ext>
            </a:extLst>
          </p:cNvPr>
          <p:cNvCxnSpPr/>
          <p:nvPr/>
        </p:nvCxnSpPr>
        <p:spPr>
          <a:xfrm>
            <a:off x="1360449" y="1799063"/>
            <a:ext cx="178419" cy="5724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环同态定义与例子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环同态的定义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71537" y="1269310"/>
            <a:ext cx="7400925" cy="2009775"/>
            <a:chOff x="871538" y="1438275"/>
            <a:chExt cx="7400925" cy="2009775"/>
          </a:xfrm>
        </p:grpSpPr>
        <p:sp>
          <p:nvSpPr>
            <p:cNvPr id="4" name="矩形: 圆角 3"/>
            <p:cNvSpPr/>
            <p:nvPr/>
          </p:nvSpPr>
          <p:spPr>
            <a:xfrm>
              <a:off x="871538" y="1438275"/>
              <a:ext cx="7400925" cy="2009775"/>
            </a:xfrm>
            <a:prstGeom prst="roundRect">
              <a:avLst>
                <a:gd name="adj" fmla="val 518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989" y="1485384"/>
              <a:ext cx="7323956" cy="1913885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914988" y="3637722"/>
            <a:ext cx="5138530" cy="368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环的同态就是与环的加法与乘法</a:t>
            </a:r>
            <a:r>
              <a:rPr lang="zh-CN" altLang="en-US" b="1" strike="dblStrike">
                <a:solidFill>
                  <a:srgbClr val="FF0000"/>
                </a:solidFill>
                <a:uFillTx/>
              </a:rPr>
              <a:t>都可交换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的函数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环的特征与素域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整环的特征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911915" y="1108088"/>
                <a:ext cx="6743700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整环的特征是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或是一个素数，进而域的特征也只能是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或是素数。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15" y="1108088"/>
                <a:ext cx="674370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" t="-4" r="-319" b="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911915" y="2002735"/>
            <a:ext cx="7320169" cy="1639956"/>
            <a:chOff x="894522" y="2002735"/>
            <a:chExt cx="7320169" cy="1639956"/>
          </a:xfrm>
        </p:grpSpPr>
        <p:sp>
          <p:nvSpPr>
            <p:cNvPr id="5" name="矩形: 圆角 4"/>
            <p:cNvSpPr/>
            <p:nvPr/>
          </p:nvSpPr>
          <p:spPr>
            <a:xfrm>
              <a:off x="894522" y="2002735"/>
              <a:ext cx="7320169" cy="1639956"/>
            </a:xfrm>
            <a:prstGeom prst="roundRect">
              <a:avLst>
                <a:gd name="adj" fmla="val 606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1791" y="2035739"/>
              <a:ext cx="7250597" cy="15659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环的特征与素域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素域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157906" y="840561"/>
                <a:ext cx="6828182" cy="68499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en-US" altLang="zh-CN" sz="1600" b="1">
                    <a:solidFill>
                      <a:srgbClr val="002060"/>
                    </a:solidFill>
                  </a:rPr>
                  <a:t>【</a:t>
                </a:r>
                <a:r>
                  <a:rPr lang="zh-CN" altLang="en-US" sz="1600" b="1">
                    <a:solidFill>
                      <a:srgbClr val="002060"/>
                    </a:solidFill>
                  </a:rPr>
                  <a:t>定理</a:t>
                </a:r>
                <a:r>
                  <a:rPr lang="en-US" altLang="zh-CN" sz="1600" b="1">
                    <a:solidFill>
                      <a:srgbClr val="002060"/>
                    </a:solidFill>
                  </a:rPr>
                  <a:t>】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是有单位元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的环，定义函数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𝒏𝒆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的同态。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906" y="840561"/>
                <a:ext cx="6828182" cy="684996"/>
              </a:xfrm>
              <a:prstGeom prst="rect">
                <a:avLst/>
              </a:prstGeom>
              <a:blipFill rotWithShape="1">
                <a:blip r:embed="rId2"/>
                <a:stretch>
                  <a:fillRect l="-4" t="-67" r="5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157905" y="1678507"/>
                <a:ext cx="5595733" cy="98488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zh-CN" sz="1600" b="1">
                    <a:solidFill>
                      <a:srgbClr val="002060"/>
                    </a:solidFill>
                  </a:rPr>
                  <a:t>【</a:t>
                </a:r>
                <a:r>
                  <a:rPr lang="zh-CN" altLang="en-US" sz="1600" b="1">
                    <a:solidFill>
                      <a:srgbClr val="002060"/>
                    </a:solidFill>
                  </a:rPr>
                  <a:t>推论</a:t>
                </a:r>
                <a:r>
                  <a:rPr lang="en-US" altLang="zh-CN" sz="1600" b="1">
                    <a:solidFill>
                      <a:srgbClr val="002060"/>
                    </a:solidFill>
                  </a:rPr>
                  <a:t>】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是有单位元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的环。</a:t>
                </a:r>
              </a:p>
              <a:p>
                <a:pPr marL="342900" indent="-3429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的特征为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&gt;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包含一个与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同构的子环；</a:t>
                </a:r>
              </a:p>
              <a:p>
                <a:pPr marL="342900" indent="-3429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的特征为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包含一个与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同构的子环。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905" y="1678507"/>
                <a:ext cx="5595733" cy="984885"/>
              </a:xfrm>
              <a:prstGeom prst="rect">
                <a:avLst/>
              </a:prstGeom>
              <a:blipFill rotWithShape="1">
                <a:blip r:embed="rId3"/>
                <a:stretch>
                  <a:fillRect l="-5" t="-21" r="7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157906" y="2816342"/>
                <a:ext cx="6649281" cy="100694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zh-CN" sz="1600" b="1">
                    <a:solidFill>
                      <a:srgbClr val="002060"/>
                    </a:solidFill>
                  </a:rPr>
                  <a:t>【</a:t>
                </a:r>
                <a:r>
                  <a:rPr lang="zh-CN" altLang="en-US" sz="1600" b="1">
                    <a:solidFill>
                      <a:srgbClr val="002060"/>
                    </a:solidFill>
                  </a:rPr>
                  <a:t>推论</a:t>
                </a:r>
                <a:r>
                  <a:rPr lang="en-US" altLang="zh-CN" sz="1600" b="1">
                    <a:solidFill>
                      <a:srgbClr val="002060"/>
                    </a:solidFill>
                  </a:rPr>
                  <a:t>】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是域。</a:t>
                </a:r>
              </a:p>
              <a:p>
                <a:pPr marL="342900" indent="-3429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的特征为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包含一个与有理数域同构的子域；</a:t>
                </a:r>
              </a:p>
              <a:p>
                <a:pPr marL="342900" indent="-342900"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的特征是素数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包含一个与模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剩余类环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同构的子域。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906" y="2816342"/>
                <a:ext cx="6649281" cy="1006942"/>
              </a:xfrm>
              <a:prstGeom prst="rect">
                <a:avLst/>
              </a:prstGeom>
              <a:blipFill rotWithShape="1">
                <a:blip r:embed="rId4"/>
                <a:stretch>
                  <a:fillRect l="-5" t="-12" r="7" b="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157905" y="4133662"/>
                <a:ext cx="5098774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若域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不包含任何真子域，则称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素域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(prime field)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905" y="4133662"/>
                <a:ext cx="5098774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6" t="-132" b="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环的特征与素域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环的特征练习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72123" y="853880"/>
            <a:ext cx="6987209" cy="357808"/>
            <a:chOff x="1063487" y="1033670"/>
            <a:chExt cx="6987209" cy="357808"/>
          </a:xfrm>
        </p:grpSpPr>
        <p:sp>
          <p:nvSpPr>
            <p:cNvPr id="4" name="矩形: 圆角 3"/>
            <p:cNvSpPr/>
            <p:nvPr/>
          </p:nvSpPr>
          <p:spPr>
            <a:xfrm>
              <a:off x="1063487" y="1033670"/>
              <a:ext cx="6987209" cy="35780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8330" y="1071597"/>
              <a:ext cx="6937513" cy="2895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环的特征与素域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环的特征练习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72123" y="853880"/>
            <a:ext cx="6987209" cy="357808"/>
            <a:chOff x="1063487" y="1033670"/>
            <a:chExt cx="6987209" cy="357808"/>
          </a:xfrm>
        </p:grpSpPr>
        <p:sp>
          <p:nvSpPr>
            <p:cNvPr id="4" name="矩形: 圆角 3"/>
            <p:cNvSpPr/>
            <p:nvPr/>
          </p:nvSpPr>
          <p:spPr>
            <a:xfrm>
              <a:off x="1063487" y="1033670"/>
              <a:ext cx="6987209" cy="35780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8330" y="1071597"/>
              <a:ext cx="6937513" cy="289566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1037330" y="1475598"/>
            <a:ext cx="7056784" cy="3051674"/>
            <a:chOff x="1063487" y="1574989"/>
            <a:chExt cx="7056784" cy="3051674"/>
          </a:xfrm>
        </p:grpSpPr>
        <p:sp>
          <p:nvSpPr>
            <p:cNvPr id="10" name="矩形: 圆角 9"/>
            <p:cNvSpPr/>
            <p:nvPr/>
          </p:nvSpPr>
          <p:spPr>
            <a:xfrm>
              <a:off x="1063487" y="1574989"/>
              <a:ext cx="7056784" cy="3051674"/>
            </a:xfrm>
            <a:prstGeom prst="roundRect">
              <a:avLst>
                <a:gd name="adj" fmla="val 3476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120527" y="1619719"/>
              <a:ext cx="6959986" cy="2946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0527" y="1619719"/>
              <a:ext cx="6930166" cy="195169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8096" y="3571414"/>
              <a:ext cx="6917627" cy="994547"/>
            </a:xfrm>
            <a:prstGeom prst="rect">
              <a:avLst/>
            </a:prstGeom>
          </p:spPr>
        </p:pic>
      </p:grpSp>
      <p:cxnSp>
        <p:nvCxnSpPr>
          <p:cNvPr id="2" name="直接连接符 1"/>
          <p:cNvCxnSpPr/>
          <p:nvPr/>
        </p:nvCxnSpPr>
        <p:spPr>
          <a:xfrm>
            <a:off x="4354195" y="2383155"/>
            <a:ext cx="49911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4276090" y="2137410"/>
            <a:ext cx="349885" cy="99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1486" y="747677"/>
            <a:ext cx="7181022" cy="209931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  <a:spcAft>
                <a:spcPts val="450"/>
              </a:spcAft>
            </a:pPr>
            <a:r>
              <a:rPr lang="zh-CN" altLang="en-US" sz="1800" b="1">
                <a:solidFill>
                  <a:srgbClr val="002060"/>
                </a:solidFill>
              </a:rPr>
              <a:t>环的同态与环的特征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环的同态是环之间与环的加法和乘法运算都</a:t>
            </a:r>
            <a:r>
              <a:rPr lang="zh-CN" altLang="en-US" sz="1800" b="1" strike="dblStrike">
                <a:solidFill>
                  <a:srgbClr val="FF0000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交换</a:t>
            </a: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的函数</a:t>
            </a:r>
            <a:r>
              <a:rPr lang="en-US" altLang="zh-CN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环同态的核是函数值为零元的元素构成的集合，它是环的理想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环同态基本定理表明环关于同态核的商环与环的同态像同构</a:t>
            </a:r>
            <a:r>
              <a:rPr lang="en-US" altLang="zh-CN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环的扩张定理表明可以通过挖补的方法进行扩张，从而具备某些性质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整环的特征只能是</a:t>
            </a:r>
            <a:r>
              <a:rPr lang="en-US" altLang="zh-CN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或者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素数，素域是不包含任何真子域的域</a:t>
            </a:r>
            <a:endParaRPr lang="zh-CN" altLang="en-US" sz="18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1486" y="3102156"/>
            <a:ext cx="7181022" cy="15455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zh-CN" altLang="en-US" sz="1800" b="1">
                <a:solidFill>
                  <a:srgbClr val="C00000"/>
                </a:solidFill>
              </a:rPr>
              <a:t>学习这一部分的目标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熟悉环同态的概念，能判断环之间的函数是否是同态</a:t>
            </a:r>
            <a:endParaRPr lang="en-US" altLang="zh-CN" sz="1800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熟悉环同态核的概念，能给出环关于同态核的商环</a:t>
            </a:r>
            <a:endParaRPr lang="en-US" altLang="zh-CN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了解环的特征和素域的概念，熟记整环和域的特征只能是</a:t>
            </a:r>
            <a:r>
              <a:rPr lang="en-US" altLang="zh-CN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  <a:r>
              <a:rPr lang="zh-CN" altLang="en-US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或</a:t>
            </a: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素数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总结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CF1BE71F-FA69-411D-BD7B-4CB93A594B2D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6222" y="1754799"/>
            <a:ext cx="682789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在线平台练习（环的同态与环的特征部分）！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2" name="矩形 11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3" name="矩形 12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2BFF262-CF58-4B19-84BB-A52050DCEE8A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作业</a:t>
            </a:r>
          </a:p>
        </p:txBody>
      </p:sp>
      <p:sp>
        <p:nvSpPr>
          <p:cNvPr id="19" name="矩形 18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0" name="矩形 19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作业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96222" y="2856070"/>
            <a:ext cx="734889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教材习题可尝试完成习题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3-4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题至第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22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题，习题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3-6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题至第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题，第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7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题至第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10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题！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40939" y="1500963"/>
            <a:ext cx="6428759" cy="181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谢谢大家！</a:t>
            </a:r>
            <a:endParaRPr lang="en-US" altLang="zh-CN" sz="30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有什么问题和建议请及时反馈给老师！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2" name="矩形 11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3" name="矩形 12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4" name="矩形 13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环同态定义与例子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环同态的例子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910668" y="923853"/>
                <a:ext cx="7322658" cy="352615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26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是两个环，定义函数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zh-CN" altLang="en-US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，这里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的零元，则容易验证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是同态，这个同态称为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零同态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(zero homomorphism)</a:t>
                </a:r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6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整数环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到模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剩余类环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有很自然的满同态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6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的理想，则很自然地有同态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𝝆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𝝆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ba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，这里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ba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所在的等价类，即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。这个同态称为商环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自然同态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(natural morphism)</a:t>
                </a:r>
              </a:p>
              <a:p>
                <a:pPr marL="742950" lvl="1" indent="-285750">
                  <a:lnSpc>
                    <a:spcPts val="26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这是满同态，上面给出的整数环到模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𝒎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剩余类环就是这样的例子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68" y="923853"/>
                <a:ext cx="7322658" cy="3526158"/>
              </a:xfrm>
              <a:prstGeom prst="rect">
                <a:avLst/>
              </a:prstGeom>
              <a:blipFill rotWithShape="1">
                <a:blip r:embed="rId2"/>
                <a:stretch>
                  <a:fillRect l="-1" t="-16" r="8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环同态定义与例子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环同态保持倍数与幂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06945" y="1166106"/>
            <a:ext cx="7330109" cy="1169589"/>
            <a:chOff x="904456" y="1166105"/>
            <a:chExt cx="7330109" cy="1169589"/>
          </a:xfrm>
        </p:grpSpPr>
        <p:sp>
          <p:nvSpPr>
            <p:cNvPr id="17" name="矩形: 圆角 16"/>
            <p:cNvSpPr/>
            <p:nvPr/>
          </p:nvSpPr>
          <p:spPr>
            <a:xfrm>
              <a:off x="904456" y="1166105"/>
              <a:ext cx="7330109" cy="1169589"/>
            </a:xfrm>
            <a:prstGeom prst="roundRect">
              <a:avLst>
                <a:gd name="adj" fmla="val 8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2453" y="1206252"/>
              <a:ext cx="7239094" cy="1089495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906945" y="2887899"/>
            <a:ext cx="7330109" cy="1089495"/>
            <a:chOff x="909430" y="2782957"/>
            <a:chExt cx="7330109" cy="1089495"/>
          </a:xfrm>
        </p:grpSpPr>
        <p:sp>
          <p:nvSpPr>
            <p:cNvPr id="6" name="矩形: 圆角 5"/>
            <p:cNvSpPr/>
            <p:nvPr/>
          </p:nvSpPr>
          <p:spPr>
            <a:xfrm>
              <a:off x="909430" y="2782957"/>
              <a:ext cx="7330109" cy="1089495"/>
            </a:xfrm>
            <a:prstGeom prst="roundRect">
              <a:avLst>
                <a:gd name="adj" fmla="val 8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7419" y="2818603"/>
              <a:ext cx="7239095" cy="101370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环同态定义与例子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环同态与单位（一）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61608" y="921263"/>
            <a:ext cx="7220778" cy="1157909"/>
            <a:chOff x="954157" y="1028700"/>
            <a:chExt cx="7220778" cy="1157909"/>
          </a:xfrm>
        </p:grpSpPr>
        <p:sp>
          <p:nvSpPr>
            <p:cNvPr id="4" name="矩形: 圆角 3"/>
            <p:cNvSpPr/>
            <p:nvPr/>
          </p:nvSpPr>
          <p:spPr>
            <a:xfrm>
              <a:off x="954157" y="1028700"/>
              <a:ext cx="7220778" cy="1157909"/>
            </a:xfrm>
            <a:prstGeom prst="roundRect">
              <a:avLst>
                <a:gd name="adj" fmla="val 80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1364" y="1067171"/>
              <a:ext cx="7141266" cy="1079841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993916" y="2678006"/>
            <a:ext cx="7220778" cy="1382125"/>
            <a:chOff x="993916" y="2678006"/>
            <a:chExt cx="7220778" cy="1382125"/>
          </a:xfrm>
        </p:grpSpPr>
        <p:sp>
          <p:nvSpPr>
            <p:cNvPr id="17" name="矩形: 圆角 16"/>
            <p:cNvSpPr/>
            <p:nvPr/>
          </p:nvSpPr>
          <p:spPr>
            <a:xfrm>
              <a:off x="993916" y="2678006"/>
              <a:ext cx="7220778" cy="1382125"/>
            </a:xfrm>
            <a:prstGeom prst="roundRect">
              <a:avLst>
                <a:gd name="adj" fmla="val 80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8638" y="2717766"/>
              <a:ext cx="7141266" cy="131063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961608" y="2242830"/>
            <a:ext cx="7220778" cy="2403713"/>
          </a:xfrm>
          <a:prstGeom prst="roundRect">
            <a:avLst>
              <a:gd name="adj" fmla="val 5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000487" y="3289724"/>
            <a:ext cx="7141266" cy="1322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环同态定义与例子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环同态与单位（二）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64" y="2277621"/>
            <a:ext cx="7141266" cy="101210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487" y="3289724"/>
            <a:ext cx="7141266" cy="1322667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961608" y="921263"/>
            <a:ext cx="7220778" cy="1157909"/>
            <a:chOff x="954157" y="1028700"/>
            <a:chExt cx="7220778" cy="1157909"/>
          </a:xfrm>
        </p:grpSpPr>
        <p:sp>
          <p:nvSpPr>
            <p:cNvPr id="19" name="矩形: 圆角 18"/>
            <p:cNvSpPr/>
            <p:nvPr/>
          </p:nvSpPr>
          <p:spPr>
            <a:xfrm>
              <a:off x="954157" y="1028700"/>
              <a:ext cx="7220778" cy="1157909"/>
            </a:xfrm>
            <a:prstGeom prst="roundRect">
              <a:avLst>
                <a:gd name="adj" fmla="val 80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1364" y="1067171"/>
              <a:ext cx="7141266" cy="107984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环同态定义与例子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/>
                  <a:t>模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400"/>
                  <a:t>剩余类环之间的环同态（一）</a:t>
                </a: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 rotWithShape="1">
                <a:blip r:embed="rId2"/>
                <a:stretch>
                  <a:fillRect t="-67" r="7" b="256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第十讲  环的同态与环的特征</a:t>
            </a: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57855" y="1302026"/>
            <a:ext cx="7628283" cy="3284883"/>
            <a:chOff x="750404" y="1028700"/>
            <a:chExt cx="7628283" cy="3284883"/>
          </a:xfrm>
        </p:grpSpPr>
        <p:sp>
          <p:nvSpPr>
            <p:cNvPr id="9" name="矩形: 圆角 8"/>
            <p:cNvSpPr/>
            <p:nvPr/>
          </p:nvSpPr>
          <p:spPr>
            <a:xfrm>
              <a:off x="750404" y="1028700"/>
              <a:ext cx="7628283" cy="3284883"/>
            </a:xfrm>
            <a:prstGeom prst="roundRect">
              <a:avLst>
                <a:gd name="adj" fmla="val 3632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6312" y="1081032"/>
              <a:ext cx="7521436" cy="3167866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/>
        </p:nvSpPr>
        <p:spPr>
          <a:xfrm>
            <a:off x="757855" y="774194"/>
            <a:ext cx="406262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明确模</a:t>
            </a:r>
            <a:r>
              <a:rPr lang="en-US" altLang="zh-CN" sz="1600" b="1">
                <a:solidFill>
                  <a:schemeClr val="accent2">
                    <a:lumMod val="50000"/>
                  </a:schemeClr>
                </a:solidFill>
              </a:rPr>
              <a:t>m</a:t>
            </a: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剩余类的元素，及元素之间的关系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8c121af-3216-449b-9542-e61bd6edfe4e"/>
  <p:tag name="COMMONDATA" val="eyJoZGlkIjoiZWNjMWI1MWI5YjAyMzY1YjdmZDNlZDgzNzQ4Yjk4MmM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2380</Words>
  <Application>Microsoft Office PowerPoint</Application>
  <PresentationFormat>全屏显示(16:9)</PresentationFormat>
  <Paragraphs>298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4" baseType="lpstr">
      <vt:lpstr>仿宋</vt:lpstr>
      <vt:lpstr>华文新魏</vt:lpstr>
      <vt:lpstr>楷体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baodian wei</cp:lastModifiedBy>
  <cp:revision>61</cp:revision>
  <dcterms:created xsi:type="dcterms:W3CDTF">2022-01-01T06:39:00Z</dcterms:created>
  <dcterms:modified xsi:type="dcterms:W3CDTF">2024-06-07T06:10:43Z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1ABF387B39764C57B0AAA7E590B07E42</vt:lpwstr>
  </property>
</Properties>
</file>