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5"/>
  </p:notesMasterIdLst>
  <p:sldIdLst>
    <p:sldId id="262" r:id="rId2"/>
    <p:sldId id="287" r:id="rId3"/>
    <p:sldId id="276" r:id="rId4"/>
    <p:sldId id="277" r:id="rId5"/>
    <p:sldId id="278" r:id="rId6"/>
    <p:sldId id="288" r:id="rId7"/>
    <p:sldId id="263" r:id="rId8"/>
    <p:sldId id="271" r:id="rId9"/>
    <p:sldId id="284" r:id="rId10"/>
    <p:sldId id="281" r:id="rId11"/>
    <p:sldId id="273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165" autoAdjust="0"/>
  </p:normalViewPr>
  <p:slideViewPr>
    <p:cSldViewPr snapToGrid="0">
      <p:cViewPr varScale="1">
        <p:scale>
          <a:sx n="92" d="100"/>
          <a:sy n="92" d="100"/>
        </p:scale>
        <p:origin x="81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72EF-BF4C-4067-9BF5-1AE99BC258A9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8755-5886-4499-94BE-FFFC03BCC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禮記．學記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2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sz="1200" dirty="0"/>
              <a:t>科研人员开始关注减少人工干预的自主智能方法，提高机器智能对环境的自主学习能力。例如阿尔法狗系统的后续版本阿尔法元从零开始，通过自我对弈强化学习实现围棋、国际象棋、日本将棋的“通用棋类人工智能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2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55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7473"/>
            <a:ext cx="1132926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B050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35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3F16F-C8DC-400B-819E-A0F134F9F60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5D7D02-6FBA-439F-AAF9-825AA338F0EB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09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5078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5511" y="-2754"/>
            <a:ext cx="10223351" cy="69608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2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1" y="365127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1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6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02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85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35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62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32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1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8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uhejun@mail.sysu.edu.cn" TargetMode="External"/><Relationship Id="rId2" Type="http://schemas.openxmlformats.org/officeDocument/2006/relationships/hyperlink" Target="https://cse.sysu.edu.cn/teacher/WuHeju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s://www.icourse163.org/course/SYSU-146321717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 txBox="1">
            <a:spLocks/>
          </p:cNvSpPr>
          <p:nvPr/>
        </p:nvSpPr>
        <p:spPr>
          <a:xfrm>
            <a:off x="1701567" y="4853199"/>
            <a:ext cx="8788866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b="1" dirty="0">
              <a:latin typeface="+mj-lt"/>
            </a:endParaRPr>
          </a:p>
          <a:p>
            <a:r>
              <a:rPr lang="zh-CN" altLang="en-US" sz="4000" b="1" dirty="0">
                <a:latin typeface="+mj-lt"/>
              </a:rPr>
              <a:t>吴贺俊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0"/>
            <a:ext cx="12192000" cy="3232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人工智能实践</a:t>
            </a:r>
            <a:endParaRPr lang="en-US" altLang="zh-CN" sz="5400" dirty="0"/>
          </a:p>
          <a:p>
            <a:pPr algn="ctr"/>
            <a:r>
              <a:rPr lang="zh-CN" altLang="en-US" sz="5400" dirty="0"/>
              <a:t>课程说明</a:t>
            </a:r>
            <a:endParaRPr lang="en-US" altLang="zh-CN" sz="5400" dirty="0"/>
          </a:p>
          <a:p>
            <a:pPr algn="ctr"/>
            <a:r>
              <a:rPr lang="zh-CN" altLang="en-US" sz="5400" dirty="0"/>
              <a:t>绪论</a:t>
            </a:r>
            <a:endParaRPr lang="en-US" altLang="zh-CN" sz="5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21012" r="24884" b="-5112"/>
          <a:stretch/>
        </p:blipFill>
        <p:spPr>
          <a:xfrm>
            <a:off x="4944233" y="3973189"/>
            <a:ext cx="2298138" cy="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人工智能实践领域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无人驾驶</a:t>
            </a:r>
          </a:p>
          <a:p>
            <a:r>
              <a:rPr lang="zh-CN" altLang="en-US" dirty="0"/>
              <a:t>智能物联</a:t>
            </a:r>
          </a:p>
          <a:p>
            <a:r>
              <a:rPr lang="zh-CN" altLang="en-US" dirty="0"/>
              <a:t>增强现实</a:t>
            </a:r>
          </a:p>
          <a:p>
            <a:r>
              <a:rPr lang="zh-CN" altLang="en-US" dirty="0"/>
              <a:t>医疗健康</a:t>
            </a:r>
          </a:p>
          <a:p>
            <a:r>
              <a:rPr lang="zh-CN" altLang="en-US" dirty="0"/>
              <a:t>生物识别</a:t>
            </a:r>
          </a:p>
          <a:p>
            <a:r>
              <a:rPr lang="zh-CN" altLang="en-US" dirty="0"/>
              <a:t>人机协作</a:t>
            </a:r>
          </a:p>
          <a:p>
            <a:r>
              <a:rPr lang="zh-CN" altLang="en-US" dirty="0"/>
              <a:t>人力资源</a:t>
            </a:r>
          </a:p>
          <a:p>
            <a:r>
              <a:rPr lang="zh-CN" altLang="en-US" dirty="0"/>
              <a:t>商业金融</a:t>
            </a:r>
          </a:p>
          <a:p>
            <a:r>
              <a:rPr lang="zh-CN" altLang="en-US" dirty="0"/>
              <a:t>社交媒体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86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传统人工智能实践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10972800" cy="4937125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b="1" dirty="0"/>
              <a:t> 专家系统：在专门的领域（医疗、探矿、财务等领域）内的咨询服务系统。</a:t>
            </a:r>
          </a:p>
          <a:p>
            <a:pPr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Times New Roman" panose="02020603050405020304" pitchFamily="18" charset="0"/>
              </a:rPr>
              <a:t> </a:t>
            </a:r>
            <a:r>
              <a:rPr lang="zh-CN" altLang="en-US" b="1" dirty="0"/>
              <a:t>自然语言处理：在有限范围内的问题回答系统。</a:t>
            </a:r>
          </a:p>
          <a:p>
            <a:pPr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Times New Roman" panose="02020603050405020304" pitchFamily="18" charset="0"/>
              </a:rPr>
              <a:t> </a:t>
            </a:r>
            <a:r>
              <a:rPr lang="zh-CN" altLang="en-US" b="1" dirty="0"/>
              <a:t>程序验证系统：通过定理证明途径验证程序的正确性。</a:t>
            </a:r>
          </a:p>
          <a:p>
            <a:pPr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b="1" dirty="0"/>
              <a:t> 智能机器人：通过计算机视觉和智能控制完成具体行动任务。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07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人工智能实践思考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239955" cy="493776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强人工智能目标：有人一样思考能力的机器</a:t>
            </a:r>
            <a:endParaRPr lang="en-US" altLang="zh-CN" sz="4400" dirty="0"/>
          </a:p>
          <a:p>
            <a:r>
              <a:rPr lang="zh-CN" altLang="en-US" sz="4400" dirty="0"/>
              <a:t>弱人工智能目标：能表现出智能行为的机器</a:t>
            </a:r>
            <a:endParaRPr lang="en-US" altLang="zh-CN" sz="4400" dirty="0"/>
          </a:p>
          <a:p>
            <a:r>
              <a:rPr lang="zh-CN" altLang="en-US" sz="4400" dirty="0"/>
              <a:t>狭人工智能目标：智能完成狭义任务的机器</a:t>
            </a:r>
            <a:endParaRPr lang="en-US" altLang="zh-CN" sz="4400" dirty="0"/>
          </a:p>
          <a:p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53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当前人工智能实践存在问题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10972800" cy="4937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泛化性差：不能自主思考，对复杂情况不会归纳演绎拓展延伸，还做不到举一反三；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不可预期：如果人工智能完全按照规则来执行，那就不是人工智能，只有人类制造者给予了它一定的自主性，机器才能有创造性，才能逐渐学会自主解决问题，而这必然就要付出一个代价</a:t>
            </a:r>
            <a:r>
              <a:rPr lang="en-US" altLang="zh-CN" sz="2400" dirty="0"/>
              <a:t>——</a:t>
            </a:r>
            <a:r>
              <a:rPr lang="zh-CN" altLang="en-US" sz="2400" dirty="0"/>
              <a:t>人工智能可能会不受控制；这导致人工智能还不安全、不可靠、不可信、不可控；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人工</a:t>
            </a:r>
            <a:r>
              <a:rPr lang="en-US" altLang="zh-CN" sz="2400" dirty="0"/>
              <a:t>+</a:t>
            </a:r>
            <a:r>
              <a:rPr lang="zh-CN" altLang="en-US" sz="2400" dirty="0"/>
              <a:t>智能：当前人工智能的局限是需要大量人工干预，比如人工设计深度神经网络模型、人工设定应用场景、人工采集和标注大量训练数据、用户需要人工适配智能系统等，极其费时费力。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 lvl="1"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49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课程说明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ct val="40000"/>
              </a:spcBef>
              <a:buNone/>
              <a:defRPr/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授课教师：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ct val="40000"/>
              </a:spcBef>
              <a:buNone/>
              <a:defRPr/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吴贺俊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教授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Website: 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hlinkClick r:id="rId2"/>
              </a:rPr>
              <a:t>https://cse.sysu.edu.cn/teacher/WuHejun</a:t>
            </a: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Email: </a:t>
            </a:r>
            <a:r>
              <a:rPr lang="en-US" altLang="zh-CN" b="1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hlinkClick r:id="rId3"/>
              </a:rPr>
              <a:t>wuhejun@mail.sysu.edu.cn</a:t>
            </a:r>
            <a:endParaRPr lang="en-US" altLang="zh-CN" b="1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QQ:1315164778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zh-CN" altLang="en-US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中国大学慕课：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hlinkClick r:id="rId4"/>
              </a:rPr>
              <a:t>https://www.icourse163.org/course/SYSU-1463217175</a:t>
            </a: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40000"/>
              </a:spcBef>
              <a:buNone/>
              <a:defRPr/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教学助理：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zh-CN" altLang="en-US" sz="2100" b="1" dirty="0"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蔡顺源、陈志全、周亮亮</a:t>
            </a:r>
            <a:endParaRPr lang="en-US" altLang="zh-CN" sz="2100" b="1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40000"/>
              </a:spcBef>
              <a:buNone/>
              <a:defRPr/>
            </a:pP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endParaRPr lang="en-US" altLang="zh-CN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" t="15097" r="665" b="14811"/>
          <a:stretch/>
        </p:blipFill>
        <p:spPr>
          <a:xfrm>
            <a:off x="8203925" y="1184830"/>
            <a:ext cx="3988075" cy="49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课程说明（续）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838415-247D-41A1-8545-DE79DE516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529" y="1363036"/>
                <a:ext cx="9397181" cy="49933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人工智能实践前沿</a:t>
                </a:r>
                <a:r>
                  <a:rPr lang="en-US" altLang="zh-CN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学时）</a:t>
                </a:r>
                <a:endParaRPr lang="en-US" altLang="zh-CN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深度学习板块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交叉学科板块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强化学习板块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无人系统板块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</a:t>
                </a:r>
                <a:endPara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lvl="1" indent="0" algn="just" eaLnBrk="0" hangingPunc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人工智能实践融合 （</a:t>
                </a:r>
                <a:r>
                  <a:rPr lang="en-US" altLang="zh-CN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机器学习、深度学习、搜索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9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强化学习、多智能体强化学习、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大模型    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学时  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 eaLnBrk="0" hangingPunct="0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1838415-247D-41A1-8545-DE79DE51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29" y="1363036"/>
                <a:ext cx="9397181" cy="4993322"/>
              </a:xfrm>
              <a:prstGeom prst="rect">
                <a:avLst/>
              </a:prstGeom>
              <a:blipFill>
                <a:blip r:embed="rId2"/>
                <a:stretch>
                  <a:fillRect l="-2077" t="-2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Artificial Intelligence: A Modern Approach, by S. Russell and P. </a:t>
            </a:r>
            <a:r>
              <a:rPr lang="en-US" altLang="zh-CN" dirty="0" err="1"/>
              <a:t>Norvig</a:t>
            </a:r>
            <a:r>
              <a:rPr lang="en-US" altLang="zh-CN" dirty="0"/>
              <a:t>, 3rd edition, Prentice Hall, 2009.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、人工智能（第</a:t>
            </a:r>
            <a:r>
              <a:rPr lang="en-US" altLang="zh-CN" dirty="0"/>
              <a:t>3</a:t>
            </a:r>
            <a:r>
              <a:rPr lang="zh-CN" altLang="en-US" dirty="0"/>
              <a:t>版），贲可荣，张彦铎编著，清华大学出版社，</a:t>
            </a:r>
            <a:r>
              <a:rPr lang="en-US" altLang="zh-CN" dirty="0"/>
              <a:t>2013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、人工智能（第</a:t>
            </a:r>
            <a:r>
              <a:rPr lang="en-US" altLang="zh-CN" dirty="0"/>
              <a:t>3</a:t>
            </a:r>
            <a:r>
              <a:rPr lang="zh-CN" altLang="en-US" dirty="0"/>
              <a:t>版），朱福喜 著，出版社： 清华大学出版社</a:t>
            </a:r>
            <a:r>
              <a:rPr lang="en-US" altLang="zh-CN" dirty="0"/>
              <a:t>ISBN</a:t>
            </a:r>
            <a:r>
              <a:rPr lang="zh-CN" altLang="en-US" dirty="0"/>
              <a:t>：</a:t>
            </a:r>
            <a:r>
              <a:rPr lang="en-US" altLang="zh-CN" dirty="0"/>
              <a:t>9787302458876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、人工智能原理与实践，吴贺俊等，高教出版社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课程要求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平时成绩占</a:t>
            </a:r>
            <a:r>
              <a:rPr lang="en-US" altLang="zh-CN" sz="3600" b="1" dirty="0">
                <a:solidFill>
                  <a:srgbClr val="FF0000"/>
                </a:solidFill>
              </a:rPr>
              <a:t>40%</a:t>
            </a:r>
            <a:r>
              <a:rPr lang="zh-CN" altLang="zh-CN" sz="3600" b="1" dirty="0">
                <a:solidFill>
                  <a:srgbClr val="FF0000"/>
                </a:solidFill>
              </a:rPr>
              <a:t>，期末成绩占</a:t>
            </a:r>
            <a:r>
              <a:rPr lang="en-US" altLang="zh-CN" sz="3600" b="1" dirty="0">
                <a:solidFill>
                  <a:srgbClr val="FF0000"/>
                </a:solidFill>
              </a:rPr>
              <a:t>60</a:t>
            </a:r>
            <a:r>
              <a:rPr lang="zh-CN" altLang="zh-CN" sz="3600" b="1" dirty="0">
                <a:solidFill>
                  <a:srgbClr val="FF0000"/>
                </a:solidFill>
              </a:rPr>
              <a:t>％，</a:t>
            </a:r>
            <a:r>
              <a:rPr lang="zh-CN" altLang="zh-CN" sz="3600" dirty="0"/>
              <a:t>百分制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zh-CN" sz="3600" dirty="0"/>
              <a:t>平时成绩：课下作业及实验和课堂报告（</a:t>
            </a:r>
            <a:r>
              <a:rPr lang="en-US" altLang="zh-CN" sz="3600" dirty="0"/>
              <a:t>30%</a:t>
            </a:r>
            <a:r>
              <a:rPr lang="zh-CN" altLang="zh-CN" sz="3600" dirty="0"/>
              <a:t>）、课堂测验（</a:t>
            </a:r>
            <a:r>
              <a:rPr lang="en-US" altLang="zh-CN" sz="3600" dirty="0"/>
              <a:t>30%</a:t>
            </a:r>
            <a:r>
              <a:rPr lang="zh-CN" altLang="zh-CN" sz="3600" dirty="0"/>
              <a:t>）、期中大作业（</a:t>
            </a:r>
            <a:r>
              <a:rPr lang="en-US" altLang="zh-CN" sz="3600" dirty="0"/>
              <a:t>30%</a:t>
            </a:r>
            <a:r>
              <a:rPr lang="zh-CN" altLang="zh-CN" sz="3600" dirty="0"/>
              <a:t>）、出勤（</a:t>
            </a:r>
            <a:r>
              <a:rPr lang="en-US" altLang="zh-CN" sz="3600" dirty="0"/>
              <a:t>10%</a:t>
            </a:r>
            <a:r>
              <a:rPr lang="zh-CN" altLang="zh-CN" sz="3600" dirty="0"/>
              <a:t>）等</a:t>
            </a:r>
            <a:endParaRPr lang="en-US" altLang="zh-CN" sz="3600" dirty="0"/>
          </a:p>
          <a:p>
            <a:endParaRPr lang="zh-CN" altLang="zh-CN" sz="3600" dirty="0"/>
          </a:p>
          <a:p>
            <a:r>
              <a:rPr lang="zh-CN" altLang="zh-CN" sz="3600" dirty="0"/>
              <a:t>期末成绩：课程项目论文和报告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zh-CN" sz="2400" dirty="0"/>
              <a:t>课程论文旨在评估学生在人工智能技术方面的技能、批判性思维和创新水平，以及采用科学的方法提出问题解决方案的能力。</a:t>
            </a: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课程理念、要求、格言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600" b="1" dirty="0"/>
              <a:t>课程理念：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       </a:t>
            </a:r>
            <a:r>
              <a:rPr lang="zh-CN" altLang="en-US" sz="3600" b="1" dirty="0"/>
              <a:t>教学相长，研教结合，科工共进，产学互通</a:t>
            </a:r>
            <a:endParaRPr lang="en-US" altLang="zh-CN" sz="3600" b="1" dirty="0"/>
          </a:p>
          <a:p>
            <a:endParaRPr lang="en-US" altLang="zh-CN" dirty="0"/>
          </a:p>
          <a:p>
            <a:r>
              <a:rPr lang="zh-CN" altLang="en-US" sz="3600" b="1" dirty="0"/>
              <a:t>课程要求：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300" b="1" dirty="0"/>
              <a:t>       </a:t>
            </a:r>
            <a:r>
              <a:rPr lang="zh-CN" altLang="en-US" sz="3600" b="1" dirty="0"/>
              <a:t>掌握原理、深入工程、学习技术、实践知识、求解真题</a:t>
            </a:r>
            <a:endParaRPr lang="en-US" altLang="zh-CN" sz="3600" b="1" dirty="0"/>
          </a:p>
          <a:p>
            <a:endParaRPr lang="en-US" altLang="zh-CN" dirty="0"/>
          </a:p>
          <a:p>
            <a:r>
              <a:rPr lang="zh-CN" altLang="en-US" sz="3600" b="1" dirty="0"/>
              <a:t>师生共勉：</a:t>
            </a:r>
            <a:endParaRPr lang="en-US" altLang="zh-CN" sz="3600" b="1" dirty="0"/>
          </a:p>
          <a:p>
            <a:pPr marL="0" indent="0">
              <a:buNone/>
            </a:pPr>
            <a:r>
              <a:rPr lang="zh-TW" altLang="en-US" sz="3600" b="1" dirty="0"/>
              <a:t>       学然后知不足，教然后知困</a:t>
            </a:r>
            <a:r>
              <a:rPr lang="zh-CN" altLang="en-US" sz="3600" b="1" dirty="0"/>
              <a:t>，</a:t>
            </a:r>
            <a:r>
              <a:rPr lang="zh-TW" altLang="en-US" sz="3600" b="1" dirty="0"/>
              <a:t>知不足然后能自反也</a:t>
            </a:r>
            <a:r>
              <a:rPr lang="zh-CN" altLang="en-US" sz="3600" b="1" dirty="0"/>
              <a:t>，</a:t>
            </a:r>
            <a:r>
              <a:rPr lang="zh-TW" altLang="en-US" sz="3600" b="1" dirty="0"/>
              <a:t>知困然后能自强也</a:t>
            </a:r>
            <a:endParaRPr lang="en-US" altLang="zh-TW" sz="3600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第一章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–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1.1 </a:t>
            </a:r>
            <a:r>
              <a:rPr lang="zh-CN" altLang="en-US" dirty="0">
                <a:solidFill>
                  <a:srgbClr val="FF0000"/>
                </a:solidFill>
              </a:rPr>
              <a:t>人工智能实践发展</a:t>
            </a:r>
          </a:p>
          <a:p>
            <a:pPr>
              <a:buClr>
                <a:srgbClr val="00B050"/>
              </a:buClr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1.2 </a:t>
            </a:r>
            <a:r>
              <a:rPr lang="zh-CN" altLang="en-US" dirty="0">
                <a:solidFill>
                  <a:srgbClr val="FF0000"/>
                </a:solidFill>
              </a:rPr>
              <a:t>人工智能实践领域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1.3 </a:t>
            </a:r>
            <a:r>
              <a:rPr lang="zh-CN" altLang="en-US" dirty="0">
                <a:solidFill>
                  <a:srgbClr val="FF0000"/>
                </a:solidFill>
              </a:rPr>
              <a:t>人工智能实践思考</a:t>
            </a: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1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人工智能实践发展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1950-1970</a:t>
            </a:r>
            <a:r>
              <a:rPr lang="zh-CN" altLang="en-US" dirty="0"/>
              <a:t>： 早期爆发阶段，巨大期望</a:t>
            </a:r>
            <a:endParaRPr lang="en-US" altLang="zh-CN" dirty="0"/>
          </a:p>
          <a:p>
            <a:pPr lvl="1"/>
            <a:r>
              <a:rPr lang="en-US" altLang="zh-CN" dirty="0"/>
              <a:t>1952</a:t>
            </a:r>
            <a:r>
              <a:rPr lang="zh-CN" altLang="en-US" dirty="0"/>
              <a:t>：</a:t>
            </a:r>
            <a:r>
              <a:rPr lang="en-US" altLang="zh-CN" dirty="0"/>
              <a:t>Samuel </a:t>
            </a:r>
            <a:r>
              <a:rPr lang="zh-CN" altLang="en-US" dirty="0"/>
              <a:t>写了一个能学习的五子棋程序</a:t>
            </a:r>
            <a:endParaRPr lang="en-US" altLang="zh-CN" dirty="0"/>
          </a:p>
          <a:p>
            <a:pPr lvl="1"/>
            <a:r>
              <a:rPr lang="en-US" altLang="zh-CN" dirty="0"/>
              <a:t>1955</a:t>
            </a:r>
            <a:r>
              <a:rPr lang="zh-CN" altLang="en-US" dirty="0"/>
              <a:t>：</a:t>
            </a:r>
            <a:r>
              <a:rPr lang="en-US" altLang="zh-CN" dirty="0"/>
              <a:t>Newell </a:t>
            </a:r>
            <a:r>
              <a:rPr lang="zh-CN" altLang="en-US" dirty="0"/>
              <a:t>和</a:t>
            </a:r>
            <a:r>
              <a:rPr lang="en-US" altLang="zh-CN" dirty="0"/>
              <a:t> Simon </a:t>
            </a:r>
            <a:r>
              <a:rPr lang="zh-CN" altLang="en-US" dirty="0"/>
              <a:t>写了一个推理的程序</a:t>
            </a:r>
            <a:endParaRPr lang="zh-CN" altLang="zh-CN" dirty="0"/>
          </a:p>
          <a:p>
            <a:r>
              <a:rPr lang="en-US" altLang="zh-CN" dirty="0"/>
              <a:t>1970-1990</a:t>
            </a:r>
            <a:r>
              <a:rPr lang="zh-CN" altLang="en-US" dirty="0"/>
              <a:t>： 知识就是力量，知识工程</a:t>
            </a:r>
            <a:endParaRPr lang="en-US" altLang="zh-CN" dirty="0"/>
          </a:p>
          <a:p>
            <a:pPr lvl="1"/>
            <a:r>
              <a:rPr lang="en-US" altLang="zh-CN" dirty="0"/>
              <a:t>1980-1988</a:t>
            </a:r>
            <a:r>
              <a:rPr lang="zh-CN" altLang="en-US" dirty="0"/>
              <a:t>：专家系统工业爆发</a:t>
            </a:r>
            <a:endParaRPr lang="en-US" altLang="zh-CN" dirty="0"/>
          </a:p>
          <a:p>
            <a:pPr lvl="1"/>
            <a:r>
              <a:rPr lang="en-US" altLang="zh-CN" dirty="0"/>
              <a:t>1988-1993</a:t>
            </a:r>
            <a:r>
              <a:rPr lang="zh-CN" altLang="en-US" dirty="0"/>
              <a:t>： 日本第五代计算机系统项目失败</a:t>
            </a:r>
            <a:endParaRPr lang="en-US" altLang="zh-CN" dirty="0"/>
          </a:p>
          <a:p>
            <a:r>
              <a:rPr lang="en-US" altLang="zh-CN" dirty="0"/>
              <a:t>1990-</a:t>
            </a:r>
            <a:r>
              <a:rPr lang="zh-CN" altLang="en-US" dirty="0"/>
              <a:t>：机器学习兴起，人工智能的春天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2010-</a:t>
            </a:r>
            <a:r>
              <a:rPr lang="zh-CN" altLang="en-US" dirty="0"/>
              <a:t>： 深度学习获得工业投资和应用。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3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人工智能最新进展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10972800" cy="493712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AI </a:t>
            </a:r>
            <a:r>
              <a:rPr lang="zh-CN" altLang="en-US" sz="1600" dirty="0"/>
              <a:t>大模型探索：</a:t>
            </a:r>
            <a:endParaRPr lang="en-US" altLang="zh-CN" sz="1600" dirty="0"/>
          </a:p>
          <a:p>
            <a:r>
              <a:rPr lang="en-US" altLang="zh-CN" sz="1600" dirty="0"/>
              <a:t>2021 </a:t>
            </a:r>
            <a:r>
              <a:rPr lang="zh-CN" altLang="en-US" sz="1600" dirty="0"/>
              <a:t>年 </a:t>
            </a:r>
            <a:r>
              <a:rPr lang="en-US" altLang="zh-CN" sz="1600" dirty="0"/>
              <a:t>7 </a:t>
            </a:r>
            <a:r>
              <a:rPr lang="zh-CN" altLang="en-US" sz="1600" dirty="0"/>
              <a:t>月。</a:t>
            </a:r>
            <a:r>
              <a:rPr lang="en-US" altLang="zh-CN" sz="1600" dirty="0"/>
              <a:t>DeepMind </a:t>
            </a:r>
            <a:r>
              <a:rPr lang="zh-CN" altLang="en-US" sz="1600" dirty="0"/>
              <a:t>团队和华盛顿大学 </a:t>
            </a:r>
            <a:r>
              <a:rPr lang="en-US" altLang="zh-CN" sz="1600" dirty="0"/>
              <a:t>David Baker </a:t>
            </a:r>
            <a:r>
              <a:rPr lang="zh-CN" altLang="en-US" sz="1600" dirty="0"/>
              <a:t>团队在同一天，分别发布了蛋白质三维结构预测模型 </a:t>
            </a:r>
            <a:r>
              <a:rPr lang="en-US" altLang="zh-CN" sz="1600" dirty="0" err="1"/>
              <a:t>AlphaFold</a:t>
            </a:r>
            <a:r>
              <a:rPr lang="en-US" altLang="zh-CN" sz="1600" dirty="0"/>
              <a:t> 2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RoseTTAFold</a:t>
            </a:r>
            <a:r>
              <a:rPr lang="zh-CN" altLang="en-US" sz="1600" dirty="0"/>
              <a:t>，很大程度上解决了困扰科学家半个世纪的蛋白质折叠问题，将计算模拟的精度提升到可供实验使用的水平，让干湿实验能够结合。</a:t>
            </a:r>
            <a:r>
              <a:rPr lang="en-US" altLang="zh-CN" sz="1600" dirty="0" err="1"/>
              <a:t>AlphaFold</a:t>
            </a:r>
            <a:r>
              <a:rPr lang="en-US" altLang="zh-CN" sz="1600" dirty="0"/>
              <a:t> 2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RoseTTAFold</a:t>
            </a:r>
            <a:r>
              <a:rPr lang="en-US" altLang="zh-CN" sz="1600" dirty="0"/>
              <a:t> </a:t>
            </a:r>
            <a:r>
              <a:rPr lang="zh-CN" altLang="en-US" sz="1600" dirty="0"/>
              <a:t>采用不同的架构，但都是基于深度学习，它们更大的意义在于证明了，通过基于纯数据驱动的计算能够取得重大的科学发现。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2022 </a:t>
            </a:r>
            <a:r>
              <a:rPr lang="zh-CN" altLang="en-US" sz="1600" dirty="0"/>
              <a:t>年 </a:t>
            </a:r>
            <a:r>
              <a:rPr lang="en-US" altLang="zh-CN" sz="1600" dirty="0"/>
              <a:t>5 </a:t>
            </a:r>
            <a:r>
              <a:rPr lang="zh-CN" altLang="en-US" sz="1600" dirty="0"/>
              <a:t>月，</a:t>
            </a:r>
            <a:r>
              <a:rPr lang="en-US" altLang="zh-CN" sz="1600" dirty="0"/>
              <a:t>DeepMind </a:t>
            </a:r>
            <a:r>
              <a:rPr lang="zh-CN" altLang="en-US" sz="1600" dirty="0"/>
              <a:t>发布了单一架构的序列大模型 </a:t>
            </a:r>
            <a:r>
              <a:rPr lang="en-US" altLang="zh-CN" sz="1600" dirty="0" err="1"/>
              <a:t>Gato</a:t>
            </a:r>
            <a:r>
              <a:rPr lang="zh-CN" altLang="en-US" sz="1600" dirty="0"/>
              <a:t>，参数不到 </a:t>
            </a:r>
            <a:r>
              <a:rPr lang="en-US" altLang="zh-CN" sz="1600" dirty="0"/>
              <a:t>12 </a:t>
            </a:r>
            <a:r>
              <a:rPr lang="zh-CN" altLang="en-US" sz="1600" dirty="0"/>
              <a:t>亿，基于此前语言大模型相关研究，融合了 </a:t>
            </a:r>
            <a:r>
              <a:rPr lang="en-US" altLang="zh-CN" sz="1600" dirty="0"/>
              <a:t>CV</a:t>
            </a:r>
            <a:r>
              <a:rPr lang="zh-CN" altLang="en-US" sz="1600" dirty="0"/>
              <a:t>、</a:t>
            </a:r>
            <a:r>
              <a:rPr lang="en-US" altLang="zh-CN" sz="1600" dirty="0"/>
              <a:t>NLP </a:t>
            </a:r>
            <a:r>
              <a:rPr lang="zh-CN" altLang="en-US" sz="1600" dirty="0"/>
              <a:t>和 </a:t>
            </a:r>
            <a:r>
              <a:rPr lang="en-US" altLang="zh-CN" sz="1600" dirty="0"/>
              <a:t>RL </a:t>
            </a:r>
            <a:r>
              <a:rPr lang="zh-CN" altLang="en-US" sz="1600" dirty="0"/>
              <a:t>三种模态，能够完成 </a:t>
            </a:r>
            <a:r>
              <a:rPr lang="en-US" altLang="zh-CN" sz="1600" dirty="0"/>
              <a:t>600 </a:t>
            </a:r>
            <a:r>
              <a:rPr lang="zh-CN" altLang="en-US" sz="1600" dirty="0"/>
              <a:t>多种任务，除了写作、画图、聊天、玩各种雅达利游戏，还能简单地操控机械臂。</a:t>
            </a:r>
            <a:r>
              <a:rPr lang="en-US" altLang="zh-CN" sz="1600" dirty="0" err="1"/>
              <a:t>Gato</a:t>
            </a:r>
            <a:r>
              <a:rPr lang="en-US" altLang="zh-CN" sz="1600" dirty="0"/>
              <a:t> </a:t>
            </a:r>
            <a:r>
              <a:rPr lang="zh-CN" altLang="en-US" sz="1600" dirty="0"/>
              <a:t>似乎对输入的数据类型没有固有观念，其灵活的架构甚至能让系统去探索如何理解输入的各种数据。</a:t>
            </a:r>
          </a:p>
          <a:p>
            <a:pPr marL="0" indent="0">
              <a:buNone/>
            </a:pPr>
            <a:br>
              <a:rPr lang="zh-CN" altLang="en-US" sz="1600" dirty="0"/>
            </a:br>
            <a:endParaRPr lang="zh-CN" altLang="en-US" sz="1600" dirty="0"/>
          </a:p>
          <a:p>
            <a:r>
              <a:rPr lang="zh-CN" altLang="en-US" sz="1600" dirty="0"/>
              <a:t>深度学习大厦没有牢固地基</a:t>
            </a:r>
            <a:r>
              <a:rPr lang="en-US" altLang="zh-CN" sz="1600" dirty="0"/>
              <a:t>——</a:t>
            </a:r>
            <a:r>
              <a:rPr lang="zh-CN" altLang="en-US" sz="1600" dirty="0"/>
              <a:t>至少目前，网络不能解释它的行为，导致我们无法验证从而真正「理解」其发现。与此同时，不少实验科学家体会到了失落感，因为自己辛苦研究的成果正越来越快地沦为 </a:t>
            </a:r>
            <a:r>
              <a:rPr lang="en-US" altLang="zh-CN" sz="1600" dirty="0"/>
              <a:t>AI </a:t>
            </a:r>
            <a:r>
              <a:rPr lang="zh-CN" altLang="en-US" sz="1600" dirty="0"/>
              <a:t>的训练数据，「端到端」更像是一种讽刺，不断挑战着既有的科学世界观。</a:t>
            </a:r>
          </a:p>
          <a:p>
            <a:pPr marL="0" indent="0">
              <a:buNone/>
            </a:pP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2120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3697</TotalTime>
  <Words>1091</Words>
  <Application>Microsoft Office PowerPoint</Application>
  <PresentationFormat>宽屏</PresentationFormat>
  <Paragraphs>124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华文楷体</vt:lpstr>
      <vt:lpstr>楷体</vt:lpstr>
      <vt:lpstr>隶书</vt:lpstr>
      <vt:lpstr>Arial</vt:lpstr>
      <vt:lpstr>Cambria Math</vt:lpstr>
      <vt:lpstr>Times New Roman</vt:lpstr>
      <vt:lpstr>Wingdings</vt:lpstr>
      <vt:lpstr>1_Office 主题​​</vt:lpstr>
      <vt:lpstr>PowerPoint 演示文稿</vt:lpstr>
      <vt:lpstr>课程说明</vt:lpstr>
      <vt:lpstr>课程说明（续）</vt:lpstr>
      <vt:lpstr>参考书目</vt:lpstr>
      <vt:lpstr>课程要求</vt:lpstr>
      <vt:lpstr>课程理念、要求、格言</vt:lpstr>
      <vt:lpstr>第一章 – 绪论</vt:lpstr>
      <vt:lpstr>1.1 人工智能实践发展</vt:lpstr>
      <vt:lpstr>人工智能最新进展</vt:lpstr>
      <vt:lpstr>1.2 人工智能实践领域</vt:lpstr>
      <vt:lpstr>传统人工智能实践</vt:lpstr>
      <vt:lpstr>1.3 人工智能实践思考</vt:lpstr>
      <vt:lpstr>当前人工智能实践存在问题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人工智能原理</dc:title>
  <dc:creator>wu</dc:creator>
  <cp:lastModifiedBy>h w</cp:lastModifiedBy>
  <cp:revision>368</cp:revision>
  <dcterms:created xsi:type="dcterms:W3CDTF">2020-07-29T04:12:12Z</dcterms:created>
  <dcterms:modified xsi:type="dcterms:W3CDTF">2025-02-25T06:55:29Z</dcterms:modified>
</cp:coreProperties>
</file>