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9" r:id="rId1"/>
  </p:sldMasterIdLst>
  <p:notesMasterIdLst>
    <p:notesMasterId r:id="rId45"/>
  </p:notesMasterIdLst>
  <p:sldIdLst>
    <p:sldId id="309" r:id="rId2"/>
    <p:sldId id="262" r:id="rId3"/>
    <p:sldId id="265" r:id="rId4"/>
    <p:sldId id="318" r:id="rId5"/>
    <p:sldId id="266" r:id="rId6"/>
    <p:sldId id="267" r:id="rId7"/>
    <p:sldId id="268" r:id="rId8"/>
    <p:sldId id="269" r:id="rId9"/>
    <p:sldId id="270" r:id="rId10"/>
    <p:sldId id="302" r:id="rId11"/>
    <p:sldId id="303" r:id="rId12"/>
    <p:sldId id="271" r:id="rId13"/>
    <p:sldId id="272" r:id="rId14"/>
    <p:sldId id="273" r:id="rId15"/>
    <p:sldId id="274" r:id="rId16"/>
    <p:sldId id="311" r:id="rId17"/>
    <p:sldId id="312" r:id="rId18"/>
    <p:sldId id="276" r:id="rId19"/>
    <p:sldId id="314" r:id="rId20"/>
    <p:sldId id="277" r:id="rId21"/>
    <p:sldId id="278" r:id="rId22"/>
    <p:sldId id="305" r:id="rId23"/>
    <p:sldId id="306" r:id="rId24"/>
    <p:sldId id="315" r:id="rId25"/>
    <p:sldId id="308" r:id="rId26"/>
    <p:sldId id="316" r:id="rId27"/>
    <p:sldId id="279" r:id="rId28"/>
    <p:sldId id="280" r:id="rId29"/>
    <p:sldId id="294" r:id="rId30"/>
    <p:sldId id="281" r:id="rId31"/>
    <p:sldId id="282" r:id="rId32"/>
    <p:sldId id="284" r:id="rId33"/>
    <p:sldId id="296" r:id="rId34"/>
    <p:sldId id="297" r:id="rId35"/>
    <p:sldId id="298" r:id="rId36"/>
    <p:sldId id="299" r:id="rId37"/>
    <p:sldId id="317" r:id="rId38"/>
    <p:sldId id="304" r:id="rId39"/>
    <p:sldId id="319" r:id="rId40"/>
    <p:sldId id="300" r:id="rId41"/>
    <p:sldId id="310" r:id="rId42"/>
    <p:sldId id="301" r:id="rId43"/>
    <p:sldId id="32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 ningxin" initials="wn" lastIdx="3" clrIdx="0">
    <p:extLst>
      <p:ext uri="{19B8F6BF-5375-455C-9EA6-DF929625EA0E}">
        <p15:presenceInfo xmlns:p15="http://schemas.microsoft.com/office/powerpoint/2012/main" userId="6d55cc15dad10d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474747"/>
    <a:srgbClr val="144E2F"/>
    <a:srgbClr val="FFFFFF"/>
    <a:srgbClr val="C000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3" d="100"/>
          <a:sy n="73" d="100"/>
        </p:scale>
        <p:origin x="63" y="471"/>
      </p:cViewPr>
      <p:guideLst/>
    </p:cSldViewPr>
  </p:slideViewPr>
  <p:outlineViewPr>
    <p:cViewPr>
      <p:scale>
        <a:sx n="33" d="100"/>
        <a:sy n="33" d="100"/>
      </p:scale>
      <p:origin x="0" y="-105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2cda95239efe3b/&#25991;&#26723;/&#24037;&#20316;&#31807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bc2cda95239efe3b/&#25991;&#26723;/&#24037;&#20316;&#31807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13582677165353E-2"/>
          <c:y val="5.2861038203557892E-2"/>
          <c:w val="0.9273176673228346"/>
          <c:h val="0.869500000000000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Logistics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-6</c:v>
                </c:pt>
                <c:pt idx="1">
                  <c:v>-5.5</c:v>
                </c:pt>
                <c:pt idx="2">
                  <c:v>-5</c:v>
                </c:pt>
                <c:pt idx="3">
                  <c:v>-4.5</c:v>
                </c:pt>
                <c:pt idx="4">
                  <c:v>-4</c:v>
                </c:pt>
                <c:pt idx="5">
                  <c:v>-3.5</c:v>
                </c:pt>
                <c:pt idx="6">
                  <c:v>-3</c:v>
                </c:pt>
                <c:pt idx="7">
                  <c:v>-2.5</c:v>
                </c:pt>
                <c:pt idx="8">
                  <c:v>-2</c:v>
                </c:pt>
                <c:pt idx="9">
                  <c:v>-1.5</c:v>
                </c:pt>
                <c:pt idx="10">
                  <c:v>-1</c:v>
                </c:pt>
                <c:pt idx="11">
                  <c:v>-0.5</c:v>
                </c:pt>
                <c:pt idx="12">
                  <c:v>0</c:v>
                </c:pt>
                <c:pt idx="13">
                  <c:v>0.5</c:v>
                </c:pt>
                <c:pt idx="14">
                  <c:v>1</c:v>
                </c:pt>
                <c:pt idx="15">
                  <c:v>1.5</c:v>
                </c:pt>
                <c:pt idx="16">
                  <c:v>2</c:v>
                </c:pt>
                <c:pt idx="17">
                  <c:v>2.5</c:v>
                </c:pt>
                <c:pt idx="18">
                  <c:v>3</c:v>
                </c:pt>
                <c:pt idx="19">
                  <c:v>3.5</c:v>
                </c:pt>
                <c:pt idx="20">
                  <c:v>4</c:v>
                </c:pt>
                <c:pt idx="21">
                  <c:v>4.5</c:v>
                </c:pt>
                <c:pt idx="22">
                  <c:v>5</c:v>
                </c:pt>
                <c:pt idx="23">
                  <c:v>5.5</c:v>
                </c:pt>
                <c:pt idx="24">
                  <c:v>6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2.4726231566347743E-3</c:v>
                </c:pt>
                <c:pt idx="1">
                  <c:v>4.0701377158961277E-3</c:v>
                </c:pt>
                <c:pt idx="2">
                  <c:v>6.6928509242848554E-3</c:v>
                </c:pt>
                <c:pt idx="3">
                  <c:v>1.098694263059318E-2</c:v>
                </c:pt>
                <c:pt idx="4">
                  <c:v>1.7986209962091559E-2</c:v>
                </c:pt>
                <c:pt idx="5">
                  <c:v>2.9312230751356319E-2</c:v>
                </c:pt>
                <c:pt idx="6">
                  <c:v>4.7425873177566781E-2</c:v>
                </c:pt>
                <c:pt idx="7">
                  <c:v>7.5858180021243546E-2</c:v>
                </c:pt>
                <c:pt idx="8">
                  <c:v>0.11920292202211755</c:v>
                </c:pt>
                <c:pt idx="9">
                  <c:v>0.18242552380635635</c:v>
                </c:pt>
                <c:pt idx="10">
                  <c:v>0.2689414213699951</c:v>
                </c:pt>
                <c:pt idx="11">
                  <c:v>0.37754066879814541</c:v>
                </c:pt>
                <c:pt idx="12">
                  <c:v>0.5</c:v>
                </c:pt>
                <c:pt idx="13">
                  <c:v>0.62245933120185459</c:v>
                </c:pt>
                <c:pt idx="14">
                  <c:v>0.7310585786300049</c:v>
                </c:pt>
                <c:pt idx="15">
                  <c:v>0.81757447619364365</c:v>
                </c:pt>
                <c:pt idx="16">
                  <c:v>0.88079707797788231</c:v>
                </c:pt>
                <c:pt idx="17">
                  <c:v>0.92414181997875655</c:v>
                </c:pt>
                <c:pt idx="18">
                  <c:v>0.95257412682243336</c:v>
                </c:pt>
                <c:pt idx="19">
                  <c:v>0.97068776924864364</c:v>
                </c:pt>
                <c:pt idx="20">
                  <c:v>0.98201379003790845</c:v>
                </c:pt>
                <c:pt idx="21">
                  <c:v>0.98901305736940681</c:v>
                </c:pt>
                <c:pt idx="22">
                  <c:v>0.99330714907571527</c:v>
                </c:pt>
                <c:pt idx="23">
                  <c:v>0.99592986228410396</c:v>
                </c:pt>
                <c:pt idx="24">
                  <c:v>0.99752737684336534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CF4-417B-BD72-4E412DF369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Tanh</c:v>
                </c:pt>
              </c:strCache>
            </c:strRef>
          </c:tx>
          <c:spPr>
            <a:ln w="381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-6</c:v>
                </c:pt>
                <c:pt idx="1">
                  <c:v>-5.5</c:v>
                </c:pt>
                <c:pt idx="2">
                  <c:v>-5</c:v>
                </c:pt>
                <c:pt idx="3">
                  <c:v>-4.5</c:v>
                </c:pt>
                <c:pt idx="4">
                  <c:v>-4</c:v>
                </c:pt>
                <c:pt idx="5">
                  <c:v>-3.5</c:v>
                </c:pt>
                <c:pt idx="6">
                  <c:v>-3</c:v>
                </c:pt>
                <c:pt idx="7">
                  <c:v>-2.5</c:v>
                </c:pt>
                <c:pt idx="8">
                  <c:v>-2</c:v>
                </c:pt>
                <c:pt idx="9">
                  <c:v>-1.5</c:v>
                </c:pt>
                <c:pt idx="10">
                  <c:v>-1</c:v>
                </c:pt>
                <c:pt idx="11">
                  <c:v>-0.5</c:v>
                </c:pt>
                <c:pt idx="12">
                  <c:v>0</c:v>
                </c:pt>
                <c:pt idx="13">
                  <c:v>0.5</c:v>
                </c:pt>
                <c:pt idx="14">
                  <c:v>1</c:v>
                </c:pt>
                <c:pt idx="15">
                  <c:v>1.5</c:v>
                </c:pt>
                <c:pt idx="16">
                  <c:v>2</c:v>
                </c:pt>
                <c:pt idx="17">
                  <c:v>2.5</c:v>
                </c:pt>
                <c:pt idx="18">
                  <c:v>3</c:v>
                </c:pt>
                <c:pt idx="19">
                  <c:v>3.5</c:v>
                </c:pt>
                <c:pt idx="20">
                  <c:v>4</c:v>
                </c:pt>
                <c:pt idx="21">
                  <c:v>4.5</c:v>
                </c:pt>
                <c:pt idx="22">
                  <c:v>5</c:v>
                </c:pt>
                <c:pt idx="23">
                  <c:v>5.5</c:v>
                </c:pt>
                <c:pt idx="24">
                  <c:v>6</c:v>
                </c:pt>
              </c:numCache>
            </c:numRef>
          </c:xVal>
          <c:yVal>
            <c:numRef>
              <c:f>Sheet1!$C$2:$C$26</c:f>
              <c:numCache>
                <c:formatCode>General</c:formatCode>
                <c:ptCount val="25"/>
                <c:pt idx="0">
                  <c:v>-0.99998771165079559</c:v>
                </c:pt>
                <c:pt idx="1">
                  <c:v>-0.99996659715630376</c:v>
                </c:pt>
                <c:pt idx="2">
                  <c:v>-0.999909204262595</c:v>
                </c:pt>
                <c:pt idx="3">
                  <c:v>-0.9997532108480276</c:v>
                </c:pt>
                <c:pt idx="4">
                  <c:v>-0.99932929973906692</c:v>
                </c:pt>
                <c:pt idx="5">
                  <c:v>-0.99817789761119868</c:v>
                </c:pt>
                <c:pt idx="6">
                  <c:v>-0.99505475368673058</c:v>
                </c:pt>
                <c:pt idx="7">
                  <c:v>-0.98661429815143042</c:v>
                </c:pt>
                <c:pt idx="8">
                  <c:v>-0.96402758007581701</c:v>
                </c:pt>
                <c:pt idx="9">
                  <c:v>-0.9051482536448664</c:v>
                </c:pt>
                <c:pt idx="10">
                  <c:v>-0.76159415595576485</c:v>
                </c:pt>
                <c:pt idx="11">
                  <c:v>-0.46211715726000979</c:v>
                </c:pt>
                <c:pt idx="12">
                  <c:v>0</c:v>
                </c:pt>
                <c:pt idx="13">
                  <c:v>0.46211715726000979</c:v>
                </c:pt>
                <c:pt idx="14">
                  <c:v>0.76159415595576485</c:v>
                </c:pt>
                <c:pt idx="15">
                  <c:v>0.9051482536448664</c:v>
                </c:pt>
                <c:pt idx="16">
                  <c:v>0.96402758007581701</c:v>
                </c:pt>
                <c:pt idx="17">
                  <c:v>0.98661429815143042</c:v>
                </c:pt>
                <c:pt idx="18">
                  <c:v>0.99505475368673058</c:v>
                </c:pt>
                <c:pt idx="19">
                  <c:v>0.99817789761119868</c:v>
                </c:pt>
                <c:pt idx="20">
                  <c:v>0.99932929973906692</c:v>
                </c:pt>
                <c:pt idx="21">
                  <c:v>0.9997532108480276</c:v>
                </c:pt>
                <c:pt idx="22">
                  <c:v>0.999909204262595</c:v>
                </c:pt>
                <c:pt idx="23">
                  <c:v>0.99996659715630376</c:v>
                </c:pt>
                <c:pt idx="24">
                  <c:v>0.99998771165079559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CF4-417B-BD72-4E412DF369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081903"/>
        <c:axId val="1340078159"/>
      </c:scatterChart>
      <c:valAx>
        <c:axId val="1340081903"/>
        <c:scaling>
          <c:orientation val="minMax"/>
          <c:max val="3.9"/>
          <c:min val="-4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000" b="0" i="0" u="none" strike="noStrike" baseline="0" dirty="0">
                    <a:effectLst/>
                  </a:rPr>
                  <a:t>𝑥</a:t>
                </a:r>
                <a:endParaRPr lang="zh-CN" altLang="en-US" sz="2000" dirty="0"/>
              </a:p>
            </c:rich>
          </c:tx>
          <c:layout>
            <c:manualLayout>
              <c:xMode val="edge"/>
              <c:yMode val="edge"/>
              <c:x val="0.94148715013438233"/>
              <c:y val="0.500320989742114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40078159"/>
        <c:crosses val="autoZero"/>
        <c:crossBetween val="midCat"/>
      </c:valAx>
      <c:valAx>
        <c:axId val="1340078159"/>
        <c:scaling>
          <c:orientation val="minMax"/>
          <c:max val="1.9"/>
          <c:min val="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40081903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16052157344077"/>
          <c:y val="5.1035008479281288E-2"/>
          <c:w val="0.22555668968784842"/>
          <c:h val="0.14467741574786372"/>
        </c:manualLayout>
      </c:layout>
      <c:overlay val="0"/>
      <c:spPr>
        <a:noFill/>
        <a:ln w="63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13658124184666E-2"/>
          <c:y val="3.8136373135812258E-2"/>
          <c:w val="0.9273176673228346"/>
          <c:h val="0.8695000000000000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ReLU</c:v>
                </c:pt>
              </c:strCache>
            </c:strRef>
          </c:tx>
          <c:spPr>
            <a:ln w="25400" cap="rnd">
              <a:solidFill>
                <a:schemeClr val="accent5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317-4485-8309-555CEE528C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Leaky ReLU</c:v>
                </c:pt>
              </c:strCache>
            </c:strRef>
          </c:tx>
          <c:spPr>
            <a:ln w="25400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Sheet1!$C$2:$C$10</c:f>
              <c:numCache>
                <c:formatCode>General</c:formatCode>
                <c:ptCount val="9"/>
                <c:pt idx="0">
                  <c:v>-0.8</c:v>
                </c:pt>
                <c:pt idx="1">
                  <c:v>-0.60000000000000009</c:v>
                </c:pt>
                <c:pt idx="2">
                  <c:v>-0.4</c:v>
                </c:pt>
                <c:pt idx="3">
                  <c:v>-0.2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317-4485-8309-555CEE528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081903"/>
        <c:axId val="1340078159"/>
      </c:scatterChart>
      <c:scatterChart>
        <c:scatterStyle val="smoothMarker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ELU</c:v>
                </c:pt>
              </c:strCache>
            </c:strRef>
          </c:tx>
          <c:spPr>
            <a:ln w="25400" cap="rnd">
              <a:solidFill>
                <a:schemeClr val="accent3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Sheet1!$D$2:$D$10</c:f>
              <c:numCache>
                <c:formatCode>General</c:formatCode>
                <c:ptCount val="9"/>
                <c:pt idx="0">
                  <c:v>-0.98168436111126578</c:v>
                </c:pt>
                <c:pt idx="1">
                  <c:v>-0.95021293163213605</c:v>
                </c:pt>
                <c:pt idx="2">
                  <c:v>-0.8646647167633873</c:v>
                </c:pt>
                <c:pt idx="3">
                  <c:v>-0.63212055882855767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317-4485-8309-555CEE528C6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Softplus</c:v>
                </c:pt>
              </c:strCache>
            </c:strRef>
          </c:tx>
          <c:spPr>
            <a:ln w="25400" cap="rnd">
              <a:solidFill>
                <a:schemeClr val="accent4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-4</c:v>
                </c:pt>
                <c:pt idx="1">
                  <c:v>-3</c:v>
                </c:pt>
                <c:pt idx="2">
                  <c:v>-2</c:v>
                </c:pt>
                <c:pt idx="3">
                  <c:v>-1</c:v>
                </c:pt>
                <c:pt idx="4">
                  <c:v>0</c:v>
                </c:pt>
                <c:pt idx="5">
                  <c:v>1</c:v>
                </c:pt>
                <c:pt idx="6">
                  <c:v>2</c:v>
                </c:pt>
                <c:pt idx="7">
                  <c:v>3</c:v>
                </c:pt>
                <c:pt idx="8">
                  <c:v>4</c:v>
                </c:pt>
              </c:numCache>
            </c:numRef>
          </c:xVal>
          <c:yVal>
            <c:numRef>
              <c:f>Sheet1!$E$2:$E$10</c:f>
              <c:numCache>
                <c:formatCode>General</c:formatCode>
                <c:ptCount val="9"/>
                <c:pt idx="0">
                  <c:v>1.8149927917809779E-2</c:v>
                </c:pt>
                <c:pt idx="1">
                  <c:v>4.8587351573741958E-2</c:v>
                </c:pt>
                <c:pt idx="2">
                  <c:v>0.1269280110429726</c:v>
                </c:pt>
                <c:pt idx="3">
                  <c:v>0.31326168751822286</c:v>
                </c:pt>
                <c:pt idx="4">
                  <c:v>0.69314718055994529</c:v>
                </c:pt>
                <c:pt idx="5">
                  <c:v>1.3132616875182228</c:v>
                </c:pt>
                <c:pt idx="6">
                  <c:v>2.1269280110429727</c:v>
                </c:pt>
                <c:pt idx="7">
                  <c:v>3.0485873515737421</c:v>
                </c:pt>
                <c:pt idx="8">
                  <c:v>4.0181499279178094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317-4485-8309-555CEE528C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081903"/>
        <c:axId val="1340078159"/>
      </c:scatterChart>
      <c:valAx>
        <c:axId val="1340081903"/>
        <c:scaling>
          <c:orientation val="minMax"/>
          <c:max val="3.9"/>
          <c:min val="-4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600" b="0" i="0" u="none" strike="noStrike" baseline="0" dirty="0">
                    <a:effectLst/>
                  </a:rPr>
                  <a:t>𝑥</a:t>
                </a:r>
                <a:endParaRPr lang="zh-CN" altLang="en-US" sz="1600" dirty="0"/>
              </a:p>
            </c:rich>
          </c:tx>
          <c:layout>
            <c:manualLayout>
              <c:xMode val="edge"/>
              <c:yMode val="edge"/>
              <c:x val="0.94584758812560588"/>
              <c:y val="0.737659917737848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0078159"/>
        <c:crosses val="autoZero"/>
        <c:crossBetween val="midCat"/>
      </c:valAx>
      <c:valAx>
        <c:axId val="1340078159"/>
        <c:scaling>
          <c:orientation val="minMax"/>
          <c:max val="3.9"/>
          <c:min val="-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40081903"/>
        <c:crosses val="autoZero"/>
        <c:crossBetween val="midCat"/>
        <c:majorUnit val="1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4.656905721160353E-2"/>
          <c:y val="5.8960903630665869E-2"/>
          <c:w val="0.27870175113433593"/>
          <c:h val="0.26818614498355609"/>
        </c:manualLayout>
      </c:layout>
      <c:overlay val="0"/>
      <c:spPr>
        <a:noFill/>
        <a:ln w="63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200"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806889860192692E-2"/>
          <c:y val="5.286101046460976E-2"/>
          <c:w val="0.9273176673228346"/>
          <c:h val="0.869500000000000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β=0</c:v>
                </c:pt>
              </c:strCache>
            </c:strRef>
          </c:tx>
          <c:spPr>
            <a:ln w="25400" cap="rnd">
              <a:solidFill>
                <a:schemeClr val="accent1"/>
              </a:solidFill>
              <a:prstDash val="dashDot"/>
              <a:round/>
            </a:ln>
            <a:effectLst/>
          </c:spPr>
          <c:marker>
            <c:symbol val="none"/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-4</c:v>
                </c:pt>
                <c:pt idx="1">
                  <c:v>-3.5</c:v>
                </c:pt>
                <c:pt idx="2">
                  <c:v>-3</c:v>
                </c:pt>
                <c:pt idx="3">
                  <c:v>-2.5</c:v>
                </c:pt>
                <c:pt idx="4">
                  <c:v>-2</c:v>
                </c:pt>
                <c:pt idx="5">
                  <c:v>-1.5</c:v>
                </c:pt>
                <c:pt idx="6">
                  <c:v>-1</c:v>
                </c:pt>
                <c:pt idx="7">
                  <c:v>-0.9</c:v>
                </c:pt>
                <c:pt idx="8">
                  <c:v>-0.8</c:v>
                </c:pt>
                <c:pt idx="9">
                  <c:v>-0.7</c:v>
                </c:pt>
                <c:pt idx="10">
                  <c:v>-0.6</c:v>
                </c:pt>
                <c:pt idx="11">
                  <c:v>-0.5</c:v>
                </c:pt>
                <c:pt idx="12">
                  <c:v>-0.4</c:v>
                </c:pt>
                <c:pt idx="13">
                  <c:v>-0.3</c:v>
                </c:pt>
                <c:pt idx="14">
                  <c:v>-0.2</c:v>
                </c:pt>
                <c:pt idx="15">
                  <c:v>-0.1</c:v>
                </c:pt>
                <c:pt idx="16">
                  <c:v>0</c:v>
                </c:pt>
                <c:pt idx="17">
                  <c:v>0.1</c:v>
                </c:pt>
                <c:pt idx="18">
                  <c:v>0.2</c:v>
                </c:pt>
                <c:pt idx="19">
                  <c:v>0.3</c:v>
                </c:pt>
                <c:pt idx="20">
                  <c:v>0.4</c:v>
                </c:pt>
                <c:pt idx="21">
                  <c:v>0.5</c:v>
                </c:pt>
                <c:pt idx="22">
                  <c:v>0.6</c:v>
                </c:pt>
                <c:pt idx="23">
                  <c:v>0.7</c:v>
                </c:pt>
                <c:pt idx="24">
                  <c:v>0.8</c:v>
                </c:pt>
                <c:pt idx="25">
                  <c:v>0.9</c:v>
                </c:pt>
                <c:pt idx="26">
                  <c:v>1</c:v>
                </c:pt>
                <c:pt idx="27">
                  <c:v>1.5</c:v>
                </c:pt>
                <c:pt idx="28">
                  <c:v>2</c:v>
                </c:pt>
                <c:pt idx="29">
                  <c:v>2.5</c:v>
                </c:pt>
                <c:pt idx="30">
                  <c:v>3</c:v>
                </c:pt>
                <c:pt idx="31">
                  <c:v>3.5</c:v>
                </c:pt>
                <c:pt idx="32">
                  <c:v>4</c:v>
                </c:pt>
              </c:numCache>
            </c:numRef>
          </c:xVal>
          <c:yVal>
            <c:numRef>
              <c:f>Sheet1!$B$2:$B$34</c:f>
              <c:numCache>
                <c:formatCode>General</c:formatCode>
                <c:ptCount val="33"/>
                <c:pt idx="0">
                  <c:v>-2</c:v>
                </c:pt>
                <c:pt idx="1">
                  <c:v>-1.75</c:v>
                </c:pt>
                <c:pt idx="2">
                  <c:v>-1.5</c:v>
                </c:pt>
                <c:pt idx="3">
                  <c:v>-1.25</c:v>
                </c:pt>
                <c:pt idx="4">
                  <c:v>-1</c:v>
                </c:pt>
                <c:pt idx="5">
                  <c:v>-0.75</c:v>
                </c:pt>
                <c:pt idx="6">
                  <c:v>-0.5</c:v>
                </c:pt>
                <c:pt idx="7">
                  <c:v>-0.45</c:v>
                </c:pt>
                <c:pt idx="8">
                  <c:v>-0.4</c:v>
                </c:pt>
                <c:pt idx="9">
                  <c:v>-0.35</c:v>
                </c:pt>
                <c:pt idx="10">
                  <c:v>-0.3</c:v>
                </c:pt>
                <c:pt idx="11">
                  <c:v>-0.25</c:v>
                </c:pt>
                <c:pt idx="12">
                  <c:v>-0.2</c:v>
                </c:pt>
                <c:pt idx="13">
                  <c:v>-0.15</c:v>
                </c:pt>
                <c:pt idx="14">
                  <c:v>-0.1</c:v>
                </c:pt>
                <c:pt idx="15">
                  <c:v>-0.05</c:v>
                </c:pt>
                <c:pt idx="16">
                  <c:v>0</c:v>
                </c:pt>
                <c:pt idx="17">
                  <c:v>0.05</c:v>
                </c:pt>
                <c:pt idx="18">
                  <c:v>0.1</c:v>
                </c:pt>
                <c:pt idx="19">
                  <c:v>0.15</c:v>
                </c:pt>
                <c:pt idx="20">
                  <c:v>0.2</c:v>
                </c:pt>
                <c:pt idx="21">
                  <c:v>0.25</c:v>
                </c:pt>
                <c:pt idx="22">
                  <c:v>0.3</c:v>
                </c:pt>
                <c:pt idx="23">
                  <c:v>0.35</c:v>
                </c:pt>
                <c:pt idx="24">
                  <c:v>0.4</c:v>
                </c:pt>
                <c:pt idx="25">
                  <c:v>0.45</c:v>
                </c:pt>
                <c:pt idx="26">
                  <c:v>0.5</c:v>
                </c:pt>
                <c:pt idx="27">
                  <c:v>0.75</c:v>
                </c:pt>
                <c:pt idx="28">
                  <c:v>1</c:v>
                </c:pt>
                <c:pt idx="29">
                  <c:v>1.25</c:v>
                </c:pt>
                <c:pt idx="30">
                  <c:v>1.5</c:v>
                </c:pt>
                <c:pt idx="31">
                  <c:v>1.75</c:v>
                </c:pt>
                <c:pt idx="32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BAE-4396-9920-01C62A7A43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β=0.5</c:v>
                </c:pt>
              </c:strCache>
            </c:strRef>
          </c:tx>
          <c:spPr>
            <a:ln w="25400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-4</c:v>
                </c:pt>
                <c:pt idx="1">
                  <c:v>-3.5</c:v>
                </c:pt>
                <c:pt idx="2">
                  <c:v>-3</c:v>
                </c:pt>
                <c:pt idx="3">
                  <c:v>-2.5</c:v>
                </c:pt>
                <c:pt idx="4">
                  <c:v>-2</c:v>
                </c:pt>
                <c:pt idx="5">
                  <c:v>-1.5</c:v>
                </c:pt>
                <c:pt idx="6">
                  <c:v>-1</c:v>
                </c:pt>
                <c:pt idx="7">
                  <c:v>-0.9</c:v>
                </c:pt>
                <c:pt idx="8">
                  <c:v>-0.8</c:v>
                </c:pt>
                <c:pt idx="9">
                  <c:v>-0.7</c:v>
                </c:pt>
                <c:pt idx="10">
                  <c:v>-0.6</c:v>
                </c:pt>
                <c:pt idx="11">
                  <c:v>-0.5</c:v>
                </c:pt>
                <c:pt idx="12">
                  <c:v>-0.4</c:v>
                </c:pt>
                <c:pt idx="13">
                  <c:v>-0.3</c:v>
                </c:pt>
                <c:pt idx="14">
                  <c:v>-0.2</c:v>
                </c:pt>
                <c:pt idx="15">
                  <c:v>-0.1</c:v>
                </c:pt>
                <c:pt idx="16">
                  <c:v>0</c:v>
                </c:pt>
                <c:pt idx="17">
                  <c:v>0.1</c:v>
                </c:pt>
                <c:pt idx="18">
                  <c:v>0.2</c:v>
                </c:pt>
                <c:pt idx="19">
                  <c:v>0.3</c:v>
                </c:pt>
                <c:pt idx="20">
                  <c:v>0.4</c:v>
                </c:pt>
                <c:pt idx="21">
                  <c:v>0.5</c:v>
                </c:pt>
                <c:pt idx="22">
                  <c:v>0.6</c:v>
                </c:pt>
                <c:pt idx="23">
                  <c:v>0.7</c:v>
                </c:pt>
                <c:pt idx="24">
                  <c:v>0.8</c:v>
                </c:pt>
                <c:pt idx="25">
                  <c:v>0.9</c:v>
                </c:pt>
                <c:pt idx="26">
                  <c:v>1</c:v>
                </c:pt>
                <c:pt idx="27">
                  <c:v>1.5</c:v>
                </c:pt>
                <c:pt idx="28">
                  <c:v>2</c:v>
                </c:pt>
                <c:pt idx="29">
                  <c:v>2.5</c:v>
                </c:pt>
                <c:pt idx="30">
                  <c:v>3</c:v>
                </c:pt>
                <c:pt idx="31">
                  <c:v>3.5</c:v>
                </c:pt>
                <c:pt idx="32">
                  <c:v>4</c:v>
                </c:pt>
              </c:numCache>
            </c:numRef>
          </c:xVal>
          <c:yVal>
            <c:numRef>
              <c:f>Sheet1!$C$2:$C$34</c:f>
              <c:numCache>
                <c:formatCode>General</c:formatCode>
                <c:ptCount val="33"/>
                <c:pt idx="0">
                  <c:v>-0.47681168808847019</c:v>
                </c:pt>
                <c:pt idx="1">
                  <c:v>-0.51816519311091314</c:v>
                </c:pt>
                <c:pt idx="2">
                  <c:v>-0.54727657141906905</c:v>
                </c:pt>
                <c:pt idx="3">
                  <c:v>-0.55675034706327209</c:v>
                </c:pt>
                <c:pt idx="4">
                  <c:v>-0.53788284273999021</c:v>
                </c:pt>
                <c:pt idx="5">
                  <c:v>-0.48123195123691054</c:v>
                </c:pt>
                <c:pt idx="6">
                  <c:v>-0.37754066879814541</c:v>
                </c:pt>
                <c:pt idx="7">
                  <c:v>-0.35042468944570021</c:v>
                </c:pt>
                <c:pt idx="8">
                  <c:v>-0.32104987191003842</c:v>
                </c:pt>
                <c:pt idx="9">
                  <c:v>-0.28936769475786894</c:v>
                </c:pt>
                <c:pt idx="10">
                  <c:v>-0.25533448991300461</c:v>
                </c:pt>
                <c:pt idx="11">
                  <c:v>-0.21891174955710097</c:v>
                </c:pt>
                <c:pt idx="12">
                  <c:v>-0.18006640107500888</c:v>
                </c:pt>
                <c:pt idx="13">
                  <c:v>-0.13877104639687513</c:v>
                </c:pt>
                <c:pt idx="14">
                  <c:v>-9.5004162504212009E-2</c:v>
                </c:pt>
                <c:pt idx="15">
                  <c:v>-4.8750260351578964E-2</c:v>
                </c:pt>
                <c:pt idx="16">
                  <c:v>0</c:v>
                </c:pt>
                <c:pt idx="17">
                  <c:v>5.1249739648421035E-2</c:v>
                </c:pt>
                <c:pt idx="18">
                  <c:v>0.104995837495788</c:v>
                </c:pt>
                <c:pt idx="19">
                  <c:v>0.16122895360312486</c:v>
                </c:pt>
                <c:pt idx="20">
                  <c:v>0.2199335989249912</c:v>
                </c:pt>
                <c:pt idx="21">
                  <c:v>0.28108825044289903</c:v>
                </c:pt>
                <c:pt idx="22">
                  <c:v>0.34466551008699542</c:v>
                </c:pt>
                <c:pt idx="23">
                  <c:v>0.41063230524213101</c:v>
                </c:pt>
                <c:pt idx="24">
                  <c:v>0.47895012808996162</c:v>
                </c:pt>
                <c:pt idx="25">
                  <c:v>0.54957531055429987</c:v>
                </c:pt>
                <c:pt idx="26">
                  <c:v>0.62245933120185459</c:v>
                </c:pt>
                <c:pt idx="27">
                  <c:v>1.0187680487630895</c:v>
                </c:pt>
                <c:pt idx="28">
                  <c:v>1.4621171572600098</c:v>
                </c:pt>
                <c:pt idx="29">
                  <c:v>1.9432496529367278</c:v>
                </c:pt>
                <c:pt idx="30">
                  <c:v>2.452723428580931</c:v>
                </c:pt>
                <c:pt idx="31">
                  <c:v>2.9818348068890872</c:v>
                </c:pt>
                <c:pt idx="32">
                  <c:v>3.5231883119115293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BAE-4396-9920-01C62A7A43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β=1</c:v>
                </c:pt>
              </c:strCache>
            </c:strRef>
          </c:tx>
          <c:spPr>
            <a:ln w="25400" cap="rnd">
              <a:solidFill>
                <a:schemeClr val="accent3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-4</c:v>
                </c:pt>
                <c:pt idx="1">
                  <c:v>-3.5</c:v>
                </c:pt>
                <c:pt idx="2">
                  <c:v>-3</c:v>
                </c:pt>
                <c:pt idx="3">
                  <c:v>-2.5</c:v>
                </c:pt>
                <c:pt idx="4">
                  <c:v>-2</c:v>
                </c:pt>
                <c:pt idx="5">
                  <c:v>-1.5</c:v>
                </c:pt>
                <c:pt idx="6">
                  <c:v>-1</c:v>
                </c:pt>
                <c:pt idx="7">
                  <c:v>-0.9</c:v>
                </c:pt>
                <c:pt idx="8">
                  <c:v>-0.8</c:v>
                </c:pt>
                <c:pt idx="9">
                  <c:v>-0.7</c:v>
                </c:pt>
                <c:pt idx="10">
                  <c:v>-0.6</c:v>
                </c:pt>
                <c:pt idx="11">
                  <c:v>-0.5</c:v>
                </c:pt>
                <c:pt idx="12">
                  <c:v>-0.4</c:v>
                </c:pt>
                <c:pt idx="13">
                  <c:v>-0.3</c:v>
                </c:pt>
                <c:pt idx="14">
                  <c:v>-0.2</c:v>
                </c:pt>
                <c:pt idx="15">
                  <c:v>-0.1</c:v>
                </c:pt>
                <c:pt idx="16">
                  <c:v>0</c:v>
                </c:pt>
                <c:pt idx="17">
                  <c:v>0.1</c:v>
                </c:pt>
                <c:pt idx="18">
                  <c:v>0.2</c:v>
                </c:pt>
                <c:pt idx="19">
                  <c:v>0.3</c:v>
                </c:pt>
                <c:pt idx="20">
                  <c:v>0.4</c:v>
                </c:pt>
                <c:pt idx="21">
                  <c:v>0.5</c:v>
                </c:pt>
                <c:pt idx="22">
                  <c:v>0.6</c:v>
                </c:pt>
                <c:pt idx="23">
                  <c:v>0.7</c:v>
                </c:pt>
                <c:pt idx="24">
                  <c:v>0.8</c:v>
                </c:pt>
                <c:pt idx="25">
                  <c:v>0.9</c:v>
                </c:pt>
                <c:pt idx="26">
                  <c:v>1</c:v>
                </c:pt>
                <c:pt idx="27">
                  <c:v>1.5</c:v>
                </c:pt>
                <c:pt idx="28">
                  <c:v>2</c:v>
                </c:pt>
                <c:pt idx="29">
                  <c:v>2.5</c:v>
                </c:pt>
                <c:pt idx="30">
                  <c:v>3</c:v>
                </c:pt>
                <c:pt idx="31">
                  <c:v>3.5</c:v>
                </c:pt>
                <c:pt idx="32">
                  <c:v>4</c:v>
                </c:pt>
              </c:numCache>
            </c:numRef>
          </c:xVal>
          <c:yVal>
            <c:numRef>
              <c:f>Sheet1!$D$2:$D$34</c:f>
              <c:numCache>
                <c:formatCode>General</c:formatCode>
                <c:ptCount val="33"/>
                <c:pt idx="0">
                  <c:v>-7.1944839848366235E-2</c:v>
                </c:pt>
                <c:pt idx="1">
                  <c:v>-0.10259280762974712</c:v>
                </c:pt>
                <c:pt idx="2">
                  <c:v>-0.14227761953270035</c:v>
                </c:pt>
                <c:pt idx="3">
                  <c:v>-0.18964545005310887</c:v>
                </c:pt>
                <c:pt idx="4">
                  <c:v>-0.23840584404423509</c:v>
                </c:pt>
                <c:pt idx="5">
                  <c:v>-0.27363828570953452</c:v>
                </c:pt>
                <c:pt idx="6">
                  <c:v>-0.2689414213699951</c:v>
                </c:pt>
                <c:pt idx="7">
                  <c:v>-0.26014544763749642</c:v>
                </c:pt>
                <c:pt idx="8">
                  <c:v>-0.24802041509791004</c:v>
                </c:pt>
                <c:pt idx="9">
                  <c:v>-0.2322685594822837</c:v>
                </c:pt>
                <c:pt idx="10">
                  <c:v>-0.21260621626452272</c:v>
                </c:pt>
                <c:pt idx="11">
                  <c:v>-0.1887703343990727</c:v>
                </c:pt>
                <c:pt idx="12">
                  <c:v>-0.16052493595501921</c:v>
                </c:pt>
                <c:pt idx="13">
                  <c:v>-0.12766724495650231</c:v>
                </c:pt>
                <c:pt idx="14">
                  <c:v>-9.0033200537504438E-2</c:v>
                </c:pt>
                <c:pt idx="15">
                  <c:v>-4.7502081252106004E-2</c:v>
                </c:pt>
                <c:pt idx="16">
                  <c:v>0</c:v>
                </c:pt>
                <c:pt idx="17">
                  <c:v>5.2497918747894001E-2</c:v>
                </c:pt>
                <c:pt idx="18">
                  <c:v>0.1099667994624956</c:v>
                </c:pt>
                <c:pt idx="19">
                  <c:v>0.17233275504349771</c:v>
                </c:pt>
                <c:pt idx="20">
                  <c:v>0.23947506404498081</c:v>
                </c:pt>
                <c:pt idx="21">
                  <c:v>0.3112296656009273</c:v>
                </c:pt>
                <c:pt idx="22">
                  <c:v>0.38739378373547723</c:v>
                </c:pt>
                <c:pt idx="23">
                  <c:v>0.46773144051771626</c:v>
                </c:pt>
                <c:pt idx="24">
                  <c:v>0.55197958490208998</c:v>
                </c:pt>
                <c:pt idx="25">
                  <c:v>0.63985455236250355</c:v>
                </c:pt>
                <c:pt idx="26">
                  <c:v>0.7310585786300049</c:v>
                </c:pt>
                <c:pt idx="27">
                  <c:v>1.2263617142904655</c:v>
                </c:pt>
                <c:pt idx="28">
                  <c:v>1.7615941559557646</c:v>
                </c:pt>
                <c:pt idx="29">
                  <c:v>2.3103545499468914</c:v>
                </c:pt>
                <c:pt idx="30">
                  <c:v>2.8577223804672998</c:v>
                </c:pt>
                <c:pt idx="31">
                  <c:v>3.3974071923702525</c:v>
                </c:pt>
                <c:pt idx="32">
                  <c:v>3.9280551601516338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BAE-4396-9920-01C62A7A439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β=100</c:v>
                </c:pt>
              </c:strCache>
            </c:strRef>
          </c:tx>
          <c:spPr>
            <a:ln w="25400" cap="rnd">
              <a:solidFill>
                <a:schemeClr val="accent4"/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-4</c:v>
                </c:pt>
                <c:pt idx="1">
                  <c:v>-3.5</c:v>
                </c:pt>
                <c:pt idx="2">
                  <c:v>-3</c:v>
                </c:pt>
                <c:pt idx="3">
                  <c:v>-2.5</c:v>
                </c:pt>
                <c:pt idx="4">
                  <c:v>-2</c:v>
                </c:pt>
                <c:pt idx="5">
                  <c:v>-1.5</c:v>
                </c:pt>
                <c:pt idx="6">
                  <c:v>-1</c:v>
                </c:pt>
                <c:pt idx="7">
                  <c:v>-0.9</c:v>
                </c:pt>
                <c:pt idx="8">
                  <c:v>-0.8</c:v>
                </c:pt>
                <c:pt idx="9">
                  <c:v>-0.7</c:v>
                </c:pt>
                <c:pt idx="10">
                  <c:v>-0.6</c:v>
                </c:pt>
                <c:pt idx="11">
                  <c:v>-0.5</c:v>
                </c:pt>
                <c:pt idx="12">
                  <c:v>-0.4</c:v>
                </c:pt>
                <c:pt idx="13">
                  <c:v>-0.3</c:v>
                </c:pt>
                <c:pt idx="14">
                  <c:v>-0.2</c:v>
                </c:pt>
                <c:pt idx="15">
                  <c:v>-0.1</c:v>
                </c:pt>
                <c:pt idx="16">
                  <c:v>0</c:v>
                </c:pt>
                <c:pt idx="17">
                  <c:v>0.1</c:v>
                </c:pt>
                <c:pt idx="18">
                  <c:v>0.2</c:v>
                </c:pt>
                <c:pt idx="19">
                  <c:v>0.3</c:v>
                </c:pt>
                <c:pt idx="20">
                  <c:v>0.4</c:v>
                </c:pt>
                <c:pt idx="21">
                  <c:v>0.5</c:v>
                </c:pt>
                <c:pt idx="22">
                  <c:v>0.6</c:v>
                </c:pt>
                <c:pt idx="23">
                  <c:v>0.7</c:v>
                </c:pt>
                <c:pt idx="24">
                  <c:v>0.8</c:v>
                </c:pt>
                <c:pt idx="25">
                  <c:v>0.9</c:v>
                </c:pt>
                <c:pt idx="26">
                  <c:v>1</c:v>
                </c:pt>
                <c:pt idx="27">
                  <c:v>1.5</c:v>
                </c:pt>
                <c:pt idx="28">
                  <c:v>2</c:v>
                </c:pt>
                <c:pt idx="29">
                  <c:v>2.5</c:v>
                </c:pt>
                <c:pt idx="30">
                  <c:v>3</c:v>
                </c:pt>
                <c:pt idx="31">
                  <c:v>3.5</c:v>
                </c:pt>
                <c:pt idx="32">
                  <c:v>4</c:v>
                </c:pt>
              </c:numCache>
            </c:numRef>
          </c:xVal>
          <c:yVal>
            <c:numRef>
              <c:f>Sheet1!$E$2:$E$34</c:f>
              <c:numCache>
                <c:formatCode>General</c:formatCode>
                <c:ptCount val="33"/>
                <c:pt idx="0">
                  <c:v>-7.6606783868560227E-174</c:v>
                </c:pt>
                <c:pt idx="1">
                  <c:v>-3.4753566386927425E-152</c:v>
                </c:pt>
                <c:pt idx="2">
                  <c:v>-1.5444600667236041E-130</c:v>
                </c:pt>
                <c:pt idx="3">
                  <c:v>-6.6729755388531912E-109</c:v>
                </c:pt>
                <c:pt idx="4">
                  <c:v>-2.7677930534734751E-87</c:v>
                </c:pt>
                <c:pt idx="5">
                  <c:v>-1.0762643959746615E-65</c:v>
                </c:pt>
                <c:pt idx="6">
                  <c:v>-3.7200759760208356E-44</c:v>
                </c:pt>
                <c:pt idx="7">
                  <c:v>-7.3746113615914642E-40</c:v>
                </c:pt>
                <c:pt idx="8">
                  <c:v>-1.4438811102763322E-35</c:v>
                </c:pt>
                <c:pt idx="9">
                  <c:v>-2.7828148151360529E-31</c:v>
                </c:pt>
                <c:pt idx="10">
                  <c:v>-5.2539064576179125E-27</c:v>
                </c:pt>
                <c:pt idx="11">
                  <c:v>-9.6437492398195903E-23</c:v>
                </c:pt>
                <c:pt idx="12">
                  <c:v>-1.6993417021166356E-18</c:v>
                </c:pt>
                <c:pt idx="13">
                  <c:v>-2.8072868906517895E-14</c:v>
                </c:pt>
                <c:pt idx="14">
                  <c:v>-4.1223072363804072E-10</c:v>
                </c:pt>
                <c:pt idx="15">
                  <c:v>-4.5397868702434391E-6</c:v>
                </c:pt>
                <c:pt idx="16">
                  <c:v>0</c:v>
                </c:pt>
                <c:pt idx="17">
                  <c:v>9.9995460213129758E-2</c:v>
                </c:pt>
                <c:pt idx="18">
                  <c:v>0.19999999958776926</c:v>
                </c:pt>
                <c:pt idx="19">
                  <c:v>0.29999999999997196</c:v>
                </c:pt>
                <c:pt idx="20">
                  <c:v>0.4</c:v>
                </c:pt>
                <c:pt idx="21">
                  <c:v>0.5</c:v>
                </c:pt>
                <c:pt idx="22">
                  <c:v>0.6</c:v>
                </c:pt>
                <c:pt idx="23">
                  <c:v>0.7</c:v>
                </c:pt>
                <c:pt idx="24">
                  <c:v>0.8</c:v>
                </c:pt>
                <c:pt idx="25">
                  <c:v>0.9</c:v>
                </c:pt>
                <c:pt idx="26">
                  <c:v>1</c:v>
                </c:pt>
                <c:pt idx="27">
                  <c:v>1.5</c:v>
                </c:pt>
                <c:pt idx="28">
                  <c:v>2</c:v>
                </c:pt>
                <c:pt idx="29">
                  <c:v>2.5</c:v>
                </c:pt>
                <c:pt idx="30">
                  <c:v>3</c:v>
                </c:pt>
                <c:pt idx="31">
                  <c:v>3.5</c:v>
                </c:pt>
                <c:pt idx="32">
                  <c:v>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BAE-4396-9920-01C62A7A4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081903"/>
        <c:axId val="1340078159"/>
      </c:scatterChart>
      <c:valAx>
        <c:axId val="1340081903"/>
        <c:scaling>
          <c:orientation val="minMax"/>
          <c:max val="3.9"/>
          <c:min val="-4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800" b="0" i="0" u="none" strike="noStrike" baseline="0" dirty="0">
                    <a:effectLst/>
                  </a:rPr>
                  <a:t>𝑥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94357193494399283"/>
              <c:y val="0.6409052191354793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40078159"/>
        <c:crosses val="autoZero"/>
        <c:crossBetween val="midCat"/>
      </c:valAx>
      <c:valAx>
        <c:axId val="1340078159"/>
        <c:scaling>
          <c:orientation val="minMax"/>
          <c:max val="3.9"/>
          <c:min val="-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40081903"/>
        <c:crosses val="autoZero"/>
        <c:crossBetween val="midCat"/>
        <c:majorUnit val="2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6082196663873192E-2"/>
          <c:y val="9.1029241262326005E-2"/>
          <c:w val="0.23115897727194443"/>
          <c:h val="0.26402741483805464"/>
        </c:manualLayout>
      </c:layout>
      <c:overlay val="0"/>
      <c:spPr>
        <a:noFill/>
        <a:ln w="6350"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713582677165353E-2"/>
          <c:y val="5.2861038203557892E-2"/>
          <c:w val="0.9273176673228346"/>
          <c:h val="0.869500000000000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GELU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Sheet1!$A$2:$A$34</c:f>
              <c:numCache>
                <c:formatCode>General</c:formatCode>
                <c:ptCount val="33"/>
                <c:pt idx="0">
                  <c:v>-4</c:v>
                </c:pt>
                <c:pt idx="1">
                  <c:v>-3.5</c:v>
                </c:pt>
                <c:pt idx="2">
                  <c:v>-3</c:v>
                </c:pt>
                <c:pt idx="3">
                  <c:v>-2.5</c:v>
                </c:pt>
                <c:pt idx="4">
                  <c:v>-2</c:v>
                </c:pt>
                <c:pt idx="5">
                  <c:v>-1.5</c:v>
                </c:pt>
                <c:pt idx="6">
                  <c:v>-1</c:v>
                </c:pt>
                <c:pt idx="7">
                  <c:v>-0.9</c:v>
                </c:pt>
                <c:pt idx="8">
                  <c:v>-0.8</c:v>
                </c:pt>
                <c:pt idx="9">
                  <c:v>-0.7</c:v>
                </c:pt>
                <c:pt idx="10">
                  <c:v>-0.6</c:v>
                </c:pt>
                <c:pt idx="11">
                  <c:v>-0.5</c:v>
                </c:pt>
                <c:pt idx="12">
                  <c:v>-0.4</c:v>
                </c:pt>
                <c:pt idx="13">
                  <c:v>-0.3</c:v>
                </c:pt>
                <c:pt idx="14">
                  <c:v>-0.2</c:v>
                </c:pt>
                <c:pt idx="15">
                  <c:v>-0.1</c:v>
                </c:pt>
                <c:pt idx="16">
                  <c:v>0</c:v>
                </c:pt>
                <c:pt idx="17">
                  <c:v>0.1</c:v>
                </c:pt>
                <c:pt idx="18">
                  <c:v>0.2</c:v>
                </c:pt>
                <c:pt idx="19">
                  <c:v>0.3</c:v>
                </c:pt>
                <c:pt idx="20">
                  <c:v>0.4</c:v>
                </c:pt>
                <c:pt idx="21">
                  <c:v>0.5</c:v>
                </c:pt>
                <c:pt idx="22">
                  <c:v>0.6</c:v>
                </c:pt>
                <c:pt idx="23">
                  <c:v>0.7</c:v>
                </c:pt>
                <c:pt idx="24">
                  <c:v>0.8</c:v>
                </c:pt>
                <c:pt idx="25">
                  <c:v>0.9</c:v>
                </c:pt>
                <c:pt idx="26">
                  <c:v>1</c:v>
                </c:pt>
                <c:pt idx="27">
                  <c:v>1.5</c:v>
                </c:pt>
                <c:pt idx="28">
                  <c:v>2</c:v>
                </c:pt>
                <c:pt idx="29">
                  <c:v>2.5</c:v>
                </c:pt>
                <c:pt idx="30">
                  <c:v>3</c:v>
                </c:pt>
                <c:pt idx="31">
                  <c:v>3.5</c:v>
                </c:pt>
                <c:pt idx="32">
                  <c:v>4</c:v>
                </c:pt>
              </c:numCache>
            </c:numRef>
          </c:xVal>
          <c:yVal>
            <c:numRef>
              <c:f>Sheet1!$B$2:$B$34</c:f>
              <c:numCache>
                <c:formatCode>General</c:formatCode>
                <c:ptCount val="33"/>
                <c:pt idx="0">
                  <c:v>-4.4147241395810621E-3</c:v>
                </c:pt>
                <c:pt idx="1">
                  <c:v>-9.0334461347801216E-3</c:v>
                </c:pt>
                <c:pt idx="2">
                  <c:v>-1.8071309707785969E-2</c:v>
                </c:pt>
                <c:pt idx="3">
                  <c:v>-3.4986165048570078E-2</c:v>
                </c:pt>
                <c:pt idx="4">
                  <c:v>-6.434137685579186E-2</c:v>
                </c:pt>
                <c:pt idx="5">
                  <c:v>-0.10833780155292343</c:v>
                </c:pt>
                <c:pt idx="6">
                  <c:v>-0.1542042340671787</c:v>
                </c:pt>
                <c:pt idx="7">
                  <c:v>-0.15995742924209627</c:v>
                </c:pt>
                <c:pt idx="8">
                  <c:v>-0.16318430673220133</c:v>
                </c:pt>
                <c:pt idx="9">
                  <c:v>-0.16310604827684988</c:v>
                </c:pt>
                <c:pt idx="10">
                  <c:v>-0.1588762325990809</c:v>
                </c:pt>
                <c:pt idx="11">
                  <c:v>-0.14961156339361989</c:v>
                </c:pt>
                <c:pt idx="12">
                  <c:v>-0.13443310971183445</c:v>
                </c:pt>
                <c:pt idx="13">
                  <c:v>-0.11251586461840829</c:v>
                </c:pt>
                <c:pt idx="14">
                  <c:v>-8.3142463111116061E-2</c:v>
                </c:pt>
                <c:pt idx="15">
                  <c:v>-4.575524191638182E-2</c:v>
                </c:pt>
                <c:pt idx="16">
                  <c:v>0</c:v>
                </c:pt>
                <c:pt idx="17">
                  <c:v>5.4244758083618186E-2</c:v>
                </c:pt>
                <c:pt idx="18">
                  <c:v>0.11685753688888395</c:v>
                </c:pt>
                <c:pt idx="19">
                  <c:v>0.1874841353815917</c:v>
                </c:pt>
                <c:pt idx="20">
                  <c:v>0.2655668902881656</c:v>
                </c:pt>
                <c:pt idx="21">
                  <c:v>0.35038843660638014</c:v>
                </c:pt>
                <c:pt idx="22">
                  <c:v>0.44112376740091913</c:v>
                </c:pt>
                <c:pt idx="23">
                  <c:v>0.53689395172315013</c:v>
                </c:pt>
                <c:pt idx="24">
                  <c:v>0.63681569326779874</c:v>
                </c:pt>
                <c:pt idx="25">
                  <c:v>0.74004257075790369</c:v>
                </c:pt>
                <c:pt idx="26">
                  <c:v>0.84579576593282124</c:v>
                </c:pt>
                <c:pt idx="27">
                  <c:v>1.3916621984470767</c:v>
                </c:pt>
                <c:pt idx="28">
                  <c:v>1.9356586231442083</c:v>
                </c:pt>
                <c:pt idx="29">
                  <c:v>2.4650138349514301</c:v>
                </c:pt>
                <c:pt idx="30">
                  <c:v>2.981928690292214</c:v>
                </c:pt>
                <c:pt idx="31">
                  <c:v>3.4909665538652197</c:v>
                </c:pt>
                <c:pt idx="32">
                  <c:v>3.9955852758604187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383-4E0C-8781-5C0AD0C3BB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0081903"/>
        <c:axId val="1340078159"/>
      </c:scatterChart>
      <c:valAx>
        <c:axId val="1340081903"/>
        <c:scaling>
          <c:orientation val="minMax"/>
          <c:max val="3.9"/>
          <c:min val="-4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zh-CN" sz="1800" b="0" i="0" u="none" strike="noStrike" baseline="0" dirty="0">
                    <a:effectLst/>
                  </a:rPr>
                  <a:t>𝑥</a:t>
                </a:r>
                <a:endParaRPr lang="zh-CN" altLang="en-US" sz="1800" dirty="0"/>
              </a:p>
            </c:rich>
          </c:tx>
          <c:layout>
            <c:manualLayout>
              <c:xMode val="edge"/>
              <c:yMode val="edge"/>
              <c:x val="0.92455444906377904"/>
              <c:y val="0.752892764756129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 altLang="en-US"/>
            </a:p>
          </c:txPr>
        </c:title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headEnd w="lg" len="lg"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40078159"/>
        <c:crosses val="autoZero"/>
        <c:crossBetween val="midCat"/>
      </c:valAx>
      <c:valAx>
        <c:axId val="1340078159"/>
        <c:scaling>
          <c:orientation val="minMax"/>
          <c:max val="3.9"/>
          <c:min val="-1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.0;\-#,##0.0;" sourceLinked="0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1340081903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Logistics</a:t>
            </a:r>
            <a:r>
              <a:rPr lang="zh-CN" altLang="en-US" dirty="0"/>
              <a:t>的导函数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 alt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Sheet1!$A$2:$A$26</c:f>
              <c:numCache>
                <c:formatCode>General</c:formatCode>
                <c:ptCount val="25"/>
                <c:pt idx="0">
                  <c:v>-6</c:v>
                </c:pt>
                <c:pt idx="1">
                  <c:v>-5.5</c:v>
                </c:pt>
                <c:pt idx="2">
                  <c:v>-5</c:v>
                </c:pt>
                <c:pt idx="3">
                  <c:v>-4.5</c:v>
                </c:pt>
                <c:pt idx="4">
                  <c:v>-4</c:v>
                </c:pt>
                <c:pt idx="5">
                  <c:v>-3.5</c:v>
                </c:pt>
                <c:pt idx="6">
                  <c:v>-3</c:v>
                </c:pt>
                <c:pt idx="7">
                  <c:v>-2.5</c:v>
                </c:pt>
                <c:pt idx="8">
                  <c:v>-2</c:v>
                </c:pt>
                <c:pt idx="9">
                  <c:v>-1.5</c:v>
                </c:pt>
                <c:pt idx="10">
                  <c:v>-1</c:v>
                </c:pt>
                <c:pt idx="11">
                  <c:v>-0.5</c:v>
                </c:pt>
                <c:pt idx="12">
                  <c:v>0</c:v>
                </c:pt>
                <c:pt idx="13">
                  <c:v>0.5</c:v>
                </c:pt>
                <c:pt idx="14">
                  <c:v>1</c:v>
                </c:pt>
                <c:pt idx="15">
                  <c:v>1.5</c:v>
                </c:pt>
                <c:pt idx="16">
                  <c:v>2</c:v>
                </c:pt>
                <c:pt idx="17">
                  <c:v>2.5</c:v>
                </c:pt>
                <c:pt idx="18">
                  <c:v>3</c:v>
                </c:pt>
                <c:pt idx="19">
                  <c:v>3.5</c:v>
                </c:pt>
                <c:pt idx="20">
                  <c:v>4</c:v>
                </c:pt>
                <c:pt idx="21">
                  <c:v>4.5</c:v>
                </c:pt>
                <c:pt idx="22">
                  <c:v>5</c:v>
                </c:pt>
                <c:pt idx="23">
                  <c:v>5.5</c:v>
                </c:pt>
                <c:pt idx="24">
                  <c:v>6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2.466509291360048E-3</c:v>
                </c:pt>
                <c:pt idx="1">
                  <c:v>4.0535716948697674E-3</c:v>
                </c:pt>
                <c:pt idx="2">
                  <c:v>6.6480566707901546E-3</c:v>
                </c:pt>
                <c:pt idx="3">
                  <c:v>1.0866229722225236E-2</c:v>
                </c:pt>
                <c:pt idx="4">
                  <c:v>1.7662706213291118E-2</c:v>
                </c:pt>
                <c:pt idx="5">
                  <c:v>2.8453023879735563E-2</c:v>
                </c:pt>
                <c:pt idx="6">
                  <c:v>4.517665973091213E-2</c:v>
                </c:pt>
                <c:pt idx="7">
                  <c:v>7.0103716545108163E-2</c:v>
                </c:pt>
                <c:pt idx="8">
                  <c:v>0.10499358540350652</c:v>
                </c:pt>
                <c:pt idx="9">
                  <c:v>0.14914645207033286</c:v>
                </c:pt>
                <c:pt idx="10">
                  <c:v>0.19661193324148185</c:v>
                </c:pt>
                <c:pt idx="11">
                  <c:v>0.23500371220159449</c:v>
                </c:pt>
                <c:pt idx="12">
                  <c:v>0.25</c:v>
                </c:pt>
                <c:pt idx="13">
                  <c:v>0.23500371220159449</c:v>
                </c:pt>
                <c:pt idx="14">
                  <c:v>0.19661193324148188</c:v>
                </c:pt>
                <c:pt idx="15">
                  <c:v>0.14914645207033284</c:v>
                </c:pt>
                <c:pt idx="16">
                  <c:v>0.10499358540350651</c:v>
                </c:pt>
                <c:pt idx="17">
                  <c:v>7.0103716545108177E-2</c:v>
                </c:pt>
                <c:pt idx="18">
                  <c:v>4.5176659730912144E-2</c:v>
                </c:pt>
                <c:pt idx="19">
                  <c:v>2.8453023879735556E-2</c:v>
                </c:pt>
                <c:pt idx="20">
                  <c:v>1.7662706213291114E-2</c:v>
                </c:pt>
                <c:pt idx="21">
                  <c:v>1.0866229722225234E-2</c:v>
                </c:pt>
                <c:pt idx="22">
                  <c:v>6.6480566707901563E-3</c:v>
                </c:pt>
                <c:pt idx="23">
                  <c:v>4.0535716948697674E-3</c:v>
                </c:pt>
                <c:pt idx="24">
                  <c:v>2.4665092913600485E-3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7A9-467B-9DCA-5A43616F5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164575"/>
        <c:axId val="331164991"/>
      </c:scatterChart>
      <c:valAx>
        <c:axId val="331164575"/>
        <c:scaling>
          <c:orientation val="minMax"/>
          <c:max val="6"/>
          <c:min val="-6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tailEnd type="non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164991"/>
        <c:crosses val="autoZero"/>
        <c:crossBetween val="midCat"/>
      </c:valAx>
      <c:valAx>
        <c:axId val="331164991"/>
        <c:scaling>
          <c:orientation val="minMax"/>
          <c:max val="0.26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  <a:headEnd type="none"/>
            <a:tailEnd type="none"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311645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Logistics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 alt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Sheet1!$D$2:$D$26</c:f>
              <c:numCache>
                <c:formatCode>General</c:formatCode>
                <c:ptCount val="25"/>
                <c:pt idx="0">
                  <c:v>-6</c:v>
                </c:pt>
                <c:pt idx="1">
                  <c:v>-5.5</c:v>
                </c:pt>
                <c:pt idx="2">
                  <c:v>-5</c:v>
                </c:pt>
                <c:pt idx="3">
                  <c:v>-4.5</c:v>
                </c:pt>
                <c:pt idx="4">
                  <c:v>-4</c:v>
                </c:pt>
                <c:pt idx="5">
                  <c:v>-3.5</c:v>
                </c:pt>
                <c:pt idx="6">
                  <c:v>-3</c:v>
                </c:pt>
                <c:pt idx="7">
                  <c:v>-2.5</c:v>
                </c:pt>
                <c:pt idx="8">
                  <c:v>-2</c:v>
                </c:pt>
                <c:pt idx="9">
                  <c:v>-1.5</c:v>
                </c:pt>
                <c:pt idx="10">
                  <c:v>-1</c:v>
                </c:pt>
                <c:pt idx="11">
                  <c:v>-0.5</c:v>
                </c:pt>
                <c:pt idx="12">
                  <c:v>0</c:v>
                </c:pt>
                <c:pt idx="13">
                  <c:v>0.5</c:v>
                </c:pt>
                <c:pt idx="14">
                  <c:v>1</c:v>
                </c:pt>
                <c:pt idx="15">
                  <c:v>1.5</c:v>
                </c:pt>
                <c:pt idx="16">
                  <c:v>2</c:v>
                </c:pt>
                <c:pt idx="17">
                  <c:v>2.5</c:v>
                </c:pt>
                <c:pt idx="18">
                  <c:v>3</c:v>
                </c:pt>
                <c:pt idx="19">
                  <c:v>3.5</c:v>
                </c:pt>
                <c:pt idx="20">
                  <c:v>4</c:v>
                </c:pt>
                <c:pt idx="21">
                  <c:v>4.5</c:v>
                </c:pt>
                <c:pt idx="22">
                  <c:v>5</c:v>
                </c:pt>
                <c:pt idx="23">
                  <c:v>5.5</c:v>
                </c:pt>
                <c:pt idx="24">
                  <c:v>6</c:v>
                </c:pt>
              </c:numCache>
            </c:numRef>
          </c:xVal>
          <c:yVal>
            <c:numRef>
              <c:f>Sheet1!$E$2:$E$26</c:f>
              <c:numCache>
                <c:formatCode>General</c:formatCode>
                <c:ptCount val="25"/>
                <c:pt idx="0">
                  <c:v>2.4726231566347743E-3</c:v>
                </c:pt>
                <c:pt idx="1">
                  <c:v>4.0701377158961277E-3</c:v>
                </c:pt>
                <c:pt idx="2">
                  <c:v>6.6928509242848554E-3</c:v>
                </c:pt>
                <c:pt idx="3">
                  <c:v>1.098694263059318E-2</c:v>
                </c:pt>
                <c:pt idx="4">
                  <c:v>1.7986209962091559E-2</c:v>
                </c:pt>
                <c:pt idx="5">
                  <c:v>2.9312230751356319E-2</c:v>
                </c:pt>
                <c:pt idx="6">
                  <c:v>4.7425873177566781E-2</c:v>
                </c:pt>
                <c:pt idx="7">
                  <c:v>7.5858180021243546E-2</c:v>
                </c:pt>
                <c:pt idx="8">
                  <c:v>0.11920292202211755</c:v>
                </c:pt>
                <c:pt idx="9">
                  <c:v>0.18242552380635635</c:v>
                </c:pt>
                <c:pt idx="10">
                  <c:v>0.2689414213699951</c:v>
                </c:pt>
                <c:pt idx="11">
                  <c:v>0.37754066879814541</c:v>
                </c:pt>
                <c:pt idx="12">
                  <c:v>0.5</c:v>
                </c:pt>
                <c:pt idx="13">
                  <c:v>0.62245933120185459</c:v>
                </c:pt>
                <c:pt idx="14">
                  <c:v>0.7310585786300049</c:v>
                </c:pt>
                <c:pt idx="15">
                  <c:v>0.81757447619364365</c:v>
                </c:pt>
                <c:pt idx="16">
                  <c:v>0.88079707797788231</c:v>
                </c:pt>
                <c:pt idx="17">
                  <c:v>0.92414181997875655</c:v>
                </c:pt>
                <c:pt idx="18">
                  <c:v>0.95257412682243336</c:v>
                </c:pt>
                <c:pt idx="19">
                  <c:v>0.97068776924864364</c:v>
                </c:pt>
                <c:pt idx="20">
                  <c:v>0.98201379003790845</c:v>
                </c:pt>
                <c:pt idx="21">
                  <c:v>0.98901305736940681</c:v>
                </c:pt>
                <c:pt idx="22">
                  <c:v>0.99330714907571527</c:v>
                </c:pt>
                <c:pt idx="23">
                  <c:v>0.99592986228410396</c:v>
                </c:pt>
                <c:pt idx="24">
                  <c:v>0.99752737684336534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184-4059-83F2-808948D41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9382095"/>
        <c:axId val="479389167"/>
      </c:scatterChart>
      <c:valAx>
        <c:axId val="479382095"/>
        <c:scaling>
          <c:orientation val="minMax"/>
          <c:max val="6"/>
          <c:min val="-6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389167"/>
        <c:crosses val="autoZero"/>
        <c:crossBetween val="midCat"/>
      </c:valAx>
      <c:valAx>
        <c:axId val="479389167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79382095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8-19T06:04:39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43 1024 0 0,'-33'-42'0'0'0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C72EF-BF4C-4067-9BF5-1AE99BC258A9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8755-5886-4499-94BE-FFFC03BCC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58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biography/Louis-Antoine-Ranvi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2248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01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166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神经元中的激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活函数𝑓 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的阶跃函数， 而现代神经元中的激活函数通常要求是连续可导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不能太大也不能太小，否则会影响训练的效率和稳定性，后面会看到导函数的值如果一直接近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或者值很大的后果。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8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MP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神经元中的激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活函数𝑓 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的阶跃函数， 而现代神经元中的激活函数通常要求是连续可导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的函数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不能太大也不能太小，否则会影响训练的效率和稳定性，后面会看到导函数的值如果一直接近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或者值很大的后果。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311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型函数是指一类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型曲线函数， 为两端饱和函数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函数的性质， 使得装备了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激活函数的神经元具有以下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两点性质：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其输出直接可以看作概率分布， 使得神经网络可以更好地和统计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学习模型进行结合．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其可以看作一个软性门（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 Gate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 用来控制其他神经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元输出信息的数量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31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Tanh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函数都是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型函数， 具有饱和性， 但是计算开销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较大． 因为这两个函数都是在中间（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附近） 近似线性， 两端饱和． 因此， 这两个函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数可以通过分段函数来近似．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是修正线性单元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(rectified linear unit)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36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5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45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532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76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5835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人工神经网络主要由大量的神经元以及它们之间的有向连接构成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575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Feedforward Neural Network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前馈网络中各个神经元按接收信息的先后分为不同的组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．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每一组可以看作</a:t>
            </a:r>
          </a:p>
          <a:p>
            <a:pPr algn="l"/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一个神经层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．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每一层中的神经元接收前一层神经元的输出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，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并输出到下一层神经</a:t>
            </a:r>
          </a:p>
          <a:p>
            <a:pPr algn="l"/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元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．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整个网络中的信息是朝一个方向传播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，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没有反向的信息传播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，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可以用一个有</a:t>
            </a:r>
          </a:p>
          <a:p>
            <a:pPr algn="l"/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向无环路图表示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．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前馈网络包括全连接前馈网络，卷积神</a:t>
            </a:r>
          </a:p>
          <a:p>
            <a:pPr algn="l"/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经网络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（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第</a:t>
            </a:r>
            <a:r>
              <a:rPr lang="en-US" altLang="zh-CN" sz="1200" b="0" i="0" u="none" strike="noStrike" baseline="0" dirty="0">
                <a:solidFill>
                  <a:srgbClr val="CB0C0C"/>
                </a:solidFill>
                <a:latin typeface="STIXTwoText-Identity-H"/>
              </a:rPr>
              <a:t>5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章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）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等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．</a:t>
            </a:r>
          </a:p>
          <a:p>
            <a:pPr algn="l"/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前馈网络可以看作一个</a:t>
            </a:r>
            <a:r>
              <a:rPr lang="zh-CN" altLang="en-US" sz="1200" b="0" i="0" u="none" strike="noStrike" baseline="0" dirty="0">
                <a:solidFill>
                  <a:srgbClr val="CB0C0C"/>
                </a:solidFill>
                <a:latin typeface="SourceHanSerifCN-Light-Identity-H"/>
              </a:rPr>
              <a:t>函数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，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通过简单非线性函数的多次复合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，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实现输入空</a:t>
            </a:r>
          </a:p>
          <a:p>
            <a:pPr algn="l"/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间到输出空间的复杂映射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．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这种网络结构简单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，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SourceHanSerifCN-Light-Identity-H"/>
              </a:rPr>
              <a:t>易于实现</a:t>
            </a:r>
            <a:r>
              <a:rPr lang="zh-CN" altLang="en-US" sz="1200" b="0" i="0" u="none" strike="noStrike" baseline="0" dirty="0">
                <a:solidFill>
                  <a:srgbClr val="000000"/>
                </a:solidFill>
                <a:latin typeface="FZSSJW--GB1-0"/>
              </a:rPr>
              <a:t>．</a:t>
            </a:r>
            <a:endParaRPr lang="en-US" altLang="zh-CN" sz="1200" b="0" i="0" u="none" strike="noStrike" baseline="0" dirty="0">
              <a:solidFill>
                <a:srgbClr val="000000"/>
              </a:solidFill>
              <a:latin typeface="FZSSJW--GB1-0"/>
            </a:endParaRPr>
          </a:p>
          <a:p>
            <a:pPr algn="l"/>
            <a:endParaRPr lang="en-US" altLang="zh-CN" sz="1200" b="0" i="0" u="none" strike="noStrike" baseline="0" dirty="0">
              <a:solidFill>
                <a:srgbClr val="000000"/>
              </a:solidFill>
              <a:latin typeface="FZSSJW--GB1-0"/>
            </a:endParaRPr>
          </a:p>
          <a:p>
            <a:pPr algn="l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前馈神经网络也经常称为多层感知器（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Multi-Layer Perceptron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）． 但多层感知器的叫法并不是十分合理， 因为全连接前馈神经网络其实是由多层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回归模型（ 连续的非线性函数） 组成， 而不是由多层的感知器（ 不连</a:t>
            </a:r>
            <a:b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续的非线性函数） 组成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[Bishop, 2007]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en-US" altLang="zh-CN" sz="1200" b="0" i="0" u="none" strike="noStrike" baseline="0" dirty="0">
              <a:solidFill>
                <a:srgbClr val="000000"/>
              </a:solidFill>
              <a:latin typeface="FZSSJW--GB1-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027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5900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793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根据通用近似定理，对于具有线性输出层和至少一个使用“挤压”性质的激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活函数的隐藏层组成的前馈神经网络，只要其隐藏层神经元的数量足够，它可</a:t>
            </a:r>
          </a:p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以以任意的精度来近似任何一个定义在实数空间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ℝ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𝐷 中的有界闭集函数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Funahashi</a:t>
            </a:r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da-DK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 al., 1993; Hornik et al., 1989]</a:t>
            </a:r>
            <a:r>
              <a:rPr lang="zh-CN" altLang="da-DK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021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Prince = w1x1 + w2x2 + w3x3 + w4x4 +w0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5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A9CE1-EB40-4A8C-876F-26689E0A8D6A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0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68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03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  <a:r>
              <a:rPr lang="zh-CN" altLang="en-US" dirty="0"/>
              <a:t>树突</a:t>
            </a:r>
            <a:r>
              <a:rPr lang="en-US" altLang="zh-CN" dirty="0"/>
              <a:t>}</a:t>
            </a:r>
            <a:r>
              <a:rPr lang="zh-CN" altLang="en-US" dirty="0"/>
              <a:t>（</a:t>
            </a:r>
            <a:r>
              <a:rPr lang="en-US" altLang="zh-CN" dirty="0"/>
              <a:t>Dendrite</a:t>
            </a:r>
            <a:r>
              <a:rPr lang="zh-CN" altLang="en-US" dirty="0"/>
              <a:t>）可以接受刺激并将兴奋传入细胞体。每个神经元可以有一或多个树突。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  <a:r>
              <a:rPr lang="zh-CN" altLang="en-US" dirty="0"/>
              <a:t>细胞体</a:t>
            </a:r>
            <a:r>
              <a:rPr lang="en-US" altLang="zh-CN" dirty="0"/>
              <a:t>}</a:t>
            </a:r>
            <a:r>
              <a:rPr lang="zh-CN" altLang="en-US" dirty="0"/>
              <a:t>中的神经细胞膜上有各种受体和离子通道，胞膜的受体可与相应的化学物质神经递质结合，引起离子通透性及膜内外电位差发生改变，产生相应的生理活动：</a:t>
            </a:r>
            <a:r>
              <a:rPr lang="en-US" altLang="zh-CN" dirty="0"/>
              <a:t> {</a:t>
            </a:r>
            <a:r>
              <a:rPr lang="zh-CN" altLang="en-US" dirty="0"/>
              <a:t>兴奋</a:t>
            </a:r>
            <a:r>
              <a:rPr lang="en-US" altLang="zh-CN" dirty="0"/>
              <a:t>}</a:t>
            </a:r>
            <a:r>
              <a:rPr lang="zh-CN" altLang="en-US" dirty="0"/>
              <a:t>或</a:t>
            </a:r>
            <a:r>
              <a:rPr lang="en-US" altLang="zh-CN" dirty="0"/>
              <a:t> {</a:t>
            </a:r>
            <a:r>
              <a:rPr lang="zh-CN" altLang="en-US" dirty="0"/>
              <a:t>抑制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{</a:t>
            </a:r>
            <a:r>
              <a:rPr lang="zh-CN" altLang="en-US" dirty="0"/>
              <a:t>轴突</a:t>
            </a:r>
            <a:r>
              <a:rPr lang="en-US" altLang="zh-CN" dirty="0"/>
              <a:t>}(Axons)</a:t>
            </a:r>
            <a:r>
              <a:rPr lang="zh-CN" altLang="en-US" dirty="0"/>
              <a:t>可以把兴奋从胞体传送到另一个神经元或其他组织。每个神经元只有一个轴突。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兰氏结：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1878 by French histologist and pathologist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Louis-Antoine Ranvier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组织学家和病理学家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Louis-Antoine Ranvier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发现。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施旺细胞或神经膜细胞，是构成周围神经系统的主要细胞，并参与多种重要的周围神经生物学功能：传导神经冲动，参与神经的生长和再生，营养神经元，生产神经细胞外介质，调节运动神经活性以及介导抗原，施旺细胞以德国科学家、现代细胞学创始人之一的泰奥多尔</a:t>
            </a:r>
            <a:r>
              <a:rPr lang="en-US" altLang="zh-CN" dirty="0"/>
              <a:t>·</a:t>
            </a:r>
            <a:r>
              <a:rPr lang="zh-CN" altLang="en-US" dirty="0"/>
              <a:t>施旺名字命名</a:t>
            </a:r>
            <a:r>
              <a:rPr lang="en-US" altLang="zh-CN" dirty="0"/>
              <a:t>[2]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Hebb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认为人脑有两种记忆：长期记忆和短期记忆．短期记忆持续时间不超过一分钟．如果一个经验重复足够的次数，此经验就可储存在长期记忆中．短期记忆转化为长期记忆的过程就称为凝固作用．人脑中的海马区为大脑结构凝固作用的核心区域．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45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．首个可学习的人工神经网络是赫布网络，采用一种基于赫布规则的无监督学习方法．感知器是最早的具有机器学习思想的神经网络，但其学习方法无法扩展到多层的神经网络上．直到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1980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年左右，反向传播算法才有效地解决了多层神经网络的学习问题。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68755-5886-4499-94BE-FFFC03BCC6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00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3A04B-7322-49A4-BF02-FC1A81E6BC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24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01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474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大量人工神经元以及它们之间的有向连接构成的网络，如何学习神经网络结构中的参数问题。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A9CE1-EB40-4A8C-876F-26689E0A8D6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915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5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837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37473"/>
            <a:ext cx="11329260" cy="1325563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>
              <a:defRPr sz="1800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>
              <a:defRPr sz="135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73F16F-C8DC-400B-819E-A0F134F9F604}"/>
              </a:ext>
            </a:extLst>
          </p:cNvPr>
          <p:cNvSpPr/>
          <p:nvPr userDrawn="1"/>
        </p:nvSpPr>
        <p:spPr>
          <a:xfrm>
            <a:off x="3" y="365133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85D7D02-6FBA-439F-AAF9-825AA338F0EB}"/>
              </a:ext>
            </a:extLst>
          </p:cNvPr>
          <p:cNvCxnSpPr>
            <a:cxnSpLocks/>
          </p:cNvCxnSpPr>
          <p:nvPr userDrawn="1"/>
        </p:nvCxnSpPr>
        <p:spPr>
          <a:xfrm>
            <a:off x="660403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4452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1561858" y="693329"/>
            <a:ext cx="1063014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5078" y="-2754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15511" y="-2754"/>
            <a:ext cx="10223351" cy="696084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90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F328A9-5A40-4758-8E85-6705C92A7594}"/>
              </a:ext>
            </a:extLst>
          </p:cNvPr>
          <p:cNvSpPr/>
          <p:nvPr userDrawn="1"/>
        </p:nvSpPr>
        <p:spPr>
          <a:xfrm>
            <a:off x="3" y="365133"/>
            <a:ext cx="456676" cy="663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1AC933FB-EDAB-463B-8E57-C8147B5FDB08}"/>
              </a:ext>
            </a:extLst>
          </p:cNvPr>
          <p:cNvCxnSpPr>
            <a:cxnSpLocks/>
          </p:cNvCxnSpPr>
          <p:nvPr userDrawn="1"/>
        </p:nvCxnSpPr>
        <p:spPr>
          <a:xfrm>
            <a:off x="660403" y="1028700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37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56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51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441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75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489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05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‹#›</a:t>
            </a:fld>
            <a:r>
              <a:rPr lang="zh-CN" altLang="en-US"/>
              <a:t>页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9E44AAB-F96B-4A6E-BE41-D4014D6D0B15}"/>
              </a:ext>
            </a:extLst>
          </p:cNvPr>
          <p:cNvCxnSpPr>
            <a:cxnSpLocks/>
          </p:cNvCxnSpPr>
          <p:nvPr userDrawn="1"/>
        </p:nvCxnSpPr>
        <p:spPr>
          <a:xfrm>
            <a:off x="660403" y="6318357"/>
            <a:ext cx="10858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1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000"/>
        </a:buClr>
        <a:buFont typeface="Wingdings" panose="05000000000000000000" pitchFamily="2" charset="2"/>
        <a:buChar char="p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ndl/exercise/tree/master/for_chapter_3_linear_regress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1.png"/><Relationship Id="rId3" Type="http://schemas.openxmlformats.org/officeDocument/2006/relationships/image" Target="../media/image4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4.wmf"/><Relationship Id="rId3" Type="http://schemas.openxmlformats.org/officeDocument/2006/relationships/customXml" Target="../ink/ink1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13.wmf"/><Relationship Id="rId5" Type="http://schemas.openxmlformats.org/officeDocument/2006/relationships/image" Target="../media/image33.e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6.png"/><Relationship Id="rId18" Type="http://schemas.openxmlformats.org/officeDocument/2006/relationships/image" Target="../media/image250.png"/><Relationship Id="rId3" Type="http://schemas.openxmlformats.org/officeDocument/2006/relationships/image" Target="../media/image350.png"/><Relationship Id="rId21" Type="http://schemas.openxmlformats.org/officeDocument/2006/relationships/image" Target="../media/image380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17" Type="http://schemas.openxmlformats.org/officeDocument/2006/relationships/image" Target="../media/image240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30.png"/><Relationship Id="rId20" Type="http://schemas.openxmlformats.org/officeDocument/2006/relationships/image" Target="../media/image370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180.png"/><Relationship Id="rId24" Type="http://schemas.openxmlformats.org/officeDocument/2006/relationships/image" Target="../media/image41.png"/><Relationship Id="rId5" Type="http://schemas.openxmlformats.org/officeDocument/2006/relationships/image" Target="../media/image38.png"/><Relationship Id="rId15" Type="http://schemas.openxmlformats.org/officeDocument/2006/relationships/image" Target="../media/image220.png"/><Relationship Id="rId23" Type="http://schemas.openxmlformats.org/officeDocument/2006/relationships/image" Target="../media/image40.png"/><Relationship Id="rId10" Type="http://schemas.openxmlformats.org/officeDocument/2006/relationships/image" Target="../media/image170.png"/><Relationship Id="rId19" Type="http://schemas.openxmlformats.org/officeDocument/2006/relationships/image" Target="../media/image260.png"/><Relationship Id="rId4" Type="http://schemas.openxmlformats.org/officeDocument/2006/relationships/image" Target="../media/image37.png"/><Relationship Id="rId9" Type="http://schemas.openxmlformats.org/officeDocument/2006/relationships/image" Target="../media/image160.png"/><Relationship Id="rId14" Type="http://schemas.openxmlformats.org/officeDocument/2006/relationships/image" Target="../media/image210.png"/><Relationship Id="rId22" Type="http://schemas.openxmlformats.org/officeDocument/2006/relationships/image" Target="../media/image3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1"/>
            <a:ext cx="12192000" cy="28667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>
                <a:solidFill>
                  <a:srgbClr val="1C1C1C"/>
                </a:solidFill>
              </a:rPr>
              <a:t>    人工智能</a:t>
            </a:r>
            <a:r>
              <a:rPr lang="en-US" altLang="zh-CN" sz="5400" dirty="0">
                <a:solidFill>
                  <a:srgbClr val="1C1C1C"/>
                </a:solidFill>
              </a:rPr>
              <a:t>-</a:t>
            </a:r>
            <a:r>
              <a:rPr lang="zh-CN" altLang="en-US" sz="5400" dirty="0">
                <a:solidFill>
                  <a:srgbClr val="1C1C1C"/>
                </a:solidFill>
              </a:rPr>
              <a:t>实践</a:t>
            </a:r>
            <a:r>
              <a:rPr lang="en-US" altLang="zh-CN" sz="5400" dirty="0">
                <a:solidFill>
                  <a:srgbClr val="1C1C1C"/>
                </a:solidFill>
              </a:rPr>
              <a:t>-</a:t>
            </a:r>
            <a:r>
              <a:rPr lang="zh-CN" altLang="en-US" sz="5400" dirty="0">
                <a:solidFill>
                  <a:srgbClr val="1C1C1C"/>
                </a:solidFill>
              </a:rPr>
              <a:t>基础知识板块</a:t>
            </a:r>
            <a:endParaRPr lang="en-US" altLang="zh-CN" sz="5400" dirty="0">
              <a:solidFill>
                <a:srgbClr val="1C1C1C"/>
              </a:solidFill>
            </a:endParaRPr>
          </a:p>
          <a:p>
            <a:pPr algn="ctr"/>
            <a:r>
              <a:rPr lang="zh-CN" altLang="en-US" sz="5400" dirty="0">
                <a:solidFill>
                  <a:srgbClr val="1C1C1C"/>
                </a:solidFill>
              </a:rPr>
              <a:t>机器学习通用概念</a:t>
            </a:r>
            <a:r>
              <a:rPr lang="en-US" altLang="zh-CN" sz="5400" dirty="0">
                <a:solidFill>
                  <a:srgbClr val="1C1C1C"/>
                </a:solidFill>
              </a:rPr>
              <a:t>(</a:t>
            </a:r>
            <a:r>
              <a:rPr lang="zh-CN" altLang="en-US" sz="5400" dirty="0">
                <a:solidFill>
                  <a:srgbClr val="1C1C1C"/>
                </a:solidFill>
              </a:rPr>
              <a:t>复习</a:t>
            </a:r>
            <a:r>
              <a:rPr lang="en-US" altLang="zh-CN" sz="5400" dirty="0">
                <a:solidFill>
                  <a:srgbClr val="1C1C1C"/>
                </a:solidFill>
              </a:rPr>
              <a:t>)</a:t>
            </a:r>
          </a:p>
        </p:txBody>
      </p:sp>
      <p:sp>
        <p:nvSpPr>
          <p:cNvPr id="5" name="矩形 4"/>
          <p:cNvSpPr/>
          <p:nvPr/>
        </p:nvSpPr>
        <p:spPr>
          <a:xfrm>
            <a:off x="44484" y="2812767"/>
            <a:ext cx="12147516" cy="3843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 机器学习：学习一个函数，把输入映射到输出 （</a:t>
            </a:r>
            <a:r>
              <a:rPr lang="zh-CN" altLang="en-US" sz="2400" b="1" dirty="0">
                <a:solidFill>
                  <a:srgbClr val="FF0000"/>
                </a:solidFill>
              </a:rPr>
              <a:t>理解：机器学习三要素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177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 函数输出和实际差距→经验风险最小化→优化问题→过拟合→正则化（掌握：优化）</a:t>
            </a:r>
          </a:p>
          <a:p>
            <a:pPr marL="177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 最大似然估计（经验风险最小化，无正则化）（理解：推导过程）</a:t>
            </a:r>
            <a:endParaRPr lang="en-US" altLang="zh-CN" sz="2400" b="1" dirty="0"/>
          </a:p>
          <a:p>
            <a:pPr marL="177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 最大后验估计（结构风险最小化，有正则化）（回顾：概率图模型、条件独立）</a:t>
            </a:r>
            <a:endParaRPr lang="en-US" altLang="zh-CN" sz="2400" b="1" dirty="0"/>
          </a:p>
          <a:p>
            <a:pPr marL="177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400" b="1" dirty="0"/>
              <a:t> 线性回归的例子和实验 （掌握：线性回归算法）</a:t>
            </a:r>
            <a:endParaRPr lang="en-US" altLang="zh-CN" sz="2400" b="1" dirty="0">
              <a:hlinkClick r:id="rId2"/>
            </a:endParaRPr>
          </a:p>
          <a:p>
            <a:pPr marL="685800" lvl="2" algn="just">
              <a:lnSpc>
                <a:spcPct val="125000"/>
              </a:lnSpc>
              <a:spcBef>
                <a:spcPct val="55000"/>
              </a:spcBef>
              <a:buClr>
                <a:srgbClr val="FFC000"/>
              </a:buClr>
            </a:pPr>
            <a:endParaRPr lang="en-US" altLang="zh-CN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61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FC52-9BCE-4FAE-9C5C-C020F525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 </a:t>
            </a:r>
            <a:r>
              <a:rPr lang="zh-CN" altLang="en-US" dirty="0"/>
              <a:t>人工神经网络的发展历史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071808-3B30-40B6-866B-3D6E0E8D4F42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FF0000"/>
                    </a:solidFill>
                  </a:rPr>
                  <a:t>提出概念：</a:t>
                </a:r>
                <a:r>
                  <a:rPr lang="zh-CN" altLang="en-US" sz="2200" dirty="0"/>
                  <a:t>早在</a:t>
                </a:r>
                <a:r>
                  <a:rPr lang="en-US" altLang="zh-CN" sz="2200" dirty="0"/>
                  <a:t>1943</a:t>
                </a:r>
                <a:r>
                  <a:rPr lang="zh-CN" altLang="zh-CN" sz="2200" dirty="0"/>
                  <a:t>年，</a:t>
                </a:r>
                <a:r>
                  <a:rPr lang="zh-CN" altLang="en-US" sz="2200" dirty="0"/>
                  <a:t>心理学家 </a:t>
                </a:r>
                <a:r>
                  <a:rPr lang="en-US" altLang="zh-CN" sz="2200" dirty="0"/>
                  <a:t>Warren McCulloch </a:t>
                </a:r>
                <a:r>
                  <a:rPr lang="zh-CN" altLang="en-US" sz="2200" dirty="0"/>
                  <a:t>和数理逻辑学家</a:t>
                </a:r>
                <a:r>
                  <a:rPr lang="en-US" altLang="zh-CN" sz="2200" dirty="0"/>
                  <a:t>Walter Pitts </a:t>
                </a:r>
                <a:r>
                  <a:rPr lang="zh-CN" altLang="en-US" sz="2200" dirty="0"/>
                  <a:t>提出了一种人工神经网络，这种神经网络模型称为</a:t>
                </a:r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zh-CN" alt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模型。</a:t>
                </a:r>
                <a:endParaRPr lang="en-US" altLang="zh-CN" sz="22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FF0000"/>
                    </a:solidFill>
                  </a:rPr>
                  <a:t>受到质疑：</a:t>
                </a:r>
                <a:r>
                  <a:rPr lang="en-US" altLang="zh-CN" sz="2200" dirty="0"/>
                  <a:t>1969</a:t>
                </a:r>
                <a:r>
                  <a:rPr lang="zh-CN" altLang="en-US" sz="2200" dirty="0"/>
                  <a:t>年，图灵奖获得者、计算机和人工智能科学家</a:t>
                </a:r>
                <a:r>
                  <a:rPr lang="en-US" altLang="zh-CN" sz="2200" dirty="0"/>
                  <a:t>Marvin Lee Minsky</a:t>
                </a:r>
                <a:r>
                  <a:rPr lang="zh-CN" altLang="en-US" sz="2200" dirty="0"/>
                  <a:t>指出神经网络的一个关键难题：大型神经网络需要的算力极为庞大，不现实。但</a:t>
                </a:r>
                <a:r>
                  <a:rPr lang="en-US" altLang="zh-CN" sz="2200" dirty="0"/>
                  <a:t>1974 </a:t>
                </a:r>
                <a:r>
                  <a:rPr lang="zh-CN" altLang="en-US" sz="2200" dirty="0"/>
                  <a:t>年，哈佛大学的</a:t>
                </a:r>
                <a:r>
                  <a:rPr lang="en-US" altLang="zh-CN" sz="2200" dirty="0"/>
                  <a:t>Paul </a:t>
                </a:r>
                <a:r>
                  <a:rPr lang="en-US" altLang="zh-CN" sz="2200" dirty="0" err="1"/>
                  <a:t>Werbos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发明反向传播算法，不过这并未引起人们的重视。</a:t>
                </a:r>
                <a:endParaRPr lang="en-US" altLang="zh-CN" sz="2200" dirty="0"/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200" dirty="0">
                    <a:solidFill>
                      <a:srgbClr val="FF0000"/>
                    </a:solidFill>
                  </a:rPr>
                  <a:t>网络复兴：</a:t>
                </a:r>
                <a:r>
                  <a:rPr lang="en-US" altLang="zh-CN" sz="2200" dirty="0"/>
                  <a:t>1983 </a:t>
                </a:r>
                <a:r>
                  <a:rPr lang="zh-CN" altLang="en-US" sz="2200" dirty="0"/>
                  <a:t>年，物理学家</a:t>
                </a:r>
                <a:r>
                  <a:rPr lang="en-US" altLang="zh-CN" sz="2200" dirty="0"/>
                  <a:t>John Hopfield </a:t>
                </a:r>
                <a:r>
                  <a:rPr lang="zh-CN" altLang="en-US" sz="2200" dirty="0"/>
                  <a:t>提出了一种新的神经网络，称为</a:t>
                </a:r>
                <a:r>
                  <a:rPr lang="en-US" altLang="zh-CN" sz="2200" dirty="0"/>
                  <a:t>Hopfield </a:t>
                </a:r>
                <a:r>
                  <a:rPr lang="zh-CN" altLang="en-US" sz="2200" dirty="0"/>
                  <a:t>网络。</a:t>
                </a:r>
                <a:r>
                  <a:rPr lang="en-US" altLang="zh-CN" sz="2200" dirty="0"/>
                  <a:t>Hopfield </a:t>
                </a:r>
                <a:r>
                  <a:rPr lang="zh-CN" altLang="en-US" sz="2200" dirty="0"/>
                  <a:t>网络</a:t>
                </a:r>
                <a:r>
                  <a:rPr lang="en-US" altLang="zh-CN" sz="2200" dirty="0"/>
                  <a:t>Hopfield</a:t>
                </a:r>
                <a:r>
                  <a:rPr lang="zh-CN" altLang="en-US" sz="2200" dirty="0"/>
                  <a:t>网络是一种结合存储系统和二元系统的神经网络，在旅行商问题上取得了当时最好结果。</a:t>
                </a:r>
                <a:r>
                  <a:rPr lang="en-US" altLang="zh-CN" sz="2200" dirty="0"/>
                  <a:t>1984</a:t>
                </a:r>
                <a:r>
                  <a:rPr lang="zh-CN" altLang="en-US" sz="2200" dirty="0"/>
                  <a:t>年，计算机学家和心理学家</a:t>
                </a:r>
                <a:r>
                  <a:rPr lang="en-US" altLang="zh-CN" sz="2200" dirty="0"/>
                  <a:t>Geoffrey Hinton</a:t>
                </a:r>
                <a:r>
                  <a:rPr lang="zh-CN" altLang="en-US" sz="2200" dirty="0"/>
                  <a:t>提出的玻尔兹曼机也属于一种随机化版本的</a:t>
                </a:r>
                <a:r>
                  <a:rPr lang="en-US" altLang="zh-CN" sz="2200" dirty="0"/>
                  <a:t>Hopfield </a:t>
                </a:r>
                <a:r>
                  <a:rPr lang="zh-CN" altLang="en-US" sz="2200" dirty="0"/>
                  <a:t>网络。</a:t>
                </a:r>
                <a:r>
                  <a:rPr lang="en-US" altLang="zh-CN" sz="2200" dirty="0"/>
                  <a:t>1989</a:t>
                </a:r>
                <a:r>
                  <a:rPr lang="zh-CN" altLang="en-US" sz="2200" dirty="0"/>
                  <a:t>年 计算机和人工智能科学家</a:t>
                </a:r>
                <a:r>
                  <a:rPr lang="zh-CN" alt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200" dirty="0"/>
                  <a:t>Yann </a:t>
                </a:r>
                <a:r>
                  <a:rPr lang="en-US" altLang="zh-CN" sz="2200" dirty="0" err="1"/>
                  <a:t>LeCun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把前述的反向传播算法引入卷积神经网络，带来了神经网络的研究热潮。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071808-3B30-40B6-866B-3D6E0E8D4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611" r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10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1580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人工神经网络的发展历史（续）</a:t>
            </a: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599" y="1219200"/>
            <a:ext cx="11215955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热情消退：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1995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年，传统机器学习如支持向量机或更简单的线性分类器方法效果更好，神经网络优化困难，当时计算机算力远远不够，导致神经网络的研究退潮。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深度学习：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2006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Geoffrey Hinton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通过逐层预训练来构建一个深度信念网络模型，并将其权重作为一个多层人工神经元的初始化权重，再用反向传播算法进行精调，有效地解决深度神经网络训练难题。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2012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Geoffrey Hinton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的深度神经网络在语音识别，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Alex 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Krizhevsky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的和图像分类上获得巨大成功。深度学习领域研究热潮持续至今。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65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dirty="0">
                <a:cs typeface="Arial" panose="020B0604020202020204" pitchFamily="34" charset="0"/>
              </a:rPr>
              <a:t>1.1 </a:t>
            </a:r>
            <a:r>
              <a:rPr lang="zh-CN" altLang="en-US" dirty="0">
                <a:cs typeface="Arial" panose="020B0604020202020204" pitchFamily="34" charset="0"/>
              </a:rPr>
              <a:t>人工神经网络的发展历程</a:t>
            </a:r>
            <a:r>
              <a:rPr lang="en-US" altLang="zh-CN" dirty="0">
                <a:cs typeface="Arial" panose="020B0604020202020204" pitchFamily="34" charset="0"/>
              </a:rPr>
              <a:t>---</a:t>
            </a:r>
            <a:r>
              <a:rPr lang="zh-CN" altLang="en-US" dirty="0">
                <a:cs typeface="Arial" panose="020B0604020202020204" pitchFamily="34" charset="0"/>
              </a:rPr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人脑神经网络的单个神经元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赫布理论及赫布型学习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人工神经网络的概念和学习（重点理解内容）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zh-CN" altLang="en-US" sz="2400" dirty="0">
              <a:solidFill>
                <a:srgbClr val="00B050"/>
              </a:solidFill>
            </a:endParaRPr>
          </a:p>
          <a:p>
            <a:endParaRPr lang="zh-CN" altLang="en-US" sz="3600" dirty="0">
              <a:solidFill>
                <a:srgbClr val="FF0000"/>
              </a:solidFill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0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- </a:t>
            </a:r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1.1 </a:t>
            </a:r>
            <a:r>
              <a:rPr lang="zh-CN" altLang="en-US" dirty="0">
                <a:solidFill>
                  <a:srgbClr val="FF5050"/>
                </a:solidFill>
              </a:rPr>
              <a:t>人工神经网络的发展历程</a:t>
            </a: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b="1" u="sng" dirty="0">
                <a:solidFill>
                  <a:srgbClr val="FF0000"/>
                </a:solidFill>
              </a:rPr>
              <a:t>1.2 </a:t>
            </a:r>
            <a:r>
              <a:rPr lang="zh-CN" altLang="en-US" b="1" u="sng" dirty="0">
                <a:solidFill>
                  <a:srgbClr val="FF0000"/>
                </a:solidFill>
              </a:rPr>
              <a:t>人工神经元和人工神经网络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1.3 </a:t>
            </a:r>
            <a:r>
              <a:rPr lang="zh-CN" altLang="en-US" dirty="0">
                <a:solidFill>
                  <a:srgbClr val="FF5050"/>
                </a:solidFill>
              </a:rPr>
              <a:t>全连接前馈神经网络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471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人工神经元和人工神经网络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人工神经元的内部构造 （重点）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zh-CN" altLang="en-US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600" dirty="0">
                <a:solidFill>
                  <a:srgbClr val="FF0000"/>
                </a:solidFill>
              </a:rPr>
              <a:t>激活函数 （难点）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3600" dirty="0">
              <a:solidFill>
                <a:srgbClr val="FF0000"/>
              </a:solidFill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endParaRPr lang="en-US" altLang="zh-CN" sz="3600" dirty="0">
              <a:solidFill>
                <a:srgbClr val="FF0000"/>
              </a:solidFill>
            </a:endParaRPr>
          </a:p>
          <a:p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363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8E885-80D2-4EC8-82C8-EBE9B247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1.2.1 </a:t>
            </a:r>
            <a:r>
              <a:rPr lang="zh-CN" altLang="en-US" dirty="0"/>
              <a:t>全连接神经网络的神经元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15</a:t>
            </a:fld>
            <a:r>
              <a:rPr lang="zh-CN" altLang="en-US" dirty="0"/>
              <a:t>页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6038E41-BE83-498F-9284-0E0917F5B7E7}"/>
              </a:ext>
            </a:extLst>
          </p:cNvPr>
          <p:cNvCxnSpPr>
            <a:cxnSpLocks/>
          </p:cNvCxnSpPr>
          <p:nvPr/>
        </p:nvCxnSpPr>
        <p:spPr>
          <a:xfrm flipV="1">
            <a:off x="6489455" y="2940045"/>
            <a:ext cx="485681" cy="588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AB4CED1-09CB-43F0-811F-9723990C7BB3}"/>
              </a:ext>
            </a:extLst>
          </p:cNvPr>
          <p:cNvCxnSpPr>
            <a:cxnSpLocks/>
          </p:cNvCxnSpPr>
          <p:nvPr/>
        </p:nvCxnSpPr>
        <p:spPr>
          <a:xfrm flipV="1">
            <a:off x="8798361" y="2756796"/>
            <a:ext cx="623342" cy="93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3226085" y="1839073"/>
            <a:ext cx="6503542" cy="3885726"/>
            <a:chOff x="1625600" y="425269"/>
            <a:chExt cx="8282970" cy="5299532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3E96136-3791-4A66-81FD-7F41533676C3}"/>
                </a:ext>
              </a:extLst>
            </p:cNvPr>
            <p:cNvSpPr/>
            <p:nvPr/>
          </p:nvSpPr>
          <p:spPr>
            <a:xfrm>
              <a:off x="1625600" y="425269"/>
              <a:ext cx="841829" cy="84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9ECBF0F-CC3F-42A4-A502-9EA3A847F270}"/>
                </a:ext>
              </a:extLst>
            </p:cNvPr>
            <p:cNvSpPr/>
            <p:nvPr/>
          </p:nvSpPr>
          <p:spPr>
            <a:xfrm>
              <a:off x="1625600" y="1593669"/>
              <a:ext cx="841829" cy="84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F6AD37-281B-47A6-9375-B7E9CB85DCA6}"/>
                    </a:ext>
                  </a:extLst>
                </p:cNvPr>
                <p:cNvSpPr txBox="1"/>
                <p:nvPr/>
              </p:nvSpPr>
              <p:spPr>
                <a:xfrm>
                  <a:off x="1625600" y="1513840"/>
                  <a:ext cx="832766" cy="797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0F6AD37-281B-47A6-9375-B7E9CB85D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600" y="1513840"/>
                  <a:ext cx="832766" cy="7975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54A1346-D90C-40F7-91DF-08A53F75EC45}"/>
                </a:ext>
              </a:extLst>
            </p:cNvPr>
            <p:cNvSpPr/>
            <p:nvPr/>
          </p:nvSpPr>
          <p:spPr>
            <a:xfrm>
              <a:off x="1645671" y="2737211"/>
              <a:ext cx="841829" cy="84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B002A9A-BB3B-4471-9A96-8E62C89BDF9D}"/>
                    </a:ext>
                  </a:extLst>
                </p:cNvPr>
                <p:cNvSpPr txBox="1"/>
                <p:nvPr/>
              </p:nvSpPr>
              <p:spPr>
                <a:xfrm>
                  <a:off x="1625600" y="2659560"/>
                  <a:ext cx="844518" cy="797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1B002A9A-BB3B-4471-9A96-8E62C89BD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5600" y="2659560"/>
                  <a:ext cx="844518" cy="7975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869C78E-2DF1-43AA-95FA-6E646E36B06F}"/>
                </a:ext>
              </a:extLst>
            </p:cNvPr>
            <p:cNvSpPr txBox="1"/>
            <p:nvPr/>
          </p:nvSpPr>
          <p:spPr>
            <a:xfrm>
              <a:off x="1628787" y="4094478"/>
              <a:ext cx="838641" cy="5994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3200" dirty="0"/>
                <a:t>···</a:t>
              </a:r>
              <a:endParaRPr lang="zh-CN" altLang="en-US" sz="3200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87852741-EFF6-41D4-B6E2-E3BF0BA432E7}"/>
                </a:ext>
              </a:extLst>
            </p:cNvPr>
            <p:cNvSpPr/>
            <p:nvPr/>
          </p:nvSpPr>
          <p:spPr>
            <a:xfrm>
              <a:off x="1645670" y="4882973"/>
              <a:ext cx="841829" cy="84182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F713A28-77FE-487D-885A-06EA07422957}"/>
                </a:ext>
              </a:extLst>
            </p:cNvPr>
            <p:cNvSpPr/>
            <p:nvPr/>
          </p:nvSpPr>
          <p:spPr>
            <a:xfrm>
              <a:off x="4982706" y="2737211"/>
              <a:ext cx="841829" cy="841828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A753435-DB3D-4020-9D39-A212CAEF5A78}"/>
                    </a:ext>
                  </a:extLst>
                </p:cNvPr>
                <p:cNvSpPr txBox="1"/>
                <p:nvPr/>
              </p:nvSpPr>
              <p:spPr>
                <a:xfrm>
                  <a:off x="5054292" y="2773403"/>
                  <a:ext cx="678934" cy="797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</m:oMath>
                    </m:oMathPara>
                  </a14:m>
                  <a:endParaRPr lang="zh-CN" alt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8A753435-DB3D-4020-9D39-A212CAEF5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4292" y="2773403"/>
                  <a:ext cx="678934" cy="7975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037B0E4F-18C2-4A30-9D14-059434480244}"/>
                </a:ext>
              </a:extLst>
            </p:cNvPr>
            <p:cNvSpPr/>
            <p:nvPr/>
          </p:nvSpPr>
          <p:spPr>
            <a:xfrm>
              <a:off x="7661024" y="2814270"/>
              <a:ext cx="625564" cy="61473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96ADDB6-792E-4B91-9C76-99C32EE4EFE5}"/>
                    </a:ext>
                  </a:extLst>
                </p:cNvPr>
                <p:cNvSpPr txBox="1"/>
                <p:nvPr/>
              </p:nvSpPr>
              <p:spPr>
                <a:xfrm>
                  <a:off x="7696877" y="2737212"/>
                  <a:ext cx="587208" cy="7135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96ADDB6-792E-4B91-9C76-99C32EE4EF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877" y="2737212"/>
                  <a:ext cx="587208" cy="713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545A5927-13CA-476C-BE7F-3DCCDE0C5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2726" y="3164913"/>
              <a:ext cx="2462053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AE5CD77-3951-411B-8593-6908ACA28107}"/>
                </a:ext>
              </a:extLst>
            </p:cNvPr>
            <p:cNvCxnSpPr>
              <a:cxnSpLocks/>
            </p:cNvCxnSpPr>
            <p:nvPr/>
          </p:nvCxnSpPr>
          <p:spPr>
            <a:xfrm>
              <a:off x="2467429" y="2014583"/>
              <a:ext cx="2515275" cy="9258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2876211-A63B-4FA0-9301-69282977CFCD}"/>
                </a:ext>
              </a:extLst>
            </p:cNvPr>
            <p:cNvCxnSpPr>
              <a:stCxn id="14" idx="6"/>
            </p:cNvCxnSpPr>
            <p:nvPr/>
          </p:nvCxnSpPr>
          <p:spPr>
            <a:xfrm>
              <a:off x="2467429" y="846183"/>
              <a:ext cx="2627085" cy="18910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B5BFAE9-4CBA-49D3-ABEA-ACC1C59E277C}"/>
                </a:ext>
              </a:extLst>
            </p:cNvPr>
            <p:cNvSpPr txBox="1"/>
            <p:nvPr/>
          </p:nvSpPr>
          <p:spPr>
            <a:xfrm>
              <a:off x="3272497" y="829629"/>
              <a:ext cx="496753" cy="797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84B5E13-701A-406D-957C-0F1C192C37F8}"/>
                    </a:ext>
                  </a:extLst>
                </p:cNvPr>
                <p:cNvSpPr txBox="1"/>
                <p:nvPr/>
              </p:nvSpPr>
              <p:spPr>
                <a:xfrm>
                  <a:off x="3033842" y="1635264"/>
                  <a:ext cx="926080" cy="797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320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84B5E13-701A-406D-957C-0F1C192C3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42" y="1635264"/>
                  <a:ext cx="926080" cy="7975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248C0CF-5F4E-415A-9A7F-DE631904669E}"/>
                    </a:ext>
                  </a:extLst>
                </p:cNvPr>
                <p:cNvSpPr txBox="1"/>
                <p:nvPr/>
              </p:nvSpPr>
              <p:spPr>
                <a:xfrm>
                  <a:off x="3036308" y="2438161"/>
                  <a:ext cx="937834" cy="797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248C0CF-5F4E-415A-9A7F-DE63190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308" y="2438161"/>
                  <a:ext cx="937834" cy="7975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1D7EA6D5-363A-41D9-AB70-3814018C6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20653" y="3497795"/>
              <a:ext cx="2490991" cy="1806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1BF933E-1DE3-45B4-ADA2-EFD48BF9AFA2}"/>
                    </a:ext>
                  </a:extLst>
                </p:cNvPr>
                <p:cNvSpPr txBox="1"/>
                <p:nvPr/>
              </p:nvSpPr>
              <p:spPr>
                <a:xfrm>
                  <a:off x="3001526" y="3709759"/>
                  <a:ext cx="955702" cy="797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32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32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11BF933E-1DE3-45B4-ADA2-EFD48BF9AF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526" y="3709759"/>
                  <a:ext cx="955702" cy="7975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5A397261-C1FD-40E7-A22A-F7B80476A8E3}"/>
                </a:ext>
              </a:extLst>
            </p:cNvPr>
            <p:cNvCxnSpPr>
              <a:cxnSpLocks/>
            </p:cNvCxnSpPr>
            <p:nvPr/>
          </p:nvCxnSpPr>
          <p:spPr>
            <a:xfrm>
              <a:off x="5894505" y="3158125"/>
              <a:ext cx="1732403" cy="6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C372320-A122-4022-943B-D96CA78CEE57}"/>
                </a:ext>
              </a:extLst>
            </p:cNvPr>
            <p:cNvCxnSpPr>
              <a:cxnSpLocks/>
            </p:cNvCxnSpPr>
            <p:nvPr/>
          </p:nvCxnSpPr>
          <p:spPr>
            <a:xfrm>
              <a:off x="8355595" y="3121635"/>
              <a:ext cx="882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58A14EC-F4E9-435F-83E1-285A857E8F74}"/>
                    </a:ext>
                  </a:extLst>
                </p:cNvPr>
                <p:cNvSpPr txBox="1"/>
                <p:nvPr/>
              </p:nvSpPr>
              <p:spPr>
                <a:xfrm>
                  <a:off x="9268390" y="2728355"/>
                  <a:ext cx="640180" cy="797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32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D58A14EC-F4E9-435F-83E1-285A857E8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0" y="2728355"/>
                  <a:ext cx="640180" cy="7975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6AA5E90-26F6-4F62-84CF-77F3039B3FD3}"/>
                </a:ext>
              </a:extLst>
            </p:cNvPr>
            <p:cNvSpPr txBox="1"/>
            <p:nvPr/>
          </p:nvSpPr>
          <p:spPr>
            <a:xfrm>
              <a:off x="3148323" y="4919166"/>
              <a:ext cx="1280490" cy="797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权重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AFAF369-09C2-4A29-ACC9-221326CD757B}"/>
                </a:ext>
              </a:extLst>
            </p:cNvPr>
            <p:cNvSpPr txBox="1"/>
            <p:nvPr/>
          </p:nvSpPr>
          <p:spPr>
            <a:xfrm>
              <a:off x="6842910" y="3596656"/>
              <a:ext cx="2325790" cy="797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激活函数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266252" y="5164868"/>
                <a:ext cx="645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252" y="5164868"/>
                <a:ext cx="64511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6424849" y="2448680"/>
                <a:ext cx="25576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+ </a:t>
                </a:r>
                <a:r>
                  <a:rPr lang="en-US" altLang="zh-CN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849" y="2448680"/>
                <a:ext cx="2557694" cy="461665"/>
              </a:xfrm>
              <a:prstGeom prst="rect">
                <a:avLst/>
              </a:prstGeom>
              <a:blipFill>
                <a:blip r:embed="rId12"/>
                <a:stretch>
                  <a:fillRect t="-13333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6333691" y="1347086"/>
                <a:ext cx="2473442" cy="1046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pt-BR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pt-BR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691" y="1347086"/>
                <a:ext cx="2473442" cy="10462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9013613" y="2315145"/>
                <a:ext cx="25576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3613" y="2315145"/>
                <a:ext cx="2557694" cy="461665"/>
              </a:xfrm>
              <a:prstGeom prst="rect">
                <a:avLst/>
              </a:prstGeom>
              <a:blipFill>
                <a:blip r:embed="rId1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80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1.2.2 </a:t>
            </a:r>
            <a:r>
              <a:rPr lang="zh-CN" altLang="en-US" dirty="0"/>
              <a:t>激活函数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804196"/>
            <a:ext cx="10972800" cy="4937760"/>
          </a:xfrm>
        </p:spPr>
        <p:txBody>
          <a:bodyPr/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非线性函数，</a:t>
            </a:r>
            <a:r>
              <a:rPr lang="zh-CN" altLang="en-US" dirty="0"/>
              <a:t>输出表示兴奋、抑制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可求导函数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简单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596" y="1804196"/>
            <a:ext cx="4319804" cy="345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4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05992" y="44784"/>
            <a:ext cx="7652209" cy="64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198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992" y="0"/>
            <a:ext cx="10223351" cy="696084"/>
          </a:xfrm>
        </p:spPr>
        <p:txBody>
          <a:bodyPr>
            <a:normAutofit/>
          </a:bodyPr>
          <a:lstStyle/>
          <a:p>
            <a:r>
              <a:rPr lang="zh-CN" altLang="en-US" dirty="0"/>
              <a:t>激活函数导函数的性质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C6B594-104B-4694-A05B-3F355C9FAC99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导函数存在（允许少数点上不可导）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导函数要简单，便于计算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导函数的值域要在一个合适的区间内</a:t>
            </a:r>
            <a:endParaRPr lang="en-US" altLang="zh-CN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7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/>
              <p:cNvSpPr/>
              <p:nvPr/>
            </p:nvSpPr>
            <p:spPr>
              <a:xfrm>
                <a:off x="904126" y="1489753"/>
                <a:ext cx="10736493" cy="3667874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给定函数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𝑓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𝑥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𝑥→−∞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时，𝑓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𝑥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的导数</a:t>
                </a:r>
                <a14:m>
                  <m:oMath xmlns:m="http://schemas.openxmlformats.org/officeDocument/2006/math">
                    <m:r>
                      <a:rPr lang="zh-CN" altLang="en-US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3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→0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，则称其为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左饱和。</a:t>
                </a:r>
                <a:endPara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800" dirty="0">
                  <a:solidFill>
                    <a:srgbClr val="CB0C0C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若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𝑥 → 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+∞ 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𝑓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(</m:t>
                    </m:r>
                    <m:r>
                      <m:rPr>
                        <m:nor/>
                      </m:rPr>
                      <a:rPr lang="zh-CN" altLang="en-US" sz="2800" dirty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的导数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zh-CN" altLang="en-US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→0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，则称其为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右饱和。</a:t>
                </a:r>
                <a:endParaRPr lang="en-US" altLang="zh-CN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800" dirty="0">
                  <a:solidFill>
                    <a:srgbClr val="CB0C0C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当𝑓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𝑥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同时满足左、右饱和时，就称为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两端饱和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zh-CN" altLang="en-US" sz="3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圆角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26" y="1489753"/>
                <a:ext cx="10736493" cy="366787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 txBox="1">
            <a:spLocks/>
          </p:cNvSpPr>
          <p:nvPr/>
        </p:nvSpPr>
        <p:spPr>
          <a:xfrm>
            <a:off x="1705992" y="44784"/>
            <a:ext cx="7652209" cy="64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198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992" y="0"/>
            <a:ext cx="10223351" cy="69608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前置数学知识：函数的饱和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54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1705992" y="44784"/>
            <a:ext cx="7652209" cy="6486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198" b="1" dirty="0">
              <a:solidFill>
                <a:srgbClr val="00B050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5992" y="0"/>
            <a:ext cx="10223351" cy="696084"/>
          </a:xfrm>
        </p:spPr>
        <p:txBody>
          <a:bodyPr>
            <a:normAutofit/>
          </a:bodyPr>
          <a:lstStyle/>
          <a:p>
            <a:r>
              <a:rPr lang="zh-CN" altLang="en-US" dirty="0"/>
              <a:t>激活函数的性能分析点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C6B594-104B-4694-A05B-3F355C9FAC99}"/>
              </a:ext>
            </a:extLst>
          </p:cNvPr>
          <p:cNvSpPr txBox="1">
            <a:spLocks/>
          </p:cNvSpPr>
          <p:nvPr/>
        </p:nvSpPr>
        <p:spPr>
          <a:xfrm>
            <a:off x="609600" y="1219200"/>
            <a:ext cx="10972800" cy="493776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函数和导函数的计算复杂度</a:t>
            </a: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28600" lvl="1"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28600" lvl="1">
              <a:spcBef>
                <a:spcPts val="1000"/>
              </a:spcBef>
              <a:buClrTx/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梯度下降过程中的收敛速度</a:t>
            </a: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梯度消失或爆炸的问题</a:t>
            </a: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兴奋神经元是否稀疏</a:t>
            </a:r>
            <a:endParaRPr lang="en-US" altLang="zh-CN" sz="3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7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2">
            <a:extLst>
              <a:ext uri="{FF2B5EF4-FFF2-40B4-BE49-F238E27FC236}">
                <a16:creationId xmlns:a16="http://schemas.microsoft.com/office/drawing/2014/main" id="{36ECB81E-B981-4CEF-8356-442322CDFB32}"/>
              </a:ext>
            </a:extLst>
          </p:cNvPr>
          <p:cNvSpPr txBox="1">
            <a:spLocks/>
          </p:cNvSpPr>
          <p:nvPr/>
        </p:nvSpPr>
        <p:spPr>
          <a:xfrm>
            <a:off x="1701567" y="4853199"/>
            <a:ext cx="8788866" cy="150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4000" b="1" dirty="0">
              <a:latin typeface="+mj-lt"/>
            </a:endParaRPr>
          </a:p>
          <a:p>
            <a:r>
              <a:rPr lang="zh-CN" altLang="en-US" sz="4000" b="1" dirty="0">
                <a:latin typeface="+mj-lt"/>
              </a:rPr>
              <a:t>吴贺俊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F38092-996A-4213-9BAB-C07FDDF4E9E3}"/>
              </a:ext>
            </a:extLst>
          </p:cNvPr>
          <p:cNvSpPr/>
          <p:nvPr/>
        </p:nvSpPr>
        <p:spPr>
          <a:xfrm>
            <a:off x="0" y="0"/>
            <a:ext cx="12192000" cy="323289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   人工智能</a:t>
            </a:r>
            <a:r>
              <a:rPr lang="en-US" altLang="zh-CN" sz="5400" dirty="0"/>
              <a:t>-</a:t>
            </a:r>
            <a:r>
              <a:rPr lang="zh-CN" altLang="en-US" sz="5400" dirty="0"/>
              <a:t>实践</a:t>
            </a:r>
            <a:r>
              <a:rPr lang="en-US" altLang="zh-CN" sz="5400"/>
              <a:t>-</a:t>
            </a:r>
            <a:r>
              <a:rPr lang="zh-CN" altLang="en-US" sz="5400"/>
              <a:t>深度</a:t>
            </a:r>
            <a:r>
              <a:rPr lang="zh-CN" altLang="en-US" sz="5400" dirty="0"/>
              <a:t>学习板块</a:t>
            </a:r>
            <a:endParaRPr lang="en-US" altLang="zh-CN" sz="5400" dirty="0"/>
          </a:p>
          <a:p>
            <a:pPr algn="ctr"/>
            <a:r>
              <a:rPr lang="zh-CN" altLang="en-US" sz="5400" dirty="0"/>
              <a:t>第一章 人工神经网络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4" t="21012" r="24884" b="-5112"/>
          <a:stretch/>
        </p:blipFill>
        <p:spPr>
          <a:xfrm>
            <a:off x="4944233" y="3973189"/>
            <a:ext cx="2298138" cy="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26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599" y="1219200"/>
            <a:ext cx="8256999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logistic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tanh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 两端饱和函数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logistic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函数的输出恒大于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tanh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函数是零中心化的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353939" y="3068549"/>
                <a:ext cx="2069862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CN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39" y="3068549"/>
                <a:ext cx="2069862" cy="569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62E730C-1100-46C0-8BFD-870826845783}"/>
              </a:ext>
            </a:extLst>
          </p:cNvPr>
          <p:cNvSpPr/>
          <p:nvPr/>
        </p:nvSpPr>
        <p:spPr>
          <a:xfrm>
            <a:off x="215757" y="5433316"/>
            <a:ext cx="118152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Logistic 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非零中心化输出会使其后一层神经元的输入发生偏置偏移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bias shift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），使梯度下降的收敛速度变慢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353939" y="4163913"/>
                <a:ext cx="293279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ta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939" y="4163913"/>
                <a:ext cx="2932791" cy="586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常见的激活函数</a:t>
            </a:r>
            <a:r>
              <a:rPr lang="en-US" altLang="zh-CN" dirty="0">
                <a:latin typeface="+mn-ea"/>
              </a:rPr>
              <a:t>-1</a:t>
            </a:r>
            <a:r>
              <a:rPr lang="zh-CN" altLang="en-US" dirty="0">
                <a:latin typeface="+mn-ea"/>
              </a:rPr>
              <a:t>： </a:t>
            </a:r>
            <a:r>
              <a:rPr lang="en-US" altLang="zh-CN" dirty="0">
                <a:latin typeface="+mn-ea"/>
              </a:rPr>
              <a:t>SIGMOID</a:t>
            </a:r>
            <a:r>
              <a:rPr lang="zh-CN" altLang="en-US" dirty="0">
                <a:latin typeface="+mn-ea"/>
              </a:rPr>
              <a:t>型函数</a:t>
            </a: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20</a:t>
            </a:fld>
            <a:r>
              <a:rPr lang="zh-CN" altLang="en-US" dirty="0"/>
              <a:t>页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6146375" y="981452"/>
            <a:ext cx="5440446" cy="4352165"/>
            <a:chOff x="0" y="-1"/>
            <a:chExt cx="8999538" cy="7199314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9C80F325-A6D3-AD89-B1D9-FBDEBDA4EA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877333"/>
                </p:ext>
              </p:extLst>
            </p:nvPr>
          </p:nvGraphicFramePr>
          <p:xfrm>
            <a:off x="0" y="-1"/>
            <a:ext cx="8999538" cy="7199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3" name="矩形 12"/>
            <p:cNvSpPr>
              <a:spLocks noChangeAspect="1"/>
            </p:cNvSpPr>
            <p:nvPr/>
          </p:nvSpPr>
          <p:spPr>
            <a:xfrm>
              <a:off x="0" y="0"/>
              <a:ext cx="8999538" cy="719931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44549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常见的激活函数</a:t>
            </a:r>
            <a:r>
              <a:rPr lang="en-US" altLang="zh-CN" dirty="0">
                <a:latin typeface="+mn-ea"/>
              </a:rPr>
              <a:t>-2</a:t>
            </a:r>
            <a:r>
              <a:rPr lang="zh-CN" altLang="en-US" dirty="0">
                <a:latin typeface="+mn-ea"/>
              </a:rPr>
              <a:t>： </a:t>
            </a:r>
            <a:r>
              <a:rPr lang="en-US" altLang="zh-CN" dirty="0">
                <a:latin typeface="+mn-ea"/>
              </a:rPr>
              <a:t>LU</a:t>
            </a:r>
            <a:r>
              <a:rPr lang="zh-CN" altLang="en-US" dirty="0">
                <a:latin typeface="+mn-ea"/>
              </a:rPr>
              <a:t>函数</a:t>
            </a: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92467" y="1219200"/>
                <a:ext cx="8774131" cy="49377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各类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LU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函数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ReLU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max(0,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（较常用，但有两个缺点）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Leaky 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ReLU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ELU: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nor/>
                      </m:rPr>
                      <a: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m:t>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zh-CN" altLang="en-US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Softplus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 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Softplus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 = log(1 + 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exp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𝑥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))</a:t>
                </a: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7" y="1219200"/>
                <a:ext cx="8774131" cy="4937760"/>
              </a:xfrm>
              <a:prstGeom prst="rect">
                <a:avLst/>
              </a:prstGeom>
              <a:blipFill>
                <a:blip r:embed="rId4"/>
                <a:stretch>
                  <a:fillRect l="-1251" t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24A766-57D7-4623-A13D-68DB1E1B4337}"/>
                  </a:ext>
                </a:extLst>
              </p:cNvPr>
              <p:cNvSpPr txBox="1"/>
              <p:nvPr/>
            </p:nvSpPr>
            <p:spPr>
              <a:xfrm>
                <a:off x="770764" y="3402101"/>
                <a:ext cx="2259601" cy="11718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𝐿𝑈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zh-CN" alt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E24A766-57D7-4623-A13D-68DB1E1B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4" y="3402101"/>
                <a:ext cx="2259601" cy="1171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9AB07013-6E12-4217-BAC4-A6D86D380A44}"/>
              </a:ext>
            </a:extLst>
          </p:cNvPr>
          <p:cNvSpPr txBox="1"/>
          <p:nvPr/>
        </p:nvSpPr>
        <p:spPr>
          <a:xfrm>
            <a:off x="3117501" y="3217435"/>
            <a:ext cx="645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D0DC23-F0E2-4455-B3F4-FF0802FC82B3}"/>
                  </a:ext>
                </a:extLst>
              </p:cNvPr>
              <p:cNvSpPr txBox="1"/>
              <p:nvPr/>
            </p:nvSpPr>
            <p:spPr>
              <a:xfrm>
                <a:off x="770764" y="4652345"/>
                <a:ext cx="4183139" cy="10416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zh-CN" alt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𝑎𝑘𝑦</m:t>
                      </m:r>
                      <m:func>
                        <m:func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sz="16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Re</m:t>
                          </m:r>
                        </m:fName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𝐿𝑈</m:t>
                          </m:r>
                          <m:d>
                            <m:dPr>
                              <m:ctrlP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zh-CN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dirty="0"/>
                                <m:t> </m:t>
                              </m:r>
                            </m:e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r>
                  <a:rPr lang="en-US" altLang="zh-CN" sz="1600" b="0" dirty="0">
                    <a:solidFill>
                      <a:srgbClr val="836967"/>
                    </a:solidFill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zh-CN" altLang="en-US" sz="160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zh-CN" alt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zh-CN" altLang="en-US" sz="16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zh-CN" alt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zh-CN" altLang="en-US" sz="1600" dirty="0"/>
              </a:p>
              <a:p>
                <a:r>
                  <a:rPr lang="zh-CN" altLang="en-US" sz="1600" dirty="0"/>
                  <a:t> 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4D0DC23-F0E2-4455-B3F4-FF0802FC8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4" y="4652345"/>
                <a:ext cx="4183139" cy="10416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D99763-7ADF-4432-B215-81C80C61DF77}"/>
                  </a:ext>
                </a:extLst>
              </p:cNvPr>
              <p:cNvSpPr txBox="1"/>
              <p:nvPr/>
            </p:nvSpPr>
            <p:spPr>
              <a:xfrm>
                <a:off x="770764" y="5680900"/>
                <a:ext cx="6099001" cy="549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𝐸𝐿𝑈</m:t>
                      </m:r>
                      <m:d>
                        <m:dPr>
                          <m:ctrlP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6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  <m:r>
                                <a:rPr lang="zh-CN" alt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lang="zh-CN" altLang="en-US" sz="1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sz="1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sz="16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16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zh-CN" altLang="en-US" sz="16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zh-CN" alt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zh-CN" altLang="en-US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  <m:r>
                                <m:rPr>
                                  <m:nor/>
                                </m:rPr>
                                <a:rPr lang="zh-CN" altLang="en-US" sz="16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D99763-7ADF-4432-B215-81C80C61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64" y="5680900"/>
                <a:ext cx="6099001" cy="549253"/>
              </a:xfrm>
              <a:prstGeom prst="rect">
                <a:avLst/>
              </a:prstGeom>
              <a:blipFill>
                <a:blip r:embed="rId7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320628" y="3495062"/>
            <a:ext cx="42346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非零中心化，影响梯度下降效率</a:t>
            </a:r>
            <a:endParaRPr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死亡</a:t>
            </a:r>
            <a:r>
              <a:rPr lang="en-US" altLang="zh-CN" sz="20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ReLU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7282059" y="2168665"/>
            <a:ext cx="4525671" cy="3620377"/>
            <a:chOff x="7282059" y="2168665"/>
            <a:chExt cx="4525671" cy="3620377"/>
          </a:xfrm>
        </p:grpSpPr>
        <p:sp>
          <p:nvSpPr>
            <p:cNvPr id="13" name="矩形 12"/>
            <p:cNvSpPr/>
            <p:nvPr/>
          </p:nvSpPr>
          <p:spPr>
            <a:xfrm>
              <a:off x="9355170" y="4802439"/>
              <a:ext cx="29848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rPr>
                <a:t>0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endParaRPr>
            </a:p>
          </p:txBody>
        </p:sp>
        <p:graphicFrame>
          <p:nvGraphicFramePr>
            <p:cNvPr id="14" name="图表 13">
              <a:extLst>
                <a:ext uri="{FF2B5EF4-FFF2-40B4-BE49-F238E27FC236}">
                  <a16:creationId xmlns:a16="http://schemas.microsoft.com/office/drawing/2014/main" id="{9C80F325-A6D3-AD89-B1D9-FBDEBDA4EA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7332771"/>
                </p:ext>
              </p:extLst>
            </p:nvPr>
          </p:nvGraphicFramePr>
          <p:xfrm>
            <a:off x="7282059" y="2168665"/>
            <a:ext cx="4525671" cy="362037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73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常见的激活函数</a:t>
            </a:r>
            <a:r>
              <a:rPr lang="en-US" altLang="zh-CN" dirty="0">
                <a:latin typeface="+mn-ea"/>
              </a:rPr>
              <a:t>-3</a:t>
            </a:r>
            <a:r>
              <a:rPr lang="zh-CN" altLang="en-US" dirty="0">
                <a:latin typeface="+mn-ea"/>
              </a:rPr>
              <a:t>： </a:t>
            </a:r>
            <a:r>
              <a:rPr lang="en-US" altLang="zh-CN" dirty="0">
                <a:latin typeface="+mn-ea"/>
              </a:rPr>
              <a:t>SWISH</a:t>
            </a:r>
            <a:r>
              <a:rPr lang="zh-CN" altLang="en-US" dirty="0">
                <a:latin typeface="+mn-ea"/>
              </a:rPr>
              <a:t>函数</a:t>
            </a: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599" y="1219200"/>
            <a:ext cx="6073834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swish(</a:t>
            </a:r>
            <a:r>
              <a:rPr lang="zh-CN" altLang="en-US" sz="3200" dirty="0"/>
              <a:t>𝑥</a:t>
            </a:r>
            <a:r>
              <a:rPr lang="en-US" altLang="zh-CN" sz="3200" dirty="0"/>
              <a:t>) = </a:t>
            </a:r>
            <a:r>
              <a:rPr lang="zh-CN" altLang="en-US" sz="3200" dirty="0"/>
              <a:t>𝑥𝜎</a:t>
            </a:r>
            <a:r>
              <a:rPr lang="en-US" altLang="zh-CN" sz="3200" dirty="0"/>
              <a:t>(</a:t>
            </a:r>
            <a:r>
              <a:rPr lang="zh-CN" altLang="en-US" sz="3200" dirty="0"/>
              <a:t>𝛽𝑥</a:t>
            </a:r>
            <a:r>
              <a:rPr lang="en-US" altLang="zh-CN" sz="3200" dirty="0"/>
              <a:t>)</a:t>
            </a: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其中𝜎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(⋅)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Logistic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𝛽 为可学习的参数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Clr>
                <a:srgbClr val="FFC000"/>
              </a:buClr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或是固定的超参数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Clr>
                <a:srgbClr val="FFC000"/>
              </a:buClr>
              <a:buFont typeface="Wingdings" panose="05000000000000000000" pitchFamily="2" charset="2"/>
              <a:buChar char="p"/>
            </a:pP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9C80F325-A6D3-AD89-B1D9-FBDEBDA4E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250925"/>
              </p:ext>
            </p:extLst>
          </p:nvPr>
        </p:nvGraphicFramePr>
        <p:xfrm>
          <a:off x="6015781" y="1045028"/>
          <a:ext cx="5923081" cy="473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789904" y="3978234"/>
            <a:ext cx="32733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6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常见的激活函数</a:t>
            </a:r>
            <a:r>
              <a:rPr lang="en-US" altLang="zh-CN" dirty="0">
                <a:latin typeface="+mn-ea"/>
              </a:rPr>
              <a:t>-4</a:t>
            </a:r>
            <a:r>
              <a:rPr lang="zh-CN" altLang="en-US" dirty="0">
                <a:latin typeface="+mn-ea"/>
              </a:rPr>
              <a:t>：高斯误差线性单元函数</a:t>
            </a:r>
            <a:r>
              <a:rPr lang="en-US" altLang="zh-CN" dirty="0">
                <a:latin typeface="+mn-ea"/>
              </a:rPr>
              <a:t>GELU</a:t>
            </a:r>
            <a:endParaRPr lang="zh-CN" alt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/>
              <p:cNvSpPr txBox="1">
                <a:spLocks/>
              </p:cNvSpPr>
              <p:nvPr/>
            </p:nvSpPr>
            <p:spPr>
              <a:xfrm>
                <a:off x="609599" y="1219200"/>
                <a:ext cx="8256999" cy="493776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Gaussian Error Linear Unit</a:t>
                </a:r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GELU:</a:t>
                </a:r>
              </a:p>
              <a:p>
                <a:pPr marL="457200" lvl="1" indent="0" algn="ctr">
                  <a:buClr>
                    <a:srgbClr val="FFC000"/>
                  </a:buClr>
                  <a:buNone/>
                </a:pPr>
                <a:r>
                  <a:rPr lang="en-US" altLang="zh-CN" sz="1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GELU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𝑥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)=</m:t>
                    </m:r>
                    <m:r>
                      <m:rPr>
                        <m:nor/>
                      </m:rPr>
                      <a:rPr lang="zh-CN" altLang="en-US"/>
                      <m:t>𝑥𝑃</m:t>
                    </m:r>
                    <m:r>
                      <m:rPr>
                        <m:nor/>
                      </m:rPr>
                      <a:rPr lang="en-US" altLang="zh-CN"/>
                      <m:t>(</m:t>
                    </m:r>
                    <m:r>
                      <m:rPr>
                        <m:nor/>
                      </m:rPr>
                      <a:rPr lang="zh-CN" altLang="en-US"/>
                      <m:t>𝑋</m:t>
                    </m:r>
                    <m:r>
                      <m:rPr>
                        <m:nor/>
                      </m:rPr>
                      <a:rPr lang="zh-CN" altLang="en-US"/>
                      <m:t> ≤ </m:t>
                    </m:r>
                    <m:r>
                      <m:rPr>
                        <m:nor/>
                      </m:rPr>
                      <a:rPr lang="zh-CN" altLang="en-US"/>
                      <m:t>𝑥</m:t>
                    </m:r>
                    <m:r>
                      <m:rPr>
                        <m:nor/>
                      </m:rPr>
                      <a:rPr lang="en-US" altLang="zh-CN"/>
                      <m:t>)</m:t>
                    </m:r>
                  </m:oMath>
                </a14:m>
                <a:endParaRPr lang="en-US" altLang="zh-CN" sz="1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P(X ≤ x)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是高斯分布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N(µ, </a:t>
                </a:r>
                <a:r>
                  <a:rPr lang="el-GR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σ</a:t>
                </a:r>
                <a:r>
                  <a:rPr lang="en-US" altLang="zh-CN" sz="28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el-GR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)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的累积分布函数，其中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µ,</a:t>
                </a:r>
                <a:r>
                  <a:rPr lang="el-GR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σ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为超参数，一般设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µ = 0, </a:t>
                </a:r>
                <a:r>
                  <a:rPr lang="el-GR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σ = 1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buClr>
                    <a:srgbClr val="FFC000"/>
                  </a:buClr>
                  <a:buFont typeface="Wingdings" panose="05000000000000000000" pitchFamily="2" charset="2"/>
                  <a:buChar char="p"/>
                </a:pP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由于高斯分布的累积分布函数为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型函数，因此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GELU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也可以用</a:t>
                </a:r>
                <a:r>
                  <a:rPr lang="en-US" altLang="zh-CN" sz="28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Tanh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函数或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Logistic</a:t>
                </a: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函数来近似：</a:t>
                </a:r>
                <a:endPara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1219200"/>
                <a:ext cx="8256999" cy="4937760"/>
              </a:xfrm>
              <a:prstGeom prst="rect">
                <a:avLst/>
              </a:prstGeom>
              <a:blipFill>
                <a:blip r:embed="rId3"/>
                <a:stretch>
                  <a:fillRect l="-1329" t="-2099" r="-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611506" y="4425407"/>
            <a:ext cx="40287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STIXTwoText-Identity-H"/>
              </a:rPr>
              <a:t>GELU</a:t>
            </a:r>
            <a:r>
              <a:rPr lang="en-US" altLang="zh-CN" sz="2400" dirty="0">
                <a:latin typeface="STIXTwoMath-Identity-H"/>
              </a:rPr>
              <a:t>(</a:t>
            </a:r>
            <a:r>
              <a:rPr lang="zh-CN" altLang="en-US" sz="2400" dirty="0">
                <a:latin typeface="STIXTwoMath-Identity-H"/>
              </a:rPr>
              <a:t>𝑥</a:t>
            </a:r>
            <a:r>
              <a:rPr lang="en-US" altLang="zh-CN" sz="2400" dirty="0">
                <a:latin typeface="STIXTwoMath-Identity-H"/>
              </a:rPr>
              <a:t>) ≈ </a:t>
            </a:r>
            <a:r>
              <a:rPr lang="zh-CN" altLang="en-US" sz="2400" dirty="0">
                <a:latin typeface="STIXTwoMath-Identity-H"/>
              </a:rPr>
              <a:t>𝑥𝜎</a:t>
            </a:r>
            <a:r>
              <a:rPr lang="en-US" altLang="zh-CN" sz="2400" dirty="0">
                <a:latin typeface="STIXTwoMath-Identity-H"/>
              </a:rPr>
              <a:t>(1.702</a:t>
            </a:r>
            <a:r>
              <a:rPr lang="zh-CN" altLang="en-US" sz="2400" dirty="0">
                <a:latin typeface="STIXTwoMath-Identity-H"/>
              </a:rPr>
              <a:t>𝑥</a:t>
            </a:r>
            <a:r>
              <a:rPr lang="en-US" altLang="zh-CN" sz="2400" dirty="0">
                <a:latin typeface="STIXTwoMath-Identity-H"/>
              </a:rPr>
              <a:t>).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116992" y="2277109"/>
            <a:ext cx="4126857" cy="3301340"/>
            <a:chOff x="7731461" y="2291938"/>
            <a:chExt cx="4126857" cy="3301340"/>
          </a:xfrm>
        </p:grpSpPr>
        <p:graphicFrame>
          <p:nvGraphicFramePr>
            <p:cNvPr id="12" name="图表 11">
              <a:extLst>
                <a:ext uri="{FF2B5EF4-FFF2-40B4-BE49-F238E27FC236}">
                  <a16:creationId xmlns:a16="http://schemas.microsoft.com/office/drawing/2014/main" id="{9C80F325-A6D3-AD89-B1D9-FBDEBDA4EA5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949552"/>
                </p:ext>
              </p:extLst>
            </p:nvPr>
          </p:nvGraphicFramePr>
          <p:xfrm>
            <a:off x="7731461" y="2291938"/>
            <a:ext cx="4126857" cy="33013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6" name="文本框 15"/>
            <p:cNvSpPr txBox="1"/>
            <p:nvPr/>
          </p:nvSpPr>
          <p:spPr>
            <a:xfrm>
              <a:off x="9590936" y="47024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60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汇总：常见激活函数及其导数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24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979189" y="1616533"/>
              <a:ext cx="10151428" cy="44863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12772">
                      <a:extLst>
                        <a:ext uri="{9D8B030D-6E8A-4147-A177-3AD203B41FA5}">
                          <a16:colId xmlns:a16="http://schemas.microsoft.com/office/drawing/2014/main" val="3178902297"/>
                        </a:ext>
                      </a:extLst>
                    </a:gridCol>
                    <a:gridCol w="3136242">
                      <a:extLst>
                        <a:ext uri="{9D8B030D-6E8A-4147-A177-3AD203B41FA5}">
                          <a16:colId xmlns:a16="http://schemas.microsoft.com/office/drawing/2014/main" val="1542978129"/>
                        </a:ext>
                      </a:extLst>
                    </a:gridCol>
                    <a:gridCol w="4202414">
                      <a:extLst>
                        <a:ext uri="{9D8B030D-6E8A-4147-A177-3AD203B41FA5}">
                          <a16:colId xmlns:a16="http://schemas.microsoft.com/office/drawing/2014/main" val="463878361"/>
                        </a:ext>
                      </a:extLst>
                    </a:gridCol>
                  </a:tblGrid>
                  <a:tr h="49582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激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活函数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函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导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547155"/>
                      </a:ext>
                    </a:extLst>
                  </a:tr>
                  <a:tr h="87303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𝐿𝑜𝑔𝑖𝑠𝑡𝑖𝑐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函数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14738312"/>
                      </a:ext>
                    </a:extLst>
                  </a:tr>
                  <a:tr h="8957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Tanh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函数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sSup>
                                  <m:sSup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9180157"/>
                      </a:ext>
                    </a:extLst>
                  </a:tr>
                  <a:tr h="49582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zh-CN" altLang="en-US" smtClean="0">
                                    <a:latin typeface="Cambria Math" panose="02040503050406030204" pitchFamily="18" charset="0"/>
                                  </a:rPr>
                                  <m:t>Re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𝐿𝑈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函数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994625"/>
                      </a:ext>
                    </a:extLst>
                  </a:tr>
                  <a:tr h="85291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𝐸𝐿𝑈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函数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(0,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dirty="0"/>
                                        <m:t> </m:t>
                                      </m:r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(0,</m:t>
                                      </m:r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zh-CN" altLang="en-US" dirty="0"/>
                                        <m:t> 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&gt;0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≤0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•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2365138"/>
                      </a:ext>
                    </a:extLst>
                  </a:tr>
                  <a:tr h="87303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𝑆𝑜𝑓𝑡𝑃𝑙𝑢𝑠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函数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d>
                                  <m:d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exp</m:t>
                                    </m:r>
                                    <m:d>
                                      <m:d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4850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8968641"/>
                  </p:ext>
                </p:extLst>
              </p:nvPr>
            </p:nvGraphicFramePr>
            <p:xfrm>
              <a:off x="979189" y="1616533"/>
              <a:ext cx="10151428" cy="448632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12772">
                      <a:extLst>
                        <a:ext uri="{9D8B030D-6E8A-4147-A177-3AD203B41FA5}">
                          <a16:colId xmlns:a16="http://schemas.microsoft.com/office/drawing/2014/main" val="3178902297"/>
                        </a:ext>
                      </a:extLst>
                    </a:gridCol>
                    <a:gridCol w="3136242">
                      <a:extLst>
                        <a:ext uri="{9D8B030D-6E8A-4147-A177-3AD203B41FA5}">
                          <a16:colId xmlns:a16="http://schemas.microsoft.com/office/drawing/2014/main" val="1542978129"/>
                        </a:ext>
                      </a:extLst>
                    </a:gridCol>
                    <a:gridCol w="4202414">
                      <a:extLst>
                        <a:ext uri="{9D8B030D-6E8A-4147-A177-3AD203B41FA5}">
                          <a16:colId xmlns:a16="http://schemas.microsoft.com/office/drawing/2014/main" val="463878361"/>
                        </a:ext>
                      </a:extLst>
                    </a:gridCol>
                  </a:tblGrid>
                  <a:tr h="4958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235" r="-260823" b="-8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83" t="-1235" r="-134436" b="-8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49" t="-1235" r="-145" b="-812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547155"/>
                      </a:ext>
                    </a:extLst>
                  </a:tr>
                  <a:tr h="873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6944" r="-260823" b="-35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83" t="-56944" r="-134436" b="-356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49" t="-56944" r="-145" b="-356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738312"/>
                      </a:ext>
                    </a:extLst>
                  </a:tr>
                  <a:tr h="89570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53741" r="-260823" b="-249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83" t="-153741" r="-134436" b="-249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49" t="-153741" r="-145" b="-249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9180157"/>
                      </a:ext>
                    </a:extLst>
                  </a:tr>
                  <a:tr h="4958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60494" r="-260823" b="-3530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83" t="-460494" r="-134436" b="-3530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49" t="-460494" r="-145" b="-3530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94625"/>
                      </a:ext>
                    </a:extLst>
                  </a:tr>
                  <a:tr h="85291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21986" r="-260823" b="-1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83" t="-321986" r="-134436" b="-1028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49" t="-321986" r="-145" b="-1028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365138"/>
                      </a:ext>
                    </a:extLst>
                  </a:tr>
                  <a:tr h="873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416084" r="-260823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9883" t="-416084" r="-134436" b="-13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1449" t="-416084" r="-145" b="-13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8507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377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1.2.3 </a:t>
            </a:r>
            <a:r>
              <a:rPr lang="zh-CN" altLang="en-US" dirty="0"/>
              <a:t>人工神经元连接组网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25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0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首个可学习的人工神经网络是赫布网络， 采用一种基于赫布规则的无监督学习方法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感知器是最早的具有机器学习思想的神经网络， 但其学习方法无法扩展到多层的神经网络上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dirty="0"/>
              <a:t>现代人工神经网络是由神经元连接构成的信息处理网络，常具有并行分布结构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083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人工神经网络分类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609600" y="1219200"/>
            <a:ext cx="10972800" cy="2920767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C000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前馈网络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FFCC00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全连接前馈网络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FFCC00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卷积神经网络 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记忆网络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FFCC00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循环神经网络、 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Hopfield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网络、 玻尔兹曼机、 受限玻尔兹曼机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图网络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FFCC00"/>
              </a:buClr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图卷积神经网络、图注意力神经网络 、消息传递神经网络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复合型网络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Clr>
                <a:srgbClr val="FFCC00"/>
              </a:buClr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Transformer: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由多头注意力、残差连接、层归一化、全连接层和位置编码等部分组成，可表达处理数据中的序列顺序。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441196" y="4139966"/>
            <a:ext cx="6409189" cy="2229596"/>
            <a:chOff x="850775" y="2175553"/>
            <a:chExt cx="10736493" cy="3785764"/>
          </a:xfrm>
        </p:grpSpPr>
        <p:sp>
          <p:nvSpPr>
            <p:cNvPr id="9" name="圆角矩形 8"/>
            <p:cNvSpPr/>
            <p:nvPr/>
          </p:nvSpPr>
          <p:spPr>
            <a:xfrm>
              <a:off x="850775" y="2175553"/>
              <a:ext cx="10736493" cy="3667874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zh-CN" altLang="en-US" sz="3200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40F8AE1-FCD3-4D55-B3E4-EEE5EDE455FC}"/>
                </a:ext>
              </a:extLst>
            </p:cNvPr>
            <p:cNvSpPr/>
            <p:nvPr/>
          </p:nvSpPr>
          <p:spPr>
            <a:xfrm>
              <a:off x="2029767" y="3175278"/>
              <a:ext cx="301451" cy="3014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67EE33B-2059-41CE-BB38-53A8E19EABD1}"/>
                </a:ext>
              </a:extLst>
            </p:cNvPr>
            <p:cNvSpPr/>
            <p:nvPr/>
          </p:nvSpPr>
          <p:spPr>
            <a:xfrm>
              <a:off x="2029766" y="3708039"/>
              <a:ext cx="301451" cy="3014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674B2A2-E875-4FA0-BF4C-883EE0844215}"/>
                </a:ext>
              </a:extLst>
            </p:cNvPr>
            <p:cNvSpPr/>
            <p:nvPr/>
          </p:nvSpPr>
          <p:spPr>
            <a:xfrm>
              <a:off x="2029766" y="4262548"/>
              <a:ext cx="301451" cy="3014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A2F4A85-086D-4F97-853A-47E6A99EB488}"/>
                </a:ext>
              </a:extLst>
            </p:cNvPr>
            <p:cNvSpPr/>
            <p:nvPr/>
          </p:nvSpPr>
          <p:spPr>
            <a:xfrm>
              <a:off x="2867165" y="3225691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8B534ED-2356-4D32-ABD0-335AF99B932D}"/>
                </a:ext>
              </a:extLst>
            </p:cNvPr>
            <p:cNvSpPr/>
            <p:nvPr/>
          </p:nvSpPr>
          <p:spPr>
            <a:xfrm>
              <a:off x="2870600" y="3798271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758A406-8686-4E03-99AC-A53E1CD7894E}"/>
                </a:ext>
              </a:extLst>
            </p:cNvPr>
            <p:cNvSpPr/>
            <p:nvPr/>
          </p:nvSpPr>
          <p:spPr>
            <a:xfrm>
              <a:off x="2862683" y="4320402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A4BAB8FA-9A03-4A20-B5A8-2C37ECF3CB6E}"/>
                </a:ext>
              </a:extLst>
            </p:cNvPr>
            <p:cNvSpPr/>
            <p:nvPr/>
          </p:nvSpPr>
          <p:spPr>
            <a:xfrm>
              <a:off x="2867194" y="4858912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BAB3C3D-CFE8-4D01-9EA8-04A9F05F6E35}"/>
                </a:ext>
              </a:extLst>
            </p:cNvPr>
            <p:cNvSpPr/>
            <p:nvPr/>
          </p:nvSpPr>
          <p:spPr>
            <a:xfrm>
              <a:off x="3680403" y="3706429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BEC62FE-8534-4528-A2C9-60895C0A84BD}"/>
                </a:ext>
              </a:extLst>
            </p:cNvPr>
            <p:cNvSpPr/>
            <p:nvPr/>
          </p:nvSpPr>
          <p:spPr>
            <a:xfrm>
              <a:off x="3679301" y="4261162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0F12AD38-6ADA-4BC5-9CEA-871B63EDDD88}"/>
                </a:ext>
              </a:extLst>
            </p:cNvPr>
            <p:cNvSpPr/>
            <p:nvPr/>
          </p:nvSpPr>
          <p:spPr>
            <a:xfrm>
              <a:off x="4472461" y="3712329"/>
              <a:ext cx="301451" cy="3014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E150D8F-E770-45D8-A6A3-0F1D4491F0E4}"/>
                </a:ext>
              </a:extLst>
            </p:cNvPr>
            <p:cNvCxnSpPr>
              <a:cxnSpLocks/>
              <a:stCxn id="10" idx="6"/>
              <a:endCxn id="13" idx="3"/>
            </p:cNvCxnSpPr>
            <p:nvPr/>
          </p:nvCxnSpPr>
          <p:spPr>
            <a:xfrm>
              <a:off x="2331218" y="3326004"/>
              <a:ext cx="580093" cy="156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C622E85-5D54-4C62-9D5C-F98953DC9E3F}"/>
                </a:ext>
              </a:extLst>
            </p:cNvPr>
            <p:cNvCxnSpPr>
              <a:cxnSpLocks/>
              <a:stCxn id="10" idx="6"/>
              <a:endCxn id="14" idx="2"/>
            </p:cNvCxnSpPr>
            <p:nvPr/>
          </p:nvCxnSpPr>
          <p:spPr>
            <a:xfrm>
              <a:off x="2331218" y="3326004"/>
              <a:ext cx="539382" cy="622993"/>
            </a:xfrm>
            <a:prstGeom prst="straightConnector1">
              <a:avLst/>
            </a:prstGeom>
            <a:ln>
              <a:solidFill>
                <a:srgbClr val="1C1C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A5A5BBF-D073-4689-AB35-7DB2DBA795C9}"/>
                </a:ext>
              </a:extLst>
            </p:cNvPr>
            <p:cNvCxnSpPr>
              <a:cxnSpLocks/>
              <a:stCxn id="10" idx="6"/>
              <a:endCxn id="15" idx="1"/>
            </p:cNvCxnSpPr>
            <p:nvPr/>
          </p:nvCxnSpPr>
          <p:spPr>
            <a:xfrm>
              <a:off x="2331218" y="3326004"/>
              <a:ext cx="575611" cy="10385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BC6324C-93A3-48F9-A8E0-62F5707A552C}"/>
                </a:ext>
              </a:extLst>
            </p:cNvPr>
            <p:cNvCxnSpPr>
              <a:cxnSpLocks/>
              <a:stCxn id="10" idx="6"/>
              <a:endCxn id="16" idx="1"/>
            </p:cNvCxnSpPr>
            <p:nvPr/>
          </p:nvCxnSpPr>
          <p:spPr>
            <a:xfrm>
              <a:off x="2331218" y="3326004"/>
              <a:ext cx="580122" cy="15770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B41E22A-FAAC-4483-B4F1-45D176FF5B93}"/>
                </a:ext>
              </a:extLst>
            </p:cNvPr>
            <p:cNvCxnSpPr>
              <a:cxnSpLocks/>
              <a:stCxn id="11" idx="6"/>
              <a:endCxn id="13" idx="3"/>
            </p:cNvCxnSpPr>
            <p:nvPr/>
          </p:nvCxnSpPr>
          <p:spPr>
            <a:xfrm flipV="1">
              <a:off x="2331217" y="3482996"/>
              <a:ext cx="580094" cy="3757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46571DA-4E2B-43BC-A500-67E526F7C3A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2331217" y="3858765"/>
              <a:ext cx="539383" cy="90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2759A94-79CF-4EF3-B326-C8BB795C02C3}"/>
                </a:ext>
              </a:extLst>
            </p:cNvPr>
            <p:cNvCxnSpPr>
              <a:cxnSpLocks/>
              <a:stCxn id="11" idx="6"/>
              <a:endCxn id="15" idx="1"/>
            </p:cNvCxnSpPr>
            <p:nvPr/>
          </p:nvCxnSpPr>
          <p:spPr>
            <a:xfrm>
              <a:off x="2331217" y="3858765"/>
              <a:ext cx="575612" cy="5057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D797E737-262E-4C35-BF42-2872D5412516}"/>
                </a:ext>
              </a:extLst>
            </p:cNvPr>
            <p:cNvCxnSpPr>
              <a:cxnSpLocks/>
              <a:stCxn id="11" idx="6"/>
              <a:endCxn id="16" idx="1"/>
            </p:cNvCxnSpPr>
            <p:nvPr/>
          </p:nvCxnSpPr>
          <p:spPr>
            <a:xfrm>
              <a:off x="2331217" y="3858765"/>
              <a:ext cx="580123" cy="1044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66A3ACF-8B00-4FB2-8649-89BFD6A25D86}"/>
                </a:ext>
              </a:extLst>
            </p:cNvPr>
            <p:cNvCxnSpPr>
              <a:cxnSpLocks/>
              <a:stCxn id="12" idx="6"/>
              <a:endCxn id="13" idx="3"/>
            </p:cNvCxnSpPr>
            <p:nvPr/>
          </p:nvCxnSpPr>
          <p:spPr>
            <a:xfrm flipV="1">
              <a:off x="2331217" y="3482996"/>
              <a:ext cx="580094" cy="9302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9B530EC-8E29-4807-8733-C8236A363F8F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2331217" y="3948997"/>
              <a:ext cx="539383" cy="464277"/>
            </a:xfrm>
            <a:prstGeom prst="straightConnector1">
              <a:avLst/>
            </a:prstGeom>
            <a:ln>
              <a:solidFill>
                <a:srgbClr val="1C1C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E730D8B-A8A1-431C-9301-54B10AD9B26C}"/>
                </a:ext>
              </a:extLst>
            </p:cNvPr>
            <p:cNvCxnSpPr>
              <a:cxnSpLocks/>
              <a:stCxn id="12" idx="6"/>
              <a:endCxn id="15" idx="1"/>
            </p:cNvCxnSpPr>
            <p:nvPr/>
          </p:nvCxnSpPr>
          <p:spPr>
            <a:xfrm flipV="1">
              <a:off x="2331217" y="4364548"/>
              <a:ext cx="575612" cy="48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7D045A0-4366-49A8-9792-67BF10002E5A}"/>
                </a:ext>
              </a:extLst>
            </p:cNvPr>
            <p:cNvCxnSpPr>
              <a:cxnSpLocks/>
              <a:stCxn id="12" idx="6"/>
              <a:endCxn id="16" idx="1"/>
            </p:cNvCxnSpPr>
            <p:nvPr/>
          </p:nvCxnSpPr>
          <p:spPr>
            <a:xfrm>
              <a:off x="2331217" y="4413274"/>
              <a:ext cx="580123" cy="489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5C8EDE5-CB58-44C2-8F67-1CBAB5C31003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3124470" y="3482996"/>
              <a:ext cx="555933" cy="3741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6A29653-B4A8-456A-9B47-041F97494843}"/>
                </a:ext>
              </a:extLst>
            </p:cNvPr>
            <p:cNvCxnSpPr>
              <a:cxnSpLocks/>
              <a:stCxn id="13" idx="5"/>
              <a:endCxn id="18" idx="2"/>
            </p:cNvCxnSpPr>
            <p:nvPr/>
          </p:nvCxnSpPr>
          <p:spPr>
            <a:xfrm>
              <a:off x="3124470" y="3482996"/>
              <a:ext cx="554831" cy="928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95DE6BE-08A0-4B59-9CD6-66334814C9B6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3172051" y="3857155"/>
              <a:ext cx="508352" cy="91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B05BEA2-72C6-41D2-AE64-E8673B8F0CD2}"/>
                </a:ext>
              </a:extLst>
            </p:cNvPr>
            <p:cNvCxnSpPr>
              <a:cxnSpLocks/>
              <a:stCxn id="14" idx="6"/>
              <a:endCxn id="18" idx="2"/>
            </p:cNvCxnSpPr>
            <p:nvPr/>
          </p:nvCxnSpPr>
          <p:spPr>
            <a:xfrm>
              <a:off x="3172051" y="3948997"/>
              <a:ext cx="507250" cy="462891"/>
            </a:xfrm>
            <a:prstGeom prst="straightConnector1">
              <a:avLst/>
            </a:prstGeom>
            <a:ln>
              <a:solidFill>
                <a:srgbClr val="1C1C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3970E13-D17E-4F72-BD22-E46F39EDA70F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 flipV="1">
              <a:off x="3164134" y="3857155"/>
              <a:ext cx="516269" cy="6139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AAC8AA4-7B41-44EE-ACF8-C224B99D72BD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 flipV="1">
              <a:off x="3164134" y="4411888"/>
              <a:ext cx="515167" cy="592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0C0B0AB-6055-4D75-A6F6-6DE91213B680}"/>
                </a:ext>
              </a:extLst>
            </p:cNvPr>
            <p:cNvCxnSpPr>
              <a:cxnSpLocks/>
              <a:stCxn id="16" idx="7"/>
              <a:endCxn id="17" idx="2"/>
            </p:cNvCxnSpPr>
            <p:nvPr/>
          </p:nvCxnSpPr>
          <p:spPr>
            <a:xfrm flipV="1">
              <a:off x="3124499" y="3857155"/>
              <a:ext cx="555904" cy="1045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DB95B6EF-425F-4FA4-940A-113E5B132136}"/>
                </a:ext>
              </a:extLst>
            </p:cNvPr>
            <p:cNvCxnSpPr>
              <a:cxnSpLocks/>
              <a:stCxn id="16" idx="7"/>
              <a:endCxn id="18" idx="2"/>
            </p:cNvCxnSpPr>
            <p:nvPr/>
          </p:nvCxnSpPr>
          <p:spPr>
            <a:xfrm flipV="1">
              <a:off x="3124499" y="4411888"/>
              <a:ext cx="554802" cy="4911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BC09E467-60A9-4C80-B404-3E72FAED5EF9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>
              <a:off x="3981854" y="3857155"/>
              <a:ext cx="490607" cy="59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65636C3F-104B-4EF7-8075-1CE8AF09EA80}"/>
                </a:ext>
              </a:extLst>
            </p:cNvPr>
            <p:cNvCxnSpPr>
              <a:cxnSpLocks/>
              <a:stCxn id="18" idx="6"/>
              <a:endCxn id="19" idx="2"/>
            </p:cNvCxnSpPr>
            <p:nvPr/>
          </p:nvCxnSpPr>
          <p:spPr>
            <a:xfrm flipV="1">
              <a:off x="3980752" y="3863055"/>
              <a:ext cx="491709" cy="5488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6374944-71A2-4726-B600-2D0E9D1E6E2C}"/>
                </a:ext>
              </a:extLst>
            </p:cNvPr>
            <p:cNvSpPr/>
            <p:nvPr/>
          </p:nvSpPr>
          <p:spPr>
            <a:xfrm>
              <a:off x="5096817" y="3175278"/>
              <a:ext cx="301451" cy="3014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5E636148-A469-4EA1-965C-788B25361FCF}"/>
                </a:ext>
              </a:extLst>
            </p:cNvPr>
            <p:cNvSpPr/>
            <p:nvPr/>
          </p:nvSpPr>
          <p:spPr>
            <a:xfrm>
              <a:off x="5096817" y="3708039"/>
              <a:ext cx="301451" cy="3014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B779D1A-D6A1-453D-9B75-23456806D44C}"/>
                </a:ext>
              </a:extLst>
            </p:cNvPr>
            <p:cNvSpPr/>
            <p:nvPr/>
          </p:nvSpPr>
          <p:spPr>
            <a:xfrm>
              <a:off x="5096816" y="4254568"/>
              <a:ext cx="301451" cy="30145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FF12FF1-E2A1-47DE-9A63-2D91B02AB733}"/>
                </a:ext>
              </a:extLst>
            </p:cNvPr>
            <p:cNvSpPr/>
            <p:nvPr/>
          </p:nvSpPr>
          <p:spPr>
            <a:xfrm>
              <a:off x="5940716" y="3212894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703DF793-9C7B-48B4-A9AA-29F3FB2B4EBC}"/>
                </a:ext>
              </a:extLst>
            </p:cNvPr>
            <p:cNvSpPr/>
            <p:nvPr/>
          </p:nvSpPr>
          <p:spPr>
            <a:xfrm>
              <a:off x="5930840" y="3786246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02344006-B197-4274-B999-410AFD1FC8B3}"/>
                </a:ext>
              </a:extLst>
            </p:cNvPr>
            <p:cNvSpPr/>
            <p:nvPr/>
          </p:nvSpPr>
          <p:spPr>
            <a:xfrm>
              <a:off x="5941046" y="4321259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29AE198D-8EEE-4D65-9B92-EBAA7E0C7686}"/>
                </a:ext>
              </a:extLst>
            </p:cNvPr>
            <p:cNvSpPr/>
            <p:nvPr/>
          </p:nvSpPr>
          <p:spPr>
            <a:xfrm>
              <a:off x="5930839" y="4868099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0D26898-950A-42FC-B403-011AA482D08C}"/>
                </a:ext>
              </a:extLst>
            </p:cNvPr>
            <p:cNvSpPr/>
            <p:nvPr/>
          </p:nvSpPr>
          <p:spPr>
            <a:xfrm>
              <a:off x="6762558" y="3710884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5D5F6235-1978-48F4-8A8A-19E34BFE98BB}"/>
                </a:ext>
              </a:extLst>
            </p:cNvPr>
            <p:cNvSpPr/>
            <p:nvPr/>
          </p:nvSpPr>
          <p:spPr>
            <a:xfrm>
              <a:off x="6782509" y="4267502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E9D6DDC-8ABF-4655-ACB5-D3691529B7CA}"/>
                </a:ext>
              </a:extLst>
            </p:cNvPr>
            <p:cNvSpPr/>
            <p:nvPr/>
          </p:nvSpPr>
          <p:spPr>
            <a:xfrm>
              <a:off x="7551030" y="3712328"/>
              <a:ext cx="301451" cy="30145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CE6BD2E7-3550-4415-AAF3-B181662C3339}"/>
                </a:ext>
              </a:extLst>
            </p:cNvPr>
            <p:cNvCxnSpPr>
              <a:cxnSpLocks/>
              <a:stCxn id="42" idx="6"/>
              <a:endCxn id="45" idx="3"/>
            </p:cNvCxnSpPr>
            <p:nvPr/>
          </p:nvCxnSpPr>
          <p:spPr>
            <a:xfrm>
              <a:off x="5398268" y="3326004"/>
              <a:ext cx="586594" cy="144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5D31F486-A744-4497-914A-C678D93E5A75}"/>
                </a:ext>
              </a:extLst>
            </p:cNvPr>
            <p:cNvCxnSpPr>
              <a:cxnSpLocks/>
              <a:stCxn id="42" idx="6"/>
              <a:endCxn id="46" idx="2"/>
            </p:cNvCxnSpPr>
            <p:nvPr/>
          </p:nvCxnSpPr>
          <p:spPr>
            <a:xfrm>
              <a:off x="5398268" y="3326004"/>
              <a:ext cx="532572" cy="6109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4AF457E-4B2C-4A4D-A2EB-B0BF8DE9D0C8}"/>
                </a:ext>
              </a:extLst>
            </p:cNvPr>
            <p:cNvCxnSpPr>
              <a:cxnSpLocks/>
              <a:stCxn id="42" idx="6"/>
              <a:endCxn id="47" idx="2"/>
            </p:cNvCxnSpPr>
            <p:nvPr/>
          </p:nvCxnSpPr>
          <p:spPr>
            <a:xfrm>
              <a:off x="5398268" y="3326004"/>
              <a:ext cx="542778" cy="1145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1F5C309-49C8-475E-B97A-BDD4BEE9DC73}"/>
                </a:ext>
              </a:extLst>
            </p:cNvPr>
            <p:cNvCxnSpPr>
              <a:cxnSpLocks/>
              <a:stCxn id="42" idx="6"/>
              <a:endCxn id="48" idx="1"/>
            </p:cNvCxnSpPr>
            <p:nvPr/>
          </p:nvCxnSpPr>
          <p:spPr>
            <a:xfrm>
              <a:off x="5398268" y="3326004"/>
              <a:ext cx="576717" cy="1586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02BEED9B-0072-47C0-9771-782BD1AA2A7C}"/>
                </a:ext>
              </a:extLst>
            </p:cNvPr>
            <p:cNvCxnSpPr>
              <a:cxnSpLocks/>
              <a:stCxn id="43" idx="6"/>
              <a:endCxn id="45" idx="3"/>
            </p:cNvCxnSpPr>
            <p:nvPr/>
          </p:nvCxnSpPr>
          <p:spPr>
            <a:xfrm flipV="1">
              <a:off x="5398268" y="3470199"/>
              <a:ext cx="586594" cy="388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F9BA724C-1D2E-4580-969D-B33FF2DFF0BD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>
            <a:xfrm>
              <a:off x="5398268" y="3858765"/>
              <a:ext cx="532572" cy="7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4F0D289A-313B-42C2-8581-CF841B939997}"/>
                </a:ext>
              </a:extLst>
            </p:cNvPr>
            <p:cNvCxnSpPr>
              <a:cxnSpLocks/>
              <a:stCxn id="43" idx="6"/>
              <a:endCxn id="47" idx="2"/>
            </p:cNvCxnSpPr>
            <p:nvPr/>
          </p:nvCxnSpPr>
          <p:spPr>
            <a:xfrm>
              <a:off x="5398268" y="3858765"/>
              <a:ext cx="542778" cy="613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DD92CC1-1625-48D2-9CF8-38F992ACBC2C}"/>
                </a:ext>
              </a:extLst>
            </p:cNvPr>
            <p:cNvCxnSpPr>
              <a:cxnSpLocks/>
              <a:stCxn id="43" idx="6"/>
              <a:endCxn id="48" idx="1"/>
            </p:cNvCxnSpPr>
            <p:nvPr/>
          </p:nvCxnSpPr>
          <p:spPr>
            <a:xfrm>
              <a:off x="5398268" y="3858765"/>
              <a:ext cx="576717" cy="1053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BFA3370-87EB-4436-B6E7-69707C3519F2}"/>
                </a:ext>
              </a:extLst>
            </p:cNvPr>
            <p:cNvCxnSpPr>
              <a:cxnSpLocks/>
              <a:stCxn id="44" idx="7"/>
              <a:endCxn id="45" idx="3"/>
            </p:cNvCxnSpPr>
            <p:nvPr/>
          </p:nvCxnSpPr>
          <p:spPr>
            <a:xfrm flipV="1">
              <a:off x="5354121" y="3470199"/>
              <a:ext cx="630741" cy="8285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C01AF566-3D19-48D6-B0B0-C0DEC805B365}"/>
                </a:ext>
              </a:extLst>
            </p:cNvPr>
            <p:cNvCxnSpPr>
              <a:cxnSpLocks/>
              <a:stCxn id="44" idx="7"/>
              <a:endCxn id="46" idx="2"/>
            </p:cNvCxnSpPr>
            <p:nvPr/>
          </p:nvCxnSpPr>
          <p:spPr>
            <a:xfrm flipV="1">
              <a:off x="5354121" y="3936972"/>
              <a:ext cx="576719" cy="3617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5FB4FBEE-318A-4915-B148-225DB701A65D}"/>
                </a:ext>
              </a:extLst>
            </p:cNvPr>
            <p:cNvCxnSpPr>
              <a:cxnSpLocks/>
              <a:stCxn id="44" idx="7"/>
              <a:endCxn id="47" idx="2"/>
            </p:cNvCxnSpPr>
            <p:nvPr/>
          </p:nvCxnSpPr>
          <p:spPr>
            <a:xfrm>
              <a:off x="5354121" y="4298714"/>
              <a:ext cx="586925" cy="1732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61D784CB-C5CE-4220-BFE9-9B227AB8AC27}"/>
                </a:ext>
              </a:extLst>
            </p:cNvPr>
            <p:cNvCxnSpPr>
              <a:cxnSpLocks/>
              <a:stCxn id="44" idx="7"/>
              <a:endCxn id="48" idx="1"/>
            </p:cNvCxnSpPr>
            <p:nvPr/>
          </p:nvCxnSpPr>
          <p:spPr>
            <a:xfrm>
              <a:off x="5354121" y="4298714"/>
              <a:ext cx="620864" cy="6135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A6E2127-838E-42BC-9A0D-DCA0B250121D}"/>
                </a:ext>
              </a:extLst>
            </p:cNvPr>
            <p:cNvCxnSpPr>
              <a:cxnSpLocks/>
              <a:stCxn id="45" idx="5"/>
              <a:endCxn id="49" idx="2"/>
            </p:cNvCxnSpPr>
            <p:nvPr/>
          </p:nvCxnSpPr>
          <p:spPr>
            <a:xfrm>
              <a:off x="6198021" y="3470199"/>
              <a:ext cx="564537" cy="3914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D293ED6-BC2E-45CD-B0E6-9375BD0DB051}"/>
                </a:ext>
              </a:extLst>
            </p:cNvPr>
            <p:cNvCxnSpPr>
              <a:cxnSpLocks/>
              <a:stCxn id="45" idx="5"/>
            </p:cNvCxnSpPr>
            <p:nvPr/>
          </p:nvCxnSpPr>
          <p:spPr>
            <a:xfrm>
              <a:off x="6198021" y="3470199"/>
              <a:ext cx="565569" cy="9619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01B4AF11-F701-4504-847E-7BDAC895C23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 flipV="1">
              <a:off x="6232291" y="3861610"/>
              <a:ext cx="530267" cy="753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F2E266A6-8521-466A-8AC6-4D90D9589051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6232291" y="3936972"/>
              <a:ext cx="550218" cy="481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16E4ACB1-46EB-4508-9FEB-E496BAFF4AEE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6242497" y="3861610"/>
              <a:ext cx="520061" cy="6103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1A25148-EE8D-4D08-B694-83D728624B2F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 flipV="1">
              <a:off x="6242497" y="4418228"/>
              <a:ext cx="540012" cy="53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DF47491B-137A-459B-BF00-207CD2859787}"/>
                </a:ext>
              </a:extLst>
            </p:cNvPr>
            <p:cNvCxnSpPr>
              <a:cxnSpLocks/>
              <a:stCxn id="48" idx="7"/>
              <a:endCxn id="49" idx="2"/>
            </p:cNvCxnSpPr>
            <p:nvPr/>
          </p:nvCxnSpPr>
          <p:spPr>
            <a:xfrm flipV="1">
              <a:off x="6188144" y="3861610"/>
              <a:ext cx="574414" cy="10506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AABBD9E1-D0B4-4E35-B5F9-85DF30F260EC}"/>
                </a:ext>
              </a:extLst>
            </p:cNvPr>
            <p:cNvCxnSpPr>
              <a:cxnSpLocks/>
              <a:stCxn id="48" idx="7"/>
              <a:endCxn id="50" idx="2"/>
            </p:cNvCxnSpPr>
            <p:nvPr/>
          </p:nvCxnSpPr>
          <p:spPr>
            <a:xfrm flipV="1">
              <a:off x="6188144" y="4418228"/>
              <a:ext cx="594365" cy="4940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6C73EBF-01D0-47D7-8A7F-F00AC76D397D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>
              <a:off x="7064009" y="3861610"/>
              <a:ext cx="487021" cy="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55981D71-5128-47FA-BEC7-FC0C33A016A5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7083960" y="3863054"/>
              <a:ext cx="467070" cy="555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任意多边形: 形状 157">
              <a:extLst>
                <a:ext uri="{FF2B5EF4-FFF2-40B4-BE49-F238E27FC236}">
                  <a16:creationId xmlns:a16="http://schemas.microsoft.com/office/drawing/2014/main" id="{9215B8F3-B36F-45EB-8A45-A4C39ACCACF7}"/>
                </a:ext>
              </a:extLst>
            </p:cNvPr>
            <p:cNvSpPr/>
            <p:nvPr/>
          </p:nvSpPr>
          <p:spPr>
            <a:xfrm>
              <a:off x="5974172" y="2975479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: 形状 161">
              <a:extLst>
                <a:ext uri="{FF2B5EF4-FFF2-40B4-BE49-F238E27FC236}">
                  <a16:creationId xmlns:a16="http://schemas.microsoft.com/office/drawing/2014/main" id="{98D2163A-6986-4E70-BA30-7F84485CC888}"/>
                </a:ext>
              </a:extLst>
            </p:cNvPr>
            <p:cNvSpPr/>
            <p:nvPr/>
          </p:nvSpPr>
          <p:spPr>
            <a:xfrm>
              <a:off x="5968143" y="3554651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任意多边形: 形状 162">
              <a:extLst>
                <a:ext uri="{FF2B5EF4-FFF2-40B4-BE49-F238E27FC236}">
                  <a16:creationId xmlns:a16="http://schemas.microsoft.com/office/drawing/2014/main" id="{6BFA9781-D445-4557-A882-B675502CD008}"/>
                </a:ext>
              </a:extLst>
            </p:cNvPr>
            <p:cNvSpPr/>
            <p:nvPr/>
          </p:nvSpPr>
          <p:spPr>
            <a:xfrm>
              <a:off x="5974172" y="4101923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163">
              <a:extLst>
                <a:ext uri="{FF2B5EF4-FFF2-40B4-BE49-F238E27FC236}">
                  <a16:creationId xmlns:a16="http://schemas.microsoft.com/office/drawing/2014/main" id="{26E415C8-0210-4613-8676-CAD7E8C03F09}"/>
                </a:ext>
              </a:extLst>
            </p:cNvPr>
            <p:cNvSpPr/>
            <p:nvPr/>
          </p:nvSpPr>
          <p:spPr>
            <a:xfrm>
              <a:off x="5952774" y="4642643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任意多边形: 形状 164">
              <a:extLst>
                <a:ext uri="{FF2B5EF4-FFF2-40B4-BE49-F238E27FC236}">
                  <a16:creationId xmlns:a16="http://schemas.microsoft.com/office/drawing/2014/main" id="{6421CD4A-851A-42C0-88FD-E7648EC49009}"/>
                </a:ext>
              </a:extLst>
            </p:cNvPr>
            <p:cNvSpPr/>
            <p:nvPr/>
          </p:nvSpPr>
          <p:spPr>
            <a:xfrm>
              <a:off x="6805266" y="3482996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165">
              <a:extLst>
                <a:ext uri="{FF2B5EF4-FFF2-40B4-BE49-F238E27FC236}">
                  <a16:creationId xmlns:a16="http://schemas.microsoft.com/office/drawing/2014/main" id="{9C33B18B-F490-45E4-8821-D688E83423E3}"/>
                </a:ext>
              </a:extLst>
            </p:cNvPr>
            <p:cNvSpPr/>
            <p:nvPr/>
          </p:nvSpPr>
          <p:spPr>
            <a:xfrm>
              <a:off x="6814610" y="4048568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56C48536-1BE5-41C4-BB2D-44418FE213EA}"/>
                </a:ext>
              </a:extLst>
            </p:cNvPr>
            <p:cNvSpPr/>
            <p:nvPr/>
          </p:nvSpPr>
          <p:spPr>
            <a:xfrm>
              <a:off x="9104768" y="2698377"/>
              <a:ext cx="269514" cy="22962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53A1BFC-55BB-4A50-98E2-D7DA17DE16DD}"/>
                </a:ext>
              </a:extLst>
            </p:cNvPr>
            <p:cNvSpPr/>
            <p:nvPr/>
          </p:nvSpPr>
          <p:spPr>
            <a:xfrm>
              <a:off x="8899736" y="3248025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793EDEB-32F0-4877-AD00-0D2F89E34887}"/>
                </a:ext>
              </a:extLst>
            </p:cNvPr>
            <p:cNvSpPr/>
            <p:nvPr/>
          </p:nvSpPr>
          <p:spPr>
            <a:xfrm>
              <a:off x="8899736" y="3899796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7E207B2-E272-47CC-B906-2E12D3511BB4}"/>
                </a:ext>
              </a:extLst>
            </p:cNvPr>
            <p:cNvSpPr/>
            <p:nvPr/>
          </p:nvSpPr>
          <p:spPr>
            <a:xfrm>
              <a:off x="8977553" y="4563999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3D9FE3F-4F92-4C36-8805-20B355F231B0}"/>
                </a:ext>
              </a:extLst>
            </p:cNvPr>
            <p:cNvSpPr/>
            <p:nvPr/>
          </p:nvSpPr>
          <p:spPr>
            <a:xfrm>
              <a:off x="9924830" y="4556019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CEB7FCD-7100-4F2E-8432-30E144C9728B}"/>
                </a:ext>
              </a:extLst>
            </p:cNvPr>
            <p:cNvSpPr/>
            <p:nvPr/>
          </p:nvSpPr>
          <p:spPr>
            <a:xfrm>
              <a:off x="10216505" y="3714983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B2D95A0-352A-4787-89F1-ED056B4CCC9F}"/>
                </a:ext>
              </a:extLst>
            </p:cNvPr>
            <p:cNvSpPr/>
            <p:nvPr/>
          </p:nvSpPr>
          <p:spPr>
            <a:xfrm>
              <a:off x="9544111" y="3255357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84F38ECC-E6A7-45F3-9240-1E318860A3B9}"/>
                </a:ext>
              </a:extLst>
            </p:cNvPr>
            <p:cNvSpPr/>
            <p:nvPr/>
          </p:nvSpPr>
          <p:spPr>
            <a:xfrm>
              <a:off x="8249042" y="3157484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E0C7791-DBD6-4D96-9650-BCAB5A7CD60D}"/>
                </a:ext>
              </a:extLst>
            </p:cNvPr>
            <p:cNvSpPr/>
            <p:nvPr/>
          </p:nvSpPr>
          <p:spPr>
            <a:xfrm>
              <a:off x="8067747" y="4086846"/>
              <a:ext cx="269514" cy="249005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CE2CC7F-0E7C-4999-A6FA-F33FF0EC7C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037" y="2876303"/>
              <a:ext cx="590731" cy="3230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33A820F-8415-4729-861D-7D6E32D46561}"/>
                </a:ext>
              </a:extLst>
            </p:cNvPr>
            <p:cNvCxnSpPr/>
            <p:nvPr/>
          </p:nvCxnSpPr>
          <p:spPr>
            <a:xfrm>
              <a:off x="8514037" y="3306180"/>
              <a:ext cx="385699" cy="474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7B62023-47B3-4D51-99C3-CCA8B299FE25}"/>
                </a:ext>
              </a:extLst>
            </p:cNvPr>
            <p:cNvCxnSpPr/>
            <p:nvPr/>
          </p:nvCxnSpPr>
          <p:spPr>
            <a:xfrm flipH="1">
              <a:off x="8232023" y="3421253"/>
              <a:ext cx="134757" cy="654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98374EBB-7155-4309-B0C9-05DB98154D30}"/>
                </a:ext>
              </a:extLst>
            </p:cNvPr>
            <p:cNvCxnSpPr/>
            <p:nvPr/>
          </p:nvCxnSpPr>
          <p:spPr>
            <a:xfrm>
              <a:off x="8501082" y="3419586"/>
              <a:ext cx="398654" cy="4434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B5D916D6-9605-4CF5-8C41-428A6A2105D5}"/>
                </a:ext>
              </a:extLst>
            </p:cNvPr>
            <p:cNvCxnSpPr/>
            <p:nvPr/>
          </p:nvCxnSpPr>
          <p:spPr>
            <a:xfrm flipV="1">
              <a:off x="8337261" y="4065229"/>
              <a:ext cx="537329" cy="132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A17CF2B5-754D-4D8E-BEF7-5B4E73F7198E}"/>
                </a:ext>
              </a:extLst>
            </p:cNvPr>
            <p:cNvCxnSpPr>
              <a:endCxn id="83" idx="1"/>
            </p:cNvCxnSpPr>
            <p:nvPr/>
          </p:nvCxnSpPr>
          <p:spPr>
            <a:xfrm>
              <a:off x="8364594" y="4296205"/>
              <a:ext cx="612959" cy="3093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B8560A59-AC4E-4BDD-A437-1A0D20593262}"/>
                </a:ext>
              </a:extLst>
            </p:cNvPr>
            <p:cNvCxnSpPr/>
            <p:nvPr/>
          </p:nvCxnSpPr>
          <p:spPr>
            <a:xfrm flipH="1">
              <a:off x="9079062" y="2965123"/>
              <a:ext cx="90188" cy="2751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8B19AFDC-B581-4EEA-9932-A30C26F6D683}"/>
                </a:ext>
              </a:extLst>
            </p:cNvPr>
            <p:cNvCxnSpPr>
              <a:endCxn id="82" idx="0"/>
            </p:cNvCxnSpPr>
            <p:nvPr/>
          </p:nvCxnSpPr>
          <p:spPr>
            <a:xfrm>
              <a:off x="9034493" y="3516219"/>
              <a:ext cx="0" cy="376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03C16276-3559-4A32-AF58-92289900C575}"/>
                </a:ext>
              </a:extLst>
            </p:cNvPr>
            <p:cNvCxnSpPr/>
            <p:nvPr/>
          </p:nvCxnSpPr>
          <p:spPr>
            <a:xfrm>
              <a:off x="9060199" y="4186723"/>
              <a:ext cx="44569" cy="3312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5FB35C96-AEB3-4571-B133-CAE6051BB2E6}"/>
                </a:ext>
              </a:extLst>
            </p:cNvPr>
            <p:cNvCxnSpPr/>
            <p:nvPr/>
          </p:nvCxnSpPr>
          <p:spPr>
            <a:xfrm>
              <a:off x="9358201" y="2976659"/>
              <a:ext cx="185910" cy="240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F564EEE-A9C1-4881-B598-31BE6B72FFD2}"/>
                </a:ext>
              </a:extLst>
            </p:cNvPr>
            <p:cNvCxnSpPr>
              <a:endCxn id="86" idx="1"/>
            </p:cNvCxnSpPr>
            <p:nvPr/>
          </p:nvCxnSpPr>
          <p:spPr>
            <a:xfrm>
              <a:off x="9200038" y="3379859"/>
              <a:ext cx="34407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F455BDB5-EEC2-4905-89C1-8DFD6C919A8B}"/>
                </a:ext>
              </a:extLst>
            </p:cNvPr>
            <p:cNvCxnSpPr/>
            <p:nvPr/>
          </p:nvCxnSpPr>
          <p:spPr>
            <a:xfrm flipH="1">
              <a:off x="9169250" y="3516219"/>
              <a:ext cx="371415" cy="3767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B0066C3E-2900-4849-8FB1-22A44A649D65}"/>
                </a:ext>
              </a:extLst>
            </p:cNvPr>
            <p:cNvCxnSpPr/>
            <p:nvPr/>
          </p:nvCxnSpPr>
          <p:spPr>
            <a:xfrm>
              <a:off x="9200038" y="4119167"/>
              <a:ext cx="692609" cy="4521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FDE08424-0E1A-45FC-B6E2-A2DC4C14FD65}"/>
                </a:ext>
              </a:extLst>
            </p:cNvPr>
            <p:cNvCxnSpPr>
              <a:endCxn id="84" idx="1"/>
            </p:cNvCxnSpPr>
            <p:nvPr/>
          </p:nvCxnSpPr>
          <p:spPr>
            <a:xfrm flipV="1">
              <a:off x="9284538" y="4680522"/>
              <a:ext cx="640292" cy="3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8969A42F-7B52-4600-BC34-C5C194B18970}"/>
                </a:ext>
              </a:extLst>
            </p:cNvPr>
            <p:cNvCxnSpPr/>
            <p:nvPr/>
          </p:nvCxnSpPr>
          <p:spPr>
            <a:xfrm>
              <a:off x="9721476" y="3516219"/>
              <a:ext cx="303332" cy="10017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333540A6-8935-48BD-8077-FE91BEFFEAEF}"/>
                </a:ext>
              </a:extLst>
            </p:cNvPr>
            <p:cNvCxnSpPr/>
            <p:nvPr/>
          </p:nvCxnSpPr>
          <p:spPr>
            <a:xfrm>
              <a:off x="9844297" y="3476729"/>
              <a:ext cx="337947" cy="2533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606D9F3-000D-4FC8-BBE3-37C0AC24E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6877" y="3976541"/>
              <a:ext cx="160520" cy="552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8FD3DDC-E957-4A51-BE60-7B38C0327067}"/>
                </a:ext>
              </a:extLst>
            </p:cNvPr>
            <p:cNvSpPr txBox="1"/>
            <p:nvPr/>
          </p:nvSpPr>
          <p:spPr>
            <a:xfrm>
              <a:off x="2180491" y="5373494"/>
              <a:ext cx="2551578" cy="574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+mn-ea"/>
                </a:rPr>
                <a:t>（</a:t>
              </a:r>
              <a:r>
                <a:rPr lang="en-US" altLang="zh-CN" sz="1600" dirty="0">
                  <a:latin typeface="+mn-ea"/>
                </a:rPr>
                <a:t>1</a:t>
              </a:r>
              <a:r>
                <a:rPr lang="zh-CN" altLang="en-US" sz="1600" dirty="0">
                  <a:latin typeface="+mn-ea"/>
                </a:rPr>
                <a:t>）</a:t>
              </a:r>
              <a:r>
                <a:rPr lang="zh-CN" altLang="en-US" sz="1600" dirty="0"/>
                <a:t>前馈网络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641511E5-E1A4-463E-8856-3EDE93CC3DBE}"/>
                </a:ext>
              </a:extLst>
            </p:cNvPr>
            <p:cNvSpPr txBox="1"/>
            <p:nvPr/>
          </p:nvSpPr>
          <p:spPr>
            <a:xfrm>
              <a:off x="5354121" y="5386466"/>
              <a:ext cx="2551578" cy="574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>
                  <a:latin typeface="+mn-ea"/>
                </a:rPr>
                <a:t>2</a:t>
              </a:r>
              <a:r>
                <a:rPr lang="zh-CN" altLang="en-US" sz="1600" dirty="0"/>
                <a:t>）记忆网络</a:t>
              </a: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F2B9162D-C60C-4ABF-BC55-72D9B9755B28}"/>
                </a:ext>
              </a:extLst>
            </p:cNvPr>
            <p:cNvSpPr txBox="1"/>
            <p:nvPr/>
          </p:nvSpPr>
          <p:spPr>
            <a:xfrm>
              <a:off x="8829727" y="5382574"/>
              <a:ext cx="2207860" cy="5748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+mn-ea"/>
                </a:rPr>
                <a:t>（</a:t>
              </a:r>
              <a:r>
                <a:rPr lang="en-US" altLang="zh-CN" sz="1600" dirty="0">
                  <a:latin typeface="+mn-ea"/>
                </a:rPr>
                <a:t>3</a:t>
              </a:r>
              <a:r>
                <a:rPr lang="zh-CN" altLang="en-US" sz="1600" dirty="0">
                  <a:latin typeface="+mn-ea"/>
                </a:rPr>
                <a:t>）图网络</a:t>
              </a:r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C152105F-16D8-436F-96E1-B30132E8AD13}"/>
                </a:ext>
              </a:extLst>
            </p:cNvPr>
            <p:cNvSpPr/>
            <p:nvPr/>
          </p:nvSpPr>
          <p:spPr>
            <a:xfrm>
              <a:off x="2862683" y="2663175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AC1C4889-C9F1-46EC-ABE0-4E72136DBBB9}"/>
                </a:ext>
              </a:extLst>
            </p:cNvPr>
            <p:cNvCxnSpPr>
              <a:stCxn id="10" idx="6"/>
              <a:endCxn id="109" idx="3"/>
            </p:cNvCxnSpPr>
            <p:nvPr/>
          </p:nvCxnSpPr>
          <p:spPr>
            <a:xfrm flipV="1">
              <a:off x="2331218" y="2920480"/>
              <a:ext cx="575611" cy="405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417F5D44-5900-44A0-9F71-006F2C59C794}"/>
                </a:ext>
              </a:extLst>
            </p:cNvPr>
            <p:cNvCxnSpPr>
              <a:stCxn id="11" idx="6"/>
              <a:endCxn id="109" idx="3"/>
            </p:cNvCxnSpPr>
            <p:nvPr/>
          </p:nvCxnSpPr>
          <p:spPr>
            <a:xfrm flipV="1">
              <a:off x="2331217" y="2920480"/>
              <a:ext cx="575612" cy="938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E9B05582-2BEF-4094-87B7-19E1B1CFAF79}"/>
                </a:ext>
              </a:extLst>
            </p:cNvPr>
            <p:cNvCxnSpPr>
              <a:stCxn id="12" idx="6"/>
              <a:endCxn id="109" idx="3"/>
            </p:cNvCxnSpPr>
            <p:nvPr/>
          </p:nvCxnSpPr>
          <p:spPr>
            <a:xfrm flipV="1">
              <a:off x="2331217" y="2920480"/>
              <a:ext cx="575612" cy="1492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CF6F11C7-87AE-4CCC-9953-0B63DA7D227B}"/>
                </a:ext>
              </a:extLst>
            </p:cNvPr>
            <p:cNvCxnSpPr>
              <a:stCxn id="109" idx="5"/>
              <a:endCxn id="17" idx="2"/>
            </p:cNvCxnSpPr>
            <p:nvPr/>
          </p:nvCxnSpPr>
          <p:spPr>
            <a:xfrm>
              <a:off x="3119988" y="2920480"/>
              <a:ext cx="560415" cy="9366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F2EEECF7-42DD-463B-97E1-E2F473C3E16A}"/>
                </a:ext>
              </a:extLst>
            </p:cNvPr>
            <p:cNvCxnSpPr>
              <a:stCxn id="109" idx="5"/>
              <a:endCxn id="18" idx="2"/>
            </p:cNvCxnSpPr>
            <p:nvPr/>
          </p:nvCxnSpPr>
          <p:spPr>
            <a:xfrm>
              <a:off x="3119988" y="2920480"/>
              <a:ext cx="559313" cy="14914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44FE3194-73E4-4ED5-93D0-AE0CC6518760}"/>
                </a:ext>
              </a:extLst>
            </p:cNvPr>
            <p:cNvSpPr/>
            <p:nvPr/>
          </p:nvSpPr>
          <p:spPr>
            <a:xfrm>
              <a:off x="5940716" y="2659754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任意多边形: 形状 203">
              <a:extLst>
                <a:ext uri="{FF2B5EF4-FFF2-40B4-BE49-F238E27FC236}">
                  <a16:creationId xmlns:a16="http://schemas.microsoft.com/office/drawing/2014/main" id="{15DE69F5-BB0B-4274-9E60-CDFEAAD1E34A}"/>
                </a:ext>
              </a:extLst>
            </p:cNvPr>
            <p:cNvSpPr/>
            <p:nvPr/>
          </p:nvSpPr>
          <p:spPr>
            <a:xfrm>
              <a:off x="5974985" y="2439362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3568A790-1196-4E09-9634-8B8804DA5DC1}"/>
                </a:ext>
              </a:extLst>
            </p:cNvPr>
            <p:cNvCxnSpPr>
              <a:endCxn id="115" idx="2"/>
            </p:cNvCxnSpPr>
            <p:nvPr/>
          </p:nvCxnSpPr>
          <p:spPr>
            <a:xfrm flipV="1">
              <a:off x="5398267" y="2810480"/>
              <a:ext cx="542449" cy="5155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F7DD0991-7021-4A14-93A6-3ED017FF2957}"/>
                </a:ext>
              </a:extLst>
            </p:cNvPr>
            <p:cNvCxnSpPr>
              <a:endCxn id="115" idx="2"/>
            </p:cNvCxnSpPr>
            <p:nvPr/>
          </p:nvCxnSpPr>
          <p:spPr>
            <a:xfrm flipV="1">
              <a:off x="5407296" y="2810480"/>
              <a:ext cx="533420" cy="1048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B8C32631-590D-465F-A464-9743DB64F7E2}"/>
                </a:ext>
              </a:extLst>
            </p:cNvPr>
            <p:cNvCxnSpPr>
              <a:stCxn id="44" idx="7"/>
              <a:endCxn id="115" idx="2"/>
            </p:cNvCxnSpPr>
            <p:nvPr/>
          </p:nvCxnSpPr>
          <p:spPr>
            <a:xfrm flipV="1">
              <a:off x="5354121" y="2810480"/>
              <a:ext cx="586595" cy="14882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4ACF3B2C-09D9-4D96-A31A-46C792A93947}"/>
                </a:ext>
              </a:extLst>
            </p:cNvPr>
            <p:cNvSpPr/>
            <p:nvPr/>
          </p:nvSpPr>
          <p:spPr>
            <a:xfrm>
              <a:off x="3646537" y="3170067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8A0C46A-CD0A-496D-AC75-BB4F116F227B}"/>
                </a:ext>
              </a:extLst>
            </p:cNvPr>
            <p:cNvCxnSpPr>
              <a:stCxn id="109" idx="5"/>
              <a:endCxn id="120" idx="2"/>
            </p:cNvCxnSpPr>
            <p:nvPr/>
          </p:nvCxnSpPr>
          <p:spPr>
            <a:xfrm>
              <a:off x="3119988" y="2920480"/>
              <a:ext cx="526549" cy="400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FB89230F-560A-4CC3-AAB0-694FF2292FAF}"/>
                </a:ext>
              </a:extLst>
            </p:cNvPr>
            <p:cNvCxnSpPr>
              <a:cxnSpLocks/>
              <a:stCxn id="13" idx="5"/>
              <a:endCxn id="120" idx="2"/>
            </p:cNvCxnSpPr>
            <p:nvPr/>
          </p:nvCxnSpPr>
          <p:spPr>
            <a:xfrm flipV="1">
              <a:off x="3124470" y="3320793"/>
              <a:ext cx="522067" cy="16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47FBD54D-9CE9-4B96-82DC-63E73E5BA8C9}"/>
                </a:ext>
              </a:extLst>
            </p:cNvPr>
            <p:cNvCxnSpPr>
              <a:stCxn id="14" idx="6"/>
              <a:endCxn id="120" idx="2"/>
            </p:cNvCxnSpPr>
            <p:nvPr/>
          </p:nvCxnSpPr>
          <p:spPr>
            <a:xfrm flipV="1">
              <a:off x="3172051" y="3320793"/>
              <a:ext cx="474486" cy="6282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1B4BF551-1323-4DC8-AACE-1CEEE55B7E39}"/>
                </a:ext>
              </a:extLst>
            </p:cNvPr>
            <p:cNvCxnSpPr>
              <a:cxnSpLocks/>
              <a:stCxn id="15" idx="6"/>
              <a:endCxn id="120" idx="2"/>
            </p:cNvCxnSpPr>
            <p:nvPr/>
          </p:nvCxnSpPr>
          <p:spPr>
            <a:xfrm flipV="1">
              <a:off x="3164134" y="3320793"/>
              <a:ext cx="482403" cy="11503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6C78B1D2-6B22-4A9C-AE1E-B2A9C39296FF}"/>
                </a:ext>
              </a:extLst>
            </p:cNvPr>
            <p:cNvCxnSpPr>
              <a:stCxn id="16" idx="7"/>
              <a:endCxn id="120" idx="2"/>
            </p:cNvCxnSpPr>
            <p:nvPr/>
          </p:nvCxnSpPr>
          <p:spPr>
            <a:xfrm flipV="1">
              <a:off x="3124499" y="3320793"/>
              <a:ext cx="522038" cy="158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6801833D-3674-4D20-BA43-896763694C8F}"/>
                </a:ext>
              </a:extLst>
            </p:cNvPr>
            <p:cNvCxnSpPr>
              <a:stCxn id="120" idx="6"/>
              <a:endCxn id="19" idx="2"/>
            </p:cNvCxnSpPr>
            <p:nvPr/>
          </p:nvCxnSpPr>
          <p:spPr>
            <a:xfrm>
              <a:off x="3947988" y="3320793"/>
              <a:ext cx="524473" cy="5422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A851BCA-DB1A-4FE3-8629-0B8439557ABB}"/>
                </a:ext>
              </a:extLst>
            </p:cNvPr>
            <p:cNvSpPr/>
            <p:nvPr/>
          </p:nvSpPr>
          <p:spPr>
            <a:xfrm>
              <a:off x="6768606" y="3168748"/>
              <a:ext cx="301451" cy="301451"/>
            </a:xfrm>
            <a:prstGeom prst="ellipse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任意多边形: 形状 249">
              <a:extLst>
                <a:ext uri="{FF2B5EF4-FFF2-40B4-BE49-F238E27FC236}">
                  <a16:creationId xmlns:a16="http://schemas.microsoft.com/office/drawing/2014/main" id="{AE03C9B9-DC81-4B8E-9772-6CB5FFD5BEF6}"/>
                </a:ext>
              </a:extLst>
            </p:cNvPr>
            <p:cNvSpPr/>
            <p:nvPr/>
          </p:nvSpPr>
          <p:spPr>
            <a:xfrm>
              <a:off x="6805266" y="2953657"/>
              <a:ext cx="200624" cy="229628"/>
            </a:xfrm>
            <a:custGeom>
              <a:avLst/>
              <a:gdLst>
                <a:gd name="connsiteX0" fmla="*/ 47976 w 200624"/>
                <a:gd name="connsiteY0" fmla="*/ 229628 h 229628"/>
                <a:gd name="connsiteX1" fmla="*/ 351 w 200624"/>
                <a:gd name="connsiteY1" fmla="*/ 134378 h 229628"/>
                <a:gd name="connsiteX2" fmla="*/ 28926 w 200624"/>
                <a:gd name="connsiteY2" fmla="*/ 67703 h 229628"/>
                <a:gd name="connsiteX3" fmla="*/ 76551 w 200624"/>
                <a:gd name="connsiteY3" fmla="*/ 20078 h 229628"/>
                <a:gd name="connsiteX4" fmla="*/ 124176 w 200624"/>
                <a:gd name="connsiteY4" fmla="*/ 1028 h 229628"/>
                <a:gd name="connsiteX5" fmla="*/ 171801 w 200624"/>
                <a:gd name="connsiteY5" fmla="*/ 48653 h 229628"/>
                <a:gd name="connsiteX6" fmla="*/ 190851 w 200624"/>
                <a:gd name="connsiteY6" fmla="*/ 115328 h 229628"/>
                <a:gd name="connsiteX7" fmla="*/ 200376 w 200624"/>
                <a:gd name="connsiteY7" fmla="*/ 162953 h 229628"/>
                <a:gd name="connsiteX8" fmla="*/ 181326 w 200624"/>
                <a:gd name="connsiteY8" fmla="*/ 210578 h 22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624" h="229628">
                  <a:moveTo>
                    <a:pt x="47976" y="229628"/>
                  </a:moveTo>
                  <a:cubicBezTo>
                    <a:pt x="25751" y="195497"/>
                    <a:pt x="3526" y="161366"/>
                    <a:pt x="351" y="134378"/>
                  </a:cubicBezTo>
                  <a:cubicBezTo>
                    <a:pt x="-2824" y="107390"/>
                    <a:pt x="16226" y="86753"/>
                    <a:pt x="28926" y="67703"/>
                  </a:cubicBezTo>
                  <a:cubicBezTo>
                    <a:pt x="41626" y="48653"/>
                    <a:pt x="60676" y="31190"/>
                    <a:pt x="76551" y="20078"/>
                  </a:cubicBezTo>
                  <a:cubicBezTo>
                    <a:pt x="92426" y="8965"/>
                    <a:pt x="108301" y="-3734"/>
                    <a:pt x="124176" y="1028"/>
                  </a:cubicBezTo>
                  <a:cubicBezTo>
                    <a:pt x="140051" y="5790"/>
                    <a:pt x="160689" y="29603"/>
                    <a:pt x="171801" y="48653"/>
                  </a:cubicBezTo>
                  <a:cubicBezTo>
                    <a:pt x="182913" y="67703"/>
                    <a:pt x="186089" y="96278"/>
                    <a:pt x="190851" y="115328"/>
                  </a:cubicBezTo>
                  <a:cubicBezTo>
                    <a:pt x="195613" y="134378"/>
                    <a:pt x="201964" y="147078"/>
                    <a:pt x="200376" y="162953"/>
                  </a:cubicBezTo>
                  <a:cubicBezTo>
                    <a:pt x="198789" y="178828"/>
                    <a:pt x="174976" y="239153"/>
                    <a:pt x="181326" y="210578"/>
                  </a:cubicBezTo>
                </a:path>
              </a:pathLst>
            </a:custGeom>
            <a:ln w="19050" cap="flat" cmpd="sng" algn="ctr">
              <a:solidFill>
                <a:schemeClr val="accent1">
                  <a:lumMod val="50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2394EF4B-693E-4B02-AACF-B5E1493EC602}"/>
                </a:ext>
              </a:extLst>
            </p:cNvPr>
            <p:cNvCxnSpPr>
              <a:stCxn id="115" idx="6"/>
              <a:endCxn id="127" idx="2"/>
            </p:cNvCxnSpPr>
            <p:nvPr/>
          </p:nvCxnSpPr>
          <p:spPr>
            <a:xfrm>
              <a:off x="6242167" y="2810480"/>
              <a:ext cx="526439" cy="5089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AD171CA-83CD-49E4-BBED-D104B262988D}"/>
                </a:ext>
              </a:extLst>
            </p:cNvPr>
            <p:cNvCxnSpPr>
              <a:cxnSpLocks/>
              <a:stCxn id="115" idx="6"/>
              <a:endCxn id="49" idx="2"/>
            </p:cNvCxnSpPr>
            <p:nvPr/>
          </p:nvCxnSpPr>
          <p:spPr>
            <a:xfrm>
              <a:off x="6242167" y="2810480"/>
              <a:ext cx="520391" cy="1051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058BAF95-F04C-416E-9610-8249FF0846C3}"/>
                </a:ext>
              </a:extLst>
            </p:cNvPr>
            <p:cNvCxnSpPr>
              <a:stCxn id="115" idx="6"/>
              <a:endCxn id="50" idx="2"/>
            </p:cNvCxnSpPr>
            <p:nvPr/>
          </p:nvCxnSpPr>
          <p:spPr>
            <a:xfrm>
              <a:off x="6242167" y="2810480"/>
              <a:ext cx="540342" cy="16077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74D3C33F-0569-4512-8F82-16108AF04E87}"/>
                </a:ext>
              </a:extLst>
            </p:cNvPr>
            <p:cNvCxnSpPr>
              <a:cxnSpLocks/>
              <a:stCxn id="127" idx="6"/>
              <a:endCxn id="51" idx="2"/>
            </p:cNvCxnSpPr>
            <p:nvPr/>
          </p:nvCxnSpPr>
          <p:spPr>
            <a:xfrm>
              <a:off x="7070057" y="3319474"/>
              <a:ext cx="480973" cy="5435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B6AEFD6-2501-46BF-8DDD-EAA20BCBCB79}"/>
                </a:ext>
              </a:extLst>
            </p:cNvPr>
            <p:cNvCxnSpPr>
              <a:stCxn id="45" idx="5"/>
              <a:endCxn id="127" idx="2"/>
            </p:cNvCxnSpPr>
            <p:nvPr/>
          </p:nvCxnSpPr>
          <p:spPr>
            <a:xfrm flipV="1">
              <a:off x="6198021" y="3319474"/>
              <a:ext cx="570585" cy="150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9EEE4E05-65F4-4248-ADBD-22860358FE12}"/>
                </a:ext>
              </a:extLst>
            </p:cNvPr>
            <p:cNvCxnSpPr>
              <a:stCxn id="46" idx="6"/>
              <a:endCxn id="127" idx="2"/>
            </p:cNvCxnSpPr>
            <p:nvPr/>
          </p:nvCxnSpPr>
          <p:spPr>
            <a:xfrm flipV="1">
              <a:off x="6232291" y="3319474"/>
              <a:ext cx="536315" cy="6174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FFC2AE6C-68EA-4103-9AEA-C6F6C008B3F5}"/>
                </a:ext>
              </a:extLst>
            </p:cNvPr>
            <p:cNvCxnSpPr>
              <a:stCxn id="47" idx="6"/>
              <a:endCxn id="127" idx="2"/>
            </p:cNvCxnSpPr>
            <p:nvPr/>
          </p:nvCxnSpPr>
          <p:spPr>
            <a:xfrm flipV="1">
              <a:off x="6242497" y="3319474"/>
              <a:ext cx="526109" cy="11525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23FE5196-45AD-4F21-A380-0BFD37D5695C}"/>
                </a:ext>
              </a:extLst>
            </p:cNvPr>
            <p:cNvCxnSpPr>
              <a:stCxn id="48" idx="7"/>
              <a:endCxn id="127" idx="2"/>
            </p:cNvCxnSpPr>
            <p:nvPr/>
          </p:nvCxnSpPr>
          <p:spPr>
            <a:xfrm flipV="1">
              <a:off x="6188144" y="3319474"/>
              <a:ext cx="580462" cy="15927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525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1.2 </a:t>
            </a:r>
            <a:r>
              <a:rPr lang="zh-CN" altLang="en-US" dirty="0">
                <a:cs typeface="Arial" panose="020B0604020202020204" pitchFamily="34" charset="0"/>
              </a:rPr>
              <a:t>人工神经元和人工神经网络</a:t>
            </a:r>
            <a:r>
              <a:rPr lang="en-US" altLang="zh-CN" dirty="0">
                <a:cs typeface="Arial" panose="020B0604020202020204" pitchFamily="34" charset="0"/>
              </a:rPr>
              <a:t>---</a:t>
            </a:r>
            <a:r>
              <a:rPr lang="zh-CN" altLang="en-US" dirty="0">
                <a:cs typeface="Arial" panose="020B0604020202020204" pitchFamily="34" charset="0"/>
              </a:rPr>
              <a:t>小结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rgbClr val="00B050"/>
                  </a:buClr>
                </a:pPr>
                <a:r>
                  <a:rPr lang="zh-CN" altLang="en-US" sz="4000" dirty="0">
                    <a:solidFill>
                      <a:srgbClr val="FF0000"/>
                    </a:solidFill>
                  </a:rPr>
                  <a:t>人工神经元的构造（重点理解内容）</a:t>
                </a:r>
                <a:endParaRPr lang="en-US" altLang="zh-CN" sz="4000" dirty="0">
                  <a:solidFill>
                    <a:srgbClr val="FF0000"/>
                  </a:solidFill>
                </a:endParaRPr>
              </a:p>
              <a:p>
                <a:pPr lvl="1"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线性部分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+ </a:t>
                </a:r>
                <a:r>
                  <a:rPr lang="en-US" altLang="zh-C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zh-CN" altLang="en-US" sz="2800" dirty="0">
                  <a:solidFill>
                    <a:srgbClr val="00B050"/>
                  </a:solidFill>
                </a:endParaRPr>
              </a:p>
              <a:p>
                <a:pPr lvl="1"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非线性部分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en-US" sz="28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Clr>
                    <a:srgbClr val="FF0000"/>
                  </a:buClr>
                  <a:buNone/>
                </a:pPr>
                <a:endParaRPr lang="zh-CN" altLang="en-US" sz="2800" dirty="0">
                  <a:solidFill>
                    <a:srgbClr val="00B050"/>
                  </a:solidFill>
                </a:endParaRPr>
              </a:p>
              <a:p>
                <a:pPr>
                  <a:buClr>
                    <a:srgbClr val="00B050"/>
                  </a:buClr>
                </a:pPr>
                <a:r>
                  <a:rPr lang="zh-CN" altLang="en-US" sz="4000" dirty="0">
                    <a:solidFill>
                      <a:srgbClr val="FF0000"/>
                    </a:solidFill>
                  </a:rPr>
                  <a:t>激活函数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4000" i="1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4000" dirty="0">
                    <a:solidFill>
                      <a:srgbClr val="FF0000"/>
                    </a:solidFill>
                  </a:rPr>
                  <a:t>（重点理解内容）</a:t>
                </a:r>
                <a:endParaRPr lang="zh-CN" altLang="en-US" sz="4000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各类激活函数 </a:t>
                </a:r>
              </a:p>
              <a:p>
                <a:pPr>
                  <a:buClr>
                    <a:srgbClr val="00B050"/>
                  </a:buClr>
                </a:pPr>
                <a:r>
                  <a:rPr lang="zh-CN" altLang="en-US" sz="4000" dirty="0">
                    <a:solidFill>
                      <a:srgbClr val="FF0000"/>
                    </a:solidFill>
                  </a:rPr>
                  <a:t>人工神经网络大致分类</a:t>
                </a:r>
                <a:endParaRPr lang="zh-CN" altLang="en-US" sz="4000" i="1" dirty="0">
                  <a:latin typeface="Cambria Math" panose="02040503050406030204" pitchFamily="18" charset="0"/>
                </a:endParaRPr>
              </a:p>
              <a:p>
                <a:pPr lvl="1"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了解各类网络结构 </a:t>
                </a:r>
              </a:p>
              <a:p>
                <a:pPr marL="457200" lvl="1" indent="0">
                  <a:buClr>
                    <a:srgbClr val="FF0000"/>
                  </a:buClr>
                  <a:buNone/>
                </a:pPr>
                <a:endParaRPr lang="en-US" altLang="zh-CN" sz="2800" dirty="0">
                  <a:solidFill>
                    <a:srgbClr val="00B050"/>
                  </a:solidFill>
                </a:endParaRPr>
              </a:p>
              <a:p>
                <a:pPr marL="457200" lvl="1" indent="0">
                  <a:buClr>
                    <a:srgbClr val="FF0000"/>
                  </a:buClr>
                  <a:buNone/>
                </a:pPr>
                <a:endParaRPr lang="en-US" altLang="zh-CN" sz="2800" dirty="0">
                  <a:solidFill>
                    <a:srgbClr val="00B050"/>
                  </a:solidFill>
                </a:endParaRPr>
              </a:p>
              <a:p>
                <a:endParaRPr lang="en-US" altLang="zh-CN" sz="4000" dirty="0">
                  <a:solidFill>
                    <a:srgbClr val="FF0000"/>
                  </a:solidFill>
                </a:endParaRPr>
              </a:p>
              <a:p>
                <a:endParaRPr lang="zh-CN" altLang="en-US" sz="4000" dirty="0">
                  <a:solidFill>
                    <a:srgbClr val="FF0000"/>
                  </a:solidFill>
                </a:endParaRPr>
              </a:p>
              <a:p>
                <a:endParaRPr lang="en-US" altLang="zh-CN" sz="4000" dirty="0">
                  <a:solidFill>
                    <a:srgbClr val="FF0000"/>
                  </a:solidFill>
                </a:endParaRPr>
              </a:p>
              <a:p>
                <a:endParaRPr lang="en-US" altLang="zh-CN" sz="4000" dirty="0">
                  <a:solidFill>
                    <a:srgbClr val="FF0000"/>
                  </a:solidFill>
                </a:endParaRPr>
              </a:p>
              <a:p>
                <a:endParaRPr lang="zh-CN" altLang="en-US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778" t="-3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95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- </a:t>
            </a:r>
            <a:r>
              <a:rPr lang="zh-CN" altLang="en-US" dirty="0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1.1 </a:t>
            </a:r>
            <a:r>
              <a:rPr lang="zh-CN" altLang="en-US" dirty="0">
                <a:solidFill>
                  <a:srgbClr val="FF5050"/>
                </a:solidFill>
              </a:rPr>
              <a:t>人工神经网络的发展历程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1.2 </a:t>
            </a:r>
            <a:r>
              <a:rPr lang="zh-CN" altLang="en-US" dirty="0">
                <a:solidFill>
                  <a:srgbClr val="FF5050"/>
                </a:solidFill>
              </a:rPr>
              <a:t>人工神经元和人工神经网络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b="1" u="sng" dirty="0">
                <a:solidFill>
                  <a:srgbClr val="FF0000"/>
                </a:solidFill>
              </a:rPr>
              <a:t>1.3 </a:t>
            </a:r>
            <a:r>
              <a:rPr lang="zh-CN" altLang="en-US" b="1" u="sng" dirty="0">
                <a:solidFill>
                  <a:srgbClr val="FF0000"/>
                </a:solidFill>
              </a:rPr>
              <a:t>全连接前馈神经网络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572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1.3.1 </a:t>
            </a:r>
            <a:r>
              <a:rPr lang="zh-CN" altLang="en-US" dirty="0"/>
              <a:t>前馈神经网络的关键要素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3" y="1030013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神经元的激活规则</a:t>
            </a:r>
            <a:endParaRPr lang="en-US" altLang="zh-CN" sz="3600" dirty="0"/>
          </a:p>
          <a:p>
            <a:pPr lvl="1"/>
            <a:r>
              <a:rPr lang="zh-CN" altLang="en-US" sz="2400" dirty="0"/>
              <a:t>指神经元输入到输出之间映射关系，一般为非线性函数。</a:t>
            </a:r>
          </a:p>
          <a:p>
            <a:endParaRPr lang="en-US" altLang="zh-CN" sz="3600" dirty="0"/>
          </a:p>
          <a:p>
            <a:r>
              <a:rPr lang="zh-CN" altLang="en-US" sz="3600" dirty="0"/>
              <a:t>神经元连接组网的拓扑结构</a:t>
            </a:r>
            <a:endParaRPr lang="en-US" altLang="zh-CN" sz="3600" dirty="0"/>
          </a:p>
          <a:p>
            <a:pPr lvl="1"/>
            <a:r>
              <a:rPr lang="zh-CN" altLang="en-US" sz="2400" dirty="0"/>
              <a:t>不同神经元之间的连接关系。</a:t>
            </a:r>
          </a:p>
          <a:p>
            <a:endParaRPr lang="en-US" altLang="zh-CN" sz="3600" dirty="0"/>
          </a:p>
          <a:p>
            <a:r>
              <a:rPr lang="zh-CN" altLang="en-US" sz="3600" dirty="0"/>
              <a:t>学习算法</a:t>
            </a:r>
            <a:endParaRPr lang="en-US" altLang="zh-CN" sz="3600" dirty="0"/>
          </a:p>
          <a:p>
            <a:pPr lvl="1"/>
            <a:r>
              <a:rPr lang="zh-CN" altLang="en-US" sz="2400" dirty="0"/>
              <a:t>通过训练数据来学习神经网络的参数（下节内容）。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29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930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引言：人工神经网络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871469" y="1076097"/>
            <a:ext cx="10736493" cy="5571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最初想法：能否用计算机模拟人脑神经网络的信息处理功能？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575056" y="4041692"/>
            <a:ext cx="4340273" cy="2220685"/>
            <a:chOff x="2980718" y="2836878"/>
            <a:chExt cx="7742571" cy="3669568"/>
          </a:xfrm>
        </p:grpSpPr>
        <p:sp>
          <p:nvSpPr>
            <p:cNvPr id="6" name="椭圆 5"/>
            <p:cNvSpPr/>
            <p:nvPr/>
          </p:nvSpPr>
          <p:spPr>
            <a:xfrm>
              <a:off x="7169636" y="3794291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169637" y="459989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169636" y="5446989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>
              <a:stCxn id="26" idx="6"/>
              <a:endCxn id="6" idx="2"/>
            </p:cNvCxnSpPr>
            <p:nvPr/>
          </p:nvCxnSpPr>
          <p:spPr>
            <a:xfrm>
              <a:off x="5609179" y="3254710"/>
              <a:ext cx="1560457" cy="73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6" idx="6"/>
              <a:endCxn id="7" idx="2"/>
            </p:cNvCxnSpPr>
            <p:nvPr/>
          </p:nvCxnSpPr>
          <p:spPr>
            <a:xfrm>
              <a:off x="5609179" y="3254710"/>
              <a:ext cx="1560458" cy="153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6" idx="6"/>
              <a:endCxn id="8" idx="2"/>
            </p:cNvCxnSpPr>
            <p:nvPr/>
          </p:nvCxnSpPr>
          <p:spPr>
            <a:xfrm>
              <a:off x="5609179" y="3254710"/>
              <a:ext cx="1560457" cy="2383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7" idx="6"/>
              <a:endCxn id="6" idx="2"/>
            </p:cNvCxnSpPr>
            <p:nvPr/>
          </p:nvCxnSpPr>
          <p:spPr>
            <a:xfrm flipV="1">
              <a:off x="5609180" y="3985677"/>
              <a:ext cx="1560456" cy="4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7" idx="6"/>
              <a:endCxn id="7" idx="2"/>
            </p:cNvCxnSpPr>
            <p:nvPr/>
          </p:nvCxnSpPr>
          <p:spPr>
            <a:xfrm>
              <a:off x="5609180" y="4026444"/>
              <a:ext cx="1560457" cy="764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7" idx="6"/>
              <a:endCxn id="8" idx="2"/>
            </p:cNvCxnSpPr>
            <p:nvPr/>
          </p:nvCxnSpPr>
          <p:spPr>
            <a:xfrm>
              <a:off x="5609180" y="4026444"/>
              <a:ext cx="1560456" cy="161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8" idx="6"/>
              <a:endCxn id="6" idx="2"/>
            </p:cNvCxnSpPr>
            <p:nvPr/>
          </p:nvCxnSpPr>
          <p:spPr>
            <a:xfrm flipV="1">
              <a:off x="5609179" y="3985677"/>
              <a:ext cx="1560457" cy="83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8" idx="6"/>
              <a:endCxn id="7" idx="2"/>
            </p:cNvCxnSpPr>
            <p:nvPr/>
          </p:nvCxnSpPr>
          <p:spPr>
            <a:xfrm flipV="1">
              <a:off x="5609179" y="4791279"/>
              <a:ext cx="1560458" cy="3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8" idx="6"/>
              <a:endCxn id="8" idx="2"/>
            </p:cNvCxnSpPr>
            <p:nvPr/>
          </p:nvCxnSpPr>
          <p:spPr>
            <a:xfrm>
              <a:off x="5609179" y="4822170"/>
              <a:ext cx="1560457" cy="816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29" idx="6"/>
              <a:endCxn id="6" idx="2"/>
            </p:cNvCxnSpPr>
            <p:nvPr/>
          </p:nvCxnSpPr>
          <p:spPr>
            <a:xfrm flipV="1">
              <a:off x="5607806" y="3985677"/>
              <a:ext cx="1561830" cy="1644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9" idx="6"/>
              <a:endCxn id="7" idx="2"/>
            </p:cNvCxnSpPr>
            <p:nvPr/>
          </p:nvCxnSpPr>
          <p:spPr>
            <a:xfrm flipV="1">
              <a:off x="5607806" y="4791279"/>
              <a:ext cx="1561831" cy="83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9" idx="6"/>
              <a:endCxn id="8" idx="2"/>
            </p:cNvCxnSpPr>
            <p:nvPr/>
          </p:nvCxnSpPr>
          <p:spPr>
            <a:xfrm>
              <a:off x="5607806" y="5630419"/>
              <a:ext cx="1561830" cy="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8523514" y="4598398"/>
              <a:ext cx="404037" cy="3827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6" idx="6"/>
            </p:cNvCxnSpPr>
            <p:nvPr/>
          </p:nvCxnSpPr>
          <p:spPr>
            <a:xfrm>
              <a:off x="7573673" y="3985677"/>
              <a:ext cx="949842" cy="80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6"/>
              <a:endCxn id="21" idx="2"/>
            </p:cNvCxnSpPr>
            <p:nvPr/>
          </p:nvCxnSpPr>
          <p:spPr>
            <a:xfrm flipV="1">
              <a:off x="7573674" y="4789784"/>
              <a:ext cx="949840" cy="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6"/>
              <a:endCxn id="21" idx="2"/>
            </p:cNvCxnSpPr>
            <p:nvPr/>
          </p:nvCxnSpPr>
          <p:spPr>
            <a:xfrm flipV="1">
              <a:off x="7573673" y="4789784"/>
              <a:ext cx="949841" cy="84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6"/>
            </p:cNvCxnSpPr>
            <p:nvPr/>
          </p:nvCxnSpPr>
          <p:spPr>
            <a:xfrm>
              <a:off x="8927551" y="4789784"/>
              <a:ext cx="443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205142" y="306332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205143" y="3835058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205142" y="463078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203769" y="543903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18432" y="612367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>
              <a:stCxn id="43" idx="6"/>
              <a:endCxn id="27" idx="2"/>
            </p:cNvCxnSpPr>
            <p:nvPr/>
          </p:nvCxnSpPr>
          <p:spPr>
            <a:xfrm>
              <a:off x="3737715" y="3603614"/>
              <a:ext cx="1467428" cy="42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8" idx="2"/>
            </p:cNvCxnSpPr>
            <p:nvPr/>
          </p:nvCxnSpPr>
          <p:spPr>
            <a:xfrm>
              <a:off x="3640779" y="3531492"/>
              <a:ext cx="1564363" cy="1290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43" idx="6"/>
              <a:endCxn id="29" idx="2"/>
            </p:cNvCxnSpPr>
            <p:nvPr/>
          </p:nvCxnSpPr>
          <p:spPr>
            <a:xfrm>
              <a:off x="3737715" y="3603614"/>
              <a:ext cx="1466054" cy="202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44" idx="6"/>
              <a:endCxn id="27" idx="2"/>
            </p:cNvCxnSpPr>
            <p:nvPr/>
          </p:nvCxnSpPr>
          <p:spPr>
            <a:xfrm flipV="1">
              <a:off x="3737716" y="4026444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8" idx="2"/>
            </p:cNvCxnSpPr>
            <p:nvPr/>
          </p:nvCxnSpPr>
          <p:spPr>
            <a:xfrm>
              <a:off x="3614198" y="4371464"/>
              <a:ext cx="1590944" cy="4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4" idx="6"/>
              <a:endCxn id="29" idx="2"/>
            </p:cNvCxnSpPr>
            <p:nvPr/>
          </p:nvCxnSpPr>
          <p:spPr>
            <a:xfrm>
              <a:off x="3737716" y="4409216"/>
              <a:ext cx="1466053" cy="122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5" idx="6"/>
              <a:endCxn id="27" idx="2"/>
            </p:cNvCxnSpPr>
            <p:nvPr/>
          </p:nvCxnSpPr>
          <p:spPr>
            <a:xfrm flipV="1">
              <a:off x="3737715" y="4026444"/>
              <a:ext cx="1467428" cy="1178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5" idx="6"/>
              <a:endCxn id="28" idx="2"/>
            </p:cNvCxnSpPr>
            <p:nvPr/>
          </p:nvCxnSpPr>
          <p:spPr>
            <a:xfrm flipV="1">
              <a:off x="3737715" y="4822170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29" idx="2"/>
            </p:cNvCxnSpPr>
            <p:nvPr/>
          </p:nvCxnSpPr>
          <p:spPr>
            <a:xfrm>
              <a:off x="3587615" y="5166966"/>
              <a:ext cx="1616154" cy="46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6" idx="6"/>
              <a:endCxn id="27" idx="2"/>
            </p:cNvCxnSpPr>
            <p:nvPr/>
          </p:nvCxnSpPr>
          <p:spPr>
            <a:xfrm flipV="1">
              <a:off x="3736342" y="4026444"/>
              <a:ext cx="1468801" cy="198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46" idx="6"/>
              <a:endCxn id="28" idx="2"/>
            </p:cNvCxnSpPr>
            <p:nvPr/>
          </p:nvCxnSpPr>
          <p:spPr>
            <a:xfrm flipV="1">
              <a:off x="3736342" y="4822170"/>
              <a:ext cx="1468800" cy="1191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29" idx="2"/>
            </p:cNvCxnSpPr>
            <p:nvPr/>
          </p:nvCxnSpPr>
          <p:spPr>
            <a:xfrm flipV="1">
              <a:off x="3587615" y="5630419"/>
              <a:ext cx="1616154" cy="412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3333678" y="3412228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333679" y="4217830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333678" y="5013556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332305" y="5821805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7" name="直接箭头连接符 46"/>
            <p:cNvCxnSpPr>
              <a:stCxn id="46" idx="6"/>
              <a:endCxn id="26" idx="2"/>
            </p:cNvCxnSpPr>
            <p:nvPr/>
          </p:nvCxnSpPr>
          <p:spPr>
            <a:xfrm flipV="1">
              <a:off x="3736342" y="3254710"/>
              <a:ext cx="1468800" cy="275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6"/>
              <a:endCxn id="30" idx="2"/>
            </p:cNvCxnSpPr>
            <p:nvPr/>
          </p:nvCxnSpPr>
          <p:spPr>
            <a:xfrm>
              <a:off x="3736342" y="6013191"/>
              <a:ext cx="1482090" cy="30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6"/>
              <a:endCxn id="26" idx="2"/>
            </p:cNvCxnSpPr>
            <p:nvPr/>
          </p:nvCxnSpPr>
          <p:spPr>
            <a:xfrm flipV="1">
              <a:off x="3737715" y="3254710"/>
              <a:ext cx="1467427" cy="195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5" idx="6"/>
              <a:endCxn id="30" idx="2"/>
            </p:cNvCxnSpPr>
            <p:nvPr/>
          </p:nvCxnSpPr>
          <p:spPr>
            <a:xfrm>
              <a:off x="3737715" y="5204942"/>
              <a:ext cx="1480717" cy="111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0" idx="6"/>
              <a:endCxn id="8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0" idx="6"/>
              <a:endCxn id="6" idx="2"/>
            </p:cNvCxnSpPr>
            <p:nvPr/>
          </p:nvCxnSpPr>
          <p:spPr>
            <a:xfrm flipV="1">
              <a:off x="5622469" y="3985677"/>
              <a:ext cx="1547167" cy="23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0" idx="6"/>
              <a:endCxn id="7" idx="2"/>
            </p:cNvCxnSpPr>
            <p:nvPr/>
          </p:nvCxnSpPr>
          <p:spPr>
            <a:xfrm flipV="1">
              <a:off x="5622469" y="4791279"/>
              <a:ext cx="1547168" cy="152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0" idx="6"/>
              <a:endCxn id="8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6"/>
              <a:endCxn id="30" idx="2"/>
            </p:cNvCxnSpPr>
            <p:nvPr/>
          </p:nvCxnSpPr>
          <p:spPr>
            <a:xfrm>
              <a:off x="3737716" y="4409216"/>
              <a:ext cx="1480716" cy="1905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3" idx="6"/>
              <a:endCxn id="26" idx="2"/>
            </p:cNvCxnSpPr>
            <p:nvPr/>
          </p:nvCxnSpPr>
          <p:spPr>
            <a:xfrm flipV="1">
              <a:off x="3737715" y="3254710"/>
              <a:ext cx="1467427" cy="348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4" idx="6"/>
              <a:endCxn id="26" idx="2"/>
            </p:cNvCxnSpPr>
            <p:nvPr/>
          </p:nvCxnSpPr>
          <p:spPr>
            <a:xfrm flipV="1">
              <a:off x="3737716" y="3254710"/>
              <a:ext cx="1467426" cy="115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980718" y="2836878"/>
              <a:ext cx="2185292" cy="610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输入向量</a:t>
              </a:r>
              <a:r>
                <a:rPr lang="en-US" altLang="zh-CN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zh-CN" altLang="en-US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9331587" y="4420451"/>
                  <a:ext cx="1391702" cy="61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输出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87" y="4420451"/>
                  <a:ext cx="1391702" cy="610302"/>
                </a:xfrm>
                <a:prstGeom prst="rect">
                  <a:avLst/>
                </a:prstGeom>
                <a:blipFill>
                  <a:blip r:embed="rId3"/>
                  <a:stretch>
                    <a:fillRect l="-6250" t="-8197" r="-37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圆角矩形 60"/>
          <p:cNvSpPr/>
          <p:nvPr/>
        </p:nvSpPr>
        <p:spPr>
          <a:xfrm>
            <a:off x="871469" y="2057748"/>
            <a:ext cx="10736493" cy="5341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路线：用人工神经元模拟神经的兴奋或抑制，再把神经元连接起来。</a:t>
            </a:r>
            <a:endParaRPr lang="en-US" altLang="zh-CN" sz="280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圆角矩形 61"/>
              <p:cNvSpPr/>
              <p:nvPr/>
            </p:nvSpPr>
            <p:spPr>
              <a:xfrm>
                <a:off x="871468" y="3131569"/>
                <a:ext cx="10736493" cy="9591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全连接前馈神经网络：每神经元设定一个输入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的线性处理函数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(⦁)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i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algn="ctr"/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和非线性激活函数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(⦁))</m:t>
                    </m:r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800" dirty="0">
                    <a:solidFill>
                      <a:srgbClr val="0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对线性处理结果进行兴奋或抑制。</a:t>
                </a:r>
                <a:endParaRPr lang="en-US" altLang="zh-CN" sz="28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2" name="圆角矩形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68" y="3131569"/>
                <a:ext cx="10736493" cy="959108"/>
              </a:xfrm>
              <a:prstGeom prst="roundRect">
                <a:avLst/>
              </a:prstGeom>
              <a:blipFill>
                <a:blip r:embed="rId4"/>
                <a:stretch>
                  <a:fillRect l="-2326" t="-6918" r="-2326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" name="图片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214" y="4300748"/>
            <a:ext cx="3043064" cy="18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6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1" grpId="0" animBg="1"/>
      <p:bldP spid="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1.3.2 </a:t>
            </a:r>
            <a:r>
              <a:rPr lang="zh-CN" altLang="en-US" dirty="0"/>
              <a:t>全连接前馈神经网络的结构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全连接前馈神经网络</a:t>
            </a:r>
            <a:r>
              <a:rPr lang="en-US" altLang="zh-CN" sz="4000" dirty="0"/>
              <a:t> </a:t>
            </a:r>
            <a:r>
              <a:rPr lang="zh-CN" altLang="en-US" sz="4000" dirty="0"/>
              <a:t>亦称作多层感知器（</a:t>
            </a:r>
            <a:r>
              <a:rPr lang="en-US" altLang="zh-CN" sz="4000" dirty="0"/>
              <a:t>Multi-Layer Perceptron</a:t>
            </a:r>
            <a:r>
              <a:rPr lang="zh-CN" altLang="en-US" sz="4000" dirty="0"/>
              <a:t>）</a:t>
            </a:r>
            <a:endParaRPr lang="en-US" altLang="zh-CN" sz="4000" dirty="0"/>
          </a:p>
          <a:p>
            <a:pPr lvl="1"/>
            <a:r>
              <a:rPr lang="zh-CN" altLang="en-US" sz="2800" dirty="0"/>
              <a:t>各神经元分别属于不同的</a:t>
            </a:r>
            <a:r>
              <a:rPr lang="zh-CN" altLang="en-US" sz="2800" dirty="0">
                <a:solidFill>
                  <a:srgbClr val="FF0000"/>
                </a:solidFill>
              </a:rPr>
              <a:t>层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层内无连接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相邻</a:t>
            </a:r>
            <a:r>
              <a:rPr lang="zh-CN" altLang="en-US" sz="2800" dirty="0">
                <a:solidFill>
                  <a:srgbClr val="FF0000"/>
                </a:solidFill>
              </a:rPr>
              <a:t>两层之间</a:t>
            </a:r>
            <a:r>
              <a:rPr lang="zh-CN" altLang="en-US" sz="2800" dirty="0"/>
              <a:t>的神经元全部</a:t>
            </a:r>
            <a:r>
              <a:rPr lang="zh-CN" altLang="en-US" sz="2800" dirty="0">
                <a:solidFill>
                  <a:srgbClr val="FF0000"/>
                </a:solidFill>
              </a:rPr>
              <a:t>两两连接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整个网络中</a:t>
            </a:r>
            <a:r>
              <a:rPr lang="zh-CN" altLang="en-US" sz="2800" dirty="0">
                <a:solidFill>
                  <a:srgbClr val="FF0000"/>
                </a:solidFill>
              </a:rPr>
              <a:t>无反馈</a:t>
            </a:r>
            <a:r>
              <a:rPr lang="zh-CN" altLang="en-US" sz="2800" dirty="0"/>
              <a:t>，有向无环图可表示。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30</a:t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7383104" y="3688080"/>
            <a:ext cx="3646377" cy="2358390"/>
            <a:chOff x="3924682" y="2956241"/>
            <a:chExt cx="3646377" cy="2296544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E5E1ABE-377A-40C3-AB4C-EF1992770F0A}"/>
                </a:ext>
              </a:extLst>
            </p:cNvPr>
            <p:cNvSpPr/>
            <p:nvPr/>
          </p:nvSpPr>
          <p:spPr>
            <a:xfrm>
              <a:off x="4425520" y="3767436"/>
              <a:ext cx="202591" cy="192740"/>
            </a:xfrm>
            <a:prstGeom prst="ellipse">
              <a:avLst/>
            </a:pr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DA0A96-C1E0-41BD-8092-F7F1B10A9B07}"/>
                </a:ext>
              </a:extLst>
            </p:cNvPr>
            <p:cNvSpPr/>
            <p:nvPr/>
          </p:nvSpPr>
          <p:spPr>
            <a:xfrm>
              <a:off x="4425520" y="4134059"/>
              <a:ext cx="202591" cy="192740"/>
            </a:xfrm>
            <a:prstGeom prst="ellipse">
              <a:avLst/>
            </a:pr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A247795-551C-480B-AAF9-C46EAEE1760B}"/>
                </a:ext>
              </a:extLst>
            </p:cNvPr>
            <p:cNvSpPr/>
            <p:nvPr/>
          </p:nvSpPr>
          <p:spPr>
            <a:xfrm>
              <a:off x="4425520" y="4500682"/>
              <a:ext cx="202591" cy="192740"/>
            </a:xfrm>
            <a:prstGeom prst="ellipse">
              <a:avLst/>
            </a:pr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9A7AC0A-E550-462E-B7AB-69377D08C171}"/>
                </a:ext>
              </a:extLst>
            </p:cNvPr>
            <p:cNvSpPr/>
            <p:nvPr/>
          </p:nvSpPr>
          <p:spPr>
            <a:xfrm>
              <a:off x="4425520" y="4867305"/>
              <a:ext cx="202591" cy="192740"/>
            </a:xfrm>
            <a:prstGeom prst="ellipse">
              <a:avLst/>
            </a:prstGeom>
            <a:noFill/>
            <a:ln w="63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6C8D3749-5E5E-44D1-8612-FF2F26AD8C14}"/>
                </a:ext>
              </a:extLst>
            </p:cNvPr>
            <p:cNvSpPr/>
            <p:nvPr/>
          </p:nvSpPr>
          <p:spPr>
            <a:xfrm>
              <a:off x="5352012" y="3577773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1C3D74-65E7-454D-B544-6849A2C21C66}"/>
                </a:ext>
              </a:extLst>
            </p:cNvPr>
            <p:cNvSpPr/>
            <p:nvPr/>
          </p:nvSpPr>
          <p:spPr>
            <a:xfrm>
              <a:off x="5352012" y="3958809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8420D66-0336-47C6-9B35-0DB72E0E139F}"/>
                </a:ext>
              </a:extLst>
            </p:cNvPr>
            <p:cNvSpPr/>
            <p:nvPr/>
          </p:nvSpPr>
          <p:spPr>
            <a:xfrm>
              <a:off x="5352011" y="4326799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A634119-42DF-4508-AF7B-C16146ABAE74}"/>
                </a:ext>
              </a:extLst>
            </p:cNvPr>
            <p:cNvSpPr/>
            <p:nvPr/>
          </p:nvSpPr>
          <p:spPr>
            <a:xfrm>
              <a:off x="5352011" y="5060045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D345F67-7045-465C-A325-18297A77EE23}"/>
                </a:ext>
              </a:extLst>
            </p:cNvPr>
            <p:cNvSpPr/>
            <p:nvPr/>
          </p:nvSpPr>
          <p:spPr>
            <a:xfrm>
              <a:off x="5352011" y="4694789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B83BF3D-260F-40BF-803A-4B29E386B725}"/>
                </a:ext>
              </a:extLst>
            </p:cNvPr>
            <p:cNvSpPr/>
            <p:nvPr/>
          </p:nvSpPr>
          <p:spPr>
            <a:xfrm>
              <a:off x="6278504" y="3941319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0D9167AB-C7F7-4CD6-8146-5E03EA70ED72}"/>
                </a:ext>
              </a:extLst>
            </p:cNvPr>
            <p:cNvSpPr/>
            <p:nvPr/>
          </p:nvSpPr>
          <p:spPr>
            <a:xfrm>
              <a:off x="6278502" y="4326799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4095E81-C9E3-4A20-AB27-66DC2646243E}"/>
                </a:ext>
              </a:extLst>
            </p:cNvPr>
            <p:cNvSpPr/>
            <p:nvPr/>
          </p:nvSpPr>
          <p:spPr>
            <a:xfrm>
              <a:off x="6275062" y="4688374"/>
              <a:ext cx="202591" cy="19274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E760B70-F823-4A46-8724-A348F74E82EB}"/>
                </a:ext>
              </a:extLst>
            </p:cNvPr>
            <p:cNvSpPr/>
            <p:nvPr/>
          </p:nvSpPr>
          <p:spPr>
            <a:xfrm>
              <a:off x="7033093" y="4307942"/>
              <a:ext cx="202591" cy="19274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A6F45DC4-8F84-4563-AAEB-EF1AC5752161}"/>
                </a:ext>
              </a:extLst>
            </p:cNvPr>
            <p:cNvCxnSpPr>
              <a:cxnSpLocks/>
              <a:stCxn id="11" idx="6"/>
              <a:endCxn id="15" idx="3"/>
            </p:cNvCxnSpPr>
            <p:nvPr/>
          </p:nvCxnSpPr>
          <p:spPr>
            <a:xfrm flipV="1">
              <a:off x="4628111" y="3742287"/>
              <a:ext cx="753570" cy="1215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9DCDA619-9A43-4CA7-96F6-C8161E16A3BF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4628111" y="3863806"/>
              <a:ext cx="723901" cy="191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120F753-FD3D-4225-B001-708F64C5635F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4628111" y="3863806"/>
              <a:ext cx="723900" cy="559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85ADC148-2A3B-49DB-84FE-22C4AC7A8F1C}"/>
                </a:ext>
              </a:extLst>
            </p:cNvPr>
            <p:cNvCxnSpPr>
              <a:cxnSpLocks/>
              <a:stCxn id="11" idx="6"/>
              <a:endCxn id="19" idx="2"/>
            </p:cNvCxnSpPr>
            <p:nvPr/>
          </p:nvCxnSpPr>
          <p:spPr>
            <a:xfrm>
              <a:off x="4628111" y="3863806"/>
              <a:ext cx="723900" cy="9273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EB7151CF-A10F-4CC3-AF6A-AC3E3A3D78C6}"/>
                </a:ext>
              </a:extLst>
            </p:cNvPr>
            <p:cNvCxnSpPr>
              <a:cxnSpLocks/>
              <a:stCxn id="11" idx="6"/>
              <a:endCxn id="18" idx="1"/>
            </p:cNvCxnSpPr>
            <p:nvPr/>
          </p:nvCxnSpPr>
          <p:spPr>
            <a:xfrm>
              <a:off x="4628111" y="3863806"/>
              <a:ext cx="753569" cy="1224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21136E6-5623-4226-A4DD-9151B9820BD3}"/>
                </a:ext>
              </a:extLst>
            </p:cNvPr>
            <p:cNvCxnSpPr>
              <a:cxnSpLocks/>
              <a:stCxn id="12" idx="6"/>
              <a:endCxn id="15" idx="3"/>
            </p:cNvCxnSpPr>
            <p:nvPr/>
          </p:nvCxnSpPr>
          <p:spPr>
            <a:xfrm flipV="1">
              <a:off x="4628111" y="3742287"/>
              <a:ext cx="753570" cy="48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9642E59E-330C-4CCF-97BB-6A42A50147E0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 flipV="1">
              <a:off x="4628111" y="4055179"/>
              <a:ext cx="723901" cy="1752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88ABCB00-9B15-48B2-8C44-35476468E753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4628111" y="4230429"/>
              <a:ext cx="723900" cy="1927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570A8C7-8D94-49ED-8AD2-1C98ED8497E6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4628111" y="4230429"/>
              <a:ext cx="723900" cy="5607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C2A60F9C-BF79-45FB-9CEA-B04E7845B377}"/>
                </a:ext>
              </a:extLst>
            </p:cNvPr>
            <p:cNvCxnSpPr>
              <a:cxnSpLocks/>
              <a:stCxn id="12" idx="6"/>
              <a:endCxn id="18" idx="1"/>
            </p:cNvCxnSpPr>
            <p:nvPr/>
          </p:nvCxnSpPr>
          <p:spPr>
            <a:xfrm>
              <a:off x="4628111" y="4230429"/>
              <a:ext cx="753569" cy="8578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ED63F13-ED3B-49D2-A468-E46DB205A0C0}"/>
                </a:ext>
              </a:extLst>
            </p:cNvPr>
            <p:cNvCxnSpPr/>
            <p:nvPr/>
          </p:nvCxnSpPr>
          <p:spPr>
            <a:xfrm>
              <a:off x="4245363" y="3857047"/>
              <a:ext cx="1598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1FD252F7-341F-4065-9980-988B98C4C6B5}"/>
                </a:ext>
              </a:extLst>
            </p:cNvPr>
            <p:cNvCxnSpPr/>
            <p:nvPr/>
          </p:nvCxnSpPr>
          <p:spPr>
            <a:xfrm>
              <a:off x="4254275" y="4230429"/>
              <a:ext cx="1598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31B0BC0-B479-4D68-B49B-4D0959C84DD8}"/>
                </a:ext>
              </a:extLst>
            </p:cNvPr>
            <p:cNvCxnSpPr/>
            <p:nvPr/>
          </p:nvCxnSpPr>
          <p:spPr>
            <a:xfrm>
              <a:off x="4254275" y="4597052"/>
              <a:ext cx="1598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00C38D4-B4D4-4F1A-8A61-DD114877582F}"/>
                </a:ext>
              </a:extLst>
            </p:cNvPr>
            <p:cNvCxnSpPr/>
            <p:nvPr/>
          </p:nvCxnSpPr>
          <p:spPr>
            <a:xfrm>
              <a:off x="4254275" y="4978311"/>
              <a:ext cx="1598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4" name="对象 53">
              <a:extLst>
                <a:ext uri="{FF2B5EF4-FFF2-40B4-BE49-F238E27FC236}">
                  <a16:creationId xmlns:a16="http://schemas.microsoft.com/office/drawing/2014/main" id="{0F586E1F-0C51-4B2F-82EE-6725CD2499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8206" y="3724647"/>
            <a:ext cx="152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54" name="对象 53">
                          <a:extLst>
                            <a:ext uri="{FF2B5EF4-FFF2-40B4-BE49-F238E27FC236}">
                              <a16:creationId xmlns:a16="http://schemas.microsoft.com/office/drawing/2014/main" id="{0F586E1F-0C51-4B2F-82EE-6725CD2499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38206" y="3724647"/>
                          <a:ext cx="152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对象 54">
              <a:extLst>
                <a:ext uri="{FF2B5EF4-FFF2-40B4-BE49-F238E27FC236}">
                  <a16:creationId xmlns:a16="http://schemas.microsoft.com/office/drawing/2014/main" id="{5678C349-21B4-4307-841B-BBA2B3E7E9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5950" y="4098199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4880" imgH="228600" progId="Equation.DSMT4">
                    <p:embed/>
                  </p:oleObj>
                </mc:Choice>
                <mc:Fallback>
                  <p:oleObj name="Equation" r:id="rId5" imgW="164880" imgH="228600" progId="Equation.DSMT4">
                    <p:embed/>
                    <p:pic>
                      <p:nvPicPr>
                        <p:cNvPr id="55" name="对象 54">
                          <a:extLst>
                            <a:ext uri="{FF2B5EF4-FFF2-40B4-BE49-F238E27FC236}">
                              <a16:creationId xmlns:a16="http://schemas.microsoft.com/office/drawing/2014/main" id="{5678C349-21B4-4307-841B-BBA2B3E7E91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35950" y="4098199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>
              <a:extLst>
                <a:ext uri="{FF2B5EF4-FFF2-40B4-BE49-F238E27FC236}">
                  <a16:creationId xmlns:a16="http://schemas.microsoft.com/office/drawing/2014/main" id="{00F3F7D2-A7CE-439B-B71C-CE45A8E846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5893" y="4458638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64880" imgH="228600" progId="Equation.DSMT4">
                    <p:embed/>
                  </p:oleObj>
                </mc:Choice>
                <mc:Fallback>
                  <p:oleObj name="Equation" r:id="rId7" imgW="164880" imgH="228600" progId="Equation.DSMT4">
                    <p:embed/>
                    <p:pic>
                      <p:nvPicPr>
                        <p:cNvPr id="57" name="对象 56">
                          <a:extLst>
                            <a:ext uri="{FF2B5EF4-FFF2-40B4-BE49-F238E27FC236}">
                              <a16:creationId xmlns:a16="http://schemas.microsoft.com/office/drawing/2014/main" id="{00F3F7D2-A7CE-439B-B71C-CE45A8E846E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45893" y="4458638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12122D67-6865-45E2-81E9-EBACCEC282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3200" y="4824393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228600" progId="Equation.DSMT4">
                    <p:embed/>
                  </p:oleObj>
                </mc:Choice>
                <mc:Fallback>
                  <p:oleObj name="Equation" r:id="rId9" imgW="164880" imgH="228600" progId="Equation.DSMT4">
                    <p:embed/>
                    <p:pic>
                      <p:nvPicPr>
                        <p:cNvPr id="58" name="对象 57">
                          <a:extLst>
                            <a:ext uri="{FF2B5EF4-FFF2-40B4-BE49-F238E27FC236}">
                              <a16:creationId xmlns:a16="http://schemas.microsoft.com/office/drawing/2014/main" id="{12122D67-6865-45E2-81E9-EBACCEC282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043200" y="4824393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3DDB0655-95E8-4513-BE09-1D6F0F6D6986}"/>
                </a:ext>
              </a:extLst>
            </p:cNvPr>
            <p:cNvCxnSpPr>
              <a:cxnSpLocks/>
              <a:stCxn id="13" idx="6"/>
              <a:endCxn id="15" idx="3"/>
            </p:cNvCxnSpPr>
            <p:nvPr/>
          </p:nvCxnSpPr>
          <p:spPr>
            <a:xfrm flipV="1">
              <a:off x="4628111" y="3742287"/>
              <a:ext cx="753570" cy="8547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CA9D7FE4-10A6-4FB1-B48F-EE5229B4B1B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4628111" y="4055179"/>
              <a:ext cx="723901" cy="5418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01A9B18-2CEC-4EE8-BC24-5E459C4D35C8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 flipV="1">
              <a:off x="4628111" y="4423169"/>
              <a:ext cx="723900" cy="173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C1424F53-895D-4688-8F6C-41D3143DFE73}"/>
                </a:ext>
              </a:extLst>
            </p:cNvPr>
            <p:cNvCxnSpPr>
              <a:cxnSpLocks/>
              <a:stCxn id="13" idx="6"/>
              <a:endCxn id="19" idx="2"/>
            </p:cNvCxnSpPr>
            <p:nvPr/>
          </p:nvCxnSpPr>
          <p:spPr>
            <a:xfrm>
              <a:off x="4628111" y="4597052"/>
              <a:ext cx="723900" cy="194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D09E731D-55F2-420A-892D-01EAF9F8EFA6}"/>
                </a:ext>
              </a:extLst>
            </p:cNvPr>
            <p:cNvCxnSpPr>
              <a:cxnSpLocks/>
              <a:stCxn id="13" idx="6"/>
              <a:endCxn id="18" idx="1"/>
            </p:cNvCxnSpPr>
            <p:nvPr/>
          </p:nvCxnSpPr>
          <p:spPr>
            <a:xfrm>
              <a:off x="4628111" y="4597052"/>
              <a:ext cx="753569" cy="491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E65CBD26-EE39-42B6-AAD9-1DCD021C20A2}"/>
                </a:ext>
              </a:extLst>
            </p:cNvPr>
            <p:cNvCxnSpPr>
              <a:cxnSpLocks/>
              <a:stCxn id="14" idx="6"/>
              <a:endCxn id="15" idx="3"/>
            </p:cNvCxnSpPr>
            <p:nvPr/>
          </p:nvCxnSpPr>
          <p:spPr>
            <a:xfrm flipV="1">
              <a:off x="4628111" y="3742287"/>
              <a:ext cx="753570" cy="1221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311A45D-13DE-4AA1-93F2-C3D5DD78E6C4}"/>
                </a:ext>
              </a:extLst>
            </p:cNvPr>
            <p:cNvCxnSpPr>
              <a:cxnSpLocks/>
              <a:stCxn id="14" idx="6"/>
              <a:endCxn id="16" idx="2"/>
            </p:cNvCxnSpPr>
            <p:nvPr/>
          </p:nvCxnSpPr>
          <p:spPr>
            <a:xfrm flipV="1">
              <a:off x="4628111" y="4055179"/>
              <a:ext cx="723901" cy="908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807AAE52-A813-40BB-AD71-3EFE79AEFF16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 flipV="1">
              <a:off x="4628111" y="4423169"/>
              <a:ext cx="723900" cy="5405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D8DF14A3-19E8-4D30-A889-4A3502D12609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 flipV="1">
              <a:off x="4628111" y="4791159"/>
              <a:ext cx="723900" cy="172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26E12828-6A5C-47CA-82FB-B007D8148663}"/>
                </a:ext>
              </a:extLst>
            </p:cNvPr>
            <p:cNvCxnSpPr>
              <a:cxnSpLocks/>
              <a:stCxn id="14" idx="6"/>
              <a:endCxn id="18" idx="1"/>
            </p:cNvCxnSpPr>
            <p:nvPr/>
          </p:nvCxnSpPr>
          <p:spPr>
            <a:xfrm>
              <a:off x="4628111" y="4963675"/>
              <a:ext cx="753569" cy="1245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5D73BAF-C3CB-4024-BE84-AB16C26D06A3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>
            <a:xfrm>
              <a:off x="5524934" y="3742287"/>
              <a:ext cx="753570" cy="295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166CE11B-5E70-4E46-81C1-B43FDF45DEC2}"/>
                </a:ext>
              </a:extLst>
            </p:cNvPr>
            <p:cNvCxnSpPr>
              <a:cxnSpLocks/>
              <a:stCxn id="15" idx="5"/>
              <a:endCxn id="21" idx="2"/>
            </p:cNvCxnSpPr>
            <p:nvPr/>
          </p:nvCxnSpPr>
          <p:spPr>
            <a:xfrm>
              <a:off x="5524934" y="3742287"/>
              <a:ext cx="753568" cy="6808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F7DDDE0-5101-4815-A295-4529BF4D2354}"/>
                </a:ext>
              </a:extLst>
            </p:cNvPr>
            <p:cNvCxnSpPr>
              <a:cxnSpLocks/>
              <a:stCxn id="15" idx="5"/>
              <a:endCxn id="22" idx="2"/>
            </p:cNvCxnSpPr>
            <p:nvPr/>
          </p:nvCxnSpPr>
          <p:spPr>
            <a:xfrm>
              <a:off x="5524934" y="3742287"/>
              <a:ext cx="750128" cy="10424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AD773FB2-BDD0-4E06-AEC4-B80131EE64A5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5554603" y="4037689"/>
              <a:ext cx="723901" cy="174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E1E6E869-2A7B-4F1F-87F2-9BEC6AFE844D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>
              <a:off x="5554603" y="4055179"/>
              <a:ext cx="723899" cy="367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DCB51A0A-5E23-43D8-B1EB-119B486AA521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5554603" y="4055179"/>
              <a:ext cx="720459" cy="729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38168C1-7009-49D1-8FFA-77D814167F7E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 flipV="1">
              <a:off x="5554602" y="4037689"/>
              <a:ext cx="723902" cy="385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5F8E98F1-77FD-49E7-B0D5-CB2812DE8D19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5554602" y="4423169"/>
              <a:ext cx="723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3D6A3179-017F-46DB-A815-9972E6519DDA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>
              <a:off x="5554602" y="4423169"/>
              <a:ext cx="720460" cy="3615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D0710A8A-5770-411C-B6D9-BD18557FF5E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554602" y="4037689"/>
              <a:ext cx="723902" cy="7534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C9A00BFD-B74F-437F-BD03-4F80644F322A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554602" y="4423169"/>
              <a:ext cx="723900" cy="3679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BDD6AD88-D5F6-4423-9B83-2D676FDF3E4A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 flipV="1">
              <a:off x="5554602" y="4784744"/>
              <a:ext cx="720460" cy="6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45F987FC-FC53-47CC-A0F5-0D474D7067A4}"/>
                </a:ext>
              </a:extLst>
            </p:cNvPr>
            <p:cNvCxnSpPr>
              <a:cxnSpLocks/>
              <a:stCxn id="18" idx="7"/>
              <a:endCxn id="20" idx="2"/>
            </p:cNvCxnSpPr>
            <p:nvPr/>
          </p:nvCxnSpPr>
          <p:spPr>
            <a:xfrm flipV="1">
              <a:off x="5524933" y="4037689"/>
              <a:ext cx="753571" cy="1050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8A7DB951-D02C-4D23-A188-3F2A7FF50216}"/>
                </a:ext>
              </a:extLst>
            </p:cNvPr>
            <p:cNvCxnSpPr>
              <a:cxnSpLocks/>
              <a:stCxn id="18" idx="7"/>
              <a:endCxn id="21" idx="2"/>
            </p:cNvCxnSpPr>
            <p:nvPr/>
          </p:nvCxnSpPr>
          <p:spPr>
            <a:xfrm flipV="1">
              <a:off x="5524933" y="4423169"/>
              <a:ext cx="753569" cy="665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>
              <a:extLst>
                <a:ext uri="{FF2B5EF4-FFF2-40B4-BE49-F238E27FC236}">
                  <a16:creationId xmlns:a16="http://schemas.microsoft.com/office/drawing/2014/main" id="{4E154DEB-5D7B-40D8-90E2-F43D76D7B01E}"/>
                </a:ext>
              </a:extLst>
            </p:cNvPr>
            <p:cNvCxnSpPr>
              <a:cxnSpLocks/>
              <a:stCxn id="18" idx="7"/>
              <a:endCxn id="22" idx="2"/>
            </p:cNvCxnSpPr>
            <p:nvPr/>
          </p:nvCxnSpPr>
          <p:spPr>
            <a:xfrm flipV="1">
              <a:off x="5524933" y="4784744"/>
              <a:ext cx="750129" cy="303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74E2A8F6-54EF-48FA-8C62-CE1A5A3A707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>
              <a:off x="6488110" y="4102071"/>
              <a:ext cx="544983" cy="3022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9051E7FD-00F6-42A9-BFC7-E6377653649F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491552" y="4404312"/>
              <a:ext cx="541541" cy="175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256C3964-6949-44BB-BB55-FC7483630D9A}"/>
                </a:ext>
              </a:extLst>
            </p:cNvPr>
            <p:cNvCxnSpPr>
              <a:cxnSpLocks/>
              <a:endCxn id="23" idx="2"/>
            </p:cNvCxnSpPr>
            <p:nvPr/>
          </p:nvCxnSpPr>
          <p:spPr>
            <a:xfrm flipV="1">
              <a:off x="6486361" y="4404312"/>
              <a:ext cx="546732" cy="3332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F6D57DD9-A928-46A1-9C1A-2149889B4E7C}"/>
                </a:ext>
              </a:extLst>
            </p:cNvPr>
            <p:cNvCxnSpPr/>
            <p:nvPr/>
          </p:nvCxnSpPr>
          <p:spPr>
            <a:xfrm>
              <a:off x="7255594" y="4413740"/>
              <a:ext cx="1598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3" name="对象 122">
              <a:extLst>
                <a:ext uri="{FF2B5EF4-FFF2-40B4-BE49-F238E27FC236}">
                  <a16:creationId xmlns:a16="http://schemas.microsoft.com/office/drawing/2014/main" id="{D67CDB7A-2025-4B44-B66B-3BA95F9079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31359" y="4345113"/>
            <a:ext cx="1397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123" name="对象 122">
                          <a:extLst>
                            <a:ext uri="{FF2B5EF4-FFF2-40B4-BE49-F238E27FC236}">
                              <a16:creationId xmlns:a16="http://schemas.microsoft.com/office/drawing/2014/main" id="{D67CDB7A-2025-4B44-B66B-3BA95F90796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431359" y="4345113"/>
                          <a:ext cx="1397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" name="组合 69"/>
            <p:cNvGrpSpPr/>
            <p:nvPr/>
          </p:nvGrpSpPr>
          <p:grpSpPr>
            <a:xfrm>
              <a:off x="3924682" y="2956241"/>
              <a:ext cx="3330912" cy="384852"/>
              <a:chOff x="3008187" y="1318363"/>
              <a:chExt cx="5527856" cy="384852"/>
            </a:xfrm>
          </p:grpSpPr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89358E8-963C-4BCD-A643-6D7D60A5F783}"/>
                  </a:ext>
                </a:extLst>
              </p:cNvPr>
              <p:cNvSpPr/>
              <p:nvPr/>
            </p:nvSpPr>
            <p:spPr>
              <a:xfrm>
                <a:off x="6128443" y="1318363"/>
                <a:ext cx="155793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隐藏层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A6376680-F635-451B-BB48-2C65568294FA}"/>
                  </a:ext>
                </a:extLst>
              </p:cNvPr>
              <p:cNvSpPr/>
              <p:nvPr/>
            </p:nvSpPr>
            <p:spPr>
              <a:xfrm>
                <a:off x="4728849" y="1333883"/>
                <a:ext cx="153340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隐藏层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A331ADB-6C76-45FD-B80B-A706BEE38C44}"/>
                  </a:ext>
                </a:extLst>
              </p:cNvPr>
              <p:cNvSpPr/>
              <p:nvPr/>
            </p:nvSpPr>
            <p:spPr>
              <a:xfrm>
                <a:off x="3008187" y="1328989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输入层</a:t>
                </a: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CBF136DA-6938-4A75-83C0-75F298EBD5D8}"/>
                  </a:ext>
                </a:extLst>
              </p:cNvPr>
              <p:cNvSpPr/>
              <p:nvPr/>
            </p:nvSpPr>
            <p:spPr>
              <a:xfrm>
                <a:off x="7658880" y="1318363"/>
                <a:ext cx="8771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输出层</a:t>
                </a: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664432" y="4915577"/>
            <a:ext cx="64096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MLP</a:t>
            </a:r>
            <a:r>
              <a:rPr lang="zh-CN" altLang="en-US" dirty="0">
                <a:solidFill>
                  <a:srgbClr val="FF0000"/>
                </a:solidFill>
              </a:rPr>
              <a:t>的叫法不太确切。全连接前馈神经网络其实是由多层的 </a:t>
            </a:r>
            <a:r>
              <a:rPr lang="en-US" altLang="zh-CN" dirty="0">
                <a:solidFill>
                  <a:srgbClr val="FF0000"/>
                </a:solidFill>
              </a:rPr>
              <a:t>Logistic </a:t>
            </a:r>
            <a:r>
              <a:rPr lang="zh-CN" altLang="en-US" dirty="0">
                <a:solidFill>
                  <a:srgbClr val="FF0000"/>
                </a:solidFill>
              </a:rPr>
              <a:t>回归模型（ 连续的非线性函数） 组成， 而不是由多层的感知器（ 不连续的非线性函数）组成 </a:t>
            </a:r>
            <a:r>
              <a:rPr lang="en-US" altLang="zh-CN" dirty="0">
                <a:solidFill>
                  <a:srgbClr val="FF0000"/>
                </a:solidFill>
              </a:rPr>
              <a:t>[Bishop, 2007]</a:t>
            </a:r>
            <a:r>
              <a:rPr lang="zh-CN" altLang="en-US" dirty="0">
                <a:solidFill>
                  <a:srgbClr val="FF0000"/>
                </a:solidFill>
              </a:rPr>
              <a:t> 。</a:t>
            </a:r>
            <a:br>
              <a:rPr lang="zh-CN" altLang="en-US" dirty="0">
                <a:solidFill>
                  <a:srgbClr val="FF0000"/>
                </a:solidFill>
              </a:rPr>
            </a:br>
            <a:r>
              <a:rPr lang="en-US" altLang="zh-CN" dirty="0"/>
              <a:t>Bishop C M, 2007. Pattern recognition and machine learning[M]. 5th edition. Springer. </a:t>
            </a:r>
            <a:br>
              <a:rPr lang="en-US" altLang="zh-CN" dirty="0"/>
            </a:b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884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05992" y="19171"/>
            <a:ext cx="10223351" cy="696084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命名规则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31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5" name="墨迹 134">
                <a:extLst>
                  <a:ext uri="{FF2B5EF4-FFF2-40B4-BE49-F238E27FC236}">
                    <a16:creationId xmlns:a16="http://schemas.microsoft.com/office/drawing/2014/main" id="{AA8DE523-B062-4B8B-81BD-B826AD662FC8}"/>
                  </a:ext>
                </a:extLst>
              </p14:cNvPr>
              <p14:cNvContentPartPr/>
              <p14:nvPr/>
            </p14:nvContentPartPr>
            <p14:xfrm>
              <a:off x="10413380" y="4736747"/>
              <a:ext cx="11880" cy="15480"/>
            </p14:xfrm>
          </p:contentPart>
        </mc:Choice>
        <mc:Fallback xmlns="">
          <p:pic>
            <p:nvPicPr>
              <p:cNvPr id="135" name="墨迹 134">
                <a:extLst>
                  <a:ext uri="{FF2B5EF4-FFF2-40B4-BE49-F238E27FC236}">
                    <a16:creationId xmlns:a16="http://schemas.microsoft.com/office/drawing/2014/main" id="{AA8DE523-B062-4B8B-81BD-B826AD662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4645" y="4727747"/>
                <a:ext cx="29001" cy="3312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矩形 136">
            <a:extLst>
              <a:ext uri="{FF2B5EF4-FFF2-40B4-BE49-F238E27FC236}">
                <a16:creationId xmlns:a16="http://schemas.microsoft.com/office/drawing/2014/main" id="{DBE41CBC-6AB8-46E9-9D76-D15659C1EDF3}"/>
              </a:ext>
            </a:extLst>
          </p:cNvPr>
          <p:cNvSpPr/>
          <p:nvPr/>
        </p:nvSpPr>
        <p:spPr>
          <a:xfrm>
            <a:off x="4964884" y="1748348"/>
            <a:ext cx="74514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全连接前馈神经网络的符号表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记住命名规则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：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08011" y="2018238"/>
            <a:ext cx="5283273" cy="3037658"/>
            <a:chOff x="1193727" y="2545127"/>
            <a:chExt cx="4046250" cy="2306776"/>
          </a:xfrm>
        </p:grpSpPr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D1151D94-01C1-4D22-A005-5630F028AEA4}"/>
                </a:ext>
              </a:extLst>
            </p:cNvPr>
            <p:cNvSpPr txBox="1"/>
            <p:nvPr/>
          </p:nvSpPr>
          <p:spPr>
            <a:xfrm>
              <a:off x="1422939" y="254512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HGH4_CNKI" panose="02000500000000000000" pitchFamily="2" charset="-122"/>
                  <a:ea typeface="HGH4_CNKI" panose="02000500000000000000" pitchFamily="2" charset="-122"/>
                </a:rPr>
                <a:t>输入层</a:t>
              </a:r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5E136B1D-76EB-4BC0-A520-B00C17C20AB3}"/>
                </a:ext>
              </a:extLst>
            </p:cNvPr>
            <p:cNvSpPr txBox="1"/>
            <p:nvPr/>
          </p:nvSpPr>
          <p:spPr>
            <a:xfrm>
              <a:off x="2493509" y="2551322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HGH4_CNKI" panose="02000500000000000000" pitchFamily="2" charset="-122"/>
                  <a:ea typeface="HGH4_CNKI" panose="02000500000000000000" pitchFamily="2" charset="-122"/>
                </a:rPr>
                <a:t>隐藏层</a:t>
              </a: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9080B52-12BD-4CCC-88F2-1A7BC242EE0C}"/>
                </a:ext>
              </a:extLst>
            </p:cNvPr>
            <p:cNvSpPr txBox="1"/>
            <p:nvPr/>
          </p:nvSpPr>
          <p:spPr>
            <a:xfrm>
              <a:off x="3548012" y="254734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HGH4_CNKI" panose="02000500000000000000" pitchFamily="2" charset="-122"/>
                  <a:ea typeface="HGH4_CNKI" panose="02000500000000000000" pitchFamily="2" charset="-122"/>
                </a:rPr>
                <a:t>隐藏层</a:t>
              </a:r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459CED5E-659B-4011-9DA0-FC4BADFB141F}"/>
                </a:ext>
              </a:extLst>
            </p:cNvPr>
            <p:cNvSpPr txBox="1"/>
            <p:nvPr/>
          </p:nvSpPr>
          <p:spPr>
            <a:xfrm>
              <a:off x="4398429" y="2545127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latin typeface="HGH4_CNKI" panose="02000500000000000000" pitchFamily="2" charset="-122"/>
                  <a:ea typeface="HGH4_CNKI" panose="02000500000000000000" pitchFamily="2" charset="-122"/>
                </a:rPr>
                <a:t>输出层</a:t>
              </a: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1C91FBF9-9571-42E9-ADD2-7C1A6ECC231B}"/>
                </a:ext>
              </a:extLst>
            </p:cNvPr>
            <p:cNvSpPr/>
            <p:nvPr/>
          </p:nvSpPr>
          <p:spPr>
            <a:xfrm>
              <a:off x="1641835" y="3140796"/>
              <a:ext cx="205216" cy="216983"/>
            </a:xfrm>
            <a:prstGeom prst="ellips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43D053C-57C1-44CC-9B46-C59415A5C76C}"/>
                </a:ext>
              </a:extLst>
            </p:cNvPr>
            <p:cNvSpPr/>
            <p:nvPr/>
          </p:nvSpPr>
          <p:spPr>
            <a:xfrm>
              <a:off x="1636519" y="3565777"/>
              <a:ext cx="217243" cy="208346"/>
            </a:xfrm>
            <a:prstGeom prst="ellips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533951F7-2174-49EE-813B-C99795A939EB}"/>
                </a:ext>
              </a:extLst>
            </p:cNvPr>
            <p:cNvSpPr/>
            <p:nvPr/>
          </p:nvSpPr>
          <p:spPr>
            <a:xfrm>
              <a:off x="1630634" y="3986452"/>
              <a:ext cx="224132" cy="216982"/>
            </a:xfrm>
            <a:prstGeom prst="ellips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D2862A59-7121-453A-8C73-8C3F912AB547}"/>
                </a:ext>
              </a:extLst>
            </p:cNvPr>
            <p:cNvSpPr/>
            <p:nvPr/>
          </p:nvSpPr>
          <p:spPr>
            <a:xfrm>
              <a:off x="1634789" y="4413459"/>
              <a:ext cx="218973" cy="208340"/>
            </a:xfrm>
            <a:prstGeom prst="ellipse">
              <a:avLst/>
            </a:prstGeom>
            <a:noFill/>
            <a:ln w="95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376EF52A-F656-44B4-BA3B-37B0412D9197}"/>
                </a:ext>
              </a:extLst>
            </p:cNvPr>
            <p:cNvSpPr/>
            <p:nvPr/>
          </p:nvSpPr>
          <p:spPr>
            <a:xfrm>
              <a:off x="2693307" y="2915183"/>
              <a:ext cx="230423" cy="23398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53DDC36-FD3A-4245-A80F-3646DCB0DDD8}"/>
                </a:ext>
              </a:extLst>
            </p:cNvPr>
            <p:cNvSpPr/>
            <p:nvPr/>
          </p:nvSpPr>
          <p:spPr>
            <a:xfrm>
              <a:off x="2701439" y="3337390"/>
              <a:ext cx="230423" cy="23398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EE973292-0D3A-4DC7-9D37-57C61D4E80CA}"/>
                </a:ext>
              </a:extLst>
            </p:cNvPr>
            <p:cNvSpPr/>
            <p:nvPr/>
          </p:nvSpPr>
          <p:spPr>
            <a:xfrm>
              <a:off x="2693084" y="3766479"/>
              <a:ext cx="238959" cy="23015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7BA9820-0B55-4DB9-AFD2-E73ECD34A38D}"/>
                </a:ext>
              </a:extLst>
            </p:cNvPr>
            <p:cNvSpPr/>
            <p:nvPr/>
          </p:nvSpPr>
          <p:spPr>
            <a:xfrm>
              <a:off x="2696696" y="4621799"/>
              <a:ext cx="227034" cy="230104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441399FD-32CB-4201-9C0A-1134DA82B523}"/>
                </a:ext>
              </a:extLst>
            </p:cNvPr>
            <p:cNvSpPr/>
            <p:nvPr/>
          </p:nvSpPr>
          <p:spPr>
            <a:xfrm>
              <a:off x="2691347" y="4199892"/>
              <a:ext cx="218973" cy="2135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042FCF15-92BC-45F6-981B-AED74929CCE4}"/>
                </a:ext>
              </a:extLst>
            </p:cNvPr>
            <p:cNvSpPr/>
            <p:nvPr/>
          </p:nvSpPr>
          <p:spPr>
            <a:xfrm>
              <a:off x="3764358" y="3355601"/>
              <a:ext cx="222188" cy="210175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832C635C-5E13-4F05-9160-3411A938FCFC}"/>
                </a:ext>
              </a:extLst>
            </p:cNvPr>
            <p:cNvSpPr/>
            <p:nvPr/>
          </p:nvSpPr>
          <p:spPr>
            <a:xfrm>
              <a:off x="3763997" y="3772786"/>
              <a:ext cx="211600" cy="220648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26414BDB-AA86-4FEC-B06B-E601315A1B32}"/>
                </a:ext>
              </a:extLst>
            </p:cNvPr>
            <p:cNvSpPr/>
            <p:nvPr/>
          </p:nvSpPr>
          <p:spPr>
            <a:xfrm>
              <a:off x="3753381" y="4199303"/>
              <a:ext cx="218973" cy="213567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1F8DB0B2-E68C-4F0B-BF29-B1404DF4A5AC}"/>
                </a:ext>
              </a:extLst>
            </p:cNvPr>
            <p:cNvSpPr/>
            <p:nvPr/>
          </p:nvSpPr>
          <p:spPr>
            <a:xfrm>
              <a:off x="4631635" y="3777906"/>
              <a:ext cx="220029" cy="215528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9" name="直接箭头连接符 158">
              <a:extLst>
                <a:ext uri="{FF2B5EF4-FFF2-40B4-BE49-F238E27FC236}">
                  <a16:creationId xmlns:a16="http://schemas.microsoft.com/office/drawing/2014/main" id="{7FB91CFB-0109-4D5B-BD94-CBBEF945C2AC}"/>
                </a:ext>
              </a:extLst>
            </p:cNvPr>
            <p:cNvCxnSpPr>
              <a:cxnSpLocks/>
              <a:stCxn id="145" idx="6"/>
              <a:endCxn id="149" idx="2"/>
            </p:cNvCxnSpPr>
            <p:nvPr/>
          </p:nvCxnSpPr>
          <p:spPr>
            <a:xfrm flipV="1">
              <a:off x="1847051" y="3032177"/>
              <a:ext cx="846256" cy="217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26955DEC-900C-4C60-940B-CEBBAC0B6032}"/>
                </a:ext>
              </a:extLst>
            </p:cNvPr>
            <p:cNvCxnSpPr>
              <a:cxnSpLocks/>
              <a:stCxn id="145" idx="6"/>
              <a:endCxn id="150" idx="2"/>
            </p:cNvCxnSpPr>
            <p:nvPr/>
          </p:nvCxnSpPr>
          <p:spPr>
            <a:xfrm>
              <a:off x="1847051" y="3249288"/>
              <a:ext cx="854388" cy="2050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E9184831-41A5-4CA7-A293-0ED382C39EBF}"/>
                </a:ext>
              </a:extLst>
            </p:cNvPr>
            <p:cNvCxnSpPr>
              <a:cxnSpLocks/>
              <a:stCxn id="145" idx="6"/>
              <a:endCxn id="151" idx="2"/>
            </p:cNvCxnSpPr>
            <p:nvPr/>
          </p:nvCxnSpPr>
          <p:spPr>
            <a:xfrm>
              <a:off x="1847051" y="3249288"/>
              <a:ext cx="846033" cy="6322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21210368-5F5C-4EAD-84DC-0A511DCA4361}"/>
                </a:ext>
              </a:extLst>
            </p:cNvPr>
            <p:cNvCxnSpPr>
              <a:cxnSpLocks/>
              <a:stCxn id="145" idx="6"/>
              <a:endCxn id="153" idx="2"/>
            </p:cNvCxnSpPr>
            <p:nvPr/>
          </p:nvCxnSpPr>
          <p:spPr>
            <a:xfrm>
              <a:off x="1847051" y="3249288"/>
              <a:ext cx="844296" cy="10573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610078E1-BE2E-4FDB-9FFD-515F41B69508}"/>
                </a:ext>
              </a:extLst>
            </p:cNvPr>
            <p:cNvCxnSpPr>
              <a:cxnSpLocks/>
              <a:stCxn id="145" idx="6"/>
              <a:endCxn id="152" idx="2"/>
            </p:cNvCxnSpPr>
            <p:nvPr/>
          </p:nvCxnSpPr>
          <p:spPr>
            <a:xfrm>
              <a:off x="1847051" y="3249288"/>
              <a:ext cx="849645" cy="14875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41594503-E91C-44D5-BC2E-0580E0DFCEB2}"/>
                </a:ext>
              </a:extLst>
            </p:cNvPr>
            <p:cNvCxnSpPr>
              <a:cxnSpLocks/>
              <a:stCxn id="146" idx="6"/>
              <a:endCxn id="149" idx="2"/>
            </p:cNvCxnSpPr>
            <p:nvPr/>
          </p:nvCxnSpPr>
          <p:spPr>
            <a:xfrm flipV="1">
              <a:off x="1853762" y="3032177"/>
              <a:ext cx="839545" cy="6377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9FA3E8CE-0204-43B3-B2AB-8D3FBA7CE531}"/>
                </a:ext>
              </a:extLst>
            </p:cNvPr>
            <p:cNvCxnSpPr>
              <a:cxnSpLocks/>
              <a:stCxn id="146" idx="6"/>
              <a:endCxn id="150" idx="2"/>
            </p:cNvCxnSpPr>
            <p:nvPr/>
          </p:nvCxnSpPr>
          <p:spPr>
            <a:xfrm flipV="1">
              <a:off x="1853762" y="3454385"/>
              <a:ext cx="847677" cy="2155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1DC1DF97-9FE7-4FAF-ACCD-A4800A006268}"/>
                </a:ext>
              </a:extLst>
            </p:cNvPr>
            <p:cNvCxnSpPr>
              <a:cxnSpLocks/>
              <a:stCxn id="146" idx="6"/>
              <a:endCxn id="151" idx="2"/>
            </p:cNvCxnSpPr>
            <p:nvPr/>
          </p:nvCxnSpPr>
          <p:spPr>
            <a:xfrm>
              <a:off x="1853762" y="3669950"/>
              <a:ext cx="839322" cy="2116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59C6A6D-CCA8-4D30-96DE-2988E3D52F2F}"/>
                </a:ext>
              </a:extLst>
            </p:cNvPr>
            <p:cNvCxnSpPr>
              <a:cxnSpLocks/>
              <a:stCxn id="146" idx="6"/>
              <a:endCxn id="153" idx="2"/>
            </p:cNvCxnSpPr>
            <p:nvPr/>
          </p:nvCxnSpPr>
          <p:spPr>
            <a:xfrm>
              <a:off x="1853762" y="3669950"/>
              <a:ext cx="837585" cy="6367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9D4B805C-BFC1-424D-BBDF-9229D74583ED}"/>
                </a:ext>
              </a:extLst>
            </p:cNvPr>
            <p:cNvCxnSpPr>
              <a:cxnSpLocks/>
              <a:stCxn id="146" idx="6"/>
              <a:endCxn id="152" idx="2"/>
            </p:cNvCxnSpPr>
            <p:nvPr/>
          </p:nvCxnSpPr>
          <p:spPr>
            <a:xfrm>
              <a:off x="1853762" y="3669950"/>
              <a:ext cx="842934" cy="10669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6CE0675D-3C69-44AF-8DBF-447E88702122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39" y="3226162"/>
              <a:ext cx="1881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C9FE2676-ACAA-4F96-90FB-7EC750351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7603" y="3670873"/>
              <a:ext cx="218748" cy="7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432C4D51-2E47-4398-A341-51C23BCF4DF4}"/>
                </a:ext>
              </a:extLst>
            </p:cNvPr>
            <p:cNvCxnSpPr>
              <a:cxnSpLocks/>
            </p:cNvCxnSpPr>
            <p:nvPr/>
          </p:nvCxnSpPr>
          <p:spPr>
            <a:xfrm>
              <a:off x="1419922" y="4089829"/>
              <a:ext cx="191183" cy="19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箭头连接符 197">
              <a:extLst>
                <a:ext uri="{FF2B5EF4-FFF2-40B4-BE49-F238E27FC236}">
                  <a16:creationId xmlns:a16="http://schemas.microsoft.com/office/drawing/2014/main" id="{2EC051C7-16E3-49C4-8885-AFC6A42B8683}"/>
                </a:ext>
              </a:extLst>
            </p:cNvPr>
            <p:cNvCxnSpPr/>
            <p:nvPr/>
          </p:nvCxnSpPr>
          <p:spPr>
            <a:xfrm>
              <a:off x="1441939" y="4517629"/>
              <a:ext cx="1598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0" name="对象 199">
              <a:extLst>
                <a:ext uri="{FF2B5EF4-FFF2-40B4-BE49-F238E27FC236}">
                  <a16:creationId xmlns:a16="http://schemas.microsoft.com/office/drawing/2014/main" id="{E7742DE8-3F31-491E-969D-590B7AF9B0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9288" y="3106146"/>
            <a:ext cx="1524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2280" imgH="228600" progId="Equation.DSMT4">
                    <p:embed/>
                  </p:oleObj>
                </mc:Choice>
                <mc:Fallback>
                  <p:oleObj name="Equation" r:id="rId6" imgW="152280" imgH="228600" progId="Equation.DSMT4">
                    <p:embed/>
                    <p:pic>
                      <p:nvPicPr>
                        <p:cNvPr id="200" name="对象 199">
                          <a:extLst>
                            <a:ext uri="{FF2B5EF4-FFF2-40B4-BE49-F238E27FC236}">
                              <a16:creationId xmlns:a16="http://schemas.microsoft.com/office/drawing/2014/main" id="{E7742DE8-3F31-491E-969D-590B7AF9B01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09288" y="3106146"/>
                          <a:ext cx="1524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" name="对象 205">
              <a:extLst>
                <a:ext uri="{FF2B5EF4-FFF2-40B4-BE49-F238E27FC236}">
                  <a16:creationId xmlns:a16="http://schemas.microsoft.com/office/drawing/2014/main" id="{CABB6057-3F6B-45D6-B586-07EF75DB4E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4586" y="3530198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28600" progId="Equation.DSMT4">
                    <p:embed/>
                  </p:oleObj>
                </mc:Choice>
                <mc:Fallback>
                  <p:oleObj name="Equation" r:id="rId8" imgW="164880" imgH="228600" progId="Equation.DSMT4">
                    <p:embed/>
                    <p:pic>
                      <p:nvPicPr>
                        <p:cNvPr id="206" name="对象 205">
                          <a:extLst>
                            <a:ext uri="{FF2B5EF4-FFF2-40B4-BE49-F238E27FC236}">
                              <a16:creationId xmlns:a16="http://schemas.microsoft.com/office/drawing/2014/main" id="{CABB6057-3F6B-45D6-B586-07EF75DB4E4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04586" y="3530198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8" name="对象 207">
              <a:extLst>
                <a:ext uri="{FF2B5EF4-FFF2-40B4-BE49-F238E27FC236}">
                  <a16:creationId xmlns:a16="http://schemas.microsoft.com/office/drawing/2014/main" id="{54B76E22-DABF-4E94-AFA8-0212DA497B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800" y="3950998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228600" progId="Equation.DSMT4">
                    <p:embed/>
                  </p:oleObj>
                </mc:Choice>
                <mc:Fallback>
                  <p:oleObj name="Equation" r:id="rId10" imgW="164880" imgH="228600" progId="Equation.DSMT4">
                    <p:embed/>
                    <p:pic>
                      <p:nvPicPr>
                        <p:cNvPr id="208" name="对象 207">
                          <a:extLst>
                            <a:ext uri="{FF2B5EF4-FFF2-40B4-BE49-F238E27FC236}">
                              <a16:creationId xmlns:a16="http://schemas.microsoft.com/office/drawing/2014/main" id="{54B76E22-DABF-4E94-AFA8-0212DA497B8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200800" y="3950998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0" name="对象 209">
              <a:extLst>
                <a:ext uri="{FF2B5EF4-FFF2-40B4-BE49-F238E27FC236}">
                  <a16:creationId xmlns:a16="http://schemas.microsoft.com/office/drawing/2014/main" id="{FF4E9832-E8DD-44B4-86B4-9E3E95339E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3727" y="4380449"/>
            <a:ext cx="1651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210" name="对象 209">
                          <a:extLst>
                            <a:ext uri="{FF2B5EF4-FFF2-40B4-BE49-F238E27FC236}">
                              <a16:creationId xmlns:a16="http://schemas.microsoft.com/office/drawing/2014/main" id="{FF4E9832-E8DD-44B4-86B4-9E3E95339E2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193727" y="4380449"/>
                          <a:ext cx="165100" cy="228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67469B2D-6AFF-4C27-9D55-5E66075CF44A}"/>
                </a:ext>
              </a:extLst>
            </p:cNvPr>
            <p:cNvCxnSpPr>
              <a:cxnSpLocks/>
              <a:stCxn id="147" idx="6"/>
              <a:endCxn id="149" idx="2"/>
            </p:cNvCxnSpPr>
            <p:nvPr/>
          </p:nvCxnSpPr>
          <p:spPr>
            <a:xfrm flipV="1">
              <a:off x="1854766" y="3032177"/>
              <a:ext cx="838541" cy="10627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箭头连接符 214">
              <a:extLst>
                <a:ext uri="{FF2B5EF4-FFF2-40B4-BE49-F238E27FC236}">
                  <a16:creationId xmlns:a16="http://schemas.microsoft.com/office/drawing/2014/main" id="{F67E57B5-22D2-45E5-A96A-AEBA2474973C}"/>
                </a:ext>
              </a:extLst>
            </p:cNvPr>
            <p:cNvCxnSpPr>
              <a:cxnSpLocks/>
              <a:stCxn id="147" idx="6"/>
              <a:endCxn id="150" idx="2"/>
            </p:cNvCxnSpPr>
            <p:nvPr/>
          </p:nvCxnSpPr>
          <p:spPr>
            <a:xfrm flipV="1">
              <a:off x="1854766" y="3454385"/>
              <a:ext cx="846673" cy="6405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>
              <a:extLst>
                <a:ext uri="{FF2B5EF4-FFF2-40B4-BE49-F238E27FC236}">
                  <a16:creationId xmlns:a16="http://schemas.microsoft.com/office/drawing/2014/main" id="{6FCC3A8B-AC38-48AD-AB82-A2D55275DE2E}"/>
                </a:ext>
              </a:extLst>
            </p:cNvPr>
            <p:cNvCxnSpPr>
              <a:cxnSpLocks/>
              <a:stCxn id="147" idx="6"/>
              <a:endCxn id="151" idx="2"/>
            </p:cNvCxnSpPr>
            <p:nvPr/>
          </p:nvCxnSpPr>
          <p:spPr>
            <a:xfrm flipV="1">
              <a:off x="1854766" y="3881557"/>
              <a:ext cx="838318" cy="2133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箭头连接符 219">
              <a:extLst>
                <a:ext uri="{FF2B5EF4-FFF2-40B4-BE49-F238E27FC236}">
                  <a16:creationId xmlns:a16="http://schemas.microsoft.com/office/drawing/2014/main" id="{57B4505E-5A8B-4651-A231-5A2BB4BD3013}"/>
                </a:ext>
              </a:extLst>
            </p:cNvPr>
            <p:cNvCxnSpPr>
              <a:cxnSpLocks/>
              <a:stCxn id="147" idx="6"/>
              <a:endCxn id="153" idx="2"/>
            </p:cNvCxnSpPr>
            <p:nvPr/>
          </p:nvCxnSpPr>
          <p:spPr>
            <a:xfrm>
              <a:off x="1854766" y="4094943"/>
              <a:ext cx="836581" cy="2117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箭头连接符 220">
              <a:extLst>
                <a:ext uri="{FF2B5EF4-FFF2-40B4-BE49-F238E27FC236}">
                  <a16:creationId xmlns:a16="http://schemas.microsoft.com/office/drawing/2014/main" id="{47E94217-E52A-475E-8440-26F9DCE59537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>
              <a:off x="1854766" y="4094943"/>
              <a:ext cx="841930" cy="6419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2CA26DC1-00DF-4CD7-9311-FC06D907848B}"/>
                </a:ext>
              </a:extLst>
            </p:cNvPr>
            <p:cNvCxnSpPr>
              <a:cxnSpLocks/>
              <a:stCxn id="148" idx="6"/>
              <a:endCxn id="149" idx="2"/>
            </p:cNvCxnSpPr>
            <p:nvPr/>
          </p:nvCxnSpPr>
          <p:spPr>
            <a:xfrm flipV="1">
              <a:off x="1853762" y="3032177"/>
              <a:ext cx="839545" cy="14854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CEE27B23-8B8F-4928-AB0B-B9B24D77E4EC}"/>
                </a:ext>
              </a:extLst>
            </p:cNvPr>
            <p:cNvCxnSpPr>
              <a:cxnSpLocks/>
              <a:stCxn id="148" idx="6"/>
              <a:endCxn id="150" idx="2"/>
            </p:cNvCxnSpPr>
            <p:nvPr/>
          </p:nvCxnSpPr>
          <p:spPr>
            <a:xfrm flipV="1">
              <a:off x="1853762" y="3454385"/>
              <a:ext cx="847677" cy="1063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>
              <a:extLst>
                <a:ext uri="{FF2B5EF4-FFF2-40B4-BE49-F238E27FC236}">
                  <a16:creationId xmlns:a16="http://schemas.microsoft.com/office/drawing/2014/main" id="{4C56FAA4-9EAC-40E7-AD8A-9FB2DED022D9}"/>
                </a:ext>
              </a:extLst>
            </p:cNvPr>
            <p:cNvCxnSpPr>
              <a:cxnSpLocks/>
              <a:stCxn id="148" idx="6"/>
              <a:endCxn id="151" idx="2"/>
            </p:cNvCxnSpPr>
            <p:nvPr/>
          </p:nvCxnSpPr>
          <p:spPr>
            <a:xfrm flipV="1">
              <a:off x="1853762" y="3881557"/>
              <a:ext cx="839322" cy="636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0F579BCA-0095-4F36-9C71-42FEF1A6B7A6}"/>
                </a:ext>
              </a:extLst>
            </p:cNvPr>
            <p:cNvCxnSpPr>
              <a:cxnSpLocks/>
              <a:endCxn id="153" idx="2"/>
            </p:cNvCxnSpPr>
            <p:nvPr/>
          </p:nvCxnSpPr>
          <p:spPr>
            <a:xfrm flipV="1">
              <a:off x="1875386" y="4306676"/>
              <a:ext cx="815961" cy="177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C0DB0FB4-F62C-4A37-958A-E208EBFEA301}"/>
                </a:ext>
              </a:extLst>
            </p:cNvPr>
            <p:cNvCxnSpPr>
              <a:cxnSpLocks/>
              <a:stCxn id="148" idx="6"/>
              <a:endCxn id="152" idx="2"/>
            </p:cNvCxnSpPr>
            <p:nvPr/>
          </p:nvCxnSpPr>
          <p:spPr>
            <a:xfrm>
              <a:off x="1853762" y="4517629"/>
              <a:ext cx="842934" cy="219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455BFDD8-FD89-449E-8104-0F430F8B0ECA}"/>
                </a:ext>
              </a:extLst>
            </p:cNvPr>
            <p:cNvCxnSpPr>
              <a:cxnSpLocks/>
              <a:stCxn id="149" idx="6"/>
              <a:endCxn id="154" idx="2"/>
            </p:cNvCxnSpPr>
            <p:nvPr/>
          </p:nvCxnSpPr>
          <p:spPr>
            <a:xfrm>
              <a:off x="2923730" y="3032177"/>
              <a:ext cx="840628" cy="428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9A243CF2-5766-4D53-8468-5C54CFA6C904}"/>
                </a:ext>
              </a:extLst>
            </p:cNvPr>
            <p:cNvCxnSpPr>
              <a:cxnSpLocks/>
              <a:stCxn id="149" idx="6"/>
              <a:endCxn id="155" idx="2"/>
            </p:cNvCxnSpPr>
            <p:nvPr/>
          </p:nvCxnSpPr>
          <p:spPr>
            <a:xfrm>
              <a:off x="2923730" y="3032177"/>
              <a:ext cx="840267" cy="850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C11B4316-D71B-4209-A6DC-295C1194EB32}"/>
                </a:ext>
              </a:extLst>
            </p:cNvPr>
            <p:cNvCxnSpPr>
              <a:cxnSpLocks/>
              <a:stCxn id="149" idx="6"/>
              <a:endCxn id="156" idx="2"/>
            </p:cNvCxnSpPr>
            <p:nvPr/>
          </p:nvCxnSpPr>
          <p:spPr>
            <a:xfrm>
              <a:off x="2923730" y="3032177"/>
              <a:ext cx="829651" cy="127391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>
              <a:extLst>
                <a:ext uri="{FF2B5EF4-FFF2-40B4-BE49-F238E27FC236}">
                  <a16:creationId xmlns:a16="http://schemas.microsoft.com/office/drawing/2014/main" id="{A91621E3-56C1-4D9A-8D5C-F77137610B34}"/>
                </a:ext>
              </a:extLst>
            </p:cNvPr>
            <p:cNvCxnSpPr>
              <a:cxnSpLocks/>
              <a:endCxn id="154" idx="2"/>
            </p:cNvCxnSpPr>
            <p:nvPr/>
          </p:nvCxnSpPr>
          <p:spPr>
            <a:xfrm>
              <a:off x="2941190" y="3460688"/>
              <a:ext cx="823168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92626AEB-9486-4527-9EF8-F5AE2F8BA892}"/>
                </a:ext>
              </a:extLst>
            </p:cNvPr>
            <p:cNvCxnSpPr>
              <a:cxnSpLocks/>
              <a:stCxn id="150" idx="6"/>
              <a:endCxn id="155" idx="2"/>
            </p:cNvCxnSpPr>
            <p:nvPr/>
          </p:nvCxnSpPr>
          <p:spPr>
            <a:xfrm>
              <a:off x="2931862" y="3454385"/>
              <a:ext cx="832135" cy="4287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A0C4764-D647-4063-9D0D-B1A22234F391}"/>
                </a:ext>
              </a:extLst>
            </p:cNvPr>
            <p:cNvCxnSpPr>
              <a:cxnSpLocks/>
              <a:stCxn id="150" idx="6"/>
              <a:endCxn id="156" idx="2"/>
            </p:cNvCxnSpPr>
            <p:nvPr/>
          </p:nvCxnSpPr>
          <p:spPr>
            <a:xfrm>
              <a:off x="2931862" y="3454385"/>
              <a:ext cx="821519" cy="851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6B143F69-07B6-431D-9D5D-1B5BAA3F6AF1}"/>
                </a:ext>
              </a:extLst>
            </p:cNvPr>
            <p:cNvCxnSpPr>
              <a:cxnSpLocks/>
              <a:stCxn id="151" idx="6"/>
              <a:endCxn id="154" idx="2"/>
            </p:cNvCxnSpPr>
            <p:nvPr/>
          </p:nvCxnSpPr>
          <p:spPr>
            <a:xfrm flipV="1">
              <a:off x="2932043" y="3460689"/>
              <a:ext cx="832315" cy="4208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直接箭头连接符 239">
              <a:extLst>
                <a:ext uri="{FF2B5EF4-FFF2-40B4-BE49-F238E27FC236}">
                  <a16:creationId xmlns:a16="http://schemas.microsoft.com/office/drawing/2014/main" id="{F9CF3F16-EC8A-4489-B202-08D0DB0D5951}"/>
                </a:ext>
              </a:extLst>
            </p:cNvPr>
            <p:cNvCxnSpPr>
              <a:cxnSpLocks/>
              <a:endCxn id="155" idx="2"/>
            </p:cNvCxnSpPr>
            <p:nvPr/>
          </p:nvCxnSpPr>
          <p:spPr>
            <a:xfrm>
              <a:off x="2940338" y="3875892"/>
              <a:ext cx="823659" cy="7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E62DFA65-E160-4374-B868-EDA20C0FC29E}"/>
                </a:ext>
              </a:extLst>
            </p:cNvPr>
            <p:cNvCxnSpPr>
              <a:cxnSpLocks/>
              <a:stCxn id="151" idx="6"/>
              <a:endCxn id="156" idx="2"/>
            </p:cNvCxnSpPr>
            <p:nvPr/>
          </p:nvCxnSpPr>
          <p:spPr>
            <a:xfrm>
              <a:off x="2932043" y="3881557"/>
              <a:ext cx="821338" cy="424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9FF94791-3A1D-4B34-B561-E30C8834E57D}"/>
                </a:ext>
              </a:extLst>
            </p:cNvPr>
            <p:cNvCxnSpPr>
              <a:cxnSpLocks/>
              <a:stCxn id="153" idx="6"/>
              <a:endCxn id="154" idx="2"/>
            </p:cNvCxnSpPr>
            <p:nvPr/>
          </p:nvCxnSpPr>
          <p:spPr>
            <a:xfrm flipV="1">
              <a:off x="2910320" y="3460689"/>
              <a:ext cx="854038" cy="8459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42">
              <a:extLst>
                <a:ext uri="{FF2B5EF4-FFF2-40B4-BE49-F238E27FC236}">
                  <a16:creationId xmlns:a16="http://schemas.microsoft.com/office/drawing/2014/main" id="{097FCBB0-1A30-40A8-9767-CF74166B7921}"/>
                </a:ext>
              </a:extLst>
            </p:cNvPr>
            <p:cNvCxnSpPr>
              <a:cxnSpLocks/>
              <a:stCxn id="153" idx="6"/>
              <a:endCxn id="155" idx="2"/>
            </p:cNvCxnSpPr>
            <p:nvPr/>
          </p:nvCxnSpPr>
          <p:spPr>
            <a:xfrm flipV="1">
              <a:off x="2910320" y="3883110"/>
              <a:ext cx="853677" cy="4235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直接箭头连接符 243">
              <a:extLst>
                <a:ext uri="{FF2B5EF4-FFF2-40B4-BE49-F238E27FC236}">
                  <a16:creationId xmlns:a16="http://schemas.microsoft.com/office/drawing/2014/main" id="{6DC74777-1B72-45A2-8D2E-C28491DB3E43}"/>
                </a:ext>
              </a:extLst>
            </p:cNvPr>
            <p:cNvCxnSpPr>
              <a:cxnSpLocks/>
              <a:stCxn id="153" idx="6"/>
              <a:endCxn id="156" idx="2"/>
            </p:cNvCxnSpPr>
            <p:nvPr/>
          </p:nvCxnSpPr>
          <p:spPr>
            <a:xfrm flipV="1">
              <a:off x="2910320" y="4306087"/>
              <a:ext cx="843061" cy="5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CBDD5295-8AEE-4627-9B71-82C9D858462B}"/>
                </a:ext>
              </a:extLst>
            </p:cNvPr>
            <p:cNvCxnSpPr>
              <a:cxnSpLocks/>
              <a:stCxn id="152" idx="6"/>
              <a:endCxn id="154" idx="2"/>
            </p:cNvCxnSpPr>
            <p:nvPr/>
          </p:nvCxnSpPr>
          <p:spPr>
            <a:xfrm flipV="1">
              <a:off x="2923730" y="3460689"/>
              <a:ext cx="840628" cy="12761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C8AE3693-9EAD-4F41-98FD-342BEBBE8146}"/>
                </a:ext>
              </a:extLst>
            </p:cNvPr>
            <p:cNvCxnSpPr>
              <a:cxnSpLocks/>
              <a:stCxn id="152" idx="6"/>
              <a:endCxn id="155" idx="2"/>
            </p:cNvCxnSpPr>
            <p:nvPr/>
          </p:nvCxnSpPr>
          <p:spPr>
            <a:xfrm flipV="1">
              <a:off x="2923730" y="3883110"/>
              <a:ext cx="840267" cy="8537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箭头连接符 246">
              <a:extLst>
                <a:ext uri="{FF2B5EF4-FFF2-40B4-BE49-F238E27FC236}">
                  <a16:creationId xmlns:a16="http://schemas.microsoft.com/office/drawing/2014/main" id="{ECE6C6D3-8283-4736-91A5-5ADB515A7320}"/>
                </a:ext>
              </a:extLst>
            </p:cNvPr>
            <p:cNvCxnSpPr>
              <a:cxnSpLocks/>
              <a:stCxn id="152" idx="6"/>
              <a:endCxn id="156" idx="2"/>
            </p:cNvCxnSpPr>
            <p:nvPr/>
          </p:nvCxnSpPr>
          <p:spPr>
            <a:xfrm flipV="1">
              <a:off x="2923730" y="4306087"/>
              <a:ext cx="829651" cy="43076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箭头连接符 247">
              <a:extLst>
                <a:ext uri="{FF2B5EF4-FFF2-40B4-BE49-F238E27FC236}">
                  <a16:creationId xmlns:a16="http://schemas.microsoft.com/office/drawing/2014/main" id="{3CA233AC-25E5-489B-83CF-86D60BFAA5B0}"/>
                </a:ext>
              </a:extLst>
            </p:cNvPr>
            <p:cNvCxnSpPr>
              <a:cxnSpLocks/>
              <a:stCxn id="154" idx="6"/>
              <a:endCxn id="157" idx="2"/>
            </p:cNvCxnSpPr>
            <p:nvPr/>
          </p:nvCxnSpPr>
          <p:spPr>
            <a:xfrm>
              <a:off x="3986546" y="3460689"/>
              <a:ext cx="645089" cy="424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箭头连接符 250">
              <a:extLst>
                <a:ext uri="{FF2B5EF4-FFF2-40B4-BE49-F238E27FC236}">
                  <a16:creationId xmlns:a16="http://schemas.microsoft.com/office/drawing/2014/main" id="{0D2940DF-139F-4B60-B9EF-9A2400552E37}"/>
                </a:ext>
              </a:extLst>
            </p:cNvPr>
            <p:cNvCxnSpPr>
              <a:cxnSpLocks/>
              <a:stCxn id="155" idx="6"/>
              <a:endCxn id="157" idx="2"/>
            </p:cNvCxnSpPr>
            <p:nvPr/>
          </p:nvCxnSpPr>
          <p:spPr>
            <a:xfrm>
              <a:off x="3975597" y="3883110"/>
              <a:ext cx="656038" cy="2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9FB163A7-B4D8-41C3-B579-7053450C7BE0}"/>
                </a:ext>
              </a:extLst>
            </p:cNvPr>
            <p:cNvCxnSpPr>
              <a:cxnSpLocks/>
              <a:stCxn id="156" idx="6"/>
              <a:endCxn id="157" idx="2"/>
            </p:cNvCxnSpPr>
            <p:nvPr/>
          </p:nvCxnSpPr>
          <p:spPr>
            <a:xfrm flipV="1">
              <a:off x="3972354" y="3885670"/>
              <a:ext cx="659281" cy="4204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B591CA7E-3D07-4508-89D9-12AE085D65DC}"/>
                </a:ext>
              </a:extLst>
            </p:cNvPr>
            <p:cNvCxnSpPr>
              <a:cxnSpLocks/>
              <a:stCxn id="157" idx="6"/>
            </p:cNvCxnSpPr>
            <p:nvPr/>
          </p:nvCxnSpPr>
          <p:spPr>
            <a:xfrm>
              <a:off x="4851664" y="3885670"/>
              <a:ext cx="193096" cy="5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4" name="对象 253">
              <a:extLst>
                <a:ext uri="{FF2B5EF4-FFF2-40B4-BE49-F238E27FC236}">
                  <a16:creationId xmlns:a16="http://schemas.microsoft.com/office/drawing/2014/main" id="{635F0143-9239-46CC-A727-5EB73F7AEC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0277" y="3793342"/>
            <a:ext cx="1397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39680" imgH="164880" progId="Equation.DSMT4">
                    <p:embed/>
                  </p:oleObj>
                </mc:Choice>
                <mc:Fallback>
                  <p:oleObj name="Equation" r:id="rId14" imgW="139680" imgH="164880" progId="Equation.DSMT4">
                    <p:embed/>
                    <p:pic>
                      <p:nvPicPr>
                        <p:cNvPr id="254" name="对象 253">
                          <a:extLst>
                            <a:ext uri="{FF2B5EF4-FFF2-40B4-BE49-F238E27FC236}">
                              <a16:creationId xmlns:a16="http://schemas.microsoft.com/office/drawing/2014/main" id="{635F0143-9239-46CC-A727-5EB73F7AEC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00277" y="3793342"/>
                          <a:ext cx="1397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6" name="表格 255">
                <a:extLst>
                  <a:ext uri="{FF2B5EF4-FFF2-40B4-BE49-F238E27FC236}">
                    <a16:creationId xmlns:a16="http://schemas.microsoft.com/office/drawing/2014/main" id="{951CD1FB-2C15-4949-853B-F517CB19D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4791286"/>
                  </p:ext>
                </p:extLst>
              </p:nvPr>
            </p:nvGraphicFramePr>
            <p:xfrm>
              <a:off x="5715904" y="2361400"/>
              <a:ext cx="6476097" cy="35005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0766">
                      <a:extLst>
                        <a:ext uri="{9D8B030D-6E8A-4147-A177-3AD203B41FA5}">
                          <a16:colId xmlns:a16="http://schemas.microsoft.com/office/drawing/2014/main" val="3178902297"/>
                        </a:ext>
                      </a:extLst>
                    </a:gridCol>
                    <a:gridCol w="4545331">
                      <a:extLst>
                        <a:ext uri="{9D8B030D-6E8A-4147-A177-3AD203B41FA5}">
                          <a16:colId xmlns:a16="http://schemas.microsoft.com/office/drawing/2014/main" val="1542978129"/>
                        </a:ext>
                      </a:extLst>
                    </a:gridCol>
                  </a:tblGrid>
                  <a:tr h="430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符号</a:t>
                          </a:r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1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含义</a:t>
                          </a:r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547155"/>
                      </a:ext>
                    </a:extLst>
                  </a:tr>
                  <a:tr h="342304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zh-CN" altLang="en-US" sz="200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神经网络的层数（不包括输入层）</a:t>
                          </a:r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14738312"/>
                      </a:ext>
                    </a:extLst>
                  </a:tr>
                  <a:tr h="3431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层神经元的个数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1439180157"/>
                      </a:ext>
                    </a:extLst>
                  </a:tr>
                  <a:tr h="34310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000" i="0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层神经元的激活函数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31994625"/>
                      </a:ext>
                    </a:extLst>
                  </a:tr>
                  <a:tr h="51114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zh-CN" altLang="en-US" sz="200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− </a:t>
                          </a:r>
                          <a:r>
                            <a:rPr lang="en-US" altLang="zh-CN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zh-CN" alt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层到第𝑙 层的权重矩阵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3342365138"/>
                      </a:ext>
                    </a:extLst>
                  </a:tr>
                  <a:tr h="551317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en-US" sz="20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zh-CN" altLang="en-US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第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1 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层到第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800" b="0" i="0" u="none" strike="noStrike" kern="1200" baseline="0" smtClean="0">
                                    <a:solidFill>
                                      <a:schemeClr val="tx1"/>
                                    </a:solidFill>
                                    <a:latin typeface="+mn-lt"/>
                                    <a:ea typeface="+mn-ea"/>
                                    <a:cs typeface="+mn-cs"/>
                                  </a:rPr>
                                  <m:t>层的偏置</m:t>
                                </m:r>
                              </m:oMath>
                            </m:oMathPara>
                          </a14:m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2594850769"/>
                      </a:ext>
                    </a:extLst>
                  </a:tr>
                  <a:tr h="396062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en-US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 smtClean="0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层神经元激活函数的净输入（净活性值）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2812314915"/>
                      </a:ext>
                    </a:extLst>
                  </a:tr>
                  <a:tr h="35775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zh-CN" altLang="en-US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  <m:r>
                                      <a:rPr lang="en-US" altLang="zh-CN" sz="2000" b="1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p>
                                </m:sSup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CN" altLang="en-US" sz="20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层神经元的输出（活性值）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5750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6" name="表格 255">
                <a:extLst>
                  <a:ext uri="{FF2B5EF4-FFF2-40B4-BE49-F238E27FC236}">
                    <a16:creationId xmlns:a16="http://schemas.microsoft.com/office/drawing/2014/main" id="{951CD1FB-2C15-4949-853B-F517CB19D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4791286"/>
                  </p:ext>
                </p:extLst>
              </p:nvPr>
            </p:nvGraphicFramePr>
            <p:xfrm>
              <a:off x="5715904" y="2361400"/>
              <a:ext cx="6476097" cy="350054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30766">
                      <a:extLst>
                        <a:ext uri="{9D8B030D-6E8A-4147-A177-3AD203B41FA5}">
                          <a16:colId xmlns:a16="http://schemas.microsoft.com/office/drawing/2014/main" val="3178902297"/>
                        </a:ext>
                      </a:extLst>
                    </a:gridCol>
                    <a:gridCol w="4545331">
                      <a:extLst>
                        <a:ext uri="{9D8B030D-6E8A-4147-A177-3AD203B41FA5}">
                          <a16:colId xmlns:a16="http://schemas.microsoft.com/office/drawing/2014/main" val="1542978129"/>
                        </a:ext>
                      </a:extLst>
                    </a:gridCol>
                  </a:tblGrid>
                  <a:tr h="43072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1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符号</a:t>
                          </a:r>
                          <a:endParaRPr lang="zh-CN" altLang="en-US" sz="20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b="1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含义</a:t>
                          </a:r>
                          <a:endParaRPr lang="zh-CN" altLang="en-US" sz="20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45471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6"/>
                          <a:stretch>
                            <a:fillRect t="-116923" r="-235962" b="-6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20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神经网络</a:t>
                          </a:r>
                          <a:r>
                            <a:rPr lang="zh-CN" altLang="en-US" sz="2000" dirty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的层</a:t>
                          </a:r>
                          <a:r>
                            <a:rPr lang="zh-CN" altLang="en-US" sz="2000" dirty="0" smtClean="0">
                              <a:latin typeface="宋体" panose="02010600030101010101" pitchFamily="2" charset="-122"/>
                              <a:ea typeface="宋体" panose="02010600030101010101" pitchFamily="2" charset="-122"/>
                            </a:rPr>
                            <a:t>数（不包括输入层）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147383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blipFill>
                          <a:blip r:embed="rId16"/>
                          <a:stretch>
                            <a:fillRect t="-216923" r="-235962" b="-5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层神经元的个数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14391801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blipFill>
                          <a:blip r:embed="rId16"/>
                          <a:stretch>
                            <a:fillRect t="-316923" r="-235962" b="-48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层神经元的激活函数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31994625"/>
                      </a:ext>
                    </a:extLst>
                  </a:tr>
                  <a:tr h="5111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blipFill>
                          <a:blip r:embed="rId16"/>
                          <a:stretch>
                            <a:fillRect t="-322619" r="-235962" b="-27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zh-CN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− </a:t>
                          </a:r>
                          <a:r>
                            <a:rPr lang="en-US" altLang="zh-CN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 </a:t>
                          </a:r>
                          <a:r>
                            <a:rPr lang="zh-CN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层到第𝑙 层的权重矩阵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3342365138"/>
                      </a:ext>
                    </a:extLst>
                  </a:tr>
                  <a:tr h="55131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blipFill>
                          <a:blip r:embed="rId16"/>
                          <a:stretch>
                            <a:fillRect t="-390110" r="-235962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blipFill>
                          <a:blip r:embed="rId16"/>
                          <a:stretch>
                            <a:fillRect l="-42436" t="-390110" r="-134" b="-1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4850769"/>
                      </a:ext>
                    </a:extLst>
                  </a:tr>
                  <a:tr h="4093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blipFill>
                          <a:blip r:embed="rId16"/>
                          <a:stretch>
                            <a:fillRect t="-665672" r="-235962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层神经元激活函数的净输入（净活性值）</a:t>
                          </a:r>
                          <a:endParaRPr lang="zh-CN" altLang="en-US" sz="2000" kern="1200" dirty="0">
                            <a:solidFill>
                              <a:schemeClr val="tx1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marL="36000" marR="36000"/>
                    </a:tc>
                    <a:extLst>
                      <a:ext uri="{0D108BD9-81ED-4DB2-BD59-A6C34878D82A}">
                        <a16:rowId xmlns:a16="http://schemas.microsoft.com/office/drawing/2014/main" val="2812314915"/>
                      </a:ext>
                    </a:extLst>
                  </a:tr>
                  <a:tr h="4093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36000" marR="3600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t="-765672" r="-235962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b="0" i="0" u="none" strike="noStrike" kern="1200" baseline="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第𝑙 层神经元的输出（活性值）</a:t>
                          </a:r>
                          <a:endParaRPr lang="zh-CN" altLang="en-US" sz="2000" dirty="0">
                            <a:latin typeface="宋体" panose="02010600030101010101" pitchFamily="2" charset="-122"/>
                            <a:ea typeface="宋体" panose="02010600030101010101" pitchFamily="2" charset="-122"/>
                          </a:endParaRPr>
                        </a:p>
                      </a:txBody>
                      <a:tcPr marL="36000" marR="3600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57506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/>
          <p:cNvSpPr txBox="1"/>
          <p:nvPr/>
        </p:nvSpPr>
        <p:spPr>
          <a:xfrm>
            <a:off x="525780" y="2103120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0                           1                        2                    3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9068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3E5DBD-4028-4D0B-987F-19330F960DA0}"/>
                  </a:ext>
                </a:extLst>
              </p:cNvPr>
              <p:cNvSpPr txBox="1"/>
              <p:nvPr/>
            </p:nvSpPr>
            <p:spPr>
              <a:xfrm>
                <a:off x="4979004" y="2554654"/>
                <a:ext cx="2390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r>
                            <a:rPr lang="en-US" altLang="zh-CN" sz="1400" b="1" i="1" dirty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zh-CN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B3E5DBD-4028-4D0B-987F-19330F96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004" y="2554654"/>
                <a:ext cx="239027" cy="307777"/>
              </a:xfrm>
              <a:prstGeom prst="rect">
                <a:avLst/>
              </a:prstGeom>
              <a:blipFill>
                <a:blip r:embed="rId3"/>
                <a:stretch>
                  <a:fillRect r="-7692" b="-39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-235"/>
            <a:ext cx="11329260" cy="1325563"/>
          </a:xfrm>
        </p:spPr>
        <p:txBody>
          <a:bodyPr/>
          <a:lstStyle/>
          <a:p>
            <a:r>
              <a:rPr lang="en-US" altLang="zh-CN" dirty="0"/>
              <a:t>1.3.3 </a:t>
            </a:r>
            <a:r>
              <a:rPr lang="zh-CN" altLang="en-US" dirty="0"/>
              <a:t>前馈网络的计算和传递过程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76252" y="4321559"/>
                <a:ext cx="11662611" cy="511177"/>
              </a:xfrm>
            </p:spPr>
            <p:txBody>
              <a:bodyPr/>
              <a:lstStyle/>
              <a:p>
                <a:r>
                  <a:rPr lang="zh-CN" altLang="en-US" dirty="0"/>
                  <a:t>逐层间信息传递，首先：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</m:oMath>
                </a14:m>
                <a:endParaRPr lang="en-US" altLang="zh-CN" sz="3200" dirty="0"/>
              </a:p>
              <a:p>
                <a:pPr marL="0" indent="0">
                  <a:buNone/>
                </a:pPr>
                <a:endParaRPr lang="zh-CN" altLang="en-US" sz="24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76252" y="4321559"/>
                <a:ext cx="11662611" cy="511177"/>
              </a:xfrm>
              <a:blipFill>
                <a:blip r:embed="rId4"/>
                <a:stretch>
                  <a:fillRect l="-941" t="-21429" b="-2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4">
                <a:extLst>
                  <a:ext uri="{FF2B5EF4-FFF2-40B4-BE49-F238E27FC236}">
                    <a16:creationId xmlns:a16="http://schemas.microsoft.com/office/drawing/2014/main" id="{CD887067-2ABD-4F27-8669-D7D97F6417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419" y="1304967"/>
                <a:ext cx="4614903" cy="1993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baseline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1pPr>
                <a:lvl2pPr marL="914400" indent="-4572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C000"/>
                  </a:buClr>
                  <a:buSzPct val="80000"/>
                  <a:buFont typeface="Wingdings" panose="05000000000000000000" pitchFamily="2" charset="2"/>
                  <a:buChar char="p"/>
                  <a:defRPr sz="2400" kern="1200" baseline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baseline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baseline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dirty="0"/>
                  <a:t>每层的计算：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+mn-ea"/>
                            </a:rPr>
                            <m:t>𝔃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1" dirty="0"/>
                        <m:t> 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1" dirty="0"/>
                        <m:t>+ 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</m:sup>
                      </m:sSup>
                    </m:oMath>
                  </m:oMathPara>
                </a14:m>
                <a:endParaRPr lang="en-US" altLang="zh-CN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2400" b="1" dirty="0"/>
                        <m:t> 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+mn-ea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  <a:ea typeface="+mn-ea"/>
                                </a:rPr>
                                <m:t>𝒍</m:t>
                              </m:r>
                            </m:sub>
                          </m:sSub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  <a:ea typeface="+mn-ea"/>
                            </a:rPr>
                            <m:t>𝔃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[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𝒍</m:t>
                          </m:r>
                          <m:r>
                            <a:rPr lang="en-US" altLang="zh-CN" sz="2400" b="1" i="1">
                              <a:latin typeface="Cambria Math" panose="02040503050406030204" pitchFamily="18" charset="0"/>
                              <a:ea typeface="+mn-ea"/>
                            </a:rPr>
                            <m:t>]</m:t>
                          </m:r>
                        </m:sup>
                      </m:sSup>
                      <m:r>
                        <a:rPr lang="en-US" altLang="zh-CN" sz="2400" b="1" i="1"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zh-CN" altLang="en-US" sz="2400" b="1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2" name="内容占位符 4">
                <a:extLst>
                  <a:ext uri="{FF2B5EF4-FFF2-40B4-BE49-F238E27FC236}">
                    <a16:creationId xmlns:a16="http://schemas.microsoft.com/office/drawing/2014/main" id="{CD887067-2ABD-4F27-8669-D7D97F64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19" y="1304967"/>
                <a:ext cx="4614903" cy="1993437"/>
              </a:xfrm>
              <a:prstGeom prst="rect">
                <a:avLst/>
              </a:prstGeom>
              <a:blipFill>
                <a:blip r:embed="rId5"/>
                <a:stretch>
                  <a:fillRect l="-2378" t="-51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2522F7-6682-4051-9D30-1B46C0A2B77D}"/>
              </a:ext>
            </a:extLst>
          </p:cNvPr>
          <p:cNvGrpSpPr/>
          <p:nvPr/>
        </p:nvGrpSpPr>
        <p:grpSpPr>
          <a:xfrm>
            <a:off x="5136948" y="1037157"/>
            <a:ext cx="1192762" cy="381130"/>
            <a:chOff x="5136948" y="1037157"/>
            <a:chExt cx="1192762" cy="38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E2C3FC7-346F-4998-98D4-57D3CED07A22}"/>
                    </a:ext>
                  </a:extLst>
                </p:cNvPr>
                <p:cNvSpPr txBox="1"/>
                <p:nvPr/>
              </p:nvSpPr>
              <p:spPr>
                <a:xfrm>
                  <a:off x="5136948" y="1037157"/>
                  <a:ext cx="95005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;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2E2C3FC7-346F-4998-98D4-57D3CED07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948" y="1037157"/>
                  <a:ext cx="950050" cy="3811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7C9D21-1983-483E-8164-7BFDCDC0B74A}"/>
                    </a:ext>
                  </a:extLst>
                </p:cNvPr>
                <p:cNvSpPr txBox="1"/>
                <p:nvPr/>
              </p:nvSpPr>
              <p:spPr>
                <a:xfrm>
                  <a:off x="5725725" y="1037157"/>
                  <a:ext cx="603985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7C9D21-1983-483E-8164-7BFDCDC0B7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725" y="1037157"/>
                  <a:ext cx="603985" cy="3811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269E78BF-9219-4048-ABE7-866375360FA4}"/>
              </a:ext>
            </a:extLst>
          </p:cNvPr>
          <p:cNvGrpSpPr/>
          <p:nvPr/>
        </p:nvGrpSpPr>
        <p:grpSpPr>
          <a:xfrm>
            <a:off x="6242253" y="1046932"/>
            <a:ext cx="1203018" cy="381130"/>
            <a:chOff x="6242253" y="1046932"/>
            <a:chExt cx="1203018" cy="38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C18A6874-15C7-487C-98BD-7E21F29D92FE}"/>
                    </a:ext>
                  </a:extLst>
                </p:cNvPr>
                <p:cNvSpPr txBox="1"/>
                <p:nvPr/>
              </p:nvSpPr>
              <p:spPr>
                <a:xfrm>
                  <a:off x="6242253" y="1046932"/>
                  <a:ext cx="95005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8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;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C18A6874-15C7-487C-98BD-7E21F29D92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253" y="1046932"/>
                  <a:ext cx="950050" cy="3811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D19F957-C3DE-47BF-9747-8D51D01EEFBB}"/>
                    </a:ext>
                  </a:extLst>
                </p:cNvPr>
                <p:cNvSpPr txBox="1"/>
                <p:nvPr/>
              </p:nvSpPr>
              <p:spPr>
                <a:xfrm>
                  <a:off x="6841286" y="1046932"/>
                  <a:ext cx="603985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800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800" b="1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9D19F957-C3DE-47BF-9747-8D51D01EE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1286" y="1046932"/>
                  <a:ext cx="603985" cy="3811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B014EE4B-D9D2-4BDB-BBBB-967CA82A1A5C}"/>
              </a:ext>
            </a:extLst>
          </p:cNvPr>
          <p:cNvGrpSpPr/>
          <p:nvPr/>
        </p:nvGrpSpPr>
        <p:grpSpPr>
          <a:xfrm>
            <a:off x="7271795" y="1046932"/>
            <a:ext cx="1174121" cy="381130"/>
            <a:chOff x="7271795" y="1046932"/>
            <a:chExt cx="1174121" cy="3811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210C055-266C-4382-BA92-6247BE63D5C8}"/>
                    </a:ext>
                  </a:extLst>
                </p:cNvPr>
                <p:cNvSpPr txBox="1"/>
                <p:nvPr/>
              </p:nvSpPr>
              <p:spPr>
                <a:xfrm>
                  <a:off x="7271795" y="1046932"/>
                  <a:ext cx="950050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𝒛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;</m:t>
                        </m:r>
                      </m:oMath>
                    </m:oMathPara>
                  </a14:m>
                  <a:endParaRPr lang="zh-CN" alt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210C055-266C-4382-BA92-6247BE63D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795" y="1046932"/>
                  <a:ext cx="950050" cy="3811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442BCAF-6E3B-4DF4-A9C6-C5F6A0101FC0}"/>
                    </a:ext>
                  </a:extLst>
                </p:cNvPr>
                <p:cNvSpPr txBox="1"/>
                <p:nvPr/>
              </p:nvSpPr>
              <p:spPr>
                <a:xfrm>
                  <a:off x="7841931" y="1046932"/>
                  <a:ext cx="603985" cy="3811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800" b="1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  <m:r>
                              <a:rPr lang="en-US" altLang="zh-CN" sz="1800" b="1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442BCAF-6E3B-4DF4-A9C6-C5F6A0101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931" y="1046932"/>
                  <a:ext cx="603985" cy="3811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7048DBE8-8DAC-4A05-B284-50176E549E75}"/>
              </a:ext>
            </a:extLst>
          </p:cNvPr>
          <p:cNvSpPr/>
          <p:nvPr/>
        </p:nvSpPr>
        <p:spPr>
          <a:xfrm>
            <a:off x="5408466" y="1056407"/>
            <a:ext cx="812046" cy="272632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chemeClr val="accent2">
                <a:shade val="50000"/>
                <a:alpha val="32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3A51E18-533E-4DF6-A951-815A9DF761A0}"/>
              </a:ext>
            </a:extLst>
          </p:cNvPr>
          <p:cNvSpPr/>
          <p:nvPr/>
        </p:nvSpPr>
        <p:spPr>
          <a:xfrm>
            <a:off x="6537771" y="1066031"/>
            <a:ext cx="812046" cy="2726321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chemeClr val="accent2">
                <a:shade val="50000"/>
                <a:alpha val="32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1E9CF5B-D059-4167-939A-7AA288120A83}"/>
              </a:ext>
            </a:extLst>
          </p:cNvPr>
          <p:cNvSpPr/>
          <p:nvPr/>
        </p:nvSpPr>
        <p:spPr>
          <a:xfrm>
            <a:off x="7546555" y="1063670"/>
            <a:ext cx="812046" cy="2726321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chemeClr val="accent1">
                <a:alpha val="32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166018C-83BB-4033-8476-7095DB5C76BF}"/>
                  </a:ext>
                </a:extLst>
              </p:cNvPr>
              <p:cNvSpPr txBox="1"/>
              <p:nvPr/>
            </p:nvSpPr>
            <p:spPr>
              <a:xfrm>
                <a:off x="2126093" y="5724275"/>
                <a:ext cx="82089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对于分类问题，可外加分类器：</a:t>
                </a: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𝒚</m:t>
                        </m:r>
                      </m:e>
                    </m:acc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=</a:t>
                </a:r>
                <a:r>
                  <a:rPr lang="en-US" altLang="zh-CN" sz="2400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𝑔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zh-CN" altLang="en-US" sz="2400" b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𝜙</m:t>
                    </m:r>
                    <m:d>
                      <m:d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;</m:t>
                        </m:r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𝑾</m:t>
                        </m:r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,</m:t>
                        </m:r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𝒃</m:t>
                        </m:r>
                      </m:e>
                    </m:d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zh-CN" altLang="en-US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𝜽</m:t>
                    </m:r>
                    <m:r>
                      <a:rPr lang="en-US" altLang="zh-C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sz="2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166018C-83BB-4033-8476-7095DB5C7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93" y="5724275"/>
                <a:ext cx="8208942" cy="461665"/>
              </a:xfrm>
              <a:prstGeom prst="rect">
                <a:avLst/>
              </a:prstGeom>
              <a:blipFill>
                <a:blip r:embed="rId13"/>
                <a:stretch>
                  <a:fillRect l="-1189" t="-157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组合 47">
            <a:extLst>
              <a:ext uri="{FF2B5EF4-FFF2-40B4-BE49-F238E27FC236}">
                <a16:creationId xmlns:a16="http://schemas.microsoft.com/office/drawing/2014/main" id="{2F949148-FA6A-436B-8EFC-3675C0ADE26F}"/>
              </a:ext>
            </a:extLst>
          </p:cNvPr>
          <p:cNvGrpSpPr/>
          <p:nvPr/>
        </p:nvGrpSpPr>
        <p:grpSpPr>
          <a:xfrm>
            <a:off x="6009977" y="1685442"/>
            <a:ext cx="1893213" cy="443085"/>
            <a:chOff x="6020641" y="1753795"/>
            <a:chExt cx="1893213" cy="443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9E3DB68-FB2B-4BD5-A2EA-D1445ECE996D}"/>
                    </a:ext>
                  </a:extLst>
                </p:cNvPr>
                <p:cNvSpPr txBox="1"/>
                <p:nvPr/>
              </p:nvSpPr>
              <p:spPr>
                <a:xfrm>
                  <a:off x="6220512" y="1753795"/>
                  <a:ext cx="1417599" cy="252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zh-CN" altLang="en-US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𝔃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00" b="1" dirty="0">
                            <a:ea typeface="宋体" panose="02010600030101010101" pitchFamily="2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+ </m:t>
                        </m:r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09E3DB68-FB2B-4BD5-A2EA-D1445ECE99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512" y="1753795"/>
                  <a:ext cx="1417599" cy="25276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584108DD-BA2E-4E20-BFE8-6C3FAE1FCF16}"/>
                    </a:ext>
                  </a:extLst>
                </p:cNvPr>
                <p:cNvSpPr txBox="1"/>
                <p:nvPr/>
              </p:nvSpPr>
              <p:spPr>
                <a:xfrm>
                  <a:off x="6020641" y="1935975"/>
                  <a:ext cx="1893213" cy="260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50" b="1" dirty="0">
                            <a:ea typeface="宋体" panose="02010600030101010101" pitchFamily="2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zh-CN" altLang="en-US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𝔃</m:t>
                            </m:r>
                          </m:e>
                          <m:sup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05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05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584108DD-BA2E-4E20-BFE8-6C3FAE1FC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641" y="1935975"/>
                  <a:ext cx="1893213" cy="260905"/>
                </a:xfrm>
                <a:prstGeom prst="rect">
                  <a:avLst/>
                </a:prstGeom>
                <a:blipFill>
                  <a:blip r:embed="rId1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D6438F9D-5028-433E-9109-C3C7FAA24AEE}"/>
              </a:ext>
            </a:extLst>
          </p:cNvPr>
          <p:cNvGrpSpPr/>
          <p:nvPr/>
        </p:nvGrpSpPr>
        <p:grpSpPr>
          <a:xfrm>
            <a:off x="7136091" y="1680903"/>
            <a:ext cx="1893213" cy="444161"/>
            <a:chOff x="8059542" y="1400607"/>
            <a:chExt cx="1893213" cy="444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F545E326-7A8C-4772-82CD-B4E384F8DB23}"/>
                    </a:ext>
                  </a:extLst>
                </p:cNvPr>
                <p:cNvSpPr txBox="1"/>
                <p:nvPr/>
              </p:nvSpPr>
              <p:spPr>
                <a:xfrm>
                  <a:off x="8395325" y="1400607"/>
                  <a:ext cx="1417599" cy="252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zh-CN" altLang="en-US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𝔃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00" b="1" dirty="0">
                            <a:ea typeface="宋体" panose="02010600030101010101" pitchFamily="2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𝟐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+ </m:t>
                        </m:r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F545E326-7A8C-4772-82CD-B4E384F8D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325" y="1400607"/>
                  <a:ext cx="1417599" cy="25276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F1004DD-CE3E-4177-A427-CCC0343446E5}"/>
                    </a:ext>
                  </a:extLst>
                </p:cNvPr>
                <p:cNvSpPr txBox="1"/>
                <p:nvPr/>
              </p:nvSpPr>
              <p:spPr>
                <a:xfrm>
                  <a:off x="8059542" y="1583863"/>
                  <a:ext cx="1893213" cy="2609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50" b="1" dirty="0">
                            <a:ea typeface="宋体" panose="02010600030101010101" pitchFamily="2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zh-CN" altLang="en-US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𝔃</m:t>
                            </m:r>
                          </m:e>
                          <m:sup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𝟑</m:t>
                            </m:r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05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05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EF1004DD-CE3E-4177-A427-CCC0343446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542" y="1583863"/>
                  <a:ext cx="1893213" cy="260905"/>
                </a:xfrm>
                <a:prstGeom prst="rect">
                  <a:avLst/>
                </a:prstGeom>
                <a:blipFill>
                  <a:blip r:embed="rId17"/>
                  <a:stretch>
                    <a:fillRect b="-69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480CA2A-7FE5-4FF9-990A-1982AFCCBE29}"/>
              </a:ext>
            </a:extLst>
          </p:cNvPr>
          <p:cNvCxnSpPr>
            <a:cxnSpLocks/>
          </p:cNvCxnSpPr>
          <p:nvPr/>
        </p:nvCxnSpPr>
        <p:spPr>
          <a:xfrm>
            <a:off x="6041884" y="1317219"/>
            <a:ext cx="1013309" cy="453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3292675-ADCA-4D69-A560-731332E004AD}"/>
              </a:ext>
            </a:extLst>
          </p:cNvPr>
          <p:cNvCxnSpPr>
            <a:cxnSpLocks/>
          </p:cNvCxnSpPr>
          <p:nvPr/>
        </p:nvCxnSpPr>
        <p:spPr>
          <a:xfrm>
            <a:off x="7131092" y="1245072"/>
            <a:ext cx="1179435" cy="4790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A2D674C-91C3-4753-9AB4-7560459CE778}"/>
              </a:ext>
            </a:extLst>
          </p:cNvPr>
          <p:cNvGrpSpPr/>
          <p:nvPr/>
        </p:nvGrpSpPr>
        <p:grpSpPr>
          <a:xfrm>
            <a:off x="4604881" y="1362019"/>
            <a:ext cx="1893213" cy="605744"/>
            <a:chOff x="8059542" y="1400607"/>
            <a:chExt cx="1893213" cy="605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B4F2DB3F-F48A-4249-891B-A7D63E965160}"/>
                    </a:ext>
                  </a:extLst>
                </p:cNvPr>
                <p:cNvSpPr txBox="1"/>
                <p:nvPr/>
              </p:nvSpPr>
              <p:spPr>
                <a:xfrm>
                  <a:off x="8395325" y="1400607"/>
                  <a:ext cx="1417599" cy="2527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zh-CN" altLang="en-US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𝔃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00" b="1" dirty="0">
                            <a:ea typeface="宋体" panose="02010600030101010101" pitchFamily="2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𝑾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𝟎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00" b="1" dirty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+ </m:t>
                        </m:r>
                        <m:sSup>
                          <m:sSupPr>
                            <m:ctrlP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0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zh-CN" altLang="en-US" sz="1000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B4F2DB3F-F48A-4249-891B-A7D63E9651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325" y="1400607"/>
                  <a:ext cx="1417599" cy="25276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3B6607C2-924F-4AAB-AE9D-FFA6A392A0A2}"/>
                    </a:ext>
                  </a:extLst>
                </p:cNvPr>
                <p:cNvSpPr txBox="1"/>
                <p:nvPr/>
              </p:nvSpPr>
              <p:spPr>
                <a:xfrm>
                  <a:off x="8059542" y="1583863"/>
                  <a:ext cx="1893213" cy="4224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endParaRPr lang="en-US" altLang="zh-CN" sz="1050" b="1" i="1" dirty="0">
                    <a:latin typeface="Cambria Math" panose="02040503050406030204" pitchFamily="18" charset="0"/>
                    <a:ea typeface="宋体" panose="02010600030101010101" pitchFamily="2" charset="-122"/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zh-CN" sz="1050" b="1" dirty="0">
                            <a:ea typeface="宋体" panose="02010600030101010101" pitchFamily="2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altLang="zh-CN" sz="105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𝒍</m:t>
                                </m:r>
                              </m:sub>
                            </m:sSub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(</m:t>
                            </m:r>
                            <m:r>
                              <a:rPr lang="zh-CN" altLang="en-US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𝔃</m:t>
                            </m:r>
                          </m:e>
                          <m:sup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[</m:t>
                            </m:r>
                            <m:r>
                              <a:rPr lang="en-US" altLang="zh-CN" sz="105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𝟏</m:t>
                            </m:r>
                            <m:r>
                              <a:rPr lang="en-US" altLang="zh-CN" sz="105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]</m:t>
                            </m:r>
                          </m:sup>
                        </m:sSup>
                        <m:r>
                          <a:rPr lang="en-US" altLang="zh-CN" sz="1050" b="1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050" b="1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3B6607C2-924F-4AAB-AE9D-FFA6A392A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9542" y="1583863"/>
                  <a:ext cx="1893213" cy="422488"/>
                </a:xfrm>
                <a:prstGeom prst="rect">
                  <a:avLst/>
                </a:prstGeom>
                <a:blipFill>
                  <a:blip r:embed="rId19"/>
                  <a:stretch>
                    <a:fillRect b="-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EC1AE37-B2F6-4AFD-A317-EBF5E39EEDC3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773770" y="1533082"/>
            <a:ext cx="1043822" cy="642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319A1B6-8C5A-4B00-87A6-12B9F737505F}"/>
              </a:ext>
            </a:extLst>
          </p:cNvPr>
          <p:cNvCxnSpPr>
            <a:cxnSpLocks/>
          </p:cNvCxnSpPr>
          <p:nvPr/>
        </p:nvCxnSpPr>
        <p:spPr>
          <a:xfrm flipV="1">
            <a:off x="4779078" y="1554386"/>
            <a:ext cx="984768" cy="1036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F96D5C7-BDD3-48A2-9575-14F175B10755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4766685" y="1552027"/>
            <a:ext cx="1017979" cy="1478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2228252-EC0E-41DC-9C5A-6CC0B503BC33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4775896" y="1522191"/>
            <a:ext cx="1029272" cy="19331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ECC0C71-3BE5-4188-ADD5-BA52464D196F}"/>
              </a:ext>
            </a:extLst>
          </p:cNvPr>
          <p:cNvSpPr txBox="1"/>
          <p:nvPr/>
        </p:nvSpPr>
        <p:spPr>
          <a:xfrm>
            <a:off x="4349626" y="153100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输入</a:t>
            </a: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D49486D1-0AB9-43C7-93F2-DA0F91877690}"/>
              </a:ext>
            </a:extLst>
          </p:cNvPr>
          <p:cNvSpPr txBox="1"/>
          <p:nvPr/>
        </p:nvSpPr>
        <p:spPr>
          <a:xfrm>
            <a:off x="5459054" y="149997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隐藏层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75497E85-DD8F-47D1-A216-C65395719527}"/>
              </a:ext>
            </a:extLst>
          </p:cNvPr>
          <p:cNvSpPr txBox="1"/>
          <p:nvPr/>
        </p:nvSpPr>
        <p:spPr>
          <a:xfrm>
            <a:off x="6588370" y="15047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隐藏层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7A5E29A3-AAD4-482C-B14F-5BD577696D14}"/>
              </a:ext>
            </a:extLst>
          </p:cNvPr>
          <p:cNvSpPr txBox="1"/>
          <p:nvPr/>
        </p:nvSpPr>
        <p:spPr>
          <a:xfrm>
            <a:off x="7621540" y="14830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+mj-ea"/>
                <a:ea typeface="+mj-ea"/>
              </a:rPr>
              <a:t>输出层</a:t>
            </a: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381CE53F-7099-42AC-B613-DF8EAEC7A0A8}"/>
              </a:ext>
            </a:extLst>
          </p:cNvPr>
          <p:cNvSpPr/>
          <p:nvPr/>
        </p:nvSpPr>
        <p:spPr>
          <a:xfrm>
            <a:off x="5639299" y="1859500"/>
            <a:ext cx="230423" cy="23398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439AC3B8-1262-4636-88F6-3D8CBCC32153}"/>
              </a:ext>
            </a:extLst>
          </p:cNvPr>
          <p:cNvSpPr/>
          <p:nvPr/>
        </p:nvSpPr>
        <p:spPr>
          <a:xfrm>
            <a:off x="5661512" y="2291035"/>
            <a:ext cx="230423" cy="233989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BFB3FB44-D6AF-42C2-86EE-42CE9D827A4B}"/>
              </a:ext>
            </a:extLst>
          </p:cNvPr>
          <p:cNvSpPr/>
          <p:nvPr/>
        </p:nvSpPr>
        <p:spPr>
          <a:xfrm>
            <a:off x="5652976" y="2712655"/>
            <a:ext cx="238959" cy="230155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87E8E81A-323F-46AD-AE18-D6260258DB47}"/>
              </a:ext>
            </a:extLst>
          </p:cNvPr>
          <p:cNvSpPr/>
          <p:nvPr/>
        </p:nvSpPr>
        <p:spPr>
          <a:xfrm>
            <a:off x="5654230" y="3528509"/>
            <a:ext cx="227034" cy="230104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D8989255-F22E-4842-8413-BCC17AE63AA5}"/>
              </a:ext>
            </a:extLst>
          </p:cNvPr>
          <p:cNvSpPr/>
          <p:nvPr/>
        </p:nvSpPr>
        <p:spPr>
          <a:xfrm>
            <a:off x="5651239" y="3146068"/>
            <a:ext cx="218973" cy="21356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1EB6561F-A9B5-4BF0-9BBB-04BB47787F9F}"/>
              </a:ext>
            </a:extLst>
          </p:cNvPr>
          <p:cNvSpPr/>
          <p:nvPr/>
        </p:nvSpPr>
        <p:spPr>
          <a:xfrm>
            <a:off x="6724250" y="2301777"/>
            <a:ext cx="222188" cy="210175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0B1E0F40-E6B0-4329-AB4C-E3D080D30BAF}"/>
              </a:ext>
            </a:extLst>
          </p:cNvPr>
          <p:cNvSpPr/>
          <p:nvPr/>
        </p:nvSpPr>
        <p:spPr>
          <a:xfrm>
            <a:off x="6723889" y="2718962"/>
            <a:ext cx="211600" cy="220648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E8D777E9-89C8-4286-AD61-DC47D39A5355}"/>
              </a:ext>
            </a:extLst>
          </p:cNvPr>
          <p:cNvSpPr/>
          <p:nvPr/>
        </p:nvSpPr>
        <p:spPr>
          <a:xfrm>
            <a:off x="6721586" y="3145479"/>
            <a:ext cx="218973" cy="213567"/>
          </a:xfrm>
          <a:prstGeom prst="ellipse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3D9AE168-EAF2-4DFD-BA1D-6E77A37D5EBF}"/>
              </a:ext>
            </a:extLst>
          </p:cNvPr>
          <p:cNvSpPr/>
          <p:nvPr/>
        </p:nvSpPr>
        <p:spPr>
          <a:xfrm>
            <a:off x="7591527" y="2724082"/>
            <a:ext cx="220029" cy="21552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51FAB96-188C-4858-AB67-97CD634FD0C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773770" y="2060130"/>
            <a:ext cx="921487" cy="115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052917DA-18C4-40E2-96C6-84849F36775B}"/>
              </a:ext>
            </a:extLst>
          </p:cNvPr>
          <p:cNvCxnSpPr>
            <a:cxnSpLocks/>
            <a:stCxn id="4" idx="3"/>
            <a:endCxn id="133" idx="2"/>
          </p:cNvCxnSpPr>
          <p:nvPr/>
        </p:nvCxnSpPr>
        <p:spPr>
          <a:xfrm>
            <a:off x="4773770" y="2175476"/>
            <a:ext cx="887742" cy="232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81FDF175-8313-418F-9645-64D6F6C0CED9}"/>
              </a:ext>
            </a:extLst>
          </p:cNvPr>
          <p:cNvCxnSpPr>
            <a:cxnSpLocks/>
            <a:stCxn id="4" idx="3"/>
            <a:endCxn id="134" idx="2"/>
          </p:cNvCxnSpPr>
          <p:nvPr/>
        </p:nvCxnSpPr>
        <p:spPr>
          <a:xfrm>
            <a:off x="4773770" y="2175476"/>
            <a:ext cx="879206" cy="652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218A3E26-3A3D-4376-8BE5-A37CD833C96E}"/>
              </a:ext>
            </a:extLst>
          </p:cNvPr>
          <p:cNvCxnSpPr>
            <a:cxnSpLocks/>
            <a:stCxn id="4" idx="3"/>
            <a:endCxn id="136" idx="2"/>
          </p:cNvCxnSpPr>
          <p:nvPr/>
        </p:nvCxnSpPr>
        <p:spPr>
          <a:xfrm>
            <a:off x="4773770" y="2175476"/>
            <a:ext cx="877469" cy="1077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C4D90A2C-DE90-4ADA-A5DD-408EAFCAE92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773770" y="2175476"/>
            <a:ext cx="924379" cy="14261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04C8C245-1590-4F07-873D-AF2C3263FD6D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4765146" y="2060130"/>
            <a:ext cx="930111" cy="538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718CEB9D-C861-4284-8D22-E3B7E7BCF2DC}"/>
              </a:ext>
            </a:extLst>
          </p:cNvPr>
          <p:cNvCxnSpPr>
            <a:cxnSpLocks/>
            <a:stCxn id="189" idx="3"/>
            <a:endCxn id="133" idx="2"/>
          </p:cNvCxnSpPr>
          <p:nvPr/>
        </p:nvCxnSpPr>
        <p:spPr>
          <a:xfrm flipV="1">
            <a:off x="4765146" y="2408030"/>
            <a:ext cx="896366" cy="19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D7D0E709-F357-4A41-9F9D-C8AE2D0743A2}"/>
              </a:ext>
            </a:extLst>
          </p:cNvPr>
          <p:cNvCxnSpPr>
            <a:cxnSpLocks/>
            <a:stCxn id="189" idx="3"/>
            <a:endCxn id="134" idx="2"/>
          </p:cNvCxnSpPr>
          <p:nvPr/>
        </p:nvCxnSpPr>
        <p:spPr>
          <a:xfrm>
            <a:off x="4765146" y="2598958"/>
            <a:ext cx="887830" cy="228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A2F0FF0B-6851-4155-896A-9C13DC7275E1}"/>
              </a:ext>
            </a:extLst>
          </p:cNvPr>
          <p:cNvCxnSpPr>
            <a:cxnSpLocks/>
            <a:stCxn id="189" idx="3"/>
            <a:endCxn id="136" idx="2"/>
          </p:cNvCxnSpPr>
          <p:nvPr/>
        </p:nvCxnSpPr>
        <p:spPr>
          <a:xfrm>
            <a:off x="4765146" y="2598958"/>
            <a:ext cx="886093" cy="65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1900C994-F293-42F2-9C63-B28A28EB6778}"/>
              </a:ext>
            </a:extLst>
          </p:cNvPr>
          <p:cNvCxnSpPr>
            <a:cxnSpLocks/>
            <a:stCxn id="189" idx="3"/>
          </p:cNvCxnSpPr>
          <p:nvPr/>
        </p:nvCxnSpPr>
        <p:spPr>
          <a:xfrm>
            <a:off x="4765146" y="2598958"/>
            <a:ext cx="933003" cy="1002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0B08828E-CBC0-4AB4-8DEC-F6491BD0F899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4766685" y="2060130"/>
            <a:ext cx="928572" cy="970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EB8F908-B33C-4C41-B588-ADC61E4261DA}"/>
              </a:ext>
            </a:extLst>
          </p:cNvPr>
          <p:cNvCxnSpPr>
            <a:cxnSpLocks/>
            <a:stCxn id="190" idx="3"/>
            <a:endCxn id="133" idx="2"/>
          </p:cNvCxnSpPr>
          <p:nvPr/>
        </p:nvCxnSpPr>
        <p:spPr>
          <a:xfrm flipV="1">
            <a:off x="4766685" y="2408030"/>
            <a:ext cx="894827" cy="6222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51B8151E-A4BF-4784-A430-EB8CC4AB5C11}"/>
              </a:ext>
            </a:extLst>
          </p:cNvPr>
          <p:cNvCxnSpPr>
            <a:cxnSpLocks/>
            <a:stCxn id="190" idx="3"/>
            <a:endCxn id="134" idx="2"/>
          </p:cNvCxnSpPr>
          <p:nvPr/>
        </p:nvCxnSpPr>
        <p:spPr>
          <a:xfrm flipV="1">
            <a:off x="4766685" y="2827733"/>
            <a:ext cx="886291" cy="2025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8E251854-DE1D-49DC-A107-68787078AD18}"/>
              </a:ext>
            </a:extLst>
          </p:cNvPr>
          <p:cNvCxnSpPr>
            <a:cxnSpLocks/>
            <a:stCxn id="190" idx="3"/>
            <a:endCxn id="136" idx="2"/>
          </p:cNvCxnSpPr>
          <p:nvPr/>
        </p:nvCxnSpPr>
        <p:spPr>
          <a:xfrm>
            <a:off x="4766685" y="3030235"/>
            <a:ext cx="884554" cy="222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0BC76741-C192-4055-B035-6B58CD98173C}"/>
              </a:ext>
            </a:extLst>
          </p:cNvPr>
          <p:cNvCxnSpPr>
            <a:cxnSpLocks/>
            <a:stCxn id="190" idx="3"/>
          </p:cNvCxnSpPr>
          <p:nvPr/>
        </p:nvCxnSpPr>
        <p:spPr>
          <a:xfrm>
            <a:off x="4766685" y="3030235"/>
            <a:ext cx="931464" cy="571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AAD3CFFF-6602-469B-BB19-00CC4F5B378C}"/>
              </a:ext>
            </a:extLst>
          </p:cNvPr>
          <p:cNvCxnSpPr>
            <a:cxnSpLocks/>
            <a:stCxn id="191" idx="3"/>
          </p:cNvCxnSpPr>
          <p:nvPr/>
        </p:nvCxnSpPr>
        <p:spPr>
          <a:xfrm flipV="1">
            <a:off x="4775896" y="2060130"/>
            <a:ext cx="919361" cy="1395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EBBF22A4-36D8-4E8C-908C-6E02C0CAB565}"/>
              </a:ext>
            </a:extLst>
          </p:cNvPr>
          <p:cNvCxnSpPr>
            <a:cxnSpLocks/>
            <a:stCxn id="191" idx="3"/>
            <a:endCxn id="133" idx="2"/>
          </p:cNvCxnSpPr>
          <p:nvPr/>
        </p:nvCxnSpPr>
        <p:spPr>
          <a:xfrm flipV="1">
            <a:off x="4775896" y="2408030"/>
            <a:ext cx="885616" cy="10473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BE5CF3E6-9013-43D8-91BA-52003AB8F7A9}"/>
              </a:ext>
            </a:extLst>
          </p:cNvPr>
          <p:cNvCxnSpPr>
            <a:cxnSpLocks/>
            <a:stCxn id="191" idx="3"/>
            <a:endCxn id="134" idx="2"/>
          </p:cNvCxnSpPr>
          <p:nvPr/>
        </p:nvCxnSpPr>
        <p:spPr>
          <a:xfrm flipV="1">
            <a:off x="4775896" y="2827733"/>
            <a:ext cx="877080" cy="627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3990D906-1799-4449-AC87-81A977EEC030}"/>
              </a:ext>
            </a:extLst>
          </p:cNvPr>
          <p:cNvCxnSpPr>
            <a:cxnSpLocks/>
            <a:stCxn id="191" idx="3"/>
            <a:endCxn id="136" idx="2"/>
          </p:cNvCxnSpPr>
          <p:nvPr/>
        </p:nvCxnSpPr>
        <p:spPr>
          <a:xfrm flipV="1">
            <a:off x="4775896" y="3252852"/>
            <a:ext cx="875343" cy="20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CC2ED186-9DF5-4FCC-8F5C-E5CA630FBD3C}"/>
              </a:ext>
            </a:extLst>
          </p:cNvPr>
          <p:cNvCxnSpPr>
            <a:cxnSpLocks/>
            <a:stCxn id="191" idx="3"/>
          </p:cNvCxnSpPr>
          <p:nvPr/>
        </p:nvCxnSpPr>
        <p:spPr>
          <a:xfrm>
            <a:off x="4775896" y="3455345"/>
            <a:ext cx="922253" cy="146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25D087C2-2530-402B-B9BE-637277E2CE28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5858190" y="2060130"/>
            <a:ext cx="866060" cy="346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B55C98EF-CB4D-4974-B927-1195BC094CCD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858190" y="2060130"/>
            <a:ext cx="865699" cy="769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D613AFBE-16E4-4F2D-984E-7FA2D10A5DF8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5858190" y="2060130"/>
            <a:ext cx="863396" cy="1192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>
            <a:extLst>
              <a:ext uri="{FF2B5EF4-FFF2-40B4-BE49-F238E27FC236}">
                <a16:creationId xmlns:a16="http://schemas.microsoft.com/office/drawing/2014/main" id="{FDBE4A70-F370-4264-BB9C-0A01B0210EAC}"/>
              </a:ext>
            </a:extLst>
          </p:cNvPr>
          <p:cNvCxnSpPr>
            <a:cxnSpLocks/>
            <a:stCxn id="133" idx="6"/>
            <a:endCxn id="137" idx="2"/>
          </p:cNvCxnSpPr>
          <p:nvPr/>
        </p:nvCxnSpPr>
        <p:spPr>
          <a:xfrm flipV="1">
            <a:off x="5891935" y="2406865"/>
            <a:ext cx="832315" cy="1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>
            <a:extLst>
              <a:ext uri="{FF2B5EF4-FFF2-40B4-BE49-F238E27FC236}">
                <a16:creationId xmlns:a16="http://schemas.microsoft.com/office/drawing/2014/main" id="{B6C5FD9C-3BF0-44F9-AE55-2659A86B2B1A}"/>
              </a:ext>
            </a:extLst>
          </p:cNvPr>
          <p:cNvCxnSpPr>
            <a:cxnSpLocks/>
            <a:stCxn id="133" idx="6"/>
            <a:endCxn id="138" idx="2"/>
          </p:cNvCxnSpPr>
          <p:nvPr/>
        </p:nvCxnSpPr>
        <p:spPr>
          <a:xfrm>
            <a:off x="5891935" y="2408030"/>
            <a:ext cx="831954" cy="421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D04F3C3C-3A1F-48CA-A293-B30C9010F01E}"/>
              </a:ext>
            </a:extLst>
          </p:cNvPr>
          <p:cNvCxnSpPr>
            <a:cxnSpLocks/>
            <a:stCxn id="133" idx="6"/>
            <a:endCxn id="139" idx="2"/>
          </p:cNvCxnSpPr>
          <p:nvPr/>
        </p:nvCxnSpPr>
        <p:spPr>
          <a:xfrm>
            <a:off x="5891935" y="2408030"/>
            <a:ext cx="829651" cy="84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5BA9A7E9-5618-43C1-AE3C-665436934DA1}"/>
              </a:ext>
            </a:extLst>
          </p:cNvPr>
          <p:cNvCxnSpPr>
            <a:cxnSpLocks/>
            <a:stCxn id="134" idx="6"/>
            <a:endCxn id="137" idx="2"/>
          </p:cNvCxnSpPr>
          <p:nvPr/>
        </p:nvCxnSpPr>
        <p:spPr>
          <a:xfrm flipV="1">
            <a:off x="5891935" y="2406865"/>
            <a:ext cx="832315" cy="420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6073038D-1109-4A1E-A473-E7F4E6FABC60}"/>
              </a:ext>
            </a:extLst>
          </p:cNvPr>
          <p:cNvCxnSpPr>
            <a:cxnSpLocks/>
            <a:endCxn id="138" idx="2"/>
          </p:cNvCxnSpPr>
          <p:nvPr/>
        </p:nvCxnSpPr>
        <p:spPr>
          <a:xfrm>
            <a:off x="5900230" y="2822068"/>
            <a:ext cx="823659" cy="7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016417CD-D4B0-4388-8D49-FA9056E7E020}"/>
              </a:ext>
            </a:extLst>
          </p:cNvPr>
          <p:cNvCxnSpPr>
            <a:cxnSpLocks/>
            <a:stCxn id="134" idx="6"/>
            <a:endCxn id="139" idx="2"/>
          </p:cNvCxnSpPr>
          <p:nvPr/>
        </p:nvCxnSpPr>
        <p:spPr>
          <a:xfrm>
            <a:off x="5891935" y="2827733"/>
            <a:ext cx="829651" cy="42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F93B3DA1-3A9B-4444-912A-6916CF179F40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5870212" y="2406865"/>
            <a:ext cx="854038" cy="845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8A769354-1267-4563-8A73-3C90FB9ABB61}"/>
              </a:ext>
            </a:extLst>
          </p:cNvPr>
          <p:cNvCxnSpPr>
            <a:cxnSpLocks/>
            <a:stCxn id="136" idx="6"/>
            <a:endCxn id="138" idx="2"/>
          </p:cNvCxnSpPr>
          <p:nvPr/>
        </p:nvCxnSpPr>
        <p:spPr>
          <a:xfrm flipV="1">
            <a:off x="5870212" y="2829286"/>
            <a:ext cx="853677" cy="42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8B4D523B-6BFF-43B2-84EE-30EDB72ACDD9}"/>
              </a:ext>
            </a:extLst>
          </p:cNvPr>
          <p:cNvCxnSpPr>
            <a:cxnSpLocks/>
            <a:stCxn id="136" idx="6"/>
            <a:endCxn id="139" idx="2"/>
          </p:cNvCxnSpPr>
          <p:nvPr/>
        </p:nvCxnSpPr>
        <p:spPr>
          <a:xfrm flipV="1">
            <a:off x="5870212" y="3252263"/>
            <a:ext cx="851374" cy="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28D70F4E-A245-4B08-9B27-EB5DA69418D9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5858687" y="2406865"/>
            <a:ext cx="865563" cy="1194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F5B10D2A-FC5E-4F5D-8E4D-6A04D8FAD0F1}"/>
              </a:ext>
            </a:extLst>
          </p:cNvPr>
          <p:cNvCxnSpPr>
            <a:cxnSpLocks/>
            <a:endCxn id="138" idx="2"/>
          </p:cNvCxnSpPr>
          <p:nvPr/>
        </p:nvCxnSpPr>
        <p:spPr>
          <a:xfrm flipV="1">
            <a:off x="5858687" y="2829286"/>
            <a:ext cx="865202" cy="77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1D400A33-E92F-40AE-871F-D453953F2ED8}"/>
              </a:ext>
            </a:extLst>
          </p:cNvPr>
          <p:cNvCxnSpPr>
            <a:cxnSpLocks/>
            <a:endCxn id="139" idx="2"/>
          </p:cNvCxnSpPr>
          <p:nvPr/>
        </p:nvCxnSpPr>
        <p:spPr>
          <a:xfrm flipV="1">
            <a:off x="5858687" y="3252263"/>
            <a:ext cx="862899" cy="349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CF505C5F-4A52-4295-A0D7-9C43036BA13C}"/>
              </a:ext>
            </a:extLst>
          </p:cNvPr>
          <p:cNvCxnSpPr>
            <a:cxnSpLocks/>
            <a:stCxn id="137" idx="6"/>
            <a:endCxn id="140" idx="2"/>
          </p:cNvCxnSpPr>
          <p:nvPr/>
        </p:nvCxnSpPr>
        <p:spPr>
          <a:xfrm>
            <a:off x="6946438" y="2406865"/>
            <a:ext cx="645089" cy="424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E37B1918-CA4C-4BED-9996-25DBD2DF2B20}"/>
              </a:ext>
            </a:extLst>
          </p:cNvPr>
          <p:cNvCxnSpPr>
            <a:cxnSpLocks/>
            <a:stCxn id="138" idx="6"/>
            <a:endCxn id="140" idx="2"/>
          </p:cNvCxnSpPr>
          <p:nvPr/>
        </p:nvCxnSpPr>
        <p:spPr>
          <a:xfrm>
            <a:off x="6935489" y="2829286"/>
            <a:ext cx="656038" cy="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6A9D1E4B-3376-4EA3-B002-87CFAB00C591}"/>
              </a:ext>
            </a:extLst>
          </p:cNvPr>
          <p:cNvCxnSpPr>
            <a:cxnSpLocks/>
            <a:stCxn id="139" idx="6"/>
            <a:endCxn id="140" idx="2"/>
          </p:cNvCxnSpPr>
          <p:nvPr/>
        </p:nvCxnSpPr>
        <p:spPr>
          <a:xfrm flipV="1">
            <a:off x="6940559" y="2831846"/>
            <a:ext cx="650968" cy="42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492C6071-C9F9-4E83-B529-FE087010D558}"/>
              </a:ext>
            </a:extLst>
          </p:cNvPr>
          <p:cNvCxnSpPr>
            <a:cxnSpLocks/>
            <a:stCxn id="140" idx="6"/>
          </p:cNvCxnSpPr>
          <p:nvPr/>
        </p:nvCxnSpPr>
        <p:spPr>
          <a:xfrm>
            <a:off x="7811556" y="2831846"/>
            <a:ext cx="193096" cy="5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C651A8-9EBF-453A-A099-72B4B963120C}"/>
                  </a:ext>
                </a:extLst>
              </p:cNvPr>
              <p:cNvSpPr txBox="1"/>
              <p:nvPr/>
            </p:nvSpPr>
            <p:spPr>
              <a:xfrm>
                <a:off x="4497669" y="2036976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C651A8-9EBF-453A-A099-72B4B963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669" y="2036976"/>
                <a:ext cx="276101" cy="276999"/>
              </a:xfrm>
              <a:prstGeom prst="rect">
                <a:avLst/>
              </a:prstGeom>
              <a:blipFill>
                <a:blip r:embed="rId20"/>
                <a:stretch>
                  <a:fillRect l="-13333" r="-6667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9FF2AB0E-0A6E-4F06-A3C3-8F02C917BA33}"/>
                  </a:ext>
                </a:extLst>
              </p:cNvPr>
              <p:cNvSpPr txBox="1"/>
              <p:nvPr/>
            </p:nvSpPr>
            <p:spPr>
              <a:xfrm>
                <a:off x="4483722" y="246045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9FF2AB0E-0A6E-4F06-A3C3-8F02C917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722" y="2460458"/>
                <a:ext cx="281424" cy="276999"/>
              </a:xfrm>
              <a:prstGeom prst="rect">
                <a:avLst/>
              </a:prstGeom>
              <a:blipFill>
                <a:blip r:embed="rId21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2184BC4F-32D2-4B29-B0A2-CD7F9C9F9252}"/>
                  </a:ext>
                </a:extLst>
              </p:cNvPr>
              <p:cNvSpPr txBox="1"/>
              <p:nvPr/>
            </p:nvSpPr>
            <p:spPr>
              <a:xfrm>
                <a:off x="4485261" y="289173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2184BC4F-32D2-4B29-B0A2-CD7F9C9F9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61" y="2891735"/>
                <a:ext cx="281424" cy="276999"/>
              </a:xfrm>
              <a:prstGeom prst="rect">
                <a:avLst/>
              </a:prstGeom>
              <a:blipFill>
                <a:blip r:embed="rId22"/>
                <a:stretch>
                  <a:fillRect l="-13043" r="-652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DC98D8B6-E726-40EA-B855-D741ABF9F630}"/>
                  </a:ext>
                </a:extLst>
              </p:cNvPr>
              <p:cNvSpPr txBox="1"/>
              <p:nvPr/>
            </p:nvSpPr>
            <p:spPr>
              <a:xfrm>
                <a:off x="4494472" y="3316845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DC98D8B6-E726-40EA-B855-D741ABF9F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72" y="3316845"/>
                <a:ext cx="281424" cy="276999"/>
              </a:xfrm>
              <a:prstGeom prst="rect">
                <a:avLst/>
              </a:prstGeom>
              <a:blipFill>
                <a:blip r:embed="rId23"/>
                <a:stretch>
                  <a:fillRect l="-13043" r="-8696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Slide Number Placeholder 5">
            <a:extLst>
              <a:ext uri="{FF2B5EF4-FFF2-40B4-BE49-F238E27FC236}">
                <a16:creationId xmlns:a16="http://schemas.microsoft.com/office/drawing/2014/main" id="{15B456A0-FC75-41ED-825F-7233F00DC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32</a:t>
            </a:fld>
            <a:r>
              <a:rPr lang="zh-CN" altLang="en-US" dirty="0"/>
              <a:t>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7F1837-7DBE-407F-BDF9-CD17C7C0419C}"/>
                  </a:ext>
                </a:extLst>
              </p:cNvPr>
              <p:cNvSpPr txBox="1"/>
              <p:nvPr/>
            </p:nvSpPr>
            <p:spPr>
              <a:xfrm>
                <a:off x="8078736" y="2663895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7F1837-7DBE-407F-BDF9-CD17C7C0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736" y="2663895"/>
                <a:ext cx="186718" cy="276999"/>
              </a:xfrm>
              <a:prstGeom prst="rect">
                <a:avLst/>
              </a:prstGeom>
              <a:blipFill>
                <a:blip r:embed="rId24"/>
                <a:stretch>
                  <a:fillRect l="-32258" t="-26667" r="-77419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63877" y="5020998"/>
                <a:ext cx="11420712" cy="4871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→…→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77" y="5020998"/>
                <a:ext cx="11420712" cy="48718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90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2.22222E-6 L 0.09154 0.0009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7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07787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6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深层全连接前馈神经网络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EEA19D5F-5AB3-42C1-8428-4A1305446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1" y="892628"/>
            <a:ext cx="6153647" cy="494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77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通用近似定理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34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60B929-C9BD-4B67-8E85-B156332F6914}"/>
                  </a:ext>
                </a:extLst>
              </p:cNvPr>
              <p:cNvSpPr txBox="1"/>
              <p:nvPr/>
            </p:nvSpPr>
            <p:spPr>
              <a:xfrm>
                <a:off x="718458" y="817270"/>
                <a:ext cx="10842172" cy="51432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通用近似定理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(Universal Approximation Theorem)[Cybenko,1989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24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Hornik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et al., 1989]:</a:t>
                </a:r>
              </a:p>
              <a:p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(·)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是一个非常数、有界、单调递增的连续函数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维的单位超立方体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[0,1]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d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是定义在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上的连续函数集合。对于任何一个函数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C(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，存在一个整数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，和一组实数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以及实数向量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𝑤</m:t>
                        </m:r>
                      </m:e>
                      <m:sub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𝑖</m:t>
                        </m:r>
                      </m:sub>
                    </m:sSub>
                    <m:r>
                      <a:rPr lang="zh-CN" altLang="en-US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∈</m:t>
                    </m:r>
                    <m:sSup>
                      <m:sSupPr>
                        <m:ctrlPr>
                          <a:rPr lang="zh-CN" altLang="en-US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ℝ</m:t>
                        </m:r>
                      </m:e>
                      <m:sup>
                        <m:r>
                          <a:rPr lang="zh-CN" altLang="en-US" sz="2400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𝑑</m:t>
                        </m:r>
                      </m:sup>
                    </m:sSup>
                    <m:r>
                      <a:rPr lang="zh-CN" altLang="en-US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𝑖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r>
                      <a:rPr lang="zh-CN" altLang="en-US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=1,⋯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可以定义函数：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zh-CN" alt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zh-CN" altLang="en-US" sz="2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CN" alt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24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zh-CN" altLang="en-US" sz="240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作为函数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的近似实现，即：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400" i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zh-CN" altLang="en-US" sz="2400" i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2400" dirty="0">
                            <a:latin typeface="Chiller" panose="04020404031007020602" pitchFamily="82" charset="0"/>
                            <a:ea typeface="华文楷体" panose="02010600040101010101" pitchFamily="2" charset="-122"/>
                          </a:rPr>
                          <m:t>I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&gt;0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是一个很小的正数。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860B929-C9BD-4B67-8E85-B156332F6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58" y="817270"/>
                <a:ext cx="10842172" cy="5143267"/>
              </a:xfrm>
              <a:prstGeom prst="rect">
                <a:avLst/>
              </a:prstGeom>
              <a:blipFill>
                <a:blip r:embed="rId3"/>
                <a:stretch>
                  <a:fillRect l="-843" t="-827" r="-281" b="-118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122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1.3.4 </a:t>
            </a:r>
            <a:r>
              <a:rPr lang="zh-CN" altLang="en-US" dirty="0"/>
              <a:t>通用近似定理应用到机器学习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神经网络可以作为一个“万能”函数来使用，可以用来进行复杂的特征转换，或逼近一个复杂的条件分布。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Logistic</a:t>
                </a:r>
                <a:r>
                  <a:rPr lang="zh-CN" altLang="en-US" dirty="0"/>
                  <a:t>回归，那么</a:t>
                </a:r>
                <a:r>
                  <a:rPr lang="en-US" altLang="zh-CN" dirty="0"/>
                  <a:t>Logistic</a:t>
                </a:r>
                <a:r>
                  <a:rPr lang="zh-CN" altLang="en-US" dirty="0"/>
                  <a:t>回归分类器可以看成神经网络的最后一层。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00" t="-2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/>
          <p:nvPr/>
        </p:nvCxnSpPr>
        <p:spPr>
          <a:xfrm>
            <a:off x="5638800" y="3505200"/>
            <a:ext cx="80822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315200" y="434340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神经网络</a:t>
            </a:r>
          </a:p>
        </p:txBody>
      </p:sp>
      <p:cxnSp>
        <p:nvCxnSpPr>
          <p:cNvPr id="11" name="直接连接符 10"/>
          <p:cNvCxnSpPr>
            <a:endCxn id="9" idx="0"/>
          </p:cNvCxnSpPr>
          <p:nvPr/>
        </p:nvCxnSpPr>
        <p:spPr>
          <a:xfrm>
            <a:off x="5943600" y="3505200"/>
            <a:ext cx="2079486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158770" y="3630930"/>
            <a:ext cx="251076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403506" y="4343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分类器</a:t>
            </a:r>
          </a:p>
        </p:txBody>
      </p:sp>
      <p:cxnSp>
        <p:nvCxnSpPr>
          <p:cNvPr id="16" name="直接连接符 15"/>
          <p:cNvCxnSpPr>
            <a:stCxn id="14" idx="0"/>
          </p:cNvCxnSpPr>
          <p:nvPr/>
        </p:nvCxnSpPr>
        <p:spPr>
          <a:xfrm flipV="1">
            <a:off x="4957505" y="3619499"/>
            <a:ext cx="1037359" cy="723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35</a:t>
            </a:fld>
            <a:r>
              <a:rPr lang="zh-CN" altLang="en-US"/>
              <a:t>页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96562A-4F1E-4060-A868-F1A3E37CFBA2}"/>
                  </a:ext>
                </a:extLst>
              </p:cNvPr>
              <p:cNvSpPr txBox="1"/>
              <p:nvPr/>
            </p:nvSpPr>
            <p:spPr>
              <a:xfrm>
                <a:off x="4576524" y="2690249"/>
                <a:ext cx="339541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4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sz="4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4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zh-CN" altLang="en-US" sz="4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zh-CN" altLang="en-US" sz="4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F96562A-4F1E-4060-A868-F1A3E37CF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524" y="2690249"/>
                <a:ext cx="3395417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38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41F2E-1630-4D1D-828E-BD3516BE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1.3.5 </a:t>
            </a:r>
            <a:r>
              <a:rPr lang="zh-CN" altLang="en-US" dirty="0"/>
              <a:t>房价问题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36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A52C6CB5-2EEC-410E-9B79-0A745EF35A1E}"/>
              </a:ext>
            </a:extLst>
          </p:cNvPr>
          <p:cNvSpPr/>
          <p:nvPr/>
        </p:nvSpPr>
        <p:spPr>
          <a:xfrm>
            <a:off x="7082082" y="2732066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E73A61F-B376-48EE-9130-FC42EC94ABB2}"/>
              </a:ext>
            </a:extLst>
          </p:cNvPr>
          <p:cNvSpPr/>
          <p:nvPr/>
        </p:nvSpPr>
        <p:spPr>
          <a:xfrm>
            <a:off x="7082083" y="3537668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780396C8-D7FE-4A42-8D3E-0737CCC8FAF8}"/>
              </a:ext>
            </a:extLst>
          </p:cNvPr>
          <p:cNvSpPr/>
          <p:nvPr/>
        </p:nvSpPr>
        <p:spPr>
          <a:xfrm>
            <a:off x="7082082" y="4384764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E39CF0F-C12D-4082-BC78-175F8EAAF6B6}"/>
              </a:ext>
            </a:extLst>
          </p:cNvPr>
          <p:cNvCxnSpPr>
            <a:stCxn id="51" idx="6"/>
            <a:endCxn id="31" idx="2"/>
          </p:cNvCxnSpPr>
          <p:nvPr/>
        </p:nvCxnSpPr>
        <p:spPr>
          <a:xfrm>
            <a:off x="5521625" y="2158617"/>
            <a:ext cx="1560457" cy="76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36FC9C-567E-4EEE-B446-7E5D4BBDD378}"/>
              </a:ext>
            </a:extLst>
          </p:cNvPr>
          <p:cNvCxnSpPr>
            <a:stCxn id="51" idx="6"/>
            <a:endCxn id="32" idx="2"/>
          </p:cNvCxnSpPr>
          <p:nvPr/>
        </p:nvCxnSpPr>
        <p:spPr>
          <a:xfrm>
            <a:off x="5521625" y="2158617"/>
            <a:ext cx="1560458" cy="157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FBBEA1B-6D52-49B5-9054-A43C18FC0DD7}"/>
              </a:ext>
            </a:extLst>
          </p:cNvPr>
          <p:cNvCxnSpPr>
            <a:stCxn id="51" idx="6"/>
            <a:endCxn id="33" idx="2"/>
          </p:cNvCxnSpPr>
          <p:nvPr/>
        </p:nvCxnSpPr>
        <p:spPr>
          <a:xfrm>
            <a:off x="5521625" y="2158617"/>
            <a:ext cx="1560457" cy="2417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3CEE5491-05C0-4C3C-B252-54233186EEC0}"/>
              </a:ext>
            </a:extLst>
          </p:cNvPr>
          <p:cNvCxnSpPr>
            <a:stCxn id="52" idx="6"/>
            <a:endCxn id="31" idx="2"/>
          </p:cNvCxnSpPr>
          <p:nvPr/>
        </p:nvCxnSpPr>
        <p:spPr>
          <a:xfrm flipV="1">
            <a:off x="5521626" y="2923452"/>
            <a:ext cx="1560456" cy="4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42A726C-66F8-4E73-8D21-3AD3161C802B}"/>
              </a:ext>
            </a:extLst>
          </p:cNvPr>
          <p:cNvCxnSpPr>
            <a:stCxn id="52" idx="6"/>
            <a:endCxn id="32" idx="2"/>
          </p:cNvCxnSpPr>
          <p:nvPr/>
        </p:nvCxnSpPr>
        <p:spPr>
          <a:xfrm>
            <a:off x="5521626" y="2964219"/>
            <a:ext cx="1560457" cy="76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6CBF6FE-D87C-4566-BE62-81D5C48AF925}"/>
              </a:ext>
            </a:extLst>
          </p:cNvPr>
          <p:cNvCxnSpPr>
            <a:stCxn id="52" idx="6"/>
            <a:endCxn id="33" idx="2"/>
          </p:cNvCxnSpPr>
          <p:nvPr/>
        </p:nvCxnSpPr>
        <p:spPr>
          <a:xfrm>
            <a:off x="5521626" y="2964219"/>
            <a:ext cx="1560456" cy="161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8CC77EC3-A012-4178-9EA0-ECB053D976CB}"/>
              </a:ext>
            </a:extLst>
          </p:cNvPr>
          <p:cNvCxnSpPr>
            <a:stCxn id="53" idx="6"/>
            <a:endCxn id="31" idx="2"/>
          </p:cNvCxnSpPr>
          <p:nvPr/>
        </p:nvCxnSpPr>
        <p:spPr>
          <a:xfrm flipV="1">
            <a:off x="5521625" y="2923452"/>
            <a:ext cx="1560457" cy="83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735E914-2E8A-4414-9D85-9443AA65A21E}"/>
              </a:ext>
            </a:extLst>
          </p:cNvPr>
          <p:cNvCxnSpPr>
            <a:stCxn id="53" idx="6"/>
            <a:endCxn id="32" idx="2"/>
          </p:cNvCxnSpPr>
          <p:nvPr/>
        </p:nvCxnSpPr>
        <p:spPr>
          <a:xfrm flipV="1">
            <a:off x="5521625" y="3729054"/>
            <a:ext cx="1560458" cy="3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74A5E91F-C800-4505-8D40-E884875B37CE}"/>
              </a:ext>
            </a:extLst>
          </p:cNvPr>
          <p:cNvCxnSpPr>
            <a:stCxn id="53" idx="6"/>
            <a:endCxn id="33" idx="2"/>
          </p:cNvCxnSpPr>
          <p:nvPr/>
        </p:nvCxnSpPr>
        <p:spPr>
          <a:xfrm>
            <a:off x="5521625" y="3759945"/>
            <a:ext cx="1560457" cy="81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7D49A96-0019-405D-AF7E-49B7B27CCEE6}"/>
              </a:ext>
            </a:extLst>
          </p:cNvPr>
          <p:cNvCxnSpPr>
            <a:stCxn id="54" idx="6"/>
            <a:endCxn id="31" idx="2"/>
          </p:cNvCxnSpPr>
          <p:nvPr/>
        </p:nvCxnSpPr>
        <p:spPr>
          <a:xfrm flipV="1">
            <a:off x="5520252" y="2923452"/>
            <a:ext cx="1561830" cy="1644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8E82CC9-4FD4-43F9-942F-DEE64969891C}"/>
              </a:ext>
            </a:extLst>
          </p:cNvPr>
          <p:cNvCxnSpPr>
            <a:stCxn id="54" idx="6"/>
            <a:endCxn id="32" idx="2"/>
          </p:cNvCxnSpPr>
          <p:nvPr/>
        </p:nvCxnSpPr>
        <p:spPr>
          <a:xfrm flipV="1">
            <a:off x="5520252" y="3729054"/>
            <a:ext cx="1561831" cy="83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7669970-CDC3-4AB9-9B94-74B8FDEF62B0}"/>
              </a:ext>
            </a:extLst>
          </p:cNvPr>
          <p:cNvCxnSpPr>
            <a:stCxn id="54" idx="6"/>
            <a:endCxn id="33" idx="2"/>
          </p:cNvCxnSpPr>
          <p:nvPr/>
        </p:nvCxnSpPr>
        <p:spPr>
          <a:xfrm>
            <a:off x="5520252" y="4568194"/>
            <a:ext cx="1561830" cy="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70F9FE41-9528-4141-8438-FAE13F530DBD}"/>
              </a:ext>
            </a:extLst>
          </p:cNvPr>
          <p:cNvSpPr/>
          <p:nvPr/>
        </p:nvSpPr>
        <p:spPr>
          <a:xfrm>
            <a:off x="8435960" y="3536173"/>
            <a:ext cx="404037" cy="38277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8B5591E-CB1A-40C9-9ECF-80C63FB68A3B}"/>
              </a:ext>
            </a:extLst>
          </p:cNvPr>
          <p:cNvCxnSpPr>
            <a:stCxn id="31" idx="6"/>
          </p:cNvCxnSpPr>
          <p:nvPr/>
        </p:nvCxnSpPr>
        <p:spPr>
          <a:xfrm>
            <a:off x="7486119" y="2923452"/>
            <a:ext cx="949842" cy="8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F8D78F-6266-42F1-B92A-BB0C7C48014E}"/>
              </a:ext>
            </a:extLst>
          </p:cNvPr>
          <p:cNvCxnSpPr>
            <a:stCxn id="32" idx="6"/>
            <a:endCxn id="46" idx="2"/>
          </p:cNvCxnSpPr>
          <p:nvPr/>
        </p:nvCxnSpPr>
        <p:spPr>
          <a:xfrm flipV="1">
            <a:off x="7486120" y="3727559"/>
            <a:ext cx="949840" cy="1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BC83AE7-26DC-4ED7-9126-F69FA74DA351}"/>
              </a:ext>
            </a:extLst>
          </p:cNvPr>
          <p:cNvCxnSpPr>
            <a:stCxn id="33" idx="6"/>
            <a:endCxn id="46" idx="2"/>
          </p:cNvCxnSpPr>
          <p:nvPr/>
        </p:nvCxnSpPr>
        <p:spPr>
          <a:xfrm flipV="1">
            <a:off x="7486119" y="3727559"/>
            <a:ext cx="949841" cy="848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4DE4248-627C-4CC7-84C0-9E58496EF314}"/>
              </a:ext>
            </a:extLst>
          </p:cNvPr>
          <p:cNvCxnSpPr>
            <a:stCxn id="46" idx="6"/>
          </p:cNvCxnSpPr>
          <p:nvPr/>
        </p:nvCxnSpPr>
        <p:spPr>
          <a:xfrm>
            <a:off x="8839997" y="3727559"/>
            <a:ext cx="443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19B0C5E8-FB08-48A1-989D-D58268CE036E}"/>
              </a:ext>
            </a:extLst>
          </p:cNvPr>
          <p:cNvSpPr/>
          <p:nvPr/>
        </p:nvSpPr>
        <p:spPr>
          <a:xfrm>
            <a:off x="5117588" y="1967231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4A91E0B-B1A6-409C-8DD6-ABA2548D6790}"/>
              </a:ext>
            </a:extLst>
          </p:cNvPr>
          <p:cNvSpPr/>
          <p:nvPr/>
        </p:nvSpPr>
        <p:spPr>
          <a:xfrm>
            <a:off x="5117589" y="2772833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39F9F2BA-D0DD-4A6B-87E5-68423A16157B}"/>
              </a:ext>
            </a:extLst>
          </p:cNvPr>
          <p:cNvSpPr/>
          <p:nvPr/>
        </p:nvSpPr>
        <p:spPr>
          <a:xfrm>
            <a:off x="5117588" y="3568559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9627301D-47A3-4024-B5E4-25170F8D8911}"/>
              </a:ext>
            </a:extLst>
          </p:cNvPr>
          <p:cNvSpPr/>
          <p:nvPr/>
        </p:nvSpPr>
        <p:spPr>
          <a:xfrm>
            <a:off x="5116215" y="4376808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5D7B060-C0E5-4AD8-A6DC-2E3479AD1840}"/>
              </a:ext>
            </a:extLst>
          </p:cNvPr>
          <p:cNvSpPr/>
          <p:nvPr/>
        </p:nvSpPr>
        <p:spPr>
          <a:xfrm>
            <a:off x="5130878" y="5061449"/>
            <a:ext cx="404037" cy="38277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0B6042F1-EB1A-4676-91F1-69904B9CA344}"/>
              </a:ext>
            </a:extLst>
          </p:cNvPr>
          <p:cNvCxnSpPr>
            <a:stCxn id="69" idx="6"/>
            <a:endCxn id="52" idx="2"/>
          </p:cNvCxnSpPr>
          <p:nvPr/>
        </p:nvCxnSpPr>
        <p:spPr>
          <a:xfrm>
            <a:off x="3650161" y="2541389"/>
            <a:ext cx="1467428" cy="42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47C8013-ADB4-44D3-B03D-57F8A9F615B8}"/>
              </a:ext>
            </a:extLst>
          </p:cNvPr>
          <p:cNvCxnSpPr>
            <a:endCxn id="53" idx="2"/>
          </p:cNvCxnSpPr>
          <p:nvPr/>
        </p:nvCxnSpPr>
        <p:spPr>
          <a:xfrm>
            <a:off x="3553225" y="2469267"/>
            <a:ext cx="1564363" cy="129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AE6D3A0-B2BE-4EF6-B710-49D52080EAE7}"/>
              </a:ext>
            </a:extLst>
          </p:cNvPr>
          <p:cNvCxnSpPr>
            <a:endCxn id="54" idx="2"/>
          </p:cNvCxnSpPr>
          <p:nvPr/>
        </p:nvCxnSpPr>
        <p:spPr>
          <a:xfrm>
            <a:off x="3553225" y="2469267"/>
            <a:ext cx="1562990" cy="209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A3B33E5-3575-4420-93E4-F3AE04DF2EB1}"/>
              </a:ext>
            </a:extLst>
          </p:cNvPr>
          <p:cNvCxnSpPr>
            <a:stCxn id="70" idx="6"/>
            <a:endCxn id="52" idx="2"/>
          </p:cNvCxnSpPr>
          <p:nvPr/>
        </p:nvCxnSpPr>
        <p:spPr>
          <a:xfrm flipV="1">
            <a:off x="3650162" y="2964219"/>
            <a:ext cx="1467427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2DB9BF-8701-4391-BFDF-B92161FCFFAA}"/>
              </a:ext>
            </a:extLst>
          </p:cNvPr>
          <p:cNvCxnSpPr>
            <a:endCxn id="53" idx="2"/>
          </p:cNvCxnSpPr>
          <p:nvPr/>
        </p:nvCxnSpPr>
        <p:spPr>
          <a:xfrm>
            <a:off x="3526644" y="3309239"/>
            <a:ext cx="1590944" cy="450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16AD1B6-3C1A-4814-A42D-75A908D4339B}"/>
              </a:ext>
            </a:extLst>
          </p:cNvPr>
          <p:cNvCxnSpPr>
            <a:stCxn id="70" idx="6"/>
            <a:endCxn id="54" idx="2"/>
          </p:cNvCxnSpPr>
          <p:nvPr/>
        </p:nvCxnSpPr>
        <p:spPr>
          <a:xfrm>
            <a:off x="3650162" y="3346991"/>
            <a:ext cx="1466053" cy="1221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D9C3E143-0DB0-4C7C-A478-6CF144BC1FE0}"/>
              </a:ext>
            </a:extLst>
          </p:cNvPr>
          <p:cNvCxnSpPr>
            <a:stCxn id="71" idx="6"/>
            <a:endCxn id="52" idx="2"/>
          </p:cNvCxnSpPr>
          <p:nvPr/>
        </p:nvCxnSpPr>
        <p:spPr>
          <a:xfrm flipV="1">
            <a:off x="3650161" y="2964219"/>
            <a:ext cx="1467428" cy="1178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6B3BAF8-9A9C-49A7-9A08-11DF10123589}"/>
              </a:ext>
            </a:extLst>
          </p:cNvPr>
          <p:cNvCxnSpPr>
            <a:stCxn id="71" idx="6"/>
            <a:endCxn id="53" idx="2"/>
          </p:cNvCxnSpPr>
          <p:nvPr/>
        </p:nvCxnSpPr>
        <p:spPr>
          <a:xfrm flipV="1">
            <a:off x="3650161" y="3759945"/>
            <a:ext cx="1467427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4A2A198-B18A-4BAF-8607-B78EEE95F599}"/>
              </a:ext>
            </a:extLst>
          </p:cNvPr>
          <p:cNvCxnSpPr>
            <a:endCxn id="54" idx="2"/>
          </p:cNvCxnSpPr>
          <p:nvPr/>
        </p:nvCxnSpPr>
        <p:spPr>
          <a:xfrm>
            <a:off x="3500061" y="4104741"/>
            <a:ext cx="1616154" cy="46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DF2FE99-0CB3-4B74-AA85-77B78FC478AE}"/>
              </a:ext>
            </a:extLst>
          </p:cNvPr>
          <p:cNvCxnSpPr>
            <a:stCxn id="72" idx="6"/>
            <a:endCxn id="52" idx="2"/>
          </p:cNvCxnSpPr>
          <p:nvPr/>
        </p:nvCxnSpPr>
        <p:spPr>
          <a:xfrm flipV="1">
            <a:off x="3648788" y="2964219"/>
            <a:ext cx="1468801" cy="198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749EAF4-5AEC-4E35-9DED-DE34D7F01F03}"/>
              </a:ext>
            </a:extLst>
          </p:cNvPr>
          <p:cNvCxnSpPr>
            <a:stCxn id="72" idx="6"/>
            <a:endCxn id="53" idx="2"/>
          </p:cNvCxnSpPr>
          <p:nvPr/>
        </p:nvCxnSpPr>
        <p:spPr>
          <a:xfrm flipV="1">
            <a:off x="3648788" y="3759945"/>
            <a:ext cx="1468800" cy="1191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35B2E47E-78A2-4B34-9EC9-1CEE5E0A5297}"/>
              </a:ext>
            </a:extLst>
          </p:cNvPr>
          <p:cNvCxnSpPr>
            <a:endCxn id="54" idx="2"/>
          </p:cNvCxnSpPr>
          <p:nvPr/>
        </p:nvCxnSpPr>
        <p:spPr>
          <a:xfrm flipV="1">
            <a:off x="3500061" y="4568194"/>
            <a:ext cx="1616154" cy="412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9EC9216E-A9E5-40B8-B285-AE526CCFCEB4}"/>
              </a:ext>
            </a:extLst>
          </p:cNvPr>
          <p:cNvSpPr/>
          <p:nvPr/>
        </p:nvSpPr>
        <p:spPr>
          <a:xfrm>
            <a:off x="3246124" y="2350003"/>
            <a:ext cx="404037" cy="3827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A833EFA-F006-442D-8413-E997C4700EDF}"/>
              </a:ext>
            </a:extLst>
          </p:cNvPr>
          <p:cNvSpPr/>
          <p:nvPr/>
        </p:nvSpPr>
        <p:spPr>
          <a:xfrm>
            <a:off x="3246125" y="3155605"/>
            <a:ext cx="404037" cy="3827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0F8254C6-C80C-4AAA-8340-583653EEC608}"/>
              </a:ext>
            </a:extLst>
          </p:cNvPr>
          <p:cNvSpPr/>
          <p:nvPr/>
        </p:nvSpPr>
        <p:spPr>
          <a:xfrm>
            <a:off x="3246124" y="3951331"/>
            <a:ext cx="404037" cy="3827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1DE29D6E-D68E-4487-8D75-0A1CE35B28D6}"/>
              </a:ext>
            </a:extLst>
          </p:cNvPr>
          <p:cNvSpPr/>
          <p:nvPr/>
        </p:nvSpPr>
        <p:spPr>
          <a:xfrm>
            <a:off x="3244751" y="4759580"/>
            <a:ext cx="404037" cy="382772"/>
          </a:xfrm>
          <a:prstGeom prst="ellipse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C629C62-9BF9-469A-B07D-5E18F51AB0C4}"/>
              </a:ext>
            </a:extLst>
          </p:cNvPr>
          <p:cNvCxnSpPr>
            <a:stCxn id="72" idx="6"/>
            <a:endCxn id="51" idx="2"/>
          </p:cNvCxnSpPr>
          <p:nvPr/>
        </p:nvCxnSpPr>
        <p:spPr>
          <a:xfrm flipV="1">
            <a:off x="3648788" y="2158617"/>
            <a:ext cx="1468800" cy="279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D486A95-8A16-4BD5-A0E5-90C8295B8BA6}"/>
              </a:ext>
            </a:extLst>
          </p:cNvPr>
          <p:cNvCxnSpPr>
            <a:stCxn id="72" idx="6"/>
            <a:endCxn id="56" idx="2"/>
          </p:cNvCxnSpPr>
          <p:nvPr/>
        </p:nvCxnSpPr>
        <p:spPr>
          <a:xfrm>
            <a:off x="3648788" y="4950966"/>
            <a:ext cx="1482090" cy="30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8990A1A-F8E2-4953-825D-755F09BBB9A7}"/>
              </a:ext>
            </a:extLst>
          </p:cNvPr>
          <p:cNvCxnSpPr>
            <a:stCxn id="71" idx="6"/>
            <a:endCxn id="51" idx="2"/>
          </p:cNvCxnSpPr>
          <p:nvPr/>
        </p:nvCxnSpPr>
        <p:spPr>
          <a:xfrm flipV="1">
            <a:off x="3650161" y="2158617"/>
            <a:ext cx="1467427" cy="198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133E384-E918-4741-B68C-920B598DF912}"/>
              </a:ext>
            </a:extLst>
          </p:cNvPr>
          <p:cNvCxnSpPr>
            <a:stCxn id="71" idx="6"/>
            <a:endCxn id="56" idx="2"/>
          </p:cNvCxnSpPr>
          <p:nvPr/>
        </p:nvCxnSpPr>
        <p:spPr>
          <a:xfrm>
            <a:off x="3650161" y="4142717"/>
            <a:ext cx="1480717" cy="11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55500276-8F4C-4473-989F-9E8FCF1DDA74}"/>
              </a:ext>
            </a:extLst>
          </p:cNvPr>
          <p:cNvCxnSpPr>
            <a:stCxn id="56" idx="6"/>
            <a:endCxn id="33" idx="2"/>
          </p:cNvCxnSpPr>
          <p:nvPr/>
        </p:nvCxnSpPr>
        <p:spPr>
          <a:xfrm flipV="1">
            <a:off x="5534915" y="4576150"/>
            <a:ext cx="1547167" cy="6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85490A2A-0EEB-40AE-9C4B-B786A4B91207}"/>
              </a:ext>
            </a:extLst>
          </p:cNvPr>
          <p:cNvCxnSpPr>
            <a:stCxn id="56" idx="6"/>
            <a:endCxn id="31" idx="2"/>
          </p:cNvCxnSpPr>
          <p:nvPr/>
        </p:nvCxnSpPr>
        <p:spPr>
          <a:xfrm flipV="1">
            <a:off x="5534915" y="2923452"/>
            <a:ext cx="1547167" cy="232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082A48E7-446F-44B6-8FE1-4FC00A374060}"/>
              </a:ext>
            </a:extLst>
          </p:cNvPr>
          <p:cNvCxnSpPr>
            <a:stCxn id="56" idx="6"/>
            <a:endCxn id="32" idx="2"/>
          </p:cNvCxnSpPr>
          <p:nvPr/>
        </p:nvCxnSpPr>
        <p:spPr>
          <a:xfrm flipV="1">
            <a:off x="5534915" y="3729054"/>
            <a:ext cx="1547168" cy="1523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C3194DE-844E-4BD9-8C8F-78DC7B255090}"/>
              </a:ext>
            </a:extLst>
          </p:cNvPr>
          <p:cNvCxnSpPr>
            <a:stCxn id="56" idx="6"/>
            <a:endCxn id="33" idx="2"/>
          </p:cNvCxnSpPr>
          <p:nvPr/>
        </p:nvCxnSpPr>
        <p:spPr>
          <a:xfrm flipV="1">
            <a:off x="5534915" y="4576150"/>
            <a:ext cx="1547167" cy="67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10D7CAE5-99E4-429A-8E0C-8F1A1CE5A92A}"/>
              </a:ext>
            </a:extLst>
          </p:cNvPr>
          <p:cNvCxnSpPr>
            <a:stCxn id="70" idx="6"/>
            <a:endCxn id="56" idx="2"/>
          </p:cNvCxnSpPr>
          <p:nvPr/>
        </p:nvCxnSpPr>
        <p:spPr>
          <a:xfrm>
            <a:off x="3650162" y="3346991"/>
            <a:ext cx="1480716" cy="1905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5877A8D9-355C-4EB4-9D80-C5A6BE208459}"/>
              </a:ext>
            </a:extLst>
          </p:cNvPr>
          <p:cNvCxnSpPr>
            <a:stCxn id="69" idx="6"/>
            <a:endCxn id="51" idx="2"/>
          </p:cNvCxnSpPr>
          <p:nvPr/>
        </p:nvCxnSpPr>
        <p:spPr>
          <a:xfrm flipV="1">
            <a:off x="3650161" y="2158617"/>
            <a:ext cx="1467427" cy="38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8051583-F934-49C9-BF4F-B8D768F1DB6E}"/>
              </a:ext>
            </a:extLst>
          </p:cNvPr>
          <p:cNvCxnSpPr>
            <a:stCxn id="70" idx="6"/>
            <a:endCxn id="51" idx="2"/>
          </p:cNvCxnSpPr>
          <p:nvPr/>
        </p:nvCxnSpPr>
        <p:spPr>
          <a:xfrm flipV="1">
            <a:off x="3650162" y="2158617"/>
            <a:ext cx="1467426" cy="118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008187" y="1328989"/>
            <a:ext cx="6068372" cy="374226"/>
            <a:chOff x="3008187" y="1328989"/>
            <a:chExt cx="6068372" cy="374226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89358E8-963C-4BCD-A643-6D7D60A5F783}"/>
                </a:ext>
              </a:extLst>
            </p:cNvPr>
            <p:cNvSpPr/>
            <p:nvPr/>
          </p:nvSpPr>
          <p:spPr>
            <a:xfrm>
              <a:off x="6845518" y="132898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隐藏层</a:t>
              </a: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6376680-F635-451B-BB48-2C65568294FA}"/>
                </a:ext>
              </a:extLst>
            </p:cNvPr>
            <p:cNvSpPr/>
            <p:nvPr/>
          </p:nvSpPr>
          <p:spPr>
            <a:xfrm>
              <a:off x="4879651" y="133388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隐藏层</a:t>
              </a: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A331ADB-6C76-45FD-B80B-A706BEE38C44}"/>
                </a:ext>
              </a:extLst>
            </p:cNvPr>
            <p:cNvSpPr/>
            <p:nvPr/>
          </p:nvSpPr>
          <p:spPr>
            <a:xfrm>
              <a:off x="3008187" y="1328989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输入层</a:t>
              </a: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BF136DA-6938-4A75-83C0-75F298EBD5D8}"/>
                </a:ext>
              </a:extLst>
            </p:cNvPr>
            <p:cNvSpPr/>
            <p:nvPr/>
          </p:nvSpPr>
          <p:spPr>
            <a:xfrm>
              <a:off x="8199396" y="1329763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输出层</a:t>
              </a: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id="{5E329EBF-1734-47DD-A92C-604115BD9E21}"/>
              </a:ext>
            </a:extLst>
          </p:cNvPr>
          <p:cNvSpPr txBox="1"/>
          <p:nvPr/>
        </p:nvSpPr>
        <p:spPr>
          <a:xfrm>
            <a:off x="475223" y="2280030"/>
            <a:ext cx="2753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 dirty="0"/>
              <a:t>大小</a:t>
            </a:r>
            <a:r>
              <a:rPr lang="en-US" altLang="zh-CN" b="1" dirty="0"/>
              <a:t>            x</a:t>
            </a:r>
            <a:r>
              <a:rPr lang="en-US" altLang="zh-CN" b="1" baseline="-25000" dirty="0"/>
              <a:t>1</a:t>
            </a:r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en-US" b="1" dirty="0"/>
              <a:t>房间数</a:t>
            </a:r>
            <a:r>
              <a:rPr lang="en-US" altLang="zh-CN" b="1" dirty="0"/>
              <a:t>            x</a:t>
            </a:r>
            <a:r>
              <a:rPr lang="en-US" altLang="zh-CN" b="1" baseline="-25000" dirty="0"/>
              <a:t>2</a:t>
            </a:r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en-US" b="1" dirty="0"/>
              <a:t>区域编码</a:t>
            </a:r>
            <a:r>
              <a:rPr lang="en-US" altLang="zh-CN" b="1" dirty="0"/>
              <a:t>            x</a:t>
            </a:r>
            <a:r>
              <a:rPr lang="en-US" altLang="zh-CN" b="1" baseline="-25000" dirty="0"/>
              <a:t>3</a:t>
            </a:r>
          </a:p>
          <a:p>
            <a:pPr algn="r"/>
            <a:endParaRPr lang="en-US" altLang="zh-CN" b="1" dirty="0"/>
          </a:p>
          <a:p>
            <a:pPr algn="r"/>
            <a:endParaRPr lang="en-US" altLang="zh-CN" b="1" dirty="0"/>
          </a:p>
          <a:p>
            <a:pPr algn="r"/>
            <a:r>
              <a:rPr lang="zh-CN" altLang="en-US" b="1" dirty="0"/>
              <a:t>收入水平</a:t>
            </a:r>
            <a:r>
              <a:rPr lang="en-US" altLang="zh-CN" b="1" dirty="0"/>
              <a:t>            x</a:t>
            </a:r>
            <a:r>
              <a:rPr lang="en-US" altLang="zh-CN" b="1" baseline="-25000" dirty="0"/>
              <a:t>4</a:t>
            </a:r>
            <a:endParaRPr lang="zh-CN" altLang="en-US" b="1" baseline="-250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98637D31-72B8-4ED5-85A3-B5F54E6A9B0A}"/>
              </a:ext>
            </a:extLst>
          </p:cNvPr>
          <p:cNvSpPr txBox="1"/>
          <p:nvPr/>
        </p:nvSpPr>
        <p:spPr>
          <a:xfrm>
            <a:off x="9244033" y="3534592"/>
            <a:ext cx="225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  </a:t>
            </a:r>
            <a:r>
              <a:rPr lang="zh-CN" altLang="en-US" dirty="0"/>
              <a:t>房价级别分类</a:t>
            </a:r>
          </a:p>
        </p:txBody>
      </p:sp>
    </p:spTree>
    <p:extLst>
      <p:ext uri="{BB962C8B-B14F-4D97-AF65-F5344CB8AC3E}">
        <p14:creationId xmlns:p14="http://schemas.microsoft.com/office/powerpoint/2010/main" val="2887643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</a:t>
            </a:r>
            <a:r>
              <a:rPr lang="zh-CN" altLang="en-US" dirty="0"/>
              <a:t>全连接前馈神经网络</a:t>
            </a:r>
            <a:r>
              <a:rPr lang="en-US" altLang="zh-CN" dirty="0"/>
              <a:t>---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全连接前馈神经网络的网络结构（重点理解内容）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前馈网络的信息传递过程（重点理解内容）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dirty="0">
                <a:solidFill>
                  <a:srgbClr val="FF0000"/>
                </a:solidFill>
              </a:rPr>
              <a:t>通用近似定理（理解）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082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5A00-D605-4BB6-99D8-3A9ED55D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第一章 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2ECAF-689D-464A-A2E1-83CB85FCA6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人脑神经网络和人工神经网络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>
              <a:buClr>
                <a:srgbClr val="00B050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赫布理论，人工神经元的连接与学习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457200" lvl="1" indent="0">
              <a:buClr>
                <a:srgbClr val="00B050"/>
              </a:buClr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人工神经元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>
              <a:buClr>
                <a:srgbClr val="00B050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激活函数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Clr>
                <a:srgbClr val="00B050"/>
              </a:buClr>
            </a:pPr>
            <a:endParaRPr lang="en-US" altLang="zh-CN" sz="2800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zh-CN" altLang="en-US" sz="3200" dirty="0">
                <a:solidFill>
                  <a:srgbClr val="FF0000"/>
                </a:solidFill>
              </a:rPr>
              <a:t>全连接前馈神经网络</a:t>
            </a:r>
            <a:endParaRPr lang="en-US" altLang="zh-CN" sz="3200" dirty="0">
              <a:solidFill>
                <a:srgbClr val="FF0000"/>
              </a:solidFill>
            </a:endParaRPr>
          </a:p>
          <a:p>
            <a:pPr lvl="1">
              <a:buClr>
                <a:srgbClr val="00B050"/>
              </a:buClr>
            </a:pPr>
            <a:r>
              <a:rPr lang="zh-CN" altLang="en-US" sz="2800" dirty="0">
                <a:solidFill>
                  <a:srgbClr val="FF0000"/>
                </a:solidFill>
              </a:rPr>
              <a:t>逐层信息传递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38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14726" y="5833138"/>
            <a:ext cx="9319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复习，预习：参数学习、梯度下降法，反向传播</a:t>
            </a:r>
          </a:p>
        </p:txBody>
      </p:sp>
    </p:spTree>
    <p:extLst>
      <p:ext uri="{BB962C8B-B14F-4D97-AF65-F5344CB8AC3E}">
        <p14:creationId xmlns:p14="http://schemas.microsoft.com/office/powerpoint/2010/main" val="251700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本章要点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人工神经元的构成</a:t>
                </a:r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线性处理函数：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 smtClean="0">
                            <a:solidFill>
                              <a:schemeClr val="tx1"/>
                            </a:solidFill>
                          </a:rPr>
                          <m:t>全连接前馈神经网络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的</m:t>
                        </m:r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线性处理</m:t>
                        </m:r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 </a:t>
                </a:r>
                <a:endParaRPr lang="zh-CN" alt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非线性激活函数：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事先选定的函数，它给出了神经元的激活规则</a:t>
                </a:r>
                <a:endParaRPr lang="en-US" altLang="zh-CN" dirty="0"/>
              </a:p>
              <a:p>
                <a:r>
                  <a:rPr lang="zh-CN" altLang="en-US" dirty="0"/>
                  <a:t>人工神经网络的结构</a:t>
                </a:r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神经元连接决定网络的拓扑形状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数值汇合计算传递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掌握如何选择激活函数</a:t>
                </a:r>
                <a:r>
                  <a:rPr lang="zh-CN" altLang="en-US" dirty="0"/>
                  <a:t>（用途、优缺点分析）</a:t>
                </a:r>
              </a:p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知道线性处理函数参数需要通过训练确定</a:t>
                </a:r>
                <a:r>
                  <a:rPr lang="zh-CN" altLang="en-US" dirty="0"/>
                  <a:t>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初步提及，下节继续</a:t>
                </a:r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833" t="-30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39</a:t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109529" y="2451461"/>
            <a:ext cx="4340273" cy="2220685"/>
            <a:chOff x="2980718" y="2836878"/>
            <a:chExt cx="7742571" cy="3669568"/>
          </a:xfrm>
        </p:grpSpPr>
        <p:sp>
          <p:nvSpPr>
            <p:cNvPr id="6" name="椭圆 5"/>
            <p:cNvSpPr/>
            <p:nvPr/>
          </p:nvSpPr>
          <p:spPr>
            <a:xfrm>
              <a:off x="7169636" y="3794291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169637" y="459989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169636" y="5446989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>
              <a:stCxn id="26" idx="6"/>
              <a:endCxn id="6" idx="2"/>
            </p:cNvCxnSpPr>
            <p:nvPr/>
          </p:nvCxnSpPr>
          <p:spPr>
            <a:xfrm>
              <a:off x="5609179" y="3254710"/>
              <a:ext cx="1560457" cy="73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6" idx="6"/>
              <a:endCxn id="7" idx="2"/>
            </p:cNvCxnSpPr>
            <p:nvPr/>
          </p:nvCxnSpPr>
          <p:spPr>
            <a:xfrm>
              <a:off x="5609179" y="3254710"/>
              <a:ext cx="1560458" cy="153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6" idx="6"/>
              <a:endCxn id="8" idx="2"/>
            </p:cNvCxnSpPr>
            <p:nvPr/>
          </p:nvCxnSpPr>
          <p:spPr>
            <a:xfrm>
              <a:off x="5609179" y="3254710"/>
              <a:ext cx="1560457" cy="2383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7" idx="6"/>
              <a:endCxn id="6" idx="2"/>
            </p:cNvCxnSpPr>
            <p:nvPr/>
          </p:nvCxnSpPr>
          <p:spPr>
            <a:xfrm flipV="1">
              <a:off x="5609180" y="3985677"/>
              <a:ext cx="1560456" cy="4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7" idx="6"/>
              <a:endCxn id="7" idx="2"/>
            </p:cNvCxnSpPr>
            <p:nvPr/>
          </p:nvCxnSpPr>
          <p:spPr>
            <a:xfrm>
              <a:off x="5609180" y="4026444"/>
              <a:ext cx="1560457" cy="764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7" idx="6"/>
              <a:endCxn id="8" idx="2"/>
            </p:cNvCxnSpPr>
            <p:nvPr/>
          </p:nvCxnSpPr>
          <p:spPr>
            <a:xfrm>
              <a:off x="5609180" y="4026444"/>
              <a:ext cx="1560456" cy="161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8" idx="6"/>
              <a:endCxn id="6" idx="2"/>
            </p:cNvCxnSpPr>
            <p:nvPr/>
          </p:nvCxnSpPr>
          <p:spPr>
            <a:xfrm flipV="1">
              <a:off x="5609179" y="3985677"/>
              <a:ext cx="1560457" cy="83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8" idx="6"/>
              <a:endCxn id="7" idx="2"/>
            </p:cNvCxnSpPr>
            <p:nvPr/>
          </p:nvCxnSpPr>
          <p:spPr>
            <a:xfrm flipV="1">
              <a:off x="5609179" y="4791279"/>
              <a:ext cx="1560458" cy="3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8" idx="6"/>
              <a:endCxn id="8" idx="2"/>
            </p:cNvCxnSpPr>
            <p:nvPr/>
          </p:nvCxnSpPr>
          <p:spPr>
            <a:xfrm>
              <a:off x="5609179" y="4822170"/>
              <a:ext cx="1560457" cy="816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29" idx="6"/>
              <a:endCxn id="6" idx="2"/>
            </p:cNvCxnSpPr>
            <p:nvPr/>
          </p:nvCxnSpPr>
          <p:spPr>
            <a:xfrm flipV="1">
              <a:off x="5607806" y="3985677"/>
              <a:ext cx="1561830" cy="1644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9" idx="6"/>
              <a:endCxn id="7" idx="2"/>
            </p:cNvCxnSpPr>
            <p:nvPr/>
          </p:nvCxnSpPr>
          <p:spPr>
            <a:xfrm flipV="1">
              <a:off x="5607806" y="4791279"/>
              <a:ext cx="1561831" cy="83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9" idx="6"/>
              <a:endCxn id="8" idx="2"/>
            </p:cNvCxnSpPr>
            <p:nvPr/>
          </p:nvCxnSpPr>
          <p:spPr>
            <a:xfrm>
              <a:off x="5607806" y="5630419"/>
              <a:ext cx="1561830" cy="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8523514" y="4598398"/>
              <a:ext cx="404037" cy="3827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6" idx="6"/>
            </p:cNvCxnSpPr>
            <p:nvPr/>
          </p:nvCxnSpPr>
          <p:spPr>
            <a:xfrm>
              <a:off x="7573673" y="3985677"/>
              <a:ext cx="949842" cy="80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6"/>
              <a:endCxn id="21" idx="2"/>
            </p:cNvCxnSpPr>
            <p:nvPr/>
          </p:nvCxnSpPr>
          <p:spPr>
            <a:xfrm flipV="1">
              <a:off x="7573674" y="4789784"/>
              <a:ext cx="949840" cy="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6"/>
              <a:endCxn id="21" idx="2"/>
            </p:cNvCxnSpPr>
            <p:nvPr/>
          </p:nvCxnSpPr>
          <p:spPr>
            <a:xfrm flipV="1">
              <a:off x="7573673" y="4789784"/>
              <a:ext cx="949841" cy="84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6"/>
            </p:cNvCxnSpPr>
            <p:nvPr/>
          </p:nvCxnSpPr>
          <p:spPr>
            <a:xfrm>
              <a:off x="8927551" y="4789784"/>
              <a:ext cx="443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205142" y="306332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205143" y="3835058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205142" y="463078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203769" y="543903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18432" y="612367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>
              <a:stCxn id="43" idx="6"/>
              <a:endCxn id="27" idx="2"/>
            </p:cNvCxnSpPr>
            <p:nvPr/>
          </p:nvCxnSpPr>
          <p:spPr>
            <a:xfrm>
              <a:off x="3737715" y="3603614"/>
              <a:ext cx="1467428" cy="42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8" idx="2"/>
            </p:cNvCxnSpPr>
            <p:nvPr/>
          </p:nvCxnSpPr>
          <p:spPr>
            <a:xfrm>
              <a:off x="3640779" y="3531492"/>
              <a:ext cx="1564363" cy="1290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43" idx="6"/>
              <a:endCxn id="29" idx="2"/>
            </p:cNvCxnSpPr>
            <p:nvPr/>
          </p:nvCxnSpPr>
          <p:spPr>
            <a:xfrm>
              <a:off x="3737715" y="3603614"/>
              <a:ext cx="1466054" cy="202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44" idx="6"/>
              <a:endCxn id="27" idx="2"/>
            </p:cNvCxnSpPr>
            <p:nvPr/>
          </p:nvCxnSpPr>
          <p:spPr>
            <a:xfrm flipV="1">
              <a:off x="3737716" y="4026444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8" idx="2"/>
            </p:cNvCxnSpPr>
            <p:nvPr/>
          </p:nvCxnSpPr>
          <p:spPr>
            <a:xfrm>
              <a:off x="3614198" y="4371464"/>
              <a:ext cx="1590944" cy="4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4" idx="6"/>
              <a:endCxn id="29" idx="2"/>
            </p:cNvCxnSpPr>
            <p:nvPr/>
          </p:nvCxnSpPr>
          <p:spPr>
            <a:xfrm>
              <a:off x="3737716" y="4409216"/>
              <a:ext cx="1466053" cy="122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5" idx="6"/>
              <a:endCxn id="27" idx="2"/>
            </p:cNvCxnSpPr>
            <p:nvPr/>
          </p:nvCxnSpPr>
          <p:spPr>
            <a:xfrm flipV="1">
              <a:off x="3737715" y="4026444"/>
              <a:ext cx="1467428" cy="1178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5" idx="6"/>
              <a:endCxn id="28" idx="2"/>
            </p:cNvCxnSpPr>
            <p:nvPr/>
          </p:nvCxnSpPr>
          <p:spPr>
            <a:xfrm flipV="1">
              <a:off x="3737715" y="4822170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29" idx="2"/>
            </p:cNvCxnSpPr>
            <p:nvPr/>
          </p:nvCxnSpPr>
          <p:spPr>
            <a:xfrm>
              <a:off x="3587615" y="5166966"/>
              <a:ext cx="1616154" cy="46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6" idx="6"/>
              <a:endCxn id="27" idx="2"/>
            </p:cNvCxnSpPr>
            <p:nvPr/>
          </p:nvCxnSpPr>
          <p:spPr>
            <a:xfrm flipV="1">
              <a:off x="3736342" y="4026444"/>
              <a:ext cx="1468801" cy="198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46" idx="6"/>
              <a:endCxn id="28" idx="2"/>
            </p:cNvCxnSpPr>
            <p:nvPr/>
          </p:nvCxnSpPr>
          <p:spPr>
            <a:xfrm flipV="1">
              <a:off x="3736342" y="4822170"/>
              <a:ext cx="1468800" cy="1191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29" idx="2"/>
            </p:cNvCxnSpPr>
            <p:nvPr/>
          </p:nvCxnSpPr>
          <p:spPr>
            <a:xfrm flipV="1">
              <a:off x="3587615" y="5630419"/>
              <a:ext cx="1616154" cy="412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3333678" y="3412228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333679" y="4217830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333678" y="5013556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332305" y="5821805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7" name="直接箭头连接符 46"/>
            <p:cNvCxnSpPr>
              <a:stCxn id="46" idx="6"/>
              <a:endCxn id="26" idx="2"/>
            </p:cNvCxnSpPr>
            <p:nvPr/>
          </p:nvCxnSpPr>
          <p:spPr>
            <a:xfrm flipV="1">
              <a:off x="3736342" y="3254710"/>
              <a:ext cx="1468800" cy="275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6"/>
              <a:endCxn id="30" idx="2"/>
            </p:cNvCxnSpPr>
            <p:nvPr/>
          </p:nvCxnSpPr>
          <p:spPr>
            <a:xfrm>
              <a:off x="3736342" y="6013191"/>
              <a:ext cx="1482090" cy="30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6"/>
              <a:endCxn id="26" idx="2"/>
            </p:cNvCxnSpPr>
            <p:nvPr/>
          </p:nvCxnSpPr>
          <p:spPr>
            <a:xfrm flipV="1">
              <a:off x="3737715" y="3254710"/>
              <a:ext cx="1467427" cy="195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5" idx="6"/>
              <a:endCxn id="30" idx="2"/>
            </p:cNvCxnSpPr>
            <p:nvPr/>
          </p:nvCxnSpPr>
          <p:spPr>
            <a:xfrm>
              <a:off x="3737715" y="5204942"/>
              <a:ext cx="1480717" cy="111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0" idx="6"/>
              <a:endCxn id="8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0" idx="6"/>
              <a:endCxn id="6" idx="2"/>
            </p:cNvCxnSpPr>
            <p:nvPr/>
          </p:nvCxnSpPr>
          <p:spPr>
            <a:xfrm flipV="1">
              <a:off x="5622469" y="3985677"/>
              <a:ext cx="1547167" cy="23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0" idx="6"/>
              <a:endCxn id="7" idx="2"/>
            </p:cNvCxnSpPr>
            <p:nvPr/>
          </p:nvCxnSpPr>
          <p:spPr>
            <a:xfrm flipV="1">
              <a:off x="5622469" y="4791279"/>
              <a:ext cx="1547168" cy="152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0" idx="6"/>
              <a:endCxn id="8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6"/>
              <a:endCxn id="30" idx="2"/>
            </p:cNvCxnSpPr>
            <p:nvPr/>
          </p:nvCxnSpPr>
          <p:spPr>
            <a:xfrm>
              <a:off x="3737716" y="4409216"/>
              <a:ext cx="1480716" cy="1905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3" idx="6"/>
              <a:endCxn id="26" idx="2"/>
            </p:cNvCxnSpPr>
            <p:nvPr/>
          </p:nvCxnSpPr>
          <p:spPr>
            <a:xfrm flipV="1">
              <a:off x="3737715" y="3254710"/>
              <a:ext cx="1467427" cy="348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4" idx="6"/>
              <a:endCxn id="26" idx="2"/>
            </p:cNvCxnSpPr>
            <p:nvPr/>
          </p:nvCxnSpPr>
          <p:spPr>
            <a:xfrm flipV="1">
              <a:off x="3737716" y="3254710"/>
              <a:ext cx="1467426" cy="115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980718" y="2836878"/>
              <a:ext cx="2185292" cy="610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输入向量</a:t>
              </a:r>
              <a:r>
                <a:rPr lang="en-US" altLang="zh-CN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zh-CN" altLang="en-US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9331587" y="4420451"/>
                  <a:ext cx="1391702" cy="61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输出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87" y="4420451"/>
                  <a:ext cx="1391702" cy="610302"/>
                </a:xfrm>
                <a:prstGeom prst="rect">
                  <a:avLst/>
                </a:prstGeom>
                <a:blipFill>
                  <a:blip r:embed="rId3"/>
                  <a:stretch>
                    <a:fillRect l="-6250" t="-8197" r="-37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378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本章要点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人工神经元的构成</a:t>
                </a:r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线性处理函数：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 </a:t>
                </a:r>
                <a:r>
                  <a:rPr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  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（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全连接前馈神经网络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）</a:t>
                </a:r>
                <a:endParaRPr lang="zh-CN" alt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非线性激活函数：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模拟兴奋或抑制</a:t>
                </a:r>
                <a:endParaRPr lang="en-US" altLang="zh-CN" dirty="0"/>
              </a:p>
              <a:p>
                <a:r>
                  <a:rPr lang="zh-CN" altLang="en-US" dirty="0"/>
                  <a:t>人工神经网络的结构</a:t>
                </a:r>
                <a:endParaRPr lang="en-US" altLang="zh-CN" dirty="0"/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神经元连接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b="1" dirty="0">
                    <a:solidFill>
                      <a:srgbClr val="FF0000"/>
                    </a:solidFill>
                  </a:rPr>
                  <a:t>信息传递机制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激活函数如何选择？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线性处理函数参数怎么确定？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000" t="-2716"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4900380" y="2871511"/>
            <a:ext cx="4340273" cy="2220685"/>
            <a:chOff x="2980718" y="2836878"/>
            <a:chExt cx="7742571" cy="3669568"/>
          </a:xfrm>
        </p:grpSpPr>
        <p:sp>
          <p:nvSpPr>
            <p:cNvPr id="6" name="椭圆 5"/>
            <p:cNvSpPr/>
            <p:nvPr/>
          </p:nvSpPr>
          <p:spPr>
            <a:xfrm>
              <a:off x="7169636" y="3794291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169637" y="459989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169636" y="5446989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>
              <a:stCxn id="26" idx="6"/>
              <a:endCxn id="6" idx="2"/>
            </p:cNvCxnSpPr>
            <p:nvPr/>
          </p:nvCxnSpPr>
          <p:spPr>
            <a:xfrm>
              <a:off x="5609179" y="3254710"/>
              <a:ext cx="1560457" cy="7309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6" idx="6"/>
              <a:endCxn id="7" idx="2"/>
            </p:cNvCxnSpPr>
            <p:nvPr/>
          </p:nvCxnSpPr>
          <p:spPr>
            <a:xfrm>
              <a:off x="5609179" y="3254710"/>
              <a:ext cx="1560458" cy="1536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26" idx="6"/>
              <a:endCxn id="8" idx="2"/>
            </p:cNvCxnSpPr>
            <p:nvPr/>
          </p:nvCxnSpPr>
          <p:spPr>
            <a:xfrm>
              <a:off x="5609179" y="3254710"/>
              <a:ext cx="1560457" cy="2383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27" idx="6"/>
              <a:endCxn id="6" idx="2"/>
            </p:cNvCxnSpPr>
            <p:nvPr/>
          </p:nvCxnSpPr>
          <p:spPr>
            <a:xfrm flipV="1">
              <a:off x="5609180" y="3985677"/>
              <a:ext cx="1560456" cy="407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27" idx="6"/>
              <a:endCxn id="7" idx="2"/>
            </p:cNvCxnSpPr>
            <p:nvPr/>
          </p:nvCxnSpPr>
          <p:spPr>
            <a:xfrm>
              <a:off x="5609180" y="4026444"/>
              <a:ext cx="1560457" cy="764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27" idx="6"/>
              <a:endCxn id="8" idx="2"/>
            </p:cNvCxnSpPr>
            <p:nvPr/>
          </p:nvCxnSpPr>
          <p:spPr>
            <a:xfrm>
              <a:off x="5609180" y="4026444"/>
              <a:ext cx="1560456" cy="16119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28" idx="6"/>
              <a:endCxn id="6" idx="2"/>
            </p:cNvCxnSpPr>
            <p:nvPr/>
          </p:nvCxnSpPr>
          <p:spPr>
            <a:xfrm flipV="1">
              <a:off x="5609179" y="3985677"/>
              <a:ext cx="1560457" cy="83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28" idx="6"/>
              <a:endCxn id="7" idx="2"/>
            </p:cNvCxnSpPr>
            <p:nvPr/>
          </p:nvCxnSpPr>
          <p:spPr>
            <a:xfrm flipV="1">
              <a:off x="5609179" y="4791279"/>
              <a:ext cx="1560458" cy="30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28" idx="6"/>
              <a:endCxn id="8" idx="2"/>
            </p:cNvCxnSpPr>
            <p:nvPr/>
          </p:nvCxnSpPr>
          <p:spPr>
            <a:xfrm>
              <a:off x="5609179" y="4822170"/>
              <a:ext cx="1560457" cy="8162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29" idx="6"/>
              <a:endCxn id="6" idx="2"/>
            </p:cNvCxnSpPr>
            <p:nvPr/>
          </p:nvCxnSpPr>
          <p:spPr>
            <a:xfrm flipV="1">
              <a:off x="5607806" y="3985677"/>
              <a:ext cx="1561830" cy="16447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29" idx="6"/>
              <a:endCxn id="7" idx="2"/>
            </p:cNvCxnSpPr>
            <p:nvPr/>
          </p:nvCxnSpPr>
          <p:spPr>
            <a:xfrm flipV="1">
              <a:off x="5607806" y="4791279"/>
              <a:ext cx="1561831" cy="8391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29" idx="6"/>
              <a:endCxn id="8" idx="2"/>
            </p:cNvCxnSpPr>
            <p:nvPr/>
          </p:nvCxnSpPr>
          <p:spPr>
            <a:xfrm>
              <a:off x="5607806" y="5630419"/>
              <a:ext cx="1561830" cy="79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8523514" y="4598398"/>
              <a:ext cx="404037" cy="38277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2" name="直接箭头连接符 21"/>
            <p:cNvCxnSpPr>
              <a:stCxn id="6" idx="6"/>
            </p:cNvCxnSpPr>
            <p:nvPr/>
          </p:nvCxnSpPr>
          <p:spPr>
            <a:xfrm>
              <a:off x="7573673" y="3985677"/>
              <a:ext cx="949842" cy="8056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7" idx="6"/>
              <a:endCxn id="21" idx="2"/>
            </p:cNvCxnSpPr>
            <p:nvPr/>
          </p:nvCxnSpPr>
          <p:spPr>
            <a:xfrm flipV="1">
              <a:off x="7573674" y="4789784"/>
              <a:ext cx="949840" cy="14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8" idx="6"/>
              <a:endCxn id="21" idx="2"/>
            </p:cNvCxnSpPr>
            <p:nvPr/>
          </p:nvCxnSpPr>
          <p:spPr>
            <a:xfrm flipV="1">
              <a:off x="7573673" y="4789784"/>
              <a:ext cx="949841" cy="8485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21" idx="6"/>
            </p:cNvCxnSpPr>
            <p:nvPr/>
          </p:nvCxnSpPr>
          <p:spPr>
            <a:xfrm>
              <a:off x="8927551" y="4789784"/>
              <a:ext cx="443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椭圆 25"/>
            <p:cNvSpPr/>
            <p:nvPr/>
          </p:nvSpPr>
          <p:spPr>
            <a:xfrm>
              <a:off x="5205142" y="306332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5205143" y="3835058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5205142" y="463078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5203769" y="5439033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5218432" y="6123674"/>
              <a:ext cx="404037" cy="382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箭头连接符 30"/>
            <p:cNvCxnSpPr>
              <a:stCxn id="43" idx="6"/>
              <a:endCxn id="27" idx="2"/>
            </p:cNvCxnSpPr>
            <p:nvPr/>
          </p:nvCxnSpPr>
          <p:spPr>
            <a:xfrm>
              <a:off x="3737715" y="3603614"/>
              <a:ext cx="1467428" cy="4228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>
              <a:endCxn id="28" idx="2"/>
            </p:cNvCxnSpPr>
            <p:nvPr/>
          </p:nvCxnSpPr>
          <p:spPr>
            <a:xfrm>
              <a:off x="3640779" y="3531492"/>
              <a:ext cx="1564363" cy="1290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43" idx="6"/>
              <a:endCxn id="29" idx="2"/>
            </p:cNvCxnSpPr>
            <p:nvPr/>
          </p:nvCxnSpPr>
          <p:spPr>
            <a:xfrm>
              <a:off x="3737715" y="3603614"/>
              <a:ext cx="1466054" cy="202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44" idx="6"/>
              <a:endCxn id="27" idx="2"/>
            </p:cNvCxnSpPr>
            <p:nvPr/>
          </p:nvCxnSpPr>
          <p:spPr>
            <a:xfrm flipV="1">
              <a:off x="3737716" y="4026444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8" idx="2"/>
            </p:cNvCxnSpPr>
            <p:nvPr/>
          </p:nvCxnSpPr>
          <p:spPr>
            <a:xfrm>
              <a:off x="3614198" y="4371464"/>
              <a:ext cx="1590944" cy="450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44" idx="6"/>
              <a:endCxn id="29" idx="2"/>
            </p:cNvCxnSpPr>
            <p:nvPr/>
          </p:nvCxnSpPr>
          <p:spPr>
            <a:xfrm>
              <a:off x="3737716" y="4409216"/>
              <a:ext cx="1466053" cy="1221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45" idx="6"/>
              <a:endCxn id="27" idx="2"/>
            </p:cNvCxnSpPr>
            <p:nvPr/>
          </p:nvCxnSpPr>
          <p:spPr>
            <a:xfrm flipV="1">
              <a:off x="3737715" y="4026444"/>
              <a:ext cx="1467428" cy="11784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45" idx="6"/>
              <a:endCxn id="28" idx="2"/>
            </p:cNvCxnSpPr>
            <p:nvPr/>
          </p:nvCxnSpPr>
          <p:spPr>
            <a:xfrm flipV="1">
              <a:off x="3737715" y="4822170"/>
              <a:ext cx="1467427" cy="382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endCxn id="29" idx="2"/>
            </p:cNvCxnSpPr>
            <p:nvPr/>
          </p:nvCxnSpPr>
          <p:spPr>
            <a:xfrm>
              <a:off x="3587615" y="5166966"/>
              <a:ext cx="1616154" cy="46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46" idx="6"/>
              <a:endCxn id="27" idx="2"/>
            </p:cNvCxnSpPr>
            <p:nvPr/>
          </p:nvCxnSpPr>
          <p:spPr>
            <a:xfrm flipV="1">
              <a:off x="3736342" y="4026444"/>
              <a:ext cx="1468801" cy="1986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46" idx="6"/>
              <a:endCxn id="28" idx="2"/>
            </p:cNvCxnSpPr>
            <p:nvPr/>
          </p:nvCxnSpPr>
          <p:spPr>
            <a:xfrm flipV="1">
              <a:off x="3736342" y="4822170"/>
              <a:ext cx="1468800" cy="11910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endCxn id="29" idx="2"/>
            </p:cNvCxnSpPr>
            <p:nvPr/>
          </p:nvCxnSpPr>
          <p:spPr>
            <a:xfrm flipV="1">
              <a:off x="3587615" y="5630419"/>
              <a:ext cx="1616154" cy="412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3333678" y="3412228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333679" y="4217830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333678" y="5013556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3332305" y="5821805"/>
              <a:ext cx="404037" cy="3827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7" name="直接箭头连接符 46"/>
            <p:cNvCxnSpPr>
              <a:stCxn id="46" idx="6"/>
              <a:endCxn id="26" idx="2"/>
            </p:cNvCxnSpPr>
            <p:nvPr/>
          </p:nvCxnSpPr>
          <p:spPr>
            <a:xfrm flipV="1">
              <a:off x="3736342" y="3254710"/>
              <a:ext cx="1468800" cy="27584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6" idx="6"/>
              <a:endCxn id="30" idx="2"/>
            </p:cNvCxnSpPr>
            <p:nvPr/>
          </p:nvCxnSpPr>
          <p:spPr>
            <a:xfrm>
              <a:off x="3736342" y="6013191"/>
              <a:ext cx="1482090" cy="3018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45" idx="6"/>
              <a:endCxn id="26" idx="2"/>
            </p:cNvCxnSpPr>
            <p:nvPr/>
          </p:nvCxnSpPr>
          <p:spPr>
            <a:xfrm flipV="1">
              <a:off x="3737715" y="3254710"/>
              <a:ext cx="1467427" cy="19502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stCxn id="45" idx="6"/>
              <a:endCxn id="30" idx="2"/>
            </p:cNvCxnSpPr>
            <p:nvPr/>
          </p:nvCxnSpPr>
          <p:spPr>
            <a:xfrm>
              <a:off x="3737715" y="5204942"/>
              <a:ext cx="1480717" cy="1110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0" idx="6"/>
              <a:endCxn id="8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0" idx="6"/>
              <a:endCxn id="6" idx="2"/>
            </p:cNvCxnSpPr>
            <p:nvPr/>
          </p:nvCxnSpPr>
          <p:spPr>
            <a:xfrm flipV="1">
              <a:off x="5622469" y="3985677"/>
              <a:ext cx="1547167" cy="232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30" idx="6"/>
              <a:endCxn id="7" idx="2"/>
            </p:cNvCxnSpPr>
            <p:nvPr/>
          </p:nvCxnSpPr>
          <p:spPr>
            <a:xfrm flipV="1">
              <a:off x="5622469" y="4791279"/>
              <a:ext cx="1547168" cy="15237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0" idx="6"/>
              <a:endCxn id="8" idx="2"/>
            </p:cNvCxnSpPr>
            <p:nvPr/>
          </p:nvCxnSpPr>
          <p:spPr>
            <a:xfrm flipV="1">
              <a:off x="5622469" y="5638375"/>
              <a:ext cx="1547167" cy="676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44" idx="6"/>
              <a:endCxn id="30" idx="2"/>
            </p:cNvCxnSpPr>
            <p:nvPr/>
          </p:nvCxnSpPr>
          <p:spPr>
            <a:xfrm>
              <a:off x="3737716" y="4409216"/>
              <a:ext cx="1480716" cy="1905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3" idx="6"/>
              <a:endCxn id="26" idx="2"/>
            </p:cNvCxnSpPr>
            <p:nvPr/>
          </p:nvCxnSpPr>
          <p:spPr>
            <a:xfrm flipV="1">
              <a:off x="3737715" y="3254710"/>
              <a:ext cx="1467427" cy="3489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44" idx="6"/>
              <a:endCxn id="26" idx="2"/>
            </p:cNvCxnSpPr>
            <p:nvPr/>
          </p:nvCxnSpPr>
          <p:spPr>
            <a:xfrm flipV="1">
              <a:off x="3737716" y="3254710"/>
              <a:ext cx="1467426" cy="1154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矩形 57"/>
            <p:cNvSpPr/>
            <p:nvPr/>
          </p:nvSpPr>
          <p:spPr>
            <a:xfrm>
              <a:off x="2980718" y="2836878"/>
              <a:ext cx="2185292" cy="610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输入向量</a:t>
              </a:r>
              <a:r>
                <a:rPr lang="en-US" altLang="zh-CN" b="1" i="1" dirty="0">
                  <a:latin typeface="楷体" panose="02010609060101010101" pitchFamily="49" charset="-122"/>
                  <a:ea typeface="楷体" panose="02010609060101010101" pitchFamily="49" charset="-122"/>
                </a:rPr>
                <a:t>x</a:t>
              </a:r>
              <a:endParaRPr lang="zh-CN" altLang="en-US" b="1" i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/>
                <p:cNvSpPr/>
                <p:nvPr/>
              </p:nvSpPr>
              <p:spPr>
                <a:xfrm>
                  <a:off x="9331587" y="4420451"/>
                  <a:ext cx="1391702" cy="61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输出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endPara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9" name="矩形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1587" y="4420451"/>
                  <a:ext cx="1391702" cy="610302"/>
                </a:xfrm>
                <a:prstGeom prst="rect">
                  <a:avLst/>
                </a:prstGeom>
                <a:blipFill>
                  <a:blip r:embed="rId3"/>
                  <a:stretch>
                    <a:fillRect l="-6250" t="-8197" r="-375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25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第一章 课后作业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 fontAlgn="base">
              <a:buFont typeface="+mj-lt"/>
              <a:buAutoNum type="arabicPeriod"/>
            </a:pPr>
            <a:r>
              <a:rPr lang="zh-CN" altLang="en-US" dirty="0"/>
              <a:t>判断题：多层全连接前馈神经网络</a:t>
            </a:r>
            <a:r>
              <a:rPr lang="zh-CN" altLang="zh-CN" dirty="0"/>
              <a:t>的网络结构</a:t>
            </a:r>
            <a:r>
              <a:rPr lang="zh-CN" altLang="en-US" dirty="0"/>
              <a:t>是</a:t>
            </a:r>
            <a:r>
              <a:rPr lang="zh-CN" altLang="zh-CN" dirty="0"/>
              <a:t>两层之间的神经元两两</a:t>
            </a:r>
            <a:r>
              <a:rPr lang="zh-CN" altLang="en-US" dirty="0"/>
              <a:t>直接</a:t>
            </a:r>
            <a:r>
              <a:rPr lang="zh-CN" altLang="zh-CN" dirty="0"/>
              <a:t>连接。 </a:t>
            </a:r>
          </a:p>
          <a:p>
            <a:pPr marL="514350" lvl="0" indent="-514350" fontAlgn="base">
              <a:buFont typeface="+mj-lt"/>
              <a:buAutoNum type="arabicPeriod"/>
            </a:pPr>
            <a:endParaRPr lang="en-US" altLang="zh-CN" dirty="0"/>
          </a:p>
          <a:p>
            <a:pPr marL="514350" indent="-514350" fontAlgn="base">
              <a:buFont typeface="+mj-lt"/>
              <a:buAutoNum type="arabicPeriod"/>
            </a:pPr>
            <a:r>
              <a:rPr lang="zh-CN" altLang="en-US" dirty="0"/>
              <a:t>判断题：</a:t>
            </a:r>
            <a:r>
              <a:rPr lang="zh-CN" altLang="zh-CN" dirty="0"/>
              <a:t>前馈网络的信息传递过程中，只需要</a:t>
            </a:r>
            <a:r>
              <a:rPr lang="en-US" altLang="zh-CN" dirty="0"/>
              <a:t>1</a:t>
            </a:r>
            <a:r>
              <a:rPr lang="zh-CN" altLang="zh-CN" dirty="0"/>
              <a:t>个隐藏层。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问答题：</a:t>
            </a:r>
            <a:r>
              <a:rPr lang="zh-CN" altLang="zh-CN" dirty="0"/>
              <a:t>检索文献，常见激活函数</a:t>
            </a:r>
            <a:r>
              <a:rPr lang="zh-CN" altLang="en-US" dirty="0"/>
              <a:t>有哪些</a:t>
            </a:r>
            <a:r>
              <a:rPr lang="zh-CN" altLang="zh-CN" dirty="0"/>
              <a:t>？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8066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参考文献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ACB230-EE03-405C-91E0-0566F04BBF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邱锡鹏 </a:t>
            </a:r>
            <a:r>
              <a:rPr lang="en-US" altLang="zh-CN" dirty="0">
                <a:solidFill>
                  <a:srgbClr val="00B0F0"/>
                </a:solidFill>
              </a:rPr>
              <a:t>《</a:t>
            </a:r>
            <a:r>
              <a:rPr lang="zh-CN" altLang="en-US" dirty="0">
                <a:solidFill>
                  <a:srgbClr val="00B0F0"/>
                </a:solidFill>
              </a:rPr>
              <a:t>神经网络与深度学习</a:t>
            </a:r>
            <a:r>
              <a:rPr lang="en-US" altLang="zh-CN" dirty="0">
                <a:solidFill>
                  <a:srgbClr val="00B0F0"/>
                </a:solidFill>
              </a:rPr>
              <a:t>》</a:t>
            </a:r>
            <a:r>
              <a:rPr lang="zh-CN" altLang="en-US" dirty="0">
                <a:solidFill>
                  <a:srgbClr val="00B0F0"/>
                </a:solidFill>
              </a:rPr>
              <a:t>机械工业出版社</a:t>
            </a:r>
            <a:r>
              <a:rPr lang="en-US" altLang="zh-CN" dirty="0">
                <a:solidFill>
                  <a:srgbClr val="00B0F0"/>
                </a:solidFill>
              </a:rPr>
              <a:t>:2020</a:t>
            </a:r>
            <a:r>
              <a:rPr lang="zh-CN" altLang="en-US" dirty="0">
                <a:solidFill>
                  <a:srgbClr val="00B0F0"/>
                </a:solidFill>
              </a:rPr>
              <a:t>年</a:t>
            </a:r>
            <a:r>
              <a:rPr lang="en-US" altLang="zh-CN" dirty="0">
                <a:solidFill>
                  <a:srgbClr val="00B0F0"/>
                </a:solidFill>
              </a:rPr>
              <a:t>04</a:t>
            </a:r>
            <a:r>
              <a:rPr lang="zh-CN" altLang="en-US" dirty="0">
                <a:solidFill>
                  <a:srgbClr val="00B0F0"/>
                </a:solidFill>
              </a:rPr>
              <a:t>月出版 （有在线版本）</a:t>
            </a: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rgbClr val="00B0F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rgbClr val="00B0F0"/>
                </a:solidFill>
              </a:rPr>
              <a:t>Charu</a:t>
            </a:r>
            <a:r>
              <a:rPr lang="en-US" altLang="zh-CN" dirty="0">
                <a:solidFill>
                  <a:srgbClr val="00B0F0"/>
                </a:solidFill>
              </a:rPr>
              <a:t> C. Aggarwal  《Neural Networks and Deep Learning: A Textbook 》Springer</a:t>
            </a:r>
            <a:r>
              <a:rPr lang="zh-CN" altLang="en-US" dirty="0">
                <a:solidFill>
                  <a:srgbClr val="00B0F0"/>
                </a:solidFill>
              </a:rPr>
              <a:t>， </a:t>
            </a:r>
            <a:r>
              <a:rPr lang="en-US" altLang="zh-CN" dirty="0">
                <a:solidFill>
                  <a:srgbClr val="00B0F0"/>
                </a:solidFill>
              </a:rPr>
              <a:t>2018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41</a:t>
            </a:fld>
            <a:r>
              <a:rPr lang="zh-CN" altLang="en-US" dirty="0"/>
              <a:t>页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1D292D6A-FEF8-4BF7-A77C-590854FB83DB}"/>
              </a:ext>
            </a:extLst>
          </p:cNvPr>
          <p:cNvSpPr txBox="1">
            <a:spLocks/>
          </p:cNvSpPr>
          <p:nvPr/>
        </p:nvSpPr>
        <p:spPr>
          <a:xfrm>
            <a:off x="1966533" y="386627"/>
            <a:ext cx="7886700" cy="99417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3300" dirty="0"/>
          </a:p>
        </p:txBody>
      </p:sp>
    </p:spTree>
    <p:extLst>
      <p:ext uri="{BB962C8B-B14F-4D97-AF65-F5344CB8AC3E}">
        <p14:creationId xmlns:p14="http://schemas.microsoft.com/office/powerpoint/2010/main" val="15320373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526888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谢谢！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5020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AE4D5CC-ED1F-46E0-988E-2257EBAA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43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818C76-5D07-412C-99AB-CAFA31A1C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" y="2082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883920" y="3407568"/>
            <a:ext cx="9563357" cy="2743200"/>
            <a:chOff x="883920" y="3407568"/>
            <a:chExt cx="9563357" cy="2743200"/>
          </a:xfrm>
        </p:grpSpPr>
        <p:graphicFrame>
          <p:nvGraphicFramePr>
            <p:cNvPr id="10" name="图表 9">
              <a:extLst>
                <a:ext uri="{FF2B5EF4-FFF2-40B4-BE49-F238E27FC236}">
                  <a16:creationId xmlns:a16="http://schemas.microsoft.com/office/drawing/2014/main" id="{C3D37E34-7F79-4641-951A-79649ED112D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43130403"/>
                </p:ext>
              </p:extLst>
            </p:nvPr>
          </p:nvGraphicFramePr>
          <p:xfrm>
            <a:off x="5875277" y="340756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1" name="图表 10">
              <a:extLst>
                <a:ext uri="{FF2B5EF4-FFF2-40B4-BE49-F238E27FC236}">
                  <a16:creationId xmlns:a16="http://schemas.microsoft.com/office/drawing/2014/main" id="{7778CCFB-1A30-40AF-8BE6-747C0D3A232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72367059"/>
                </p:ext>
              </p:extLst>
            </p:nvPr>
          </p:nvGraphicFramePr>
          <p:xfrm>
            <a:off x="883920" y="340756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9837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第一章 </a:t>
            </a:r>
            <a:r>
              <a:rPr lang="en-US" altLang="zh-CN" dirty="0"/>
              <a:t>– </a:t>
            </a:r>
            <a:r>
              <a:rPr lang="zh-CN" altLang="en-US" dirty="0"/>
              <a:t>人工神经网络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1.1 </a:t>
            </a:r>
            <a:r>
              <a:rPr lang="zh-CN" altLang="en-US" dirty="0">
                <a:solidFill>
                  <a:srgbClr val="FF0000"/>
                </a:solidFill>
              </a:rPr>
              <a:t>人工神经网络的发展历程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1.2 </a:t>
            </a:r>
            <a:r>
              <a:rPr lang="zh-CN" altLang="en-US" dirty="0">
                <a:solidFill>
                  <a:srgbClr val="FF0000"/>
                </a:solidFill>
              </a:rPr>
              <a:t>人工神经元和人工神经网络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dirty="0">
                <a:solidFill>
                  <a:srgbClr val="FF0000"/>
                </a:solidFill>
              </a:rPr>
              <a:t>1.3 </a:t>
            </a:r>
            <a:r>
              <a:rPr lang="zh-CN" altLang="en-US" dirty="0">
                <a:solidFill>
                  <a:srgbClr val="FF0000"/>
                </a:solidFill>
              </a:rPr>
              <a:t>全连接前馈神经网络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94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第一章 </a:t>
            </a:r>
            <a:r>
              <a:rPr lang="en-US" altLang="zh-CN" dirty="0"/>
              <a:t>– </a:t>
            </a:r>
            <a:r>
              <a:rPr lang="zh-CN" altLang="en-US" dirty="0"/>
              <a:t>内容提要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r>
              <a:rPr lang="en-US" altLang="zh-CN" b="1" u="sng" dirty="0">
                <a:solidFill>
                  <a:srgbClr val="FF0000"/>
                </a:solidFill>
              </a:rPr>
              <a:t>1.1 </a:t>
            </a:r>
            <a:r>
              <a:rPr lang="zh-CN" altLang="en-US" b="1" u="sng" dirty="0">
                <a:solidFill>
                  <a:srgbClr val="FF0000"/>
                </a:solidFill>
              </a:rPr>
              <a:t>人工神经网络的发展历程</a:t>
            </a:r>
            <a:endParaRPr lang="en-US" altLang="zh-CN" b="1" u="sng" dirty="0">
              <a:solidFill>
                <a:srgbClr val="FF000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1.2 </a:t>
            </a:r>
            <a:r>
              <a:rPr lang="zh-CN" altLang="en-US" dirty="0">
                <a:solidFill>
                  <a:srgbClr val="FF5050"/>
                </a:solidFill>
              </a:rPr>
              <a:t>人工神经元和人工神经网络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chemeClr val="accent6">
                  <a:lumMod val="40000"/>
                  <a:lumOff val="60000"/>
                </a:schemeClr>
              </a:buClr>
            </a:pPr>
            <a:r>
              <a:rPr lang="en-US" altLang="zh-CN" dirty="0">
                <a:solidFill>
                  <a:srgbClr val="FF5050"/>
                </a:solidFill>
              </a:rPr>
              <a:t>1.3 </a:t>
            </a:r>
            <a:r>
              <a:rPr lang="zh-CN" altLang="en-US" dirty="0">
                <a:solidFill>
                  <a:srgbClr val="FF5050"/>
                </a:solidFill>
              </a:rPr>
              <a:t>全连接前馈神经网络</a:t>
            </a:r>
            <a:endParaRPr lang="en-US" altLang="zh-CN" dirty="0">
              <a:solidFill>
                <a:srgbClr val="FF505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  <a:p>
            <a:pPr>
              <a:buClr>
                <a:srgbClr val="00B050"/>
              </a:buClr>
            </a:pP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41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了解人脑神经网络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10668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手绘神经元结构示意图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7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3012" y="6281651"/>
            <a:ext cx="9489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SourceHanSerifCN-Light-Identity-H"/>
              </a:rPr>
              <a:t>图片来源</a:t>
            </a:r>
            <a:r>
              <a:rPr lang="zh-CN" altLang="en-US" sz="1600" dirty="0">
                <a:solidFill>
                  <a:srgbClr val="000000"/>
                </a:solidFill>
                <a:latin typeface="FZSSJW--GB1-0"/>
              </a:rPr>
              <a:t>：</a:t>
            </a:r>
            <a:r>
              <a:rPr lang="en-US" altLang="zh-CN" dirty="0">
                <a:latin typeface="STIXTwoText-Identity-H"/>
              </a:rPr>
              <a:t>https://commons.wikimedia.org/wiki/File:Neuron_Hand-tuned.svg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474898" y="1723442"/>
            <a:ext cx="10168943" cy="4197804"/>
            <a:chOff x="2172391" y="2114107"/>
            <a:chExt cx="10168943" cy="4197804"/>
          </a:xfrm>
        </p:grpSpPr>
        <p:pic>
          <p:nvPicPr>
            <p:cNvPr id="1026" name="Picture 2" descr="File:Neuron Hand-tuned.sv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2391" y="2115401"/>
              <a:ext cx="7620000" cy="409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2734887" y="2185901"/>
              <a:ext cx="204259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树突（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Dendrite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172391" y="5911801"/>
              <a:ext cx="417703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神经元细胞核（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Nucleus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3756185" y="3241009"/>
              <a:ext cx="345784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神经元细胞体</a:t>
              </a:r>
              <a:endPara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Cell body</a:t>
              </a:r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4451799" y="4085122"/>
              <a:ext cx="189762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轴突</a:t>
              </a:r>
              <a:r>
                <a:rPr lang="en-US" altLang="zh-CN" sz="2000" b="1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(Axon)</a:t>
              </a:r>
              <a:endPara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464277" y="2114107"/>
              <a:ext cx="2646878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终树突</a:t>
              </a:r>
              <a:r>
                <a:rPr lang="en-US" altLang="zh-CN" sz="2000" b="1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en-US" altLang="zh-CN" sz="2000" b="1" dirty="0" err="1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Telodendria</a:t>
              </a:r>
              <a:r>
                <a:rPr lang="en-US" altLang="zh-CN" sz="2000" b="1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</a:p>
            <a:p>
              <a:endParaRPr lang="en-US" altLang="zh-CN" sz="2000" b="1" dirty="0">
                <a:solidFill>
                  <a:srgbClr val="333333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44941" y="2472263"/>
              <a:ext cx="36840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突触终末</a:t>
              </a:r>
              <a:r>
                <a:rPr lang="en-US" altLang="zh-CN" sz="2000" b="1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(synaptic terminal)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 flipV="1">
              <a:off x="7626582" y="2471184"/>
              <a:ext cx="325616" cy="929562"/>
            </a:xfrm>
            <a:prstGeom prst="line">
              <a:avLst/>
            </a:prstGeom>
            <a:ln w="19050">
              <a:solidFill>
                <a:srgbClr val="4747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552193" y="4429466"/>
              <a:ext cx="225290" cy="90400"/>
            </a:xfrm>
            <a:prstGeom prst="line">
              <a:avLst/>
            </a:prstGeom>
            <a:ln w="19050">
              <a:solidFill>
                <a:srgbClr val="4747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5826449" y="5542469"/>
              <a:ext cx="26484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髓鞘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(M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yelin sheath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626582" y="5135784"/>
              <a:ext cx="471475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神经膜细胞 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/ </a:t>
              </a:r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施旺细胞</a:t>
              </a:r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(Schwann cell)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475589" y="2648868"/>
              <a:ext cx="2392001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兰氏结</a:t>
              </a:r>
              <a:endPara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algn="ctr"/>
              <a:r>
                <a:rPr lang="en-US" altLang="zh-CN" sz="20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(Node of Ranvier)</a:t>
              </a:r>
              <a:endPara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 flipH="1" flipV="1">
              <a:off x="6961535" y="3215949"/>
              <a:ext cx="377228" cy="1221042"/>
            </a:xfrm>
            <a:prstGeom prst="line">
              <a:avLst/>
            </a:prstGeom>
            <a:ln w="19050">
              <a:solidFill>
                <a:srgbClr val="47474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矩形 23"/>
          <p:cNvSpPr/>
          <p:nvPr/>
        </p:nvSpPr>
        <p:spPr>
          <a:xfrm>
            <a:off x="5047701" y="1126616"/>
            <a:ext cx="69350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单个神经细胞只有两种状态：兴奋和抑制</a:t>
            </a:r>
          </a:p>
        </p:txBody>
      </p:sp>
    </p:spTree>
    <p:extLst>
      <p:ext uri="{BB962C8B-B14F-4D97-AF65-F5344CB8AC3E}">
        <p14:creationId xmlns:p14="http://schemas.microsoft.com/office/powerpoint/2010/main" val="19266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634" y="37473"/>
            <a:ext cx="11874366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1.1.2 </a:t>
            </a:r>
            <a:r>
              <a:rPr lang="zh-CN" altLang="en-US" dirty="0"/>
              <a:t>人脑神经网络和人工神经网络的学习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100" dirty="0">
                <a:solidFill>
                  <a:srgbClr val="FF0000"/>
                </a:solidFill>
              </a:rPr>
              <a:t>1949 </a:t>
            </a:r>
            <a:r>
              <a:rPr lang="zh-CN" altLang="en-US" sz="3100" dirty="0">
                <a:solidFill>
                  <a:srgbClr val="FF0000"/>
                </a:solidFill>
              </a:rPr>
              <a:t>年，加拿大心理学家</a:t>
            </a:r>
            <a:r>
              <a:rPr lang="en-US" altLang="zh-CN" sz="3100" dirty="0">
                <a:solidFill>
                  <a:srgbClr val="FF0000"/>
                </a:solidFill>
              </a:rPr>
              <a:t>Donald Hebb 《</a:t>
            </a:r>
            <a:r>
              <a:rPr lang="zh-CN" altLang="en-US" sz="3100" dirty="0">
                <a:solidFill>
                  <a:srgbClr val="FF0000"/>
                </a:solidFill>
              </a:rPr>
              <a:t>行为的组织</a:t>
            </a:r>
            <a:r>
              <a:rPr lang="en-US" altLang="zh-CN" sz="3100" dirty="0">
                <a:solidFill>
                  <a:srgbClr val="FF0000"/>
                </a:solidFill>
              </a:rPr>
              <a:t>》</a:t>
            </a:r>
            <a:r>
              <a:rPr lang="zh-CN" altLang="en-US" sz="3100" dirty="0">
                <a:solidFill>
                  <a:srgbClr val="FF0000"/>
                </a:solidFill>
              </a:rPr>
              <a:t>（</a:t>
            </a:r>
            <a:r>
              <a:rPr lang="en-US" altLang="zh-CN" sz="3100" dirty="0">
                <a:solidFill>
                  <a:srgbClr val="FF0000"/>
                </a:solidFill>
              </a:rPr>
              <a:t>The Organization of Behavior</a:t>
            </a:r>
            <a:r>
              <a:rPr lang="zh-CN" altLang="en-US" sz="3100" dirty="0">
                <a:solidFill>
                  <a:srgbClr val="FF0000"/>
                </a:solidFill>
              </a:rPr>
              <a:t>）：</a:t>
            </a:r>
            <a:endParaRPr lang="en-US" altLang="zh-CN" sz="31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900" dirty="0"/>
              <a:t>“</a:t>
            </a:r>
            <a:r>
              <a:rPr lang="en-US" altLang="zh-CN" sz="2900" dirty="0"/>
              <a:t>…</a:t>
            </a:r>
            <a:r>
              <a:rPr lang="zh-CN" altLang="en-US" sz="2900" dirty="0"/>
              <a:t>神经元</a:t>
            </a:r>
            <a:r>
              <a:rPr lang="en-US" altLang="zh-CN" sz="2900" dirty="0"/>
              <a:t>A</a:t>
            </a:r>
            <a:r>
              <a:rPr lang="zh-CN" altLang="en-US" sz="2900" dirty="0"/>
              <a:t>的轴突持续地、重复地参与了对神经元</a:t>
            </a:r>
            <a:r>
              <a:rPr lang="en-US" altLang="zh-CN" sz="2900" dirty="0"/>
              <a:t>B </a:t>
            </a:r>
            <a:r>
              <a:rPr lang="zh-CN" altLang="en-US" sz="2900" dirty="0"/>
              <a:t>的兴奋，那么</a:t>
            </a:r>
            <a:r>
              <a:rPr lang="en-US" altLang="zh-CN" sz="2900" dirty="0"/>
              <a:t>…</a:t>
            </a:r>
            <a:r>
              <a:rPr lang="zh-CN" altLang="en-US" sz="2900" dirty="0"/>
              <a:t>神经元会发生某种生长过程或新陈代谢变化，以致神经元</a:t>
            </a:r>
            <a:r>
              <a:rPr lang="en-US" altLang="zh-CN" sz="2900" dirty="0"/>
              <a:t>A </a:t>
            </a:r>
            <a:r>
              <a:rPr lang="zh-CN" altLang="en-US" sz="2900" dirty="0"/>
              <a:t>使神经元</a:t>
            </a:r>
            <a:r>
              <a:rPr lang="en-US" altLang="zh-CN" sz="2900" dirty="0"/>
              <a:t>B </a:t>
            </a:r>
            <a:r>
              <a:rPr lang="zh-CN" altLang="en-US" sz="2900" dirty="0"/>
              <a:t>兴奋的效能加强了。” </a:t>
            </a:r>
            <a:r>
              <a:rPr lang="zh-CN" altLang="en-US" sz="2900" b="1" dirty="0"/>
              <a:t>赫布理论（</a:t>
            </a:r>
            <a:r>
              <a:rPr lang="en-US" altLang="zh-CN" sz="2900" b="1" dirty="0"/>
              <a:t>Hebb</a:t>
            </a:r>
            <a:r>
              <a:rPr lang="en-US" altLang="zh-C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zh-CN" sz="2900" b="1" dirty="0"/>
              <a:t>s Rule</a:t>
            </a:r>
            <a:r>
              <a:rPr lang="zh-CN" altLang="en-US" sz="2900" b="1" dirty="0"/>
              <a:t>）</a:t>
            </a:r>
            <a:r>
              <a:rPr lang="zh-CN" altLang="en-US" sz="2900" dirty="0"/>
              <a:t>。</a:t>
            </a:r>
            <a:endParaRPr lang="en-US" altLang="zh-CN" sz="2900" dirty="0"/>
          </a:p>
          <a:p>
            <a:pPr lvl="1">
              <a:lnSpc>
                <a:spcPct val="150000"/>
              </a:lnSpc>
            </a:pPr>
            <a:r>
              <a:rPr lang="en-US" altLang="zh-CN" sz="2900" dirty="0"/>
              <a:t>“</a:t>
            </a:r>
            <a:r>
              <a:rPr lang="zh-CN" altLang="en-US" sz="2900" dirty="0"/>
              <a:t>如果两个神经元总是相关联地受到刺激，它们之间的突触强度增加。</a:t>
            </a:r>
            <a:r>
              <a:rPr lang="en-US" altLang="zh-CN" sz="2900" dirty="0"/>
              <a:t>”</a:t>
            </a:r>
            <a:r>
              <a:rPr lang="zh-CN" altLang="en-US" sz="2900" dirty="0"/>
              <a:t>这样的学习方法被称为</a:t>
            </a:r>
            <a:r>
              <a:rPr lang="zh-CN" altLang="en-US" sz="2900" b="1" dirty="0"/>
              <a:t>赫布型学习（</a:t>
            </a:r>
            <a:r>
              <a:rPr lang="en-US" altLang="zh-CN" sz="2900" b="1" dirty="0" err="1"/>
              <a:t>Hebbian</a:t>
            </a:r>
            <a:r>
              <a:rPr lang="en-US" altLang="zh-CN" sz="2900" b="1" dirty="0"/>
              <a:t> learning</a:t>
            </a:r>
            <a:r>
              <a:rPr lang="zh-CN" altLang="en-US" sz="2900" b="1" dirty="0"/>
              <a:t>）</a:t>
            </a:r>
            <a:r>
              <a:rPr lang="zh-CN" altLang="en-US" sz="2900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3100" dirty="0">
                <a:solidFill>
                  <a:srgbClr val="FF0000"/>
                </a:solidFill>
              </a:rPr>
              <a:t>定义：人工神经网络是为模拟人脑神经网络而设计的一种计算模型，它从结构、实现机理上模拟人脑神经网络，目标是实现某种学习的功能。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</p:spPr>
        <p:txBody>
          <a:bodyPr/>
          <a:lstStyle/>
          <a:p>
            <a:r>
              <a:rPr lang="zh-CN" altLang="en-US" dirty="0"/>
              <a:t>第</a:t>
            </a:r>
            <a:fld id="{A7EB049D-2BDA-4100-846B-C83E7A7D8094}" type="slidenum">
              <a:rPr lang="zh-CN" altLang="en-US" smtClean="0"/>
              <a:pPr/>
              <a:t>8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58610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2E75B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26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198" dirty="0"/>
              <a:t>人工神经网络的学习（续）</a:t>
            </a:r>
            <a:endParaRPr lang="zh-CN" altLang="en-US" sz="3198" b="1" dirty="0">
              <a:solidFill>
                <a:srgbClr val="00B05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第</a:t>
            </a:r>
            <a:fld id="{A7EB049D-2BDA-4100-846B-C83E7A7D8094}" type="slidenum">
              <a:rPr lang="zh-CN" altLang="en-US" smtClean="0"/>
              <a:pPr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-4442" y="-11067"/>
            <a:ext cx="1710434" cy="704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99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09599" y="1219200"/>
            <a:ext cx="11215955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人工神经网络的连接 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后续重点理解内容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人工神经网络与生物神经网络类似，由多个节点（人工神经元）互相连接而成，传导由激活函数仿真的兴奋或抑制信号。人工神经网络实际上是一个由大量人工神经元连接组成的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自适应非线性动态系统。</a:t>
            </a:r>
            <a:endParaRPr lang="en-US" altLang="zh-CN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人工神经网络的学习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solidFill>
                  <a:srgbClr val="00B05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后续重点难点内容</a:t>
            </a:r>
            <a:r>
              <a:rPr lang="en-US" altLang="zh-CN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】 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一个两层的神经网络可以近似任意的函数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，因此我们可以将人工神经网络看作一个可学习的函数，并将其应用到机器学习中。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0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9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5456</TotalTime>
  <Words>3819</Words>
  <Application>Microsoft Office PowerPoint</Application>
  <PresentationFormat>宽屏</PresentationFormat>
  <Paragraphs>512</Paragraphs>
  <Slides>43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0" baseType="lpstr">
      <vt:lpstr>FZSSJW--GB1-0</vt:lpstr>
      <vt:lpstr>HGH4_CNKI</vt:lpstr>
      <vt:lpstr>SourceHanSerifCN-Light-Identity-H</vt:lpstr>
      <vt:lpstr>STIXTwoMath-Identity-H</vt:lpstr>
      <vt:lpstr>STIXTwoText-Identity-H</vt:lpstr>
      <vt:lpstr>等线</vt:lpstr>
      <vt:lpstr>华文楷体</vt:lpstr>
      <vt:lpstr>楷体</vt:lpstr>
      <vt:lpstr>宋体</vt:lpstr>
      <vt:lpstr>Arial</vt:lpstr>
      <vt:lpstr>Calibri</vt:lpstr>
      <vt:lpstr>Cambria Math</vt:lpstr>
      <vt:lpstr>Chiller</vt:lpstr>
      <vt:lpstr>Times New Roman</vt:lpstr>
      <vt:lpstr>Wingdings</vt:lpstr>
      <vt:lpstr>1_Office 主题​​</vt:lpstr>
      <vt:lpstr>Equation</vt:lpstr>
      <vt:lpstr>PowerPoint 演示文稿</vt:lpstr>
      <vt:lpstr>PowerPoint 演示文稿</vt:lpstr>
      <vt:lpstr>引言：人工神经网络</vt:lpstr>
      <vt:lpstr>本章要点</vt:lpstr>
      <vt:lpstr>第一章 – 人工神经网络</vt:lpstr>
      <vt:lpstr>第一章 – 内容提要</vt:lpstr>
      <vt:lpstr>1.1.1 了解人脑神经网络</vt:lpstr>
      <vt:lpstr> 1.1.2 人脑神经网络和人工神经网络的学习</vt:lpstr>
      <vt:lpstr>人工神经网络的学习（续）</vt:lpstr>
      <vt:lpstr>1.1.3 人工神经网络的发展历史</vt:lpstr>
      <vt:lpstr>人工神经网络的发展历史（续）</vt:lpstr>
      <vt:lpstr>1.1 人工神经网络的发展历程---小结</vt:lpstr>
      <vt:lpstr>第一章 - 内容提要</vt:lpstr>
      <vt:lpstr>1.2 人工神经元和人工神经网络</vt:lpstr>
      <vt:lpstr>1.2.1 全连接神经网络的神经元</vt:lpstr>
      <vt:lpstr>1.2.2 激活函数</vt:lpstr>
      <vt:lpstr>激活函数导函数的性质</vt:lpstr>
      <vt:lpstr>前置数学知识：函数的饱和</vt:lpstr>
      <vt:lpstr>激活函数的性能分析点</vt:lpstr>
      <vt:lpstr>常见的激活函数-1： SIGMOID型函数</vt:lpstr>
      <vt:lpstr>常见的激活函数-2： LU函数</vt:lpstr>
      <vt:lpstr>常见的激活函数-3： SWISH函数</vt:lpstr>
      <vt:lpstr>常见的激活函数-4：高斯误差线性单元函数GELU</vt:lpstr>
      <vt:lpstr>汇总：常见激活函数及其导数</vt:lpstr>
      <vt:lpstr>1.2.3 人工神经元连接组网</vt:lpstr>
      <vt:lpstr>人工神经网络分类</vt:lpstr>
      <vt:lpstr>1.2 人工神经元和人工神经网络---小结</vt:lpstr>
      <vt:lpstr>第一章 - 内容提要</vt:lpstr>
      <vt:lpstr>1.3.1 前馈神经网络的关键要素</vt:lpstr>
      <vt:lpstr>1.3.2 全连接前馈神经网络的结构</vt:lpstr>
      <vt:lpstr>命名规则</vt:lpstr>
      <vt:lpstr>1.3.3 前馈网络的计算和传递过程</vt:lpstr>
      <vt:lpstr>深层全连接前馈神经网络</vt:lpstr>
      <vt:lpstr>通用近似定理</vt:lpstr>
      <vt:lpstr>1.3.4 通用近似定理应用到机器学习</vt:lpstr>
      <vt:lpstr>1.3.5 房价问题</vt:lpstr>
      <vt:lpstr>1.3 全连接前馈神经网络---小结</vt:lpstr>
      <vt:lpstr>第一章 总结</vt:lpstr>
      <vt:lpstr>本章要点</vt:lpstr>
      <vt:lpstr>第一章 课后作业</vt:lpstr>
      <vt:lpstr>参考文献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人工智能原理</dc:title>
  <dc:creator>wu</dc:creator>
  <cp:lastModifiedBy>h w</cp:lastModifiedBy>
  <cp:revision>539</cp:revision>
  <dcterms:created xsi:type="dcterms:W3CDTF">2020-07-29T04:12:12Z</dcterms:created>
  <dcterms:modified xsi:type="dcterms:W3CDTF">2025-02-25T01:33:00Z</dcterms:modified>
</cp:coreProperties>
</file>